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5"/>
  </p:notesMasterIdLst>
  <p:handoutMasterIdLst>
    <p:handoutMasterId r:id="rId26"/>
  </p:handoutMasterIdLst>
  <p:sldIdLst>
    <p:sldId id="258" r:id="rId6"/>
    <p:sldId id="288" r:id="rId7"/>
    <p:sldId id="267" r:id="rId8"/>
    <p:sldId id="343" r:id="rId9"/>
    <p:sldId id="344" r:id="rId10"/>
    <p:sldId id="348" r:id="rId11"/>
    <p:sldId id="356" r:id="rId12"/>
    <p:sldId id="349" r:id="rId13"/>
    <p:sldId id="357" r:id="rId14"/>
    <p:sldId id="350" r:id="rId15"/>
    <p:sldId id="354" r:id="rId16"/>
    <p:sldId id="351" r:id="rId17"/>
    <p:sldId id="352" r:id="rId18"/>
    <p:sldId id="355" r:id="rId19"/>
    <p:sldId id="358" r:id="rId20"/>
    <p:sldId id="345" r:id="rId21"/>
    <p:sldId id="347" r:id="rId22"/>
    <p:sldId id="342" r:id="rId23"/>
    <p:sldId id="307" r:id="rId24"/>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72378A-137C-4041-9AFC-15128734D890}" v="18" dt="2021-02-08T16:00:30.293"/>
    <p1510:client id="{9E1310EA-56EA-417B-BA69-BCEC4F0F326A}" v="20" dt="2021-02-12T14:56:22.358"/>
    <p1510:client id="{C6D43154-D077-4728-8EFA-80630B4829AB}" v="272" dt="2021-02-08T16:12:27.0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727" autoAdjust="0"/>
    <p:restoredTop sz="71671" autoAdjust="0"/>
  </p:normalViewPr>
  <p:slideViewPr>
    <p:cSldViewPr>
      <p:cViewPr varScale="1">
        <p:scale>
          <a:sx n="85" d="100"/>
          <a:sy n="85" d="100"/>
        </p:scale>
        <p:origin x="1973" y="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9E1310EA-56EA-417B-BA69-BCEC4F0F326A}"/>
    <pc:docChg chg="modSld">
      <pc:chgData name="Sheppard MS JE@MCC RJOC(A)@Defence O365" userId="S::justin.sheppard@ecn.forces.gc.ca::046012a4-b312-4c37-863d-653c3913ec98" providerId="AD" clId="Web-{9E1310EA-56EA-417B-BA69-BCEC4F0F326A}" dt="2021-02-12T14:56:20.139" v="18" actId="20577"/>
      <pc:docMkLst>
        <pc:docMk/>
      </pc:docMkLst>
      <pc:sldChg chg="modSp">
        <pc:chgData name="Sheppard MS JE@MCC RJOC(A)@Defence O365" userId="S::justin.sheppard@ecn.forces.gc.ca::046012a4-b312-4c37-863d-653c3913ec98" providerId="AD" clId="Web-{9E1310EA-56EA-417B-BA69-BCEC4F0F326A}" dt="2021-02-12T14:56:20.139" v="18" actId="20577"/>
        <pc:sldMkLst>
          <pc:docMk/>
          <pc:sldMk cId="1587703502" sldId="267"/>
        </pc:sldMkLst>
        <pc:spChg chg="mod">
          <ac:chgData name="Sheppard MS JE@MCC RJOC(A)@Defence O365" userId="S::justin.sheppard@ecn.forces.gc.ca::046012a4-b312-4c37-863d-653c3913ec98" providerId="AD" clId="Web-{9E1310EA-56EA-417B-BA69-BCEC4F0F326A}" dt="2021-02-12T14:56:20.139" v="18" actId="20577"/>
          <ac:spMkLst>
            <pc:docMk/>
            <pc:sldMk cId="1587703502" sldId="267"/>
            <ac:spMk id="5" creationId="{00000000-0000-0000-0000-000000000000}"/>
          </ac:spMkLst>
        </pc:spChg>
      </pc:sldChg>
    </pc:docChg>
  </pc:docChgLst>
  <pc:docChgLst>
    <pc:chgData name="Sheppard MS JE@MCC RJOC(A)@Defence O365" userId="S::justin.sheppard@ecn.forces.gc.ca::046012a4-b312-4c37-863d-653c3913ec98" providerId="AD" clId="Web-{C6D43154-D077-4728-8EFA-80630B4829AB}"/>
    <pc:docChg chg="modSld">
      <pc:chgData name="Sheppard MS JE@MCC RJOC(A)@Defence O365" userId="S::justin.sheppard@ecn.forces.gc.ca::046012a4-b312-4c37-863d-653c3913ec98" providerId="AD" clId="Web-{C6D43154-D077-4728-8EFA-80630B4829AB}" dt="2021-02-08T16:12:27.024" v="177" actId="20577"/>
      <pc:docMkLst>
        <pc:docMk/>
      </pc:docMkLst>
      <pc:sldChg chg="modSp">
        <pc:chgData name="Sheppard MS JE@MCC RJOC(A)@Defence O365" userId="S::justin.sheppard@ecn.forces.gc.ca::046012a4-b312-4c37-863d-653c3913ec98" providerId="AD" clId="Web-{C6D43154-D077-4728-8EFA-80630B4829AB}" dt="2021-02-08T16:01:36.848" v="18" actId="1076"/>
        <pc:sldMkLst>
          <pc:docMk/>
          <pc:sldMk cId="1587703502" sldId="267"/>
        </pc:sldMkLst>
        <pc:spChg chg="mod">
          <ac:chgData name="Sheppard MS JE@MCC RJOC(A)@Defence O365" userId="S::justin.sheppard@ecn.forces.gc.ca::046012a4-b312-4c37-863d-653c3913ec98" providerId="AD" clId="Web-{C6D43154-D077-4728-8EFA-80630B4829AB}" dt="2021-02-08T16:01:22.942" v="16" actId="20577"/>
          <ac:spMkLst>
            <pc:docMk/>
            <pc:sldMk cId="1587703502" sldId="267"/>
            <ac:spMk id="3" creationId="{00000000-0000-0000-0000-000000000000}"/>
          </ac:spMkLst>
        </pc:spChg>
        <pc:spChg chg="mod">
          <ac:chgData name="Sheppard MS JE@MCC RJOC(A)@Defence O365" userId="S::justin.sheppard@ecn.forces.gc.ca::046012a4-b312-4c37-863d-653c3913ec98" providerId="AD" clId="Web-{C6D43154-D077-4728-8EFA-80630B4829AB}" dt="2021-02-08T16:01:36.848" v="18"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C6D43154-D077-4728-8EFA-80630B4829AB}" dt="2021-02-08T16:12:27.024" v="177" actId="20577"/>
        <pc:sldMkLst>
          <pc:docMk/>
          <pc:sldMk cId="2445738360" sldId="342"/>
        </pc:sldMkLst>
        <pc:spChg chg="mod">
          <ac:chgData name="Sheppard MS JE@MCC RJOC(A)@Defence O365" userId="S::justin.sheppard@ecn.forces.gc.ca::046012a4-b312-4c37-863d-653c3913ec98" providerId="AD" clId="Web-{C6D43154-D077-4728-8EFA-80630B4829AB}" dt="2021-02-08T16:10:51.117" v="126" actId="20577"/>
          <ac:spMkLst>
            <pc:docMk/>
            <pc:sldMk cId="2445738360" sldId="342"/>
            <ac:spMk id="3" creationId="{00000000-0000-0000-0000-000000000000}"/>
          </ac:spMkLst>
        </pc:spChg>
        <pc:spChg chg="mod">
          <ac:chgData name="Sheppard MS JE@MCC RJOC(A)@Defence O365" userId="S::justin.sheppard@ecn.forces.gc.ca::046012a4-b312-4c37-863d-653c3913ec98" providerId="AD" clId="Web-{C6D43154-D077-4728-8EFA-80630B4829AB}" dt="2021-02-08T16:10:23.570" v="119" actId="1076"/>
          <ac:spMkLst>
            <pc:docMk/>
            <pc:sldMk cId="2445738360" sldId="342"/>
            <ac:spMk id="5" creationId="{00000000-0000-0000-0000-000000000000}"/>
          </ac:spMkLst>
        </pc:spChg>
        <pc:spChg chg="mod">
          <ac:chgData name="Sheppard MS JE@MCC RJOC(A)@Defence O365" userId="S::justin.sheppard@ecn.forces.gc.ca::046012a4-b312-4c37-863d-653c3913ec98" providerId="AD" clId="Web-{C6D43154-D077-4728-8EFA-80630B4829AB}" dt="2021-02-08T16:11:05.773" v="134" actId="20577"/>
          <ac:spMkLst>
            <pc:docMk/>
            <pc:sldMk cId="2445738360" sldId="342"/>
            <ac:spMk id="7" creationId="{00000000-0000-0000-0000-000000000000}"/>
          </ac:spMkLst>
        </pc:spChg>
        <pc:spChg chg="mod">
          <ac:chgData name="Sheppard MS JE@MCC RJOC(A)@Defence O365" userId="S::justin.sheppard@ecn.forces.gc.ca::046012a4-b312-4c37-863d-653c3913ec98" providerId="AD" clId="Web-{C6D43154-D077-4728-8EFA-80630B4829AB}" dt="2021-02-08T16:11:21.555" v="143" actId="20577"/>
          <ac:spMkLst>
            <pc:docMk/>
            <pc:sldMk cId="2445738360" sldId="342"/>
            <ac:spMk id="9" creationId="{00000000-0000-0000-0000-000000000000}"/>
          </ac:spMkLst>
        </pc:spChg>
        <pc:spChg chg="mod">
          <ac:chgData name="Sheppard MS JE@MCC RJOC(A)@Defence O365" userId="S::justin.sheppard@ecn.forces.gc.ca::046012a4-b312-4c37-863d-653c3913ec98" providerId="AD" clId="Web-{C6D43154-D077-4728-8EFA-80630B4829AB}" dt="2021-02-08T16:11:33.898" v="150" actId="20577"/>
          <ac:spMkLst>
            <pc:docMk/>
            <pc:sldMk cId="2445738360" sldId="342"/>
            <ac:spMk id="12" creationId="{00000000-0000-0000-0000-000000000000}"/>
          </ac:spMkLst>
        </pc:spChg>
        <pc:spChg chg="mod">
          <ac:chgData name="Sheppard MS JE@MCC RJOC(A)@Defence O365" userId="S::justin.sheppard@ecn.forces.gc.ca::046012a4-b312-4c37-863d-653c3913ec98" providerId="AD" clId="Web-{C6D43154-D077-4728-8EFA-80630B4829AB}" dt="2021-02-08T16:11:50.805" v="157" actId="20577"/>
          <ac:spMkLst>
            <pc:docMk/>
            <pc:sldMk cId="2445738360" sldId="342"/>
            <ac:spMk id="13" creationId="{00000000-0000-0000-0000-000000000000}"/>
          </ac:spMkLst>
        </pc:spChg>
        <pc:spChg chg="mod">
          <ac:chgData name="Sheppard MS JE@MCC RJOC(A)@Defence O365" userId="S::justin.sheppard@ecn.forces.gc.ca::046012a4-b312-4c37-863d-653c3913ec98" providerId="AD" clId="Web-{C6D43154-D077-4728-8EFA-80630B4829AB}" dt="2021-02-08T16:12:09.274" v="166" actId="20577"/>
          <ac:spMkLst>
            <pc:docMk/>
            <pc:sldMk cId="2445738360" sldId="342"/>
            <ac:spMk id="14" creationId="{00000000-0000-0000-0000-000000000000}"/>
          </ac:spMkLst>
        </pc:spChg>
        <pc:spChg chg="mod">
          <ac:chgData name="Sheppard MS JE@MCC RJOC(A)@Defence O365" userId="S::justin.sheppard@ecn.forces.gc.ca::046012a4-b312-4c37-863d-653c3913ec98" providerId="AD" clId="Web-{C6D43154-D077-4728-8EFA-80630B4829AB}" dt="2021-02-08T16:12:27.024" v="177" actId="20577"/>
          <ac:spMkLst>
            <pc:docMk/>
            <pc:sldMk cId="2445738360" sldId="342"/>
            <ac:spMk id="15" creationId="{00000000-0000-0000-0000-000000000000}"/>
          </ac:spMkLst>
        </pc:spChg>
      </pc:sldChg>
      <pc:sldChg chg="modSp">
        <pc:chgData name="Sheppard MS JE@MCC RJOC(A)@Defence O365" userId="S::justin.sheppard@ecn.forces.gc.ca::046012a4-b312-4c37-863d-653c3913ec98" providerId="AD" clId="Web-{C6D43154-D077-4728-8EFA-80630B4829AB}" dt="2021-02-08T16:02:37.645" v="27" actId="20577"/>
        <pc:sldMkLst>
          <pc:docMk/>
          <pc:sldMk cId="559038124" sldId="343"/>
        </pc:sldMkLst>
        <pc:spChg chg="mod">
          <ac:chgData name="Sheppard MS JE@MCC RJOC(A)@Defence O365" userId="S::justin.sheppard@ecn.forces.gc.ca::046012a4-b312-4c37-863d-653c3913ec98" providerId="AD" clId="Web-{C6D43154-D077-4728-8EFA-80630B4829AB}" dt="2021-02-08T16:02:37.645" v="27" actId="20577"/>
          <ac:spMkLst>
            <pc:docMk/>
            <pc:sldMk cId="559038124" sldId="343"/>
            <ac:spMk id="3" creationId="{00000000-0000-0000-0000-000000000000}"/>
          </ac:spMkLst>
        </pc:spChg>
        <pc:spChg chg="mod">
          <ac:chgData name="Sheppard MS JE@MCC RJOC(A)@Defence O365" userId="S::justin.sheppard@ecn.forces.gc.ca::046012a4-b312-4c37-863d-653c3913ec98" providerId="AD" clId="Web-{C6D43154-D077-4728-8EFA-80630B4829AB}" dt="2021-02-08T16:02:16.520" v="20" actId="1076"/>
          <ac:spMkLst>
            <pc:docMk/>
            <pc:sldMk cId="559038124" sldId="343"/>
            <ac:spMk id="193538" creationId="{00000000-0000-0000-0000-000000000000}"/>
          </ac:spMkLst>
        </pc:spChg>
      </pc:sldChg>
      <pc:sldChg chg="modSp">
        <pc:chgData name="Sheppard MS JE@MCC RJOC(A)@Defence O365" userId="S::justin.sheppard@ecn.forces.gc.ca::046012a4-b312-4c37-863d-653c3913ec98" providerId="AD" clId="Web-{C6D43154-D077-4728-8EFA-80630B4829AB}" dt="2021-02-08T16:04:57.209" v="65" actId="20577"/>
        <pc:sldMkLst>
          <pc:docMk/>
          <pc:sldMk cId="457621058" sldId="344"/>
        </pc:sldMkLst>
        <pc:spChg chg="mod">
          <ac:chgData name="Sheppard MS JE@MCC RJOC(A)@Defence O365" userId="S::justin.sheppard@ecn.forces.gc.ca::046012a4-b312-4c37-863d-653c3913ec98" providerId="AD" clId="Web-{C6D43154-D077-4728-8EFA-80630B4829AB}" dt="2021-02-08T16:04:57.209" v="65" actId="20577"/>
          <ac:spMkLst>
            <pc:docMk/>
            <pc:sldMk cId="457621058" sldId="344"/>
            <ac:spMk id="4" creationId="{00000000-0000-0000-0000-000000000000}"/>
          </ac:spMkLst>
        </pc:spChg>
        <pc:spChg chg="mod">
          <ac:chgData name="Sheppard MS JE@MCC RJOC(A)@Defence O365" userId="S::justin.sheppard@ecn.forces.gc.ca::046012a4-b312-4c37-863d-653c3913ec98" providerId="AD" clId="Web-{C6D43154-D077-4728-8EFA-80630B4829AB}" dt="2021-02-08T16:02:54.177" v="29" actId="1076"/>
          <ac:spMkLst>
            <pc:docMk/>
            <pc:sldMk cId="457621058" sldId="344"/>
            <ac:spMk id="195586" creationId="{00000000-0000-0000-0000-000000000000}"/>
          </ac:spMkLst>
        </pc:spChg>
      </pc:sldChg>
      <pc:sldChg chg="modSp">
        <pc:chgData name="Sheppard MS JE@MCC RJOC(A)@Defence O365" userId="S::justin.sheppard@ecn.forces.gc.ca::046012a4-b312-4c37-863d-653c3913ec98" providerId="AD" clId="Web-{C6D43154-D077-4728-8EFA-80630B4829AB}" dt="2021-02-08T16:09:59.523" v="115" actId="14100"/>
        <pc:sldMkLst>
          <pc:docMk/>
          <pc:sldMk cId="2534383888" sldId="345"/>
        </pc:sldMkLst>
        <pc:spChg chg="mod">
          <ac:chgData name="Sheppard MS JE@MCC RJOC(A)@Defence O365" userId="S::justin.sheppard@ecn.forces.gc.ca::046012a4-b312-4c37-863d-653c3913ec98" providerId="AD" clId="Web-{C6D43154-D077-4728-8EFA-80630B4829AB}" dt="2021-02-08T16:09:59.523" v="115" actId="14100"/>
          <ac:spMkLst>
            <pc:docMk/>
            <pc:sldMk cId="2534383888" sldId="345"/>
            <ac:spMk id="3" creationId="{00000000-0000-0000-0000-000000000000}"/>
          </ac:spMkLst>
        </pc:spChg>
        <pc:spChg chg="mod">
          <ac:chgData name="Sheppard MS JE@MCC RJOC(A)@Defence O365" userId="S::justin.sheppard@ecn.forces.gc.ca::046012a4-b312-4c37-863d-653c3913ec98" providerId="AD" clId="Web-{C6D43154-D077-4728-8EFA-80630B4829AB}" dt="2021-02-08T16:09:44.632" v="113" actId="1076"/>
          <ac:spMkLst>
            <pc:docMk/>
            <pc:sldMk cId="2534383888" sldId="345"/>
            <ac:spMk id="197634" creationId="{00000000-0000-0000-0000-000000000000}"/>
          </ac:spMkLst>
        </pc:spChg>
      </pc:sldChg>
      <pc:sldChg chg="modSp">
        <pc:chgData name="Sheppard MS JE@MCC RJOC(A)@Defence O365" userId="S::justin.sheppard@ecn.forces.gc.ca::046012a4-b312-4c37-863d-653c3913ec98" providerId="AD" clId="Web-{C6D43154-D077-4728-8EFA-80630B4829AB}" dt="2021-02-08T16:10:09.664" v="117" actId="1076"/>
        <pc:sldMkLst>
          <pc:docMk/>
          <pc:sldMk cId="19331134" sldId="347"/>
        </pc:sldMkLst>
        <pc:spChg chg="mod">
          <ac:chgData name="Sheppard MS JE@MCC RJOC(A)@Defence O365" userId="S::justin.sheppard@ecn.forces.gc.ca::046012a4-b312-4c37-863d-653c3913ec98" providerId="AD" clId="Web-{C6D43154-D077-4728-8EFA-80630B4829AB}" dt="2021-02-08T16:10:09.664" v="117" actId="1076"/>
          <ac:spMkLst>
            <pc:docMk/>
            <pc:sldMk cId="19331134" sldId="347"/>
            <ac:spMk id="201730" creationId="{00000000-0000-0000-0000-000000000000}"/>
          </ac:spMkLst>
        </pc:spChg>
      </pc:sldChg>
      <pc:sldChg chg="modSp">
        <pc:chgData name="Sheppard MS JE@MCC RJOC(A)@Defence O365" userId="S::justin.sheppard@ecn.forces.gc.ca::046012a4-b312-4c37-863d-653c3913ec98" providerId="AD" clId="Web-{C6D43154-D077-4728-8EFA-80630B4829AB}" dt="2021-02-08T16:05:26.521" v="67" actId="1076"/>
        <pc:sldMkLst>
          <pc:docMk/>
          <pc:sldMk cId="4052119162" sldId="348"/>
        </pc:sldMkLst>
        <pc:spChg chg="mod">
          <ac:chgData name="Sheppard MS JE@MCC RJOC(A)@Defence O365" userId="S::justin.sheppard@ecn.forces.gc.ca::046012a4-b312-4c37-863d-653c3913ec98" providerId="AD" clId="Web-{C6D43154-D077-4728-8EFA-80630B4829AB}" dt="2021-02-08T16:05:26.521" v="67" actId="1076"/>
          <ac:spMkLst>
            <pc:docMk/>
            <pc:sldMk cId="4052119162" sldId="348"/>
            <ac:spMk id="203778" creationId="{00000000-0000-0000-0000-000000000000}"/>
          </ac:spMkLst>
        </pc:spChg>
      </pc:sldChg>
      <pc:sldChg chg="modSp">
        <pc:chgData name="Sheppard MS JE@MCC RJOC(A)@Defence O365" userId="S::justin.sheppard@ecn.forces.gc.ca::046012a4-b312-4c37-863d-653c3913ec98" providerId="AD" clId="Web-{C6D43154-D077-4728-8EFA-80630B4829AB}" dt="2021-02-08T16:07:02.538" v="86" actId="1076"/>
        <pc:sldMkLst>
          <pc:docMk/>
          <pc:sldMk cId="693273816" sldId="349"/>
        </pc:sldMkLst>
        <pc:spChg chg="mod">
          <ac:chgData name="Sheppard MS JE@MCC RJOC(A)@Defence O365" userId="S::justin.sheppard@ecn.forces.gc.ca::046012a4-b312-4c37-863d-653c3913ec98" providerId="AD" clId="Web-{C6D43154-D077-4728-8EFA-80630B4829AB}" dt="2021-02-08T16:07:02.538" v="86" actId="1076"/>
          <ac:spMkLst>
            <pc:docMk/>
            <pc:sldMk cId="693273816" sldId="349"/>
            <ac:spMk id="203778" creationId="{00000000-0000-0000-0000-000000000000}"/>
          </ac:spMkLst>
        </pc:spChg>
      </pc:sldChg>
      <pc:sldChg chg="modSp">
        <pc:chgData name="Sheppard MS JE@MCC RJOC(A)@Defence O365" userId="S::justin.sheppard@ecn.forces.gc.ca::046012a4-b312-4c37-863d-653c3913ec98" providerId="AD" clId="Web-{C6D43154-D077-4728-8EFA-80630B4829AB}" dt="2021-02-08T16:07:30.116" v="90" actId="1076"/>
        <pc:sldMkLst>
          <pc:docMk/>
          <pc:sldMk cId="2229291280" sldId="350"/>
        </pc:sldMkLst>
        <pc:spChg chg="mod">
          <ac:chgData name="Sheppard MS JE@MCC RJOC(A)@Defence O365" userId="S::justin.sheppard@ecn.forces.gc.ca::046012a4-b312-4c37-863d-653c3913ec98" providerId="AD" clId="Web-{C6D43154-D077-4728-8EFA-80630B4829AB}" dt="2021-02-08T16:07:30.116" v="90" actId="1076"/>
          <ac:spMkLst>
            <pc:docMk/>
            <pc:sldMk cId="2229291280" sldId="350"/>
            <ac:spMk id="2" creationId="{00000000-0000-0000-0000-000000000000}"/>
          </ac:spMkLst>
        </pc:spChg>
      </pc:sldChg>
      <pc:sldChg chg="modSp">
        <pc:chgData name="Sheppard MS JE@MCC RJOC(A)@Defence O365" userId="S::justin.sheppard@ecn.forces.gc.ca::046012a4-b312-4c37-863d-653c3913ec98" providerId="AD" clId="Web-{C6D43154-D077-4728-8EFA-80630B4829AB}" dt="2021-02-08T16:08:18.194" v="97" actId="1076"/>
        <pc:sldMkLst>
          <pc:docMk/>
          <pc:sldMk cId="3392720185" sldId="351"/>
        </pc:sldMkLst>
        <pc:spChg chg="mod">
          <ac:chgData name="Sheppard MS JE@MCC RJOC(A)@Defence O365" userId="S::justin.sheppard@ecn.forces.gc.ca::046012a4-b312-4c37-863d-653c3913ec98" providerId="AD" clId="Web-{C6D43154-D077-4728-8EFA-80630B4829AB}" dt="2021-02-08T16:08:18.194" v="97" actId="1076"/>
          <ac:spMkLst>
            <pc:docMk/>
            <pc:sldMk cId="3392720185" sldId="351"/>
            <ac:spMk id="2" creationId="{00000000-0000-0000-0000-000000000000}"/>
          </ac:spMkLst>
        </pc:spChg>
      </pc:sldChg>
      <pc:sldChg chg="modSp">
        <pc:chgData name="Sheppard MS JE@MCC RJOC(A)@Defence O365" userId="S::justin.sheppard@ecn.forces.gc.ca::046012a4-b312-4c37-863d-653c3913ec98" providerId="AD" clId="Web-{C6D43154-D077-4728-8EFA-80630B4829AB}" dt="2021-02-08T16:08:55.429" v="103" actId="1076"/>
        <pc:sldMkLst>
          <pc:docMk/>
          <pc:sldMk cId="4066508938" sldId="352"/>
        </pc:sldMkLst>
        <pc:spChg chg="mod">
          <ac:chgData name="Sheppard MS JE@MCC RJOC(A)@Defence O365" userId="S::justin.sheppard@ecn.forces.gc.ca::046012a4-b312-4c37-863d-653c3913ec98" providerId="AD" clId="Web-{C6D43154-D077-4728-8EFA-80630B4829AB}" dt="2021-02-08T16:08:55.429" v="103" actId="1076"/>
          <ac:spMkLst>
            <pc:docMk/>
            <pc:sldMk cId="4066508938" sldId="352"/>
            <ac:spMk id="2" creationId="{00000000-0000-0000-0000-000000000000}"/>
          </ac:spMkLst>
        </pc:spChg>
      </pc:sldChg>
      <pc:sldChg chg="modSp">
        <pc:chgData name="Sheppard MS JE@MCC RJOC(A)@Defence O365" userId="S::justin.sheppard@ecn.forces.gc.ca::046012a4-b312-4c37-863d-653c3913ec98" providerId="AD" clId="Web-{C6D43154-D077-4728-8EFA-80630B4829AB}" dt="2021-02-08T16:07:47.053" v="92" actId="1076"/>
        <pc:sldMkLst>
          <pc:docMk/>
          <pc:sldMk cId="1089685930" sldId="354"/>
        </pc:sldMkLst>
        <pc:spChg chg="mod">
          <ac:chgData name="Sheppard MS JE@MCC RJOC(A)@Defence O365" userId="S::justin.sheppard@ecn.forces.gc.ca::046012a4-b312-4c37-863d-653c3913ec98" providerId="AD" clId="Web-{C6D43154-D077-4728-8EFA-80630B4829AB}" dt="2021-02-08T16:07:47.053" v="92" actId="1076"/>
          <ac:spMkLst>
            <pc:docMk/>
            <pc:sldMk cId="1089685930" sldId="354"/>
            <ac:spMk id="2" creationId="{00000000-0000-0000-0000-000000000000}"/>
          </ac:spMkLst>
        </pc:spChg>
      </pc:sldChg>
      <pc:sldChg chg="modSp">
        <pc:chgData name="Sheppard MS JE@MCC RJOC(A)@Defence O365" userId="S::justin.sheppard@ecn.forces.gc.ca::046012a4-b312-4c37-863d-653c3913ec98" providerId="AD" clId="Web-{C6D43154-D077-4728-8EFA-80630B4829AB}" dt="2021-02-08T16:09:20.288" v="108" actId="1076"/>
        <pc:sldMkLst>
          <pc:docMk/>
          <pc:sldMk cId="2460208559" sldId="355"/>
        </pc:sldMkLst>
        <pc:spChg chg="mod">
          <ac:chgData name="Sheppard MS JE@MCC RJOC(A)@Defence O365" userId="S::justin.sheppard@ecn.forces.gc.ca::046012a4-b312-4c37-863d-653c3913ec98" providerId="AD" clId="Web-{C6D43154-D077-4728-8EFA-80630B4829AB}" dt="2021-02-08T16:09:20.288" v="108" actId="1076"/>
          <ac:spMkLst>
            <pc:docMk/>
            <pc:sldMk cId="2460208559" sldId="355"/>
            <ac:spMk id="2" creationId="{00000000-0000-0000-0000-000000000000}"/>
          </ac:spMkLst>
        </pc:spChg>
      </pc:sldChg>
      <pc:sldChg chg="modSp">
        <pc:chgData name="Sheppard MS JE@MCC RJOC(A)@Defence O365" userId="S::justin.sheppard@ecn.forces.gc.ca::046012a4-b312-4c37-863d-653c3913ec98" providerId="AD" clId="Web-{C6D43154-D077-4728-8EFA-80630B4829AB}" dt="2021-02-08T16:06:37.725" v="84" actId="20577"/>
        <pc:sldMkLst>
          <pc:docMk/>
          <pc:sldMk cId="4094647558" sldId="356"/>
        </pc:sldMkLst>
        <pc:spChg chg="mod">
          <ac:chgData name="Sheppard MS JE@MCC RJOC(A)@Defence O365" userId="S::justin.sheppard@ecn.forces.gc.ca::046012a4-b312-4c37-863d-653c3913ec98" providerId="AD" clId="Web-{C6D43154-D077-4728-8EFA-80630B4829AB}" dt="2021-02-08T16:06:37.725" v="84" actId="20577"/>
          <ac:spMkLst>
            <pc:docMk/>
            <pc:sldMk cId="4094647558" sldId="356"/>
            <ac:spMk id="203778" creationId="{00000000-0000-0000-0000-000000000000}"/>
          </ac:spMkLst>
        </pc:spChg>
      </pc:sldChg>
      <pc:sldChg chg="modSp">
        <pc:chgData name="Sheppard MS JE@MCC RJOC(A)@Defence O365" userId="S::justin.sheppard@ecn.forces.gc.ca::046012a4-b312-4c37-863d-653c3913ec98" providerId="AD" clId="Web-{C6D43154-D077-4728-8EFA-80630B4829AB}" dt="2021-02-08T16:07:20.538" v="88" actId="1076"/>
        <pc:sldMkLst>
          <pc:docMk/>
          <pc:sldMk cId="831873206" sldId="357"/>
        </pc:sldMkLst>
        <pc:spChg chg="mod">
          <ac:chgData name="Sheppard MS JE@MCC RJOC(A)@Defence O365" userId="S::justin.sheppard@ecn.forces.gc.ca::046012a4-b312-4c37-863d-653c3913ec98" providerId="AD" clId="Web-{C6D43154-D077-4728-8EFA-80630B4829AB}" dt="2021-02-08T16:07:20.538" v="88" actId="1076"/>
          <ac:spMkLst>
            <pc:docMk/>
            <pc:sldMk cId="831873206" sldId="357"/>
            <ac:spMk id="203778" creationId="{00000000-0000-0000-0000-000000000000}"/>
          </ac:spMkLst>
        </pc:spChg>
      </pc:sldChg>
      <pc:sldChg chg="modSp">
        <pc:chgData name="Sheppard MS JE@MCC RJOC(A)@Defence O365" userId="S::justin.sheppard@ecn.forces.gc.ca::046012a4-b312-4c37-863d-653c3913ec98" providerId="AD" clId="Web-{C6D43154-D077-4728-8EFA-80630B4829AB}" dt="2021-02-08T16:09:34.617" v="111" actId="1076"/>
        <pc:sldMkLst>
          <pc:docMk/>
          <pc:sldMk cId="2429586858" sldId="358"/>
        </pc:sldMkLst>
        <pc:spChg chg="mod">
          <ac:chgData name="Sheppard MS JE@MCC RJOC(A)@Defence O365" userId="S::justin.sheppard@ecn.forces.gc.ca::046012a4-b312-4c37-863d-653c3913ec98" providerId="AD" clId="Web-{C6D43154-D077-4728-8EFA-80630B4829AB}" dt="2021-02-08T16:09:34.617" v="111" actId="1076"/>
          <ac:spMkLst>
            <pc:docMk/>
            <pc:sldMk cId="2429586858" sldId="358"/>
            <ac:spMk id="2" creationId="{00000000-0000-0000-0000-000000000000}"/>
          </ac:spMkLst>
        </pc:spChg>
      </pc:sldChg>
    </pc:docChg>
  </pc:docChgLst>
  <pc:docChgLst>
    <pc:chgData name="Sheppard MS JE@MCC RJOC(A)@Defence O365" userId="S::justin.sheppard@ecn.forces.gc.ca::046012a4-b312-4c37-863d-653c3913ec98" providerId="AD" clId="Web-{1D72378A-137C-4041-9AFC-15128734D890}"/>
    <pc:docChg chg="modSld">
      <pc:chgData name="Sheppard MS JE@MCC RJOC(A)@Defence O365" userId="S::justin.sheppard@ecn.forces.gc.ca::046012a4-b312-4c37-863d-653c3913ec98" providerId="AD" clId="Web-{1D72378A-137C-4041-9AFC-15128734D890}" dt="2021-02-08T16:00:28.434" v="11" actId="20577"/>
      <pc:docMkLst>
        <pc:docMk/>
      </pc:docMkLst>
      <pc:sldChg chg="modSp">
        <pc:chgData name="Sheppard MS JE@MCC RJOC(A)@Defence O365" userId="S::justin.sheppard@ecn.forces.gc.ca::046012a4-b312-4c37-863d-653c3913ec98" providerId="AD" clId="Web-{1D72378A-137C-4041-9AFC-15128734D890}" dt="2021-02-08T15:59:57.543" v="4" actId="1076"/>
        <pc:sldMkLst>
          <pc:docMk/>
          <pc:sldMk cId="0" sldId="258"/>
        </pc:sldMkLst>
        <pc:spChg chg="mod">
          <ac:chgData name="Sheppard MS JE@MCC RJOC(A)@Defence O365" userId="S::justin.sheppard@ecn.forces.gc.ca::046012a4-b312-4c37-863d-653c3913ec98" providerId="AD" clId="Web-{1D72378A-137C-4041-9AFC-15128734D890}" dt="2021-02-08T15:59:57.543" v="4" actId="1076"/>
          <ac:spMkLst>
            <pc:docMk/>
            <pc:sldMk cId="0" sldId="258"/>
            <ac:spMk id="7" creationId="{00000000-0000-0000-0000-000000000000}"/>
          </ac:spMkLst>
        </pc:spChg>
      </pc:sldChg>
      <pc:sldChg chg="modSp">
        <pc:chgData name="Sheppard MS JE@MCC RJOC(A)@Defence O365" userId="S::justin.sheppard@ecn.forces.gc.ca::046012a4-b312-4c37-863d-653c3913ec98" providerId="AD" clId="Web-{1D72378A-137C-4041-9AFC-15128734D890}" dt="2021-02-08T16:00:28.434" v="11" actId="20577"/>
        <pc:sldMkLst>
          <pc:docMk/>
          <pc:sldMk cId="1587703502" sldId="267"/>
        </pc:sldMkLst>
        <pc:spChg chg="mod">
          <ac:chgData name="Sheppard MS JE@MCC RJOC(A)@Defence O365" userId="S::justin.sheppard@ecn.forces.gc.ca::046012a4-b312-4c37-863d-653c3913ec98" providerId="AD" clId="Web-{1D72378A-137C-4041-9AFC-15128734D890}" dt="2021-02-08T16:00:28.434" v="11" actId="20577"/>
          <ac:spMkLst>
            <pc:docMk/>
            <pc:sldMk cId="1587703502" sldId="267"/>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rtl="0" fontAlgn="base"/>
            <a:r>
              <a:rPr lang="en-CA" sz="1200" b="1" i="0" u="none" strike="noStrike" kern="1200" dirty="0">
                <a:solidFill>
                  <a:schemeClr val="tx1"/>
                </a:solidFill>
                <a:effectLst/>
                <a:latin typeface="Arial" charset="0"/>
                <a:ea typeface="+mn-ea"/>
                <a:cs typeface="+mn-cs"/>
              </a:rPr>
              <a:t>TP: </a:t>
            </a:r>
            <a:r>
              <a:rPr lang="en-CA" sz="1200" b="0" i="0" u="none" strike="noStrike" kern="1200" dirty="0">
                <a:solidFill>
                  <a:schemeClr val="tx1"/>
                </a:solidFill>
                <a:effectLst/>
                <a:latin typeface="Arial" charset="0"/>
                <a:ea typeface="+mn-ea"/>
                <a:cs typeface="+mn-cs"/>
              </a:rPr>
              <a:t>L16 Terminals must know when to transmit and when to listen and what data it can pass; but it must be programmed first otherwise it is 'dumb'.  </a:t>
            </a:r>
            <a:r>
              <a:rPr lang="en-US" sz="1200" b="0" i="0" kern="1200" dirty="0">
                <a:solidFill>
                  <a:schemeClr val="tx1"/>
                </a:solidFill>
                <a:effectLst/>
                <a:latin typeface="Arial" charset="0"/>
                <a:ea typeface="+mn-ea"/>
                <a:cs typeface="+mn-cs"/>
              </a:rPr>
              <a:t>​</a:t>
            </a:r>
          </a:p>
          <a:p>
            <a:pPr rtl="0" fontAlgn="base"/>
            <a:r>
              <a:rPr lang="en-CA" sz="1200" b="0" i="0" kern="1200" dirty="0">
                <a:solidFill>
                  <a:schemeClr val="tx1"/>
                </a:solidFill>
                <a:effectLst/>
                <a:latin typeface="Arial" charset="0"/>
                <a:ea typeface="+mn-ea"/>
                <a:cs typeface="+mn-cs"/>
              </a:rPr>
              <a:t>​</a:t>
            </a:r>
          </a:p>
          <a:p>
            <a:pPr rtl="0" fontAlgn="base"/>
            <a:r>
              <a:rPr lang="en-CA" sz="1200" b="0" i="0" u="none" strike="noStrike" kern="1200" dirty="0">
                <a:solidFill>
                  <a:schemeClr val="tx1"/>
                </a:solidFill>
                <a:effectLst/>
                <a:latin typeface="Arial" charset="0"/>
                <a:ea typeface="+mn-ea"/>
                <a:cs typeface="+mn-cs"/>
              </a:rPr>
              <a:t>The Initialization Data Load (load-file) is what gets loaded into the terminal to program it. </a:t>
            </a:r>
            <a:r>
              <a:rPr lang="en-US" sz="1200" b="0" i="0" kern="1200" dirty="0">
                <a:solidFill>
                  <a:schemeClr val="tx1"/>
                </a:solidFill>
                <a:effectLst/>
                <a:latin typeface="Arial" charset="0"/>
                <a:ea typeface="+mn-ea"/>
                <a:cs typeface="+mn-cs"/>
              </a:rPr>
              <a:t>​</a:t>
            </a:r>
          </a:p>
          <a:p>
            <a:pPr rtl="0" fontAlgn="base"/>
            <a:r>
              <a:rPr lang="en-CA" sz="1200" b="0" i="0" kern="1200" dirty="0">
                <a:solidFill>
                  <a:schemeClr val="tx1"/>
                </a:solidFill>
                <a:effectLst/>
                <a:latin typeface="Arial" charset="0"/>
                <a:ea typeface="+mn-ea"/>
                <a:cs typeface="+mn-cs"/>
              </a:rPr>
              <a:t>​</a:t>
            </a:r>
          </a:p>
          <a:p>
            <a:pPr rtl="0" fontAlgn="base"/>
            <a:r>
              <a:rPr lang="en-CA" sz="1200" b="0" i="0" u="none" strike="noStrike" kern="1200" dirty="0">
                <a:solidFill>
                  <a:schemeClr val="tx1"/>
                </a:solidFill>
                <a:effectLst/>
                <a:latin typeface="Arial" charset="0"/>
                <a:ea typeface="+mn-ea"/>
                <a:cs typeface="+mn-cs"/>
              </a:rPr>
              <a:t>Each IDL is tailored by the NDF to comply with the overall Network Design so to not cause interference. Each IDL is unique to the platform's capability and Information Exchange Requirements (IER) of the purpose for which the Network was designed. If the capability is not programmed into your IDL, you can't use it. Need relay, want to use J-Voice, need to transmit surveillance tracks, you need timeslots allocated to these functions.  </a:t>
            </a:r>
            <a:r>
              <a:rPr lang="en-US" sz="1200" b="0" i="0" kern="1200" dirty="0">
                <a:solidFill>
                  <a:schemeClr val="tx1"/>
                </a:solidFill>
                <a:effectLst/>
                <a:latin typeface="Arial" charset="0"/>
                <a:ea typeface="+mn-ea"/>
                <a:cs typeface="+mn-cs"/>
              </a:rPr>
              <a:t>​</a:t>
            </a:r>
          </a:p>
          <a:p>
            <a:pPr rtl="0" fontAlgn="base"/>
            <a:r>
              <a:rPr lang="en-CA" sz="1200" b="0" i="0" kern="1200" dirty="0">
                <a:solidFill>
                  <a:schemeClr val="tx1"/>
                </a:solidFill>
                <a:effectLst/>
                <a:latin typeface="Arial" charset="0"/>
                <a:ea typeface="+mn-ea"/>
                <a:cs typeface="+mn-cs"/>
              </a:rPr>
              <a:t>​</a:t>
            </a:r>
          </a:p>
          <a:p>
            <a:pPr rtl="0" fontAlgn="base"/>
            <a:r>
              <a:rPr lang="en-CA" sz="1200" b="0" i="0" u="none" strike="noStrike" kern="1200" dirty="0">
                <a:solidFill>
                  <a:schemeClr val="tx1"/>
                </a:solidFill>
                <a:effectLst/>
                <a:latin typeface="Arial" charset="0"/>
                <a:ea typeface="+mn-ea"/>
                <a:cs typeface="+mn-cs"/>
              </a:rPr>
              <a:t>If the network doesn’t have J-Voice built into it, it can not be used.  </a:t>
            </a:r>
            <a:r>
              <a:rPr lang="en-CA" sz="1200" b="0" i="0" kern="1200" dirty="0">
                <a:solidFill>
                  <a:schemeClr val="tx1"/>
                </a:solidFill>
                <a:effectLst/>
                <a:latin typeface="Arial" charset="0"/>
                <a:ea typeface="+mn-ea"/>
                <a:cs typeface="+mn-cs"/>
              </a:rPr>
              <a:t>​</a:t>
            </a:r>
          </a:p>
          <a:p>
            <a:pPr rtl="0" fontAlgn="base"/>
            <a:r>
              <a:rPr lang="en-CA" sz="1200" b="0" i="0" kern="1200" dirty="0">
                <a:solidFill>
                  <a:schemeClr val="tx1"/>
                </a:solidFill>
                <a:effectLst/>
                <a:latin typeface="Arial" charset="0"/>
                <a:ea typeface="+mn-ea"/>
                <a:cs typeface="+mn-cs"/>
              </a:rPr>
              <a:t>​</a:t>
            </a:r>
          </a:p>
          <a:p>
            <a:pPr rtl="0" fontAlgn="base"/>
            <a:r>
              <a:rPr lang="en-CA" sz="1200" b="0" i="0" u="none" strike="noStrike" kern="1200" dirty="0">
                <a:solidFill>
                  <a:schemeClr val="tx1"/>
                </a:solidFill>
                <a:effectLst/>
                <a:latin typeface="Arial" charset="0"/>
                <a:ea typeface="+mn-ea"/>
                <a:cs typeface="+mn-cs"/>
              </a:rPr>
              <a:t>TSDF limitations are regulated and the TSDF Calculator will assist the planner with allowing Relay or Voice in congested AORs.</a:t>
            </a:r>
            <a:r>
              <a:rPr lang="en-CA" sz="1200" b="0" i="0" kern="1200" dirty="0">
                <a:solidFill>
                  <a:schemeClr val="tx1"/>
                </a:solidFill>
                <a:effectLst/>
                <a:latin typeface="Arial" charset="0"/>
                <a:ea typeface="+mn-ea"/>
                <a:cs typeface="+mn-cs"/>
              </a:rPr>
              <a:t>​</a:t>
            </a:r>
          </a:p>
          <a:p>
            <a:pPr rtl="0" fontAlgn="base"/>
            <a:r>
              <a:rPr lang="en-CA" sz="1200" b="0" i="0" kern="1200" dirty="0">
                <a:solidFill>
                  <a:schemeClr val="tx1"/>
                </a:solidFill>
                <a:effectLst/>
                <a:latin typeface="Arial" charset="0"/>
                <a:ea typeface="+mn-ea"/>
                <a:cs typeface="+mn-cs"/>
              </a:rPr>
              <a:t>​</a:t>
            </a:r>
          </a:p>
          <a:p>
            <a:pPr rtl="0" fontAlgn="base"/>
            <a:r>
              <a:rPr lang="en-CA" sz="1200" b="0" i="0" u="none" strike="noStrike" kern="1200" dirty="0">
                <a:solidFill>
                  <a:schemeClr val="tx1"/>
                </a:solidFill>
                <a:effectLst/>
                <a:latin typeface="Arial" charset="0"/>
                <a:ea typeface="+mn-ea"/>
                <a:cs typeface="+mn-cs"/>
              </a:rPr>
              <a:t>Understanding the NDD will assist with overall Network monitoring and management.  </a:t>
            </a:r>
            <a:r>
              <a:rPr lang="en-US" sz="1200" b="0" i="0" kern="1200" dirty="0">
                <a:solidFill>
                  <a:schemeClr val="tx1"/>
                </a:solidFill>
                <a:effectLst/>
                <a:latin typeface="Arial" charset="0"/>
                <a:ea typeface="+mn-ea"/>
                <a:cs typeface="+mn-cs"/>
              </a:rPr>
              <a:t>​</a:t>
            </a:r>
          </a:p>
          <a:p>
            <a:pPr rtl="0" fontAlgn="base"/>
            <a:r>
              <a:rPr lang="en-CA" sz="1200" b="1" i="0" u="none" strike="noStrike" kern="1200" dirty="0">
                <a:solidFill>
                  <a:schemeClr val="tx1"/>
                </a:solidFill>
                <a:effectLst/>
                <a:latin typeface="Arial" charset="0"/>
                <a:ea typeface="+mn-ea"/>
                <a:cs typeface="+mn-cs"/>
              </a:rPr>
              <a:t>(each networks architecture is different based on the situation/environment)</a:t>
            </a:r>
            <a:r>
              <a:rPr lang="en-US" sz="1200" b="0" i="0" kern="1200" dirty="0">
                <a:solidFill>
                  <a:schemeClr val="tx1"/>
                </a:solidFill>
                <a:effectLst/>
                <a:latin typeface="Arial" charset="0"/>
                <a:ea typeface="+mn-ea"/>
                <a:cs typeface="+mn-cs"/>
              </a:rPr>
              <a:t>​</a:t>
            </a:r>
          </a:p>
          <a:p>
            <a:pPr rtl="0" fontAlgn="base"/>
            <a:r>
              <a:rPr lang="en-CA" sz="1200" b="0" i="0" kern="1200" dirty="0">
                <a:solidFill>
                  <a:schemeClr val="tx1"/>
                </a:solidFill>
                <a:effectLst/>
                <a:latin typeface="Arial" charset="0"/>
                <a:ea typeface="+mn-ea"/>
                <a:cs typeface="+mn-cs"/>
              </a:rPr>
              <a:t>​</a:t>
            </a:r>
          </a:p>
        </p:txBody>
      </p:sp>
      <p:sp>
        <p:nvSpPr>
          <p:cNvPr id="194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B7249470-9DF4-4F4B-A8C0-4577D2D50D35}" type="slidenum">
              <a:rPr lang="en-CA" altLang="en-US"/>
              <a:pPr/>
              <a:t>4</a:t>
            </a:fld>
            <a:endParaRPr lang="en-CA" altLang="en-US"/>
          </a:p>
        </p:txBody>
      </p:sp>
    </p:spTree>
    <p:extLst>
      <p:ext uri="{BB962C8B-B14F-4D97-AF65-F5344CB8AC3E}">
        <p14:creationId xmlns:p14="http://schemas.microsoft.com/office/powerpoint/2010/main" val="3655775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Have the search for TSR instructions</a:t>
            </a:r>
          </a:p>
          <a:p>
            <a:endParaRPr lang="en-CA" b="1" baseline="0" dirty="0"/>
          </a:p>
          <a:p>
            <a:r>
              <a:rPr lang="en-CA" b="0" baseline="0" dirty="0"/>
              <a:t>Option pools - each option distributes the pool of timeslots differently amongst the option pool participants. Strict adherence to option/sequence numbers is required, to avoid network anomalies or data loss. The OPTASK LINK Message is the primary means of disseminating this information. </a:t>
            </a:r>
          </a:p>
          <a:p>
            <a:endParaRPr lang="en-CA" b="0" baseline="0" dirty="0"/>
          </a:p>
          <a:p>
            <a:r>
              <a:rPr lang="en-CA" b="0" baseline="0" dirty="0"/>
              <a:t>Surveillance Option Pools allow ships the flexibility to adjust their surveillance capacity based on mission (primary track producers need more surveillance then other ships); Time Slot Reallocation (TSR) is another surveillance tool used by designers. </a:t>
            </a:r>
          </a:p>
          <a:p>
            <a:endParaRPr lang="en-CA" b="0" baseline="0" dirty="0"/>
          </a:p>
          <a:p>
            <a:pPr eaLnBrk="1" hangingPunct="1">
              <a:spcBef>
                <a:spcPct val="0"/>
              </a:spcBef>
            </a:pPr>
            <a:r>
              <a:rPr lang="en-CA" altLang="en-US" dirty="0"/>
              <a:t>Time Slot reallocation – TSR – used for Surveillance function, assigned to C2 platforms, dynamic reassignment of a pool of timeslots each frame dependant on demand.  TSR rules:  </a:t>
            </a:r>
            <a:r>
              <a:rPr lang="en-CA" altLang="en-US" b="1" dirty="0"/>
              <a:t>no single platform can use more than 60% of the total timeslots assigned to that group</a:t>
            </a:r>
            <a:r>
              <a:rPr lang="en-CA" altLang="en-US" dirty="0"/>
              <a:t>; </a:t>
            </a:r>
          </a:p>
          <a:p>
            <a:pPr eaLnBrk="1" hangingPunct="1">
              <a:spcBef>
                <a:spcPct val="0"/>
              </a:spcBef>
            </a:pPr>
            <a:endParaRPr lang="en-CA" altLang="en-US" dirty="0"/>
          </a:p>
          <a:p>
            <a:pPr eaLnBrk="1" hangingPunct="1">
              <a:spcBef>
                <a:spcPct val="0"/>
              </a:spcBef>
            </a:pPr>
            <a:r>
              <a:rPr lang="en-CA" altLang="en-US" dirty="0"/>
              <a:t>In connectivity matrix, TSR slot groups are indicated by Access 18/17.  18 – single timeslot where terminals transmit their desired timeslot request, 17 – slot group where the data is transmitted.  If a terminal is not transmitting, it is in receive mode.</a:t>
            </a:r>
          </a:p>
          <a:p>
            <a:pPr eaLnBrk="1" hangingPunct="1">
              <a:spcBef>
                <a:spcPct val="0"/>
              </a:spcBef>
            </a:pPr>
            <a:endParaRPr lang="en-CA" altLang="en-US" dirty="0"/>
          </a:p>
          <a:p>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13</a:t>
            </a:fld>
            <a:endParaRPr lang="en-CA" altLang="en-US"/>
          </a:p>
        </p:txBody>
      </p:sp>
    </p:spTree>
    <p:extLst>
      <p:ext uri="{BB962C8B-B14F-4D97-AF65-F5344CB8AC3E}">
        <p14:creationId xmlns:p14="http://schemas.microsoft.com/office/powerpoint/2010/main" val="3957281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Have the search for TSDF in the Pulse Density Calculations table</a:t>
            </a:r>
          </a:p>
          <a:p>
            <a:endParaRPr lang="en-CA" b="1" baseline="0" dirty="0"/>
          </a:p>
          <a:p>
            <a:r>
              <a:rPr lang="en-CA" b="0" baseline="0" dirty="0"/>
              <a:t>These percentages in this table indicate the total TSDF of all timeslots they are allocated whether they actually transmit on them or not. (previous lesson)</a:t>
            </a:r>
          </a:p>
          <a:p>
            <a:endParaRPr lang="en-CA" b="0" baseline="0" dirty="0"/>
          </a:p>
          <a:p>
            <a:endParaRPr lang="en-CA" b="0" baseline="0" dirty="0"/>
          </a:p>
          <a:p>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14</a:t>
            </a:fld>
            <a:endParaRPr lang="en-CA" altLang="en-US"/>
          </a:p>
        </p:txBody>
      </p:sp>
    </p:spTree>
    <p:extLst>
      <p:ext uri="{BB962C8B-B14F-4D97-AF65-F5344CB8AC3E}">
        <p14:creationId xmlns:p14="http://schemas.microsoft.com/office/powerpoint/2010/main" val="1658416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This is TDL300 /400 level comprehension and only demonstrated. </a:t>
            </a:r>
          </a:p>
          <a:p>
            <a:endParaRPr lang="en-CA" b="1" baseline="0" dirty="0"/>
          </a:p>
          <a:p>
            <a:r>
              <a:rPr lang="en-CA" b="0" baseline="0" dirty="0"/>
              <a:t>Get the Trainee to find the </a:t>
            </a:r>
            <a:r>
              <a:rPr lang="en-CA" b="0" baseline="0" dirty="0" err="1"/>
              <a:t>Load_file</a:t>
            </a:r>
            <a:r>
              <a:rPr lang="en-CA" b="0" baseline="0" dirty="0"/>
              <a:t> breakout sheet for CF188, CP140, C2_MIDS (Surveillance options)</a:t>
            </a:r>
          </a:p>
          <a:p>
            <a:endParaRPr lang="en-CA" b="0" baseline="0" dirty="0"/>
          </a:p>
          <a:p>
            <a:endParaRPr lang="en-CA" b="0" baseline="0" dirty="0"/>
          </a:p>
          <a:p>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15</a:t>
            </a:fld>
            <a:endParaRPr lang="en-CA" altLang="en-US"/>
          </a:p>
        </p:txBody>
      </p:sp>
    </p:spTree>
    <p:extLst>
      <p:ext uri="{BB962C8B-B14F-4D97-AF65-F5344CB8AC3E}">
        <p14:creationId xmlns:p14="http://schemas.microsoft.com/office/powerpoint/2010/main" val="1087682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8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b="1" dirty="0"/>
              <a:t>TP:</a:t>
            </a:r>
            <a:r>
              <a:rPr lang="en-CA" altLang="en-US" dirty="0"/>
              <a:t> When an existing network no longer meets the needs of the environment it was designed for, and modification is no longer an option (not enough unassigned timeslots); a New Network may be the best option.</a:t>
            </a:r>
          </a:p>
          <a:p>
            <a:pPr eaLnBrk="1" hangingPunct="1">
              <a:spcBef>
                <a:spcPct val="0"/>
              </a:spcBef>
            </a:pPr>
            <a:endParaRPr lang="en-CA" altLang="en-US" dirty="0"/>
          </a:p>
          <a:p>
            <a:pPr eaLnBrk="1" hangingPunct="1">
              <a:spcBef>
                <a:spcPct val="0"/>
              </a:spcBef>
            </a:pPr>
            <a:r>
              <a:rPr lang="en-CA" altLang="en-US" dirty="0"/>
              <a:t>IER (Information Exchange Requirements) are collected and utilized to develop the Network</a:t>
            </a:r>
          </a:p>
          <a:p>
            <a:pPr eaLnBrk="1" hangingPunct="1">
              <a:spcBef>
                <a:spcPct val="0"/>
              </a:spcBef>
            </a:pPr>
            <a:endParaRPr lang="en-CA" altLang="en-US" dirty="0"/>
          </a:p>
          <a:p>
            <a:pPr eaLnBrk="1" hangingPunct="1">
              <a:spcBef>
                <a:spcPct val="0"/>
              </a:spcBef>
            </a:pPr>
            <a:r>
              <a:rPr lang="en-CA" altLang="en-US" dirty="0"/>
              <a:t>Networks for Exercises can have Red / Blue / Purple load files.  These allow Network monitoring of all platforms, flight safety for Red platforms (lead seeing Blue); and realistic training for Blue forces.</a:t>
            </a:r>
          </a:p>
          <a:p>
            <a:pPr eaLnBrk="1" hangingPunct="1">
              <a:spcBef>
                <a:spcPct val="0"/>
              </a:spcBef>
            </a:pPr>
            <a:endParaRPr lang="en-CA" altLang="en-US" dirty="0"/>
          </a:p>
          <a:p>
            <a:pPr eaLnBrk="1" hangingPunct="1">
              <a:spcBef>
                <a:spcPct val="0"/>
              </a:spcBef>
            </a:pPr>
            <a:r>
              <a:rPr lang="en-CA" altLang="en-US" dirty="0"/>
              <a:t>As new platforms become L16 enabled, existing networks may need to be modified.  Request for load files must be submitted early. </a:t>
            </a:r>
          </a:p>
          <a:p>
            <a:pPr eaLnBrk="1" hangingPunct="1">
              <a:spcBef>
                <a:spcPct val="0"/>
              </a:spcBef>
            </a:pPr>
            <a:endParaRPr lang="en-CA" altLang="en-US" dirty="0"/>
          </a:p>
          <a:p>
            <a:pPr eaLnBrk="1" hangingPunct="1">
              <a:spcBef>
                <a:spcPct val="0"/>
              </a:spcBef>
            </a:pPr>
            <a:r>
              <a:rPr lang="en-CA" altLang="en-US" dirty="0"/>
              <a:t>For non-emergency</a:t>
            </a:r>
            <a:r>
              <a:rPr lang="en-CA" altLang="en-US" baseline="0" dirty="0"/>
              <a:t> requests, the Elemental DLMC should be contacted first before anyone approaches the NDF. This will be discussed in a later EO. </a:t>
            </a:r>
            <a:endParaRPr lang="en-CA" altLang="en-US" dirty="0"/>
          </a:p>
        </p:txBody>
      </p:sp>
      <p:sp>
        <p:nvSpPr>
          <p:cNvPr id="198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4669975-7077-49D8-9AB2-CEE7F11C9309}" type="slidenum">
              <a:rPr lang="en-CA" altLang="en-US"/>
              <a:pPr/>
              <a:t>16</a:t>
            </a:fld>
            <a:endParaRPr lang="en-CA" altLang="en-US"/>
          </a:p>
        </p:txBody>
      </p:sp>
    </p:spTree>
    <p:extLst>
      <p:ext uri="{BB962C8B-B14F-4D97-AF65-F5344CB8AC3E}">
        <p14:creationId xmlns:p14="http://schemas.microsoft.com/office/powerpoint/2010/main" val="1207899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2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b="1" dirty="0"/>
              <a:t>TP:</a:t>
            </a:r>
            <a:r>
              <a:rPr lang="en-CA" altLang="en-US" b="1" baseline="0" dirty="0"/>
              <a:t> </a:t>
            </a:r>
            <a:r>
              <a:rPr lang="en-CA" altLang="en-US" b="0" baseline="0" dirty="0"/>
              <a:t>The ICO or Planner/supervisor is responsible to ensure you have the required load file for your platform/unit. However, there may be times when the Multi-Link Operations Specialist may be asked to obtain a load-file from the FTP. This could be because the file got corrupted (randomly happens) during your activity or shift and you need to download a new copy, or the network changes due to change of mission and you need to switch. Understanding that for every operation/exercise, there is a different load-file is important. </a:t>
            </a:r>
            <a:endParaRPr lang="en-CA" altLang="en-US" b="1" dirty="0"/>
          </a:p>
          <a:p>
            <a:pPr eaLnBrk="1" hangingPunct="1">
              <a:spcBef>
                <a:spcPct val="0"/>
              </a:spcBef>
            </a:pPr>
            <a:endParaRPr lang="en-CA" altLang="en-US" dirty="0"/>
          </a:p>
          <a:p>
            <a:pPr eaLnBrk="1" hangingPunct="1">
              <a:spcBef>
                <a:spcPct val="0"/>
              </a:spcBef>
            </a:pPr>
            <a:r>
              <a:rPr lang="en-CA" altLang="en-US" dirty="0"/>
              <a:t>Before next click – advise Reza’s FTP also offers a TSDF calculator.</a:t>
            </a:r>
          </a:p>
          <a:p>
            <a:pPr eaLnBrk="1" hangingPunct="1">
              <a:spcBef>
                <a:spcPct val="0"/>
              </a:spcBef>
            </a:pPr>
            <a:endParaRPr lang="en-CA" altLang="en-US" dirty="0"/>
          </a:p>
          <a:p>
            <a:pPr eaLnBrk="1" hangingPunct="1">
              <a:spcBef>
                <a:spcPct val="0"/>
              </a:spcBef>
            </a:pPr>
            <a:r>
              <a:rPr lang="en-CA" altLang="en-US" dirty="0"/>
              <a:t>Specific load files are named the same based on platform and terminal type…ensure you are selecting the correct Network when downloading your assigned ID Set (load file)</a:t>
            </a:r>
          </a:p>
          <a:p>
            <a:pPr eaLnBrk="1" hangingPunct="1">
              <a:spcBef>
                <a:spcPct val="0"/>
              </a:spcBef>
            </a:pPr>
            <a:endParaRPr lang="en-CA" altLang="en-US" dirty="0"/>
          </a:p>
          <a:p>
            <a:pPr eaLnBrk="1" hangingPunct="1">
              <a:spcBef>
                <a:spcPct val="0"/>
              </a:spcBef>
            </a:pPr>
            <a:r>
              <a:rPr lang="en-CA" altLang="en-US" dirty="0"/>
              <a:t>You’ll notice that the file names are the same however the network where we retrieved them from are different.  Once they are downloaded if not saved correctly you could be using the wrong file.</a:t>
            </a:r>
            <a:r>
              <a:rPr lang="en-CA" altLang="en-US" b="1" dirty="0"/>
              <a:t>  If you are having issues, verify you are using the correct file.</a:t>
            </a:r>
          </a:p>
        </p:txBody>
      </p:sp>
      <p:sp>
        <p:nvSpPr>
          <p:cNvPr id="202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7F3825C-5093-4C6C-B854-F5D87FB342ED}" type="slidenum">
              <a:rPr lang="en-CA" altLang="en-US"/>
              <a:pPr/>
              <a:t>17</a:t>
            </a:fld>
            <a:endParaRPr lang="en-CA" altLang="en-US"/>
          </a:p>
        </p:txBody>
      </p:sp>
    </p:spTree>
    <p:extLst>
      <p:ext uri="{BB962C8B-B14F-4D97-AF65-F5344CB8AC3E}">
        <p14:creationId xmlns:p14="http://schemas.microsoft.com/office/powerpoint/2010/main" val="4088401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a:t>
            </a:r>
            <a:r>
              <a:rPr lang="en-CA" dirty="0"/>
              <a:t>Confirmation will</a:t>
            </a:r>
            <a:r>
              <a:rPr lang="en-CA" baseline="0" dirty="0"/>
              <a:t> use NDD CAJE0007A, trainees will need to find where to ‘download’ this file first. </a:t>
            </a:r>
          </a:p>
          <a:p>
            <a:pPr marL="228600" indent="-228600">
              <a:buAutoNum type="arabicParenR"/>
            </a:pPr>
            <a:r>
              <a:rPr lang="en-CA" baseline="0" dirty="0"/>
              <a:t>Confirm all trainees are using the correct NDD before proceeding;</a:t>
            </a:r>
          </a:p>
          <a:p>
            <a:pPr marL="228600" indent="-228600">
              <a:buAutoNum type="arabicParenR"/>
            </a:pPr>
            <a:r>
              <a:rPr lang="en-CA" baseline="0" dirty="0"/>
              <a:t>Standing Network for the RCN and Ex CUTLASS FURY</a:t>
            </a:r>
          </a:p>
          <a:p>
            <a:pPr marL="228600" indent="-228600">
              <a:buAutoNum type="arabicParenR"/>
            </a:pPr>
            <a:r>
              <a:rPr lang="en-CA" baseline="0" dirty="0"/>
              <a:t>43</a:t>
            </a:r>
          </a:p>
          <a:p>
            <a:pPr marL="228600" indent="-228600">
              <a:buAutoNum type="arabicParenR"/>
            </a:pPr>
            <a:r>
              <a:rPr lang="en-CA" baseline="0" dirty="0"/>
              <a:t>Two - TSEC 1 (CVLL 0/1) and TSEC 2 (CVLL 2/3)</a:t>
            </a:r>
          </a:p>
          <a:p>
            <a:pPr marL="228600" indent="-228600">
              <a:buAutoNum type="arabicParenR"/>
            </a:pPr>
            <a:r>
              <a:rPr lang="en-CA" baseline="0" dirty="0"/>
              <a:t>Yes, two pools, Option 1 Slot group 16 (512 tracks) – blue Ships/C2MIDS, Option 2 Slot Group 37 (128 tracks) – red Ships/C2MIDS; </a:t>
            </a:r>
          </a:p>
          <a:p>
            <a:pPr marL="228600" indent="-228600">
              <a:buAutoNum type="arabicParenR"/>
            </a:pPr>
            <a:r>
              <a:rPr lang="en-CA" baseline="0" dirty="0"/>
              <a:t>CP140 is part of the TSR pool – the Demand message is </a:t>
            </a:r>
            <a:r>
              <a:rPr lang="en-CA" baseline="0" dirty="0" err="1"/>
              <a:t>Tx</a:t>
            </a:r>
            <a:r>
              <a:rPr lang="en-CA" baseline="0" dirty="0"/>
              <a:t> in Slot Block 18, Surveillance tracks are in Slot Block 19, TSR // Bonus: Packing limit (P4 = 4 tracks) x Total Slots per Frame (128 timeslots) = 512 tracks</a:t>
            </a:r>
          </a:p>
          <a:p>
            <a:pPr marL="228600" indent="-228600">
              <a:buAutoNum type="arabicParenR"/>
            </a:pPr>
            <a:r>
              <a:rPr lang="en-CA" baseline="0" dirty="0"/>
              <a:t>18.9%</a:t>
            </a:r>
          </a:p>
          <a:p>
            <a:pPr marL="228600" indent="-228600">
              <a:buAutoNum type="arabicParenR"/>
            </a:pPr>
            <a:endParaRPr lang="en-CA" baseline="0" dirty="0"/>
          </a:p>
          <a:p>
            <a:pPr marL="228600" indent="-228600">
              <a:buAutoNum type="arabicParenR"/>
            </a:pPr>
            <a:endParaRPr lang="en-CA" baseline="0"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18</a:t>
            </a:fld>
            <a:endParaRPr lang="en-CA" altLang="en-US"/>
          </a:p>
        </p:txBody>
      </p:sp>
    </p:spTree>
    <p:extLst>
      <p:ext uri="{BB962C8B-B14F-4D97-AF65-F5344CB8AC3E}">
        <p14:creationId xmlns:p14="http://schemas.microsoft.com/office/powerpoint/2010/main" val="2132069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Country of Origin: AU – Australia; CA – Canada; FR – France; DE – Germany; IT – Italy; NT – NATO; </a:t>
            </a:r>
            <a:r>
              <a:rPr lang="en-US" altLang="en-US" dirty="0">
                <a:solidFill>
                  <a:schemeClr val="accent1"/>
                </a:solidFill>
              </a:rPr>
              <a:t>US - United States</a:t>
            </a:r>
          </a:p>
          <a:p>
            <a:pPr eaLnBrk="1" hangingPunct="1">
              <a:spcBef>
                <a:spcPct val="0"/>
              </a:spcBef>
            </a:pPr>
            <a:endParaRPr lang="en-CA" altLang="en-US" dirty="0"/>
          </a:p>
          <a:p>
            <a:pPr eaLnBrk="1" hangingPunct="1">
              <a:spcBef>
                <a:spcPct val="0"/>
              </a:spcBef>
            </a:pPr>
            <a:r>
              <a:rPr lang="en-CA" altLang="en-US" dirty="0"/>
              <a:t>Originating NDF:  </a:t>
            </a:r>
            <a:r>
              <a:rPr lang="en-US" altLang="en-US" dirty="0"/>
              <a:t>A – Army; C – Combined; </a:t>
            </a:r>
            <a:r>
              <a:rPr lang="en-US" altLang="en-US" dirty="0">
                <a:solidFill>
                  <a:schemeClr val="accent2"/>
                </a:solidFill>
              </a:rPr>
              <a:t>F - Air Force; </a:t>
            </a:r>
            <a:r>
              <a:rPr lang="en-US" altLang="en-US" dirty="0"/>
              <a:t>J – Joint; M - Marine Corps; N – Navy; S – Shape; </a:t>
            </a:r>
          </a:p>
          <a:p>
            <a:pPr eaLnBrk="1" hangingPunct="1">
              <a:spcBef>
                <a:spcPct val="0"/>
              </a:spcBef>
            </a:pPr>
            <a:endParaRPr lang="en-CA" altLang="en-US" dirty="0"/>
          </a:p>
          <a:p>
            <a:pPr eaLnBrk="1" hangingPunct="1">
              <a:spcBef>
                <a:spcPct val="0"/>
              </a:spcBef>
            </a:pPr>
            <a:r>
              <a:rPr lang="en-CA" altLang="en-US" dirty="0"/>
              <a:t>Network Use/Environment:  </a:t>
            </a:r>
            <a:r>
              <a:rPr lang="en-US" altLang="en-US" dirty="0"/>
              <a:t>D  -  Wartime; E  -  Exercise; O  -  Operational; P  -  Peacetime; T  -  Test; U  -  Training; X  -  Experimental; Z  -  Other</a:t>
            </a:r>
          </a:p>
          <a:p>
            <a:pPr eaLnBrk="1" hangingPunct="1">
              <a:spcBef>
                <a:spcPct val="0"/>
              </a:spcBef>
            </a:pPr>
            <a:endParaRPr lang="en-CA" altLang="en-US" dirty="0"/>
          </a:p>
          <a:p>
            <a:pPr eaLnBrk="1" hangingPunct="1">
              <a:spcBef>
                <a:spcPct val="0"/>
              </a:spcBef>
            </a:pPr>
            <a:endParaRPr lang="en-CA" altLang="en-US" dirty="0"/>
          </a:p>
        </p:txBody>
      </p:sp>
      <p:sp>
        <p:nvSpPr>
          <p:cNvPr id="196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6EB2215E-F8FE-4584-B832-A032AA4C6D97}" type="slidenum">
              <a:rPr lang="en-CA" altLang="en-US"/>
              <a:pPr/>
              <a:t>5</a:t>
            </a:fld>
            <a:endParaRPr lang="en-CA" altLang="en-US"/>
          </a:p>
        </p:txBody>
      </p:sp>
    </p:spTree>
    <p:extLst>
      <p:ext uri="{BB962C8B-B14F-4D97-AF65-F5344CB8AC3E}">
        <p14:creationId xmlns:p14="http://schemas.microsoft.com/office/powerpoint/2010/main" val="3750609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b="1" dirty="0"/>
              <a:t>TP: </a:t>
            </a:r>
            <a:r>
              <a:rPr lang="en-CA" altLang="en-US" dirty="0"/>
              <a:t>Have</a:t>
            </a:r>
            <a:r>
              <a:rPr lang="en-CA" altLang="en-US" baseline="0" dirty="0"/>
              <a:t> trainees open the NDD CAJE0008B_CH2 (2020); all the following exercises will use this NDD.</a:t>
            </a:r>
          </a:p>
          <a:p>
            <a:pPr eaLnBrk="1" hangingPunct="1">
              <a:spcBef>
                <a:spcPct val="0"/>
              </a:spcBef>
            </a:pPr>
            <a:endParaRPr lang="en-CA" altLang="en-US" baseline="0" dirty="0"/>
          </a:p>
          <a:p>
            <a:pPr eaLnBrk="1" hangingPunct="1">
              <a:spcBef>
                <a:spcPct val="0"/>
              </a:spcBef>
            </a:pPr>
            <a:r>
              <a:rPr lang="en-CA" altLang="en-US" baseline="0" dirty="0"/>
              <a:t> Instructor will ask the trainee to find the Platform Functional Description table. </a:t>
            </a:r>
          </a:p>
          <a:p>
            <a:pPr eaLnBrk="1" hangingPunct="1">
              <a:spcBef>
                <a:spcPct val="0"/>
              </a:spcBef>
            </a:pPr>
            <a:endParaRPr lang="en-CA" altLang="en-US" baseline="0" dirty="0"/>
          </a:p>
          <a:p>
            <a:pPr eaLnBrk="1" hangingPunct="1">
              <a:spcBef>
                <a:spcPct val="0"/>
              </a:spcBef>
            </a:pPr>
            <a:r>
              <a:rPr lang="en-CA" altLang="en-US" baseline="0" dirty="0"/>
              <a:t>This gives the reader a quick glance of:</a:t>
            </a:r>
          </a:p>
          <a:p>
            <a:pPr eaLnBrk="1" hangingPunct="1">
              <a:spcBef>
                <a:spcPct val="0"/>
              </a:spcBef>
            </a:pPr>
            <a:r>
              <a:rPr lang="en-CA" altLang="en-US" baseline="0" dirty="0"/>
              <a:t>	a) what platforms have been included in this Network;</a:t>
            </a:r>
          </a:p>
          <a:p>
            <a:pPr eaLnBrk="1" hangingPunct="1">
              <a:spcBef>
                <a:spcPct val="0"/>
              </a:spcBef>
            </a:pPr>
            <a:r>
              <a:rPr lang="en-CA" altLang="en-US" baseline="0" dirty="0"/>
              <a:t>	b) how many (</a:t>
            </a:r>
            <a:r>
              <a:rPr lang="en-CA" altLang="en-US" baseline="0" dirty="0" err="1"/>
              <a:t>Qty</a:t>
            </a:r>
            <a:r>
              <a:rPr lang="en-CA" altLang="en-US" baseline="0" dirty="0"/>
              <a:t>);</a:t>
            </a:r>
          </a:p>
          <a:p>
            <a:pPr eaLnBrk="1" hangingPunct="1">
              <a:spcBef>
                <a:spcPct val="0"/>
              </a:spcBef>
            </a:pPr>
            <a:r>
              <a:rPr lang="en-CA" altLang="en-US" baseline="0" dirty="0"/>
              <a:t>	c) </a:t>
            </a:r>
            <a:r>
              <a:rPr lang="en-CA" altLang="en-US" baseline="0" dirty="0" err="1"/>
              <a:t>Tx</a:t>
            </a:r>
            <a:r>
              <a:rPr lang="en-CA" altLang="en-US" baseline="0" dirty="0"/>
              <a:t> NPGs; Rx NPGs; </a:t>
            </a:r>
          </a:p>
          <a:p>
            <a:pPr eaLnBrk="1" hangingPunct="1">
              <a:spcBef>
                <a:spcPct val="0"/>
              </a:spcBef>
            </a:pPr>
            <a:r>
              <a:rPr lang="en-CA" altLang="en-US" baseline="0" dirty="0"/>
              <a:t>	d) respective surveillance capacity and if TSR or Option pools are used</a:t>
            </a:r>
          </a:p>
        </p:txBody>
      </p:sp>
      <p:sp>
        <p:nvSpPr>
          <p:cNvPr id="204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6FFC5E8-770E-4E63-BFC7-0CE3CFF63776}" type="slidenum">
              <a:rPr lang="en-CA" altLang="en-US"/>
              <a:pPr/>
              <a:t>6</a:t>
            </a:fld>
            <a:endParaRPr lang="en-CA" altLang="en-US"/>
          </a:p>
        </p:txBody>
      </p:sp>
    </p:spTree>
    <p:extLst>
      <p:ext uri="{BB962C8B-B14F-4D97-AF65-F5344CB8AC3E}">
        <p14:creationId xmlns:p14="http://schemas.microsoft.com/office/powerpoint/2010/main" val="1960847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dirty="0"/>
          </a:p>
        </p:txBody>
      </p:sp>
      <p:sp>
        <p:nvSpPr>
          <p:cNvPr id="204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6FFC5E8-770E-4E63-BFC7-0CE3CFF63776}" type="slidenum">
              <a:rPr lang="en-CA" altLang="en-US"/>
              <a:pPr/>
              <a:t>7</a:t>
            </a:fld>
            <a:endParaRPr lang="en-CA" altLang="en-US"/>
          </a:p>
        </p:txBody>
      </p:sp>
    </p:spTree>
    <p:extLst>
      <p:ext uri="{BB962C8B-B14F-4D97-AF65-F5344CB8AC3E}">
        <p14:creationId xmlns:p14="http://schemas.microsoft.com/office/powerpoint/2010/main" val="1734138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b="1" dirty="0"/>
              <a:t>TP: </a:t>
            </a:r>
            <a:r>
              <a:rPr lang="en-CA" altLang="en-US" dirty="0"/>
              <a:t>Have</a:t>
            </a:r>
            <a:r>
              <a:rPr lang="en-CA" altLang="en-US" baseline="0" dirty="0"/>
              <a:t> trainees open the NDD CAJE0008B_CH2 (2020) and find the Connectivity Matrix page. </a:t>
            </a:r>
          </a:p>
          <a:p>
            <a:pPr eaLnBrk="1" hangingPunct="1">
              <a:spcBef>
                <a:spcPct val="0"/>
              </a:spcBef>
            </a:pPr>
            <a:r>
              <a:rPr lang="en-CA" altLang="en-US" baseline="0" dirty="0"/>
              <a:t>Walk the trainees following the T/R/Y O, R, D</a:t>
            </a:r>
          </a:p>
          <a:p>
            <a:pPr eaLnBrk="1" hangingPunct="1">
              <a:spcBef>
                <a:spcPct val="0"/>
              </a:spcBef>
            </a:pPr>
            <a:endParaRPr lang="en-CA" altLang="en-US" baseline="0" dirty="0"/>
          </a:p>
          <a:p>
            <a:pPr eaLnBrk="1" hangingPunct="1">
              <a:spcBef>
                <a:spcPct val="0"/>
              </a:spcBef>
            </a:pPr>
            <a:r>
              <a:rPr lang="en-CA" sz="1200" b="1" i="0" u="none" strike="noStrike" kern="1200" dirty="0">
                <a:solidFill>
                  <a:schemeClr val="tx1"/>
                </a:solidFill>
                <a:effectLst/>
                <a:latin typeface="Arial" charset="0"/>
                <a:ea typeface="+mn-ea"/>
                <a:cs typeface="+mn-cs"/>
              </a:rPr>
              <a:t>Activity</a:t>
            </a:r>
            <a:r>
              <a:rPr lang="en-CA" sz="1200" b="0" i="0" u="none" strike="noStrike" kern="1200" dirty="0">
                <a:solidFill>
                  <a:schemeClr val="tx1"/>
                </a:solidFill>
                <a:effectLst/>
                <a:latin typeface="Arial" charset="0"/>
                <a:ea typeface="+mn-ea"/>
                <a:cs typeface="+mn-cs"/>
              </a:rPr>
              <a:t>:  Instructor to complete brief exercise of T/R/Y which can be used to confirm an architecture</a:t>
            </a:r>
            <a:r>
              <a:rPr lang="en-CA" sz="1200" b="0" i="0" kern="1200" dirty="0">
                <a:solidFill>
                  <a:schemeClr val="tx1"/>
                </a:solidFill>
                <a:effectLst/>
                <a:latin typeface="Arial" charset="0"/>
                <a:ea typeface="+mn-ea"/>
                <a:cs typeface="+mn-cs"/>
              </a:rPr>
              <a:t>​</a:t>
            </a:r>
            <a:endParaRPr lang="en-CA" altLang="en-US" dirty="0"/>
          </a:p>
        </p:txBody>
      </p:sp>
      <p:sp>
        <p:nvSpPr>
          <p:cNvPr id="204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6FFC5E8-770E-4E63-BFC7-0CE3CFF63776}" type="slidenum">
              <a:rPr lang="en-CA" altLang="en-US"/>
              <a:pPr/>
              <a:t>8</a:t>
            </a:fld>
            <a:endParaRPr lang="en-CA" altLang="en-US"/>
          </a:p>
        </p:txBody>
      </p:sp>
    </p:spTree>
    <p:extLst>
      <p:ext uri="{BB962C8B-B14F-4D97-AF65-F5344CB8AC3E}">
        <p14:creationId xmlns:p14="http://schemas.microsoft.com/office/powerpoint/2010/main" val="2017698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b="1" dirty="0"/>
              <a:t>TP: </a:t>
            </a:r>
            <a:r>
              <a:rPr lang="en-CA" altLang="en-US" dirty="0"/>
              <a:t>Have</a:t>
            </a:r>
            <a:r>
              <a:rPr lang="en-CA" altLang="en-US" baseline="0" dirty="0"/>
              <a:t> trainees open the NDD CAJE0008B_CH2 (2020) and find the Timeline page. </a:t>
            </a:r>
          </a:p>
          <a:p>
            <a:pPr eaLnBrk="1" hangingPunct="1">
              <a:spcBef>
                <a:spcPct val="0"/>
              </a:spcBef>
            </a:pPr>
            <a:r>
              <a:rPr lang="en-CA" altLang="en-US" baseline="0" dirty="0"/>
              <a:t>Talk thru how multi-nets and Stacked nets are illustrated on the timeline. </a:t>
            </a:r>
          </a:p>
          <a:p>
            <a:pPr eaLnBrk="1" hangingPunct="1">
              <a:spcBef>
                <a:spcPct val="0"/>
              </a:spcBef>
            </a:pPr>
            <a:endParaRPr lang="en-CA" altLang="en-US" baseline="0" dirty="0"/>
          </a:p>
          <a:p>
            <a:pPr eaLnBrk="1" hangingPunct="1">
              <a:spcBef>
                <a:spcPct val="0"/>
              </a:spcBef>
            </a:pPr>
            <a:endParaRPr lang="en-CA" altLang="en-US" dirty="0"/>
          </a:p>
        </p:txBody>
      </p:sp>
      <p:sp>
        <p:nvSpPr>
          <p:cNvPr id="204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6FFC5E8-770E-4E63-BFC7-0CE3CFF63776}" type="slidenum">
              <a:rPr lang="en-CA" altLang="en-US"/>
              <a:pPr/>
              <a:t>9</a:t>
            </a:fld>
            <a:endParaRPr lang="en-CA" altLang="en-US"/>
          </a:p>
        </p:txBody>
      </p:sp>
    </p:spTree>
    <p:extLst>
      <p:ext uri="{BB962C8B-B14F-4D97-AF65-F5344CB8AC3E}">
        <p14:creationId xmlns:p14="http://schemas.microsoft.com/office/powerpoint/2010/main" val="3623842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 Have</a:t>
            </a:r>
            <a:r>
              <a:rPr lang="en-CA" b="1" baseline="0" dirty="0"/>
              <a:t> the trainee find the COMSEC CROSS REFERENCE TABLE</a:t>
            </a:r>
            <a:endParaRPr lang="en-CA" b="1" dirty="0"/>
          </a:p>
          <a:p>
            <a:endParaRPr lang="en-CA" b="1" dirty="0"/>
          </a:p>
          <a:p>
            <a:r>
              <a:rPr lang="en-CA" dirty="0"/>
              <a:t>This table lets</a:t>
            </a:r>
            <a:r>
              <a:rPr lang="en-CA" baseline="0" dirty="0"/>
              <a:t> those configuring their terminal what Secure Data Unit (SDU) requires crypto. Most Canadian Networks only operate with Crypto in the Default Net (0/1) locations. </a:t>
            </a:r>
          </a:p>
          <a:p>
            <a:endParaRPr lang="en-CA" baseline="0" dirty="0"/>
          </a:p>
          <a:p>
            <a:r>
              <a:rPr lang="en-CA" dirty="0"/>
              <a:t>Crypto</a:t>
            </a:r>
            <a:r>
              <a:rPr lang="en-CA" baseline="0" dirty="0"/>
              <a:t> Mod and new security measures will affect how Modern terminals are configured. </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10</a:t>
            </a:fld>
            <a:endParaRPr lang="en-CA" altLang="en-US"/>
          </a:p>
        </p:txBody>
      </p:sp>
    </p:spTree>
    <p:extLst>
      <p:ext uri="{BB962C8B-B14F-4D97-AF65-F5344CB8AC3E}">
        <p14:creationId xmlns:p14="http://schemas.microsoft.com/office/powerpoint/2010/main" val="689065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Have the search for Platform ID Set Cross Reference Table</a:t>
            </a:r>
          </a:p>
          <a:p>
            <a:endParaRPr lang="en-CA" b="1" baseline="0" dirty="0"/>
          </a:p>
          <a:p>
            <a:r>
              <a:rPr lang="en-CA" b="0" baseline="0" dirty="0"/>
              <a:t>This table allows quick look up to determine the ID SET numbers for each platform. This will be practically applied when we introduce CINEMA in PO004.</a:t>
            </a:r>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11</a:t>
            </a:fld>
            <a:endParaRPr lang="en-CA" altLang="en-US"/>
          </a:p>
        </p:txBody>
      </p:sp>
    </p:spTree>
    <p:extLst>
      <p:ext uri="{BB962C8B-B14F-4D97-AF65-F5344CB8AC3E}">
        <p14:creationId xmlns:p14="http://schemas.microsoft.com/office/powerpoint/2010/main" val="3779343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Have the trainee find the Surveillance Option Pool table</a:t>
            </a:r>
          </a:p>
          <a:p>
            <a:endParaRPr lang="en-CA" b="1" baseline="0" dirty="0"/>
          </a:p>
          <a:p>
            <a:r>
              <a:rPr lang="en-CA" b="0" baseline="0" dirty="0"/>
              <a:t>Surveillance Option Pools allow ships the flexibility to adjust their surveillance capacity based on mission (primary track producers need more surveillance then other ships)</a:t>
            </a:r>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12</a:t>
            </a:fld>
            <a:endParaRPr lang="en-CA" altLang="en-US"/>
          </a:p>
        </p:txBody>
      </p:sp>
    </p:spTree>
    <p:extLst>
      <p:ext uri="{BB962C8B-B14F-4D97-AF65-F5344CB8AC3E}">
        <p14:creationId xmlns:p14="http://schemas.microsoft.com/office/powerpoint/2010/main" val="12518462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34915" y="292884"/>
            <a:ext cx="2067698"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EO 001.02</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Extract Data from the Network</a:t>
            </a:r>
          </a:p>
          <a:p>
            <a:pPr algn="ctr" eaLnBrk="1" hangingPunct="1"/>
            <a:r>
              <a:rPr lang="en-US" altLang="en-US" sz="2800" kern="0" dirty="0">
                <a:solidFill>
                  <a:schemeClr val="accent2">
                    <a:lumMod val="75000"/>
                  </a:schemeClr>
                </a:solidFill>
              </a:rPr>
              <a:t>Description Document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9393" y="-3672"/>
            <a:ext cx="5713164" cy="1143000"/>
          </a:xfrm>
        </p:spPr>
        <p:txBody>
          <a:bodyPr/>
          <a:lstStyle/>
          <a:p>
            <a:pPr algn="ctr"/>
            <a:r>
              <a:rPr lang="en-CA" sz="2800" b="1" dirty="0">
                <a:solidFill>
                  <a:schemeClr val="accent2">
                    <a:lumMod val="75000"/>
                  </a:schemeClr>
                </a:solidFill>
                <a:latin typeface="+mn-lt"/>
              </a:rPr>
              <a:t>COMSEC Cross Reference Table</a:t>
            </a:r>
          </a:p>
        </p:txBody>
      </p:sp>
      <p:pic>
        <p:nvPicPr>
          <p:cNvPr id="4" name="Content Placeholder 3"/>
          <p:cNvPicPr>
            <a:picLocks noGrp="1" noChangeAspect="1"/>
          </p:cNvPicPr>
          <p:nvPr>
            <p:ph idx="1"/>
          </p:nvPr>
        </p:nvPicPr>
        <p:blipFill>
          <a:blip r:embed="rId3"/>
          <a:stretch>
            <a:fillRect/>
          </a:stretch>
        </p:blipFill>
        <p:spPr>
          <a:xfrm>
            <a:off x="-4482" y="1600200"/>
            <a:ext cx="9144000" cy="3608731"/>
          </a:xfrm>
          <a:prstGeom prst="rect">
            <a:avLst/>
          </a:prstGeom>
        </p:spPr>
      </p:pic>
    </p:spTree>
    <p:extLst>
      <p:ext uri="{BB962C8B-B14F-4D97-AF65-F5344CB8AC3E}">
        <p14:creationId xmlns:p14="http://schemas.microsoft.com/office/powerpoint/2010/main" val="2229291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7439" y="2354"/>
            <a:ext cx="2929434" cy="1143000"/>
          </a:xfrm>
        </p:spPr>
        <p:txBody>
          <a:bodyPr/>
          <a:lstStyle/>
          <a:p>
            <a:pPr algn="ctr"/>
            <a:r>
              <a:rPr lang="en-CA" sz="2800" b="1" dirty="0">
                <a:solidFill>
                  <a:schemeClr val="accent2">
                    <a:lumMod val="75000"/>
                  </a:schemeClr>
                </a:solidFill>
                <a:latin typeface="+mn-lt"/>
              </a:rPr>
              <a:t>Platform ID SET</a:t>
            </a:r>
          </a:p>
        </p:txBody>
      </p:sp>
      <p:pic>
        <p:nvPicPr>
          <p:cNvPr id="4" name="Picture 3"/>
          <p:cNvPicPr>
            <a:picLocks noChangeAspect="1"/>
          </p:cNvPicPr>
          <p:nvPr/>
        </p:nvPicPr>
        <p:blipFill>
          <a:blip r:embed="rId3"/>
          <a:stretch>
            <a:fillRect/>
          </a:stretch>
        </p:blipFill>
        <p:spPr>
          <a:xfrm>
            <a:off x="0" y="1701395"/>
            <a:ext cx="9144000" cy="3455210"/>
          </a:xfrm>
          <a:prstGeom prst="rect">
            <a:avLst/>
          </a:prstGeom>
        </p:spPr>
      </p:pic>
    </p:spTree>
    <p:extLst>
      <p:ext uri="{BB962C8B-B14F-4D97-AF65-F5344CB8AC3E}">
        <p14:creationId xmlns:p14="http://schemas.microsoft.com/office/powerpoint/2010/main" val="108968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2798" y="249489"/>
            <a:ext cx="6251343" cy="1143000"/>
          </a:xfrm>
        </p:spPr>
        <p:txBody>
          <a:bodyPr/>
          <a:lstStyle/>
          <a:p>
            <a:pPr algn="ctr"/>
            <a:r>
              <a:rPr lang="en-CA" sz="2800" b="1" dirty="0">
                <a:solidFill>
                  <a:schemeClr val="accent2">
                    <a:lumMod val="75000"/>
                  </a:schemeClr>
                </a:solidFill>
                <a:latin typeface="+mn-lt"/>
              </a:rPr>
              <a:t>Option Pools / Time Slot Reallocation</a:t>
            </a:r>
          </a:p>
        </p:txBody>
      </p:sp>
      <p:sp>
        <p:nvSpPr>
          <p:cNvPr id="5" name="Content Placeholder 4"/>
          <p:cNvSpPr>
            <a:spLocks noGrp="1"/>
          </p:cNvSpPr>
          <p:nvPr>
            <p:ph idx="1"/>
          </p:nvPr>
        </p:nvSpPr>
        <p:spPr/>
        <p:txBody>
          <a:bodyPr/>
          <a:lstStyle/>
          <a:p>
            <a:endParaRPr lang="en-CA"/>
          </a:p>
        </p:txBody>
      </p:sp>
      <p:pic>
        <p:nvPicPr>
          <p:cNvPr id="6" name="Picture 5"/>
          <p:cNvPicPr>
            <a:picLocks noChangeAspect="1"/>
          </p:cNvPicPr>
          <p:nvPr/>
        </p:nvPicPr>
        <p:blipFill>
          <a:blip r:embed="rId3"/>
          <a:stretch>
            <a:fillRect/>
          </a:stretch>
        </p:blipFill>
        <p:spPr>
          <a:xfrm>
            <a:off x="0" y="1295708"/>
            <a:ext cx="9144000" cy="4266583"/>
          </a:xfrm>
          <a:prstGeom prst="rect">
            <a:avLst/>
          </a:prstGeom>
        </p:spPr>
      </p:pic>
    </p:spTree>
    <p:extLst>
      <p:ext uri="{BB962C8B-B14F-4D97-AF65-F5344CB8AC3E}">
        <p14:creationId xmlns:p14="http://schemas.microsoft.com/office/powerpoint/2010/main" val="3392720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6034" y="240662"/>
            <a:ext cx="4336046" cy="1143000"/>
          </a:xfrm>
        </p:spPr>
        <p:txBody>
          <a:bodyPr/>
          <a:lstStyle/>
          <a:p>
            <a:pPr algn="ctr"/>
            <a:r>
              <a:rPr lang="en-CA" sz="2800" b="1" dirty="0">
                <a:solidFill>
                  <a:schemeClr val="accent2">
                    <a:lumMod val="75000"/>
                  </a:schemeClr>
                </a:solidFill>
                <a:latin typeface="+mn-lt"/>
              </a:rPr>
              <a:t>Option Pools / Time Slot Reallocation</a:t>
            </a:r>
          </a:p>
        </p:txBody>
      </p:sp>
      <p:pic>
        <p:nvPicPr>
          <p:cNvPr id="3" name="Picture 2"/>
          <p:cNvPicPr>
            <a:picLocks noChangeAspect="1"/>
          </p:cNvPicPr>
          <p:nvPr/>
        </p:nvPicPr>
        <p:blipFill>
          <a:blip r:embed="rId3"/>
          <a:stretch>
            <a:fillRect/>
          </a:stretch>
        </p:blipFill>
        <p:spPr>
          <a:xfrm>
            <a:off x="304800" y="1343025"/>
            <a:ext cx="8534400" cy="4171950"/>
          </a:xfrm>
          <a:prstGeom prst="rect">
            <a:avLst/>
          </a:prstGeom>
        </p:spPr>
      </p:pic>
    </p:spTree>
    <p:extLst>
      <p:ext uri="{BB962C8B-B14F-4D97-AF65-F5344CB8AC3E}">
        <p14:creationId xmlns:p14="http://schemas.microsoft.com/office/powerpoint/2010/main" val="406650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1385" y="275968"/>
            <a:ext cx="3735859" cy="1143000"/>
          </a:xfrm>
        </p:spPr>
        <p:txBody>
          <a:bodyPr/>
          <a:lstStyle/>
          <a:p>
            <a:r>
              <a:rPr lang="en-CA" sz="2800" b="1" dirty="0">
                <a:solidFill>
                  <a:schemeClr val="accent2">
                    <a:lumMod val="75000"/>
                  </a:schemeClr>
                </a:solidFill>
                <a:latin typeface="+mn-lt"/>
              </a:rPr>
              <a:t>TSDF – Unit Pulse Density Calculations</a:t>
            </a:r>
          </a:p>
        </p:txBody>
      </p:sp>
      <p:pic>
        <p:nvPicPr>
          <p:cNvPr id="5" name="Picture 4"/>
          <p:cNvPicPr>
            <a:picLocks noChangeAspect="1"/>
          </p:cNvPicPr>
          <p:nvPr/>
        </p:nvPicPr>
        <p:blipFill>
          <a:blip r:embed="rId3"/>
          <a:stretch>
            <a:fillRect/>
          </a:stretch>
        </p:blipFill>
        <p:spPr>
          <a:xfrm>
            <a:off x="0" y="1669491"/>
            <a:ext cx="9144000" cy="1868650"/>
          </a:xfrm>
          <a:prstGeom prst="rect">
            <a:avLst/>
          </a:prstGeom>
        </p:spPr>
      </p:pic>
      <p:pic>
        <p:nvPicPr>
          <p:cNvPr id="7" name="Picture 6"/>
          <p:cNvPicPr>
            <a:picLocks noChangeAspect="1"/>
          </p:cNvPicPr>
          <p:nvPr/>
        </p:nvPicPr>
        <p:blipFill>
          <a:blip r:embed="rId4"/>
          <a:stretch>
            <a:fillRect/>
          </a:stretch>
        </p:blipFill>
        <p:spPr>
          <a:xfrm>
            <a:off x="31376" y="4038600"/>
            <a:ext cx="8839201" cy="609970"/>
          </a:xfrm>
          <a:prstGeom prst="rect">
            <a:avLst/>
          </a:prstGeom>
        </p:spPr>
      </p:pic>
    </p:spTree>
    <p:extLst>
      <p:ext uri="{BB962C8B-B14F-4D97-AF65-F5344CB8AC3E}">
        <p14:creationId xmlns:p14="http://schemas.microsoft.com/office/powerpoint/2010/main" val="2460208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5516" y="2354"/>
            <a:ext cx="3885906" cy="1143000"/>
          </a:xfrm>
        </p:spPr>
        <p:txBody>
          <a:bodyPr/>
          <a:lstStyle/>
          <a:p>
            <a:r>
              <a:rPr lang="en-CA" sz="2800" b="1" dirty="0" err="1">
                <a:solidFill>
                  <a:schemeClr val="accent2">
                    <a:lumMod val="75000"/>
                  </a:schemeClr>
                </a:solidFill>
              </a:rPr>
              <a:t>Load_File</a:t>
            </a:r>
            <a:r>
              <a:rPr lang="en-CA" sz="2800" b="1" dirty="0">
                <a:solidFill>
                  <a:schemeClr val="accent2">
                    <a:lumMod val="75000"/>
                  </a:schemeClr>
                </a:solidFill>
              </a:rPr>
              <a:t> breakdown</a:t>
            </a:r>
          </a:p>
        </p:txBody>
      </p:sp>
      <p:pic>
        <p:nvPicPr>
          <p:cNvPr id="3" name="Picture 2"/>
          <p:cNvPicPr>
            <a:picLocks noChangeAspect="1"/>
          </p:cNvPicPr>
          <p:nvPr/>
        </p:nvPicPr>
        <p:blipFill>
          <a:blip r:embed="rId3"/>
          <a:stretch>
            <a:fillRect/>
          </a:stretch>
        </p:blipFill>
        <p:spPr>
          <a:xfrm>
            <a:off x="174487" y="1752599"/>
            <a:ext cx="8207513" cy="3128831"/>
          </a:xfrm>
          <a:prstGeom prst="rect">
            <a:avLst/>
          </a:prstGeom>
        </p:spPr>
      </p:pic>
    </p:spTree>
    <p:extLst>
      <p:ext uri="{BB962C8B-B14F-4D97-AF65-F5344CB8AC3E}">
        <p14:creationId xmlns:p14="http://schemas.microsoft.com/office/powerpoint/2010/main" val="2429586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Title 1"/>
          <p:cNvSpPr>
            <a:spLocks noGrp="1"/>
          </p:cNvSpPr>
          <p:nvPr>
            <p:ph type="title"/>
          </p:nvPr>
        </p:nvSpPr>
        <p:spPr>
          <a:xfrm>
            <a:off x="1622560" y="231836"/>
            <a:ext cx="5894468" cy="1143000"/>
          </a:xfrm>
        </p:spPr>
        <p:txBody>
          <a:bodyPr/>
          <a:lstStyle/>
          <a:p>
            <a:pPr algn="ctr" eaLnBrk="1" hangingPunct="1"/>
            <a:r>
              <a:rPr lang="en-CA" altLang="en-US" sz="2800" b="1" dirty="0">
                <a:solidFill>
                  <a:schemeClr val="accent2">
                    <a:lumMod val="75000"/>
                  </a:schemeClr>
                </a:solidFill>
                <a:latin typeface="+mn-lt"/>
              </a:rPr>
              <a:t>Canadian Network Design Facility</a:t>
            </a:r>
          </a:p>
        </p:txBody>
      </p:sp>
      <p:sp>
        <p:nvSpPr>
          <p:cNvPr id="3" name="Content Placeholder 2"/>
          <p:cNvSpPr>
            <a:spLocks noGrp="1"/>
          </p:cNvSpPr>
          <p:nvPr>
            <p:ph idx="1"/>
          </p:nvPr>
        </p:nvSpPr>
        <p:spPr>
          <a:xfrm>
            <a:off x="-1836" y="1600200"/>
            <a:ext cx="9145836" cy="4525963"/>
          </a:xfrm>
        </p:spPr>
        <p:txBody>
          <a:bodyPr rtlCol="0">
            <a:normAutofit/>
          </a:bodyPr>
          <a:lstStyle/>
          <a:p>
            <a:pPr eaLnBrk="1" fontAlgn="auto" hangingPunct="1">
              <a:spcAft>
                <a:spcPts val="0"/>
              </a:spcAft>
              <a:defRPr/>
            </a:pPr>
            <a:r>
              <a:rPr lang="en-CA" sz="2000" dirty="0"/>
              <a:t>Canada has two Network Designers who works for JTDLM, </a:t>
            </a:r>
            <a:r>
              <a:rPr lang="en-CA" sz="2000" dirty="0" err="1"/>
              <a:t>Mr</a:t>
            </a:r>
            <a:r>
              <a:rPr lang="en-CA" sz="2000" dirty="0"/>
              <a:t> Reza Mortazavi and </a:t>
            </a:r>
            <a:r>
              <a:rPr lang="en-CA" sz="2000" dirty="0" err="1"/>
              <a:t>Mr</a:t>
            </a:r>
            <a:r>
              <a:rPr lang="en-CA" sz="2000" dirty="0"/>
              <a:t> John Tomaszewski  </a:t>
            </a:r>
            <a:endParaRPr lang="en-CA" sz="2000" dirty="0">
              <a:cs typeface="Arial"/>
            </a:endParaRPr>
          </a:p>
          <a:p>
            <a:pPr eaLnBrk="1" fontAlgn="auto" hangingPunct="1">
              <a:spcAft>
                <a:spcPts val="0"/>
              </a:spcAft>
              <a:defRPr/>
            </a:pPr>
            <a:endParaRPr lang="en-CA" sz="2000" dirty="0">
              <a:cs typeface="Arial"/>
            </a:endParaRPr>
          </a:p>
          <a:p>
            <a:pPr eaLnBrk="1" fontAlgn="auto" hangingPunct="1">
              <a:spcAft>
                <a:spcPts val="0"/>
              </a:spcAft>
              <a:defRPr/>
            </a:pPr>
            <a:r>
              <a:rPr lang="en-CA" sz="2000" dirty="0">
                <a:hlinkClick r:id="" action="ppaction://noaction"/>
              </a:rPr>
              <a:t>file://eis-dco-mv03230/jtdlmc$</a:t>
            </a:r>
            <a:r>
              <a:rPr lang="en-CA" sz="2000" dirty="0"/>
              <a:t> </a:t>
            </a:r>
            <a:endParaRPr lang="en-CA" sz="2000" dirty="0">
              <a:cs typeface="Arial"/>
            </a:endParaRPr>
          </a:p>
          <a:p>
            <a:pPr eaLnBrk="1" fontAlgn="auto" hangingPunct="1">
              <a:spcAft>
                <a:spcPts val="0"/>
              </a:spcAft>
              <a:defRPr/>
            </a:pPr>
            <a:endParaRPr lang="en-CA" sz="2000" dirty="0">
              <a:cs typeface="Arial"/>
            </a:endParaRPr>
          </a:p>
          <a:p>
            <a:pPr eaLnBrk="1" fontAlgn="auto" hangingPunct="1">
              <a:spcAft>
                <a:spcPts val="0"/>
              </a:spcAft>
              <a:defRPr/>
            </a:pPr>
            <a:r>
              <a:rPr lang="en-CA" sz="2000" dirty="0"/>
              <a:t>This FTP includes NDDs and Load files for CAF platforms</a:t>
            </a:r>
            <a:endParaRPr lang="en-CA" sz="2000" dirty="0">
              <a:cs typeface="Arial"/>
            </a:endParaRPr>
          </a:p>
          <a:p>
            <a:pPr eaLnBrk="1" fontAlgn="auto" hangingPunct="1">
              <a:spcAft>
                <a:spcPts val="0"/>
              </a:spcAft>
              <a:defRPr/>
            </a:pPr>
            <a:endParaRPr lang="en-CA" sz="2000" dirty="0">
              <a:cs typeface="Arial"/>
            </a:endParaRPr>
          </a:p>
          <a:p>
            <a:pPr eaLnBrk="1" fontAlgn="auto" hangingPunct="1">
              <a:spcAft>
                <a:spcPts val="0"/>
              </a:spcAft>
              <a:defRPr/>
            </a:pPr>
            <a:r>
              <a:rPr lang="en-CA" sz="2000" dirty="0"/>
              <a:t>Requests for new load files sent thru Elemental Data Link Management Cells</a:t>
            </a:r>
            <a:endParaRPr lang="en-CA" sz="2000" dirty="0">
              <a:cs typeface="Arial"/>
            </a:endParaRPr>
          </a:p>
        </p:txBody>
      </p:sp>
    </p:spTree>
    <p:extLst>
      <p:ext uri="{BB962C8B-B14F-4D97-AF65-F5344CB8AC3E}">
        <p14:creationId xmlns:p14="http://schemas.microsoft.com/office/powerpoint/2010/main" val="2534383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itle 1"/>
          <p:cNvSpPr>
            <a:spLocks noGrp="1"/>
          </p:cNvSpPr>
          <p:nvPr>
            <p:ph type="title"/>
          </p:nvPr>
        </p:nvSpPr>
        <p:spPr>
          <a:xfrm>
            <a:off x="3275682" y="-3672"/>
            <a:ext cx="2591795" cy="1161361"/>
          </a:xfrm>
        </p:spPr>
        <p:txBody>
          <a:bodyPr/>
          <a:lstStyle/>
          <a:p>
            <a:pPr algn="ctr" eaLnBrk="1" hangingPunct="1"/>
            <a:r>
              <a:rPr lang="en-CA" altLang="en-US" sz="2800" b="1" dirty="0">
                <a:solidFill>
                  <a:schemeClr val="accent2">
                    <a:lumMod val="75000"/>
                  </a:schemeClr>
                </a:solidFill>
                <a:latin typeface="+mn-lt"/>
              </a:rPr>
              <a:t>NDD FTP Site </a:t>
            </a:r>
          </a:p>
        </p:txBody>
      </p:sp>
      <p:pic>
        <p:nvPicPr>
          <p:cNvPr id="542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79388" y="1417638"/>
            <a:ext cx="6797675" cy="4525962"/>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H="1">
            <a:off x="5795963" y="476250"/>
            <a:ext cx="1512887" cy="7921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9388" y="2690813"/>
            <a:ext cx="9483725" cy="261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8913" y="1320800"/>
            <a:ext cx="7210425" cy="181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27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913" y="3500438"/>
            <a:ext cx="6800850"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Oval 9"/>
          <p:cNvSpPr/>
          <p:nvPr/>
        </p:nvSpPr>
        <p:spPr>
          <a:xfrm>
            <a:off x="1187450" y="4581525"/>
            <a:ext cx="1081088" cy="863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cxnSp>
        <p:nvCxnSpPr>
          <p:cNvPr id="7" name="Straight Arrow Connector 6"/>
          <p:cNvCxnSpPr/>
          <p:nvPr/>
        </p:nvCxnSpPr>
        <p:spPr>
          <a:xfrm flipH="1">
            <a:off x="5435600" y="2708275"/>
            <a:ext cx="1728788" cy="79216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1692275" y="2276475"/>
            <a:ext cx="1008063" cy="7207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a:p>
        </p:txBody>
      </p:sp>
    </p:spTree>
    <p:extLst>
      <p:ext uri="{BB962C8B-B14F-4D97-AF65-F5344CB8AC3E}">
        <p14:creationId xmlns:p14="http://schemas.microsoft.com/office/powerpoint/2010/main" val="193311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childTnLst>
                                  <p:subTnLst>
                                    <p:set>
                                      <p:cBhvr override="childStyle">
                                        <p:cTn dur="1" fill="hold" display="0" masterRel="nextClick" afterEffect="1"/>
                                        <p:tgtEl>
                                          <p:spTgt spid="54274"/>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427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427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316892" y="354668"/>
            <a:ext cx="4309567"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latin typeface="+mn-lt"/>
              </a:rPr>
              <a:t>Confirmation Questions</a:t>
            </a:r>
          </a:p>
        </p:txBody>
      </p:sp>
      <p:sp>
        <p:nvSpPr>
          <p:cNvPr id="3" name="TextBox 2"/>
          <p:cNvSpPr txBox="1"/>
          <p:nvPr/>
        </p:nvSpPr>
        <p:spPr>
          <a:xfrm>
            <a:off x="4708" y="1371600"/>
            <a:ext cx="9147529" cy="1231106"/>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Find and open NDD CAJE0007A</a:t>
            </a:r>
            <a:endParaRPr lang="en-US" sz="2000" b="0" dirty="0"/>
          </a:p>
          <a:p>
            <a:pPr algn="l"/>
            <a:endParaRPr lang="en-CA" dirty="0"/>
          </a:p>
          <a:p>
            <a:pPr algn="l"/>
            <a:endParaRPr lang="en-CA" dirty="0"/>
          </a:p>
          <a:p>
            <a:pPr algn="l"/>
            <a:endParaRPr lang="en-CA" dirty="0"/>
          </a:p>
        </p:txBody>
      </p:sp>
      <p:sp>
        <p:nvSpPr>
          <p:cNvPr id="7" name="TextBox 6"/>
          <p:cNvSpPr txBox="1"/>
          <p:nvPr/>
        </p:nvSpPr>
        <p:spPr>
          <a:xfrm>
            <a:off x="-3703" y="1991865"/>
            <a:ext cx="9147529" cy="1231106"/>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Who was this NDD designed for?</a:t>
            </a:r>
            <a:endParaRPr lang="en-US" sz="2000" b="0" dirty="0"/>
          </a:p>
          <a:p>
            <a:pPr algn="l"/>
            <a:endParaRPr lang="en-CA" dirty="0"/>
          </a:p>
          <a:p>
            <a:pPr algn="l"/>
            <a:endParaRPr lang="en-CA" dirty="0"/>
          </a:p>
          <a:p>
            <a:pPr algn="l"/>
            <a:endParaRPr lang="en-CA" dirty="0"/>
          </a:p>
        </p:txBody>
      </p:sp>
      <p:sp>
        <p:nvSpPr>
          <p:cNvPr id="9" name="TextBox 8"/>
          <p:cNvSpPr txBox="1"/>
          <p:nvPr/>
        </p:nvSpPr>
        <p:spPr>
          <a:xfrm>
            <a:off x="-3703" y="2514600"/>
            <a:ext cx="9147529" cy="1231106"/>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What is the ID Set for CF188?</a:t>
            </a:r>
            <a:endParaRPr lang="en-US" sz="2000" dirty="0">
              <a:cs typeface="Arial" panose="020B0604020202020204" pitchFamily="34" charset="0"/>
            </a:endParaRPr>
          </a:p>
          <a:p>
            <a:pPr algn="l"/>
            <a:endParaRPr lang="en-CA" dirty="0"/>
          </a:p>
          <a:p>
            <a:pPr algn="l"/>
            <a:endParaRPr lang="en-CA" dirty="0"/>
          </a:p>
          <a:p>
            <a:pPr algn="l"/>
            <a:endParaRPr lang="en-CA" dirty="0"/>
          </a:p>
        </p:txBody>
      </p:sp>
      <p:sp>
        <p:nvSpPr>
          <p:cNvPr id="12" name="TextBox 11"/>
          <p:cNvSpPr txBox="1"/>
          <p:nvPr/>
        </p:nvSpPr>
        <p:spPr>
          <a:xfrm>
            <a:off x="-3703" y="3131605"/>
            <a:ext cx="9147529" cy="1231106"/>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How many different Cryptos does this network need?</a:t>
            </a:r>
            <a:endParaRPr lang="en-US" sz="2000" b="0">
              <a:cs typeface="Arial"/>
            </a:endParaRPr>
          </a:p>
          <a:p>
            <a:pPr algn="l"/>
            <a:endParaRPr lang="en-CA" dirty="0"/>
          </a:p>
          <a:p>
            <a:pPr algn="l"/>
            <a:endParaRPr lang="en-CA" dirty="0"/>
          </a:p>
          <a:p>
            <a:pPr algn="l"/>
            <a:endParaRPr lang="en-CA" dirty="0"/>
          </a:p>
        </p:txBody>
      </p:sp>
      <p:sp>
        <p:nvSpPr>
          <p:cNvPr id="13" name="TextBox 12"/>
          <p:cNvSpPr txBox="1"/>
          <p:nvPr/>
        </p:nvSpPr>
        <p:spPr>
          <a:xfrm>
            <a:off x="917" y="3619656"/>
            <a:ext cx="8573823" cy="2369880"/>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Does this network have Option Pools, how many and who participates in them?</a:t>
            </a:r>
            <a:endParaRPr lang="en-US" sz="2000" b="0"/>
          </a:p>
          <a:p>
            <a:pPr algn="l"/>
            <a:endParaRPr lang="en-CA" dirty="0"/>
          </a:p>
          <a:p>
            <a:pPr algn="l"/>
            <a:endParaRPr lang="en-CA" dirty="0"/>
          </a:p>
          <a:p>
            <a:pPr algn="l"/>
            <a:endParaRPr lang="en-CA" dirty="0"/>
          </a:p>
          <a:p>
            <a:pPr algn="l"/>
            <a:endParaRPr lang="en-CA" dirty="0"/>
          </a:p>
          <a:p>
            <a:pPr algn="l"/>
            <a:endParaRPr lang="en-CA" dirty="0"/>
          </a:p>
          <a:p>
            <a:pPr algn="l"/>
            <a:endParaRPr lang="en-CA" dirty="0"/>
          </a:p>
        </p:txBody>
      </p:sp>
      <p:sp>
        <p:nvSpPr>
          <p:cNvPr id="14" name="TextBox 13"/>
          <p:cNvSpPr txBox="1"/>
          <p:nvPr/>
        </p:nvSpPr>
        <p:spPr>
          <a:xfrm>
            <a:off x="5538" y="4356502"/>
            <a:ext cx="9147530" cy="1292662"/>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In the Connectivity Matrix, what Slot Block does the CP140s transmit Surveillance in? Is this Dedicated, TSR, or Option Pool; BONUS: How can you calculate Surveillance Capacity of this Surveillance capability?</a:t>
            </a:r>
            <a:endParaRPr lang="en-US" sz="2000" b="0"/>
          </a:p>
          <a:p>
            <a:pPr algn="l"/>
            <a:endParaRPr lang="en-CA" dirty="0"/>
          </a:p>
        </p:txBody>
      </p:sp>
      <p:sp>
        <p:nvSpPr>
          <p:cNvPr id="15" name="TextBox 14"/>
          <p:cNvSpPr txBox="1"/>
          <p:nvPr/>
        </p:nvSpPr>
        <p:spPr>
          <a:xfrm>
            <a:off x="-3289" y="5486400"/>
            <a:ext cx="9147530" cy="1231106"/>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What is the Total TSDF with Voice for the C130J?</a:t>
            </a:r>
            <a:endParaRPr lang="en-US" sz="2000" dirty="0">
              <a:cs typeface="Arial" panose="020B0604020202020204" pitchFamily="34" charset="0"/>
            </a:endParaRPr>
          </a:p>
          <a:p>
            <a:pPr algn="l"/>
            <a:endParaRPr lang="en-CA" dirty="0"/>
          </a:p>
          <a:p>
            <a:pPr algn="l"/>
            <a:endParaRPr lang="en-CA" dirty="0"/>
          </a:p>
          <a:p>
            <a:pPr algn="l"/>
            <a:endParaRPr lang="en-CA" dirty="0"/>
          </a:p>
        </p:txBody>
      </p:sp>
    </p:spTree>
    <p:extLst>
      <p:ext uri="{BB962C8B-B14F-4D97-AF65-F5344CB8AC3E}">
        <p14:creationId xmlns:p14="http://schemas.microsoft.com/office/powerpoint/2010/main" val="2445738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1107996"/>
          </a:xfrm>
          <a:prstGeom prst="rect">
            <a:avLst/>
          </a:prstGeom>
          <a:noFill/>
        </p:spPr>
        <p:txBody>
          <a:bodyPr wrap="square" rtlCol="0">
            <a:spAutoFit/>
          </a:bodyPr>
          <a:lstStyle/>
          <a:p>
            <a:pPr algn="ctr"/>
            <a:r>
              <a:rPr lang="en-CA" sz="6600" kern="0" dirty="0">
                <a:solidFill>
                  <a:schemeClr val="accent2">
                    <a:lumMod val="75000"/>
                  </a:schemeClr>
                </a:solidFill>
                <a:latin typeface="+mn-lt"/>
                <a:ea typeface="+mj-ea"/>
                <a:cs typeface="+mj-cs"/>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rtlCol="0">
            <a:spAutoFit/>
          </a:bodyPr>
          <a:lstStyle/>
          <a:p>
            <a:pPr algn="ctr"/>
            <a:r>
              <a:rPr lang="en-CA" sz="2800" kern="0" dirty="0">
                <a:solidFill>
                  <a:schemeClr val="accent2">
                    <a:lumMod val="75000"/>
                  </a:schemeClr>
                </a:solidFill>
                <a:latin typeface="+mn-lt"/>
                <a:ea typeface="+mj-ea"/>
                <a:cs typeface="+mj-cs"/>
              </a:rPr>
              <a:t>This brief is</a:t>
            </a:r>
          </a:p>
          <a:p>
            <a:pPr algn="ctr"/>
            <a:r>
              <a:rPr lang="en-CA" sz="6600" kern="0" dirty="0">
                <a:solidFill>
                  <a:schemeClr val="accent2">
                    <a:lumMod val="75000"/>
                  </a:schemeClr>
                </a:solidFill>
                <a:latin typeface="+mn-lt"/>
                <a:ea typeface="+mj-ea"/>
                <a:cs typeface="+mj-cs"/>
              </a:rPr>
              <a:t>UNCLASSIFIED </a:t>
            </a: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305432" y="310537"/>
            <a:ext cx="2535489"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latin typeface="+mn-lt"/>
              </a:rPr>
              <a:t>Overview</a:t>
            </a:r>
            <a:endParaRPr lang="en-US" dirty="0">
              <a:solidFill>
                <a:schemeClr val="accent2">
                  <a:lumMod val="75000"/>
                </a:schemeClr>
              </a:solidFill>
            </a:endParaRPr>
          </a:p>
        </p:txBody>
      </p:sp>
      <p:sp>
        <p:nvSpPr>
          <p:cNvPr id="3" name="TextBox 2"/>
          <p:cNvSpPr txBox="1"/>
          <p:nvPr/>
        </p:nvSpPr>
        <p:spPr>
          <a:xfrm>
            <a:off x="589" y="1253622"/>
            <a:ext cx="9146058" cy="3908762"/>
          </a:xfrm>
          <a:prstGeom prst="rect">
            <a:avLst/>
          </a:prstGeom>
          <a:noFill/>
        </p:spPr>
        <p:txBody>
          <a:bodyPr wrap="square" lIns="91440" tIns="45720" rIns="91440" bIns="45720" rtlCol="0" anchor="t">
            <a:spAutoFit/>
          </a:bodyPr>
          <a:lstStyle/>
          <a:p>
            <a:pPr marL="342900" indent="-342900" algn="l">
              <a:buFont typeface="Arial"/>
              <a:buChar char="•"/>
            </a:pPr>
            <a:r>
              <a:rPr lang="en-CA" sz="2000" b="0" dirty="0">
                <a:latin typeface="Arial"/>
                <a:cs typeface="Arial"/>
              </a:rPr>
              <a:t>Describe the sections of an NDD</a:t>
            </a:r>
          </a:p>
          <a:p>
            <a:pPr marL="342900" indent="-342900" algn="l">
              <a:buFont typeface="Arial"/>
              <a:buChar char="•"/>
            </a:pPr>
            <a:endParaRPr lang="en-CA" sz="2000" b="0" dirty="0">
              <a:latin typeface="Arial"/>
              <a:cs typeface="Arial"/>
            </a:endParaRPr>
          </a:p>
          <a:p>
            <a:pPr marL="342900" indent="-342900" algn="l">
              <a:buFont typeface="Arial"/>
              <a:buChar char="•"/>
            </a:pPr>
            <a:r>
              <a:rPr lang="en-CA" sz="2000" b="0" dirty="0">
                <a:latin typeface="Arial"/>
                <a:cs typeface="Arial"/>
              </a:rPr>
              <a:t>Explain the purpose of the NDD</a:t>
            </a:r>
          </a:p>
          <a:p>
            <a:pPr marL="342900" indent="-342900" algn="l">
              <a:buFont typeface="Arial"/>
              <a:buChar char="•"/>
            </a:pPr>
            <a:endParaRPr lang="en-CA" sz="2000" b="0" dirty="0">
              <a:latin typeface="Arial"/>
              <a:cs typeface="Arial"/>
            </a:endParaRPr>
          </a:p>
          <a:p>
            <a:pPr marL="342900" indent="-342900" algn="l">
              <a:buFont typeface="Arial"/>
              <a:buChar char="•"/>
            </a:pPr>
            <a:r>
              <a:rPr lang="en-CA" sz="2000" b="0" dirty="0">
                <a:latin typeface="Arial"/>
                <a:cs typeface="Arial"/>
              </a:rPr>
              <a:t>Decipher the Connectivity Matrix (T/R/Y)</a:t>
            </a:r>
          </a:p>
          <a:p>
            <a:pPr marL="342900" indent="-342900" algn="l">
              <a:buFont typeface="Arial"/>
              <a:buChar char="•"/>
            </a:pPr>
            <a:endParaRPr lang="en-CA" sz="2000" b="0" dirty="0">
              <a:latin typeface="Arial"/>
              <a:cs typeface="Arial"/>
            </a:endParaRPr>
          </a:p>
          <a:p>
            <a:pPr marL="342900" indent="-342900" algn="l">
              <a:buFont typeface="Arial"/>
              <a:buChar char="•"/>
            </a:pPr>
            <a:r>
              <a:rPr lang="en-CA" sz="2000" b="0" dirty="0">
                <a:latin typeface="Arial"/>
                <a:cs typeface="Arial"/>
              </a:rPr>
              <a:t>Locate platform ID Set</a:t>
            </a:r>
          </a:p>
          <a:p>
            <a:pPr marL="342900" indent="-342900" algn="l">
              <a:buFont typeface="Arial"/>
              <a:buChar char="•"/>
            </a:pPr>
            <a:endParaRPr lang="en-CA" sz="2000" b="0" dirty="0">
              <a:latin typeface="Arial"/>
              <a:cs typeface="Arial"/>
            </a:endParaRPr>
          </a:p>
          <a:p>
            <a:pPr marL="342900" indent="-342900" algn="l">
              <a:buFont typeface="Arial"/>
              <a:buChar char="•"/>
            </a:pPr>
            <a:r>
              <a:rPr lang="en-CA" sz="2000" b="0" dirty="0">
                <a:latin typeface="Arial"/>
                <a:cs typeface="Arial"/>
              </a:rPr>
              <a:t>Locate Crypto requirements</a:t>
            </a:r>
          </a:p>
          <a:p>
            <a:pPr marL="342900" indent="-342900" algn="l">
              <a:buFont typeface="Arial"/>
              <a:buChar char="•"/>
            </a:pPr>
            <a:endParaRPr lang="en-CA" sz="2000" b="0" dirty="0">
              <a:latin typeface="Arial"/>
              <a:cs typeface="Arial"/>
            </a:endParaRPr>
          </a:p>
          <a:p>
            <a:pPr marL="342900" indent="-342900" algn="l">
              <a:buFont typeface="Arial"/>
              <a:buChar char="•"/>
            </a:pPr>
            <a:r>
              <a:rPr lang="en-CA" sz="2000" b="0" dirty="0">
                <a:latin typeface="Arial"/>
                <a:cs typeface="Arial"/>
              </a:rPr>
              <a:t>Recognize Option Pools/TSR and impact on Surveillance capacity</a:t>
            </a:r>
            <a:endParaRPr lang="en-CA" sz="2000" b="0">
              <a:latin typeface="Arial"/>
              <a:cs typeface="Arial"/>
            </a:endParaRPr>
          </a:p>
          <a:p>
            <a:pPr algn="l"/>
            <a:endParaRPr lang="en-CA" sz="2800" b="0" dirty="0"/>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Title 1"/>
          <p:cNvSpPr>
            <a:spLocks noGrp="1"/>
          </p:cNvSpPr>
          <p:nvPr>
            <p:ph type="title"/>
          </p:nvPr>
        </p:nvSpPr>
        <p:spPr>
          <a:xfrm>
            <a:off x="1566366" y="170052"/>
            <a:ext cx="6172200" cy="1143000"/>
          </a:xfrm>
        </p:spPr>
        <p:txBody>
          <a:bodyPr/>
          <a:lstStyle/>
          <a:p>
            <a:pPr algn="ctr" eaLnBrk="1" hangingPunct="1"/>
            <a:r>
              <a:rPr lang="en-CA" altLang="en-US" sz="2800" b="1" dirty="0">
                <a:solidFill>
                  <a:schemeClr val="accent2">
                    <a:lumMod val="75000"/>
                  </a:schemeClr>
                </a:solidFill>
                <a:latin typeface="+mn-lt"/>
              </a:rPr>
              <a:t>What is a Network Description Document?</a:t>
            </a:r>
          </a:p>
        </p:txBody>
      </p:sp>
      <p:sp>
        <p:nvSpPr>
          <p:cNvPr id="3" name="Content Placeholder 2"/>
          <p:cNvSpPr>
            <a:spLocks noGrp="1"/>
          </p:cNvSpPr>
          <p:nvPr>
            <p:ph idx="1"/>
          </p:nvPr>
        </p:nvSpPr>
        <p:spPr/>
        <p:txBody>
          <a:bodyPr rtlCol="0">
            <a:normAutofit/>
          </a:bodyPr>
          <a:lstStyle/>
          <a:p>
            <a:r>
              <a:rPr lang="en-CA" sz="2000" dirty="0"/>
              <a:t>Designed for a specific purpose, AOR / Exercise and for designated platforms to exchange data</a:t>
            </a:r>
            <a:r>
              <a:rPr lang="en-US" sz="2000" dirty="0"/>
              <a:t>​</a:t>
            </a:r>
            <a:endParaRPr lang="en-US" sz="2000" dirty="0">
              <a:cs typeface="Arial"/>
            </a:endParaRPr>
          </a:p>
          <a:p>
            <a:endParaRPr lang="en-CA" sz="2000" dirty="0">
              <a:cs typeface="Arial"/>
            </a:endParaRPr>
          </a:p>
          <a:p>
            <a:r>
              <a:rPr lang="en-CA" sz="2000" dirty="0"/>
              <a:t>Introduction section gives an overview of what area and platforms the network supports</a:t>
            </a:r>
            <a:r>
              <a:rPr lang="en-US" sz="2000" dirty="0"/>
              <a:t>​</a:t>
            </a:r>
            <a:endParaRPr lang="en-US" sz="2000" dirty="0">
              <a:cs typeface="Arial"/>
            </a:endParaRPr>
          </a:p>
          <a:p>
            <a:pPr marL="0" indent="0">
              <a:buNone/>
            </a:pPr>
            <a:r>
              <a:rPr lang="en-CA" sz="2000" dirty="0"/>
              <a:t>​</a:t>
            </a:r>
            <a:endParaRPr lang="en-CA" sz="2000" dirty="0">
              <a:cs typeface="Arial"/>
            </a:endParaRPr>
          </a:p>
          <a:p>
            <a:r>
              <a:rPr lang="en-CA" sz="2000" dirty="0"/>
              <a:t>ID SETs for each platform - assigned timeslots for transmitting and receiving</a:t>
            </a:r>
            <a:r>
              <a:rPr lang="en-US" sz="2000" dirty="0"/>
              <a:t>​</a:t>
            </a:r>
            <a:endParaRPr lang="en-US" sz="2000" dirty="0">
              <a:cs typeface="Arial"/>
            </a:endParaRPr>
          </a:p>
          <a:p>
            <a:pPr marL="0" indent="0">
              <a:buNone/>
            </a:pPr>
            <a:r>
              <a:rPr lang="en-CA" sz="2000" dirty="0"/>
              <a:t>​</a:t>
            </a:r>
            <a:endParaRPr lang="en-CA" sz="2000" dirty="0">
              <a:cs typeface="Arial"/>
            </a:endParaRPr>
          </a:p>
          <a:p>
            <a:pPr lvl="1">
              <a:buFont typeface="Wingdings"/>
              <a:buChar char="§"/>
            </a:pPr>
            <a:r>
              <a:rPr lang="en-CA" sz="2000" dirty="0"/>
              <a:t>NDF creates the load files from the ID Sets in the NDD</a:t>
            </a:r>
            <a:r>
              <a:rPr lang="en-US" sz="2000" dirty="0"/>
              <a:t>​</a:t>
            </a:r>
            <a:endParaRPr lang="en-US" sz="2000">
              <a:cs typeface="Arial"/>
            </a:endParaRPr>
          </a:p>
          <a:p>
            <a:endParaRPr lang="en-CA" sz="2000" dirty="0">
              <a:cs typeface="Arial"/>
            </a:endParaRPr>
          </a:p>
        </p:txBody>
      </p:sp>
    </p:spTree>
    <p:extLst>
      <p:ext uri="{BB962C8B-B14F-4D97-AF65-F5344CB8AC3E}">
        <p14:creationId xmlns:p14="http://schemas.microsoft.com/office/powerpoint/2010/main" val="559038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itle 1"/>
          <p:cNvSpPr>
            <a:spLocks noGrp="1"/>
          </p:cNvSpPr>
          <p:nvPr>
            <p:ph type="title"/>
          </p:nvPr>
        </p:nvSpPr>
        <p:spPr>
          <a:xfrm>
            <a:off x="1883603" y="-123"/>
            <a:ext cx="5541926" cy="1143000"/>
          </a:xfrm>
        </p:spPr>
        <p:txBody>
          <a:bodyPr/>
          <a:lstStyle/>
          <a:p>
            <a:pPr algn="ctr" eaLnBrk="1" hangingPunct="1"/>
            <a:r>
              <a:rPr lang="en-CA" altLang="en-US" sz="2800" b="1" dirty="0">
                <a:solidFill>
                  <a:schemeClr val="accent2">
                    <a:lumMod val="75000"/>
                  </a:schemeClr>
                </a:solidFill>
                <a:latin typeface="+mn-lt"/>
              </a:rPr>
              <a:t>Network Description Document</a:t>
            </a:r>
          </a:p>
        </p:txBody>
      </p:sp>
      <p:sp>
        <p:nvSpPr>
          <p:cNvPr id="4" name="Content Placeholder 10"/>
          <p:cNvSpPr txBox="1">
            <a:spLocks/>
          </p:cNvSpPr>
          <p:nvPr/>
        </p:nvSpPr>
        <p:spPr>
          <a:xfrm>
            <a:off x="-2257" y="1142783"/>
            <a:ext cx="9143006" cy="4349750"/>
          </a:xfrm>
          <a:prstGeom prst="rect">
            <a:avLst/>
          </a:prstGeom>
        </p:spPr>
        <p:txBody>
          <a:bodyPr lIns="91440" tIns="45720" rIns="91440" bIns="45720" anchor="t">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lnSpc>
                <a:spcPct val="80000"/>
              </a:lnSpc>
              <a:spcAft>
                <a:spcPts val="0"/>
              </a:spcAft>
              <a:defRPr/>
            </a:pPr>
            <a:r>
              <a:rPr lang="en-US" sz="2000" b="0" dirty="0"/>
              <a:t>Network Name</a:t>
            </a:r>
            <a:endParaRPr lang="en-US" sz="2000" b="0">
              <a:cs typeface="Arial"/>
            </a:endParaRPr>
          </a:p>
          <a:p>
            <a:pPr>
              <a:lnSpc>
                <a:spcPct val="80000"/>
              </a:lnSpc>
              <a:spcAft>
                <a:spcPts val="0"/>
              </a:spcAft>
              <a:defRPr/>
            </a:pPr>
            <a:r>
              <a:rPr lang="en-US" sz="2000" b="0" dirty="0"/>
              <a:t>Introduction/Assumptions</a:t>
            </a:r>
            <a:endParaRPr lang="en-US" sz="2000" b="0">
              <a:cs typeface="Arial"/>
            </a:endParaRPr>
          </a:p>
          <a:p>
            <a:pPr>
              <a:lnSpc>
                <a:spcPct val="80000"/>
              </a:lnSpc>
              <a:spcAft>
                <a:spcPts val="0"/>
              </a:spcAft>
              <a:buFont typeface="Arial" panose="020B0604020202020204" pitchFamily="34" charset="0"/>
              <a:buChar char="•"/>
              <a:defRPr/>
            </a:pPr>
            <a:r>
              <a:rPr lang="en-US" sz="2000" b="0" dirty="0"/>
              <a:t>Network Description</a:t>
            </a:r>
            <a:endParaRPr lang="en-US" sz="2000" b="0">
              <a:cs typeface="Arial"/>
            </a:endParaRPr>
          </a:p>
          <a:p>
            <a:pPr lvl="2" fontAlgn="auto">
              <a:lnSpc>
                <a:spcPct val="80000"/>
              </a:lnSpc>
              <a:spcAft>
                <a:spcPts val="0"/>
              </a:spcAft>
              <a:buFont typeface="Wingdings" panose="020B0604020202020204" pitchFamily="34" charset="0"/>
              <a:buChar char="§"/>
              <a:defRPr/>
            </a:pPr>
            <a:r>
              <a:rPr lang="en-US" sz="2000" b="0" dirty="0"/>
              <a:t>Platform Functional Description</a:t>
            </a:r>
            <a:endParaRPr lang="en-US" sz="2000" b="0">
              <a:cs typeface="Arial"/>
            </a:endParaRPr>
          </a:p>
          <a:p>
            <a:pPr lvl="2" fontAlgn="auto">
              <a:lnSpc>
                <a:spcPct val="80000"/>
              </a:lnSpc>
              <a:spcAft>
                <a:spcPts val="0"/>
              </a:spcAft>
              <a:buFont typeface="Wingdings"/>
              <a:buChar char="§"/>
              <a:defRPr/>
            </a:pPr>
            <a:r>
              <a:rPr lang="en-US" sz="2000" b="0" dirty="0"/>
              <a:t>Connectivity matrix</a:t>
            </a:r>
            <a:endParaRPr lang="en-US" sz="2000" b="0">
              <a:cs typeface="Arial"/>
            </a:endParaRPr>
          </a:p>
          <a:p>
            <a:pPr lvl="2" fontAlgn="auto">
              <a:lnSpc>
                <a:spcPct val="80000"/>
              </a:lnSpc>
              <a:spcAft>
                <a:spcPts val="0"/>
              </a:spcAft>
              <a:buFont typeface="Wingdings" panose="020B0604020202020204" pitchFamily="34" charset="0"/>
              <a:buChar char="§"/>
              <a:defRPr/>
            </a:pPr>
            <a:r>
              <a:rPr lang="en-US" sz="2000" b="0" dirty="0"/>
              <a:t>Timeline</a:t>
            </a:r>
            <a:endParaRPr lang="en-US" sz="2000" b="0">
              <a:cs typeface="Arial"/>
            </a:endParaRPr>
          </a:p>
          <a:p>
            <a:pPr lvl="2" fontAlgn="auto">
              <a:lnSpc>
                <a:spcPct val="80000"/>
              </a:lnSpc>
              <a:spcAft>
                <a:spcPts val="0"/>
              </a:spcAft>
              <a:buFont typeface="Wingdings" panose="020B0604020202020204" pitchFamily="34" charset="0"/>
              <a:buChar char="§"/>
              <a:defRPr/>
            </a:pPr>
            <a:r>
              <a:rPr lang="en-US" sz="2000" b="0" dirty="0"/>
              <a:t>COMSEC cross reference table</a:t>
            </a:r>
            <a:endParaRPr lang="en-US" sz="2000" b="0">
              <a:cs typeface="Arial"/>
            </a:endParaRPr>
          </a:p>
          <a:p>
            <a:pPr lvl="2" fontAlgn="auto">
              <a:lnSpc>
                <a:spcPct val="80000"/>
              </a:lnSpc>
              <a:spcAft>
                <a:spcPts val="0"/>
              </a:spcAft>
              <a:buFont typeface="Wingdings" panose="020B0604020202020204" pitchFamily="34" charset="0"/>
              <a:buChar char="§"/>
              <a:defRPr/>
            </a:pPr>
            <a:r>
              <a:rPr lang="en-US" sz="2000" b="0" dirty="0"/>
              <a:t>Unit pulse density calculations</a:t>
            </a:r>
            <a:endParaRPr lang="en-US" sz="2000" b="0">
              <a:cs typeface="Arial"/>
            </a:endParaRPr>
          </a:p>
          <a:p>
            <a:pPr>
              <a:lnSpc>
                <a:spcPct val="80000"/>
              </a:lnSpc>
              <a:spcAft>
                <a:spcPts val="0"/>
              </a:spcAft>
              <a:defRPr/>
            </a:pPr>
            <a:r>
              <a:rPr lang="en-US" sz="2000" b="0" dirty="0"/>
              <a:t>Network Ops Management </a:t>
            </a:r>
            <a:endParaRPr lang="en-US" sz="2000" b="0">
              <a:cs typeface="Arial"/>
            </a:endParaRPr>
          </a:p>
          <a:p>
            <a:pPr>
              <a:lnSpc>
                <a:spcPct val="80000"/>
              </a:lnSpc>
              <a:spcAft>
                <a:spcPts val="0"/>
              </a:spcAft>
              <a:defRPr/>
            </a:pPr>
            <a:r>
              <a:rPr lang="en-US" sz="2000" b="0" dirty="0"/>
              <a:t>Appendices</a:t>
            </a:r>
            <a:endParaRPr lang="en-US" sz="2000" b="0">
              <a:cs typeface="Arial"/>
            </a:endParaRPr>
          </a:p>
          <a:p>
            <a:pPr>
              <a:lnSpc>
                <a:spcPct val="80000"/>
              </a:lnSpc>
              <a:spcAft>
                <a:spcPts val="0"/>
              </a:spcAft>
              <a:defRPr/>
            </a:pPr>
            <a:r>
              <a:rPr lang="en-US" sz="2000" b="0" dirty="0"/>
              <a:t>Platform Loads</a:t>
            </a:r>
            <a:endParaRPr lang="en-US" sz="2000" b="0">
              <a:cs typeface="Arial"/>
            </a:endParaRPr>
          </a:p>
          <a:p>
            <a:pPr fontAlgn="auto">
              <a:lnSpc>
                <a:spcPct val="80000"/>
              </a:lnSpc>
              <a:spcAft>
                <a:spcPts val="0"/>
              </a:spcAft>
              <a:defRPr/>
            </a:pPr>
            <a:endParaRPr lang="en-US" sz="2500" dirty="0"/>
          </a:p>
        </p:txBody>
      </p:sp>
      <p:sp>
        <p:nvSpPr>
          <p:cNvPr id="5" name="Text Box 13"/>
          <p:cNvSpPr txBox="1">
            <a:spLocks noChangeArrowheads="1"/>
          </p:cNvSpPr>
          <p:nvPr/>
        </p:nvSpPr>
        <p:spPr bwMode="auto">
          <a:xfrm>
            <a:off x="1600200" y="5181600"/>
            <a:ext cx="6105525" cy="1189037"/>
          </a:xfrm>
          <a:prstGeom prst="rect">
            <a:avLst/>
          </a:prstGeom>
          <a:noFill/>
          <a:ln w="9525">
            <a:noFill/>
            <a:miter lim="800000"/>
            <a:headEnd/>
            <a:tailEnd/>
          </a:ln>
        </p:spPr>
        <p:txBody>
          <a:bodyPr>
            <a:spAutoFit/>
          </a:bodyPr>
          <a:lstStyle/>
          <a:p>
            <a:pPr algn="ctr" eaLnBrk="1" fontAlgn="auto" hangingPunct="1">
              <a:spcBef>
                <a:spcPct val="50000"/>
              </a:spcBef>
              <a:spcAft>
                <a:spcPts val="0"/>
              </a:spcAft>
              <a:defRPr/>
            </a:pPr>
            <a:r>
              <a:rPr lang="en-US" sz="7200" dirty="0">
                <a:effectLst>
                  <a:outerShdw blurRad="38100" dist="38100" dir="2700000" algn="tl">
                    <a:srgbClr val="000000"/>
                  </a:outerShdw>
                </a:effectLst>
                <a:latin typeface="+mn-lt"/>
              </a:rPr>
              <a:t>CAJE0008B</a:t>
            </a:r>
          </a:p>
        </p:txBody>
      </p:sp>
      <p:grpSp>
        <p:nvGrpSpPr>
          <p:cNvPr id="6" name="Group 3"/>
          <p:cNvGrpSpPr>
            <a:grpSpLocks/>
          </p:cNvGrpSpPr>
          <p:nvPr/>
        </p:nvGrpSpPr>
        <p:grpSpPr bwMode="auto">
          <a:xfrm>
            <a:off x="609600" y="4419600"/>
            <a:ext cx="7962900" cy="877888"/>
            <a:chOff x="1152" y="1310"/>
            <a:chExt cx="3365" cy="553"/>
          </a:xfrm>
          <a:noFill/>
        </p:grpSpPr>
        <p:sp>
          <p:nvSpPr>
            <p:cNvPr id="7" name="Rectangle 4"/>
            <p:cNvSpPr>
              <a:spLocks noChangeArrowheads="1"/>
            </p:cNvSpPr>
            <p:nvPr/>
          </p:nvSpPr>
          <p:spPr bwMode="auto">
            <a:xfrm>
              <a:off x="1152" y="1310"/>
              <a:ext cx="547" cy="553"/>
            </a:xfrm>
            <a:prstGeom prst="rect">
              <a:avLst/>
            </a:prstGeom>
            <a:grpFill/>
            <a:ln w="12700">
              <a:solidFill>
                <a:schemeClr val="tx1"/>
              </a:solidFill>
              <a:miter lim="800000"/>
              <a:headEnd type="none" w="sm" len="sm"/>
              <a:tailEnd type="none" w="sm" len="sm"/>
            </a:ln>
          </p:spPr>
          <p:txBody>
            <a:bodyPr wrap="none" anchor="ctr"/>
            <a:lstStyle/>
            <a:p>
              <a:pPr algn="ctr" eaLnBrk="1" fontAlgn="auto" hangingPunct="1">
                <a:spcBef>
                  <a:spcPts val="0"/>
                </a:spcBef>
                <a:spcAft>
                  <a:spcPts val="0"/>
                </a:spcAft>
                <a:defRPr/>
              </a:pPr>
              <a:r>
                <a:rPr lang="en-US" sz="1600" dirty="0">
                  <a:solidFill>
                    <a:srgbClr val="FF0000"/>
                  </a:solidFill>
                  <a:latin typeface="+mn-lt"/>
                </a:rPr>
                <a:t>Country of</a:t>
              </a:r>
            </a:p>
            <a:p>
              <a:pPr algn="ctr" eaLnBrk="1" fontAlgn="auto" hangingPunct="1">
                <a:spcBef>
                  <a:spcPts val="0"/>
                </a:spcBef>
                <a:spcAft>
                  <a:spcPts val="0"/>
                </a:spcAft>
                <a:defRPr/>
              </a:pPr>
              <a:r>
                <a:rPr lang="en-US" sz="1600" dirty="0">
                  <a:solidFill>
                    <a:srgbClr val="FF0000"/>
                  </a:solidFill>
                  <a:latin typeface="+mn-lt"/>
                </a:rPr>
                <a:t>Origin</a:t>
              </a:r>
            </a:p>
            <a:p>
              <a:pPr algn="ctr" eaLnBrk="1" fontAlgn="auto" hangingPunct="1">
                <a:spcBef>
                  <a:spcPts val="0"/>
                </a:spcBef>
                <a:spcAft>
                  <a:spcPts val="0"/>
                </a:spcAft>
                <a:defRPr/>
              </a:pPr>
              <a:r>
                <a:rPr lang="en-US" sz="1600" dirty="0">
                  <a:solidFill>
                    <a:srgbClr val="FF0000"/>
                  </a:solidFill>
                  <a:latin typeface="+mn-lt"/>
                </a:rPr>
                <a:t>(2)</a:t>
              </a:r>
            </a:p>
          </p:txBody>
        </p:sp>
        <p:sp>
          <p:nvSpPr>
            <p:cNvPr id="8" name="Rectangle 5"/>
            <p:cNvSpPr>
              <a:spLocks noChangeArrowheads="1"/>
            </p:cNvSpPr>
            <p:nvPr/>
          </p:nvSpPr>
          <p:spPr bwMode="auto">
            <a:xfrm>
              <a:off x="1715" y="1310"/>
              <a:ext cx="547" cy="553"/>
            </a:xfrm>
            <a:prstGeom prst="rect">
              <a:avLst/>
            </a:prstGeom>
            <a:grpFill/>
            <a:ln w="12700">
              <a:solidFill>
                <a:schemeClr val="tx1"/>
              </a:solidFill>
              <a:miter lim="800000"/>
              <a:headEnd type="none" w="sm" len="sm"/>
              <a:tailEnd type="none" w="sm" len="sm"/>
            </a:ln>
          </p:spPr>
          <p:txBody>
            <a:bodyPr wrap="none" anchor="ctr"/>
            <a:lstStyle/>
            <a:p>
              <a:pPr algn="ctr" eaLnBrk="1" fontAlgn="auto" hangingPunct="1">
                <a:spcBef>
                  <a:spcPts val="0"/>
                </a:spcBef>
                <a:spcAft>
                  <a:spcPts val="0"/>
                </a:spcAft>
                <a:defRPr/>
              </a:pPr>
              <a:r>
                <a:rPr lang="en-US" sz="1600" dirty="0">
                  <a:solidFill>
                    <a:srgbClr val="FF0000"/>
                  </a:solidFill>
                  <a:latin typeface="+mn-lt"/>
                </a:rPr>
                <a:t>Originating</a:t>
              </a:r>
            </a:p>
            <a:p>
              <a:pPr algn="ctr" eaLnBrk="1" fontAlgn="auto" hangingPunct="1">
                <a:spcBef>
                  <a:spcPts val="0"/>
                </a:spcBef>
                <a:spcAft>
                  <a:spcPts val="0"/>
                </a:spcAft>
                <a:defRPr/>
              </a:pPr>
              <a:r>
                <a:rPr lang="en-US" sz="1600" dirty="0">
                  <a:solidFill>
                    <a:srgbClr val="FF0000"/>
                  </a:solidFill>
                  <a:latin typeface="+mn-lt"/>
                </a:rPr>
                <a:t>NDF</a:t>
              </a:r>
            </a:p>
            <a:p>
              <a:pPr algn="ctr" eaLnBrk="1" fontAlgn="auto" hangingPunct="1">
                <a:spcBef>
                  <a:spcPts val="0"/>
                </a:spcBef>
                <a:spcAft>
                  <a:spcPts val="0"/>
                </a:spcAft>
                <a:defRPr/>
              </a:pPr>
              <a:r>
                <a:rPr lang="en-US" sz="1600" dirty="0">
                  <a:solidFill>
                    <a:srgbClr val="FF0000"/>
                  </a:solidFill>
                  <a:latin typeface="+mn-lt"/>
                </a:rPr>
                <a:t>(1)</a:t>
              </a:r>
            </a:p>
          </p:txBody>
        </p:sp>
        <p:sp>
          <p:nvSpPr>
            <p:cNvPr id="9" name="Rectangle 6"/>
            <p:cNvSpPr>
              <a:spLocks noChangeArrowheads="1"/>
            </p:cNvSpPr>
            <p:nvPr/>
          </p:nvSpPr>
          <p:spPr bwMode="auto">
            <a:xfrm>
              <a:off x="2279" y="1310"/>
              <a:ext cx="547" cy="553"/>
            </a:xfrm>
            <a:prstGeom prst="rect">
              <a:avLst/>
            </a:prstGeom>
            <a:grpFill/>
            <a:ln w="12700">
              <a:solidFill>
                <a:schemeClr val="tx1"/>
              </a:solidFill>
              <a:miter lim="800000"/>
              <a:headEnd type="none" w="sm" len="sm"/>
              <a:tailEnd type="none" w="sm" len="sm"/>
            </a:ln>
          </p:spPr>
          <p:txBody>
            <a:bodyPr wrap="none" anchor="ctr"/>
            <a:lstStyle/>
            <a:p>
              <a:pPr algn="ctr" eaLnBrk="1" fontAlgn="auto" hangingPunct="1">
                <a:spcBef>
                  <a:spcPts val="0"/>
                </a:spcBef>
                <a:spcAft>
                  <a:spcPts val="0"/>
                </a:spcAft>
                <a:defRPr/>
              </a:pPr>
              <a:r>
                <a:rPr lang="en-US" sz="1600" dirty="0">
                  <a:solidFill>
                    <a:srgbClr val="FF0000"/>
                  </a:solidFill>
                  <a:latin typeface="+mn-lt"/>
                </a:rPr>
                <a:t>Network Use/</a:t>
              </a:r>
            </a:p>
            <a:p>
              <a:pPr algn="ctr" eaLnBrk="1" fontAlgn="auto" hangingPunct="1">
                <a:spcBef>
                  <a:spcPts val="0"/>
                </a:spcBef>
                <a:spcAft>
                  <a:spcPts val="0"/>
                </a:spcAft>
                <a:defRPr/>
              </a:pPr>
              <a:r>
                <a:rPr lang="en-US" sz="1600" dirty="0">
                  <a:solidFill>
                    <a:srgbClr val="FF0000"/>
                  </a:solidFill>
                  <a:latin typeface="+mn-lt"/>
                </a:rPr>
                <a:t>Environment</a:t>
              </a:r>
            </a:p>
            <a:p>
              <a:pPr algn="ctr" eaLnBrk="1" fontAlgn="auto" hangingPunct="1">
                <a:spcBef>
                  <a:spcPts val="0"/>
                </a:spcBef>
                <a:spcAft>
                  <a:spcPts val="0"/>
                </a:spcAft>
                <a:defRPr/>
              </a:pPr>
              <a:r>
                <a:rPr lang="en-US" sz="1600" dirty="0">
                  <a:solidFill>
                    <a:srgbClr val="FF0000"/>
                  </a:solidFill>
                  <a:latin typeface="+mn-lt"/>
                </a:rPr>
                <a:t>(1)</a:t>
              </a:r>
            </a:p>
          </p:txBody>
        </p:sp>
        <p:sp>
          <p:nvSpPr>
            <p:cNvPr id="10" name="Rectangle 7"/>
            <p:cNvSpPr>
              <a:spLocks noChangeArrowheads="1"/>
            </p:cNvSpPr>
            <p:nvPr/>
          </p:nvSpPr>
          <p:spPr bwMode="auto">
            <a:xfrm>
              <a:off x="2842" y="1310"/>
              <a:ext cx="547" cy="553"/>
            </a:xfrm>
            <a:prstGeom prst="rect">
              <a:avLst/>
            </a:prstGeom>
            <a:grpFill/>
            <a:ln w="12700">
              <a:solidFill>
                <a:schemeClr val="tx1"/>
              </a:solidFill>
              <a:miter lim="800000"/>
              <a:headEnd type="none" w="sm" len="sm"/>
              <a:tailEnd type="none" w="sm" len="sm"/>
            </a:ln>
          </p:spPr>
          <p:txBody>
            <a:bodyPr wrap="none" anchor="ctr"/>
            <a:lstStyle/>
            <a:p>
              <a:pPr algn="ctr" eaLnBrk="1" fontAlgn="auto" hangingPunct="1">
                <a:spcBef>
                  <a:spcPts val="0"/>
                </a:spcBef>
                <a:spcAft>
                  <a:spcPts val="0"/>
                </a:spcAft>
                <a:defRPr/>
              </a:pPr>
              <a:r>
                <a:rPr lang="en-US" sz="1600" dirty="0">
                  <a:solidFill>
                    <a:srgbClr val="FF0000"/>
                  </a:solidFill>
                  <a:latin typeface="+mn-lt"/>
                </a:rPr>
                <a:t>National</a:t>
              </a:r>
              <a:r>
                <a:rPr lang="en-US" sz="1600" dirty="0">
                  <a:solidFill>
                    <a:schemeClr val="bg2"/>
                  </a:solidFill>
                  <a:latin typeface="+mn-lt"/>
                </a:rPr>
                <a:t> </a:t>
              </a:r>
              <a:r>
                <a:rPr lang="en-US" sz="1600" dirty="0">
                  <a:solidFill>
                    <a:srgbClr val="FF0000"/>
                  </a:solidFill>
                  <a:latin typeface="+mn-lt"/>
                </a:rPr>
                <a:t>Use</a:t>
              </a:r>
            </a:p>
            <a:p>
              <a:pPr algn="ctr" eaLnBrk="1" fontAlgn="auto" hangingPunct="1">
                <a:spcBef>
                  <a:spcPts val="0"/>
                </a:spcBef>
                <a:spcAft>
                  <a:spcPts val="0"/>
                </a:spcAft>
                <a:defRPr/>
              </a:pPr>
              <a:r>
                <a:rPr lang="en-US" sz="1600" dirty="0">
                  <a:solidFill>
                    <a:srgbClr val="FF0000"/>
                  </a:solidFill>
                  <a:latin typeface="+mn-lt"/>
                </a:rPr>
                <a:t>(2)</a:t>
              </a:r>
            </a:p>
          </p:txBody>
        </p:sp>
        <p:sp>
          <p:nvSpPr>
            <p:cNvPr id="11" name="Rectangle 8"/>
            <p:cNvSpPr>
              <a:spLocks noChangeArrowheads="1"/>
            </p:cNvSpPr>
            <p:nvPr/>
          </p:nvSpPr>
          <p:spPr bwMode="auto">
            <a:xfrm>
              <a:off x="3406" y="1310"/>
              <a:ext cx="547" cy="553"/>
            </a:xfrm>
            <a:prstGeom prst="rect">
              <a:avLst/>
            </a:prstGeom>
            <a:grpFill/>
            <a:ln w="12700">
              <a:solidFill>
                <a:schemeClr val="tx1"/>
              </a:solidFill>
              <a:miter lim="800000"/>
              <a:headEnd type="none" w="sm" len="sm"/>
              <a:tailEnd type="none" w="sm" len="sm"/>
            </a:ln>
          </p:spPr>
          <p:txBody>
            <a:bodyPr wrap="none" anchor="ctr"/>
            <a:lstStyle/>
            <a:p>
              <a:pPr algn="ctr" eaLnBrk="1" fontAlgn="auto" hangingPunct="1">
                <a:spcBef>
                  <a:spcPts val="0"/>
                </a:spcBef>
                <a:spcAft>
                  <a:spcPts val="0"/>
                </a:spcAft>
                <a:defRPr/>
              </a:pPr>
              <a:r>
                <a:rPr lang="en-US" sz="1600" dirty="0">
                  <a:solidFill>
                    <a:srgbClr val="FF0000"/>
                  </a:solidFill>
                  <a:latin typeface="+mn-lt"/>
                </a:rPr>
                <a:t>Series</a:t>
              </a:r>
            </a:p>
            <a:p>
              <a:pPr algn="ctr" eaLnBrk="1" fontAlgn="auto" hangingPunct="1">
                <a:spcBef>
                  <a:spcPts val="0"/>
                </a:spcBef>
                <a:spcAft>
                  <a:spcPts val="0"/>
                </a:spcAft>
                <a:defRPr/>
              </a:pPr>
              <a:r>
                <a:rPr lang="en-US" sz="1600" dirty="0">
                  <a:solidFill>
                    <a:srgbClr val="FF0000"/>
                  </a:solidFill>
                  <a:latin typeface="+mn-lt"/>
                </a:rPr>
                <a:t>Identifier</a:t>
              </a:r>
            </a:p>
            <a:p>
              <a:pPr algn="ctr" eaLnBrk="1" fontAlgn="auto" hangingPunct="1">
                <a:spcBef>
                  <a:spcPts val="0"/>
                </a:spcBef>
                <a:spcAft>
                  <a:spcPts val="0"/>
                </a:spcAft>
                <a:defRPr/>
              </a:pPr>
              <a:r>
                <a:rPr lang="en-US" sz="1600" dirty="0">
                  <a:solidFill>
                    <a:srgbClr val="FF0000"/>
                  </a:solidFill>
                  <a:latin typeface="+mn-lt"/>
                </a:rPr>
                <a:t>(2)</a:t>
              </a:r>
            </a:p>
          </p:txBody>
        </p:sp>
        <p:sp>
          <p:nvSpPr>
            <p:cNvPr id="12" name="Rectangle 9"/>
            <p:cNvSpPr>
              <a:spLocks noChangeArrowheads="1"/>
            </p:cNvSpPr>
            <p:nvPr/>
          </p:nvSpPr>
          <p:spPr bwMode="auto">
            <a:xfrm>
              <a:off x="3970" y="1310"/>
              <a:ext cx="547" cy="553"/>
            </a:xfrm>
            <a:prstGeom prst="rect">
              <a:avLst/>
            </a:prstGeom>
            <a:grpFill/>
            <a:ln w="12700">
              <a:solidFill>
                <a:schemeClr val="tx1"/>
              </a:solidFill>
              <a:miter lim="800000"/>
              <a:headEnd type="none" w="sm" len="sm"/>
              <a:tailEnd type="none" w="sm" len="sm"/>
            </a:ln>
          </p:spPr>
          <p:txBody>
            <a:bodyPr wrap="none" anchor="ctr"/>
            <a:lstStyle/>
            <a:p>
              <a:pPr algn="ctr" eaLnBrk="1" fontAlgn="auto" hangingPunct="1">
                <a:spcBef>
                  <a:spcPts val="0"/>
                </a:spcBef>
                <a:spcAft>
                  <a:spcPts val="0"/>
                </a:spcAft>
                <a:defRPr/>
              </a:pPr>
              <a:r>
                <a:rPr lang="en-US" sz="1600" dirty="0">
                  <a:solidFill>
                    <a:srgbClr val="FF0000"/>
                  </a:solidFill>
                  <a:latin typeface="+mn-lt"/>
                </a:rPr>
                <a:t>Version</a:t>
              </a:r>
            </a:p>
            <a:p>
              <a:pPr algn="ctr" eaLnBrk="1" fontAlgn="auto" hangingPunct="1">
                <a:spcBef>
                  <a:spcPts val="0"/>
                </a:spcBef>
                <a:spcAft>
                  <a:spcPts val="0"/>
                </a:spcAft>
                <a:defRPr/>
              </a:pPr>
              <a:r>
                <a:rPr lang="en-US" sz="1600" dirty="0">
                  <a:solidFill>
                    <a:srgbClr val="FF0000"/>
                  </a:solidFill>
                  <a:latin typeface="+mn-lt"/>
                </a:rPr>
                <a:t>Identifier</a:t>
              </a:r>
            </a:p>
            <a:p>
              <a:pPr algn="ctr" eaLnBrk="1" fontAlgn="auto" hangingPunct="1">
                <a:spcBef>
                  <a:spcPts val="0"/>
                </a:spcBef>
                <a:spcAft>
                  <a:spcPts val="0"/>
                </a:spcAft>
                <a:defRPr/>
              </a:pPr>
              <a:r>
                <a:rPr lang="en-US" sz="1600" dirty="0">
                  <a:solidFill>
                    <a:srgbClr val="FF0000"/>
                  </a:solidFill>
                  <a:latin typeface="+mn-lt"/>
                </a:rPr>
                <a:t>(1)</a:t>
              </a:r>
            </a:p>
          </p:txBody>
        </p:sp>
      </p:grpSp>
    </p:spTree>
    <p:extLst>
      <p:ext uri="{BB962C8B-B14F-4D97-AF65-F5344CB8AC3E}">
        <p14:creationId xmlns:p14="http://schemas.microsoft.com/office/powerpoint/2010/main" val="457621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Title 1"/>
          <p:cNvSpPr>
            <a:spLocks noGrp="1"/>
          </p:cNvSpPr>
          <p:nvPr>
            <p:ph type="title"/>
          </p:nvPr>
        </p:nvSpPr>
        <p:spPr>
          <a:xfrm>
            <a:off x="1833507" y="-6473"/>
            <a:ext cx="5790318" cy="1143000"/>
          </a:xfrm>
        </p:spPr>
        <p:txBody>
          <a:bodyPr/>
          <a:lstStyle/>
          <a:p>
            <a:pPr algn="ctr" eaLnBrk="1" hangingPunct="1"/>
            <a:r>
              <a:rPr lang="en-CA" altLang="en-US" sz="2800" b="1" dirty="0">
                <a:solidFill>
                  <a:schemeClr val="accent2">
                    <a:lumMod val="75000"/>
                  </a:schemeClr>
                </a:solidFill>
                <a:latin typeface="+mn-lt"/>
              </a:rPr>
              <a:t>Platform Functional Description</a:t>
            </a:r>
          </a:p>
        </p:txBody>
      </p:sp>
      <p:pic>
        <p:nvPicPr>
          <p:cNvPr id="4" name="Picture 3"/>
          <p:cNvPicPr>
            <a:picLocks noChangeAspect="1"/>
          </p:cNvPicPr>
          <p:nvPr/>
        </p:nvPicPr>
        <p:blipFill>
          <a:blip r:embed="rId3"/>
          <a:stretch>
            <a:fillRect/>
          </a:stretch>
        </p:blipFill>
        <p:spPr>
          <a:xfrm>
            <a:off x="304800" y="1143000"/>
            <a:ext cx="8534400" cy="5000625"/>
          </a:xfrm>
          <a:prstGeom prst="rect">
            <a:avLst/>
          </a:prstGeom>
        </p:spPr>
      </p:pic>
    </p:spTree>
    <p:extLst>
      <p:ext uri="{BB962C8B-B14F-4D97-AF65-F5344CB8AC3E}">
        <p14:creationId xmlns:p14="http://schemas.microsoft.com/office/powerpoint/2010/main" val="4052119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Title 1"/>
          <p:cNvSpPr>
            <a:spLocks noGrp="1"/>
          </p:cNvSpPr>
          <p:nvPr>
            <p:ph type="title"/>
          </p:nvPr>
        </p:nvSpPr>
        <p:spPr>
          <a:xfrm>
            <a:off x="2396034" y="205358"/>
            <a:ext cx="4344870" cy="1143000"/>
          </a:xfrm>
        </p:spPr>
        <p:txBody>
          <a:bodyPr/>
          <a:lstStyle/>
          <a:p>
            <a:pPr algn="ctr" eaLnBrk="1" hangingPunct="1"/>
            <a:r>
              <a:rPr lang="en-CA" altLang="en-US" sz="2800" b="1" dirty="0">
                <a:solidFill>
                  <a:schemeClr val="accent2">
                    <a:lumMod val="75000"/>
                  </a:schemeClr>
                </a:solidFill>
                <a:latin typeface="+mn-lt"/>
              </a:rPr>
              <a:t>NDD Connectivity Matrix Abbreviations</a:t>
            </a:r>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21866713"/>
              </p:ext>
            </p:extLst>
          </p:nvPr>
        </p:nvGraphicFramePr>
        <p:xfrm>
          <a:off x="457200" y="1600200"/>
          <a:ext cx="8229600" cy="4414520"/>
        </p:xfrm>
        <a:graphic>
          <a:graphicData uri="http://schemas.openxmlformats.org/drawingml/2006/table">
            <a:tbl>
              <a:tblPr firstRow="1" bandRow="1">
                <a:tableStyleId>{93296810-A885-4BE3-A3E7-6D5BEEA58F35}</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70840">
                <a:tc>
                  <a:txBody>
                    <a:bodyPr/>
                    <a:lstStyle/>
                    <a:p>
                      <a:r>
                        <a:rPr lang="en-CA" dirty="0"/>
                        <a:t>Abbreviation</a:t>
                      </a:r>
                    </a:p>
                  </a:txBody>
                  <a:tcPr/>
                </a:tc>
                <a:tc>
                  <a:txBody>
                    <a:bodyPr/>
                    <a:lstStyle/>
                    <a:p>
                      <a:r>
                        <a:rPr lang="en-CA" dirty="0"/>
                        <a:t>Meaning</a:t>
                      </a:r>
                    </a:p>
                  </a:txBody>
                  <a:tcPr/>
                </a:tc>
                <a:tc>
                  <a:txBody>
                    <a:bodyPr/>
                    <a:lstStyle/>
                    <a:p>
                      <a:r>
                        <a:rPr lang="en-CA" dirty="0"/>
                        <a:t>Abbreviation</a:t>
                      </a:r>
                    </a:p>
                  </a:txBody>
                  <a:tcPr/>
                </a:tc>
                <a:tc>
                  <a:txBody>
                    <a:bodyPr/>
                    <a:lstStyle/>
                    <a:p>
                      <a:r>
                        <a:rPr lang="en-CA" dirty="0"/>
                        <a:t>Meaning</a:t>
                      </a:r>
                    </a:p>
                  </a:txBody>
                  <a:tcPr/>
                </a:tc>
                <a:extLst>
                  <a:ext uri="{0D108BD9-81ED-4DB2-BD59-A6C34878D82A}">
                    <a16:rowId xmlns:a16="http://schemas.microsoft.com/office/drawing/2014/main" val="10000"/>
                  </a:ext>
                </a:extLst>
              </a:tr>
              <a:tr h="370840">
                <a:tc>
                  <a:txBody>
                    <a:bodyPr/>
                    <a:lstStyle/>
                    <a:p>
                      <a:r>
                        <a:rPr lang="en-CA" dirty="0"/>
                        <a:t>127</a:t>
                      </a:r>
                    </a:p>
                  </a:txBody>
                  <a:tcPr/>
                </a:tc>
                <a:tc>
                  <a:txBody>
                    <a:bodyPr/>
                    <a:lstStyle/>
                    <a:p>
                      <a:r>
                        <a:rPr lang="en-CA" dirty="0"/>
                        <a:t>Stacked Net</a:t>
                      </a:r>
                    </a:p>
                  </a:txBody>
                  <a:tcPr/>
                </a:tc>
                <a:tc>
                  <a:txBody>
                    <a:bodyPr/>
                    <a:lstStyle/>
                    <a:p>
                      <a:r>
                        <a:rPr lang="en-CA" dirty="0"/>
                        <a:t>NETE</a:t>
                      </a:r>
                    </a:p>
                  </a:txBody>
                  <a:tcPr/>
                </a:tc>
                <a:tc>
                  <a:txBody>
                    <a:bodyPr/>
                    <a:lstStyle/>
                    <a:p>
                      <a:r>
                        <a:rPr lang="en-CA" dirty="0"/>
                        <a:t>Net</a:t>
                      </a:r>
                      <a:r>
                        <a:rPr lang="en-CA" baseline="0" dirty="0"/>
                        <a:t> Entry Transmit Enable</a:t>
                      </a:r>
                      <a:endParaRPr lang="en-CA" dirty="0"/>
                    </a:p>
                  </a:txBody>
                  <a:tcPr/>
                </a:tc>
                <a:extLst>
                  <a:ext uri="{0D108BD9-81ED-4DB2-BD59-A6C34878D82A}">
                    <a16:rowId xmlns:a16="http://schemas.microsoft.com/office/drawing/2014/main" val="10001"/>
                  </a:ext>
                </a:extLst>
              </a:tr>
              <a:tr h="370840">
                <a:tc>
                  <a:txBody>
                    <a:bodyPr/>
                    <a:lstStyle/>
                    <a:p>
                      <a:r>
                        <a:rPr lang="en-CA" dirty="0"/>
                        <a:t>D</a:t>
                      </a:r>
                    </a:p>
                  </a:txBody>
                  <a:tcPr/>
                </a:tc>
                <a:tc>
                  <a:txBody>
                    <a:bodyPr/>
                    <a:lstStyle/>
                    <a:p>
                      <a:r>
                        <a:rPr lang="en-CA" dirty="0"/>
                        <a:t>Dedicated (Access)</a:t>
                      </a:r>
                    </a:p>
                  </a:txBody>
                  <a:tcPr/>
                </a:tc>
                <a:tc>
                  <a:txBody>
                    <a:bodyPr/>
                    <a:lstStyle/>
                    <a:p>
                      <a:r>
                        <a:rPr lang="en-CA" dirty="0"/>
                        <a:t>P2SP</a:t>
                      </a:r>
                    </a:p>
                  </a:txBody>
                  <a:tcPr/>
                </a:tc>
                <a:tc>
                  <a:txBody>
                    <a:bodyPr/>
                    <a:lstStyle/>
                    <a:p>
                      <a:r>
                        <a:rPr lang="en-CA" dirty="0"/>
                        <a:t>Pack</a:t>
                      </a:r>
                      <a:r>
                        <a:rPr lang="en-CA" baseline="0" dirty="0"/>
                        <a:t> 2 Single Pulse</a:t>
                      </a:r>
                      <a:endParaRPr lang="en-CA" dirty="0"/>
                    </a:p>
                  </a:txBody>
                  <a:tcPr/>
                </a:tc>
                <a:extLst>
                  <a:ext uri="{0D108BD9-81ED-4DB2-BD59-A6C34878D82A}">
                    <a16:rowId xmlns:a16="http://schemas.microsoft.com/office/drawing/2014/main" val="10002"/>
                  </a:ext>
                </a:extLst>
              </a:tr>
              <a:tr h="370840">
                <a:tc>
                  <a:txBody>
                    <a:bodyPr/>
                    <a:lstStyle/>
                    <a:p>
                      <a:r>
                        <a:rPr lang="en-CA" dirty="0"/>
                        <a:t>R</a:t>
                      </a:r>
                    </a:p>
                  </a:txBody>
                  <a:tcPr/>
                </a:tc>
                <a:tc>
                  <a:txBody>
                    <a:bodyPr/>
                    <a:lstStyle/>
                    <a:p>
                      <a:r>
                        <a:rPr lang="en-CA" dirty="0"/>
                        <a:t>Dedicated</a:t>
                      </a:r>
                      <a:r>
                        <a:rPr lang="en-CA" baseline="0" dirty="0"/>
                        <a:t> w/Slot Reuse</a:t>
                      </a:r>
                      <a:endParaRPr lang="en-CA" dirty="0"/>
                    </a:p>
                  </a:txBody>
                  <a:tcPr/>
                </a:tc>
                <a:tc>
                  <a:txBody>
                    <a:bodyPr/>
                    <a:lstStyle/>
                    <a:p>
                      <a:r>
                        <a:rPr lang="en-CA" dirty="0"/>
                        <a:t>P2DP</a:t>
                      </a:r>
                    </a:p>
                  </a:txBody>
                  <a:tcPr/>
                </a:tc>
                <a:tc>
                  <a:txBody>
                    <a:bodyPr/>
                    <a:lstStyle/>
                    <a:p>
                      <a:r>
                        <a:rPr lang="en-CA" dirty="0"/>
                        <a:t>Pack</a:t>
                      </a:r>
                      <a:r>
                        <a:rPr lang="en-CA" baseline="0" dirty="0"/>
                        <a:t> 2 Double Pulse</a:t>
                      </a:r>
                      <a:endParaRPr lang="en-CA" dirty="0"/>
                    </a:p>
                  </a:txBody>
                  <a:tcPr/>
                </a:tc>
                <a:extLst>
                  <a:ext uri="{0D108BD9-81ED-4DB2-BD59-A6C34878D82A}">
                    <a16:rowId xmlns:a16="http://schemas.microsoft.com/office/drawing/2014/main" val="10003"/>
                  </a:ext>
                </a:extLst>
              </a:tr>
              <a:tr h="370840">
                <a:tc>
                  <a:txBody>
                    <a:bodyPr/>
                    <a:lstStyle/>
                    <a:p>
                      <a:r>
                        <a:rPr lang="en-CA" dirty="0"/>
                        <a:t>O</a:t>
                      </a:r>
                    </a:p>
                  </a:txBody>
                  <a:tcPr/>
                </a:tc>
                <a:tc>
                  <a:txBody>
                    <a:bodyPr/>
                    <a:lstStyle/>
                    <a:p>
                      <a:r>
                        <a:rPr lang="en-CA" dirty="0"/>
                        <a:t>Option</a:t>
                      </a:r>
                      <a:r>
                        <a:rPr lang="en-CA" baseline="0" dirty="0"/>
                        <a:t> Pool </a:t>
                      </a:r>
                      <a:endParaRPr lang="en-CA" dirty="0"/>
                    </a:p>
                  </a:txBody>
                  <a:tcPr/>
                </a:tc>
                <a:tc>
                  <a:txBody>
                    <a:bodyPr/>
                    <a:lstStyle/>
                    <a:p>
                      <a:r>
                        <a:rPr lang="en-CA" dirty="0"/>
                        <a:t>P4</a:t>
                      </a:r>
                    </a:p>
                  </a:txBody>
                  <a:tcPr/>
                </a:tc>
                <a:tc>
                  <a:txBody>
                    <a:bodyPr/>
                    <a:lstStyle/>
                    <a:p>
                      <a:r>
                        <a:rPr lang="en-CA" dirty="0"/>
                        <a:t>Pack</a:t>
                      </a:r>
                      <a:r>
                        <a:rPr lang="en-CA" baseline="0" dirty="0"/>
                        <a:t> 4 Single Pulse</a:t>
                      </a:r>
                    </a:p>
                  </a:txBody>
                  <a:tcPr/>
                </a:tc>
                <a:extLst>
                  <a:ext uri="{0D108BD9-81ED-4DB2-BD59-A6C34878D82A}">
                    <a16:rowId xmlns:a16="http://schemas.microsoft.com/office/drawing/2014/main" val="10004"/>
                  </a:ext>
                </a:extLst>
              </a:tr>
              <a:tr h="370840">
                <a:tc>
                  <a:txBody>
                    <a:bodyPr/>
                    <a:lstStyle/>
                    <a:p>
                      <a:r>
                        <a:rPr lang="en-CA" dirty="0"/>
                        <a:t>R</a:t>
                      </a:r>
                    </a:p>
                  </a:txBody>
                  <a:tcPr/>
                </a:tc>
                <a:tc>
                  <a:txBody>
                    <a:bodyPr/>
                    <a:lstStyle/>
                    <a:p>
                      <a:r>
                        <a:rPr lang="en-CA" dirty="0"/>
                        <a:t>Receive </a:t>
                      </a:r>
                    </a:p>
                  </a:txBody>
                  <a:tcPr/>
                </a:tc>
                <a:tc>
                  <a:txBody>
                    <a:bodyPr/>
                    <a:lstStyle/>
                    <a:p>
                      <a:r>
                        <a:rPr lang="en-CA" dirty="0"/>
                        <a:t>STD</a:t>
                      </a:r>
                    </a:p>
                  </a:txBody>
                  <a:tcPr/>
                </a:tc>
                <a:tc>
                  <a:txBody>
                    <a:bodyPr/>
                    <a:lstStyle/>
                    <a:p>
                      <a:r>
                        <a:rPr lang="en-CA" dirty="0"/>
                        <a:t>Standard Packing</a:t>
                      </a:r>
                    </a:p>
                  </a:txBody>
                  <a:tcPr/>
                </a:tc>
                <a:extLst>
                  <a:ext uri="{0D108BD9-81ED-4DB2-BD59-A6C34878D82A}">
                    <a16:rowId xmlns:a16="http://schemas.microsoft.com/office/drawing/2014/main" val="10005"/>
                  </a:ext>
                </a:extLst>
              </a:tr>
              <a:tr h="370840">
                <a:tc>
                  <a:txBody>
                    <a:bodyPr/>
                    <a:lstStyle/>
                    <a:p>
                      <a:r>
                        <a:rPr lang="en-CA" dirty="0"/>
                        <a:t>T</a:t>
                      </a:r>
                    </a:p>
                  </a:txBody>
                  <a:tcPr/>
                </a:tc>
                <a:tc>
                  <a:txBody>
                    <a:bodyPr/>
                    <a:lstStyle/>
                    <a:p>
                      <a:r>
                        <a:rPr lang="en-CA" baseline="0" dirty="0"/>
                        <a:t>Transmit</a:t>
                      </a:r>
                    </a:p>
                  </a:txBody>
                  <a:tcPr/>
                </a:tc>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6"/>
                  </a:ext>
                </a:extLst>
              </a:tr>
              <a:tr h="370840">
                <a:tc>
                  <a:txBody>
                    <a:bodyPr/>
                    <a:lstStyle/>
                    <a:p>
                      <a:r>
                        <a:rPr lang="en-CA" dirty="0"/>
                        <a:t>TY</a:t>
                      </a:r>
                    </a:p>
                  </a:txBody>
                  <a:tcPr/>
                </a:tc>
                <a:tc>
                  <a:txBody>
                    <a:bodyPr/>
                    <a:lstStyle/>
                    <a:p>
                      <a:r>
                        <a:rPr lang="en-CA" baseline="0" dirty="0"/>
                        <a:t>Transmit Relay</a:t>
                      </a:r>
                    </a:p>
                  </a:txBody>
                  <a:tcPr/>
                </a:tc>
                <a:tc>
                  <a:txBody>
                    <a:bodyPr/>
                    <a:lstStyle/>
                    <a:p>
                      <a:r>
                        <a:rPr lang="en-CA" dirty="0"/>
                        <a:t>MY</a:t>
                      </a:r>
                    </a:p>
                  </a:txBody>
                  <a:tcPr/>
                </a:tc>
                <a:tc>
                  <a:txBody>
                    <a:bodyPr/>
                    <a:lstStyle/>
                    <a:p>
                      <a:r>
                        <a:rPr lang="en-CA" dirty="0"/>
                        <a:t>Machine</a:t>
                      </a:r>
                      <a:r>
                        <a:rPr lang="en-CA" baseline="0" dirty="0"/>
                        <a:t> Relay</a:t>
                      </a:r>
                      <a:endParaRPr lang="en-CA" dirty="0"/>
                    </a:p>
                  </a:txBody>
                  <a:tcPr/>
                </a:tc>
                <a:extLst>
                  <a:ext uri="{0D108BD9-81ED-4DB2-BD59-A6C34878D82A}">
                    <a16:rowId xmlns:a16="http://schemas.microsoft.com/office/drawing/2014/main" val="10007"/>
                  </a:ext>
                </a:extLst>
              </a:tr>
              <a:tr h="370840">
                <a:tc>
                  <a:txBody>
                    <a:bodyPr/>
                    <a:lstStyle/>
                    <a:p>
                      <a:r>
                        <a:rPr lang="en-CA" dirty="0"/>
                        <a:t>Y</a:t>
                      </a:r>
                    </a:p>
                  </a:txBody>
                  <a:tcPr/>
                </a:tc>
                <a:tc>
                  <a:txBody>
                    <a:bodyPr/>
                    <a:lstStyle/>
                    <a:p>
                      <a:r>
                        <a:rPr lang="en-CA" baseline="0" dirty="0"/>
                        <a:t>Relay</a:t>
                      </a:r>
                    </a:p>
                  </a:txBody>
                  <a:tcPr/>
                </a:tc>
                <a:tc>
                  <a:txBody>
                    <a:bodyPr/>
                    <a:lstStyle/>
                    <a:p>
                      <a:endParaRPr lang="en-CA" dirty="0"/>
                    </a:p>
                  </a:txBody>
                  <a:tcPr/>
                </a:tc>
                <a:tc>
                  <a:txBody>
                    <a:bodyPr/>
                    <a:lstStyle/>
                    <a:p>
                      <a:endParaRPr lang="en-CA"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094647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Title 1"/>
          <p:cNvSpPr>
            <a:spLocks noGrp="1"/>
          </p:cNvSpPr>
          <p:nvPr>
            <p:ph type="title"/>
          </p:nvPr>
        </p:nvSpPr>
        <p:spPr>
          <a:xfrm>
            <a:off x="1972374" y="205358"/>
            <a:ext cx="5192192" cy="1143000"/>
          </a:xfrm>
        </p:spPr>
        <p:txBody>
          <a:bodyPr/>
          <a:lstStyle/>
          <a:p>
            <a:pPr algn="ctr" eaLnBrk="1" hangingPunct="1"/>
            <a:r>
              <a:rPr lang="en-CA" altLang="en-US" sz="2800" b="1" dirty="0">
                <a:solidFill>
                  <a:schemeClr val="accent2">
                    <a:lumMod val="75000"/>
                  </a:schemeClr>
                </a:solidFill>
                <a:latin typeface="+mn-lt"/>
              </a:rPr>
              <a:t>NDD Connectivity Matrix Practical Exercise</a:t>
            </a:r>
          </a:p>
        </p:txBody>
      </p:sp>
      <p:pic>
        <p:nvPicPr>
          <p:cNvPr id="3" name="Content Placeholder 2"/>
          <p:cNvPicPr>
            <a:picLocks noGrp="1" noChangeAspect="1"/>
          </p:cNvPicPr>
          <p:nvPr>
            <p:ph idx="1"/>
          </p:nvPr>
        </p:nvPicPr>
        <p:blipFill>
          <a:blip r:embed="rId3"/>
          <a:stretch>
            <a:fillRect/>
          </a:stretch>
        </p:blipFill>
        <p:spPr>
          <a:xfrm>
            <a:off x="0" y="1295400"/>
            <a:ext cx="9144000" cy="4337760"/>
          </a:xfrm>
          <a:prstGeom prst="rect">
            <a:avLst/>
          </a:prstGeom>
        </p:spPr>
      </p:pic>
    </p:spTree>
    <p:extLst>
      <p:ext uri="{BB962C8B-B14F-4D97-AF65-F5344CB8AC3E}">
        <p14:creationId xmlns:p14="http://schemas.microsoft.com/office/powerpoint/2010/main" val="69327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Title 1"/>
          <p:cNvSpPr>
            <a:spLocks noGrp="1"/>
          </p:cNvSpPr>
          <p:nvPr>
            <p:ph type="title"/>
          </p:nvPr>
        </p:nvSpPr>
        <p:spPr>
          <a:xfrm>
            <a:off x="3719972" y="2354"/>
            <a:ext cx="1708763" cy="1143000"/>
          </a:xfrm>
        </p:spPr>
        <p:txBody>
          <a:bodyPr/>
          <a:lstStyle/>
          <a:p>
            <a:pPr algn="ctr" eaLnBrk="1" hangingPunct="1"/>
            <a:r>
              <a:rPr lang="en-CA" altLang="en-US" sz="2800" b="1" dirty="0">
                <a:solidFill>
                  <a:schemeClr val="accent2">
                    <a:lumMod val="75000"/>
                  </a:schemeClr>
                </a:solidFill>
                <a:latin typeface="+mn-lt"/>
              </a:rPr>
              <a:t>Timeline</a:t>
            </a:r>
          </a:p>
        </p:txBody>
      </p:sp>
      <p:pic>
        <p:nvPicPr>
          <p:cNvPr id="4" name="Picture 3"/>
          <p:cNvPicPr>
            <a:picLocks noChangeAspect="1"/>
          </p:cNvPicPr>
          <p:nvPr/>
        </p:nvPicPr>
        <p:blipFill>
          <a:blip r:embed="rId3"/>
          <a:stretch>
            <a:fillRect/>
          </a:stretch>
        </p:blipFill>
        <p:spPr>
          <a:xfrm>
            <a:off x="0" y="1980445"/>
            <a:ext cx="9144000" cy="2897109"/>
          </a:xfrm>
          <a:prstGeom prst="rect">
            <a:avLst/>
          </a:prstGeom>
        </p:spPr>
      </p:pic>
    </p:spTree>
    <p:extLst>
      <p:ext uri="{BB962C8B-B14F-4D97-AF65-F5344CB8AC3E}">
        <p14:creationId xmlns:p14="http://schemas.microsoft.com/office/powerpoint/2010/main" val="83187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3BD28AB8-2528-465C-81EF-CDFD686B5ABA}">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c849b990-5f49-4754-9b71-10ab8b44beb8"/>
    <ds:schemaRef ds:uri="http://www.w3.org/XML/1998/namespace"/>
    <ds:schemaRef ds:uri="http://schemas.microsoft.com/sharepoint/v3"/>
    <ds:schemaRef ds:uri="4e4e7067-1b66-4815-83c0-e5717f015141"/>
  </ds:schemaRefs>
</ds:datastoreItem>
</file>

<file path=customXml/itemProps2.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3.xml><?xml version="1.0" encoding="utf-8"?>
<ds:datastoreItem xmlns:ds="http://schemas.openxmlformats.org/officeDocument/2006/customXml" ds:itemID="{2390358F-F402-406D-A3C4-037644D3FC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A8447D3-D7F0-4A0D-BD02-AE044F8F4E6C}">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12376</TotalTime>
  <Words>1508</Words>
  <Application>Microsoft Office PowerPoint</Application>
  <PresentationFormat>On-screen Show (4:3)</PresentationFormat>
  <Paragraphs>220</Paragraphs>
  <Slides>19</Slides>
  <Notes>15</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CF background</vt:lpstr>
      <vt:lpstr>PowerPoint Presentation</vt:lpstr>
      <vt:lpstr>PowerPoint Presentation</vt:lpstr>
      <vt:lpstr>PowerPoint Presentation</vt:lpstr>
      <vt:lpstr>What is a Network Description Document?</vt:lpstr>
      <vt:lpstr>Network Description Document</vt:lpstr>
      <vt:lpstr>Platform Functional Description</vt:lpstr>
      <vt:lpstr>NDD Connectivity Matrix Abbreviations</vt:lpstr>
      <vt:lpstr>NDD Connectivity Matrix Practical Exercise</vt:lpstr>
      <vt:lpstr>Timeline</vt:lpstr>
      <vt:lpstr>COMSEC Cross Reference Table</vt:lpstr>
      <vt:lpstr>Platform ID SET</vt:lpstr>
      <vt:lpstr>Option Pools / Time Slot Reallocation</vt:lpstr>
      <vt:lpstr>Option Pools / Time Slot Reallocation</vt:lpstr>
      <vt:lpstr>TSDF – Unit Pulse Density Calculations</vt:lpstr>
      <vt:lpstr>Load_File breakdown</vt:lpstr>
      <vt:lpstr>Canadian Network Design Facility</vt:lpstr>
      <vt:lpstr>NDD FTP Site </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clifford.ac</cp:lastModifiedBy>
  <cp:revision>400</cp:revision>
  <dcterms:created xsi:type="dcterms:W3CDTF">2011-01-05T13:27:31Z</dcterms:created>
  <dcterms:modified xsi:type="dcterms:W3CDTF">2021-02-12T14:56:23Z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