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5"/>
  </p:notesMasterIdLst>
  <p:handoutMasterIdLst>
    <p:handoutMasterId r:id="rId16"/>
  </p:handoutMasterIdLst>
  <p:sldIdLst>
    <p:sldId id="258" r:id="rId6"/>
    <p:sldId id="288" r:id="rId7"/>
    <p:sldId id="267" r:id="rId8"/>
    <p:sldId id="322" r:id="rId9"/>
    <p:sldId id="317" r:id="rId10"/>
    <p:sldId id="319" r:id="rId11"/>
    <p:sldId id="321" r:id="rId12"/>
    <p:sldId id="303" r:id="rId13"/>
    <p:sldId id="307" r:id="rId14"/>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pard.r" initials="h" lastIdx="1" clrIdx="0">
    <p:extLst>
      <p:ext uri="{19B8F6BF-5375-455C-9EA6-DF929625EA0E}">
        <p15:presenceInfo xmlns:p15="http://schemas.microsoft.com/office/powerpoint/2012/main" userId="helpard.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C6C987-66DD-405B-AC24-3EF9E1A7F8E0}" v="2" dt="2021-02-12T19:32:12.606"/>
    <p1510:client id="{3BBD4D8D-8A46-4F93-90FB-0E67F7E7FDE8}" v="46" dt="2021-02-12T17:46:02.962"/>
    <p1510:client id="{5D4F8192-F996-4F5E-AD72-35CD978A4A25}" v="1" dt="2021-02-25T16:35:47.400"/>
    <p1510:client id="{5F54391A-BC87-D3EF-6A6C-14A86CC8C663}" v="35" dt="2021-02-12T17:36:15.119"/>
    <p1510:client id="{7C27900C-F9D3-202D-8876-BBC170558CED}" v="485" dt="2021-02-11T18:46:15.459"/>
    <p1510:client id="{B3DED012-91A8-4608-9CE0-8643362C0DF6}" v="2" dt="2021-02-10T21:09:05.9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pard RW@ADM(IM) DJCIS@Defence O365" userId="S::rodney.helpard@ecn.forces.gc.ca::571a3b71-3825-4db5-994c-3be871183676" providerId="AD" clId="Web-{3BBD4D8D-8A46-4F93-90FB-0E67F7E7FDE8}"/>
    <pc:docChg chg="delSld modSld">
      <pc:chgData name="Helpard RW@ADM(IM) DJCIS@Defence O365" userId="S::rodney.helpard@ecn.forces.gc.ca::571a3b71-3825-4db5-994c-3be871183676" providerId="AD" clId="Web-{3BBD4D8D-8A46-4F93-90FB-0E67F7E7FDE8}" dt="2021-02-12T17:46:02.962" v="43"/>
      <pc:docMkLst>
        <pc:docMk/>
      </pc:docMkLst>
      <pc:sldChg chg="addSp delSp modSp">
        <pc:chgData name="Helpard RW@ADM(IM) DJCIS@Defence O365" userId="S::rodney.helpard@ecn.forces.gc.ca::571a3b71-3825-4db5-994c-3be871183676" providerId="AD" clId="Web-{3BBD4D8D-8A46-4F93-90FB-0E67F7E7FDE8}" dt="2021-02-12T17:45:40.821" v="42" actId="20577"/>
        <pc:sldMkLst>
          <pc:docMk/>
          <pc:sldMk cId="2965267568" sldId="317"/>
        </pc:sldMkLst>
        <pc:spChg chg="add del mod">
          <ac:chgData name="Helpard RW@ADM(IM) DJCIS@Defence O365" userId="S::rodney.helpard@ecn.forces.gc.ca::571a3b71-3825-4db5-994c-3be871183676" providerId="AD" clId="Web-{3BBD4D8D-8A46-4F93-90FB-0E67F7E7FDE8}" dt="2021-02-12T17:45:40.821" v="42" actId="20577"/>
          <ac:spMkLst>
            <pc:docMk/>
            <pc:sldMk cId="2965267568" sldId="317"/>
            <ac:spMk id="2" creationId="{196C8E0B-C915-4531-A9B3-1046FF81FB71}"/>
          </ac:spMkLst>
        </pc:spChg>
        <pc:spChg chg="add del mod">
          <ac:chgData name="Helpard RW@ADM(IM) DJCIS@Defence O365" userId="S::rodney.helpard@ecn.forces.gc.ca::571a3b71-3825-4db5-994c-3be871183676" providerId="AD" clId="Web-{3BBD4D8D-8A46-4F93-90FB-0E67F7E7FDE8}" dt="2021-02-12T17:45:20.929" v="37"/>
          <ac:spMkLst>
            <pc:docMk/>
            <pc:sldMk cId="2965267568" sldId="317"/>
            <ac:spMk id="6" creationId="{07346035-DDD7-4E77-9A4B-E2CD9CFC41D7}"/>
          </ac:spMkLst>
        </pc:spChg>
      </pc:sldChg>
      <pc:sldChg chg="del">
        <pc:chgData name="Helpard RW@ADM(IM) DJCIS@Defence O365" userId="S::rodney.helpard@ecn.forces.gc.ca::571a3b71-3825-4db5-994c-3be871183676" providerId="AD" clId="Web-{3BBD4D8D-8A46-4F93-90FB-0E67F7E7FDE8}" dt="2021-02-12T17:46:02.962" v="43"/>
        <pc:sldMkLst>
          <pc:docMk/>
          <pc:sldMk cId="3779263679" sldId="318"/>
        </pc:sldMkLst>
      </pc:sldChg>
      <pc:sldChg chg="addSp delSp modSp">
        <pc:chgData name="Helpard RW@ADM(IM) DJCIS@Defence O365" userId="S::rodney.helpard@ecn.forces.gc.ca::571a3b71-3825-4db5-994c-3be871183676" providerId="AD" clId="Web-{3BBD4D8D-8A46-4F93-90FB-0E67F7E7FDE8}" dt="2021-02-12T17:40:24.512" v="5"/>
        <pc:sldMkLst>
          <pc:docMk/>
          <pc:sldMk cId="1678100969" sldId="322"/>
        </pc:sldMkLst>
        <pc:picChg chg="add del mod">
          <ac:chgData name="Helpard RW@ADM(IM) DJCIS@Defence O365" userId="S::rodney.helpard@ecn.forces.gc.ca::571a3b71-3825-4db5-994c-3be871183676" providerId="AD" clId="Web-{3BBD4D8D-8A46-4F93-90FB-0E67F7E7FDE8}" dt="2021-02-12T17:40:24.512" v="5"/>
          <ac:picMkLst>
            <pc:docMk/>
            <pc:sldMk cId="1678100969" sldId="322"/>
            <ac:picMk id="4" creationId="{E03AF94B-1D26-487D-B70B-EB61582AC6E5}"/>
          </ac:picMkLst>
        </pc:picChg>
      </pc:sldChg>
    </pc:docChg>
  </pc:docChgLst>
  <pc:docChgLst>
    <pc:chgData name="Helpard RW@ADM(IM) DJCIS@Defence O365" userId="S::rodney.helpard@ecn.forces.gc.ca::571a3b71-3825-4db5-994c-3be871183676" providerId="AD" clId="Web-{5D4F8192-F996-4F5E-AD72-35CD978A4A25}"/>
    <pc:docChg chg="modSld">
      <pc:chgData name="Helpard RW@ADM(IM) DJCIS@Defence O365" userId="S::rodney.helpard@ecn.forces.gc.ca::571a3b71-3825-4db5-994c-3be871183676" providerId="AD" clId="Web-{5D4F8192-F996-4F5E-AD72-35CD978A4A25}" dt="2021-02-25T16:38:08.860" v="3"/>
      <pc:docMkLst>
        <pc:docMk/>
      </pc:docMkLst>
      <pc:sldChg chg="delCm">
        <pc:chgData name="Helpard RW@ADM(IM) DJCIS@Defence O365" userId="S::rodney.helpard@ecn.forces.gc.ca::571a3b71-3825-4db5-994c-3be871183676" providerId="AD" clId="Web-{5D4F8192-F996-4F5E-AD72-35CD978A4A25}" dt="2021-02-25T16:35:47.400" v="0"/>
        <pc:sldMkLst>
          <pc:docMk/>
          <pc:sldMk cId="1587703502" sldId="267"/>
        </pc:sldMkLst>
      </pc:sldChg>
      <pc:sldChg chg="modNotes">
        <pc:chgData name="Helpard RW@ADM(IM) DJCIS@Defence O365" userId="S::rodney.helpard@ecn.forces.gc.ca::571a3b71-3825-4db5-994c-3be871183676" providerId="AD" clId="Web-{5D4F8192-F996-4F5E-AD72-35CD978A4A25}" dt="2021-02-25T16:38:08.860" v="3"/>
        <pc:sldMkLst>
          <pc:docMk/>
          <pc:sldMk cId="2470010928" sldId="321"/>
        </pc:sldMkLst>
      </pc:sldChg>
    </pc:docChg>
  </pc:docChgLst>
  <pc:docChgLst>
    <pc:chgData name="Helpard RW@ADM(IM) DJCIS@Defence O365" userId="S::rodney.helpard@ecn.forces.gc.ca::571a3b71-3825-4db5-994c-3be871183676" providerId="AD" clId="Web-{B3DED012-91A8-4608-9CE0-8643362C0DF6}"/>
    <pc:docChg chg="modSld">
      <pc:chgData name="Helpard RW@ADM(IM) DJCIS@Defence O365" userId="S::rodney.helpard@ecn.forces.gc.ca::571a3b71-3825-4db5-994c-3be871183676" providerId="AD" clId="Web-{B3DED012-91A8-4608-9CE0-8643362C0DF6}" dt="2021-02-10T21:09:05.919" v="1" actId="14100"/>
      <pc:docMkLst>
        <pc:docMk/>
      </pc:docMkLst>
      <pc:sldChg chg="modSp">
        <pc:chgData name="Helpard RW@ADM(IM) DJCIS@Defence O365" userId="S::rodney.helpard@ecn.forces.gc.ca::571a3b71-3825-4db5-994c-3be871183676" providerId="AD" clId="Web-{B3DED012-91A8-4608-9CE0-8643362C0DF6}" dt="2021-02-10T21:08:58.591" v="0" actId="14100"/>
        <pc:sldMkLst>
          <pc:docMk/>
          <pc:sldMk cId="2337163175" sldId="319"/>
        </pc:sldMkLst>
        <pc:spChg chg="mod">
          <ac:chgData name="Helpard RW@ADM(IM) DJCIS@Defence O365" userId="S::rodney.helpard@ecn.forces.gc.ca::571a3b71-3825-4db5-994c-3be871183676" providerId="AD" clId="Web-{B3DED012-91A8-4608-9CE0-8643362C0DF6}" dt="2021-02-10T21:08:58.591" v="0" actId="14100"/>
          <ac:spMkLst>
            <pc:docMk/>
            <pc:sldMk cId="2337163175" sldId="319"/>
            <ac:spMk id="13" creationId="{00000000-0000-0000-0000-000000000000}"/>
          </ac:spMkLst>
        </pc:spChg>
      </pc:sldChg>
      <pc:sldChg chg="modSp">
        <pc:chgData name="Helpard RW@ADM(IM) DJCIS@Defence O365" userId="S::rodney.helpard@ecn.forces.gc.ca::571a3b71-3825-4db5-994c-3be871183676" providerId="AD" clId="Web-{B3DED012-91A8-4608-9CE0-8643362C0DF6}" dt="2021-02-10T21:09:05.919" v="1" actId="14100"/>
        <pc:sldMkLst>
          <pc:docMk/>
          <pc:sldMk cId="2470010928" sldId="321"/>
        </pc:sldMkLst>
        <pc:spChg chg="mod">
          <ac:chgData name="Helpard RW@ADM(IM) DJCIS@Defence O365" userId="S::rodney.helpard@ecn.forces.gc.ca::571a3b71-3825-4db5-994c-3be871183676" providerId="AD" clId="Web-{B3DED012-91A8-4608-9CE0-8643362C0DF6}" dt="2021-02-10T21:09:05.919" v="1" actId="14100"/>
          <ac:spMkLst>
            <pc:docMk/>
            <pc:sldMk cId="2470010928" sldId="321"/>
            <ac:spMk id="13" creationId="{00000000-0000-0000-0000-000000000000}"/>
          </ac:spMkLst>
        </pc:spChg>
      </pc:sldChg>
    </pc:docChg>
  </pc:docChgLst>
  <pc:docChgLst>
    <pc:chgData name="Helpard RW@ADM(IM) DJCIS@Defence O365" userId="S::rodney.helpard@ecn.forces.gc.ca::571a3b71-3825-4db5-994c-3be871183676" providerId="AD" clId="Web-{D565B4AD-9D4B-45C4-9D69-8CACC4296F68}"/>
    <pc:docChg chg="modSld">
      <pc:chgData name="Helpard RW@ADM(IM) DJCIS@Defence O365" userId="S::rodney.helpard@ecn.forces.gc.ca::571a3b71-3825-4db5-994c-3be871183676" providerId="AD" clId="Web-{D565B4AD-9D4B-45C4-9D69-8CACC4296F68}" dt="2021-02-11T12:05:34.614" v="155"/>
      <pc:docMkLst>
        <pc:docMk/>
      </pc:docMkLst>
      <pc:sldChg chg="modNotes">
        <pc:chgData name="Helpard RW@ADM(IM) DJCIS@Defence O365" userId="S::rodney.helpard@ecn.forces.gc.ca::571a3b71-3825-4db5-994c-3be871183676" providerId="AD" clId="Web-{D565B4AD-9D4B-45C4-9D69-8CACC4296F68}" dt="2021-02-11T12:05:34.614" v="155"/>
        <pc:sldMkLst>
          <pc:docMk/>
          <pc:sldMk cId="2337163175" sldId="319"/>
        </pc:sldMkLst>
      </pc:sldChg>
    </pc:docChg>
  </pc:docChgLst>
  <pc:docChgLst>
    <pc:chgData name="Clifford MWO A@1 Cdn Air Div HQ@Defence O365" userId="S::andreena.clifford@ecn.forces.gc.ca::8c0599c3-9f04-4168-af0f-913c553b88cb" providerId="AD" clId="Web-{5F54391A-BC87-D3EF-6A6C-14A86CC8C663}"/>
    <pc:docChg chg="modSld">
      <pc:chgData name="Clifford MWO A@1 Cdn Air Div HQ@Defence O365" userId="S::andreena.clifford@ecn.forces.gc.ca::8c0599c3-9f04-4168-af0f-913c553b88cb" providerId="AD" clId="Web-{5F54391A-BC87-D3EF-6A6C-14A86CC8C663}" dt="2021-02-12T17:36:10.759" v="14" actId="20577"/>
      <pc:docMkLst>
        <pc:docMk/>
      </pc:docMkLst>
      <pc:sldChg chg="modSp">
        <pc:chgData name="Clifford MWO A@1 Cdn Air Div HQ@Defence O365" userId="S::andreena.clifford@ecn.forces.gc.ca::8c0599c3-9f04-4168-af0f-913c553b88cb" providerId="AD" clId="Web-{5F54391A-BC87-D3EF-6A6C-14A86CC8C663}" dt="2021-02-12T17:36:10.759" v="14" actId="20577"/>
        <pc:sldMkLst>
          <pc:docMk/>
          <pc:sldMk cId="1587703502" sldId="267"/>
        </pc:sldMkLst>
        <pc:spChg chg="mod">
          <ac:chgData name="Clifford MWO A@1 Cdn Air Div HQ@Defence O365" userId="S::andreena.clifford@ecn.forces.gc.ca::8c0599c3-9f04-4168-af0f-913c553b88cb" providerId="AD" clId="Web-{5F54391A-BC87-D3EF-6A6C-14A86CC8C663}" dt="2021-02-12T17:36:10.759" v="14" actId="20577"/>
          <ac:spMkLst>
            <pc:docMk/>
            <pc:sldMk cId="1587703502" sldId="267"/>
            <ac:spMk id="2" creationId="{00000000-0000-0000-0000-000000000000}"/>
          </ac:spMkLst>
        </pc:spChg>
      </pc:sldChg>
      <pc:sldChg chg="delSp modSp">
        <pc:chgData name="Clifford MWO A@1 Cdn Air Div HQ@Defence O365" userId="S::andreena.clifford@ecn.forces.gc.ca::8c0599c3-9f04-4168-af0f-913c553b88cb" providerId="AD" clId="Web-{5F54391A-BC87-D3EF-6A6C-14A86CC8C663}" dt="2021-02-12T17:34:31.931" v="2"/>
        <pc:sldMkLst>
          <pc:docMk/>
          <pc:sldMk cId="2965267568" sldId="317"/>
        </pc:sldMkLst>
        <pc:spChg chg="del mod">
          <ac:chgData name="Clifford MWO A@1 Cdn Air Div HQ@Defence O365" userId="S::andreena.clifford@ecn.forces.gc.ca::8c0599c3-9f04-4168-af0f-913c553b88cb" providerId="AD" clId="Web-{5F54391A-BC87-D3EF-6A6C-14A86CC8C663}" dt="2021-02-12T17:34:31.931" v="2"/>
          <ac:spMkLst>
            <pc:docMk/>
            <pc:sldMk cId="2965267568" sldId="317"/>
            <ac:spMk id="2" creationId="{DBE68FD3-2063-49D9-AEFF-F20835F7594D}"/>
          </ac:spMkLst>
        </pc:spChg>
      </pc:sldChg>
    </pc:docChg>
  </pc:docChgLst>
  <pc:docChgLst>
    <pc:chgData name="Helpard RW@ADM(IM) DJCIS@Defence O365" userId="S::rodney.helpard@ecn.forces.gc.ca::571a3b71-3825-4db5-994c-3be871183676" providerId="AD" clId="Web-{24C6C987-66DD-405B-AC24-3EF9E1A7F8E0}"/>
    <pc:docChg chg="modSld">
      <pc:chgData name="Helpard RW@ADM(IM) DJCIS@Defence O365" userId="S::rodney.helpard@ecn.forces.gc.ca::571a3b71-3825-4db5-994c-3be871183676" providerId="AD" clId="Web-{24C6C987-66DD-405B-AC24-3EF9E1A7F8E0}" dt="2021-02-12T19:32:09.668" v="55"/>
      <pc:docMkLst>
        <pc:docMk/>
      </pc:docMkLst>
      <pc:sldChg chg="modNotes">
        <pc:chgData name="Helpard RW@ADM(IM) DJCIS@Defence O365" userId="S::rodney.helpard@ecn.forces.gc.ca::571a3b71-3825-4db5-994c-3be871183676" providerId="AD" clId="Web-{24C6C987-66DD-405B-AC24-3EF9E1A7F8E0}" dt="2021-02-12T19:32:09.668" v="55"/>
        <pc:sldMkLst>
          <pc:docMk/>
          <pc:sldMk cId="232699226" sldId="303"/>
        </pc:sldMkLst>
      </pc:sldChg>
      <pc:sldChg chg="modNotes">
        <pc:chgData name="Helpard RW@ADM(IM) DJCIS@Defence O365" userId="S::rodney.helpard@ecn.forces.gc.ca::571a3b71-3825-4db5-994c-3be871183676" providerId="AD" clId="Web-{24C6C987-66DD-405B-AC24-3EF9E1A7F8E0}" dt="2021-02-12T19:32:03.949" v="49"/>
        <pc:sldMkLst>
          <pc:docMk/>
          <pc:sldMk cId="2470010928" sldId="321"/>
        </pc:sldMkLst>
      </pc:sldChg>
    </pc:docChg>
  </pc:docChgLst>
  <pc:docChgLst>
    <pc:chgData name="Clifford MWO A@1 Cdn Air Div HQ@Defence O365" userId="S::andreena.clifford@ecn.forces.gc.ca::8c0599c3-9f04-4168-af0f-913c553b88cb" providerId="AD" clId="Web-{7C27900C-F9D3-202D-8876-BBC170558CED}"/>
    <pc:docChg chg="addSld modSld sldOrd">
      <pc:chgData name="Clifford MWO A@1 Cdn Air Div HQ@Defence O365" userId="S::andreena.clifford@ecn.forces.gc.ca::8c0599c3-9f04-4168-af0f-913c553b88cb" providerId="AD" clId="Web-{7C27900C-F9D3-202D-8876-BBC170558CED}" dt="2021-02-11T18:46:15.459" v="799" actId="20577"/>
      <pc:docMkLst>
        <pc:docMk/>
      </pc:docMkLst>
      <pc:sldChg chg="modSp modNotes">
        <pc:chgData name="Clifford MWO A@1 Cdn Air Div HQ@Defence O365" userId="S::andreena.clifford@ecn.forces.gc.ca::8c0599c3-9f04-4168-af0f-913c553b88cb" providerId="AD" clId="Web-{7C27900C-F9D3-202D-8876-BBC170558CED}" dt="2021-02-11T18:23:13.745" v="77"/>
        <pc:sldMkLst>
          <pc:docMk/>
          <pc:sldMk cId="232699226" sldId="303"/>
        </pc:sldMkLst>
        <pc:spChg chg="mod">
          <ac:chgData name="Clifford MWO A@1 Cdn Air Div HQ@Defence O365" userId="S::andreena.clifford@ecn.forces.gc.ca::8c0599c3-9f04-4168-af0f-913c553b88cb" providerId="AD" clId="Web-{7C27900C-F9D3-202D-8876-BBC170558CED}" dt="2021-02-11T18:22:55.447" v="75" actId="20577"/>
          <ac:spMkLst>
            <pc:docMk/>
            <pc:sldMk cId="232699226" sldId="303"/>
            <ac:spMk id="2" creationId="{00000000-0000-0000-0000-000000000000}"/>
          </ac:spMkLst>
        </pc:spChg>
      </pc:sldChg>
      <pc:sldChg chg="addSp modSp modNotes">
        <pc:chgData name="Clifford MWO A@1 Cdn Air Div HQ@Defence O365" userId="S::andreena.clifford@ecn.forces.gc.ca::8c0599c3-9f04-4168-af0f-913c553b88cb" providerId="AD" clId="Web-{7C27900C-F9D3-202D-8876-BBC170558CED}" dt="2021-02-11T18:46:15.459" v="799" actId="20577"/>
        <pc:sldMkLst>
          <pc:docMk/>
          <pc:sldMk cId="2965267568" sldId="317"/>
        </pc:sldMkLst>
        <pc:spChg chg="add mod">
          <ac:chgData name="Clifford MWO A@1 Cdn Air Div HQ@Defence O365" userId="S::andreena.clifford@ecn.forces.gc.ca::8c0599c3-9f04-4168-af0f-913c553b88cb" providerId="AD" clId="Web-{7C27900C-F9D3-202D-8876-BBC170558CED}" dt="2021-02-11T18:46:15.459" v="799" actId="20577"/>
          <ac:spMkLst>
            <pc:docMk/>
            <pc:sldMk cId="2965267568" sldId="317"/>
            <ac:spMk id="2" creationId="{DBE68FD3-2063-49D9-AEFF-F20835F7594D}"/>
          </ac:spMkLst>
        </pc:spChg>
      </pc:sldChg>
      <pc:sldChg chg="modSp add ord modNotes">
        <pc:chgData name="Clifford MWO A@1 Cdn Air Div HQ@Defence O365" userId="S::andreena.clifford@ecn.forces.gc.ca::8c0599c3-9f04-4168-af0f-913c553b88cb" providerId="AD" clId="Web-{7C27900C-F9D3-202D-8876-BBC170558CED}" dt="2021-02-11T18:39:39.297" v="512"/>
        <pc:sldMkLst>
          <pc:docMk/>
          <pc:sldMk cId="1678100969" sldId="322"/>
        </pc:sldMkLst>
        <pc:spChg chg="mod">
          <ac:chgData name="Clifford MWO A@1 Cdn Air Div HQ@Defence O365" userId="S::andreena.clifford@ecn.forces.gc.ca::8c0599c3-9f04-4168-af0f-913c553b88cb" providerId="AD" clId="Web-{7C27900C-F9D3-202D-8876-BBC170558CED}" dt="2021-02-11T18:01:01.679" v="3" actId="20577"/>
          <ac:spMkLst>
            <pc:docMk/>
            <pc:sldMk cId="1678100969" sldId="322"/>
            <ac:spMk id="5" creationId="{25260C59-FD6B-4139-A0CB-81F55FF421B8}"/>
          </ac:spMkLst>
        </pc:spChg>
        <pc:graphicFrameChg chg="mod modGraphic">
          <ac:chgData name="Clifford MWO A@1 Cdn Air Div HQ@Defence O365" userId="S::andreena.clifford@ecn.forces.gc.ca::8c0599c3-9f04-4168-af0f-913c553b88cb" providerId="AD" clId="Web-{7C27900C-F9D3-202D-8876-BBC170558CED}" dt="2021-02-11T18:39:13.640" v="511" actId="1076"/>
          <ac:graphicFrameMkLst>
            <pc:docMk/>
            <pc:sldMk cId="1678100969" sldId="322"/>
            <ac:graphicFrameMk id="8" creationId="{3E289D2A-949F-45F2-91D7-EA4C11BB92BC}"/>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Calibri"/>
                <a:cs typeface="Calibri"/>
              </a:rPr>
              <a:t>TP:</a:t>
            </a:r>
            <a:r>
              <a:rPr lang="en-US">
                <a:latin typeface="Calibri"/>
                <a:cs typeface="Calibri"/>
              </a:rPr>
              <a:t> All architectures are built to provide some level of tactical, operational or strategic command with the necessary data to make informed and timely decisions. When deciding on the Key Nodes requirements, Link Planners and ICOs will extract the Commander's IERs to build a quick-look chart which will then be used to validate the architecture supports the mission.</a:t>
            </a:r>
            <a:endParaRPr lang="en-US">
              <a:cs typeface="Arial" charset="0"/>
            </a:endParaRPr>
          </a:p>
          <a:p>
            <a:endParaRPr lang="en-US">
              <a:latin typeface="Calibri"/>
              <a:cs typeface="Calibri"/>
            </a:endParaRPr>
          </a:p>
          <a:p>
            <a:r>
              <a:rPr lang="en-US">
                <a:latin typeface="Calibri"/>
                <a:cs typeface="Calibri"/>
              </a:rPr>
              <a:t>This can be accomplished by following the data path of the information being transmitted across the Multi-Architecture with each node being one of the pieces that build the larger puzzle.</a:t>
            </a:r>
          </a:p>
          <a:p>
            <a:endParaRPr lang="en-US">
              <a:latin typeface="Calibri"/>
              <a:cs typeface="Calibri"/>
            </a:endParaRPr>
          </a:p>
          <a:p>
            <a:r>
              <a:rPr lang="en-US">
                <a:latin typeface="Calibri"/>
                <a:cs typeface="Calibri"/>
              </a:rPr>
              <a:t>Two critical tasks that the architecture may be asked to solve are Combat Identification and Command and Control. </a:t>
            </a:r>
          </a:p>
          <a:p>
            <a:endParaRPr lang="en-US">
              <a:latin typeface="Calibri"/>
              <a:cs typeface="Calibri"/>
            </a:endParaRPr>
          </a:p>
          <a:p>
            <a:r>
              <a:rPr lang="en-US">
                <a:latin typeface="Calibri"/>
                <a:cs typeface="Calibri"/>
              </a:rPr>
              <a:t>What IER is accomplished by each line of the table on the Slide? - Line 1 – Combat ID – shows that CADS has ID Authority; Line 2 – C2 – shows that 12 er is controlling the CF188s; Line 3 – C2 and Surv – the Helo my receive tasking on ship detected ASW data; Line 4 – the Cyclone could be reporting local sensor ASW information back to the ship. </a:t>
            </a:r>
            <a:endParaRPr lang="en-US">
              <a:cs typeface="Arial"/>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4</a:t>
            </a:fld>
            <a:endParaRPr lang="en-CA" altLang="en-US"/>
          </a:p>
        </p:txBody>
      </p:sp>
    </p:spTree>
    <p:extLst>
      <p:ext uri="{BB962C8B-B14F-4D97-AF65-F5344CB8AC3E}">
        <p14:creationId xmlns:p14="http://schemas.microsoft.com/office/powerpoint/2010/main" val="1100111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atin typeface="Arial"/>
                <a:cs typeface="Arial"/>
              </a:rPr>
              <a:t>TP: looking at your individual link architectures what IERs can you prove regarding Command and Control. </a:t>
            </a:r>
            <a:endParaRPr lang="en-CA">
              <a:cs typeface="Arial"/>
            </a:endParaRPr>
          </a:p>
          <a:p>
            <a:r>
              <a:rPr lang="en-CA">
                <a:latin typeface="Arial"/>
                <a:cs typeface="Arial"/>
              </a:rPr>
              <a:t>1. Can CADS control the CF188s? What is the data path?</a:t>
            </a:r>
          </a:p>
          <a:p>
            <a:r>
              <a:rPr lang="en-CA">
                <a:cs typeface="Arial"/>
              </a:rPr>
              <a:t>2. </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4237644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CA" altLang="en-US"/>
              <a:t>An understanding of the MTN and MTA is critical to begin to discuss the Joint Data Network, and explore how all YOUR tactical data makes its way to the Common Operations Picture. </a:t>
            </a:r>
          </a:p>
          <a:p>
            <a:pPr eaLnBrk="1" hangingPunct="1"/>
            <a:endParaRPr lang="en-CA" altLang="en-US"/>
          </a:p>
          <a:p>
            <a:pPr eaLnBrk="1" hangingPunct="1"/>
            <a:r>
              <a:rPr lang="en-CA" altLang="en-US" b="1">
                <a:latin typeface="Arial"/>
                <a:cs typeface="Arial"/>
              </a:rPr>
              <a:t>(CLICK MOUSE) </a:t>
            </a:r>
            <a:r>
              <a:rPr lang="en-CA" altLang="en-US">
                <a:latin typeface="Arial"/>
                <a:cs typeface="Arial"/>
              </a:rPr>
              <a:t>It is </a:t>
            </a:r>
            <a:r>
              <a:rPr lang="en-CA" altLang="en-US" b="1">
                <a:latin typeface="Arial"/>
                <a:cs typeface="Arial"/>
              </a:rPr>
              <a:t>key to note</a:t>
            </a:r>
            <a:r>
              <a:rPr lang="en-CA" altLang="en-US">
                <a:latin typeface="Arial"/>
                <a:cs typeface="Arial"/>
              </a:rPr>
              <a:t>, </a:t>
            </a:r>
            <a:r>
              <a:rPr lang="en-CA" altLang="en-US" b="0">
                <a:latin typeface="Arial"/>
                <a:cs typeface="Arial"/>
              </a:rPr>
              <a:t>the MTN (or MTNs</a:t>
            </a:r>
            <a:r>
              <a:rPr lang="en-CA" altLang="en-US">
                <a:latin typeface="Arial"/>
                <a:cs typeface="Arial"/>
              </a:rPr>
              <a:t> as the case may be</a:t>
            </a:r>
            <a:r>
              <a:rPr lang="en-CA" altLang="en-US" b="0">
                <a:latin typeface="Arial"/>
                <a:cs typeface="Arial"/>
              </a:rPr>
              <a:t>) is resident within a Joint Data Network construct.</a:t>
            </a:r>
          </a:p>
          <a:p>
            <a:pPr eaLnBrk="1" hangingPunct="1"/>
            <a:endParaRPr lang="en-CA" altLang="en-US"/>
          </a:p>
          <a:p>
            <a:pPr eaLnBrk="1" hangingPunct="1"/>
            <a:r>
              <a:rPr lang="en-CA" altLang="en-US" b="1">
                <a:latin typeface="Arial"/>
                <a:cs typeface="Arial"/>
              </a:rPr>
              <a:t>(CLICK MOUSE) </a:t>
            </a:r>
            <a:r>
              <a:rPr lang="en-CA">
                <a:latin typeface="Arial"/>
                <a:cs typeface="Arial"/>
              </a:rPr>
              <a:t>Similar to an MTN, the Joint Data Network is designed to address Information Exchange Requirements and therefore may not always be exactly the same. </a:t>
            </a:r>
          </a:p>
          <a:p>
            <a:endParaRPr lang="en-CA" altLang="en-US">
              <a:latin typeface="Arial"/>
              <a:cs typeface="Arial"/>
            </a:endParaRPr>
          </a:p>
          <a:p>
            <a:r>
              <a:rPr lang="en-CA" altLang="en-US">
                <a:latin typeface="Arial"/>
                <a:cs typeface="Arial"/>
              </a:rPr>
              <a:t>A  JDN is </a:t>
            </a:r>
            <a:r>
              <a:rPr lang="en-CA" altLang="en-US" u="sng">
                <a:latin typeface="Arial"/>
                <a:cs typeface="Arial"/>
              </a:rPr>
              <a:t>a compilation of multiple data injects, comprised of a wide variety of data processing systems carrying tactical information within the Theater or Area of Operations to facilitate Command decision making.</a:t>
            </a:r>
            <a:endParaRPr lang="en-CA">
              <a:latin typeface="Arial"/>
              <a:cs typeface="Arial"/>
            </a:endParaRPr>
          </a:p>
          <a:p>
            <a:endParaRPr lang="en-CA" altLang="en-US" u="sng">
              <a:latin typeface="Arial"/>
              <a:cs typeface="Arial"/>
            </a:endParaRPr>
          </a:p>
          <a:p>
            <a:pPr>
              <a:lnSpc>
                <a:spcPct val="80000"/>
              </a:lnSpc>
            </a:pPr>
            <a:r>
              <a:rPr lang="en-US" altLang="en-US" sz="2200"/>
              <a:t>In other words, the </a:t>
            </a:r>
            <a:r>
              <a:rPr lang="en-CA" altLang="en-US" sz="2400"/>
              <a:t>JDN </a:t>
            </a:r>
            <a:r>
              <a:rPr lang="en-US" altLang="en-US" sz="2200"/>
              <a:t>is the primary feed to </a:t>
            </a:r>
            <a:r>
              <a:rPr lang="en-CA" altLang="en-US" sz="2400"/>
              <a:t>facilitate situational awareness to the operational and strategic levels. </a:t>
            </a:r>
          </a:p>
          <a:p>
            <a:pPr>
              <a:lnSpc>
                <a:spcPct val="80000"/>
              </a:lnSpc>
            </a:pPr>
            <a:endParaRPr lang="en-CA" altLang="en-US" sz="2400"/>
          </a:p>
          <a:p>
            <a:pPr>
              <a:lnSpc>
                <a:spcPct val="80000"/>
              </a:lnSpc>
            </a:pPr>
            <a:r>
              <a:rPr lang="en-US" altLang="en-US" sz="2200"/>
              <a:t>Information is passed over the JDN in real, and near-real time and </a:t>
            </a:r>
            <a:r>
              <a:rPr lang="en-US" altLang="en-US" sz="2200" u="sng"/>
              <a:t>the networks that constitute the JDN are based on the IERs</a:t>
            </a:r>
            <a:r>
              <a:rPr lang="en-US" altLang="en-US" sz="2200"/>
              <a:t> of the Operation or Exercise. Therefore the composition and structure of the JDN will change</a:t>
            </a:r>
            <a:r>
              <a:rPr lang="en-US" altLang="en-US" sz="2200" baseline="0"/>
              <a:t> from instance to instance.</a:t>
            </a:r>
            <a:r>
              <a:rPr lang="en-US" altLang="en-US" sz="2200"/>
              <a:t> </a:t>
            </a:r>
            <a:r>
              <a:rPr lang="en-US" altLang="en-US" sz="2200" b="1"/>
              <a:t>(let the students discuss that statement as it is key)</a:t>
            </a:r>
          </a:p>
          <a:p>
            <a:pPr>
              <a:lnSpc>
                <a:spcPct val="80000"/>
              </a:lnSpc>
            </a:pPr>
            <a:endParaRPr lang="en-US" altLang="en-US" sz="2200"/>
          </a:p>
          <a:p>
            <a:pPr>
              <a:lnSpc>
                <a:spcPct val="80000"/>
              </a:lnSpc>
            </a:pPr>
            <a:r>
              <a:rPr lang="en-US" altLang="en-US" sz="2200"/>
              <a:t>In essence, the </a:t>
            </a:r>
            <a:r>
              <a:rPr lang="en-CA" altLang="en-US" sz="2000"/>
              <a:t>Joint Data Network </a:t>
            </a:r>
            <a:r>
              <a:rPr lang="en-US" altLang="en-US" sz="2200"/>
              <a:t>is a compilation of networks and sub-networks that comprise a variety of data systems that carry a broad range of tactical information in support of joint and coalition warfighting.</a:t>
            </a:r>
          </a:p>
          <a:p>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3320088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CA" altLang="en-US" b="1" dirty="0">
                <a:latin typeface="Arial"/>
                <a:cs typeface="Arial"/>
              </a:rPr>
              <a:t>(CLICK MOUSE) </a:t>
            </a:r>
            <a:r>
              <a:rPr lang="en-CA" altLang="en-US" dirty="0">
                <a:latin typeface="Arial"/>
                <a:cs typeface="Arial"/>
              </a:rPr>
              <a:t>The Recognized Pictures,</a:t>
            </a:r>
            <a:r>
              <a:rPr lang="en-CA" altLang="en-US" baseline="0" dirty="0">
                <a:latin typeface="Arial"/>
                <a:cs typeface="Arial"/>
              </a:rPr>
              <a:t> Maritime, Air and Ground,</a:t>
            </a:r>
            <a:r>
              <a:rPr lang="en-CA" altLang="en-US" dirty="0">
                <a:latin typeface="Arial"/>
                <a:cs typeface="Arial"/>
              </a:rPr>
              <a:t> </a:t>
            </a:r>
            <a:r>
              <a:rPr lang="en-CA" altLang="en-US" b="1" u="sng" dirty="0">
                <a:latin typeface="Arial"/>
                <a:cs typeface="Arial"/>
              </a:rPr>
              <a:t>ingest Tactical Data as a source,</a:t>
            </a:r>
            <a:r>
              <a:rPr lang="en-CA" altLang="en-US" b="1" u="sng" baseline="0" dirty="0">
                <a:latin typeface="Arial"/>
                <a:cs typeface="Arial"/>
              </a:rPr>
              <a:t> </a:t>
            </a:r>
            <a:r>
              <a:rPr lang="en-CA" altLang="en-US" b="1" u="sng" dirty="0">
                <a:latin typeface="Arial"/>
                <a:cs typeface="Arial"/>
              </a:rPr>
              <a:t>from one or more MTN environments</a:t>
            </a:r>
            <a:r>
              <a:rPr lang="en-CA" altLang="en-US" dirty="0">
                <a:latin typeface="Arial"/>
                <a:cs typeface="Arial"/>
              </a:rPr>
              <a:t>, and are a compilation to depict battle space activity.</a:t>
            </a:r>
          </a:p>
          <a:p>
            <a:pPr eaLnBrk="1" hangingPunct="1"/>
            <a:r>
              <a:rPr lang="en-CA" altLang="en-US" dirty="0">
                <a:latin typeface="Arial"/>
                <a:cs typeface="Arial"/>
              </a:rPr>
              <a:t> </a:t>
            </a:r>
            <a:endParaRPr lang="en-CA" altLang="en-US" dirty="0">
              <a:cs typeface="Arial"/>
            </a:endParaRPr>
          </a:p>
          <a:p>
            <a:pPr eaLnBrk="1" hangingPunct="1"/>
            <a:r>
              <a:rPr lang="en-CA" altLang="en-US" dirty="0">
                <a:latin typeface="Arial"/>
                <a:cs typeface="Arial"/>
              </a:rPr>
              <a:t>The term “recognized” means that the picture has been evaluated prior to its distribution. A central authority such as either of the coastal RCN Regional Joint Operations Centers or the RCAF Regional Interface Control Cell at Canadian Air Defence Sector (CADS), compiles and fuses data from many stations and evaluates data validity. </a:t>
            </a:r>
            <a:endParaRPr lang="en-CA" altLang="en-US" dirty="0">
              <a:cs typeface="Arial"/>
            </a:endParaRPr>
          </a:p>
          <a:p>
            <a:pPr eaLnBrk="1" hangingPunct="1"/>
            <a:endParaRPr lang="en-CA" altLang="en-US"/>
          </a:p>
          <a:p>
            <a:pPr eaLnBrk="1" hangingPunct="1"/>
            <a:r>
              <a:rPr lang="en-CA" altLang="en-US" dirty="0">
                <a:latin typeface="Arial"/>
                <a:cs typeface="Arial"/>
              </a:rPr>
              <a:t>The construction of a Recognized Picture consists of detecting objects of interest, classifying them, assessing what they are doing, and deciding whether any type of follow-on action is required. </a:t>
            </a:r>
            <a:endParaRPr lang="en-CA" altLang="en-US" dirty="0">
              <a:cs typeface="Arial"/>
            </a:endParaRPr>
          </a:p>
          <a:p>
            <a:pPr eaLnBrk="1" hangingPunct="1"/>
            <a:endParaRPr lang="en-CA" altLang="en-US"/>
          </a:p>
          <a:p>
            <a:pPr eaLnBrk="1" hangingPunct="1"/>
            <a:r>
              <a:rPr lang="en-CA" altLang="en-US" b="1" dirty="0">
                <a:latin typeface="Arial"/>
                <a:cs typeface="Arial"/>
              </a:rPr>
              <a:t>(CLICK MOUSE) </a:t>
            </a:r>
            <a:r>
              <a:rPr lang="en-CA" altLang="en-US" dirty="0">
                <a:latin typeface="Arial"/>
                <a:cs typeface="Arial"/>
              </a:rPr>
              <a:t>The Common Tactical Picture is an accurate and complete display of relevant tactical data that integrates tactical information from the JDN. </a:t>
            </a:r>
            <a:r>
              <a:rPr lang="en-CA" altLang="en-US" b="1" u="sng" dirty="0">
                <a:latin typeface="Arial"/>
                <a:cs typeface="Arial"/>
              </a:rPr>
              <a:t>The Common Tactical Picture includes the Recognized Picture or Pictures. </a:t>
            </a:r>
            <a:r>
              <a:rPr lang="en-CA" altLang="en-US" dirty="0">
                <a:latin typeface="Arial"/>
                <a:cs typeface="Arial"/>
              </a:rPr>
              <a:t>The Common Tactical Picture is paramount to the at sea Command Platform or air ground Command Unit.</a:t>
            </a:r>
            <a:r>
              <a:rPr lang="en-CA" altLang="en-US" dirty="0">
                <a:solidFill>
                  <a:srgbClr val="FF0000"/>
                </a:solidFill>
                <a:latin typeface="Arial"/>
                <a:cs typeface="Arial"/>
              </a:rPr>
              <a:t> </a:t>
            </a:r>
            <a:endParaRPr lang="en-CA" altLang="en-US" dirty="0"/>
          </a:p>
          <a:p>
            <a:pPr eaLnBrk="1" hangingPunct="1"/>
            <a:endParaRPr lang="en-CA" altLang="en-US"/>
          </a:p>
          <a:p>
            <a:pPr eaLnBrk="1" hangingPunct="1"/>
            <a:r>
              <a:rPr lang="en-CA" altLang="en-US" b="1" dirty="0">
                <a:latin typeface="Arial"/>
                <a:cs typeface="Arial"/>
              </a:rPr>
              <a:t>(CLICK MOUSE) </a:t>
            </a:r>
            <a:r>
              <a:rPr lang="en-CA" altLang="en-US" dirty="0">
                <a:latin typeface="Arial"/>
                <a:cs typeface="Arial"/>
              </a:rPr>
              <a:t>Within this hierarchy, the Common Operations Picture is top dog. The COP fuses vast amounts data from across the informational spectrum including various Common Tactical Pictures. A COP provides an integrated capability to receive, correlate, and display a mutual interpretation of the collective battle space and facilitates collaborative planning to assists all echelons achieve situational awareness.</a:t>
            </a:r>
          </a:p>
          <a:p>
            <a:endParaRPr lang="en-CA"/>
          </a:p>
          <a:p>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93480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b="1" dirty="0">
                <a:latin typeface="Arial"/>
                <a:cs typeface="Arial"/>
              </a:rPr>
              <a:t>1. When considering recognized picture compilation, what does the term recognized mean?</a:t>
            </a:r>
          </a:p>
          <a:p>
            <a:r>
              <a:rPr lang="en-CA" dirty="0">
                <a:latin typeface="Arial"/>
                <a:cs typeface="Arial"/>
              </a:rPr>
              <a:t>	</a:t>
            </a:r>
            <a:r>
              <a:rPr lang="en-CA" b="1" dirty="0">
                <a:latin typeface="Arial"/>
                <a:cs typeface="Arial"/>
              </a:rPr>
              <a:t>Ans: </a:t>
            </a:r>
            <a:r>
              <a:rPr lang="en-CA" altLang="en-US" dirty="0">
                <a:latin typeface="Arial"/>
                <a:cs typeface="Arial"/>
              </a:rPr>
              <a:t>The term “recognized” means that the picture has been evaluated prior to its distribution. </a:t>
            </a:r>
            <a:endParaRPr lang="en-CA" altLang="en-US" dirty="0">
              <a:cs typeface="Arial"/>
            </a:endParaRPr>
          </a:p>
          <a:p>
            <a:pPr marL="0" indent="0" algn="l">
              <a:buFontTx/>
              <a:buNone/>
            </a:pPr>
            <a:endParaRPr lang="en-CA" b="1"/>
          </a:p>
          <a:p>
            <a:r>
              <a:rPr lang="en-CA" b="1" dirty="0">
                <a:latin typeface="Arial"/>
                <a:cs typeface="Arial"/>
              </a:rPr>
              <a:t>2. When you verify the data path, you are ensuring what are met?</a:t>
            </a:r>
            <a:endParaRPr lang="en-CA" altLang="en-US" dirty="0">
              <a:cs typeface="Arial"/>
            </a:endParaRPr>
          </a:p>
          <a:p>
            <a:pPr marL="0" indent="0" algn="l">
              <a:buFontTx/>
              <a:buNone/>
            </a:pPr>
            <a:r>
              <a:rPr lang="en-CA" baseline="0" dirty="0">
                <a:latin typeface="Arial"/>
                <a:cs typeface="Arial"/>
              </a:rPr>
              <a:t>	</a:t>
            </a:r>
            <a:r>
              <a:rPr lang="en-CA" b="1" baseline="0" dirty="0">
                <a:latin typeface="Arial"/>
                <a:cs typeface="Arial"/>
              </a:rPr>
              <a:t>Ans:</a:t>
            </a:r>
            <a:r>
              <a:rPr lang="en-CA" b="0" baseline="0" dirty="0">
                <a:latin typeface="Arial"/>
                <a:cs typeface="Arial"/>
              </a:rPr>
              <a:t> The exercise or operation IER’s</a:t>
            </a:r>
          </a:p>
          <a:p>
            <a:pPr marL="0" indent="0" algn="l">
              <a:buFontTx/>
              <a:buNone/>
            </a:pPr>
            <a:endParaRPr lang="en-CA" b="1" baseline="0"/>
          </a:p>
          <a:p>
            <a:pPr>
              <a:defRPr/>
            </a:pPr>
            <a:r>
              <a:rPr lang="en-CA" b="1" baseline="0" dirty="0">
                <a:latin typeface="Arial"/>
                <a:cs typeface="Arial"/>
              </a:rPr>
              <a:t>3. </a:t>
            </a:r>
            <a:r>
              <a:rPr lang="en-CA" b="1" dirty="0">
                <a:latin typeface="Arial"/>
                <a:cs typeface="Arial"/>
              </a:rPr>
              <a:t>Explain the CTP concept.</a:t>
            </a:r>
            <a:r>
              <a:rPr lang="en-CA" dirty="0">
                <a:latin typeface="Arial"/>
                <a:cs typeface="Arial"/>
              </a:rPr>
              <a:t> </a:t>
            </a:r>
            <a:endParaRPr lang="en-CA" dirty="0">
              <a:cs typeface="Arial"/>
            </a:endParaRPr>
          </a:p>
          <a:p>
            <a:pPr>
              <a:defRPr/>
            </a:pPr>
            <a:r>
              <a:rPr lang="en-CA" dirty="0">
                <a:latin typeface="Arial"/>
                <a:cs typeface="Arial"/>
              </a:rPr>
              <a:t>	</a:t>
            </a:r>
            <a:r>
              <a:rPr lang="en-CA" b="1" dirty="0">
                <a:latin typeface="Arial"/>
                <a:cs typeface="Arial"/>
              </a:rPr>
              <a:t>Ans:</a:t>
            </a:r>
            <a:r>
              <a:rPr lang="en-CA" b="1" baseline="0" dirty="0">
                <a:latin typeface="Arial"/>
                <a:cs typeface="Arial"/>
              </a:rPr>
              <a:t> </a:t>
            </a:r>
            <a:r>
              <a:rPr lang="en-CA" altLang="en-US" dirty="0">
                <a:latin typeface="Arial"/>
                <a:cs typeface="Arial"/>
              </a:rPr>
              <a:t>The Common Tactical Picture is an accurate and complete display of relevant tactical data that integrates tactical information from the JDN. </a:t>
            </a:r>
            <a:r>
              <a:rPr lang="en-CA" altLang="en-US" b="0" u="none" dirty="0">
                <a:latin typeface="Arial"/>
                <a:cs typeface="Arial"/>
              </a:rPr>
              <a:t>The Common Tactical Picture includes the Recognized Picture or Pictures. </a:t>
            </a:r>
            <a:r>
              <a:rPr lang="en-CA" altLang="en-US" dirty="0">
                <a:latin typeface="Arial"/>
                <a:cs typeface="Arial"/>
              </a:rPr>
              <a:t>The Common Tactical Picture is paramount to the at sea Command Platform or air/ground Command unit.</a:t>
            </a:r>
            <a:endParaRPr lang="en-CA" altLang="en-US" dirty="0">
              <a:solidFill>
                <a:srgbClr val="FF0000"/>
              </a:solidFill>
              <a:latin typeface="Arial"/>
              <a:cs typeface="Aria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a:p>
          <a:p>
            <a:r>
              <a:rPr lang="en-CA" dirty="0">
                <a:latin typeface="Arial"/>
                <a:cs typeface="Arial"/>
              </a:rPr>
              <a:t>	</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558099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1143000" y="228600"/>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EO 003.02.03</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Validate Information Exchange Requirements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rtlCol="0">
            <a:spAutoFit/>
          </a:bodyPr>
          <a:lstStyle/>
          <a:p>
            <a:pPr algn="ctr"/>
            <a:r>
              <a:rPr lang="en-CA" sz="2800">
                <a:solidFill>
                  <a:srgbClr val="002060"/>
                </a:solidFill>
              </a:rPr>
              <a:t>This brief is</a:t>
            </a:r>
            <a:endParaRPr lang="en-CA" sz="6600">
              <a:solidFill>
                <a:srgbClr val="002060"/>
              </a:solidFill>
            </a:endParaRPr>
          </a:p>
          <a:p>
            <a:pPr algn="ctr"/>
            <a:r>
              <a:rPr lang="en-CA" sz="6600">
                <a:solidFill>
                  <a:srgbClr val="002060"/>
                </a:solidFill>
              </a:rPr>
              <a:t>UNCLASSIFIED </a:t>
            </a: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460583"/>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OVERVIEW</a:t>
            </a:r>
          </a:p>
        </p:txBody>
      </p:sp>
      <p:sp>
        <p:nvSpPr>
          <p:cNvPr id="2" name="TextBox 1"/>
          <p:cNvSpPr txBox="1"/>
          <p:nvPr/>
        </p:nvSpPr>
        <p:spPr>
          <a:xfrm>
            <a:off x="2381076" y="1752600"/>
            <a:ext cx="4534255" cy="2308324"/>
          </a:xfrm>
          <a:prstGeom prst="rect">
            <a:avLst/>
          </a:prstGeom>
          <a:noFill/>
        </p:spPr>
        <p:txBody>
          <a:bodyPr wrap="none" lIns="91440" tIns="45720" rIns="91440" bIns="45720" rtlCol="0" anchor="t">
            <a:spAutoFit/>
          </a:bodyPr>
          <a:lstStyle/>
          <a:p>
            <a:pPr marL="285750" indent="-285750">
              <a:buFont typeface="Arial" panose="020B0604020202020204" pitchFamily="34" charset="0"/>
              <a:buChar char="•"/>
            </a:pPr>
            <a:r>
              <a:rPr lang="en-CA"/>
              <a:t>Evaluate Path and Flow of data</a:t>
            </a:r>
          </a:p>
          <a:p>
            <a:pPr marL="285750" indent="-285750">
              <a:buFont typeface="Arial" panose="020B0604020202020204" pitchFamily="34" charset="0"/>
              <a:buChar char="•"/>
            </a:pPr>
            <a:endParaRPr lang="en-CA"/>
          </a:p>
          <a:p>
            <a:pPr marL="285750" indent="-285750">
              <a:buFont typeface="Arial" panose="020B0604020202020204" pitchFamily="34" charset="0"/>
              <a:buChar char="•"/>
            </a:pPr>
            <a:r>
              <a:rPr lang="en-CA">
                <a:latin typeface="Arial"/>
                <a:cs typeface="Arial"/>
              </a:rPr>
              <a:t>Coordinate with other IUs</a:t>
            </a:r>
            <a:endParaRPr lang="en-CA">
              <a:cs typeface="Arial"/>
            </a:endParaRPr>
          </a:p>
          <a:p>
            <a:pPr marL="285750" indent="-285750">
              <a:buFont typeface="Arial" panose="020B0604020202020204" pitchFamily="34" charset="0"/>
              <a:buChar char="•"/>
            </a:pPr>
            <a:endParaRPr lang="en-CA"/>
          </a:p>
          <a:p>
            <a:pPr marL="285750" indent="-285750">
              <a:buFont typeface="Arial" panose="020B0604020202020204" pitchFamily="34" charset="0"/>
              <a:buChar char="•"/>
            </a:pPr>
            <a:r>
              <a:rPr lang="en-CA"/>
              <a:t>Joint Data Network to COP Hierarchy</a:t>
            </a:r>
          </a:p>
          <a:p>
            <a:pPr marL="285750" indent="-285750">
              <a:buFont typeface="Arial" panose="020B0604020202020204" pitchFamily="34" charset="0"/>
              <a:buChar char="•"/>
            </a:pPr>
            <a:endParaRPr lang="en-CA"/>
          </a:p>
          <a:p>
            <a:pPr marL="285750" indent="-285750">
              <a:buFont typeface="Arial" panose="020B0604020202020204" pitchFamily="34" charset="0"/>
              <a:buChar char="•"/>
            </a:pPr>
            <a:endParaRPr lang="en-CA"/>
          </a:p>
          <a:p>
            <a:endParaRPr lang="en-CA"/>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F7B9D-FD6D-41B7-8BB1-8EA3469847A0}"/>
              </a:ext>
            </a:extLst>
          </p:cNvPr>
          <p:cNvSpPr>
            <a:spLocks noGrp="1"/>
          </p:cNvSpPr>
          <p:nvPr>
            <p:ph type="title"/>
          </p:nvPr>
        </p:nvSpPr>
        <p:spPr/>
        <p:txBody>
          <a:bodyPr/>
          <a:lstStyle/>
          <a:p>
            <a:pPr algn="ctr"/>
            <a:endParaRPr lang="en-US" b="1">
              <a:solidFill>
                <a:schemeClr val="accent2">
                  <a:lumMod val="75000"/>
                </a:schemeClr>
              </a:solidFill>
              <a:ea typeface="+mj-lt"/>
              <a:cs typeface="+mj-lt"/>
            </a:endParaRPr>
          </a:p>
          <a:p>
            <a:endParaRPr lang="en-US">
              <a:cs typeface="Arial"/>
            </a:endParaRPr>
          </a:p>
        </p:txBody>
      </p:sp>
      <p:sp>
        <p:nvSpPr>
          <p:cNvPr id="3" name="Content Placeholder 2">
            <a:extLst>
              <a:ext uri="{FF2B5EF4-FFF2-40B4-BE49-F238E27FC236}">
                <a16:creationId xmlns:a16="http://schemas.microsoft.com/office/drawing/2014/main" id="{3AFC965D-B9B0-4967-9A06-6CC342C0C4C0}"/>
              </a:ext>
            </a:extLst>
          </p:cNvPr>
          <p:cNvSpPr>
            <a:spLocks noGrp="1"/>
          </p:cNvSpPr>
          <p:nvPr>
            <p:ph idx="1"/>
          </p:nvPr>
        </p:nvSpPr>
        <p:spPr>
          <a:xfrm>
            <a:off x="0" y="1272396"/>
            <a:ext cx="9144000" cy="892835"/>
          </a:xfrm>
        </p:spPr>
        <p:txBody>
          <a:bodyPr/>
          <a:lstStyle/>
          <a:p>
            <a:r>
              <a:rPr lang="en-US" sz="1800">
                <a:ea typeface="+mn-lt"/>
                <a:cs typeface="+mn-lt"/>
              </a:rPr>
              <a:t>COMBAT IDENTIFICATION – T</a:t>
            </a:r>
            <a:r>
              <a:rPr lang="en-CA" sz="1800">
                <a:ea typeface="+mn-lt"/>
                <a:cs typeface="+mn-lt"/>
              </a:rPr>
              <a:t>he process of attaining an accurate characterization of unknown detected objects to the extent that high confidence of identification and amplification are obtained in a timely manner providing SA to Command.</a:t>
            </a:r>
            <a:endParaRPr lang="en-US" sz="1800">
              <a:ea typeface="+mn-lt"/>
              <a:cs typeface="+mn-lt"/>
            </a:endParaRPr>
          </a:p>
          <a:p>
            <a:endParaRPr lang="en-US" sz="1800">
              <a:ea typeface="+mn-lt"/>
              <a:cs typeface="+mn-lt"/>
            </a:endParaRPr>
          </a:p>
          <a:p>
            <a:r>
              <a:rPr lang="en-US" sz="1800">
                <a:ea typeface="+mn-lt"/>
                <a:cs typeface="+mn-lt"/>
              </a:rPr>
              <a:t>COMMAND and CONTROL - t</a:t>
            </a:r>
            <a:r>
              <a:rPr lang="en-CA" sz="1800">
                <a:ea typeface="+mn-lt"/>
                <a:cs typeface="+mn-lt"/>
              </a:rPr>
              <a:t>o provide a timely application of military options and weapon resources from Command to the Air Defence Batteries, Ground Units, Carrier Strike Groups and the Offensive Counter Air Fighters.</a:t>
            </a:r>
            <a:endParaRPr lang="en-US" sz="1800">
              <a:ea typeface="+mn-lt"/>
              <a:cs typeface="+mn-lt"/>
            </a:endParaRPr>
          </a:p>
          <a:p>
            <a:endParaRPr lang="en-US" sz="1800">
              <a:ea typeface="+mn-lt"/>
              <a:cs typeface="+mn-lt"/>
            </a:endParaRPr>
          </a:p>
          <a:p>
            <a:endParaRPr lang="en-US">
              <a:cs typeface="Arial"/>
            </a:endParaRPr>
          </a:p>
        </p:txBody>
      </p:sp>
      <p:sp>
        <p:nvSpPr>
          <p:cNvPr id="5" name="Rectangle 2">
            <a:extLst>
              <a:ext uri="{FF2B5EF4-FFF2-40B4-BE49-F238E27FC236}">
                <a16:creationId xmlns:a16="http://schemas.microsoft.com/office/drawing/2014/main" id="{25260C59-FD6B-4139-A0CB-81F55FF421B8}"/>
              </a:ext>
            </a:extLst>
          </p:cNvPr>
          <p:cNvSpPr txBox="1">
            <a:spLocks noChangeArrowheads="1"/>
          </p:cNvSpPr>
          <p:nvPr/>
        </p:nvSpPr>
        <p:spPr bwMode="auto">
          <a:xfrm>
            <a:off x="0" y="1524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r>
              <a:rPr lang="en-US" sz="2800" kern="0">
                <a:solidFill>
                  <a:schemeClr val="accent2">
                    <a:lumMod val="75000"/>
                  </a:schemeClr>
                </a:solidFill>
                <a:ea typeface="+mj-lt"/>
                <a:cs typeface="+mj-lt"/>
              </a:rPr>
              <a:t>Validate Information Exchange </a:t>
            </a:r>
            <a:endParaRPr lang="en-US" sz="2800" b="0" kern="0">
              <a:solidFill>
                <a:schemeClr val="accent2">
                  <a:lumMod val="75000"/>
                </a:schemeClr>
              </a:solidFill>
              <a:ea typeface="+mj-lt"/>
              <a:cs typeface="+mj-lt"/>
            </a:endParaRPr>
          </a:p>
          <a:p>
            <a:pPr algn="ctr"/>
            <a:r>
              <a:rPr lang="en-US" sz="2800" kern="0">
                <a:solidFill>
                  <a:schemeClr val="accent2">
                    <a:lumMod val="75000"/>
                  </a:schemeClr>
                </a:solidFill>
                <a:ea typeface="+mj-lt"/>
                <a:cs typeface="+mj-lt"/>
              </a:rPr>
              <a:t>Requirements</a:t>
            </a:r>
            <a:endParaRPr lang="en-US" sz="2800" b="0" kern="0">
              <a:solidFill>
                <a:schemeClr val="accent2">
                  <a:lumMod val="75000"/>
                </a:schemeClr>
              </a:solidFill>
              <a:ea typeface="+mj-lt"/>
              <a:cs typeface="+mj-lt"/>
            </a:endParaRPr>
          </a:p>
          <a:p>
            <a:pPr algn="ctr"/>
            <a:endParaRPr lang="en-US" sz="2800" kern="0">
              <a:solidFill>
                <a:schemeClr val="accent2">
                  <a:lumMod val="75000"/>
                </a:schemeClr>
              </a:solidFill>
              <a:cs typeface="Arial"/>
            </a:endParaRPr>
          </a:p>
        </p:txBody>
      </p:sp>
      <p:graphicFrame>
        <p:nvGraphicFramePr>
          <p:cNvPr id="8" name="Table 8">
            <a:extLst>
              <a:ext uri="{FF2B5EF4-FFF2-40B4-BE49-F238E27FC236}">
                <a16:creationId xmlns:a16="http://schemas.microsoft.com/office/drawing/2014/main" id="{3E289D2A-949F-45F2-91D7-EA4C11BB92BC}"/>
              </a:ext>
            </a:extLst>
          </p:cNvPr>
          <p:cNvGraphicFramePr>
            <a:graphicFrameLocks noGrp="1"/>
          </p:cNvGraphicFramePr>
          <p:nvPr>
            <p:extLst>
              <p:ext uri="{D42A27DB-BD31-4B8C-83A1-F6EECF244321}">
                <p14:modId xmlns:p14="http://schemas.microsoft.com/office/powerpoint/2010/main" val="2144758657"/>
              </p:ext>
            </p:extLst>
          </p:nvPr>
        </p:nvGraphicFramePr>
        <p:xfrm>
          <a:off x="920830" y="3469701"/>
          <a:ext cx="7456570" cy="2741590"/>
        </p:xfrm>
        <a:graphic>
          <a:graphicData uri="http://schemas.openxmlformats.org/drawingml/2006/table">
            <a:tbl>
              <a:tblPr firstRow="1" bandRow="1">
                <a:tableStyleId>{5C22544A-7EE6-4342-B048-85BDC9FD1C3A}</a:tableStyleId>
              </a:tblPr>
              <a:tblGrid>
                <a:gridCol w="1491314">
                  <a:extLst>
                    <a:ext uri="{9D8B030D-6E8A-4147-A177-3AD203B41FA5}">
                      <a16:colId xmlns:a16="http://schemas.microsoft.com/office/drawing/2014/main" val="2171966049"/>
                    </a:ext>
                  </a:extLst>
                </a:gridCol>
                <a:gridCol w="1491314">
                  <a:extLst>
                    <a:ext uri="{9D8B030D-6E8A-4147-A177-3AD203B41FA5}">
                      <a16:colId xmlns:a16="http://schemas.microsoft.com/office/drawing/2014/main" val="1873741994"/>
                    </a:ext>
                  </a:extLst>
                </a:gridCol>
                <a:gridCol w="1491314">
                  <a:extLst>
                    <a:ext uri="{9D8B030D-6E8A-4147-A177-3AD203B41FA5}">
                      <a16:colId xmlns:a16="http://schemas.microsoft.com/office/drawing/2014/main" val="1372300939"/>
                    </a:ext>
                  </a:extLst>
                </a:gridCol>
                <a:gridCol w="1491314">
                  <a:extLst>
                    <a:ext uri="{9D8B030D-6E8A-4147-A177-3AD203B41FA5}">
                      <a16:colId xmlns:a16="http://schemas.microsoft.com/office/drawing/2014/main" val="1921770888"/>
                    </a:ext>
                  </a:extLst>
                </a:gridCol>
                <a:gridCol w="1491314">
                  <a:extLst>
                    <a:ext uri="{9D8B030D-6E8A-4147-A177-3AD203B41FA5}">
                      <a16:colId xmlns:a16="http://schemas.microsoft.com/office/drawing/2014/main" val="1040553034"/>
                    </a:ext>
                  </a:extLst>
                </a:gridCol>
              </a:tblGrid>
              <a:tr h="410675">
                <a:tc>
                  <a:txBody>
                    <a:bodyPr/>
                    <a:lstStyle/>
                    <a:p>
                      <a:r>
                        <a:rPr lang="en-US"/>
                        <a:t>Sender Node</a:t>
                      </a:r>
                    </a:p>
                  </a:txBody>
                  <a:tcPr/>
                </a:tc>
                <a:tc>
                  <a:txBody>
                    <a:bodyPr/>
                    <a:lstStyle/>
                    <a:p>
                      <a:r>
                        <a:rPr lang="en-US"/>
                        <a:t>Receiver Node</a:t>
                      </a:r>
                    </a:p>
                  </a:txBody>
                  <a:tcPr/>
                </a:tc>
                <a:tc>
                  <a:txBody>
                    <a:bodyPr/>
                    <a:lstStyle/>
                    <a:p>
                      <a:r>
                        <a:rPr lang="en-US"/>
                        <a:t>Information</a:t>
                      </a:r>
                    </a:p>
                  </a:txBody>
                  <a:tcPr/>
                </a:tc>
                <a:tc>
                  <a:txBody>
                    <a:bodyPr/>
                    <a:lstStyle/>
                    <a:p>
                      <a:r>
                        <a:rPr lang="en-US"/>
                        <a:t>Medium</a:t>
                      </a:r>
                    </a:p>
                  </a:txBody>
                  <a:tcPr/>
                </a:tc>
                <a:tc>
                  <a:txBody>
                    <a:bodyPr/>
                    <a:lstStyle/>
                    <a:p>
                      <a:r>
                        <a:rPr lang="en-US"/>
                        <a:t>Message Format</a:t>
                      </a:r>
                    </a:p>
                  </a:txBody>
                  <a:tcPr/>
                </a:tc>
                <a:extLst>
                  <a:ext uri="{0D108BD9-81ED-4DB2-BD59-A6C34878D82A}">
                    <a16:rowId xmlns:a16="http://schemas.microsoft.com/office/drawing/2014/main" val="3013738527"/>
                  </a:ext>
                </a:extLst>
              </a:tr>
              <a:tr h="410675">
                <a:tc>
                  <a:txBody>
                    <a:bodyPr/>
                    <a:lstStyle/>
                    <a:p>
                      <a:r>
                        <a:rPr lang="en-US"/>
                        <a:t>12 er</a:t>
                      </a:r>
                    </a:p>
                  </a:txBody>
                  <a:tcPr/>
                </a:tc>
                <a:tc>
                  <a:txBody>
                    <a:bodyPr/>
                    <a:lstStyle/>
                    <a:p>
                      <a:r>
                        <a:rPr lang="en-US"/>
                        <a:t>CADS</a:t>
                      </a:r>
                    </a:p>
                  </a:txBody>
                  <a:tcPr/>
                </a:tc>
                <a:tc>
                  <a:txBody>
                    <a:bodyPr/>
                    <a:lstStyle/>
                    <a:p>
                      <a:r>
                        <a:rPr lang="en-US"/>
                        <a:t>Surveillance</a:t>
                      </a:r>
                    </a:p>
                  </a:txBody>
                  <a:tcPr/>
                </a:tc>
                <a:tc>
                  <a:txBody>
                    <a:bodyPr/>
                    <a:lstStyle/>
                    <a:p>
                      <a:r>
                        <a:rPr lang="en-US"/>
                        <a:t>JREAP C</a:t>
                      </a:r>
                    </a:p>
                  </a:txBody>
                  <a:tcPr/>
                </a:tc>
                <a:tc>
                  <a:txBody>
                    <a:bodyPr/>
                    <a:lstStyle/>
                    <a:p>
                      <a:r>
                        <a:rPr lang="en-US"/>
                        <a:t>J Series</a:t>
                      </a:r>
                    </a:p>
                  </a:txBody>
                  <a:tcPr/>
                </a:tc>
                <a:extLst>
                  <a:ext uri="{0D108BD9-81ED-4DB2-BD59-A6C34878D82A}">
                    <a16:rowId xmlns:a16="http://schemas.microsoft.com/office/drawing/2014/main" val="199650875"/>
                  </a:ext>
                </a:extLst>
              </a:tr>
              <a:tr h="410675">
                <a:tc>
                  <a:txBody>
                    <a:bodyPr/>
                    <a:lstStyle/>
                    <a:p>
                      <a:r>
                        <a:rPr lang="en-US"/>
                        <a:t>12 er</a:t>
                      </a:r>
                    </a:p>
                  </a:txBody>
                  <a:tcPr/>
                </a:tc>
                <a:tc>
                  <a:txBody>
                    <a:bodyPr/>
                    <a:lstStyle/>
                    <a:p>
                      <a:r>
                        <a:rPr lang="en-US"/>
                        <a:t>CF188</a:t>
                      </a:r>
                    </a:p>
                  </a:txBody>
                  <a:tcPr/>
                </a:tc>
                <a:tc>
                  <a:txBody>
                    <a:bodyPr/>
                    <a:lstStyle/>
                    <a:p>
                      <a:r>
                        <a:rPr lang="en-US"/>
                        <a:t>MM/WC, AC</a:t>
                      </a:r>
                    </a:p>
                  </a:txBody>
                  <a:tcPr/>
                </a:tc>
                <a:tc>
                  <a:txBody>
                    <a:bodyPr/>
                    <a:lstStyle/>
                    <a:p>
                      <a:r>
                        <a:rPr lang="en-US"/>
                        <a:t>Link 16</a:t>
                      </a:r>
                    </a:p>
                  </a:txBody>
                  <a:tcPr/>
                </a:tc>
                <a:tc>
                  <a:txBody>
                    <a:bodyPr/>
                    <a:lstStyle/>
                    <a:p>
                      <a:r>
                        <a:rPr lang="en-US"/>
                        <a:t>J Series</a:t>
                      </a:r>
                    </a:p>
                  </a:txBody>
                  <a:tcPr/>
                </a:tc>
                <a:extLst>
                  <a:ext uri="{0D108BD9-81ED-4DB2-BD59-A6C34878D82A}">
                    <a16:rowId xmlns:a16="http://schemas.microsoft.com/office/drawing/2014/main" val="3350719546"/>
                  </a:ext>
                </a:extLst>
              </a:tr>
              <a:tr h="410675">
                <a:tc>
                  <a:txBody>
                    <a:bodyPr/>
                    <a:lstStyle/>
                    <a:p>
                      <a:r>
                        <a:rPr lang="en-US"/>
                        <a:t>HMCS Fredericton</a:t>
                      </a:r>
                    </a:p>
                  </a:txBody>
                  <a:tcPr/>
                </a:tc>
                <a:tc>
                  <a:txBody>
                    <a:bodyPr/>
                    <a:lstStyle/>
                    <a:p>
                      <a:r>
                        <a:rPr lang="en-US"/>
                        <a:t>CH148 Cyclone</a:t>
                      </a:r>
                    </a:p>
                  </a:txBody>
                  <a:tcPr/>
                </a:tc>
                <a:tc>
                  <a:txBody>
                    <a:bodyPr/>
                    <a:lstStyle/>
                    <a:p>
                      <a:r>
                        <a:rPr lang="en-US"/>
                        <a:t>ASW Information</a:t>
                      </a:r>
                    </a:p>
                  </a:txBody>
                  <a:tcPr/>
                </a:tc>
                <a:tc>
                  <a:txBody>
                    <a:bodyPr/>
                    <a:lstStyle/>
                    <a:p>
                      <a:r>
                        <a:rPr lang="en-US"/>
                        <a:t>Link 11</a:t>
                      </a:r>
                    </a:p>
                  </a:txBody>
                  <a:tcPr/>
                </a:tc>
                <a:tc>
                  <a:txBody>
                    <a:bodyPr/>
                    <a:lstStyle/>
                    <a:p>
                      <a:r>
                        <a:rPr lang="en-US"/>
                        <a:t>M Series</a:t>
                      </a:r>
                    </a:p>
                  </a:txBody>
                  <a:tcPr/>
                </a:tc>
                <a:extLst>
                  <a:ext uri="{0D108BD9-81ED-4DB2-BD59-A6C34878D82A}">
                    <a16:rowId xmlns:a16="http://schemas.microsoft.com/office/drawing/2014/main" val="1840294728"/>
                  </a:ext>
                </a:extLst>
              </a:tr>
              <a:tr h="410674">
                <a:tc>
                  <a:txBody>
                    <a:bodyPr/>
                    <a:lstStyle/>
                    <a:p>
                      <a:pPr lvl="0">
                        <a:buNone/>
                      </a:pPr>
                      <a:r>
                        <a:rPr lang="en-US"/>
                        <a:t>CH148 Cyclone</a:t>
                      </a:r>
                    </a:p>
                  </a:txBody>
                  <a:tcPr/>
                </a:tc>
                <a:tc>
                  <a:txBody>
                    <a:bodyPr/>
                    <a:lstStyle/>
                    <a:p>
                      <a:pPr lvl="0">
                        <a:buNone/>
                      </a:pPr>
                      <a:r>
                        <a:rPr lang="en-US"/>
                        <a:t>HMCS Frederiction</a:t>
                      </a:r>
                    </a:p>
                  </a:txBody>
                  <a:tcPr/>
                </a:tc>
                <a:tc>
                  <a:txBody>
                    <a:bodyPr/>
                    <a:lstStyle/>
                    <a:p>
                      <a:pPr lvl="0">
                        <a:buNone/>
                      </a:pPr>
                      <a:r>
                        <a:rPr lang="en-US"/>
                        <a:t>ASW Information</a:t>
                      </a:r>
                    </a:p>
                  </a:txBody>
                  <a:tcPr/>
                </a:tc>
                <a:tc>
                  <a:txBody>
                    <a:bodyPr/>
                    <a:lstStyle/>
                    <a:p>
                      <a:pPr lvl="0">
                        <a:buNone/>
                      </a:pPr>
                      <a:r>
                        <a:rPr lang="en-US"/>
                        <a:t>Link 11</a:t>
                      </a:r>
                    </a:p>
                  </a:txBody>
                  <a:tcPr/>
                </a:tc>
                <a:tc>
                  <a:txBody>
                    <a:bodyPr/>
                    <a:lstStyle/>
                    <a:p>
                      <a:pPr lvl="0">
                        <a:buNone/>
                      </a:pPr>
                      <a:r>
                        <a:rPr lang="en-US"/>
                        <a:t>M Series</a:t>
                      </a:r>
                    </a:p>
                  </a:txBody>
                  <a:tcPr/>
                </a:tc>
                <a:extLst>
                  <a:ext uri="{0D108BD9-81ED-4DB2-BD59-A6C34878D82A}">
                    <a16:rowId xmlns:a16="http://schemas.microsoft.com/office/drawing/2014/main" val="879975624"/>
                  </a:ext>
                </a:extLst>
              </a:tr>
            </a:tbl>
          </a:graphicData>
        </a:graphic>
      </p:graphicFrame>
    </p:spTree>
    <p:extLst>
      <p:ext uri="{BB962C8B-B14F-4D97-AF65-F5344CB8AC3E}">
        <p14:creationId xmlns:p14="http://schemas.microsoft.com/office/powerpoint/2010/main" val="1678100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460583"/>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Validate Information Exchange Requirements</a:t>
            </a:r>
          </a:p>
        </p:txBody>
      </p:sp>
      <p:sp>
        <p:nvSpPr>
          <p:cNvPr id="2" name="Content Placeholder 2">
            <a:extLst>
              <a:ext uri="{FF2B5EF4-FFF2-40B4-BE49-F238E27FC236}">
                <a16:creationId xmlns:a16="http://schemas.microsoft.com/office/drawing/2014/main" id="{196C8E0B-C915-4531-A9B3-1046FF81FB71}"/>
              </a:ext>
            </a:extLst>
          </p:cNvPr>
          <p:cNvSpPr>
            <a:spLocks noGrp="1"/>
          </p:cNvSpPr>
          <p:nvPr>
            <p:ph idx="1"/>
          </p:nvPr>
        </p:nvSpPr>
        <p:spPr>
          <a:xfrm>
            <a:off x="158151" y="2422585"/>
            <a:ext cx="9144000" cy="892835"/>
          </a:xfrm>
        </p:spPr>
        <p:txBody>
          <a:bodyPr/>
          <a:lstStyle/>
          <a:p>
            <a:pPr algn="ctr"/>
            <a:r>
              <a:rPr lang="en-CA">
                <a:latin typeface="Arial"/>
              </a:rPr>
              <a:t>Coordinate with other IUs</a:t>
            </a:r>
            <a:r>
              <a:rPr lang="en-CA">
                <a:latin typeface="Arial"/>
                <a:ea typeface="Arial"/>
                <a:cs typeface="Arial"/>
              </a:rPr>
              <a:t>​ </a:t>
            </a:r>
            <a:endParaRPr lang="en-US"/>
          </a:p>
          <a:p>
            <a:pPr marL="0" indent="0" algn="ctr">
              <a:buNone/>
            </a:pPr>
            <a:r>
              <a:rPr lang="en-CA">
                <a:cs typeface="Arial"/>
              </a:rPr>
              <a:t>Guided Discussion</a:t>
            </a:r>
          </a:p>
        </p:txBody>
      </p:sp>
    </p:spTree>
    <p:extLst>
      <p:ext uri="{BB962C8B-B14F-4D97-AF65-F5344CB8AC3E}">
        <p14:creationId xmlns:p14="http://schemas.microsoft.com/office/powerpoint/2010/main" val="29652675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95225" y="254000"/>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Validate Information Exchange Requirements</a:t>
            </a:r>
          </a:p>
        </p:txBody>
      </p:sp>
      <p:sp>
        <p:nvSpPr>
          <p:cNvPr id="6" name="Rectangle 2"/>
          <p:cNvSpPr>
            <a:spLocks noGrp="1" noChangeArrowheads="1"/>
          </p:cNvSpPr>
          <p:nvPr>
            <p:ph type="title" idx="4294967295"/>
          </p:nvPr>
        </p:nvSpPr>
        <p:spPr>
          <a:xfrm>
            <a:off x="1189094" y="2372370"/>
            <a:ext cx="1497153" cy="935038"/>
          </a:xfrm>
        </p:spPr>
        <p:txBody>
          <a:bodyPr/>
          <a:lstStyle/>
          <a:p>
            <a:r>
              <a:rPr lang="en-US" altLang="en-US" sz="1800">
                <a:latin typeface="Arial" panose="020B0604020202020204" pitchFamily="34" charset="0"/>
                <a:cs typeface="Arial" panose="020B0604020202020204" pitchFamily="34" charset="0"/>
              </a:rPr>
              <a:t>Joint Data Network </a:t>
            </a:r>
          </a:p>
        </p:txBody>
      </p:sp>
      <p:cxnSp>
        <p:nvCxnSpPr>
          <p:cNvPr id="7" name="AutoShape 22"/>
          <p:cNvCxnSpPr>
            <a:cxnSpLocks noChangeShapeType="1"/>
            <a:stCxn id="11" idx="0"/>
            <a:endCxn id="16" idx="2"/>
          </p:cNvCxnSpPr>
          <p:nvPr/>
        </p:nvCxnSpPr>
        <p:spPr bwMode="auto">
          <a:xfrm rot="5400000" flipH="1" flipV="1">
            <a:off x="1812925" y="4595813"/>
            <a:ext cx="738187" cy="903288"/>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8" name="AutoShape 23"/>
          <p:cNvCxnSpPr>
            <a:cxnSpLocks noChangeShapeType="1"/>
            <a:stCxn id="10" idx="0"/>
            <a:endCxn id="16" idx="2"/>
          </p:cNvCxnSpPr>
          <p:nvPr/>
        </p:nvCxnSpPr>
        <p:spPr bwMode="auto">
          <a:xfrm rot="16200000" flipV="1">
            <a:off x="2404269" y="4907757"/>
            <a:ext cx="738187" cy="279400"/>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9" name="AutoShape 24"/>
          <p:cNvCxnSpPr>
            <a:cxnSpLocks noChangeShapeType="1"/>
          </p:cNvCxnSpPr>
          <p:nvPr/>
        </p:nvCxnSpPr>
        <p:spPr bwMode="auto">
          <a:xfrm rot="10800000">
            <a:off x="5181600" y="5046663"/>
            <a:ext cx="1019175" cy="342900"/>
          </a:xfrm>
          <a:prstGeom prst="bentConnector3">
            <a:avLst>
              <a:gd name="adj1" fmla="val 565"/>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10" name="Rectangle 13"/>
          <p:cNvSpPr>
            <a:spLocks noChangeArrowheads="1"/>
          </p:cNvSpPr>
          <p:nvPr/>
        </p:nvSpPr>
        <p:spPr bwMode="auto">
          <a:xfrm>
            <a:off x="2379663" y="5416550"/>
            <a:ext cx="1066800" cy="685800"/>
          </a:xfrm>
          <a:prstGeom prst="rect">
            <a:avLst/>
          </a:prstGeom>
          <a:solidFill>
            <a:srgbClr val="FF66FF"/>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Link 16</a:t>
            </a:r>
          </a:p>
        </p:txBody>
      </p:sp>
      <p:sp>
        <p:nvSpPr>
          <p:cNvPr id="11" name="Rectangle 14"/>
          <p:cNvSpPr>
            <a:spLocks noChangeArrowheads="1"/>
          </p:cNvSpPr>
          <p:nvPr/>
        </p:nvSpPr>
        <p:spPr bwMode="auto">
          <a:xfrm>
            <a:off x="1196975" y="5416550"/>
            <a:ext cx="1066800" cy="685800"/>
          </a:xfrm>
          <a:prstGeom prst="rect">
            <a:avLst/>
          </a:prstGeom>
          <a:solidFill>
            <a:srgbClr val="FF66FF"/>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Link 22</a:t>
            </a:r>
          </a:p>
        </p:txBody>
      </p:sp>
      <p:sp>
        <p:nvSpPr>
          <p:cNvPr id="12" name="Rectangle 15"/>
          <p:cNvSpPr>
            <a:spLocks noChangeArrowheads="1"/>
          </p:cNvSpPr>
          <p:nvPr/>
        </p:nvSpPr>
        <p:spPr bwMode="auto">
          <a:xfrm>
            <a:off x="3567113" y="5427663"/>
            <a:ext cx="1066800" cy="685800"/>
          </a:xfrm>
          <a:prstGeom prst="rect">
            <a:avLst/>
          </a:prstGeom>
          <a:solidFill>
            <a:srgbClr val="FF66FF"/>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Link 11</a:t>
            </a:r>
          </a:p>
        </p:txBody>
      </p:sp>
      <p:sp>
        <p:nvSpPr>
          <p:cNvPr id="13" name="Rectangle 18"/>
          <p:cNvSpPr>
            <a:spLocks noChangeArrowheads="1"/>
          </p:cNvSpPr>
          <p:nvPr/>
        </p:nvSpPr>
        <p:spPr bwMode="auto">
          <a:xfrm>
            <a:off x="107950" y="4359275"/>
            <a:ext cx="1105535" cy="685800"/>
          </a:xfrm>
          <a:prstGeom prst="rect">
            <a:avLst/>
          </a:prstGeom>
          <a:solidFill>
            <a:srgbClr val="FF66FF"/>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endParaRPr lang="en-US" altLang="en-US" sz="1600" b="1">
              <a:solidFill>
                <a:schemeClr val="tx1"/>
              </a:solidFill>
              <a:latin typeface="Cambria" panose="02040503050406030204" pitchFamily="18" charset="0"/>
            </a:endParaRPr>
          </a:p>
          <a:p>
            <a:pPr algn="ctr">
              <a:spcBef>
                <a:spcPct val="0"/>
              </a:spcBef>
              <a:buFontTx/>
              <a:buNone/>
            </a:pPr>
            <a:r>
              <a:rPr lang="en-US" altLang="en-US" sz="1600">
                <a:solidFill>
                  <a:schemeClr val="tx1"/>
                </a:solidFill>
                <a:latin typeface="Cambria" panose="02040503050406030204" pitchFamily="18" charset="0"/>
              </a:rPr>
              <a:t>TDL Gateways</a:t>
            </a:r>
          </a:p>
          <a:p>
            <a:pPr algn="ctr">
              <a:spcBef>
                <a:spcPct val="0"/>
              </a:spcBef>
              <a:buFontTx/>
              <a:buNone/>
            </a:pPr>
            <a:endParaRPr lang="en-US" altLang="en-US" sz="1400">
              <a:solidFill>
                <a:schemeClr val="tx1"/>
              </a:solidFill>
              <a:latin typeface="Cambria" panose="02040503050406030204" pitchFamily="18" charset="0"/>
            </a:endParaRPr>
          </a:p>
        </p:txBody>
      </p:sp>
      <p:sp>
        <p:nvSpPr>
          <p:cNvPr id="14" name="Rectangle 20"/>
          <p:cNvSpPr>
            <a:spLocks noChangeArrowheads="1"/>
          </p:cNvSpPr>
          <p:nvPr/>
        </p:nvSpPr>
        <p:spPr bwMode="auto">
          <a:xfrm>
            <a:off x="7359650" y="3787775"/>
            <a:ext cx="1144588" cy="890588"/>
          </a:xfrm>
          <a:prstGeom prst="rect">
            <a:avLst/>
          </a:prstGeom>
          <a:solidFill>
            <a:srgbClr val="FFC0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IBS</a:t>
            </a:r>
          </a:p>
        </p:txBody>
      </p:sp>
      <p:cxnSp>
        <p:nvCxnSpPr>
          <p:cNvPr id="15" name="AutoShape 28"/>
          <p:cNvCxnSpPr>
            <a:cxnSpLocks noChangeShapeType="1"/>
            <a:stCxn id="16" idx="1"/>
          </p:cNvCxnSpPr>
          <p:nvPr/>
        </p:nvCxnSpPr>
        <p:spPr bwMode="auto">
          <a:xfrm rot="10800000" flipV="1">
            <a:off x="1092200" y="4262438"/>
            <a:ext cx="965200" cy="476250"/>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16" name="Rectangle 21"/>
          <p:cNvSpPr>
            <a:spLocks noChangeArrowheads="1"/>
          </p:cNvSpPr>
          <p:nvPr/>
        </p:nvSpPr>
        <p:spPr bwMode="auto">
          <a:xfrm>
            <a:off x="2057400" y="3848100"/>
            <a:ext cx="1152525" cy="830263"/>
          </a:xfrm>
          <a:prstGeom prst="rect">
            <a:avLst/>
          </a:prstGeom>
          <a:solidFill>
            <a:srgbClr val="FF66FF"/>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MTN</a:t>
            </a:r>
          </a:p>
          <a:p>
            <a:pPr algn="ctr">
              <a:spcBef>
                <a:spcPct val="0"/>
              </a:spcBef>
              <a:buFontTx/>
              <a:buNone/>
            </a:pPr>
            <a:r>
              <a:rPr lang="en-US" altLang="en-US" sz="1200">
                <a:solidFill>
                  <a:schemeClr val="tx1"/>
                </a:solidFill>
                <a:latin typeface="Cambria" panose="02040503050406030204" pitchFamily="18" charset="0"/>
              </a:rPr>
              <a:t>Various</a:t>
            </a:r>
          </a:p>
        </p:txBody>
      </p:sp>
      <p:sp>
        <p:nvSpPr>
          <p:cNvPr id="17" name="Rectangle 31"/>
          <p:cNvSpPr>
            <a:spLocks noChangeArrowheads="1"/>
          </p:cNvSpPr>
          <p:nvPr/>
        </p:nvSpPr>
        <p:spPr bwMode="auto">
          <a:xfrm>
            <a:off x="3338513" y="3840163"/>
            <a:ext cx="1143000" cy="838200"/>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Sensor Network</a:t>
            </a:r>
          </a:p>
          <a:p>
            <a:pPr algn="ctr">
              <a:spcBef>
                <a:spcPct val="0"/>
              </a:spcBef>
              <a:buFontTx/>
              <a:buNone/>
            </a:pPr>
            <a:r>
              <a:rPr lang="en-US" altLang="en-US" sz="1200">
                <a:solidFill>
                  <a:schemeClr val="tx1"/>
                </a:solidFill>
                <a:latin typeface="Cambria" panose="02040503050406030204" pitchFamily="18" charset="0"/>
              </a:rPr>
              <a:t>EW/FMV/</a:t>
            </a:r>
          </a:p>
          <a:p>
            <a:pPr algn="ctr">
              <a:spcBef>
                <a:spcPct val="0"/>
              </a:spcBef>
              <a:buFontTx/>
              <a:buNone/>
            </a:pPr>
            <a:r>
              <a:rPr lang="en-US" altLang="en-US" sz="1200">
                <a:solidFill>
                  <a:schemeClr val="tx1"/>
                </a:solidFill>
                <a:latin typeface="Cambria" panose="02040503050406030204" pitchFamily="18" charset="0"/>
              </a:rPr>
              <a:t>Platform</a:t>
            </a:r>
            <a:r>
              <a:rPr lang="en-US" altLang="en-US" sz="1400">
                <a:solidFill>
                  <a:schemeClr val="tx1"/>
                </a:solidFill>
                <a:latin typeface="Cambria" panose="02040503050406030204" pitchFamily="18" charset="0"/>
              </a:rPr>
              <a:t> </a:t>
            </a:r>
          </a:p>
        </p:txBody>
      </p:sp>
      <p:sp>
        <p:nvSpPr>
          <p:cNvPr id="18" name="Rectangle 32"/>
          <p:cNvSpPr>
            <a:spLocks noChangeArrowheads="1"/>
          </p:cNvSpPr>
          <p:nvPr/>
        </p:nvSpPr>
        <p:spPr bwMode="auto">
          <a:xfrm>
            <a:off x="4668838" y="3817938"/>
            <a:ext cx="1143000" cy="860425"/>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Ground Network</a:t>
            </a:r>
          </a:p>
          <a:p>
            <a:pPr algn="ctr">
              <a:spcBef>
                <a:spcPct val="0"/>
              </a:spcBef>
              <a:buFontTx/>
              <a:buNone/>
            </a:pPr>
            <a:r>
              <a:rPr lang="en-US" altLang="en-US" sz="1200">
                <a:solidFill>
                  <a:schemeClr val="tx1"/>
                </a:solidFill>
                <a:latin typeface="Cambria" panose="02040503050406030204" pitchFamily="18" charset="0"/>
              </a:rPr>
              <a:t>LCSS/FFT EPLRS</a:t>
            </a:r>
          </a:p>
        </p:txBody>
      </p:sp>
      <p:sp>
        <p:nvSpPr>
          <p:cNvPr id="19" name="Rectangle 33"/>
          <p:cNvSpPr>
            <a:spLocks noChangeArrowheads="1"/>
          </p:cNvSpPr>
          <p:nvPr/>
        </p:nvSpPr>
        <p:spPr bwMode="auto">
          <a:xfrm>
            <a:off x="5999163" y="3797300"/>
            <a:ext cx="1135062" cy="881063"/>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Intel Network</a:t>
            </a:r>
          </a:p>
          <a:p>
            <a:pPr algn="ctr">
              <a:spcBef>
                <a:spcPct val="0"/>
              </a:spcBef>
              <a:buFontTx/>
              <a:buNone/>
            </a:pPr>
            <a:r>
              <a:rPr lang="en-US" altLang="en-US" sz="1200">
                <a:solidFill>
                  <a:schemeClr val="tx1"/>
                </a:solidFill>
                <a:latin typeface="Cambria" panose="02040503050406030204" pitchFamily="18" charset="0"/>
              </a:rPr>
              <a:t>ISR</a:t>
            </a:r>
          </a:p>
        </p:txBody>
      </p:sp>
      <p:sp>
        <p:nvSpPr>
          <p:cNvPr id="20" name="Rectangle 34"/>
          <p:cNvSpPr>
            <a:spLocks noChangeArrowheads="1"/>
          </p:cNvSpPr>
          <p:nvPr/>
        </p:nvSpPr>
        <p:spPr bwMode="auto">
          <a:xfrm>
            <a:off x="3689350" y="2535238"/>
            <a:ext cx="1573213" cy="838200"/>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Common Tactical Picture</a:t>
            </a:r>
          </a:p>
          <a:p>
            <a:pPr algn="ctr">
              <a:spcBef>
                <a:spcPct val="0"/>
              </a:spcBef>
              <a:buFontTx/>
              <a:buNone/>
            </a:pPr>
            <a:r>
              <a:rPr lang="en-US" altLang="en-US" sz="1200">
                <a:solidFill>
                  <a:schemeClr val="tx1"/>
                </a:solidFill>
                <a:latin typeface="Cambria" panose="02040503050406030204" pitchFamily="18" charset="0"/>
              </a:rPr>
              <a:t>RAP / RMP / RGP</a:t>
            </a:r>
          </a:p>
        </p:txBody>
      </p:sp>
      <p:sp>
        <p:nvSpPr>
          <p:cNvPr id="21" name="Rectangle 36"/>
          <p:cNvSpPr>
            <a:spLocks noChangeArrowheads="1"/>
          </p:cNvSpPr>
          <p:nvPr/>
        </p:nvSpPr>
        <p:spPr bwMode="auto">
          <a:xfrm>
            <a:off x="5800725" y="2513013"/>
            <a:ext cx="1485900" cy="838200"/>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Joint Planning Network</a:t>
            </a:r>
          </a:p>
        </p:txBody>
      </p:sp>
      <p:sp>
        <p:nvSpPr>
          <p:cNvPr id="22" name="Rectangle 37"/>
          <p:cNvSpPr>
            <a:spLocks noChangeArrowheads="1"/>
          </p:cNvSpPr>
          <p:nvPr/>
        </p:nvSpPr>
        <p:spPr bwMode="auto">
          <a:xfrm>
            <a:off x="4668838" y="1219200"/>
            <a:ext cx="2324100" cy="838200"/>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800">
                <a:solidFill>
                  <a:schemeClr val="tx1"/>
                </a:solidFill>
                <a:latin typeface="Cambria" panose="02040503050406030204" pitchFamily="18" charset="0"/>
              </a:rPr>
              <a:t>JIIFC</a:t>
            </a:r>
          </a:p>
          <a:p>
            <a:pPr algn="ctr">
              <a:spcBef>
                <a:spcPct val="0"/>
              </a:spcBef>
              <a:buFontTx/>
              <a:buNone/>
            </a:pPr>
            <a:r>
              <a:rPr lang="en-US" altLang="en-US" sz="1800">
                <a:solidFill>
                  <a:schemeClr val="tx1"/>
                </a:solidFill>
                <a:latin typeface="Cambria" panose="02040503050406030204" pitchFamily="18" charset="0"/>
              </a:rPr>
              <a:t>Common Operational Picture</a:t>
            </a:r>
          </a:p>
        </p:txBody>
      </p:sp>
      <p:cxnSp>
        <p:nvCxnSpPr>
          <p:cNvPr id="23" name="AutoShape 42"/>
          <p:cNvCxnSpPr>
            <a:cxnSpLocks noChangeShapeType="1"/>
            <a:stCxn id="17" idx="0"/>
            <a:endCxn id="20" idx="2"/>
          </p:cNvCxnSpPr>
          <p:nvPr/>
        </p:nvCxnSpPr>
        <p:spPr bwMode="auto">
          <a:xfrm rot="5400000" flipH="1" flipV="1">
            <a:off x="3959225" y="3324226"/>
            <a:ext cx="466725" cy="565150"/>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4" name="AutoShape 43"/>
          <p:cNvCxnSpPr>
            <a:cxnSpLocks noChangeShapeType="1"/>
            <a:stCxn id="18" idx="0"/>
            <a:endCxn id="20" idx="2"/>
          </p:cNvCxnSpPr>
          <p:nvPr/>
        </p:nvCxnSpPr>
        <p:spPr bwMode="auto">
          <a:xfrm rot="16200000" flipV="1">
            <a:off x="4635501" y="3213100"/>
            <a:ext cx="444500" cy="765175"/>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5" name="AutoShape 44"/>
          <p:cNvCxnSpPr>
            <a:cxnSpLocks noChangeShapeType="1"/>
            <a:stCxn id="14" idx="0"/>
          </p:cNvCxnSpPr>
          <p:nvPr/>
        </p:nvCxnSpPr>
        <p:spPr bwMode="auto">
          <a:xfrm rot="16200000" flipV="1">
            <a:off x="6105525" y="1960563"/>
            <a:ext cx="192087" cy="3462338"/>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6" name="AutoShape 45"/>
          <p:cNvCxnSpPr>
            <a:cxnSpLocks noChangeShapeType="1"/>
            <a:stCxn id="20" idx="0"/>
          </p:cNvCxnSpPr>
          <p:nvPr/>
        </p:nvCxnSpPr>
        <p:spPr bwMode="auto">
          <a:xfrm rot="5400000" flipH="1" flipV="1">
            <a:off x="5016501" y="1752600"/>
            <a:ext cx="241300" cy="1323975"/>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7" name="AutoShape 46"/>
          <p:cNvCxnSpPr>
            <a:cxnSpLocks noChangeShapeType="1"/>
            <a:stCxn id="21" idx="0"/>
            <a:endCxn id="22" idx="2"/>
          </p:cNvCxnSpPr>
          <p:nvPr/>
        </p:nvCxnSpPr>
        <p:spPr bwMode="auto">
          <a:xfrm rot="16200000" flipV="1">
            <a:off x="5959476" y="1928813"/>
            <a:ext cx="455613" cy="712787"/>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8" name="AutoShape 48"/>
          <p:cNvCxnSpPr>
            <a:cxnSpLocks noChangeShapeType="1"/>
            <a:endCxn id="19" idx="0"/>
          </p:cNvCxnSpPr>
          <p:nvPr/>
        </p:nvCxnSpPr>
        <p:spPr bwMode="auto">
          <a:xfrm>
            <a:off x="5240338" y="3595688"/>
            <a:ext cx="1327150" cy="201612"/>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grpSp>
        <p:nvGrpSpPr>
          <p:cNvPr id="29" name="Group 58"/>
          <p:cNvGrpSpPr>
            <a:grpSpLocks/>
          </p:cNvGrpSpPr>
          <p:nvPr/>
        </p:nvGrpSpPr>
        <p:grpSpPr bwMode="auto">
          <a:xfrm>
            <a:off x="1146175" y="2455863"/>
            <a:ext cx="6140450" cy="2355850"/>
            <a:chOff x="-449" y="2042"/>
            <a:chExt cx="4006" cy="995"/>
          </a:xfrm>
        </p:grpSpPr>
        <p:sp>
          <p:nvSpPr>
            <p:cNvPr id="30" name="Line 52"/>
            <p:cNvSpPr>
              <a:spLocks noChangeShapeType="1"/>
            </p:cNvSpPr>
            <p:nvPr/>
          </p:nvSpPr>
          <p:spPr bwMode="auto">
            <a:xfrm>
              <a:off x="2360" y="2042"/>
              <a:ext cx="2" cy="411"/>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sp>
          <p:nvSpPr>
            <p:cNvPr id="31" name="Line 53"/>
            <p:cNvSpPr>
              <a:spLocks noChangeShapeType="1"/>
            </p:cNvSpPr>
            <p:nvPr/>
          </p:nvSpPr>
          <p:spPr bwMode="auto">
            <a:xfrm>
              <a:off x="2360" y="2454"/>
              <a:ext cx="1197" cy="5"/>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sp>
          <p:nvSpPr>
            <p:cNvPr id="32" name="Line 54"/>
            <p:cNvSpPr>
              <a:spLocks noChangeShapeType="1"/>
            </p:cNvSpPr>
            <p:nvPr/>
          </p:nvSpPr>
          <p:spPr bwMode="auto">
            <a:xfrm flipH="1">
              <a:off x="3547" y="2451"/>
              <a:ext cx="5" cy="586"/>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sp>
          <p:nvSpPr>
            <p:cNvPr id="33" name="Line 55"/>
            <p:cNvSpPr>
              <a:spLocks noChangeShapeType="1"/>
            </p:cNvSpPr>
            <p:nvPr/>
          </p:nvSpPr>
          <p:spPr bwMode="auto">
            <a:xfrm flipH="1">
              <a:off x="-449" y="3026"/>
              <a:ext cx="3996" cy="6"/>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sp>
          <p:nvSpPr>
            <p:cNvPr id="34" name="Line 56"/>
            <p:cNvSpPr>
              <a:spLocks noChangeShapeType="1"/>
            </p:cNvSpPr>
            <p:nvPr/>
          </p:nvSpPr>
          <p:spPr bwMode="auto">
            <a:xfrm flipH="1" flipV="1">
              <a:off x="-435" y="2050"/>
              <a:ext cx="0" cy="982"/>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sp>
          <p:nvSpPr>
            <p:cNvPr id="35" name="Line 57"/>
            <p:cNvSpPr>
              <a:spLocks noChangeShapeType="1"/>
            </p:cNvSpPr>
            <p:nvPr/>
          </p:nvSpPr>
          <p:spPr bwMode="auto">
            <a:xfrm flipV="1">
              <a:off x="-449" y="2044"/>
              <a:ext cx="2810" cy="13"/>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grpSp>
      <p:sp>
        <p:nvSpPr>
          <p:cNvPr id="37" name="TextBox 41"/>
          <p:cNvSpPr txBox="1">
            <a:spLocks noChangeArrowheads="1"/>
          </p:cNvSpPr>
          <p:nvPr/>
        </p:nvSpPr>
        <p:spPr bwMode="auto">
          <a:xfrm>
            <a:off x="8532813" y="115888"/>
            <a:ext cx="611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CA" altLang="en-US" sz="1800">
                <a:solidFill>
                  <a:schemeClr val="bg1"/>
                </a:solidFill>
              </a:rPr>
              <a:t>24</a:t>
            </a:r>
          </a:p>
        </p:txBody>
      </p:sp>
      <p:cxnSp>
        <p:nvCxnSpPr>
          <p:cNvPr id="38" name="AutoShape 41"/>
          <p:cNvCxnSpPr>
            <a:cxnSpLocks noChangeShapeType="1"/>
            <a:stCxn id="16" idx="0"/>
          </p:cNvCxnSpPr>
          <p:nvPr/>
        </p:nvCxnSpPr>
        <p:spPr bwMode="auto">
          <a:xfrm rot="5400000" flipH="1" flipV="1">
            <a:off x="3160713" y="3079750"/>
            <a:ext cx="241300" cy="1295400"/>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39" name="Rectangle 31"/>
          <p:cNvSpPr>
            <a:spLocks noChangeArrowheads="1"/>
          </p:cNvSpPr>
          <p:nvPr/>
        </p:nvSpPr>
        <p:spPr bwMode="auto">
          <a:xfrm>
            <a:off x="4754563" y="5411788"/>
            <a:ext cx="1066800" cy="701675"/>
          </a:xfrm>
          <a:prstGeom prst="rect">
            <a:avLst/>
          </a:prstGeom>
          <a:solidFill>
            <a:srgbClr val="FF66FF"/>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JREAP</a:t>
            </a:r>
          </a:p>
        </p:txBody>
      </p:sp>
      <p:cxnSp>
        <p:nvCxnSpPr>
          <p:cNvPr id="40" name="AutoShape 47"/>
          <p:cNvCxnSpPr>
            <a:cxnSpLocks noChangeShapeType="1"/>
            <a:stCxn id="39" idx="0"/>
          </p:cNvCxnSpPr>
          <p:nvPr/>
        </p:nvCxnSpPr>
        <p:spPr bwMode="auto">
          <a:xfrm rot="16200000" flipV="1">
            <a:off x="3890962" y="4014788"/>
            <a:ext cx="366713" cy="2427288"/>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41" name="Rectangle 31"/>
          <p:cNvSpPr>
            <a:spLocks noChangeArrowheads="1"/>
          </p:cNvSpPr>
          <p:nvPr/>
        </p:nvSpPr>
        <p:spPr bwMode="auto">
          <a:xfrm>
            <a:off x="5926138" y="5414963"/>
            <a:ext cx="1066800" cy="701675"/>
          </a:xfrm>
          <a:prstGeom prst="rect">
            <a:avLst/>
          </a:prstGeom>
          <a:gradFill rotWithShape="1">
            <a:gsLst>
              <a:gs pos="0">
                <a:srgbClr val="FF66FF"/>
              </a:gs>
              <a:gs pos="100000">
                <a:srgbClr val="FFC000"/>
              </a:gs>
            </a:gsLst>
            <a:lin ang="0" scaled="1"/>
          </a:gra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VMF</a:t>
            </a:r>
          </a:p>
        </p:txBody>
      </p:sp>
      <p:cxnSp>
        <p:nvCxnSpPr>
          <p:cNvPr id="42" name="AutoShape 24"/>
          <p:cNvCxnSpPr>
            <a:cxnSpLocks noChangeShapeType="1"/>
            <a:endCxn id="18" idx="2"/>
          </p:cNvCxnSpPr>
          <p:nvPr/>
        </p:nvCxnSpPr>
        <p:spPr bwMode="auto">
          <a:xfrm rot="10800000">
            <a:off x="5240338" y="4678363"/>
            <a:ext cx="1489075" cy="207962"/>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43" name="AutoShape 47"/>
          <p:cNvCxnSpPr>
            <a:cxnSpLocks noChangeShapeType="1"/>
          </p:cNvCxnSpPr>
          <p:nvPr/>
        </p:nvCxnSpPr>
        <p:spPr bwMode="auto">
          <a:xfrm rot="5400000" flipH="1" flipV="1">
            <a:off x="6490494" y="5144294"/>
            <a:ext cx="484188" cy="6350"/>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3" name="TextBox 2"/>
          <p:cNvSpPr txBox="1"/>
          <p:nvPr/>
        </p:nvSpPr>
        <p:spPr>
          <a:xfrm>
            <a:off x="-114831" y="1331687"/>
            <a:ext cx="4140732" cy="1231106"/>
          </a:xfrm>
          <a:prstGeom prst="rect">
            <a:avLst/>
          </a:prstGeom>
          <a:noFill/>
        </p:spPr>
        <p:txBody>
          <a:bodyPr wrap="square" rtlCol="0">
            <a:spAutoFit/>
          </a:bodyPr>
          <a:lstStyle/>
          <a:p>
            <a:r>
              <a:rPr lang="en-CA" sz="2800"/>
              <a:t>Joint Data Network to COP Hierarchy</a:t>
            </a:r>
          </a:p>
          <a:p>
            <a:endParaRPr lang="en-CA"/>
          </a:p>
        </p:txBody>
      </p:sp>
    </p:spTree>
    <p:extLst>
      <p:ext uri="{BB962C8B-B14F-4D97-AF65-F5344CB8AC3E}">
        <p14:creationId xmlns:p14="http://schemas.microsoft.com/office/powerpoint/2010/main" val="2337163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repeatCount="indefinite" fill="hold" nodeType="clickEffect">
                                  <p:stCondLst>
                                    <p:cond delay="0"/>
                                  </p:stCondLst>
                                  <p:endCondLst>
                                    <p:cond evt="onNext" delay="0">
                                      <p:tgtEl>
                                        <p:sldTgt/>
                                      </p:tgtEl>
                                    </p:cond>
                                  </p:endCondLst>
                                  <p:childTnLst>
                                    <p:anim calcmode="discrete" valueType="str">
                                      <p:cBhvr>
                                        <p:cTn id="6" dur="1000" fill="hold"/>
                                        <p:tgtEl>
                                          <p:spTgt spid="16">
                                            <p:txEl>
                                              <p:pRg st="0" end="0"/>
                                            </p:txEl>
                                          </p:spTgt>
                                        </p:tgtEl>
                                        <p:attrNameLst>
                                          <p:attrName>style.visibility</p:attrName>
                                        </p:attrNameLst>
                                      </p:cBhvr>
                                      <p:tavLst>
                                        <p:tav tm="0">
                                          <p:val>
                                            <p:strVal val="hidden"/>
                                          </p:val>
                                        </p:tav>
                                        <p:tav tm="50000">
                                          <p:val>
                                            <p:strVal val="visible"/>
                                          </p:val>
                                        </p:tav>
                                      </p:tavLst>
                                    </p:anim>
                                  </p:childTnLst>
                                </p:cTn>
                              </p:par>
                              <p:par>
                                <p:cTn id="7" presetID="35" presetClass="emph" presetSubtype="0" repeatCount="indefinite" fill="hold" nodeType="withEffect">
                                  <p:stCondLst>
                                    <p:cond delay="0"/>
                                  </p:stCondLst>
                                  <p:endCondLst>
                                    <p:cond evt="onNext" delay="0">
                                      <p:tgtEl>
                                        <p:sldTgt/>
                                      </p:tgtEl>
                                    </p:cond>
                                  </p:endCondLst>
                                  <p:childTnLst>
                                    <p:anim calcmode="discrete" valueType="str">
                                      <p:cBhvr>
                                        <p:cTn id="8" dur="1000" fill="hold"/>
                                        <p:tgtEl>
                                          <p:spTgt spid="16">
                                            <p:txEl>
                                              <p:pRg st="1" end="1"/>
                                            </p:txEl>
                                          </p:spTgt>
                                        </p:tgtEl>
                                        <p:attrNameLst>
                                          <p:attrName>style.visibility</p:attrName>
                                        </p:attrNameLst>
                                      </p:cBhvr>
                                      <p:tavLst>
                                        <p:tav tm="0">
                                          <p:val>
                                            <p:strVal val="hidden"/>
                                          </p:val>
                                        </p:tav>
                                        <p:tav tm="50000">
                                          <p:val>
                                            <p:strVal val="visible"/>
                                          </p:val>
                                        </p:tav>
                                      </p:tavLst>
                                    </p:anim>
                                  </p:childTnLst>
                                </p:cTn>
                              </p:par>
                            </p:childTnLst>
                          </p:cTn>
                        </p:par>
                      </p:childTnLst>
                    </p:cTn>
                  </p:par>
                  <p:par>
                    <p:cTn id="9" fill="hold">
                      <p:stCondLst>
                        <p:cond delay="indefinite"/>
                      </p:stCondLst>
                      <p:childTnLst>
                        <p:par>
                          <p:cTn id="10" fill="hold">
                            <p:stCondLst>
                              <p:cond delay="0"/>
                            </p:stCondLst>
                            <p:childTnLst>
                              <p:par>
                                <p:cTn id="11" presetID="35" presetClass="emph" presetSubtype="0" repeatCount="indefinite" fill="hold" nodeType="clickEffect">
                                  <p:stCondLst>
                                    <p:cond delay="0"/>
                                  </p:stCondLst>
                                  <p:endCondLst>
                                    <p:cond evt="onNext" delay="0">
                                      <p:tgtEl>
                                        <p:sldTgt/>
                                      </p:tgtEl>
                                    </p:cond>
                                  </p:endCondLst>
                                  <p:childTnLst>
                                    <p:anim calcmode="discrete" valueType="str">
                                      <p:cBhvr>
                                        <p:cTn id="12" dur="2000" fill="hold"/>
                                        <p:tgtEl>
                                          <p:spTgt spid="29"/>
                                        </p:tgtEl>
                                        <p:attrNameLst>
                                          <p:attrName>style.visibility</p:attrName>
                                        </p:attrNameLst>
                                      </p:cBhvr>
                                      <p:tavLst>
                                        <p:tav tm="0">
                                          <p:val>
                                            <p:strVal val="hidden"/>
                                          </p:val>
                                        </p:tav>
                                        <p:tav tm="50000">
                                          <p:val>
                                            <p:strVal val="visible"/>
                                          </p:val>
                                        </p:tav>
                                      </p:tavLst>
                                    </p:anim>
                                  </p:childTnLst>
                                </p:cTn>
                              </p:par>
                              <p:par>
                                <p:cTn id="13" presetID="35" presetClass="emph" presetSubtype="0" repeatCount="indefinite" fill="hold" grpId="0" nodeType="withEffect">
                                  <p:stCondLst>
                                    <p:cond delay="0"/>
                                  </p:stCondLst>
                                  <p:endCondLst>
                                    <p:cond evt="onNext" delay="0">
                                      <p:tgtEl>
                                        <p:sldTgt/>
                                      </p:tgtEl>
                                    </p:cond>
                                  </p:endCondLst>
                                  <p:childTnLst>
                                    <p:anim calcmode="discrete" valueType="str">
                                      <p:cBhvr>
                                        <p:cTn id="14" dur="2000" fill="hold"/>
                                        <p:tgtEl>
                                          <p:spTgt spid="6"/>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95225" y="254000"/>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Validate Information Exchange Requirements</a:t>
            </a:r>
          </a:p>
        </p:txBody>
      </p:sp>
      <p:sp>
        <p:nvSpPr>
          <p:cNvPr id="6" name="Rectangle 2"/>
          <p:cNvSpPr>
            <a:spLocks noGrp="1" noChangeArrowheads="1"/>
          </p:cNvSpPr>
          <p:nvPr>
            <p:ph type="title" idx="4294967295"/>
          </p:nvPr>
        </p:nvSpPr>
        <p:spPr>
          <a:xfrm>
            <a:off x="1189094" y="2372370"/>
            <a:ext cx="1497153" cy="935038"/>
          </a:xfrm>
        </p:spPr>
        <p:txBody>
          <a:bodyPr/>
          <a:lstStyle/>
          <a:p>
            <a:r>
              <a:rPr lang="en-US" altLang="en-US" sz="1800">
                <a:latin typeface="Arial" panose="020B0604020202020204" pitchFamily="34" charset="0"/>
                <a:cs typeface="Arial" panose="020B0604020202020204" pitchFamily="34" charset="0"/>
              </a:rPr>
              <a:t>Joint Data Network </a:t>
            </a:r>
          </a:p>
        </p:txBody>
      </p:sp>
      <p:cxnSp>
        <p:nvCxnSpPr>
          <p:cNvPr id="7" name="AutoShape 22"/>
          <p:cNvCxnSpPr>
            <a:cxnSpLocks noChangeShapeType="1"/>
            <a:stCxn id="11" idx="0"/>
            <a:endCxn id="16" idx="2"/>
          </p:cNvCxnSpPr>
          <p:nvPr/>
        </p:nvCxnSpPr>
        <p:spPr bwMode="auto">
          <a:xfrm rot="5400000" flipH="1" flipV="1">
            <a:off x="1812925" y="4595813"/>
            <a:ext cx="738187" cy="903288"/>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8" name="AutoShape 23"/>
          <p:cNvCxnSpPr>
            <a:cxnSpLocks noChangeShapeType="1"/>
            <a:stCxn id="10" idx="0"/>
            <a:endCxn id="16" idx="2"/>
          </p:cNvCxnSpPr>
          <p:nvPr/>
        </p:nvCxnSpPr>
        <p:spPr bwMode="auto">
          <a:xfrm rot="16200000" flipV="1">
            <a:off x="2404269" y="4907757"/>
            <a:ext cx="738187" cy="279400"/>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9" name="AutoShape 24"/>
          <p:cNvCxnSpPr>
            <a:cxnSpLocks noChangeShapeType="1"/>
          </p:cNvCxnSpPr>
          <p:nvPr/>
        </p:nvCxnSpPr>
        <p:spPr bwMode="auto">
          <a:xfrm rot="10800000">
            <a:off x="5181600" y="5046663"/>
            <a:ext cx="1019175" cy="342900"/>
          </a:xfrm>
          <a:prstGeom prst="bentConnector3">
            <a:avLst>
              <a:gd name="adj1" fmla="val 565"/>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10" name="Rectangle 13"/>
          <p:cNvSpPr>
            <a:spLocks noChangeArrowheads="1"/>
          </p:cNvSpPr>
          <p:nvPr/>
        </p:nvSpPr>
        <p:spPr bwMode="auto">
          <a:xfrm>
            <a:off x="2379663" y="5416550"/>
            <a:ext cx="1066800" cy="685800"/>
          </a:xfrm>
          <a:prstGeom prst="rect">
            <a:avLst/>
          </a:prstGeom>
          <a:solidFill>
            <a:srgbClr val="FF66FF"/>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Link 16</a:t>
            </a:r>
          </a:p>
        </p:txBody>
      </p:sp>
      <p:sp>
        <p:nvSpPr>
          <p:cNvPr id="11" name="Rectangle 14"/>
          <p:cNvSpPr>
            <a:spLocks noChangeArrowheads="1"/>
          </p:cNvSpPr>
          <p:nvPr/>
        </p:nvSpPr>
        <p:spPr bwMode="auto">
          <a:xfrm>
            <a:off x="1196975" y="5416550"/>
            <a:ext cx="1066800" cy="685800"/>
          </a:xfrm>
          <a:prstGeom prst="rect">
            <a:avLst/>
          </a:prstGeom>
          <a:solidFill>
            <a:srgbClr val="FF66FF"/>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Link 22</a:t>
            </a:r>
          </a:p>
        </p:txBody>
      </p:sp>
      <p:sp>
        <p:nvSpPr>
          <p:cNvPr id="12" name="Rectangle 15"/>
          <p:cNvSpPr>
            <a:spLocks noChangeArrowheads="1"/>
          </p:cNvSpPr>
          <p:nvPr/>
        </p:nvSpPr>
        <p:spPr bwMode="auto">
          <a:xfrm>
            <a:off x="3567113" y="5427663"/>
            <a:ext cx="1066800" cy="685800"/>
          </a:xfrm>
          <a:prstGeom prst="rect">
            <a:avLst/>
          </a:prstGeom>
          <a:solidFill>
            <a:srgbClr val="FF66FF"/>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Link 11</a:t>
            </a:r>
          </a:p>
        </p:txBody>
      </p:sp>
      <p:sp>
        <p:nvSpPr>
          <p:cNvPr id="13" name="Rectangle 18"/>
          <p:cNvSpPr>
            <a:spLocks noChangeArrowheads="1"/>
          </p:cNvSpPr>
          <p:nvPr/>
        </p:nvSpPr>
        <p:spPr bwMode="auto">
          <a:xfrm>
            <a:off x="107950" y="4359275"/>
            <a:ext cx="1151255" cy="685800"/>
          </a:xfrm>
          <a:prstGeom prst="rect">
            <a:avLst/>
          </a:prstGeom>
          <a:solidFill>
            <a:srgbClr val="FF66FF"/>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endParaRPr lang="en-US" altLang="en-US" sz="1600" b="1">
              <a:solidFill>
                <a:schemeClr val="tx1"/>
              </a:solidFill>
              <a:latin typeface="Cambria" panose="02040503050406030204" pitchFamily="18" charset="0"/>
            </a:endParaRPr>
          </a:p>
          <a:p>
            <a:pPr algn="ctr">
              <a:spcBef>
                <a:spcPct val="0"/>
              </a:spcBef>
              <a:buFontTx/>
              <a:buNone/>
            </a:pPr>
            <a:r>
              <a:rPr lang="en-US" altLang="en-US" sz="1600">
                <a:solidFill>
                  <a:schemeClr val="tx1"/>
                </a:solidFill>
                <a:latin typeface="Cambria" panose="02040503050406030204" pitchFamily="18" charset="0"/>
              </a:rPr>
              <a:t>TDL Gateways</a:t>
            </a:r>
          </a:p>
          <a:p>
            <a:pPr algn="ctr">
              <a:spcBef>
                <a:spcPct val="0"/>
              </a:spcBef>
              <a:buFontTx/>
              <a:buNone/>
            </a:pPr>
            <a:endParaRPr lang="en-US" altLang="en-US" sz="1400">
              <a:solidFill>
                <a:schemeClr val="tx1"/>
              </a:solidFill>
              <a:latin typeface="Cambria" panose="02040503050406030204" pitchFamily="18" charset="0"/>
            </a:endParaRPr>
          </a:p>
        </p:txBody>
      </p:sp>
      <p:sp>
        <p:nvSpPr>
          <p:cNvPr id="14" name="Rectangle 20"/>
          <p:cNvSpPr>
            <a:spLocks noChangeArrowheads="1"/>
          </p:cNvSpPr>
          <p:nvPr/>
        </p:nvSpPr>
        <p:spPr bwMode="auto">
          <a:xfrm>
            <a:off x="7359650" y="3787775"/>
            <a:ext cx="1144588" cy="890588"/>
          </a:xfrm>
          <a:prstGeom prst="rect">
            <a:avLst/>
          </a:prstGeom>
          <a:solidFill>
            <a:srgbClr val="FFC0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IBS</a:t>
            </a:r>
          </a:p>
        </p:txBody>
      </p:sp>
      <p:cxnSp>
        <p:nvCxnSpPr>
          <p:cNvPr id="15" name="AutoShape 28"/>
          <p:cNvCxnSpPr>
            <a:cxnSpLocks noChangeShapeType="1"/>
            <a:stCxn id="16" idx="1"/>
          </p:cNvCxnSpPr>
          <p:nvPr/>
        </p:nvCxnSpPr>
        <p:spPr bwMode="auto">
          <a:xfrm rot="10800000" flipV="1">
            <a:off x="1092200" y="4262438"/>
            <a:ext cx="965200" cy="476250"/>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16" name="Rectangle 21"/>
          <p:cNvSpPr>
            <a:spLocks noChangeArrowheads="1"/>
          </p:cNvSpPr>
          <p:nvPr/>
        </p:nvSpPr>
        <p:spPr bwMode="auto">
          <a:xfrm>
            <a:off x="2057400" y="3848100"/>
            <a:ext cx="1152525" cy="830263"/>
          </a:xfrm>
          <a:prstGeom prst="rect">
            <a:avLst/>
          </a:prstGeom>
          <a:solidFill>
            <a:srgbClr val="FF66FF"/>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MTN</a:t>
            </a:r>
          </a:p>
          <a:p>
            <a:pPr algn="ctr">
              <a:spcBef>
                <a:spcPct val="0"/>
              </a:spcBef>
              <a:buFontTx/>
              <a:buNone/>
            </a:pPr>
            <a:r>
              <a:rPr lang="en-US" altLang="en-US" sz="1200">
                <a:solidFill>
                  <a:schemeClr val="tx1"/>
                </a:solidFill>
                <a:latin typeface="Cambria" panose="02040503050406030204" pitchFamily="18" charset="0"/>
              </a:rPr>
              <a:t>Various</a:t>
            </a:r>
          </a:p>
        </p:txBody>
      </p:sp>
      <p:sp>
        <p:nvSpPr>
          <p:cNvPr id="17" name="Rectangle 31"/>
          <p:cNvSpPr>
            <a:spLocks noChangeArrowheads="1"/>
          </p:cNvSpPr>
          <p:nvPr/>
        </p:nvSpPr>
        <p:spPr bwMode="auto">
          <a:xfrm>
            <a:off x="3338513" y="3840163"/>
            <a:ext cx="1143000" cy="838200"/>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Sensor Network</a:t>
            </a:r>
          </a:p>
          <a:p>
            <a:pPr algn="ctr">
              <a:spcBef>
                <a:spcPct val="0"/>
              </a:spcBef>
              <a:buFontTx/>
              <a:buNone/>
            </a:pPr>
            <a:r>
              <a:rPr lang="en-US" altLang="en-US" sz="1200">
                <a:solidFill>
                  <a:schemeClr val="tx1"/>
                </a:solidFill>
                <a:latin typeface="Cambria" panose="02040503050406030204" pitchFamily="18" charset="0"/>
              </a:rPr>
              <a:t>EW/FMV/</a:t>
            </a:r>
          </a:p>
          <a:p>
            <a:pPr algn="ctr">
              <a:spcBef>
                <a:spcPct val="0"/>
              </a:spcBef>
              <a:buFontTx/>
              <a:buNone/>
            </a:pPr>
            <a:r>
              <a:rPr lang="en-US" altLang="en-US" sz="1200">
                <a:solidFill>
                  <a:schemeClr val="tx1"/>
                </a:solidFill>
                <a:latin typeface="Cambria" panose="02040503050406030204" pitchFamily="18" charset="0"/>
              </a:rPr>
              <a:t>Platform</a:t>
            </a:r>
            <a:r>
              <a:rPr lang="en-US" altLang="en-US" sz="1400">
                <a:solidFill>
                  <a:schemeClr val="tx1"/>
                </a:solidFill>
                <a:latin typeface="Cambria" panose="02040503050406030204" pitchFamily="18" charset="0"/>
              </a:rPr>
              <a:t> </a:t>
            </a:r>
          </a:p>
        </p:txBody>
      </p:sp>
      <p:sp>
        <p:nvSpPr>
          <p:cNvPr id="18" name="Rectangle 32"/>
          <p:cNvSpPr>
            <a:spLocks noChangeArrowheads="1"/>
          </p:cNvSpPr>
          <p:nvPr/>
        </p:nvSpPr>
        <p:spPr bwMode="auto">
          <a:xfrm>
            <a:off x="4668838" y="3817938"/>
            <a:ext cx="1143000" cy="860425"/>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Ground Network</a:t>
            </a:r>
          </a:p>
          <a:p>
            <a:pPr algn="ctr">
              <a:spcBef>
                <a:spcPct val="0"/>
              </a:spcBef>
              <a:buFontTx/>
              <a:buNone/>
            </a:pPr>
            <a:r>
              <a:rPr lang="en-US" altLang="en-US" sz="1200">
                <a:solidFill>
                  <a:schemeClr val="tx1"/>
                </a:solidFill>
                <a:latin typeface="Cambria" panose="02040503050406030204" pitchFamily="18" charset="0"/>
              </a:rPr>
              <a:t>LCSS/FFT EPLRS</a:t>
            </a:r>
          </a:p>
        </p:txBody>
      </p:sp>
      <p:sp>
        <p:nvSpPr>
          <p:cNvPr id="19" name="Rectangle 33"/>
          <p:cNvSpPr>
            <a:spLocks noChangeArrowheads="1"/>
          </p:cNvSpPr>
          <p:nvPr/>
        </p:nvSpPr>
        <p:spPr bwMode="auto">
          <a:xfrm>
            <a:off x="5999163" y="3797300"/>
            <a:ext cx="1135062" cy="881063"/>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Intel Network</a:t>
            </a:r>
          </a:p>
          <a:p>
            <a:pPr algn="ctr">
              <a:spcBef>
                <a:spcPct val="0"/>
              </a:spcBef>
              <a:buFontTx/>
              <a:buNone/>
            </a:pPr>
            <a:r>
              <a:rPr lang="en-US" altLang="en-US" sz="1200">
                <a:solidFill>
                  <a:schemeClr val="tx1"/>
                </a:solidFill>
                <a:latin typeface="Cambria" panose="02040503050406030204" pitchFamily="18" charset="0"/>
              </a:rPr>
              <a:t>ISR</a:t>
            </a:r>
          </a:p>
        </p:txBody>
      </p:sp>
      <p:sp>
        <p:nvSpPr>
          <p:cNvPr id="20" name="Rectangle 34"/>
          <p:cNvSpPr>
            <a:spLocks noChangeArrowheads="1"/>
          </p:cNvSpPr>
          <p:nvPr/>
        </p:nvSpPr>
        <p:spPr bwMode="auto">
          <a:xfrm>
            <a:off x="3689350" y="2535238"/>
            <a:ext cx="1573213" cy="875474"/>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Common Tactical Picture</a:t>
            </a:r>
          </a:p>
          <a:p>
            <a:pPr algn="ctr">
              <a:spcBef>
                <a:spcPct val="0"/>
              </a:spcBef>
              <a:buFontTx/>
              <a:buNone/>
            </a:pPr>
            <a:r>
              <a:rPr lang="en-US" altLang="en-US" sz="1200">
                <a:solidFill>
                  <a:schemeClr val="tx1"/>
                </a:solidFill>
                <a:latin typeface="Cambria" panose="02040503050406030204" pitchFamily="18" charset="0"/>
              </a:rPr>
              <a:t>RAP / RMP / RGP</a:t>
            </a:r>
          </a:p>
        </p:txBody>
      </p:sp>
      <p:sp>
        <p:nvSpPr>
          <p:cNvPr id="21" name="Rectangle 36"/>
          <p:cNvSpPr>
            <a:spLocks noChangeArrowheads="1"/>
          </p:cNvSpPr>
          <p:nvPr/>
        </p:nvSpPr>
        <p:spPr bwMode="auto">
          <a:xfrm>
            <a:off x="5800725" y="2513013"/>
            <a:ext cx="1485900" cy="838200"/>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Joint Planning Network</a:t>
            </a:r>
          </a:p>
        </p:txBody>
      </p:sp>
      <p:sp>
        <p:nvSpPr>
          <p:cNvPr id="22" name="Rectangle 37"/>
          <p:cNvSpPr>
            <a:spLocks noChangeArrowheads="1"/>
          </p:cNvSpPr>
          <p:nvPr/>
        </p:nvSpPr>
        <p:spPr bwMode="auto">
          <a:xfrm>
            <a:off x="4668838" y="1219200"/>
            <a:ext cx="2324100" cy="838200"/>
          </a:xfrm>
          <a:prstGeom prst="rect">
            <a:avLst/>
          </a:prstGeom>
          <a:solidFill>
            <a:srgbClr val="FFC000"/>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800">
                <a:solidFill>
                  <a:schemeClr val="tx1"/>
                </a:solidFill>
                <a:latin typeface="Cambria" panose="02040503050406030204" pitchFamily="18" charset="0"/>
              </a:rPr>
              <a:t>JIIFC</a:t>
            </a:r>
          </a:p>
          <a:p>
            <a:pPr algn="ctr">
              <a:spcBef>
                <a:spcPct val="0"/>
              </a:spcBef>
              <a:buFontTx/>
              <a:buNone/>
            </a:pPr>
            <a:r>
              <a:rPr lang="en-US" altLang="en-US" sz="1800">
                <a:solidFill>
                  <a:schemeClr val="tx1"/>
                </a:solidFill>
                <a:latin typeface="Cambria" panose="02040503050406030204" pitchFamily="18" charset="0"/>
              </a:rPr>
              <a:t>Common Operational Picture</a:t>
            </a:r>
          </a:p>
        </p:txBody>
      </p:sp>
      <p:cxnSp>
        <p:nvCxnSpPr>
          <p:cNvPr id="23" name="AutoShape 42"/>
          <p:cNvCxnSpPr>
            <a:cxnSpLocks noChangeShapeType="1"/>
            <a:stCxn id="17" idx="0"/>
            <a:endCxn id="20" idx="2"/>
          </p:cNvCxnSpPr>
          <p:nvPr/>
        </p:nvCxnSpPr>
        <p:spPr bwMode="auto">
          <a:xfrm rot="5400000" flipH="1" flipV="1">
            <a:off x="3978260" y="3342466"/>
            <a:ext cx="429451" cy="565944"/>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4" name="AutoShape 43"/>
          <p:cNvCxnSpPr>
            <a:cxnSpLocks noChangeShapeType="1"/>
            <a:stCxn id="18" idx="0"/>
            <a:endCxn id="20" idx="2"/>
          </p:cNvCxnSpPr>
          <p:nvPr/>
        </p:nvCxnSpPr>
        <p:spPr bwMode="auto">
          <a:xfrm rot="16200000" flipV="1">
            <a:off x="4654535" y="3232134"/>
            <a:ext cx="407226" cy="764381"/>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5" name="AutoShape 44"/>
          <p:cNvCxnSpPr>
            <a:cxnSpLocks noChangeShapeType="1"/>
            <a:stCxn id="14" idx="0"/>
          </p:cNvCxnSpPr>
          <p:nvPr/>
        </p:nvCxnSpPr>
        <p:spPr bwMode="auto">
          <a:xfrm rot="16200000" flipV="1">
            <a:off x="6105525" y="1960563"/>
            <a:ext cx="192087" cy="3462338"/>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6" name="AutoShape 45"/>
          <p:cNvCxnSpPr>
            <a:cxnSpLocks noChangeShapeType="1"/>
            <a:stCxn id="20" idx="0"/>
          </p:cNvCxnSpPr>
          <p:nvPr/>
        </p:nvCxnSpPr>
        <p:spPr bwMode="auto">
          <a:xfrm rot="5400000" flipH="1" flipV="1">
            <a:off x="5016898" y="1752999"/>
            <a:ext cx="241299" cy="1323180"/>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7" name="AutoShape 46"/>
          <p:cNvCxnSpPr>
            <a:cxnSpLocks noChangeShapeType="1"/>
            <a:stCxn id="21" idx="0"/>
            <a:endCxn id="22" idx="2"/>
          </p:cNvCxnSpPr>
          <p:nvPr/>
        </p:nvCxnSpPr>
        <p:spPr bwMode="auto">
          <a:xfrm rot="16200000" flipV="1">
            <a:off x="5959476" y="1928813"/>
            <a:ext cx="455613" cy="712787"/>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8" name="AutoShape 48"/>
          <p:cNvCxnSpPr>
            <a:cxnSpLocks noChangeShapeType="1"/>
            <a:endCxn id="19" idx="0"/>
          </p:cNvCxnSpPr>
          <p:nvPr/>
        </p:nvCxnSpPr>
        <p:spPr bwMode="auto">
          <a:xfrm>
            <a:off x="5240338" y="3595688"/>
            <a:ext cx="1327150" cy="201612"/>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grpSp>
        <p:nvGrpSpPr>
          <p:cNvPr id="29" name="Group 58"/>
          <p:cNvGrpSpPr>
            <a:grpSpLocks/>
          </p:cNvGrpSpPr>
          <p:nvPr/>
        </p:nvGrpSpPr>
        <p:grpSpPr bwMode="auto">
          <a:xfrm>
            <a:off x="1146175" y="2455863"/>
            <a:ext cx="6140450" cy="2355850"/>
            <a:chOff x="-449" y="2042"/>
            <a:chExt cx="4006" cy="995"/>
          </a:xfrm>
        </p:grpSpPr>
        <p:sp>
          <p:nvSpPr>
            <p:cNvPr id="30" name="Line 52"/>
            <p:cNvSpPr>
              <a:spLocks noChangeShapeType="1"/>
            </p:cNvSpPr>
            <p:nvPr/>
          </p:nvSpPr>
          <p:spPr bwMode="auto">
            <a:xfrm>
              <a:off x="2360" y="2042"/>
              <a:ext cx="2" cy="411"/>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sp>
          <p:nvSpPr>
            <p:cNvPr id="31" name="Line 53"/>
            <p:cNvSpPr>
              <a:spLocks noChangeShapeType="1"/>
            </p:cNvSpPr>
            <p:nvPr/>
          </p:nvSpPr>
          <p:spPr bwMode="auto">
            <a:xfrm>
              <a:off x="2360" y="2454"/>
              <a:ext cx="1197" cy="5"/>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sp>
          <p:nvSpPr>
            <p:cNvPr id="32" name="Line 54"/>
            <p:cNvSpPr>
              <a:spLocks noChangeShapeType="1"/>
            </p:cNvSpPr>
            <p:nvPr/>
          </p:nvSpPr>
          <p:spPr bwMode="auto">
            <a:xfrm flipH="1">
              <a:off x="3547" y="2451"/>
              <a:ext cx="5" cy="586"/>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sp>
          <p:nvSpPr>
            <p:cNvPr id="33" name="Line 55"/>
            <p:cNvSpPr>
              <a:spLocks noChangeShapeType="1"/>
            </p:cNvSpPr>
            <p:nvPr/>
          </p:nvSpPr>
          <p:spPr bwMode="auto">
            <a:xfrm flipH="1">
              <a:off x="-449" y="3026"/>
              <a:ext cx="3996" cy="6"/>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sp>
          <p:nvSpPr>
            <p:cNvPr id="34" name="Line 56"/>
            <p:cNvSpPr>
              <a:spLocks noChangeShapeType="1"/>
            </p:cNvSpPr>
            <p:nvPr/>
          </p:nvSpPr>
          <p:spPr bwMode="auto">
            <a:xfrm flipH="1" flipV="1">
              <a:off x="-435" y="2050"/>
              <a:ext cx="0" cy="982"/>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sp>
          <p:nvSpPr>
            <p:cNvPr id="35" name="Line 57"/>
            <p:cNvSpPr>
              <a:spLocks noChangeShapeType="1"/>
            </p:cNvSpPr>
            <p:nvPr/>
          </p:nvSpPr>
          <p:spPr bwMode="auto">
            <a:xfrm flipV="1">
              <a:off x="-449" y="2044"/>
              <a:ext cx="2810" cy="13"/>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lgn="ctr">
                <a:defRPr/>
              </a:pPr>
              <a:endParaRPr lang="en-US">
                <a:latin typeface="+mn-lt"/>
              </a:endParaRPr>
            </a:p>
          </p:txBody>
        </p:sp>
      </p:grpSp>
      <p:sp>
        <p:nvSpPr>
          <p:cNvPr id="37" name="TextBox 41"/>
          <p:cNvSpPr txBox="1">
            <a:spLocks noChangeArrowheads="1"/>
          </p:cNvSpPr>
          <p:nvPr/>
        </p:nvSpPr>
        <p:spPr bwMode="auto">
          <a:xfrm>
            <a:off x="8532813" y="115888"/>
            <a:ext cx="611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CA" altLang="en-US" sz="1800">
                <a:solidFill>
                  <a:schemeClr val="bg1"/>
                </a:solidFill>
              </a:rPr>
              <a:t>24</a:t>
            </a:r>
          </a:p>
        </p:txBody>
      </p:sp>
      <p:cxnSp>
        <p:nvCxnSpPr>
          <p:cNvPr id="38" name="AutoShape 41"/>
          <p:cNvCxnSpPr>
            <a:cxnSpLocks noChangeShapeType="1"/>
            <a:stCxn id="16" idx="0"/>
          </p:cNvCxnSpPr>
          <p:nvPr/>
        </p:nvCxnSpPr>
        <p:spPr bwMode="auto">
          <a:xfrm rot="5400000" flipH="1" flipV="1">
            <a:off x="3160713" y="3079750"/>
            <a:ext cx="241300" cy="1295400"/>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39" name="Rectangle 31"/>
          <p:cNvSpPr>
            <a:spLocks noChangeArrowheads="1"/>
          </p:cNvSpPr>
          <p:nvPr/>
        </p:nvSpPr>
        <p:spPr bwMode="auto">
          <a:xfrm>
            <a:off x="4754563" y="5411788"/>
            <a:ext cx="1066800" cy="701675"/>
          </a:xfrm>
          <a:prstGeom prst="rect">
            <a:avLst/>
          </a:prstGeom>
          <a:solidFill>
            <a:srgbClr val="FF66FF"/>
          </a:soli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JREAP</a:t>
            </a:r>
          </a:p>
        </p:txBody>
      </p:sp>
      <p:cxnSp>
        <p:nvCxnSpPr>
          <p:cNvPr id="40" name="AutoShape 47"/>
          <p:cNvCxnSpPr>
            <a:cxnSpLocks noChangeShapeType="1"/>
            <a:stCxn id="39" idx="0"/>
          </p:cNvCxnSpPr>
          <p:nvPr/>
        </p:nvCxnSpPr>
        <p:spPr bwMode="auto">
          <a:xfrm rot="16200000" flipV="1">
            <a:off x="3890962" y="4014788"/>
            <a:ext cx="366713" cy="2427288"/>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41" name="Rectangle 31"/>
          <p:cNvSpPr>
            <a:spLocks noChangeArrowheads="1"/>
          </p:cNvSpPr>
          <p:nvPr/>
        </p:nvSpPr>
        <p:spPr bwMode="auto">
          <a:xfrm>
            <a:off x="5926138" y="5414963"/>
            <a:ext cx="1066800" cy="701675"/>
          </a:xfrm>
          <a:prstGeom prst="rect">
            <a:avLst/>
          </a:prstGeom>
          <a:gradFill rotWithShape="1">
            <a:gsLst>
              <a:gs pos="0">
                <a:srgbClr val="FF66FF"/>
              </a:gs>
              <a:gs pos="100000">
                <a:srgbClr val="FFC000"/>
              </a:gs>
            </a:gsLst>
            <a:lin ang="0" scaled="1"/>
          </a:gradFill>
          <a:ln w="9525">
            <a:solidFill>
              <a:schemeClr val="tx1"/>
            </a:solidFill>
            <a:miter lim="800000"/>
            <a:headEnd/>
            <a:tailEnd/>
          </a:ln>
        </p:spPr>
        <p:txBody>
          <a:bodyPr anchor="ctr"/>
          <a:lstStyle>
            <a:lvl1pPr>
              <a:spcBef>
                <a:spcPct val="20000"/>
              </a:spcBef>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rgbClr val="000000"/>
                </a:solidFill>
                <a:latin typeface="Arial" panose="020B0604020202020204" pitchFamily="34" charset="0"/>
                <a:ea typeface="ＭＳ Ｐゴシック" panose="020B0600070205080204" pitchFamily="34" charset="-128"/>
                <a:cs typeface="Arial" panose="020B0604020202020204" pitchFamily="34" charset="0"/>
              </a:defRPr>
            </a:lvl9pPr>
          </a:lstStyle>
          <a:p>
            <a:pPr algn="ctr">
              <a:spcBef>
                <a:spcPct val="0"/>
              </a:spcBef>
              <a:buFontTx/>
              <a:buNone/>
            </a:pPr>
            <a:r>
              <a:rPr lang="en-US" altLang="en-US" sz="1600">
                <a:solidFill>
                  <a:schemeClr val="tx1"/>
                </a:solidFill>
                <a:latin typeface="Cambria" panose="02040503050406030204" pitchFamily="18" charset="0"/>
              </a:rPr>
              <a:t>VMF</a:t>
            </a:r>
          </a:p>
        </p:txBody>
      </p:sp>
      <p:cxnSp>
        <p:nvCxnSpPr>
          <p:cNvPr id="42" name="AutoShape 24"/>
          <p:cNvCxnSpPr>
            <a:cxnSpLocks noChangeShapeType="1"/>
            <a:endCxn id="18" idx="2"/>
          </p:cNvCxnSpPr>
          <p:nvPr/>
        </p:nvCxnSpPr>
        <p:spPr bwMode="auto">
          <a:xfrm rot="10800000">
            <a:off x="5240338" y="4678363"/>
            <a:ext cx="1489075" cy="207962"/>
          </a:xfrm>
          <a:prstGeom prst="bentConnector2">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43" name="AutoShape 47"/>
          <p:cNvCxnSpPr>
            <a:cxnSpLocks noChangeShapeType="1"/>
          </p:cNvCxnSpPr>
          <p:nvPr/>
        </p:nvCxnSpPr>
        <p:spPr bwMode="auto">
          <a:xfrm rot="5400000" flipH="1" flipV="1">
            <a:off x="6490494" y="5144294"/>
            <a:ext cx="484188" cy="6350"/>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3" name="TextBox 2"/>
          <p:cNvSpPr txBox="1"/>
          <p:nvPr/>
        </p:nvSpPr>
        <p:spPr>
          <a:xfrm>
            <a:off x="-114831" y="1331687"/>
            <a:ext cx="4140732" cy="1231106"/>
          </a:xfrm>
          <a:prstGeom prst="rect">
            <a:avLst/>
          </a:prstGeom>
          <a:noFill/>
        </p:spPr>
        <p:txBody>
          <a:bodyPr wrap="square" rtlCol="0">
            <a:spAutoFit/>
          </a:bodyPr>
          <a:lstStyle/>
          <a:p>
            <a:r>
              <a:rPr lang="en-CA" sz="2800"/>
              <a:t>Joint Data Network to COP Hierarchy</a:t>
            </a:r>
          </a:p>
          <a:p>
            <a:endParaRPr lang="en-CA"/>
          </a:p>
        </p:txBody>
      </p:sp>
    </p:spTree>
    <p:extLst>
      <p:ext uri="{BB962C8B-B14F-4D97-AF65-F5344CB8AC3E}">
        <p14:creationId xmlns:p14="http://schemas.microsoft.com/office/powerpoint/2010/main" val="2470010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repeatCount="indefinite" fill="hold" nodeType="clickEffect">
                                  <p:stCondLst>
                                    <p:cond delay="0"/>
                                  </p:stCondLst>
                                  <p:endCondLst>
                                    <p:cond evt="onNext" delay="0">
                                      <p:tgtEl>
                                        <p:sldTgt/>
                                      </p:tgtEl>
                                    </p:cond>
                                  </p:endCondLst>
                                  <p:iterate type="lt">
                                    <p:tmPct val="0"/>
                                  </p:iterate>
                                  <p:childTnLst>
                                    <p:anim calcmode="discrete" valueType="str">
                                      <p:cBhvr>
                                        <p:cTn id="6" dur="1000" fill="hold"/>
                                        <p:tgtEl>
                                          <p:spTgt spid="20">
                                            <p:txEl>
                                              <p:pRg st="1" end="1"/>
                                            </p:txEl>
                                          </p:spTgt>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35" presetClass="emph" presetSubtype="0" repeatCount="indefinite" fill="hold" nodeType="clickEffect">
                                  <p:stCondLst>
                                    <p:cond delay="0"/>
                                  </p:stCondLst>
                                  <p:endCondLst>
                                    <p:cond evt="onNext" delay="0">
                                      <p:tgtEl>
                                        <p:sldTgt/>
                                      </p:tgtEl>
                                    </p:cond>
                                  </p:endCondLst>
                                  <p:childTnLst>
                                    <p:anim calcmode="discrete" valueType="str">
                                      <p:cBhvr>
                                        <p:cTn id="10" dur="1000" fill="hold"/>
                                        <p:tgtEl>
                                          <p:spTgt spid="20">
                                            <p:txEl>
                                              <p:pRg st="0" end="0"/>
                                            </p:txEl>
                                          </p:spTgt>
                                        </p:tgtEl>
                                        <p:attrNameLst>
                                          <p:attrName>style.visibility</p:attrName>
                                        </p:attrNameLst>
                                      </p:cBhvr>
                                      <p:tavLst>
                                        <p:tav tm="0">
                                          <p:val>
                                            <p:strVal val="hidden"/>
                                          </p:val>
                                        </p:tav>
                                        <p:tav tm="50000">
                                          <p:val>
                                            <p:strVal val="visible"/>
                                          </p:val>
                                        </p:tav>
                                      </p:tavLst>
                                    </p:anim>
                                  </p:childTnLst>
                                </p:cTn>
                              </p:par>
                            </p:childTnLst>
                          </p:cTn>
                        </p:par>
                      </p:childTnLst>
                    </p:cTn>
                  </p:par>
                  <p:par>
                    <p:cTn id="11" fill="hold">
                      <p:stCondLst>
                        <p:cond delay="indefinite"/>
                      </p:stCondLst>
                      <p:childTnLst>
                        <p:par>
                          <p:cTn id="12" fill="hold">
                            <p:stCondLst>
                              <p:cond delay="0"/>
                            </p:stCondLst>
                            <p:childTnLst>
                              <p:par>
                                <p:cTn id="13" presetID="36" presetClass="emph" presetSubtype="0" repeatCount="indefinite" fill="hold" nodeType="clickEffect">
                                  <p:stCondLst>
                                    <p:cond delay="0"/>
                                  </p:stCondLst>
                                  <p:endCondLst>
                                    <p:cond evt="onNext" delay="0">
                                      <p:tgtEl>
                                        <p:sldTgt/>
                                      </p:tgtEl>
                                    </p:cond>
                                  </p:endCondLst>
                                  <p:iterate type="lt">
                                    <p:tmPct val="10000"/>
                                  </p:iterate>
                                  <p:childTnLst>
                                    <p:animScale>
                                      <p:cBhvr>
                                        <p:cTn id="14" dur="250" autoRev="1" fill="hold">
                                          <p:stCondLst>
                                            <p:cond delay="0"/>
                                          </p:stCondLst>
                                        </p:cTn>
                                        <p:tgtEl>
                                          <p:spTgt spid="22">
                                            <p:txEl>
                                              <p:pRg st="1" end="1"/>
                                            </p:txEl>
                                          </p:spTgt>
                                        </p:tgtEl>
                                      </p:cBhvr>
                                      <p:to x="80000" y="100000"/>
                                    </p:animScale>
                                    <p:anim by="(#ppt_w*0.10)" calcmode="lin" valueType="num">
                                      <p:cBhvr>
                                        <p:cTn id="15" dur="250" autoRev="1" fill="hold">
                                          <p:stCondLst>
                                            <p:cond delay="0"/>
                                          </p:stCondLst>
                                        </p:cTn>
                                        <p:tgtEl>
                                          <p:spTgt spid="22">
                                            <p:txEl>
                                              <p:pRg st="1" end="1"/>
                                            </p:txEl>
                                          </p:spTgt>
                                        </p:tgtEl>
                                        <p:attrNameLst>
                                          <p:attrName>ppt_x</p:attrName>
                                        </p:attrNameLst>
                                      </p:cBhvr>
                                    </p:anim>
                                    <p:anim by="(-#ppt_w*0.10)" calcmode="lin" valueType="num">
                                      <p:cBhvr>
                                        <p:cTn id="16" dur="250" autoRev="1" fill="hold">
                                          <p:stCondLst>
                                            <p:cond delay="0"/>
                                          </p:stCondLst>
                                        </p:cTn>
                                        <p:tgtEl>
                                          <p:spTgt spid="22">
                                            <p:txEl>
                                              <p:pRg st="1" end="1"/>
                                            </p:txEl>
                                          </p:spTgt>
                                        </p:tgtEl>
                                        <p:attrNameLst>
                                          <p:attrName>ppt_y</p:attrName>
                                        </p:attrNameLst>
                                      </p:cBhvr>
                                    </p:anim>
                                    <p:animRot by="-480000">
                                      <p:cBhvr>
                                        <p:cTn id="17" dur="250" autoRev="1" fill="hold">
                                          <p:stCondLst>
                                            <p:cond delay="0"/>
                                          </p:stCondLst>
                                        </p:cTn>
                                        <p:tgtEl>
                                          <p:spTgt spid="22">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460583"/>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Confirmation Questions</a:t>
            </a:r>
          </a:p>
        </p:txBody>
      </p:sp>
      <p:sp>
        <p:nvSpPr>
          <p:cNvPr id="2" name="TextBox 1"/>
          <p:cNvSpPr txBox="1"/>
          <p:nvPr/>
        </p:nvSpPr>
        <p:spPr>
          <a:xfrm>
            <a:off x="1009364" y="1603583"/>
            <a:ext cx="7277672" cy="2308324"/>
          </a:xfrm>
          <a:prstGeom prst="rect">
            <a:avLst/>
          </a:prstGeom>
          <a:noFill/>
        </p:spPr>
        <p:txBody>
          <a:bodyPr wrap="square" lIns="91440" tIns="45720" rIns="91440" bIns="45720" rtlCol="0" anchor="t">
            <a:spAutoFit/>
          </a:bodyPr>
          <a:lstStyle/>
          <a:p>
            <a:pPr marL="342900" indent="-342900">
              <a:buAutoNum type="arabicPeriod"/>
            </a:pPr>
            <a:r>
              <a:rPr lang="en-CA"/>
              <a:t>When considering recognized picture compilation, what does the term recognized mean?</a:t>
            </a:r>
          </a:p>
          <a:p>
            <a:pPr marL="342900" indent="-342900">
              <a:buAutoNum type="arabicPeriod"/>
            </a:pPr>
            <a:endParaRPr lang="en-CA"/>
          </a:p>
          <a:p>
            <a:pPr marL="342900" indent="-342900">
              <a:buAutoNum type="arabicPeriod"/>
            </a:pPr>
            <a:r>
              <a:rPr lang="en-CA" altLang="en-US">
                <a:latin typeface="Arial"/>
                <a:cs typeface="Arial"/>
              </a:rPr>
              <a:t>When you verify the data path, you are ensuring what are met? </a:t>
            </a:r>
            <a:endParaRPr lang="en-CA" altLang="en-US">
              <a:cs typeface="Arial"/>
            </a:endParaRPr>
          </a:p>
          <a:p>
            <a:pPr marL="342900" indent="-342900">
              <a:buAutoNum type="arabicPeriod"/>
            </a:pPr>
            <a:endParaRPr lang="en-CA"/>
          </a:p>
          <a:p>
            <a:pPr marL="342900" indent="-342900">
              <a:buAutoNum type="arabicPeriod"/>
            </a:pPr>
            <a:r>
              <a:rPr lang="en-CA"/>
              <a:t>Explain the CTP concept.</a:t>
            </a:r>
          </a:p>
          <a:p>
            <a:endParaRPr lang="en-CA"/>
          </a:p>
        </p:txBody>
      </p:sp>
    </p:spTree>
    <p:extLst>
      <p:ext uri="{BB962C8B-B14F-4D97-AF65-F5344CB8AC3E}">
        <p14:creationId xmlns:p14="http://schemas.microsoft.com/office/powerpoint/2010/main" val="232699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rtlCol="0">
            <a:spAutoFit/>
          </a:bodyPr>
          <a:lstStyle/>
          <a:p>
            <a:pPr algn="ctr"/>
            <a:r>
              <a:rPr lang="en-CA" sz="4000">
                <a:solidFill>
                  <a:srgbClr val="002060"/>
                </a:solidFill>
              </a:rPr>
              <a:t>QUESTIONS?</a:t>
            </a:r>
          </a:p>
        </p:txBody>
      </p:sp>
    </p:spTree>
    <p:extLst>
      <p:ext uri="{BB962C8B-B14F-4D97-AF65-F5344CB8AC3E}">
        <p14:creationId xmlns:p14="http://schemas.microsoft.com/office/powerpoint/2010/main" val="3118391297"/>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Props1.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2.xml><?xml version="1.0" encoding="utf-8"?>
<ds:datastoreItem xmlns:ds="http://schemas.openxmlformats.org/officeDocument/2006/customXml" ds:itemID="{2170890B-F867-4501-B027-25ECE3508E01}">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278C556-B32F-47E7-BC4B-DDB00B48CFAF}">
  <ds:schemaRefs>
    <ds:schemaRef ds:uri="http://schemas.microsoft.com/sharepoint/events"/>
  </ds:schemaRefs>
</ds:datastoreItem>
</file>

<file path=customXml/itemProps4.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9</Slides>
  <Notes>5</Notes>
  <HiddenSlides>0</HiddenSlide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CF background</vt:lpstr>
      <vt:lpstr>PowerPoint Presentation</vt:lpstr>
      <vt:lpstr>PowerPoint Presentation</vt:lpstr>
      <vt:lpstr>PowerPoint Presentation</vt:lpstr>
      <vt:lpstr> </vt:lpstr>
      <vt:lpstr>PowerPoint Presentation</vt:lpstr>
      <vt:lpstr>Joint Data Network </vt:lpstr>
      <vt:lpstr>Joint Data Network </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14</cp:revision>
  <dcterms:created xsi:type="dcterms:W3CDTF">2011-01-05T13:27:31Z</dcterms:created>
  <dcterms:modified xsi:type="dcterms:W3CDTF">2021-02-25T16:38:11Z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