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22"/>
  </p:notesMasterIdLst>
  <p:handoutMasterIdLst>
    <p:handoutMasterId r:id="rId23"/>
  </p:handoutMasterIdLst>
  <p:sldIdLst>
    <p:sldId id="258" r:id="rId6"/>
    <p:sldId id="288" r:id="rId7"/>
    <p:sldId id="267" r:id="rId8"/>
    <p:sldId id="362" r:id="rId9"/>
    <p:sldId id="363" r:id="rId10"/>
    <p:sldId id="367" r:id="rId11"/>
    <p:sldId id="366" r:id="rId12"/>
    <p:sldId id="368" r:id="rId13"/>
    <p:sldId id="369" r:id="rId14"/>
    <p:sldId id="374" r:id="rId15"/>
    <p:sldId id="370" r:id="rId16"/>
    <p:sldId id="371" r:id="rId17"/>
    <p:sldId id="372" r:id="rId18"/>
    <p:sldId id="373" r:id="rId19"/>
    <p:sldId id="342" r:id="rId20"/>
    <p:sldId id="307" r:id="rId21"/>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ifford.ac" initials="c" lastIdx="1" clrIdx="0">
    <p:extLst>
      <p:ext uri="{19B8F6BF-5375-455C-9EA6-DF929625EA0E}">
        <p15:presenceInfo xmlns:p15="http://schemas.microsoft.com/office/powerpoint/2012/main" userId="clifford.a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22A153-DE59-496D-9632-14762FB14B02}" v="204" dt="2021-02-11T15:42:16.1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2727" autoAdjust="0"/>
    <p:restoredTop sz="71671" autoAdjust="0"/>
  </p:normalViewPr>
  <p:slideViewPr>
    <p:cSldViewPr>
      <p:cViewPr varScale="1">
        <p:scale>
          <a:sx n="64" d="100"/>
          <a:sy n="64" d="100"/>
        </p:scale>
        <p:origin x="1445" y="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ppard MS JE@MCC RJOC(A)@Defence O365" userId="S::justin.sheppard@ecn.forces.gc.ca::046012a4-b312-4c37-863d-653c3913ec98" providerId="AD" clId="Web-{7822A153-DE59-496D-9632-14762FB14B02}"/>
    <pc:docChg chg="modSld">
      <pc:chgData name="Sheppard MS JE@MCC RJOC(A)@Defence O365" userId="S::justin.sheppard@ecn.forces.gc.ca::046012a4-b312-4c37-863d-653c3913ec98" providerId="AD" clId="Web-{7822A153-DE59-496D-9632-14762FB14B02}" dt="2021-02-11T15:42:15.143" v="184" actId="20577"/>
      <pc:docMkLst>
        <pc:docMk/>
      </pc:docMkLst>
      <pc:sldChg chg="modSp">
        <pc:chgData name="Sheppard MS JE@MCC RJOC(A)@Defence O365" userId="S::justin.sheppard@ecn.forces.gc.ca::046012a4-b312-4c37-863d-653c3913ec98" providerId="AD" clId="Web-{7822A153-DE59-496D-9632-14762FB14B02}" dt="2021-02-11T15:31:47.200" v="9" actId="20577"/>
        <pc:sldMkLst>
          <pc:docMk/>
          <pc:sldMk cId="0" sldId="258"/>
        </pc:sldMkLst>
        <pc:spChg chg="mod">
          <ac:chgData name="Sheppard MS JE@MCC RJOC(A)@Defence O365" userId="S::justin.sheppard@ecn.forces.gc.ca::046012a4-b312-4c37-863d-653c3913ec98" providerId="AD" clId="Web-{7822A153-DE59-496D-9632-14762FB14B02}" dt="2021-02-11T15:31:42.402" v="8" actId="20577"/>
          <ac:spMkLst>
            <pc:docMk/>
            <pc:sldMk cId="0" sldId="258"/>
            <ac:spMk id="7" creationId="{00000000-0000-0000-0000-000000000000}"/>
          </ac:spMkLst>
        </pc:spChg>
        <pc:spChg chg="mod">
          <ac:chgData name="Sheppard MS JE@MCC RJOC(A)@Defence O365" userId="S::justin.sheppard@ecn.forces.gc.ca::046012a4-b312-4c37-863d-653c3913ec98" providerId="AD" clId="Web-{7822A153-DE59-496D-9632-14762FB14B02}" dt="2021-02-11T15:31:47.200" v="9" actId="20577"/>
          <ac:spMkLst>
            <pc:docMk/>
            <pc:sldMk cId="0" sldId="258"/>
            <ac:spMk id="11" creationId="{4E375B69-8A08-4F5C-95BB-46ED48E1593F}"/>
          </ac:spMkLst>
        </pc:spChg>
      </pc:sldChg>
      <pc:sldChg chg="modSp">
        <pc:chgData name="Sheppard MS JE@MCC RJOC(A)@Defence O365" userId="S::justin.sheppard@ecn.forces.gc.ca::046012a4-b312-4c37-863d-653c3913ec98" providerId="AD" clId="Web-{7822A153-DE59-496D-9632-14762FB14B02}" dt="2021-02-11T15:32:58.483" v="52" actId="20577"/>
        <pc:sldMkLst>
          <pc:docMk/>
          <pc:sldMk cId="1587703502" sldId="267"/>
        </pc:sldMkLst>
        <pc:spChg chg="mod">
          <ac:chgData name="Sheppard MS JE@MCC RJOC(A)@Defence O365" userId="S::justin.sheppard@ecn.forces.gc.ca::046012a4-b312-4c37-863d-653c3913ec98" providerId="AD" clId="Web-{7822A153-DE59-496D-9632-14762FB14B02}" dt="2021-02-11T15:32:58.483" v="52" actId="20577"/>
          <ac:spMkLst>
            <pc:docMk/>
            <pc:sldMk cId="1587703502" sldId="267"/>
            <ac:spMk id="3" creationId="{00000000-0000-0000-0000-000000000000}"/>
          </ac:spMkLst>
        </pc:spChg>
        <pc:spChg chg="mod">
          <ac:chgData name="Sheppard MS JE@MCC RJOC(A)@Defence O365" userId="S::justin.sheppard@ecn.forces.gc.ca::046012a4-b312-4c37-863d-653c3913ec98" providerId="AD" clId="Web-{7822A153-DE59-496D-9632-14762FB14B02}" dt="2021-02-11T15:32:35.764" v="44"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7822A153-DE59-496D-9632-14762FB14B02}" dt="2021-02-11T15:31:51.965" v="10" actId="20577"/>
        <pc:sldMkLst>
          <pc:docMk/>
          <pc:sldMk cId="1018954970" sldId="288"/>
        </pc:sldMkLst>
        <pc:spChg chg="mod">
          <ac:chgData name="Sheppard MS JE@MCC RJOC(A)@Defence O365" userId="S::justin.sheppard@ecn.forces.gc.ca::046012a4-b312-4c37-863d-653c3913ec98" providerId="AD" clId="Web-{7822A153-DE59-496D-9632-14762FB14B02}" dt="2021-02-11T15:31:51.965" v="10"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7822A153-DE59-496D-9632-14762FB14B02}" dt="2021-02-11T15:42:15.143" v="184" actId="20577"/>
        <pc:sldMkLst>
          <pc:docMk/>
          <pc:sldMk cId="3118391297" sldId="307"/>
        </pc:sldMkLst>
        <pc:spChg chg="mod">
          <ac:chgData name="Sheppard MS JE@MCC RJOC(A)@Defence O365" userId="S::justin.sheppard@ecn.forces.gc.ca::046012a4-b312-4c37-863d-653c3913ec98" providerId="AD" clId="Web-{7822A153-DE59-496D-9632-14762FB14B02}" dt="2021-02-11T15:42:15.143" v="184"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7822A153-DE59-496D-9632-14762FB14B02}" dt="2021-02-11T15:42:04.408" v="182" actId="20577"/>
        <pc:sldMkLst>
          <pc:docMk/>
          <pc:sldMk cId="2445738360" sldId="342"/>
        </pc:sldMkLst>
        <pc:spChg chg="mod">
          <ac:chgData name="Sheppard MS JE@MCC RJOC(A)@Defence O365" userId="S::justin.sheppard@ecn.forces.gc.ca::046012a4-b312-4c37-863d-653c3913ec98" providerId="AD" clId="Web-{7822A153-DE59-496D-9632-14762FB14B02}" dt="2021-02-11T15:41:19.563" v="170" actId="1076"/>
          <ac:spMkLst>
            <pc:docMk/>
            <pc:sldMk cId="2445738360" sldId="342"/>
            <ac:spMk id="5" creationId="{00000000-0000-0000-0000-000000000000}"/>
          </ac:spMkLst>
        </pc:spChg>
        <pc:spChg chg="mod">
          <ac:chgData name="Sheppard MS JE@MCC RJOC(A)@Defence O365" userId="S::justin.sheppard@ecn.forces.gc.ca::046012a4-b312-4c37-863d-653c3913ec98" providerId="AD" clId="Web-{7822A153-DE59-496D-9632-14762FB14B02}" dt="2021-02-11T15:42:04.408" v="182" actId="20577"/>
          <ac:spMkLst>
            <pc:docMk/>
            <pc:sldMk cId="2445738360" sldId="342"/>
            <ac:spMk id="9" creationId="{00000000-0000-0000-0000-000000000000}"/>
          </ac:spMkLst>
        </pc:spChg>
      </pc:sldChg>
      <pc:sldChg chg="modSp">
        <pc:chgData name="Sheppard MS JE@MCC RJOC(A)@Defence O365" userId="S::justin.sheppard@ecn.forces.gc.ca::046012a4-b312-4c37-863d-653c3913ec98" providerId="AD" clId="Web-{7822A153-DE59-496D-9632-14762FB14B02}" dt="2021-02-11T15:33:41.360" v="60" actId="20577"/>
        <pc:sldMkLst>
          <pc:docMk/>
          <pc:sldMk cId="2534650571" sldId="362"/>
        </pc:sldMkLst>
        <pc:spChg chg="mod">
          <ac:chgData name="Sheppard MS JE@MCC RJOC(A)@Defence O365" userId="S::justin.sheppard@ecn.forces.gc.ca::046012a4-b312-4c37-863d-653c3913ec98" providerId="AD" clId="Web-{7822A153-DE59-496D-9632-14762FB14B02}" dt="2021-02-11T15:33:41.360" v="60" actId="20577"/>
          <ac:spMkLst>
            <pc:docMk/>
            <pc:sldMk cId="2534650571" sldId="362"/>
            <ac:spMk id="187394" creationId="{00000000-0000-0000-0000-000000000000}"/>
          </ac:spMkLst>
        </pc:spChg>
      </pc:sldChg>
      <pc:sldChg chg="modSp">
        <pc:chgData name="Sheppard MS JE@MCC RJOC(A)@Defence O365" userId="S::justin.sheppard@ecn.forces.gc.ca::046012a4-b312-4c37-863d-653c3913ec98" providerId="AD" clId="Web-{7822A153-DE59-496D-9632-14762FB14B02}" dt="2021-02-11T15:34:27.221" v="70" actId="20577"/>
        <pc:sldMkLst>
          <pc:docMk/>
          <pc:sldMk cId="116013262" sldId="363"/>
        </pc:sldMkLst>
        <pc:spChg chg="mod">
          <ac:chgData name="Sheppard MS JE@MCC RJOC(A)@Defence O365" userId="S::justin.sheppard@ecn.forces.gc.ca::046012a4-b312-4c37-863d-653c3913ec98" providerId="AD" clId="Web-{7822A153-DE59-496D-9632-14762FB14B02}" dt="2021-02-11T15:34:27.221" v="70" actId="20577"/>
          <ac:spMkLst>
            <pc:docMk/>
            <pc:sldMk cId="116013262" sldId="363"/>
            <ac:spMk id="188418" creationId="{00000000-0000-0000-0000-000000000000}"/>
          </ac:spMkLst>
        </pc:spChg>
      </pc:sldChg>
      <pc:sldChg chg="modSp">
        <pc:chgData name="Sheppard MS JE@MCC RJOC(A)@Defence O365" userId="S::justin.sheppard@ecn.forces.gc.ca::046012a4-b312-4c37-863d-653c3913ec98" providerId="AD" clId="Web-{7822A153-DE59-496D-9632-14762FB14B02}" dt="2021-02-11T15:35:35.707" v="87" actId="20577"/>
        <pc:sldMkLst>
          <pc:docMk/>
          <pc:sldMk cId="1808988814" sldId="366"/>
        </pc:sldMkLst>
        <pc:spChg chg="mod">
          <ac:chgData name="Sheppard MS JE@MCC RJOC(A)@Defence O365" userId="S::justin.sheppard@ecn.forces.gc.ca::046012a4-b312-4c37-863d-653c3913ec98" providerId="AD" clId="Web-{7822A153-DE59-496D-9632-14762FB14B02}" dt="2021-02-11T15:35:35.707" v="87" actId="20577"/>
          <ac:spMkLst>
            <pc:docMk/>
            <pc:sldMk cId="1808988814" sldId="366"/>
            <ac:spMk id="2" creationId="{00000000-0000-0000-0000-000000000000}"/>
          </ac:spMkLst>
        </pc:spChg>
      </pc:sldChg>
      <pc:sldChg chg="modSp">
        <pc:chgData name="Sheppard MS JE@MCC RJOC(A)@Defence O365" userId="S::justin.sheppard@ecn.forces.gc.ca::046012a4-b312-4c37-863d-653c3913ec98" providerId="AD" clId="Web-{7822A153-DE59-496D-9632-14762FB14B02}" dt="2021-02-11T15:35:04.331" v="78" actId="20577"/>
        <pc:sldMkLst>
          <pc:docMk/>
          <pc:sldMk cId="1932852842" sldId="367"/>
        </pc:sldMkLst>
        <pc:spChg chg="mod">
          <ac:chgData name="Sheppard MS JE@MCC RJOC(A)@Defence O365" userId="S::justin.sheppard@ecn.forces.gc.ca::046012a4-b312-4c37-863d-653c3913ec98" providerId="AD" clId="Web-{7822A153-DE59-496D-9632-14762FB14B02}" dt="2021-02-11T15:35:04.331" v="78" actId="20577"/>
          <ac:spMkLst>
            <pc:docMk/>
            <pc:sldMk cId="1932852842" sldId="367"/>
            <ac:spMk id="2" creationId="{00000000-0000-0000-0000-000000000000}"/>
          </ac:spMkLst>
        </pc:spChg>
      </pc:sldChg>
      <pc:sldChg chg="modSp">
        <pc:chgData name="Sheppard MS JE@MCC RJOC(A)@Defence O365" userId="S::justin.sheppard@ecn.forces.gc.ca::046012a4-b312-4c37-863d-653c3913ec98" providerId="AD" clId="Web-{7822A153-DE59-496D-9632-14762FB14B02}" dt="2021-02-11T15:36:23.678" v="99" actId="20577"/>
        <pc:sldMkLst>
          <pc:docMk/>
          <pc:sldMk cId="4023582188" sldId="368"/>
        </pc:sldMkLst>
        <pc:spChg chg="mod">
          <ac:chgData name="Sheppard MS JE@MCC RJOC(A)@Defence O365" userId="S::justin.sheppard@ecn.forces.gc.ca::046012a4-b312-4c37-863d-653c3913ec98" providerId="AD" clId="Web-{7822A153-DE59-496D-9632-14762FB14B02}" dt="2021-02-11T15:36:23.678" v="99" actId="20577"/>
          <ac:spMkLst>
            <pc:docMk/>
            <pc:sldMk cId="4023582188" sldId="368"/>
            <ac:spMk id="2" creationId="{00000000-0000-0000-0000-000000000000}"/>
          </ac:spMkLst>
        </pc:spChg>
      </pc:sldChg>
      <pc:sldChg chg="modSp">
        <pc:chgData name="Sheppard MS JE@MCC RJOC(A)@Defence O365" userId="S::justin.sheppard@ecn.forces.gc.ca::046012a4-b312-4c37-863d-653c3913ec98" providerId="AD" clId="Web-{7822A153-DE59-496D-9632-14762FB14B02}" dt="2021-02-11T15:37:25.571" v="117" actId="1076"/>
        <pc:sldMkLst>
          <pc:docMk/>
          <pc:sldMk cId="1291989052" sldId="369"/>
        </pc:sldMkLst>
        <pc:spChg chg="mod">
          <ac:chgData name="Sheppard MS JE@MCC RJOC(A)@Defence O365" userId="S::justin.sheppard@ecn.forces.gc.ca::046012a4-b312-4c37-863d-653c3913ec98" providerId="AD" clId="Web-{7822A153-DE59-496D-9632-14762FB14B02}" dt="2021-02-11T15:37:25.571" v="117" actId="1076"/>
          <ac:spMkLst>
            <pc:docMk/>
            <pc:sldMk cId="1291989052" sldId="369"/>
            <ac:spMk id="2" creationId="{00000000-0000-0000-0000-000000000000}"/>
          </ac:spMkLst>
        </pc:spChg>
      </pc:sldChg>
      <pc:sldChg chg="modSp">
        <pc:chgData name="Sheppard MS JE@MCC RJOC(A)@Defence O365" userId="S::justin.sheppard@ecn.forces.gc.ca::046012a4-b312-4c37-863d-653c3913ec98" providerId="AD" clId="Web-{7822A153-DE59-496D-9632-14762FB14B02}" dt="2021-02-11T15:39:46.419" v="148" actId="14100"/>
        <pc:sldMkLst>
          <pc:docMk/>
          <pc:sldMk cId="1170333704" sldId="370"/>
        </pc:sldMkLst>
        <pc:spChg chg="mod">
          <ac:chgData name="Sheppard MS JE@MCC RJOC(A)@Defence O365" userId="S::justin.sheppard@ecn.forces.gc.ca::046012a4-b312-4c37-863d-653c3913ec98" providerId="AD" clId="Web-{7822A153-DE59-496D-9632-14762FB14B02}" dt="2021-02-11T15:39:46.419" v="148" actId="14100"/>
          <ac:spMkLst>
            <pc:docMk/>
            <pc:sldMk cId="1170333704" sldId="370"/>
            <ac:spMk id="2" creationId="{00000000-0000-0000-0000-000000000000}"/>
          </ac:spMkLst>
        </pc:spChg>
      </pc:sldChg>
      <pc:sldChg chg="modSp">
        <pc:chgData name="Sheppard MS JE@MCC RJOC(A)@Defence O365" userId="S::justin.sheppard@ecn.forces.gc.ca::046012a4-b312-4c37-863d-653c3913ec98" providerId="AD" clId="Web-{7822A153-DE59-496D-9632-14762FB14B02}" dt="2021-02-11T15:39:33.606" v="145" actId="14100"/>
        <pc:sldMkLst>
          <pc:docMk/>
          <pc:sldMk cId="3881694287" sldId="371"/>
        </pc:sldMkLst>
        <pc:spChg chg="mod">
          <ac:chgData name="Sheppard MS JE@MCC RJOC(A)@Defence O365" userId="S::justin.sheppard@ecn.forces.gc.ca::046012a4-b312-4c37-863d-653c3913ec98" providerId="AD" clId="Web-{7822A153-DE59-496D-9632-14762FB14B02}" dt="2021-02-11T15:39:33.606" v="145" actId="14100"/>
          <ac:spMkLst>
            <pc:docMk/>
            <pc:sldMk cId="3881694287" sldId="371"/>
            <ac:spMk id="2" creationId="{00000000-0000-0000-0000-000000000000}"/>
          </ac:spMkLst>
        </pc:spChg>
      </pc:sldChg>
      <pc:sldChg chg="modSp">
        <pc:chgData name="Sheppard MS JE@MCC RJOC(A)@Defence O365" userId="S::justin.sheppard@ecn.forces.gc.ca::046012a4-b312-4c37-863d-653c3913ec98" providerId="AD" clId="Web-{7822A153-DE59-496D-9632-14762FB14B02}" dt="2021-02-11T15:40:24.780" v="155" actId="14100"/>
        <pc:sldMkLst>
          <pc:docMk/>
          <pc:sldMk cId="2113487278" sldId="372"/>
        </pc:sldMkLst>
        <pc:spChg chg="mod">
          <ac:chgData name="Sheppard MS JE@MCC RJOC(A)@Defence O365" userId="S::justin.sheppard@ecn.forces.gc.ca::046012a4-b312-4c37-863d-653c3913ec98" providerId="AD" clId="Web-{7822A153-DE59-496D-9632-14762FB14B02}" dt="2021-02-11T15:40:24.780" v="155" actId="14100"/>
          <ac:spMkLst>
            <pc:docMk/>
            <pc:sldMk cId="2113487278" sldId="372"/>
            <ac:spMk id="2" creationId="{00000000-0000-0000-0000-000000000000}"/>
          </ac:spMkLst>
        </pc:spChg>
      </pc:sldChg>
      <pc:sldChg chg="modSp">
        <pc:chgData name="Sheppard MS JE@MCC RJOC(A)@Defence O365" userId="S::justin.sheppard@ecn.forces.gc.ca::046012a4-b312-4c37-863d-653c3913ec98" providerId="AD" clId="Web-{7822A153-DE59-496D-9632-14762FB14B02}" dt="2021-02-11T15:41:01.875" v="166" actId="14100"/>
        <pc:sldMkLst>
          <pc:docMk/>
          <pc:sldMk cId="3072174467" sldId="373"/>
        </pc:sldMkLst>
        <pc:spChg chg="mod">
          <ac:chgData name="Sheppard MS JE@MCC RJOC(A)@Defence O365" userId="S::justin.sheppard@ecn.forces.gc.ca::046012a4-b312-4c37-863d-653c3913ec98" providerId="AD" clId="Web-{7822A153-DE59-496D-9632-14762FB14B02}" dt="2021-02-11T15:41:01.875" v="166" actId="14100"/>
          <ac:spMkLst>
            <pc:docMk/>
            <pc:sldMk cId="3072174467" sldId="373"/>
            <ac:spMk id="2" creationId="{00000000-0000-0000-0000-000000000000}"/>
          </ac:spMkLst>
        </pc:spChg>
      </pc:sldChg>
      <pc:sldChg chg="delSp modSp">
        <pc:chgData name="Sheppard MS JE@MCC RJOC(A)@Defence O365" userId="S::justin.sheppard@ecn.forces.gc.ca::046012a4-b312-4c37-863d-653c3913ec98" providerId="AD" clId="Web-{7822A153-DE59-496D-9632-14762FB14B02}" dt="2021-02-11T15:38:15.479" v="127" actId="20577"/>
        <pc:sldMkLst>
          <pc:docMk/>
          <pc:sldMk cId="74284181" sldId="374"/>
        </pc:sldMkLst>
        <pc:spChg chg="mod">
          <ac:chgData name="Sheppard MS JE@MCC RJOC(A)@Defence O365" userId="S::justin.sheppard@ecn.forces.gc.ca::046012a4-b312-4c37-863d-653c3913ec98" providerId="AD" clId="Web-{7822A153-DE59-496D-9632-14762FB14B02}" dt="2021-02-11T15:38:15.479" v="127" actId="20577"/>
          <ac:spMkLst>
            <pc:docMk/>
            <pc:sldMk cId="74284181" sldId="374"/>
            <ac:spMk id="2" creationId="{00000000-0000-0000-0000-000000000000}"/>
          </ac:spMkLst>
        </pc:spChg>
        <pc:spChg chg="del">
          <ac:chgData name="Sheppard MS JE@MCC RJOC(A)@Defence O365" userId="S::justin.sheppard@ecn.forces.gc.ca::046012a4-b312-4c37-863d-653c3913ec98" providerId="AD" clId="Web-{7822A153-DE59-496D-9632-14762FB14B02}" dt="2021-02-11T15:37:53.775" v="123"/>
          <ac:spMkLst>
            <pc:docMk/>
            <pc:sldMk cId="74284181" sldId="374"/>
            <ac:spMk id="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 This</a:t>
            </a:r>
            <a:r>
              <a:rPr lang="en-CA" b="1" baseline="0" dirty="0"/>
              <a:t> lesson will be a guided exercise to familiarize trainees with the Link 16 segments of an OTL, each trainee needs to have access to electronic copies of OTLs and Message Drafter for Guided exercise and review activity.</a:t>
            </a:r>
            <a:endParaRPr lang="en-CA" b="1"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3</a:t>
            </a:fld>
            <a:endParaRPr lang="en-CA" altLang="en-US"/>
          </a:p>
        </p:txBody>
      </p:sp>
    </p:spTree>
    <p:extLst>
      <p:ext uri="{BB962C8B-B14F-4D97-AF65-F5344CB8AC3E}">
        <p14:creationId xmlns:p14="http://schemas.microsoft.com/office/powerpoint/2010/main" val="3346634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TP: Find the JSTNETS </a:t>
            </a:r>
            <a:r>
              <a:rPr lang="en-CA" baseline="0" dirty="0"/>
              <a:t>Set</a:t>
            </a:r>
          </a:p>
          <a:p>
            <a:r>
              <a:rPr lang="en-CA" dirty="0"/>
              <a:t> </a:t>
            </a:r>
            <a:r>
              <a:rPr lang="en-CA" baseline="0" dirty="0"/>
              <a:t> </a:t>
            </a:r>
          </a:p>
          <a:p>
            <a:r>
              <a:rPr lang="en-CA" baseline="0" dirty="0"/>
              <a:t>Key: M- mandatory, C – Conditional, O- Operationally Determined Set/Segment, </a:t>
            </a:r>
          </a:p>
          <a:p>
            <a:r>
              <a:rPr lang="en-CA" baseline="0" dirty="0"/>
              <a:t>Some fields can be repeated</a:t>
            </a:r>
          </a:p>
          <a:p>
            <a:endParaRPr lang="en-CA" dirty="0"/>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13</a:t>
            </a:fld>
            <a:endParaRPr lang="en-CA" altLang="en-US"/>
          </a:p>
        </p:txBody>
      </p:sp>
    </p:spTree>
    <p:extLst>
      <p:ext uri="{BB962C8B-B14F-4D97-AF65-F5344CB8AC3E}">
        <p14:creationId xmlns:p14="http://schemas.microsoft.com/office/powerpoint/2010/main" val="15910817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TP: Find the FORCFLTR </a:t>
            </a:r>
            <a:r>
              <a:rPr lang="en-CA" baseline="0" dirty="0"/>
              <a:t>Set</a:t>
            </a:r>
          </a:p>
          <a:p>
            <a:r>
              <a:rPr lang="en-CA" dirty="0"/>
              <a:t> </a:t>
            </a:r>
            <a:r>
              <a:rPr lang="en-CA" baseline="0" dirty="0"/>
              <a:t> </a:t>
            </a:r>
          </a:p>
          <a:p>
            <a:r>
              <a:rPr lang="en-CA" baseline="0" dirty="0"/>
              <a:t>Key: M- mandatory, C – Conditional, O- Operationally Determined Set/Segment, </a:t>
            </a:r>
          </a:p>
          <a:p>
            <a:r>
              <a:rPr lang="en-CA" baseline="0" dirty="0"/>
              <a:t>Some fields can be repeated</a:t>
            </a:r>
          </a:p>
          <a:p>
            <a:endParaRPr lang="en-CA" dirty="0"/>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14</a:t>
            </a:fld>
            <a:endParaRPr lang="en-CA" altLang="en-US"/>
          </a:p>
        </p:txBody>
      </p:sp>
    </p:spTree>
    <p:extLst>
      <p:ext uri="{BB962C8B-B14F-4D97-AF65-F5344CB8AC3E}">
        <p14:creationId xmlns:p14="http://schemas.microsoft.com/office/powerpoint/2010/main" val="30817762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a:t>
            </a:r>
            <a:r>
              <a:rPr lang="en-CA" b="1" baseline="0" dirty="0"/>
              <a:t> </a:t>
            </a:r>
            <a:r>
              <a:rPr lang="en-CA" dirty="0"/>
              <a:t>Confirmation will</a:t>
            </a:r>
            <a:r>
              <a:rPr lang="en-CA" baseline="0" dirty="0"/>
              <a:t> use CF 19 OTL to complete the Network parameters of their Mission Planning sheet. All trainees should have the same information. Use Think, Pair, Share to compare answers.</a:t>
            </a:r>
          </a:p>
          <a:p>
            <a:pPr marL="228600" indent="-228600">
              <a:buAutoNum type="arabicParenR"/>
            </a:pPr>
            <a:endParaRPr lang="en-CA" baseline="0" dirty="0"/>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15</a:t>
            </a:fld>
            <a:endParaRPr lang="en-CA" altLang="en-US"/>
          </a:p>
        </p:txBody>
      </p:sp>
    </p:spTree>
    <p:extLst>
      <p:ext uri="{BB962C8B-B14F-4D97-AF65-F5344CB8AC3E}">
        <p14:creationId xmlns:p14="http://schemas.microsoft.com/office/powerpoint/2010/main" val="2132069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a:t>
            </a:r>
            <a:r>
              <a:rPr lang="en-CA" b="1" baseline="0" dirty="0"/>
              <a:t> </a:t>
            </a:r>
            <a:r>
              <a:rPr lang="en-CA" b="0" baseline="0" dirty="0"/>
              <a:t>In Canada, OTLs are often written to APP-11 or USMTF format. For this course, the Message Drafter is APP-11 compliant.</a:t>
            </a:r>
            <a:endParaRPr lang="en-CA" b="1"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4</a:t>
            </a:fld>
            <a:endParaRPr lang="en-CA" altLang="en-US"/>
          </a:p>
        </p:txBody>
      </p:sp>
    </p:spTree>
    <p:extLst>
      <p:ext uri="{BB962C8B-B14F-4D97-AF65-F5344CB8AC3E}">
        <p14:creationId xmlns:p14="http://schemas.microsoft.com/office/powerpoint/2010/main" val="952564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a:t>
            </a:r>
            <a:r>
              <a:rPr lang="en-CA" baseline="0" dirty="0"/>
              <a:t> Open with the APP 11(D)(1) pdf, find L16 sets, remember they start with J. We will start with Network Wide sets. </a:t>
            </a:r>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6</a:t>
            </a:fld>
            <a:endParaRPr lang="en-CA" altLang="en-US"/>
          </a:p>
        </p:txBody>
      </p:sp>
    </p:spTree>
    <p:extLst>
      <p:ext uri="{BB962C8B-B14F-4D97-AF65-F5344CB8AC3E}">
        <p14:creationId xmlns:p14="http://schemas.microsoft.com/office/powerpoint/2010/main" val="19677252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TP: Find the PERIOD </a:t>
            </a:r>
            <a:r>
              <a:rPr lang="en-CA" baseline="0" dirty="0"/>
              <a:t>Set</a:t>
            </a:r>
          </a:p>
          <a:p>
            <a:r>
              <a:rPr lang="en-CA" dirty="0"/>
              <a:t> </a:t>
            </a:r>
            <a:r>
              <a:rPr lang="en-CA" baseline="0" dirty="0"/>
              <a:t> </a:t>
            </a:r>
          </a:p>
          <a:p>
            <a:r>
              <a:rPr lang="en-CA" baseline="0" dirty="0"/>
              <a:t>Key: M- mandatory, C – Conditional, O- Operationally Determined Set/Segment, </a:t>
            </a:r>
          </a:p>
          <a:p>
            <a:r>
              <a:rPr lang="en-CA" baseline="0" dirty="0"/>
              <a:t>Some fields can be repeated</a:t>
            </a:r>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7</a:t>
            </a:fld>
            <a:endParaRPr lang="en-CA" altLang="en-US"/>
          </a:p>
        </p:txBody>
      </p:sp>
    </p:spTree>
    <p:extLst>
      <p:ext uri="{BB962C8B-B14F-4D97-AF65-F5344CB8AC3E}">
        <p14:creationId xmlns:p14="http://schemas.microsoft.com/office/powerpoint/2010/main" val="29904934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TP: Find the JNETWORK </a:t>
            </a:r>
            <a:r>
              <a:rPr lang="en-CA" baseline="0" dirty="0"/>
              <a:t>Set</a:t>
            </a:r>
          </a:p>
          <a:p>
            <a:r>
              <a:rPr lang="en-CA" dirty="0"/>
              <a:t> </a:t>
            </a:r>
            <a:r>
              <a:rPr lang="en-CA" baseline="0" dirty="0"/>
              <a:t> </a:t>
            </a:r>
          </a:p>
          <a:p>
            <a:r>
              <a:rPr lang="en-CA" baseline="0" dirty="0"/>
              <a:t>Key: M- mandatory, C – Conditional, O- Operationally Determined Set/Segment, </a:t>
            </a:r>
          </a:p>
          <a:p>
            <a:r>
              <a:rPr lang="en-CA" baseline="0" dirty="0"/>
              <a:t>Some fields can be repeated</a:t>
            </a:r>
          </a:p>
          <a:p>
            <a:endParaRPr lang="en-CA" dirty="0"/>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8</a:t>
            </a:fld>
            <a:endParaRPr lang="en-CA" altLang="en-US"/>
          </a:p>
        </p:txBody>
      </p:sp>
    </p:spTree>
    <p:extLst>
      <p:ext uri="{BB962C8B-B14F-4D97-AF65-F5344CB8AC3E}">
        <p14:creationId xmlns:p14="http://schemas.microsoft.com/office/powerpoint/2010/main" val="2347799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TP: Find the CPD </a:t>
            </a:r>
            <a:r>
              <a:rPr lang="en-CA" baseline="0" dirty="0"/>
              <a:t>Set</a:t>
            </a:r>
          </a:p>
          <a:p>
            <a:r>
              <a:rPr lang="en-CA" dirty="0"/>
              <a:t> </a:t>
            </a:r>
            <a:r>
              <a:rPr lang="en-CA" baseline="0" dirty="0"/>
              <a:t> </a:t>
            </a:r>
          </a:p>
          <a:p>
            <a:r>
              <a:rPr lang="en-CA" baseline="0" dirty="0"/>
              <a:t>Key: M- mandatory, C – Conditional, O- Operationally Determined Set/Segment, </a:t>
            </a:r>
          </a:p>
          <a:p>
            <a:r>
              <a:rPr lang="en-CA" baseline="0" dirty="0"/>
              <a:t>Some fields can be repeated</a:t>
            </a:r>
          </a:p>
          <a:p>
            <a:endParaRPr lang="en-CA" dirty="0"/>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9</a:t>
            </a:fld>
            <a:endParaRPr lang="en-CA" altLang="en-US"/>
          </a:p>
        </p:txBody>
      </p:sp>
    </p:spTree>
    <p:extLst>
      <p:ext uri="{BB962C8B-B14F-4D97-AF65-F5344CB8AC3E}">
        <p14:creationId xmlns:p14="http://schemas.microsoft.com/office/powerpoint/2010/main" val="42543652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TP: Janus Table – outlines</a:t>
            </a:r>
            <a:r>
              <a:rPr lang="en-CA" baseline="0" dirty="0"/>
              <a:t> the CPD odd or even allocations for SDU locations. Each OTL will have a starting point date if you do not have access to a table. </a:t>
            </a:r>
          </a:p>
          <a:p>
            <a:r>
              <a:rPr lang="en-CA" dirty="0"/>
              <a:t> </a:t>
            </a:r>
            <a:r>
              <a:rPr lang="en-CA" baseline="0" dirty="0"/>
              <a:t> </a:t>
            </a:r>
          </a:p>
          <a:p>
            <a:r>
              <a:rPr lang="en-CA" baseline="0" dirty="0"/>
              <a:t>Ask a student if they understand how to use this table to </a:t>
            </a:r>
            <a:r>
              <a:rPr lang="en-CA" baseline="0"/>
              <a:t>find today’s CPD. </a:t>
            </a:r>
            <a:endParaRPr lang="en-CA" baseline="0" dirty="0"/>
          </a:p>
          <a:p>
            <a:endParaRPr lang="en-CA" dirty="0"/>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10</a:t>
            </a:fld>
            <a:endParaRPr lang="en-CA" altLang="en-US"/>
          </a:p>
        </p:txBody>
      </p:sp>
    </p:spTree>
    <p:extLst>
      <p:ext uri="{BB962C8B-B14F-4D97-AF65-F5344CB8AC3E}">
        <p14:creationId xmlns:p14="http://schemas.microsoft.com/office/powerpoint/2010/main" val="1478212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TP: Find the JCRYPDAT </a:t>
            </a:r>
            <a:r>
              <a:rPr lang="en-CA" baseline="0" dirty="0"/>
              <a:t>Set</a:t>
            </a:r>
          </a:p>
          <a:p>
            <a:r>
              <a:rPr lang="en-CA" dirty="0"/>
              <a:t> </a:t>
            </a:r>
            <a:r>
              <a:rPr lang="en-CA" baseline="0" dirty="0"/>
              <a:t> </a:t>
            </a:r>
          </a:p>
          <a:p>
            <a:r>
              <a:rPr lang="en-CA" baseline="0" dirty="0"/>
              <a:t>Key: M- mandatory, C – Conditional, O- Operationally Determined Set/Segment, </a:t>
            </a:r>
          </a:p>
          <a:p>
            <a:r>
              <a:rPr lang="en-CA" baseline="0" dirty="0"/>
              <a:t>Some fields can be repeated</a:t>
            </a:r>
          </a:p>
          <a:p>
            <a:endParaRPr lang="en-CA" dirty="0"/>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11</a:t>
            </a:fld>
            <a:endParaRPr lang="en-CA" altLang="en-US"/>
          </a:p>
        </p:txBody>
      </p:sp>
    </p:spTree>
    <p:extLst>
      <p:ext uri="{BB962C8B-B14F-4D97-AF65-F5344CB8AC3E}">
        <p14:creationId xmlns:p14="http://schemas.microsoft.com/office/powerpoint/2010/main" val="27581190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TP: Find the JTRNMODE </a:t>
            </a:r>
            <a:r>
              <a:rPr lang="en-CA" baseline="0" dirty="0"/>
              <a:t>Set</a:t>
            </a:r>
          </a:p>
          <a:p>
            <a:r>
              <a:rPr lang="en-CA" dirty="0"/>
              <a:t> </a:t>
            </a:r>
            <a:r>
              <a:rPr lang="en-CA" baseline="0" dirty="0"/>
              <a:t> </a:t>
            </a:r>
          </a:p>
          <a:p>
            <a:r>
              <a:rPr lang="en-CA" baseline="0" dirty="0"/>
              <a:t>Key: M- mandatory, C – Conditional, O- Operationally Determined Set/Segment, </a:t>
            </a:r>
          </a:p>
          <a:p>
            <a:r>
              <a:rPr lang="en-CA" baseline="0" dirty="0"/>
              <a:t>Some fields can be repeated</a:t>
            </a:r>
          </a:p>
          <a:p>
            <a:endParaRPr lang="en-CA" dirty="0"/>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12</a:t>
            </a:fld>
            <a:endParaRPr lang="en-CA" altLang="en-US"/>
          </a:p>
        </p:txBody>
      </p:sp>
    </p:spTree>
    <p:extLst>
      <p:ext uri="{BB962C8B-B14F-4D97-AF65-F5344CB8AC3E}">
        <p14:creationId xmlns:p14="http://schemas.microsoft.com/office/powerpoint/2010/main" val="37456656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dirty="0"/>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3605525" y="310537"/>
            <a:ext cx="1917652" cy="445726"/>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EO 002.02</a:t>
            </a:r>
            <a:endParaRPr lang="en-US" altLang="en-US" sz="2800" kern="0" dirty="0">
              <a:solidFill>
                <a:schemeClr val="accent6"/>
              </a:solidFill>
              <a:cs typeface="Arial"/>
            </a:endParaRP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1954" y="2938849"/>
            <a:ext cx="5564554" cy="6096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Extract Network Details from the </a:t>
            </a:r>
            <a:r>
              <a:rPr lang="en-US" altLang="en-US" sz="2800" kern="0" dirty="0" err="1">
                <a:solidFill>
                  <a:schemeClr val="accent6"/>
                </a:solidFill>
              </a:rPr>
              <a:t>OpTaskLink</a:t>
            </a:r>
            <a:r>
              <a:rPr lang="en-US" altLang="en-US" sz="2800" kern="0" dirty="0">
                <a:solidFill>
                  <a:schemeClr val="accent6"/>
                </a:solidFill>
              </a:rPr>
              <a:t> Message</a:t>
            </a:r>
            <a:endParaRPr lang="en-US" altLang="en-US" sz="2800" kern="0" dirty="0">
              <a:solidFill>
                <a:schemeClr val="accent6"/>
              </a:solidFil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7729" y="426013"/>
            <a:ext cx="988541" cy="375116"/>
          </a:xfrm>
        </p:spPr>
        <p:txBody>
          <a:bodyPr/>
          <a:lstStyle/>
          <a:p>
            <a:pPr algn="ctr"/>
            <a:r>
              <a:rPr lang="en-CA" sz="2800" b="1" dirty="0">
                <a:solidFill>
                  <a:schemeClr val="accent6"/>
                </a:solidFill>
                <a:latin typeface="+mn-lt"/>
              </a:rPr>
              <a:t>CPD</a:t>
            </a:r>
          </a:p>
        </p:txBody>
      </p:sp>
      <p:sp>
        <p:nvSpPr>
          <p:cNvPr id="3" name="Rectangle 2"/>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eaLnBrk="0" hangingPunct="0">
              <a:tabLst>
                <a:tab pos="57150" algn="l"/>
                <a:tab pos="114300" algn="l"/>
              </a:tabLst>
              <a:defRPr>
                <a:solidFill>
                  <a:schemeClr val="tx1"/>
                </a:solidFill>
                <a:latin typeface="Arial" panose="020B0604020202020204" pitchFamily="34" charset="0"/>
              </a:defRPr>
            </a:lvl1pPr>
            <a:lvl2pPr algn="l" eaLnBrk="0" hangingPunct="0">
              <a:tabLst>
                <a:tab pos="57150" algn="l"/>
                <a:tab pos="114300" algn="l"/>
              </a:tabLst>
              <a:defRPr>
                <a:solidFill>
                  <a:schemeClr val="tx1"/>
                </a:solidFill>
                <a:latin typeface="Arial" panose="020B0604020202020204" pitchFamily="34" charset="0"/>
              </a:defRPr>
            </a:lvl2pPr>
            <a:lvl3pPr algn="l" eaLnBrk="0" hangingPunct="0">
              <a:tabLst>
                <a:tab pos="57150" algn="l"/>
                <a:tab pos="114300" algn="l"/>
              </a:tabLst>
              <a:defRPr>
                <a:solidFill>
                  <a:schemeClr val="tx1"/>
                </a:solidFill>
                <a:latin typeface="Arial" panose="020B0604020202020204" pitchFamily="34" charset="0"/>
              </a:defRPr>
            </a:lvl3pPr>
            <a:lvl4pPr algn="l" eaLnBrk="0" hangingPunct="0">
              <a:tabLst>
                <a:tab pos="57150" algn="l"/>
                <a:tab pos="114300" algn="l"/>
              </a:tabLst>
              <a:defRPr>
                <a:solidFill>
                  <a:schemeClr val="tx1"/>
                </a:solidFill>
                <a:latin typeface="Arial" panose="020B0604020202020204" pitchFamily="34" charset="0"/>
              </a:defRPr>
            </a:lvl4pPr>
            <a:lvl5pPr algn="l" eaLnBrk="0" hangingPunct="0">
              <a:tabLst>
                <a:tab pos="57150" algn="l"/>
                <a:tab pos="114300" algn="l"/>
              </a:tabLst>
              <a:defRPr>
                <a:solidFill>
                  <a:schemeClr val="tx1"/>
                </a:solidFill>
                <a:latin typeface="Arial" panose="020B0604020202020204" pitchFamily="34" charset="0"/>
              </a:defRPr>
            </a:lvl5pPr>
            <a:lvl6pPr eaLnBrk="0" fontAlgn="base" hangingPunct="0">
              <a:spcBef>
                <a:spcPct val="0"/>
              </a:spcBef>
              <a:spcAft>
                <a:spcPct val="0"/>
              </a:spcAft>
              <a:tabLst>
                <a:tab pos="57150" algn="l"/>
                <a:tab pos="114300" algn="l"/>
              </a:tabLst>
              <a:defRPr>
                <a:solidFill>
                  <a:schemeClr val="tx1"/>
                </a:solidFill>
                <a:latin typeface="Arial" panose="020B0604020202020204" pitchFamily="34" charset="0"/>
              </a:defRPr>
            </a:lvl6pPr>
            <a:lvl7pPr eaLnBrk="0" fontAlgn="base" hangingPunct="0">
              <a:spcBef>
                <a:spcPct val="0"/>
              </a:spcBef>
              <a:spcAft>
                <a:spcPct val="0"/>
              </a:spcAft>
              <a:tabLst>
                <a:tab pos="57150" algn="l"/>
                <a:tab pos="114300" algn="l"/>
              </a:tabLst>
              <a:defRPr>
                <a:solidFill>
                  <a:schemeClr val="tx1"/>
                </a:solidFill>
                <a:latin typeface="Arial" panose="020B0604020202020204" pitchFamily="34" charset="0"/>
              </a:defRPr>
            </a:lvl7pPr>
            <a:lvl8pPr eaLnBrk="0" fontAlgn="base" hangingPunct="0">
              <a:spcBef>
                <a:spcPct val="0"/>
              </a:spcBef>
              <a:spcAft>
                <a:spcPct val="0"/>
              </a:spcAft>
              <a:tabLst>
                <a:tab pos="57150" algn="l"/>
                <a:tab pos="114300" algn="l"/>
              </a:tabLst>
              <a:defRPr>
                <a:solidFill>
                  <a:schemeClr val="tx1"/>
                </a:solidFill>
                <a:latin typeface="Arial" panose="020B0604020202020204" pitchFamily="34" charset="0"/>
              </a:defRPr>
            </a:lvl8pPr>
            <a:lvl9pPr eaLnBrk="0" fontAlgn="base" hangingPunct="0">
              <a:spcBef>
                <a:spcPct val="0"/>
              </a:spcBef>
              <a:spcAft>
                <a:spcPct val="0"/>
              </a:spcAft>
              <a:tabLst>
                <a:tab pos="57150" algn="l"/>
                <a:tab pos="1143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 algn="l"/>
                <a:tab pos="114300" algn="l"/>
              </a:tabLst>
            </a:pPr>
            <a:endParaRPr kumimoji="0" lang="en-CA" altLang="en-US" sz="1800" b="0" i="0" u="none" strike="noStrike" cap="none" normalizeH="0" baseline="0" dirty="0">
              <a:ln>
                <a:noFill/>
              </a:ln>
              <a:solidFill>
                <a:schemeClr val="tx1"/>
              </a:solidFill>
              <a:effectLst/>
              <a:latin typeface="Arial" panose="020B0604020202020204" pitchFamily="34" charset="0"/>
            </a:endParaRPr>
          </a:p>
        </p:txBody>
      </p:sp>
      <p:pic>
        <p:nvPicPr>
          <p:cNvPr id="2049" name="Picture 1" descr="JANUS Tab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958334"/>
            <a:ext cx="5774136" cy="5346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284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6371" y="408362"/>
            <a:ext cx="2171259" cy="366290"/>
          </a:xfrm>
        </p:spPr>
        <p:txBody>
          <a:bodyPr/>
          <a:lstStyle/>
          <a:p>
            <a:pPr algn="ctr"/>
            <a:r>
              <a:rPr lang="en-CA" sz="2800" b="1" dirty="0">
                <a:solidFill>
                  <a:schemeClr val="accent6"/>
                </a:solidFill>
                <a:latin typeface="+mn-lt"/>
              </a:rPr>
              <a:t>JCRYPDAT</a:t>
            </a:r>
            <a:endParaRPr lang="en-CA" sz="2800" b="1" dirty="0">
              <a:solidFill>
                <a:schemeClr val="accent6"/>
              </a:solidFill>
              <a:latin typeface="+mn-lt"/>
              <a:cs typeface="Arial"/>
            </a:endParaRPr>
          </a:p>
        </p:txBody>
      </p:sp>
      <p:sp>
        <p:nvSpPr>
          <p:cNvPr id="8" name="Rectangle 7"/>
          <p:cNvSpPr/>
          <p:nvPr/>
        </p:nvSpPr>
        <p:spPr>
          <a:xfrm>
            <a:off x="152400" y="3810000"/>
            <a:ext cx="7924800" cy="923330"/>
          </a:xfrm>
          <a:prstGeom prst="rect">
            <a:avLst/>
          </a:prstGeom>
        </p:spPr>
        <p:txBody>
          <a:bodyPr wrap="square">
            <a:spAutoFit/>
          </a:bodyPr>
          <a:lstStyle/>
          <a:p>
            <a:pPr algn="l"/>
            <a:r>
              <a:rPr lang="en-CA" b="0" dirty="0">
                <a:solidFill>
                  <a:srgbClr val="000000"/>
                </a:solidFill>
                <a:latin typeface="Courier New" panose="02070309020205020404" pitchFamily="49" charset="0"/>
              </a:rPr>
              <a:t>Example:</a:t>
            </a:r>
          </a:p>
          <a:p>
            <a:pPr algn="l"/>
            <a:r>
              <a:rPr lang="en-CA" b="0" dirty="0">
                <a:solidFill>
                  <a:srgbClr val="000000"/>
                </a:solidFill>
                <a:latin typeface="Courier New" panose="02070309020205020404" pitchFamily="49" charset="0"/>
              </a:rPr>
              <a:t>JCRYPDAT/107/AKZT3180A/AKZT3183A1/01/-//</a:t>
            </a:r>
          </a:p>
          <a:p>
            <a:pPr algn="l"/>
            <a:r>
              <a:rPr lang="en-CA" b="0" dirty="0">
                <a:solidFill>
                  <a:srgbClr val="000000"/>
                </a:solidFill>
                <a:latin typeface="Courier New" panose="02070309020205020404" pitchFamily="49" charset="0"/>
              </a:rPr>
              <a:t>JCRYPDAT/024/AKZT3145A/AKZT3256A1/45/-//</a:t>
            </a:r>
          </a:p>
        </p:txBody>
      </p:sp>
      <p:pic>
        <p:nvPicPr>
          <p:cNvPr id="9" name="Picture 8"/>
          <p:cNvPicPr>
            <a:picLocks noChangeAspect="1"/>
          </p:cNvPicPr>
          <p:nvPr/>
        </p:nvPicPr>
        <p:blipFill>
          <a:blip r:embed="rId3"/>
          <a:stretch>
            <a:fillRect/>
          </a:stretch>
        </p:blipFill>
        <p:spPr>
          <a:xfrm>
            <a:off x="0" y="1447800"/>
            <a:ext cx="9144000" cy="1914926"/>
          </a:xfrm>
          <a:prstGeom prst="rect">
            <a:avLst/>
          </a:prstGeom>
        </p:spPr>
      </p:pic>
    </p:spTree>
    <p:extLst>
      <p:ext uri="{BB962C8B-B14F-4D97-AF65-F5344CB8AC3E}">
        <p14:creationId xmlns:p14="http://schemas.microsoft.com/office/powerpoint/2010/main" val="11703337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6370" y="434840"/>
            <a:ext cx="2206564" cy="348638"/>
          </a:xfrm>
        </p:spPr>
        <p:txBody>
          <a:bodyPr/>
          <a:lstStyle/>
          <a:p>
            <a:pPr algn="ctr"/>
            <a:r>
              <a:rPr lang="en-CA" sz="2800" b="1" dirty="0">
                <a:solidFill>
                  <a:srgbClr val="2D2DB9"/>
                </a:solidFill>
                <a:latin typeface="+mn-lt"/>
              </a:rPr>
              <a:t>JTRNMODE</a:t>
            </a:r>
          </a:p>
        </p:txBody>
      </p:sp>
      <p:sp>
        <p:nvSpPr>
          <p:cNvPr id="8" name="Rectangle 7"/>
          <p:cNvSpPr/>
          <p:nvPr/>
        </p:nvSpPr>
        <p:spPr>
          <a:xfrm>
            <a:off x="152400" y="3810000"/>
            <a:ext cx="7924800" cy="646331"/>
          </a:xfrm>
          <a:prstGeom prst="rect">
            <a:avLst/>
          </a:prstGeom>
        </p:spPr>
        <p:txBody>
          <a:bodyPr wrap="square">
            <a:spAutoFit/>
          </a:bodyPr>
          <a:lstStyle/>
          <a:p>
            <a:pPr algn="l"/>
            <a:r>
              <a:rPr lang="en-CA" b="0" dirty="0">
                <a:solidFill>
                  <a:srgbClr val="000000"/>
                </a:solidFill>
                <a:latin typeface="Courier New" panose="02070309020205020404" pitchFamily="49" charset="0"/>
              </a:rPr>
              <a:t>Example:</a:t>
            </a:r>
          </a:p>
          <a:p>
            <a:pPr algn="l"/>
            <a:r>
              <a:rPr lang="en-CA" b="0" dirty="0">
                <a:solidFill>
                  <a:srgbClr val="000000"/>
                </a:solidFill>
                <a:latin typeface="Courier New" panose="02070309020205020404" pitchFamily="49" charset="0"/>
              </a:rPr>
              <a:t>JTRNMODE/NOTEST/EXER/NOR/MODE 1//	</a:t>
            </a:r>
          </a:p>
        </p:txBody>
      </p:sp>
      <p:pic>
        <p:nvPicPr>
          <p:cNvPr id="9" name="Picture 8"/>
          <p:cNvPicPr>
            <a:picLocks noChangeAspect="1"/>
          </p:cNvPicPr>
          <p:nvPr/>
        </p:nvPicPr>
        <p:blipFill>
          <a:blip r:embed="rId3"/>
          <a:stretch>
            <a:fillRect/>
          </a:stretch>
        </p:blipFill>
        <p:spPr>
          <a:xfrm>
            <a:off x="0" y="1295400"/>
            <a:ext cx="9144000" cy="1635181"/>
          </a:xfrm>
          <a:prstGeom prst="rect">
            <a:avLst/>
          </a:prstGeom>
        </p:spPr>
      </p:pic>
    </p:spTree>
    <p:extLst>
      <p:ext uri="{BB962C8B-B14F-4D97-AF65-F5344CB8AC3E}">
        <p14:creationId xmlns:p14="http://schemas.microsoft.com/office/powerpoint/2010/main" val="38816942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9937" y="434840"/>
            <a:ext cx="1924124" cy="330985"/>
          </a:xfrm>
        </p:spPr>
        <p:txBody>
          <a:bodyPr/>
          <a:lstStyle/>
          <a:p>
            <a:pPr algn="ctr"/>
            <a:r>
              <a:rPr lang="en-CA" sz="2800" b="1" dirty="0">
                <a:solidFill>
                  <a:schemeClr val="accent6"/>
                </a:solidFill>
                <a:latin typeface="+mn-lt"/>
              </a:rPr>
              <a:t>JSTNETS</a:t>
            </a:r>
          </a:p>
        </p:txBody>
      </p:sp>
      <p:sp>
        <p:nvSpPr>
          <p:cNvPr id="8" name="Rectangle 7"/>
          <p:cNvSpPr/>
          <p:nvPr/>
        </p:nvSpPr>
        <p:spPr>
          <a:xfrm>
            <a:off x="152400" y="3810000"/>
            <a:ext cx="8686800" cy="1477328"/>
          </a:xfrm>
          <a:prstGeom prst="rect">
            <a:avLst/>
          </a:prstGeom>
        </p:spPr>
        <p:txBody>
          <a:bodyPr wrap="square">
            <a:spAutoFit/>
          </a:bodyPr>
          <a:lstStyle/>
          <a:p>
            <a:pPr algn="l"/>
            <a:r>
              <a:rPr lang="en-CA" b="0" dirty="0">
                <a:solidFill>
                  <a:srgbClr val="000000"/>
                </a:solidFill>
                <a:latin typeface="Courier New" panose="02070309020205020404" pitchFamily="49" charset="0"/>
              </a:rPr>
              <a:t>Example:</a:t>
            </a:r>
          </a:p>
          <a:p>
            <a:pPr algn="l"/>
            <a:r>
              <a:rPr lang="en-CA" b="0" dirty="0">
                <a:solidFill>
                  <a:srgbClr val="000000"/>
                </a:solidFill>
                <a:latin typeface="Courier New" panose="02070309020205020404" pitchFamily="49" charset="0"/>
              </a:rPr>
              <a:t>JSTNETS/CNTRL/9/123/DECATUR// </a:t>
            </a:r>
          </a:p>
          <a:p>
            <a:pPr algn="l"/>
            <a:r>
              <a:rPr lang="en-CA" b="0" dirty="0">
                <a:solidFill>
                  <a:srgbClr val="000000"/>
                </a:solidFill>
                <a:latin typeface="Courier New" panose="02070309020205020404" pitchFamily="49" charset="0"/>
              </a:rPr>
              <a:t>JSTNETS/FTF/19/039/STRIKE ALPHA/042/CAP BRAVO// </a:t>
            </a:r>
          </a:p>
          <a:p>
            <a:pPr algn="l"/>
            <a:r>
              <a:rPr lang="en-CA" b="0" dirty="0">
                <a:solidFill>
                  <a:srgbClr val="000000"/>
                </a:solidFill>
                <a:latin typeface="Courier New" panose="02070309020205020404" pitchFamily="49" charset="0"/>
              </a:rPr>
              <a:t>JSTNETS/VOICE A/12/010/LINK COORDINATION/015/BATTLE GROUP COORDINATION//</a:t>
            </a:r>
          </a:p>
        </p:txBody>
      </p:sp>
      <p:pic>
        <p:nvPicPr>
          <p:cNvPr id="9" name="Picture 8"/>
          <p:cNvPicPr>
            <a:picLocks noChangeAspect="1"/>
          </p:cNvPicPr>
          <p:nvPr/>
        </p:nvPicPr>
        <p:blipFill>
          <a:blip r:embed="rId3"/>
          <a:stretch>
            <a:fillRect/>
          </a:stretch>
        </p:blipFill>
        <p:spPr>
          <a:xfrm>
            <a:off x="-4482" y="1447800"/>
            <a:ext cx="9144000" cy="1941846"/>
          </a:xfrm>
          <a:prstGeom prst="rect">
            <a:avLst/>
          </a:prstGeom>
        </p:spPr>
      </p:pic>
    </p:spTree>
    <p:extLst>
      <p:ext uri="{BB962C8B-B14F-4D97-AF65-F5344CB8AC3E}">
        <p14:creationId xmlns:p14="http://schemas.microsoft.com/office/powerpoint/2010/main" val="21134872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1066" y="408362"/>
            <a:ext cx="2241869" cy="366290"/>
          </a:xfrm>
        </p:spPr>
        <p:txBody>
          <a:bodyPr/>
          <a:lstStyle/>
          <a:p>
            <a:pPr algn="ctr"/>
            <a:r>
              <a:rPr lang="en-CA" sz="2800" b="1" dirty="0">
                <a:solidFill>
                  <a:schemeClr val="accent6"/>
                </a:solidFill>
                <a:latin typeface="+mn-lt"/>
              </a:rPr>
              <a:t>FORCFLTR</a:t>
            </a:r>
            <a:endParaRPr lang="en-CA" sz="2800" b="1" dirty="0">
              <a:solidFill>
                <a:schemeClr val="accent6"/>
              </a:solidFill>
              <a:latin typeface="+mn-lt"/>
              <a:cs typeface="Arial"/>
            </a:endParaRPr>
          </a:p>
        </p:txBody>
      </p:sp>
      <p:sp>
        <p:nvSpPr>
          <p:cNvPr id="8" name="Rectangle 7"/>
          <p:cNvSpPr/>
          <p:nvPr/>
        </p:nvSpPr>
        <p:spPr>
          <a:xfrm>
            <a:off x="152400" y="3810000"/>
            <a:ext cx="7924800" cy="646331"/>
          </a:xfrm>
          <a:prstGeom prst="rect">
            <a:avLst/>
          </a:prstGeom>
        </p:spPr>
        <p:txBody>
          <a:bodyPr wrap="square">
            <a:spAutoFit/>
          </a:bodyPr>
          <a:lstStyle/>
          <a:p>
            <a:pPr algn="l"/>
            <a:r>
              <a:rPr lang="en-CA" b="0" dirty="0">
                <a:solidFill>
                  <a:srgbClr val="000000"/>
                </a:solidFill>
                <a:latin typeface="Courier New" panose="02070309020205020404" pitchFamily="49" charset="0"/>
              </a:rPr>
              <a:t>Example:</a:t>
            </a:r>
          </a:p>
          <a:p>
            <a:pPr algn="l"/>
            <a:r>
              <a:rPr lang="en-CA" b="0" dirty="0">
                <a:solidFill>
                  <a:srgbClr val="000000"/>
                </a:solidFill>
                <a:latin typeface="Courier New" panose="02070309020205020404" pitchFamily="49" charset="0"/>
              </a:rPr>
              <a:t>FORCFLTR/FAB28/FAB32//	</a:t>
            </a:r>
          </a:p>
        </p:txBody>
      </p:sp>
      <p:pic>
        <p:nvPicPr>
          <p:cNvPr id="9" name="Picture 8"/>
          <p:cNvPicPr>
            <a:picLocks noChangeAspect="1"/>
          </p:cNvPicPr>
          <p:nvPr/>
        </p:nvPicPr>
        <p:blipFill>
          <a:blip r:embed="rId3"/>
          <a:stretch>
            <a:fillRect/>
          </a:stretch>
        </p:blipFill>
        <p:spPr>
          <a:xfrm>
            <a:off x="4482" y="1676400"/>
            <a:ext cx="7219950" cy="1343025"/>
          </a:xfrm>
          <a:prstGeom prst="rect">
            <a:avLst/>
          </a:prstGeom>
        </p:spPr>
      </p:pic>
    </p:spTree>
    <p:extLst>
      <p:ext uri="{BB962C8B-B14F-4D97-AF65-F5344CB8AC3E}">
        <p14:creationId xmlns:p14="http://schemas.microsoft.com/office/powerpoint/2010/main" val="30721744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143000" y="337015"/>
            <a:ext cx="7010400" cy="419248"/>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latin typeface="+mn-lt"/>
              </a:rPr>
              <a:t>Confirmation Activity</a:t>
            </a:r>
            <a:endParaRPr lang="en-US" altLang="en-US" sz="2800" kern="0" dirty="0">
              <a:solidFill>
                <a:schemeClr val="accent6"/>
              </a:solidFill>
              <a:latin typeface="+mn-lt"/>
              <a:cs typeface="Arial"/>
            </a:endParaRPr>
          </a:p>
        </p:txBody>
      </p:sp>
      <p:sp>
        <p:nvSpPr>
          <p:cNvPr id="9" name="TextBox 8"/>
          <p:cNvSpPr txBox="1"/>
          <p:nvPr/>
        </p:nvSpPr>
        <p:spPr>
          <a:xfrm>
            <a:off x="3825" y="2667000"/>
            <a:ext cx="9138703" cy="1600438"/>
          </a:xfrm>
          <a:prstGeom prst="rect">
            <a:avLst/>
          </a:prstGeom>
          <a:noFill/>
        </p:spPr>
        <p:txBody>
          <a:bodyPr wrap="square" lIns="91440" tIns="45720" rIns="91440" bIns="45720" rtlCol="0" anchor="t">
            <a:spAutoFit/>
          </a:bodyPr>
          <a:lstStyle/>
          <a:p>
            <a:pPr marL="342900" indent="-342900" algn="l">
              <a:buFont typeface="Arial"/>
              <a:buChar char="•"/>
            </a:pPr>
            <a:r>
              <a:rPr lang="en-CA" sz="2000" b="0" dirty="0">
                <a:latin typeface="Arial"/>
                <a:cs typeface="Arial"/>
              </a:rPr>
              <a:t>Use the </a:t>
            </a:r>
            <a:r>
              <a:rPr lang="en-CA" sz="2000" b="0" dirty="0" err="1">
                <a:latin typeface="Arial"/>
                <a:cs typeface="Arial"/>
              </a:rPr>
              <a:t>OpTaskLink</a:t>
            </a:r>
            <a:r>
              <a:rPr lang="en-CA" sz="2000" b="0" dirty="0">
                <a:latin typeface="Arial"/>
                <a:cs typeface="Arial"/>
              </a:rPr>
              <a:t> Link 16 Segment to complete the Network Wide Parameter of the Mission Planning Sheet.</a:t>
            </a:r>
            <a:endParaRPr lang="en-US">
              <a:cs typeface="Arial" panose="020B0604020202020204" pitchFamily="34" charset="0"/>
            </a:endParaRPr>
          </a:p>
          <a:p>
            <a:endParaRPr lang="en-CA" sz="2000" b="0" dirty="0">
              <a:cs typeface="Arial"/>
            </a:endParaRPr>
          </a:p>
          <a:p>
            <a:endParaRPr lang="en-CA" sz="2000" b="0" dirty="0">
              <a:cs typeface="Arial"/>
            </a:endParaRPr>
          </a:p>
          <a:p>
            <a:endParaRPr lang="en-CA" dirty="0"/>
          </a:p>
        </p:txBody>
      </p:sp>
    </p:spTree>
    <p:extLst>
      <p:ext uri="{BB962C8B-B14F-4D97-AF65-F5344CB8AC3E}">
        <p14:creationId xmlns:p14="http://schemas.microsoft.com/office/powerpoint/2010/main" val="24457383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lIns="91440" tIns="45720" rIns="91440" bIns="45720" rtlCol="0" anchor="t">
            <a:spAutoFit/>
          </a:bodyPr>
          <a:lstStyle/>
          <a:p>
            <a:pPr algn="ctr"/>
            <a:r>
              <a:rPr lang="en-CA" sz="4000" kern="0" dirty="0">
                <a:solidFill>
                  <a:schemeClr val="accent2">
                    <a:lumMod val="75000"/>
                  </a:schemeClr>
                </a:solidFill>
                <a:latin typeface="+mn-lt"/>
                <a:ea typeface="+mj-ea"/>
                <a:cs typeface="+mj-cs"/>
              </a:rPr>
              <a:t>QUESTIONS?</a:t>
            </a:r>
          </a:p>
        </p:txBody>
      </p:sp>
    </p:spTree>
    <p:extLst>
      <p:ext uri="{BB962C8B-B14F-4D97-AF65-F5344CB8AC3E}">
        <p14:creationId xmlns:p14="http://schemas.microsoft.com/office/powerpoint/2010/main" val="3118391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kern="0" dirty="0">
                <a:solidFill>
                  <a:schemeClr val="accent6"/>
                </a:solidFill>
                <a:latin typeface="+mn-lt"/>
                <a:ea typeface="+mj-ea"/>
                <a:cs typeface="+mj-cs"/>
              </a:rPr>
              <a:t>This brief is</a:t>
            </a:r>
            <a:endParaRPr lang="en-CA" sz="2800" kern="0" dirty="0">
              <a:solidFill>
                <a:schemeClr val="accent6"/>
              </a:solidFill>
              <a:latin typeface="+mn-lt"/>
              <a:ea typeface="+mj-ea"/>
              <a:cs typeface="Arial"/>
            </a:endParaRPr>
          </a:p>
          <a:p>
            <a:r>
              <a:rPr lang="en-CA" sz="6600" kern="0" dirty="0">
                <a:solidFill>
                  <a:schemeClr val="accent6"/>
                </a:solidFill>
                <a:latin typeface="+mn-lt"/>
                <a:ea typeface="+mj-ea"/>
                <a:cs typeface="+mj-cs"/>
              </a:rPr>
              <a:t>UNCLASSIFIED </a:t>
            </a:r>
            <a:endParaRPr lang="en-CA" sz="6600" kern="0" dirty="0">
              <a:solidFill>
                <a:schemeClr val="accent6"/>
              </a:solidFill>
              <a:latin typeface="+mn-lt"/>
              <a:ea typeface="+mj-ea"/>
              <a:cs typeface="Arial"/>
            </a:endParaRPr>
          </a:p>
        </p:txBody>
      </p:sp>
    </p:spTree>
    <p:extLst>
      <p:ext uri="{BB962C8B-B14F-4D97-AF65-F5344CB8AC3E}">
        <p14:creationId xmlns:p14="http://schemas.microsoft.com/office/powerpoint/2010/main" val="101895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649656" y="319363"/>
            <a:ext cx="1767604" cy="445726"/>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latin typeface="+mn-lt"/>
              </a:rPr>
              <a:t>Overview</a:t>
            </a:r>
            <a:endParaRPr lang="en-US" altLang="en-US" sz="2800" kern="0" dirty="0">
              <a:solidFill>
                <a:schemeClr val="accent6"/>
              </a:solidFill>
              <a:latin typeface="+mn-lt"/>
              <a:cs typeface="Arial"/>
            </a:endParaRPr>
          </a:p>
        </p:txBody>
      </p:sp>
      <p:sp>
        <p:nvSpPr>
          <p:cNvPr id="3" name="TextBox 2"/>
          <p:cNvSpPr txBox="1"/>
          <p:nvPr/>
        </p:nvSpPr>
        <p:spPr>
          <a:xfrm>
            <a:off x="589" y="1447800"/>
            <a:ext cx="9146058" cy="1754326"/>
          </a:xfrm>
          <a:prstGeom prst="rect">
            <a:avLst/>
          </a:prstGeom>
          <a:noFill/>
        </p:spPr>
        <p:txBody>
          <a:bodyPr wrap="square" lIns="91440" tIns="45720" rIns="91440" bIns="45720" rtlCol="0" anchor="t">
            <a:spAutoFit/>
          </a:bodyPr>
          <a:lstStyle/>
          <a:p>
            <a:pPr marL="342900" indent="-342900" algn="l">
              <a:buFont typeface="Arial"/>
              <a:buChar char="•"/>
            </a:pPr>
            <a:r>
              <a:rPr lang="en-CA" sz="2000" b="0" dirty="0" err="1">
                <a:latin typeface="Arial"/>
                <a:cs typeface="Arial"/>
              </a:rPr>
              <a:t>OpTaskLink</a:t>
            </a:r>
            <a:r>
              <a:rPr lang="en-CA" sz="2000" b="0" dirty="0">
                <a:latin typeface="Arial"/>
                <a:cs typeface="Arial"/>
              </a:rPr>
              <a:t> Network segments</a:t>
            </a:r>
            <a:endParaRPr lang="en-US">
              <a:cs typeface="Arial" panose="020B0604020202020204" pitchFamily="34" charset="0"/>
            </a:endParaRPr>
          </a:p>
          <a:p>
            <a:pPr marL="342900" indent="-342900" algn="l">
              <a:buFont typeface="Arial"/>
              <a:buChar char="•"/>
            </a:pPr>
            <a:endParaRPr lang="en-CA" sz="2000" b="0" dirty="0">
              <a:latin typeface="Arial"/>
              <a:cs typeface="Arial"/>
            </a:endParaRPr>
          </a:p>
          <a:p>
            <a:pPr marL="342900" indent="-342900" algn="l">
              <a:buFont typeface="Arial"/>
              <a:buChar char="•"/>
            </a:pPr>
            <a:r>
              <a:rPr lang="en-CA" sz="2000" b="0" dirty="0">
                <a:latin typeface="Arial"/>
                <a:cs typeface="Arial"/>
              </a:rPr>
              <a:t>Legal entries</a:t>
            </a:r>
          </a:p>
          <a:p>
            <a:pPr marL="342900" indent="-342900" algn="l">
              <a:buFont typeface="Arial"/>
              <a:buChar char="•"/>
            </a:pPr>
            <a:endParaRPr lang="en-CA" sz="2000" b="0" dirty="0">
              <a:cs typeface="Arial"/>
            </a:endParaRPr>
          </a:p>
          <a:p>
            <a:pPr algn="l"/>
            <a:endParaRPr lang="en-CA" sz="2800" b="0" dirty="0"/>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Title 1"/>
          <p:cNvSpPr>
            <a:spLocks noGrp="1"/>
          </p:cNvSpPr>
          <p:nvPr>
            <p:ph type="title"/>
          </p:nvPr>
        </p:nvSpPr>
        <p:spPr>
          <a:xfrm>
            <a:off x="2563733" y="346578"/>
            <a:ext cx="4009473" cy="489858"/>
          </a:xfrm>
        </p:spPr>
        <p:txBody>
          <a:bodyPr/>
          <a:lstStyle/>
          <a:p>
            <a:pPr algn="ctr" eaLnBrk="1" hangingPunct="1"/>
            <a:r>
              <a:rPr lang="en-CA" altLang="en-US" sz="2800" b="1" dirty="0">
                <a:solidFill>
                  <a:schemeClr val="accent6"/>
                </a:solidFill>
                <a:latin typeface="+mn-lt"/>
              </a:rPr>
              <a:t>Link 16 OTL Segment</a:t>
            </a:r>
            <a:endParaRPr lang="en-CA" altLang="en-US" sz="2800" b="1" dirty="0">
              <a:solidFill>
                <a:schemeClr val="accent6"/>
              </a:solidFill>
              <a:latin typeface="+mn-lt"/>
              <a:cs typeface="Arial"/>
            </a:endParaRPr>
          </a:p>
        </p:txBody>
      </p:sp>
      <p:sp>
        <p:nvSpPr>
          <p:cNvPr id="187395" name="Rectangle 4"/>
          <p:cNvSpPr>
            <a:spLocks noChangeArrowheads="1"/>
          </p:cNvSpPr>
          <p:nvPr/>
        </p:nvSpPr>
        <p:spPr bwMode="auto">
          <a:xfrm>
            <a:off x="457200" y="1524000"/>
            <a:ext cx="8066087" cy="3540073"/>
          </a:xfrm>
          <a:prstGeom prst="rect">
            <a:avLst/>
          </a:prstGeom>
          <a:solidFill>
            <a:srgbClr val="0000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r>
              <a:rPr lang="en-US" altLang="en-US" sz="1400" dirty="0">
                <a:solidFill>
                  <a:schemeClr val="bg1"/>
                </a:solidFill>
                <a:latin typeface="Cambria" panose="02040503050406030204" pitchFamily="18" charset="0"/>
              </a:rPr>
              <a:t>LNKXVI/LINK 16 SEGMENT//</a:t>
            </a:r>
          </a:p>
          <a:p>
            <a:pPr algn="l">
              <a:spcBef>
                <a:spcPct val="0"/>
              </a:spcBef>
              <a:buFontTx/>
              <a:buNone/>
            </a:pPr>
            <a:r>
              <a:rPr lang="en-US" altLang="en-US" sz="1400" dirty="0">
                <a:solidFill>
                  <a:schemeClr val="bg1"/>
                </a:solidFill>
                <a:latin typeface="Cambria" panose="02040503050406030204" pitchFamily="18" charset="0"/>
              </a:rPr>
              <a:t>PERIOD/020800ZSEP2019/291600ZSEP2019//</a:t>
            </a:r>
          </a:p>
          <a:p>
            <a:pPr algn="l">
              <a:spcBef>
                <a:spcPct val="0"/>
              </a:spcBef>
              <a:buFontTx/>
              <a:buNone/>
            </a:pPr>
            <a:r>
              <a:rPr lang="en-US" altLang="en-US" sz="1400" dirty="0">
                <a:solidFill>
                  <a:schemeClr val="bg1"/>
                </a:solidFill>
                <a:latin typeface="Cambria" panose="02040503050406030204" pitchFamily="18" charset="0"/>
              </a:rPr>
              <a:t>JNETWORK/CAJE0007A/10JUL2003/OVERLAND/Z/ZERO//</a:t>
            </a:r>
          </a:p>
          <a:p>
            <a:pPr algn="l">
              <a:spcBef>
                <a:spcPct val="0"/>
              </a:spcBef>
              <a:buFontTx/>
              <a:buNone/>
            </a:pPr>
            <a:r>
              <a:rPr lang="en-US" altLang="en-US" sz="1400" dirty="0">
                <a:solidFill>
                  <a:schemeClr val="bg1"/>
                </a:solidFill>
                <a:latin typeface="Cambria" panose="02040503050406030204" pitchFamily="18" charset="0"/>
              </a:rPr>
              <a:t>CPD/01MAY2007/1//</a:t>
            </a:r>
          </a:p>
          <a:p>
            <a:pPr algn="l">
              <a:spcBef>
                <a:spcPct val="0"/>
              </a:spcBef>
              <a:buFontTx/>
              <a:buNone/>
            </a:pPr>
            <a:r>
              <a:rPr lang="en-US" altLang="en-US" sz="1400" dirty="0">
                <a:solidFill>
                  <a:schemeClr val="bg1"/>
                </a:solidFill>
                <a:latin typeface="Cambria" panose="02040503050406030204" pitchFamily="18" charset="0"/>
              </a:rPr>
              <a:t>JCRYPDAT/1/AKAT3109/-/0/1//</a:t>
            </a:r>
          </a:p>
          <a:p>
            <a:pPr algn="l">
              <a:spcBef>
                <a:spcPct val="0"/>
              </a:spcBef>
              <a:buFontTx/>
              <a:buNone/>
            </a:pPr>
            <a:r>
              <a:rPr lang="en-US" altLang="en-US" sz="1400" dirty="0">
                <a:solidFill>
                  <a:schemeClr val="bg1"/>
                </a:solidFill>
                <a:latin typeface="Cambria" panose="02040503050406030204" pitchFamily="18" charset="0"/>
              </a:rPr>
              <a:t>JTRNMODE/NO TEST/EXER/NOR/MODE 1//</a:t>
            </a:r>
          </a:p>
          <a:p>
            <a:pPr algn="l">
              <a:spcBef>
                <a:spcPct val="0"/>
              </a:spcBef>
              <a:buFontTx/>
              <a:buNone/>
            </a:pPr>
            <a:r>
              <a:rPr lang="en-US" altLang="en-US" sz="1400" dirty="0">
                <a:solidFill>
                  <a:schemeClr val="bg1"/>
                </a:solidFill>
                <a:latin typeface="Cambria" panose="02040503050406030204" pitchFamily="18" charset="0"/>
              </a:rPr>
              <a:t>JSTNETS/FTF/19/015/CAP BRAVO//</a:t>
            </a:r>
          </a:p>
          <a:p>
            <a:pPr algn="l">
              <a:spcBef>
                <a:spcPct val="0"/>
              </a:spcBef>
              <a:buFontTx/>
              <a:buNone/>
            </a:pPr>
            <a:r>
              <a:rPr lang="en-US" altLang="en-US" sz="1400" dirty="0">
                <a:solidFill>
                  <a:schemeClr val="bg1"/>
                </a:solidFill>
                <a:latin typeface="Cambria" panose="02040503050406030204" pitchFamily="18" charset="0"/>
              </a:rPr>
              <a:t>JSTNETS/VOICE A/12/025/ADCCN//</a:t>
            </a:r>
          </a:p>
          <a:p>
            <a:pPr algn="l">
              <a:spcBef>
                <a:spcPct val="0"/>
              </a:spcBef>
              <a:buFontTx/>
              <a:buNone/>
            </a:pPr>
            <a:r>
              <a:rPr lang="en-US" altLang="en-US" sz="1400" dirty="0">
                <a:solidFill>
                  <a:schemeClr val="bg1"/>
                </a:solidFill>
                <a:latin typeface="Cambria" panose="02040503050406030204" pitchFamily="18" charset="0"/>
              </a:rPr>
              <a:t>FORCFLTR/FJ28 /ALL/9/FIXED/-/AL/PE//</a:t>
            </a:r>
          </a:p>
          <a:p>
            <a:pPr algn="l">
              <a:spcBef>
                <a:spcPct val="0"/>
              </a:spcBef>
              <a:buFontTx/>
              <a:buNone/>
            </a:pPr>
            <a:r>
              <a:rPr lang="en-US" altLang="en-US" sz="1400" dirty="0">
                <a:solidFill>
                  <a:schemeClr val="bg1"/>
                </a:solidFill>
                <a:latin typeface="Cambria" panose="02040503050406030204" pitchFamily="18" charset="0"/>
              </a:rPr>
              <a:t>GENTEXT/JTIDS NETWORK MANAGEMENT/THE JICO WILL BE LOCATED AT THE CAOC AND PERFORM OVERALL MANGEMENT OF THE MTN//</a:t>
            </a:r>
          </a:p>
          <a:p>
            <a:pPr algn="l" eaLnBrk="1" hangingPunct="1">
              <a:spcBef>
                <a:spcPct val="0"/>
              </a:spcBef>
              <a:buFontTx/>
              <a:buNone/>
            </a:pPr>
            <a:r>
              <a:rPr lang="en-US" altLang="en-US" sz="1400" dirty="0">
                <a:solidFill>
                  <a:schemeClr val="bg1"/>
                </a:solidFill>
                <a:latin typeface="Cambria" panose="02040503050406030204" pitchFamily="18" charset="0"/>
              </a:rPr>
              <a:t>JUDATA/SHIP:NIMITZ/CS:STONEWALL/JU:00076/16/-/</a:t>
            </a:r>
          </a:p>
          <a:p>
            <a:pPr algn="l" eaLnBrk="1" hangingPunct="1">
              <a:spcBef>
                <a:spcPct val="0"/>
              </a:spcBef>
              <a:buFontTx/>
              <a:buNone/>
            </a:pPr>
            <a:r>
              <a:rPr lang="en-US" altLang="en-US" sz="1400" dirty="0">
                <a:solidFill>
                  <a:schemeClr val="bg1"/>
                </a:solidFill>
                <a:latin typeface="Cambria" panose="02040503050406030204" pitchFamily="18" charset="0"/>
              </a:rPr>
              <a:t>/BLOCK:05000-05277/-/SHIP(12)/-/NORM/200/PRI/Y/-/-/FBLOCK:07000-07777//</a:t>
            </a:r>
          </a:p>
          <a:p>
            <a:pPr algn="l" eaLnBrk="1" hangingPunct="1">
              <a:spcBef>
                <a:spcPct val="0"/>
              </a:spcBef>
              <a:buFontTx/>
              <a:buNone/>
            </a:pPr>
            <a:r>
              <a:rPr lang="en-US" altLang="en-US" sz="1400" dirty="0">
                <a:solidFill>
                  <a:schemeClr val="bg1"/>
                </a:solidFill>
                <a:latin typeface="Cambria" panose="02040503050406030204" pitchFamily="18" charset="0"/>
              </a:rPr>
              <a:t>JSURVOPT/2/1/CVBG-1//</a:t>
            </a:r>
          </a:p>
          <a:p>
            <a:pPr algn="l" eaLnBrk="1" hangingPunct="1">
              <a:spcBef>
                <a:spcPct val="0"/>
              </a:spcBef>
              <a:buFontTx/>
              <a:buNone/>
            </a:pPr>
            <a:r>
              <a:rPr lang="en-US" altLang="en-US" sz="1400" dirty="0">
                <a:solidFill>
                  <a:schemeClr val="bg1"/>
                </a:solidFill>
                <a:latin typeface="Cambria" panose="02040503050406030204" pitchFamily="18" charset="0"/>
              </a:rPr>
              <a:t>LKSXDUTY/812/815//</a:t>
            </a:r>
          </a:p>
          <a:p>
            <a:pPr algn="l" eaLnBrk="1" hangingPunct="1">
              <a:spcBef>
                <a:spcPct val="0"/>
              </a:spcBef>
              <a:buFontTx/>
              <a:buNone/>
            </a:pPr>
            <a:r>
              <a:rPr lang="en-US" altLang="en-US" sz="1400" dirty="0">
                <a:solidFill>
                  <a:schemeClr val="bg1"/>
                </a:solidFill>
                <a:latin typeface="Cambria" panose="02040503050406030204" pitchFamily="18" charset="0"/>
              </a:rPr>
              <a:t>FILTER/FJ28/ ALL/FIXED/-/AL/PE//</a:t>
            </a:r>
          </a:p>
        </p:txBody>
      </p:sp>
    </p:spTree>
    <p:extLst>
      <p:ext uri="{BB962C8B-B14F-4D97-AF65-F5344CB8AC3E}">
        <p14:creationId xmlns:p14="http://schemas.microsoft.com/office/powerpoint/2010/main" val="2534650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Title 1"/>
          <p:cNvSpPr>
            <a:spLocks noGrp="1"/>
          </p:cNvSpPr>
          <p:nvPr>
            <p:ph type="title"/>
          </p:nvPr>
        </p:nvSpPr>
        <p:spPr>
          <a:xfrm>
            <a:off x="3336324" y="399535"/>
            <a:ext cx="2471352" cy="383943"/>
          </a:xfrm>
        </p:spPr>
        <p:txBody>
          <a:bodyPr/>
          <a:lstStyle/>
          <a:p>
            <a:pPr algn="ctr" eaLnBrk="1" hangingPunct="1"/>
            <a:r>
              <a:rPr lang="en-CA" altLang="en-US" sz="2800" b="1" dirty="0">
                <a:solidFill>
                  <a:schemeClr val="accent6"/>
                </a:solidFill>
                <a:latin typeface="+mn-lt"/>
              </a:rPr>
              <a:t>L16 Segment</a:t>
            </a:r>
            <a:endParaRPr lang="en-CA" altLang="en-US" sz="2800" b="1" dirty="0">
              <a:solidFill>
                <a:schemeClr val="accent6"/>
              </a:solidFill>
              <a:latin typeface="+mn-lt"/>
              <a:cs typeface="Arial"/>
            </a:endParaRPr>
          </a:p>
        </p:txBody>
      </p:sp>
      <p:sp>
        <p:nvSpPr>
          <p:cNvPr id="4" name="Rectangle 3"/>
          <p:cNvSpPr>
            <a:spLocks noGrp="1" noChangeArrowheads="1"/>
          </p:cNvSpPr>
          <p:nvPr>
            <p:ph idx="1"/>
          </p:nvPr>
        </p:nvSpPr>
        <p:spPr/>
        <p:txBody>
          <a:bodyPr rtlCol="0">
            <a:normAutofit/>
          </a:bodyPr>
          <a:lstStyle/>
          <a:p>
            <a:pPr eaLnBrk="1" fontAlgn="auto" hangingPunct="1">
              <a:spcAft>
                <a:spcPts val="0"/>
              </a:spcAft>
              <a:defRPr/>
            </a:pPr>
            <a:r>
              <a:rPr lang="en-US" altLang="en-US" sz="1800" dirty="0"/>
              <a:t>Two main parts</a:t>
            </a:r>
          </a:p>
          <a:p>
            <a:pPr lvl="1" eaLnBrk="1" fontAlgn="auto" hangingPunct="1">
              <a:spcAft>
                <a:spcPts val="0"/>
              </a:spcAft>
              <a:defRPr/>
            </a:pPr>
            <a:r>
              <a:rPr lang="en-US" altLang="en-US" sz="1800" dirty="0"/>
              <a:t>Network wide parameters</a:t>
            </a:r>
          </a:p>
          <a:p>
            <a:pPr marL="457200" lvl="1" indent="0" eaLnBrk="1" fontAlgn="auto" hangingPunct="1">
              <a:spcAft>
                <a:spcPts val="0"/>
              </a:spcAft>
              <a:buNone/>
              <a:defRPr/>
            </a:pPr>
            <a:endParaRPr lang="en-US" altLang="en-US" sz="1800" dirty="0"/>
          </a:p>
          <a:p>
            <a:pPr lvl="1" eaLnBrk="1" fontAlgn="auto" hangingPunct="1">
              <a:spcAft>
                <a:spcPts val="0"/>
              </a:spcAft>
              <a:defRPr/>
            </a:pPr>
            <a:r>
              <a:rPr lang="en-US" altLang="en-US" sz="1800" dirty="0"/>
              <a:t>Individual unit parameters</a:t>
            </a:r>
          </a:p>
          <a:p>
            <a:pPr lvl="1" eaLnBrk="1" fontAlgn="auto" hangingPunct="1">
              <a:spcAft>
                <a:spcPts val="0"/>
              </a:spcAft>
              <a:buFontTx/>
              <a:buNone/>
              <a:defRPr/>
            </a:pPr>
            <a:endParaRPr lang="en-US" altLang="en-US" sz="1800" dirty="0"/>
          </a:p>
          <a:p>
            <a:pPr eaLnBrk="1" fontAlgn="auto" hangingPunct="1">
              <a:spcAft>
                <a:spcPts val="0"/>
              </a:spcAft>
              <a:defRPr/>
            </a:pPr>
            <a:r>
              <a:rPr lang="en-US" altLang="en-US" sz="1800" dirty="0"/>
              <a:t>Link 16 Sets starts with a ‘J’</a:t>
            </a:r>
          </a:p>
          <a:p>
            <a:pPr eaLnBrk="1" fontAlgn="auto" hangingPunct="1">
              <a:lnSpc>
                <a:spcPct val="70000"/>
              </a:lnSpc>
              <a:spcAft>
                <a:spcPts val="0"/>
              </a:spcAft>
              <a:buFontTx/>
              <a:buNone/>
              <a:defRPr/>
            </a:pPr>
            <a:endParaRPr lang="en-US" altLang="en-US" sz="2400" dirty="0"/>
          </a:p>
          <a:p>
            <a:pPr marL="457200" lvl="1" indent="0" eaLnBrk="1" fontAlgn="auto" hangingPunct="1">
              <a:lnSpc>
                <a:spcPct val="70000"/>
              </a:lnSpc>
              <a:spcAft>
                <a:spcPts val="0"/>
              </a:spcAft>
              <a:buFont typeface="Arial" panose="020B0604020202020204" pitchFamily="34" charset="0"/>
              <a:buNone/>
              <a:defRPr/>
            </a:pPr>
            <a:endParaRPr lang="en-US" altLang="en-US" sz="2400" dirty="0"/>
          </a:p>
        </p:txBody>
      </p:sp>
      <p:sp>
        <p:nvSpPr>
          <p:cNvPr id="188420" name="Rectangle 6"/>
          <p:cNvSpPr>
            <a:spLocks noChangeArrowheads="1"/>
          </p:cNvSpPr>
          <p:nvPr/>
        </p:nvSpPr>
        <p:spPr bwMode="auto">
          <a:xfrm>
            <a:off x="4614863" y="1531938"/>
            <a:ext cx="2471737" cy="471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900" dirty="0">
                <a:latin typeface="Cambria" panose="02040503050406030204" pitchFamily="18" charset="0"/>
              </a:rPr>
              <a:t>LNKXVI/</a:t>
            </a:r>
          </a:p>
          <a:p>
            <a:pPr>
              <a:spcBef>
                <a:spcPct val="0"/>
              </a:spcBef>
              <a:buFontTx/>
              <a:buNone/>
            </a:pPr>
            <a:r>
              <a:rPr lang="en-US" altLang="en-US" sz="1900" dirty="0">
                <a:latin typeface="Cambria" panose="02040503050406030204" pitchFamily="18" charset="0"/>
              </a:rPr>
              <a:t>PERIOD/</a:t>
            </a:r>
          </a:p>
          <a:p>
            <a:pPr>
              <a:spcBef>
                <a:spcPct val="0"/>
              </a:spcBef>
              <a:buFontTx/>
              <a:buNone/>
            </a:pPr>
            <a:r>
              <a:rPr lang="en-US" altLang="en-US" sz="1900" dirty="0">
                <a:latin typeface="Cambria" panose="02040503050406030204" pitchFamily="18" charset="0"/>
              </a:rPr>
              <a:t>JNETWORK/</a:t>
            </a:r>
          </a:p>
          <a:p>
            <a:pPr>
              <a:spcBef>
                <a:spcPct val="0"/>
              </a:spcBef>
              <a:buFontTx/>
              <a:buNone/>
            </a:pPr>
            <a:r>
              <a:rPr lang="en-US" altLang="en-US" sz="1900" dirty="0">
                <a:latin typeface="Cambria" panose="02040503050406030204" pitchFamily="18" charset="0"/>
              </a:rPr>
              <a:t>CPD/ </a:t>
            </a:r>
          </a:p>
          <a:p>
            <a:pPr>
              <a:spcBef>
                <a:spcPct val="0"/>
              </a:spcBef>
              <a:buFontTx/>
              <a:buNone/>
            </a:pPr>
            <a:r>
              <a:rPr lang="en-US" altLang="en-US" sz="1900" dirty="0">
                <a:latin typeface="Cambria" panose="02040503050406030204" pitchFamily="18" charset="0"/>
              </a:rPr>
              <a:t>JCRYPDAT/</a:t>
            </a:r>
          </a:p>
          <a:p>
            <a:pPr>
              <a:spcBef>
                <a:spcPct val="0"/>
              </a:spcBef>
              <a:buFontTx/>
              <a:buNone/>
            </a:pPr>
            <a:r>
              <a:rPr lang="en-US" altLang="en-US" sz="1900" dirty="0">
                <a:latin typeface="Cambria" panose="02040503050406030204" pitchFamily="18" charset="0"/>
              </a:rPr>
              <a:t>JTRNMODE/</a:t>
            </a:r>
          </a:p>
          <a:p>
            <a:pPr>
              <a:spcBef>
                <a:spcPct val="0"/>
              </a:spcBef>
              <a:buFontTx/>
              <a:buNone/>
            </a:pPr>
            <a:r>
              <a:rPr lang="en-US" altLang="en-US" sz="1900" dirty="0">
                <a:latin typeface="Cambria" panose="02040503050406030204" pitchFamily="18" charset="0"/>
              </a:rPr>
              <a:t>JSTNETS/</a:t>
            </a:r>
          </a:p>
          <a:p>
            <a:pPr>
              <a:spcBef>
                <a:spcPct val="0"/>
              </a:spcBef>
              <a:buFontTx/>
              <a:buNone/>
            </a:pPr>
            <a:r>
              <a:rPr lang="en-US" altLang="en-US" sz="1900" dirty="0">
                <a:latin typeface="Cambria" panose="02040503050406030204" pitchFamily="18" charset="0"/>
              </a:rPr>
              <a:t>FORCFLTR/</a:t>
            </a:r>
          </a:p>
          <a:p>
            <a:pPr>
              <a:spcBef>
                <a:spcPct val="0"/>
              </a:spcBef>
              <a:buFontTx/>
              <a:buNone/>
            </a:pPr>
            <a:r>
              <a:rPr lang="en-US" altLang="en-US" sz="1900" dirty="0">
                <a:latin typeface="Cambria" panose="02040503050406030204" pitchFamily="18" charset="0"/>
              </a:rPr>
              <a:t>GENTEXT/</a:t>
            </a:r>
          </a:p>
          <a:p>
            <a:pPr>
              <a:spcBef>
                <a:spcPct val="0"/>
              </a:spcBef>
              <a:buFontTx/>
              <a:buNone/>
            </a:pPr>
            <a:endParaRPr lang="en-US" altLang="en-US" sz="1900" dirty="0">
              <a:latin typeface="Cambria" panose="02040503050406030204" pitchFamily="18" charset="0"/>
            </a:endParaRPr>
          </a:p>
          <a:p>
            <a:pPr>
              <a:spcBef>
                <a:spcPct val="0"/>
              </a:spcBef>
              <a:buFontTx/>
              <a:buNone/>
            </a:pPr>
            <a:r>
              <a:rPr lang="en-US" altLang="en-US" sz="1900" dirty="0">
                <a:latin typeface="Cambria" panose="02040503050406030204" pitchFamily="18" charset="0"/>
              </a:rPr>
              <a:t>JUDATA/</a:t>
            </a:r>
          </a:p>
          <a:p>
            <a:pPr>
              <a:spcBef>
                <a:spcPct val="0"/>
              </a:spcBef>
              <a:buFontTx/>
              <a:buNone/>
            </a:pPr>
            <a:r>
              <a:rPr lang="en-US" altLang="en-US" sz="1900" dirty="0">
                <a:latin typeface="Cambria" panose="02040503050406030204" pitchFamily="18" charset="0"/>
              </a:rPr>
              <a:t>JSURVOPT/</a:t>
            </a:r>
          </a:p>
          <a:p>
            <a:pPr>
              <a:spcBef>
                <a:spcPct val="0"/>
              </a:spcBef>
              <a:buFontTx/>
              <a:buNone/>
            </a:pPr>
            <a:r>
              <a:rPr lang="en-US" altLang="en-US" sz="1900" dirty="0">
                <a:latin typeface="Cambria" panose="02040503050406030204" pitchFamily="18" charset="0"/>
              </a:rPr>
              <a:t>JCNTROPT/</a:t>
            </a:r>
          </a:p>
          <a:p>
            <a:pPr>
              <a:spcBef>
                <a:spcPct val="0"/>
              </a:spcBef>
              <a:buFontTx/>
              <a:buNone/>
            </a:pPr>
            <a:r>
              <a:rPr lang="en-US" altLang="en-US" sz="1900" dirty="0">
                <a:latin typeface="Cambria" panose="02040503050406030204" pitchFamily="18" charset="0"/>
              </a:rPr>
              <a:t>LKSXDUTY/</a:t>
            </a:r>
          </a:p>
          <a:p>
            <a:pPr>
              <a:spcBef>
                <a:spcPct val="0"/>
              </a:spcBef>
              <a:buFontTx/>
              <a:buNone/>
            </a:pPr>
            <a:r>
              <a:rPr lang="en-US" altLang="en-US" sz="1900" dirty="0">
                <a:latin typeface="Cambria" panose="02040503050406030204" pitchFamily="18" charset="0"/>
              </a:rPr>
              <a:t>UNITFLTR/</a:t>
            </a:r>
          </a:p>
          <a:p>
            <a:pPr>
              <a:spcBef>
                <a:spcPct val="0"/>
              </a:spcBef>
              <a:buFontTx/>
              <a:buNone/>
            </a:pPr>
            <a:endParaRPr lang="en-US" altLang="en-US" sz="1900" dirty="0">
              <a:latin typeface="Cambria" panose="02040503050406030204" pitchFamily="18" charset="0"/>
            </a:endParaRPr>
          </a:p>
        </p:txBody>
      </p:sp>
      <p:sp>
        <p:nvSpPr>
          <p:cNvPr id="188421" name="Rectangle 7"/>
          <p:cNvSpPr>
            <a:spLocks noChangeArrowheads="1"/>
          </p:cNvSpPr>
          <p:nvPr/>
        </p:nvSpPr>
        <p:spPr bwMode="auto">
          <a:xfrm>
            <a:off x="6877050" y="2049463"/>
            <a:ext cx="1809750" cy="1016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2000" dirty="0">
                <a:latin typeface="Cambria" panose="02040503050406030204" pitchFamily="18" charset="0"/>
              </a:rPr>
              <a:t>All platforms use this information</a:t>
            </a:r>
          </a:p>
        </p:txBody>
      </p:sp>
      <p:sp>
        <p:nvSpPr>
          <p:cNvPr id="188422" name="Rectangle 5"/>
          <p:cNvSpPr>
            <a:spLocks noChangeArrowheads="1"/>
          </p:cNvSpPr>
          <p:nvPr/>
        </p:nvSpPr>
        <p:spPr bwMode="auto">
          <a:xfrm>
            <a:off x="6899275" y="4287838"/>
            <a:ext cx="1939925" cy="1324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2000" dirty="0">
                <a:latin typeface="Cambria" panose="02040503050406030204" pitchFamily="18" charset="0"/>
              </a:rPr>
              <a:t>Individual </a:t>
            </a:r>
          </a:p>
          <a:p>
            <a:pPr algn="ctr">
              <a:spcBef>
                <a:spcPct val="0"/>
              </a:spcBef>
              <a:buFontTx/>
              <a:buNone/>
            </a:pPr>
            <a:r>
              <a:rPr lang="en-US" altLang="en-US" sz="2000" dirty="0">
                <a:latin typeface="Cambria" panose="02040503050406030204" pitchFamily="18" charset="0"/>
              </a:rPr>
              <a:t>platform settings are here</a:t>
            </a:r>
          </a:p>
        </p:txBody>
      </p:sp>
      <p:sp>
        <p:nvSpPr>
          <p:cNvPr id="188423" name="Freeform 8"/>
          <p:cNvSpPr>
            <a:spLocks/>
          </p:cNvSpPr>
          <p:nvPr/>
        </p:nvSpPr>
        <p:spPr bwMode="auto">
          <a:xfrm>
            <a:off x="5910890" y="1527175"/>
            <a:ext cx="925512" cy="2692400"/>
          </a:xfrm>
          <a:custGeom>
            <a:avLst/>
            <a:gdLst>
              <a:gd name="T0" fmla="*/ 2147483646 w 831"/>
              <a:gd name="T1" fmla="*/ 0 h 1060"/>
              <a:gd name="T2" fmla="*/ 2147483646 w 831"/>
              <a:gd name="T3" fmla="*/ 0 h 1060"/>
              <a:gd name="T4" fmla="*/ 2147483646 w 831"/>
              <a:gd name="T5" fmla="*/ 2147483646 h 1060"/>
              <a:gd name="T6" fmla="*/ 0 w 831"/>
              <a:gd name="T7" fmla="*/ 2147483646 h 1060"/>
              <a:gd name="T8" fmla="*/ 0 60000 65536"/>
              <a:gd name="T9" fmla="*/ 0 60000 65536"/>
              <a:gd name="T10" fmla="*/ 0 60000 65536"/>
              <a:gd name="T11" fmla="*/ 0 60000 65536"/>
              <a:gd name="T12" fmla="*/ 0 w 831"/>
              <a:gd name="T13" fmla="*/ 0 h 1060"/>
              <a:gd name="T14" fmla="*/ 831 w 831"/>
              <a:gd name="T15" fmla="*/ 1060 h 1060"/>
            </a:gdLst>
            <a:ahLst/>
            <a:cxnLst>
              <a:cxn ang="T8">
                <a:pos x="T0" y="T1"/>
              </a:cxn>
              <a:cxn ang="T9">
                <a:pos x="T2" y="T3"/>
              </a:cxn>
              <a:cxn ang="T10">
                <a:pos x="T4" y="T5"/>
              </a:cxn>
              <a:cxn ang="T11">
                <a:pos x="T6" y="T7"/>
              </a:cxn>
            </a:cxnLst>
            <a:rect l="T12" t="T13" r="T14" b="T15"/>
            <a:pathLst>
              <a:path w="831" h="1060">
                <a:moveTo>
                  <a:pt x="92" y="0"/>
                </a:moveTo>
                <a:lnTo>
                  <a:pt x="830" y="0"/>
                </a:lnTo>
                <a:lnTo>
                  <a:pt x="830" y="1059"/>
                </a:lnTo>
                <a:lnTo>
                  <a:pt x="0" y="1059"/>
                </a:lnTo>
              </a:path>
            </a:pathLst>
          </a:custGeom>
          <a:noFill/>
          <a:ln w="38100" cap="rnd">
            <a:solidFill>
              <a:schemeClr val="accent2"/>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CA"/>
          </a:p>
        </p:txBody>
      </p:sp>
      <p:sp>
        <p:nvSpPr>
          <p:cNvPr id="188424" name="Freeform 4"/>
          <p:cNvSpPr>
            <a:spLocks/>
          </p:cNvSpPr>
          <p:nvPr/>
        </p:nvSpPr>
        <p:spPr bwMode="auto">
          <a:xfrm>
            <a:off x="5869404" y="4451350"/>
            <a:ext cx="977900" cy="1497013"/>
          </a:xfrm>
          <a:custGeom>
            <a:avLst/>
            <a:gdLst>
              <a:gd name="T0" fmla="*/ 2147483646 w 831"/>
              <a:gd name="T1" fmla="*/ 0 h 1270"/>
              <a:gd name="T2" fmla="*/ 2147483646 w 831"/>
              <a:gd name="T3" fmla="*/ 0 h 1270"/>
              <a:gd name="T4" fmla="*/ 2147483646 w 831"/>
              <a:gd name="T5" fmla="*/ 2147483646 h 1270"/>
              <a:gd name="T6" fmla="*/ 0 w 831"/>
              <a:gd name="T7" fmla="*/ 2147483646 h 1270"/>
              <a:gd name="T8" fmla="*/ 0 60000 65536"/>
              <a:gd name="T9" fmla="*/ 0 60000 65536"/>
              <a:gd name="T10" fmla="*/ 0 60000 65536"/>
              <a:gd name="T11" fmla="*/ 0 60000 65536"/>
              <a:gd name="T12" fmla="*/ 0 w 831"/>
              <a:gd name="T13" fmla="*/ 0 h 1270"/>
              <a:gd name="T14" fmla="*/ 831 w 831"/>
              <a:gd name="T15" fmla="*/ 1270 h 1270"/>
            </a:gdLst>
            <a:ahLst/>
            <a:cxnLst>
              <a:cxn ang="T8">
                <a:pos x="T0" y="T1"/>
              </a:cxn>
              <a:cxn ang="T9">
                <a:pos x="T2" y="T3"/>
              </a:cxn>
              <a:cxn ang="T10">
                <a:pos x="T4" y="T5"/>
              </a:cxn>
              <a:cxn ang="T11">
                <a:pos x="T6" y="T7"/>
              </a:cxn>
            </a:cxnLst>
            <a:rect l="T12" t="T13" r="T14" b="T15"/>
            <a:pathLst>
              <a:path w="831" h="1270">
                <a:moveTo>
                  <a:pt x="92" y="0"/>
                </a:moveTo>
                <a:lnTo>
                  <a:pt x="830" y="0"/>
                </a:lnTo>
                <a:lnTo>
                  <a:pt x="830" y="1269"/>
                </a:lnTo>
                <a:lnTo>
                  <a:pt x="0" y="1269"/>
                </a:lnTo>
              </a:path>
            </a:pathLst>
          </a:custGeom>
          <a:noFill/>
          <a:ln w="38100" cap="rnd">
            <a:solidFill>
              <a:srgbClr val="00206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CA"/>
          </a:p>
        </p:txBody>
      </p:sp>
    </p:spTree>
    <p:extLst>
      <p:ext uri="{BB962C8B-B14F-4D97-AF65-F5344CB8AC3E}">
        <p14:creationId xmlns:p14="http://schemas.microsoft.com/office/powerpoint/2010/main" val="116013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92194" y="417187"/>
            <a:ext cx="2672001" cy="348637"/>
          </a:xfrm>
        </p:spPr>
        <p:txBody>
          <a:bodyPr/>
          <a:lstStyle/>
          <a:p>
            <a:pPr algn="ctr"/>
            <a:r>
              <a:rPr lang="en-CA" sz="2800" b="1" dirty="0">
                <a:solidFill>
                  <a:schemeClr val="accent6"/>
                </a:solidFill>
                <a:latin typeface="+mn-lt"/>
              </a:rPr>
              <a:t>APP 11 (D)(1) </a:t>
            </a:r>
            <a:endParaRPr lang="en-CA" sz="2800" b="1" dirty="0">
              <a:solidFill>
                <a:schemeClr val="accent6"/>
              </a:solidFill>
              <a:latin typeface="+mn-lt"/>
              <a:cs typeface="Arial"/>
            </a:endParaRPr>
          </a:p>
        </p:txBody>
      </p:sp>
      <p:pic>
        <p:nvPicPr>
          <p:cNvPr id="7" name="Content Placeholder 6"/>
          <p:cNvPicPr>
            <a:picLocks noGrp="1" noChangeAspect="1"/>
          </p:cNvPicPr>
          <p:nvPr>
            <p:ph idx="1"/>
          </p:nvPr>
        </p:nvPicPr>
        <p:blipFill>
          <a:blip r:embed="rId3"/>
          <a:stretch>
            <a:fillRect/>
          </a:stretch>
        </p:blipFill>
        <p:spPr>
          <a:xfrm>
            <a:off x="762000" y="1317812"/>
            <a:ext cx="7893406" cy="4778188"/>
          </a:xfrm>
          <a:prstGeom prst="rect">
            <a:avLst/>
          </a:prstGeom>
        </p:spPr>
      </p:pic>
    </p:spTree>
    <p:extLst>
      <p:ext uri="{BB962C8B-B14F-4D97-AF65-F5344CB8AC3E}">
        <p14:creationId xmlns:p14="http://schemas.microsoft.com/office/powerpoint/2010/main" val="19328528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2803" y="443666"/>
            <a:ext cx="2418395" cy="330986"/>
          </a:xfrm>
        </p:spPr>
        <p:txBody>
          <a:bodyPr/>
          <a:lstStyle/>
          <a:p>
            <a:pPr algn="ctr"/>
            <a:r>
              <a:rPr lang="en-CA" sz="2800" b="1" dirty="0">
                <a:solidFill>
                  <a:schemeClr val="accent6"/>
                </a:solidFill>
                <a:latin typeface="+mn-lt"/>
              </a:rPr>
              <a:t>PERIOD Set</a:t>
            </a:r>
            <a:endParaRPr lang="en-CA" sz="2800" b="1" dirty="0">
              <a:solidFill>
                <a:schemeClr val="accent6"/>
              </a:solidFill>
              <a:latin typeface="+mn-lt"/>
              <a:cs typeface="Arial"/>
            </a:endParaRPr>
          </a:p>
        </p:txBody>
      </p:sp>
      <p:pic>
        <p:nvPicPr>
          <p:cNvPr id="4" name="Content Placeholder 3"/>
          <p:cNvPicPr>
            <a:picLocks noGrp="1" noChangeAspect="1"/>
          </p:cNvPicPr>
          <p:nvPr>
            <p:ph idx="1"/>
          </p:nvPr>
        </p:nvPicPr>
        <p:blipFill>
          <a:blip r:embed="rId3"/>
          <a:stretch>
            <a:fillRect/>
          </a:stretch>
        </p:blipFill>
        <p:spPr>
          <a:xfrm>
            <a:off x="76200" y="1447800"/>
            <a:ext cx="6429375" cy="1438275"/>
          </a:xfrm>
          <a:prstGeom prst="rect">
            <a:avLst/>
          </a:prstGeom>
        </p:spPr>
      </p:pic>
      <p:sp>
        <p:nvSpPr>
          <p:cNvPr id="5" name="TextBox 4"/>
          <p:cNvSpPr txBox="1"/>
          <p:nvPr/>
        </p:nvSpPr>
        <p:spPr>
          <a:xfrm>
            <a:off x="1524000" y="2890557"/>
            <a:ext cx="2667000" cy="615553"/>
          </a:xfrm>
          <a:prstGeom prst="rect">
            <a:avLst/>
          </a:prstGeom>
          <a:noFill/>
        </p:spPr>
        <p:txBody>
          <a:bodyPr wrap="square" rtlCol="0">
            <a:spAutoFit/>
          </a:bodyPr>
          <a:lstStyle/>
          <a:p>
            <a:pPr algn="l"/>
            <a:r>
              <a:rPr lang="en-CA" sz="1600" b="0" dirty="0"/>
              <a:t>Start of Period – DTG</a:t>
            </a:r>
          </a:p>
          <a:p>
            <a:pPr algn="l"/>
            <a:endParaRPr lang="en-CA" b="0" dirty="0"/>
          </a:p>
        </p:txBody>
      </p:sp>
      <p:sp>
        <p:nvSpPr>
          <p:cNvPr id="6" name="Rectangle 5"/>
          <p:cNvSpPr/>
          <p:nvPr/>
        </p:nvSpPr>
        <p:spPr>
          <a:xfrm>
            <a:off x="166687" y="4666098"/>
            <a:ext cx="6248400" cy="646331"/>
          </a:xfrm>
          <a:prstGeom prst="rect">
            <a:avLst/>
          </a:prstGeom>
        </p:spPr>
        <p:txBody>
          <a:bodyPr wrap="square">
            <a:spAutoFit/>
          </a:bodyPr>
          <a:lstStyle/>
          <a:p>
            <a:pPr algn="l"/>
            <a:r>
              <a:rPr lang="en-CA" b="0" dirty="0">
                <a:solidFill>
                  <a:srgbClr val="000000"/>
                </a:solidFill>
                <a:latin typeface="Courier New" panose="02070309020205020404" pitchFamily="49" charset="0"/>
              </a:rPr>
              <a:t>Example: </a:t>
            </a:r>
          </a:p>
          <a:p>
            <a:pPr algn="l"/>
            <a:r>
              <a:rPr lang="en-CA" b="0" dirty="0">
                <a:solidFill>
                  <a:srgbClr val="000000"/>
                </a:solidFill>
                <a:latin typeface="Courier New" panose="02070309020205020404" pitchFamily="49" charset="0"/>
              </a:rPr>
              <a:t>PERIOD/081200ZMAY2008/101159ZMAY2008// 	</a:t>
            </a:r>
          </a:p>
        </p:txBody>
      </p:sp>
      <p:sp>
        <p:nvSpPr>
          <p:cNvPr id="7" name="TextBox 6"/>
          <p:cNvSpPr txBox="1"/>
          <p:nvPr/>
        </p:nvSpPr>
        <p:spPr>
          <a:xfrm>
            <a:off x="3733800" y="2886075"/>
            <a:ext cx="2924175" cy="1815882"/>
          </a:xfrm>
          <a:prstGeom prst="rect">
            <a:avLst/>
          </a:prstGeom>
          <a:noFill/>
        </p:spPr>
        <p:txBody>
          <a:bodyPr wrap="square" rtlCol="0">
            <a:spAutoFit/>
          </a:bodyPr>
          <a:lstStyle/>
          <a:p>
            <a:pPr algn="l"/>
            <a:r>
              <a:rPr lang="en-CA" sz="1600" b="0" dirty="0"/>
              <a:t>End of Period options:</a:t>
            </a:r>
          </a:p>
          <a:p>
            <a:pPr algn="l"/>
            <a:r>
              <a:rPr lang="en-CA" sz="1600" b="0" dirty="0"/>
              <a:t>	DTG </a:t>
            </a:r>
          </a:p>
          <a:p>
            <a:pPr algn="l"/>
            <a:r>
              <a:rPr lang="en-CA" sz="1600" b="0" dirty="0"/>
              <a:t>	DTG ASAPAFT</a:t>
            </a:r>
          </a:p>
          <a:p>
            <a:pPr algn="l"/>
            <a:r>
              <a:rPr lang="en-CA" sz="1600" b="0" dirty="0"/>
              <a:t>	DTG ASAPNLT</a:t>
            </a:r>
          </a:p>
          <a:p>
            <a:pPr algn="l"/>
            <a:r>
              <a:rPr lang="en-CA" sz="1600" b="0" dirty="0"/>
              <a:t>	DTG NET</a:t>
            </a:r>
          </a:p>
          <a:p>
            <a:pPr algn="l"/>
            <a:r>
              <a:rPr lang="en-CA" sz="1600" b="0" dirty="0"/>
              <a:t>	DTG NLT</a:t>
            </a:r>
          </a:p>
          <a:p>
            <a:pPr algn="l"/>
            <a:r>
              <a:rPr lang="en-CA" sz="1600" b="0" dirty="0"/>
              <a:t>	UFN</a:t>
            </a:r>
          </a:p>
        </p:txBody>
      </p:sp>
    </p:spTree>
    <p:extLst>
      <p:ext uri="{BB962C8B-B14F-4D97-AF65-F5344CB8AC3E}">
        <p14:creationId xmlns:p14="http://schemas.microsoft.com/office/powerpoint/2010/main" val="1808988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13" y="443667"/>
            <a:ext cx="2294827" cy="330985"/>
          </a:xfrm>
        </p:spPr>
        <p:txBody>
          <a:bodyPr/>
          <a:lstStyle/>
          <a:p>
            <a:pPr algn="ctr"/>
            <a:r>
              <a:rPr lang="en-CA" sz="2800" b="1" dirty="0">
                <a:solidFill>
                  <a:schemeClr val="accent6"/>
                </a:solidFill>
                <a:latin typeface="+mn-lt"/>
              </a:rPr>
              <a:t>JNETWORK</a:t>
            </a:r>
            <a:endParaRPr lang="en-CA" sz="2800" b="1" dirty="0">
              <a:solidFill>
                <a:schemeClr val="accent6"/>
              </a:solidFill>
              <a:latin typeface="+mn-lt"/>
              <a:cs typeface="Arial"/>
            </a:endParaRPr>
          </a:p>
        </p:txBody>
      </p:sp>
      <p:sp>
        <p:nvSpPr>
          <p:cNvPr id="6" name="Rectangle 5"/>
          <p:cNvSpPr/>
          <p:nvPr/>
        </p:nvSpPr>
        <p:spPr>
          <a:xfrm>
            <a:off x="152400" y="3810000"/>
            <a:ext cx="7924800" cy="646331"/>
          </a:xfrm>
          <a:prstGeom prst="rect">
            <a:avLst/>
          </a:prstGeom>
        </p:spPr>
        <p:txBody>
          <a:bodyPr wrap="square">
            <a:spAutoFit/>
          </a:bodyPr>
          <a:lstStyle/>
          <a:p>
            <a:pPr algn="l"/>
            <a:r>
              <a:rPr lang="en-CA" b="0" dirty="0">
                <a:solidFill>
                  <a:srgbClr val="000000"/>
                </a:solidFill>
                <a:latin typeface="Courier New" panose="02070309020205020404" pitchFamily="49" charset="0"/>
              </a:rPr>
              <a:t>Example:</a:t>
            </a:r>
          </a:p>
          <a:p>
            <a:pPr algn="l"/>
            <a:r>
              <a:rPr lang="en-CA" b="0" dirty="0">
                <a:solidFill>
                  <a:srgbClr val="000000"/>
                </a:solidFill>
                <a:latin typeface="Courier New" panose="02070309020205020404" pitchFamily="49" charset="0"/>
              </a:rPr>
              <a:t>JNETWORK/ANDO0029A/15JAN2006/OVERLAND/Z/OFFSET ZERO//	</a:t>
            </a:r>
          </a:p>
        </p:txBody>
      </p:sp>
      <p:pic>
        <p:nvPicPr>
          <p:cNvPr id="8" name="Picture 7"/>
          <p:cNvPicPr>
            <a:picLocks noChangeAspect="1"/>
          </p:cNvPicPr>
          <p:nvPr/>
        </p:nvPicPr>
        <p:blipFill>
          <a:blip r:embed="rId3"/>
          <a:stretch>
            <a:fillRect/>
          </a:stretch>
        </p:blipFill>
        <p:spPr>
          <a:xfrm>
            <a:off x="8965" y="1447800"/>
            <a:ext cx="9144000" cy="1915351"/>
          </a:xfrm>
          <a:prstGeom prst="rect">
            <a:avLst/>
          </a:prstGeom>
        </p:spPr>
      </p:pic>
    </p:spTree>
    <p:extLst>
      <p:ext uri="{BB962C8B-B14F-4D97-AF65-F5344CB8AC3E}">
        <p14:creationId xmlns:p14="http://schemas.microsoft.com/office/powerpoint/2010/main" val="40235821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0078" y="426014"/>
            <a:ext cx="1023845" cy="375116"/>
          </a:xfrm>
        </p:spPr>
        <p:txBody>
          <a:bodyPr/>
          <a:lstStyle/>
          <a:p>
            <a:pPr algn="ctr"/>
            <a:r>
              <a:rPr lang="en-CA" sz="2800" b="1" dirty="0">
                <a:solidFill>
                  <a:schemeClr val="accent6"/>
                </a:solidFill>
                <a:latin typeface="+mn-lt"/>
              </a:rPr>
              <a:t>CPD</a:t>
            </a:r>
            <a:endParaRPr lang="en-CA" sz="2800" b="1" dirty="0">
              <a:solidFill>
                <a:schemeClr val="accent6"/>
              </a:solidFill>
              <a:latin typeface="+mn-lt"/>
              <a:cs typeface="Arial"/>
            </a:endParaRPr>
          </a:p>
        </p:txBody>
      </p:sp>
      <p:sp>
        <p:nvSpPr>
          <p:cNvPr id="8" name="Rectangle 7"/>
          <p:cNvSpPr/>
          <p:nvPr/>
        </p:nvSpPr>
        <p:spPr>
          <a:xfrm>
            <a:off x="152400" y="3657600"/>
            <a:ext cx="7924800" cy="646331"/>
          </a:xfrm>
          <a:prstGeom prst="rect">
            <a:avLst/>
          </a:prstGeom>
        </p:spPr>
        <p:txBody>
          <a:bodyPr wrap="square">
            <a:spAutoFit/>
          </a:bodyPr>
          <a:lstStyle/>
          <a:p>
            <a:pPr algn="l"/>
            <a:r>
              <a:rPr lang="en-CA" b="0" dirty="0">
                <a:solidFill>
                  <a:srgbClr val="000000"/>
                </a:solidFill>
                <a:latin typeface="Courier New" panose="02070309020205020404" pitchFamily="49" charset="0"/>
              </a:rPr>
              <a:t>Example:</a:t>
            </a:r>
          </a:p>
          <a:p>
            <a:pPr algn="l"/>
            <a:r>
              <a:rPr lang="en-CA" b="0" dirty="0">
                <a:solidFill>
                  <a:srgbClr val="000000"/>
                </a:solidFill>
                <a:latin typeface="Courier New" panose="02070309020205020404" pitchFamily="49" charset="0"/>
              </a:rPr>
              <a:t>CPD/12SEP2005/1//</a:t>
            </a:r>
          </a:p>
        </p:txBody>
      </p:sp>
      <p:pic>
        <p:nvPicPr>
          <p:cNvPr id="9" name="Picture 8"/>
          <p:cNvPicPr>
            <a:picLocks noChangeAspect="1"/>
          </p:cNvPicPr>
          <p:nvPr/>
        </p:nvPicPr>
        <p:blipFill>
          <a:blip r:embed="rId3"/>
          <a:stretch>
            <a:fillRect/>
          </a:stretch>
        </p:blipFill>
        <p:spPr>
          <a:xfrm>
            <a:off x="4482" y="1600200"/>
            <a:ext cx="8362950" cy="1447800"/>
          </a:xfrm>
          <a:prstGeom prst="rect">
            <a:avLst/>
          </a:prstGeom>
        </p:spPr>
      </p:pic>
    </p:spTree>
    <p:extLst>
      <p:ext uri="{BB962C8B-B14F-4D97-AF65-F5344CB8AC3E}">
        <p14:creationId xmlns:p14="http://schemas.microsoft.com/office/powerpoint/2010/main" val="1291989052"/>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3BD28AB8-2528-465C-81EF-CDFD686B5ABA}">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c849b990-5f49-4754-9b71-10ab8b44beb8"/>
    <ds:schemaRef ds:uri="http://www.w3.org/XML/1998/namespace"/>
    <ds:schemaRef ds:uri="http://purl.org/dc/dcmitype/"/>
    <ds:schemaRef ds:uri="http://schemas.microsoft.com/sharepoint/v3"/>
    <ds:schemaRef ds:uri="4e4e7067-1b66-4815-83c0-e5717f015141"/>
  </ds:schemaRefs>
</ds:datastoreItem>
</file>

<file path=customXml/itemProps2.xml><?xml version="1.0" encoding="utf-8"?>
<ds:datastoreItem xmlns:ds="http://schemas.openxmlformats.org/officeDocument/2006/customXml" ds:itemID="{E6F376B1-1499-435B-B67E-65FBD6F4B3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e4e7067-1b66-4815-83c0-e5717f015141"/>
    <ds:schemaRef ds:uri="f9c68e3b-b0b8-4bfd-804b-9cf766a9dac6"/>
    <ds:schemaRef ds:uri="957318fd-b9ae-4514-bc89-1e58a16772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43F5FDE-CBFA-4824-89C3-0BE53112A811}">
  <ds:schemaRefs>
    <ds:schemaRef ds:uri="http://schemas.microsoft.com/sharepoint/v3/contenttype/forms"/>
  </ds:schemaRefs>
</ds:datastoreItem>
</file>

<file path=customXml/itemProps4.xml><?xml version="1.0" encoding="utf-8"?>
<ds:datastoreItem xmlns:ds="http://schemas.openxmlformats.org/officeDocument/2006/customXml" ds:itemID="{4D3A77CD-2029-43DA-834F-F5FDFFCB5F43}">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12582</TotalTime>
  <Words>620</Words>
  <Application>Microsoft Office PowerPoint</Application>
  <PresentationFormat>On-screen Show (4:3)</PresentationFormat>
  <Paragraphs>133</Paragraphs>
  <Slides>16</Slides>
  <Notes>12</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CF background</vt:lpstr>
      <vt:lpstr>PowerPoint Presentation</vt:lpstr>
      <vt:lpstr>PowerPoint Presentation</vt:lpstr>
      <vt:lpstr>PowerPoint Presentation</vt:lpstr>
      <vt:lpstr>Link 16 OTL Segment</vt:lpstr>
      <vt:lpstr>L16 Segment</vt:lpstr>
      <vt:lpstr>APP 11 (D)(1) </vt:lpstr>
      <vt:lpstr>PERIOD Set</vt:lpstr>
      <vt:lpstr>JNETWORK</vt:lpstr>
      <vt:lpstr>CPD</vt:lpstr>
      <vt:lpstr>CPD</vt:lpstr>
      <vt:lpstr>JCRYPDAT</vt:lpstr>
      <vt:lpstr>JTRNMODE</vt:lpstr>
      <vt:lpstr>JSTNETS</vt:lpstr>
      <vt:lpstr>FORCFLTR</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lastModifiedBy>clifford.ac</cp:lastModifiedBy>
  <cp:revision>415</cp:revision>
  <dcterms:created xsi:type="dcterms:W3CDTF">2011-01-05T13:27:31Z</dcterms:created>
  <dcterms:modified xsi:type="dcterms:W3CDTF">2021-02-11T15:42:20Z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