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9"/>
  </p:notesMasterIdLst>
  <p:handoutMasterIdLst>
    <p:handoutMasterId r:id="rId30"/>
  </p:handoutMasterIdLst>
  <p:sldIdLst>
    <p:sldId id="258" r:id="rId6"/>
    <p:sldId id="288" r:id="rId7"/>
    <p:sldId id="267" r:id="rId8"/>
    <p:sldId id="321" r:id="rId9"/>
    <p:sldId id="289" r:id="rId10"/>
    <p:sldId id="334" r:id="rId11"/>
    <p:sldId id="322" r:id="rId12"/>
    <p:sldId id="323" r:id="rId13"/>
    <p:sldId id="324" r:id="rId14"/>
    <p:sldId id="325" r:id="rId15"/>
    <p:sldId id="326" r:id="rId16"/>
    <p:sldId id="327" r:id="rId17"/>
    <p:sldId id="328" r:id="rId18"/>
    <p:sldId id="310" r:id="rId19"/>
    <p:sldId id="329" r:id="rId20"/>
    <p:sldId id="318" r:id="rId21"/>
    <p:sldId id="335" r:id="rId22"/>
    <p:sldId id="337" r:id="rId23"/>
    <p:sldId id="320" r:id="rId24"/>
    <p:sldId id="330" r:id="rId25"/>
    <p:sldId id="338" r:id="rId26"/>
    <p:sldId id="333" r:id="rId27"/>
    <p:sldId id="307" r:id="rId28"/>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3E3235-B4C6-7920-9E3A-758372CBE286}" v="4" dt="2021-02-10T21:08:32.266"/>
    <p1510:client id="{4882707B-1613-4B77-888B-07426FFC3C7F}" v="63" dt="2021-02-08T14:50:26.916"/>
    <p1510:client id="{D954CF30-0E4C-4BC8-8A10-E48DAE2131E8}" v="448" dt="2021-02-08T14:45:46.6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2727" autoAdjust="0"/>
    <p:restoredTop sz="71671" autoAdjust="0"/>
  </p:normalViewPr>
  <p:slideViewPr>
    <p:cSldViewPr>
      <p:cViewPr varScale="1">
        <p:scale>
          <a:sx n="85" d="100"/>
          <a:sy n="85" d="100"/>
        </p:scale>
        <p:origin x="1973"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3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D954CF30-0E4C-4BC8-8A10-E48DAE2131E8}"/>
    <pc:docChg chg="modSld">
      <pc:chgData name="Sheppard MS JE@MCC RJOC(A)@Defence O365" userId="S::justin.sheppard@ecn.forces.gc.ca::046012a4-b312-4c37-863d-653c3913ec98" providerId="AD" clId="Web-{D954CF30-0E4C-4BC8-8A10-E48DAE2131E8}" dt="2021-02-08T14:45:46.651" v="311" actId="1076"/>
      <pc:docMkLst>
        <pc:docMk/>
      </pc:docMkLst>
      <pc:sldChg chg="modSp">
        <pc:chgData name="Sheppard MS JE@MCC RJOC(A)@Defence O365" userId="S::justin.sheppard@ecn.forces.gc.ca::046012a4-b312-4c37-863d-653c3913ec98" providerId="AD" clId="Web-{D954CF30-0E4C-4BC8-8A10-E48DAE2131E8}" dt="2021-02-08T14:25:12.663" v="10" actId="20577"/>
        <pc:sldMkLst>
          <pc:docMk/>
          <pc:sldMk cId="0" sldId="258"/>
        </pc:sldMkLst>
        <pc:spChg chg="mod">
          <ac:chgData name="Sheppard MS JE@MCC RJOC(A)@Defence O365" userId="S::justin.sheppard@ecn.forces.gc.ca::046012a4-b312-4c37-863d-653c3913ec98" providerId="AD" clId="Web-{D954CF30-0E4C-4BC8-8A10-E48DAE2131E8}" dt="2021-02-08T14:25:07.413" v="8" actId="20577"/>
          <ac:spMkLst>
            <pc:docMk/>
            <pc:sldMk cId="0" sldId="258"/>
            <ac:spMk id="7" creationId="{00000000-0000-0000-0000-000000000000}"/>
          </ac:spMkLst>
        </pc:spChg>
        <pc:spChg chg="mod">
          <ac:chgData name="Sheppard MS JE@MCC RJOC(A)@Defence O365" userId="S::justin.sheppard@ecn.forces.gc.ca::046012a4-b312-4c37-863d-653c3913ec98" providerId="AD" clId="Web-{D954CF30-0E4C-4BC8-8A10-E48DAE2131E8}" dt="2021-02-08T14:25:12.663" v="10"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D954CF30-0E4C-4BC8-8A10-E48DAE2131E8}" dt="2021-02-08T14:30:07.929" v="104" actId="20577"/>
        <pc:sldMkLst>
          <pc:docMk/>
          <pc:sldMk cId="1587703502" sldId="267"/>
        </pc:sldMkLst>
        <pc:spChg chg="mod">
          <ac:chgData name="Sheppard MS JE@MCC RJOC(A)@Defence O365" userId="S::justin.sheppard@ecn.forces.gc.ca::046012a4-b312-4c37-863d-653c3913ec98" providerId="AD" clId="Web-{D954CF30-0E4C-4BC8-8A10-E48DAE2131E8}" dt="2021-02-08T14:30:07.929" v="104" actId="20577"/>
          <ac:spMkLst>
            <pc:docMk/>
            <pc:sldMk cId="1587703502" sldId="267"/>
            <ac:spMk id="3" creationId="{00000000-0000-0000-0000-000000000000}"/>
          </ac:spMkLst>
        </pc:spChg>
        <pc:spChg chg="mod">
          <ac:chgData name="Sheppard MS JE@MCC RJOC(A)@Defence O365" userId="S::justin.sheppard@ecn.forces.gc.ca::046012a4-b312-4c37-863d-653c3913ec98" providerId="AD" clId="Web-{D954CF30-0E4C-4BC8-8A10-E48DAE2131E8}" dt="2021-02-08T14:29:26.398" v="88"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D954CF30-0E4C-4BC8-8A10-E48DAE2131E8}" dt="2021-02-08T14:24:58.631" v="7" actId="20577"/>
        <pc:sldMkLst>
          <pc:docMk/>
          <pc:sldMk cId="1018954970" sldId="288"/>
        </pc:sldMkLst>
        <pc:spChg chg="mod">
          <ac:chgData name="Sheppard MS JE@MCC RJOC(A)@Defence O365" userId="S::justin.sheppard@ecn.forces.gc.ca::046012a4-b312-4c37-863d-653c3913ec98" providerId="AD" clId="Web-{D954CF30-0E4C-4BC8-8A10-E48DAE2131E8}" dt="2021-02-08T14:24:58.631" v="7"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D954CF30-0E4C-4BC8-8A10-E48DAE2131E8}" dt="2021-02-08T14:30:42.164" v="115" actId="1076"/>
        <pc:sldMkLst>
          <pc:docMk/>
          <pc:sldMk cId="1251806590" sldId="289"/>
        </pc:sldMkLst>
        <pc:spChg chg="mod">
          <ac:chgData name="Sheppard MS JE@MCC RJOC(A)@Defence O365" userId="S::justin.sheppard@ecn.forces.gc.ca::046012a4-b312-4c37-863d-653c3913ec98" providerId="AD" clId="Web-{D954CF30-0E4C-4BC8-8A10-E48DAE2131E8}" dt="2021-02-08T14:30:29.242" v="113" actId="14100"/>
          <ac:spMkLst>
            <pc:docMk/>
            <pc:sldMk cId="1251806590" sldId="289"/>
            <ac:spMk id="4" creationId="{00000000-0000-0000-0000-000000000000}"/>
          </ac:spMkLst>
        </pc:spChg>
        <pc:spChg chg="mod">
          <ac:chgData name="Sheppard MS JE@MCC RJOC(A)@Defence O365" userId="S::justin.sheppard@ecn.forces.gc.ca::046012a4-b312-4c37-863d-653c3913ec98" providerId="AD" clId="Web-{D954CF30-0E4C-4BC8-8A10-E48DAE2131E8}" dt="2021-02-08T14:30:42.164" v="115" actId="1076"/>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D954CF30-0E4C-4BC8-8A10-E48DAE2131E8}" dt="2021-02-08T14:41:40.650" v="276" actId="1076"/>
        <pc:sldMkLst>
          <pc:docMk/>
          <pc:sldMk cId="2185693117" sldId="310"/>
        </pc:sldMkLst>
        <pc:spChg chg="mod">
          <ac:chgData name="Sheppard MS JE@MCC RJOC(A)@Defence O365" userId="S::justin.sheppard@ecn.forces.gc.ca::046012a4-b312-4c37-863d-653c3913ec98" providerId="AD" clId="Web-{D954CF30-0E4C-4BC8-8A10-E48DAE2131E8}" dt="2021-02-08T14:41:40.650" v="276" actId="1076"/>
          <ac:spMkLst>
            <pc:docMk/>
            <pc:sldMk cId="2185693117" sldId="310"/>
            <ac:spMk id="2" creationId="{00000000-0000-0000-0000-000000000000}"/>
          </ac:spMkLst>
        </pc:spChg>
      </pc:sldChg>
      <pc:sldChg chg="modSp">
        <pc:chgData name="Sheppard MS JE@MCC RJOC(A)@Defence O365" userId="S::justin.sheppard@ecn.forces.gc.ca::046012a4-b312-4c37-863d-653c3913ec98" providerId="AD" clId="Web-{D954CF30-0E4C-4BC8-8A10-E48DAE2131E8}" dt="2021-02-08T14:43:19.244" v="297" actId="20577"/>
        <pc:sldMkLst>
          <pc:docMk/>
          <pc:sldMk cId="2978457456" sldId="318"/>
        </pc:sldMkLst>
        <pc:spChg chg="mod">
          <ac:chgData name="Sheppard MS JE@MCC RJOC(A)@Defence O365" userId="S::justin.sheppard@ecn.forces.gc.ca::046012a4-b312-4c37-863d-653c3913ec98" providerId="AD" clId="Web-{D954CF30-0E4C-4BC8-8A10-E48DAE2131E8}" dt="2021-02-08T14:43:07.478" v="293" actId="1076"/>
          <ac:spMkLst>
            <pc:docMk/>
            <pc:sldMk cId="2978457456" sldId="318"/>
            <ac:spMk id="2" creationId="{00000000-0000-0000-0000-000000000000}"/>
          </ac:spMkLst>
        </pc:spChg>
        <pc:spChg chg="mod">
          <ac:chgData name="Sheppard MS JE@MCC RJOC(A)@Defence O365" userId="S::justin.sheppard@ecn.forces.gc.ca::046012a4-b312-4c37-863d-653c3913ec98" providerId="AD" clId="Web-{D954CF30-0E4C-4BC8-8A10-E48DAE2131E8}" dt="2021-02-08T14:43:19.244" v="297" actId="20577"/>
          <ac:spMkLst>
            <pc:docMk/>
            <pc:sldMk cId="2978457456" sldId="318"/>
            <ac:spMk id="5" creationId="{00000000-0000-0000-0000-000000000000}"/>
          </ac:spMkLst>
        </pc:spChg>
      </pc:sldChg>
      <pc:sldChg chg="modSp">
        <pc:chgData name="Sheppard MS JE@MCC RJOC(A)@Defence O365" userId="S::justin.sheppard@ecn.forces.gc.ca::046012a4-b312-4c37-863d-653c3913ec98" providerId="AD" clId="Web-{D954CF30-0E4C-4BC8-8A10-E48DAE2131E8}" dt="2021-02-08T14:44:40.541" v="305" actId="20577"/>
        <pc:sldMkLst>
          <pc:docMk/>
          <pc:sldMk cId="3554016610" sldId="320"/>
        </pc:sldMkLst>
        <pc:spChg chg="mod">
          <ac:chgData name="Sheppard MS JE@MCC RJOC(A)@Defence O365" userId="S::justin.sheppard@ecn.forces.gc.ca::046012a4-b312-4c37-863d-653c3913ec98" providerId="AD" clId="Web-{D954CF30-0E4C-4BC8-8A10-E48DAE2131E8}" dt="2021-02-08T14:44:35.400" v="304" actId="1076"/>
          <ac:spMkLst>
            <pc:docMk/>
            <pc:sldMk cId="3554016610" sldId="320"/>
            <ac:spMk id="2" creationId="{00000000-0000-0000-0000-000000000000}"/>
          </ac:spMkLst>
        </pc:spChg>
        <pc:spChg chg="mod">
          <ac:chgData name="Sheppard MS JE@MCC RJOC(A)@Defence O365" userId="S::justin.sheppard@ecn.forces.gc.ca::046012a4-b312-4c37-863d-653c3913ec98" providerId="AD" clId="Web-{D954CF30-0E4C-4BC8-8A10-E48DAE2131E8}" dt="2021-02-08T14:44:40.541" v="305" actId="20577"/>
          <ac:spMkLst>
            <pc:docMk/>
            <pc:sldMk cId="3554016610" sldId="320"/>
            <ac:spMk id="6" creationId="{00000000-0000-0000-0000-000000000000}"/>
          </ac:spMkLst>
        </pc:spChg>
      </pc:sldChg>
      <pc:sldChg chg="modSp">
        <pc:chgData name="Sheppard MS JE@MCC RJOC(A)@Defence O365" userId="S::justin.sheppard@ecn.forces.gc.ca::046012a4-b312-4c37-863d-653c3913ec98" providerId="AD" clId="Web-{D954CF30-0E4C-4BC8-8A10-E48DAE2131E8}" dt="2021-02-08T14:30:16.570" v="112" actId="20577"/>
        <pc:sldMkLst>
          <pc:docMk/>
          <pc:sldMk cId="525388206" sldId="321"/>
        </pc:sldMkLst>
        <pc:spChg chg="mod">
          <ac:chgData name="Sheppard MS JE@MCC RJOC(A)@Defence O365" userId="S::justin.sheppard@ecn.forces.gc.ca::046012a4-b312-4c37-863d-653c3913ec98" providerId="AD" clId="Web-{D954CF30-0E4C-4BC8-8A10-E48DAE2131E8}" dt="2021-02-08T14:30:16.570" v="112" actId="20577"/>
          <ac:spMkLst>
            <pc:docMk/>
            <pc:sldMk cId="525388206" sldId="321"/>
            <ac:spMk id="3" creationId="{00000000-0000-0000-0000-000000000000}"/>
          </ac:spMkLst>
        </pc:spChg>
        <pc:spChg chg="mod">
          <ac:chgData name="Sheppard MS JE@MCC RJOC(A)@Defence O365" userId="S::justin.sheppard@ecn.forces.gc.ca::046012a4-b312-4c37-863d-653c3913ec98" providerId="AD" clId="Web-{D954CF30-0E4C-4BC8-8A10-E48DAE2131E8}" dt="2021-02-08T14:29:40.757" v="90" actId="1076"/>
          <ac:spMkLst>
            <pc:docMk/>
            <pc:sldMk cId="525388206" sldId="321"/>
            <ac:spMk id="5" creationId="{00000000-0000-0000-0000-000000000000}"/>
          </ac:spMkLst>
        </pc:spChg>
      </pc:sldChg>
      <pc:sldChg chg="modSp">
        <pc:chgData name="Sheppard MS JE@MCC RJOC(A)@Defence O365" userId="S::justin.sheppard@ecn.forces.gc.ca::046012a4-b312-4c37-863d-653c3913ec98" providerId="AD" clId="Web-{D954CF30-0E4C-4BC8-8A10-E48DAE2131E8}" dt="2021-02-08T14:35:33.024" v="179" actId="1076"/>
        <pc:sldMkLst>
          <pc:docMk/>
          <pc:sldMk cId="1989792422" sldId="322"/>
        </pc:sldMkLst>
        <pc:spChg chg="mod">
          <ac:chgData name="Sheppard MS JE@MCC RJOC(A)@Defence O365" userId="S::justin.sheppard@ecn.forces.gc.ca::046012a4-b312-4c37-863d-653c3913ec98" providerId="AD" clId="Web-{D954CF30-0E4C-4BC8-8A10-E48DAE2131E8}" dt="2021-02-08T14:34:56.961" v="177" actId="20577"/>
          <ac:spMkLst>
            <pc:docMk/>
            <pc:sldMk cId="1989792422" sldId="322"/>
            <ac:spMk id="23554" creationId="{00000000-0000-0000-0000-000000000000}"/>
          </ac:spMkLst>
        </pc:spChg>
        <pc:spChg chg="mod">
          <ac:chgData name="Sheppard MS JE@MCC RJOC(A)@Defence O365" userId="S::justin.sheppard@ecn.forces.gc.ca::046012a4-b312-4c37-863d-653c3913ec98" providerId="AD" clId="Web-{D954CF30-0E4C-4BC8-8A10-E48DAE2131E8}" dt="2021-02-08T14:35:33.024" v="179" actId="1076"/>
          <ac:spMkLst>
            <pc:docMk/>
            <pc:sldMk cId="1989792422" sldId="322"/>
            <ac:spMk id="49155" creationId="{00000000-0000-0000-0000-000000000000}"/>
          </ac:spMkLst>
        </pc:spChg>
      </pc:sldChg>
      <pc:sldChg chg="modSp">
        <pc:chgData name="Sheppard MS JE@MCC RJOC(A)@Defence O365" userId="S::justin.sheppard@ecn.forces.gc.ca::046012a4-b312-4c37-863d-653c3913ec98" providerId="AD" clId="Web-{D954CF30-0E4C-4BC8-8A10-E48DAE2131E8}" dt="2021-02-08T14:35:55.133" v="181" actId="1076"/>
        <pc:sldMkLst>
          <pc:docMk/>
          <pc:sldMk cId="3634429548" sldId="323"/>
        </pc:sldMkLst>
        <pc:spChg chg="mod">
          <ac:chgData name="Sheppard MS JE@MCC RJOC(A)@Defence O365" userId="S::justin.sheppard@ecn.forces.gc.ca::046012a4-b312-4c37-863d-653c3913ec98" providerId="AD" clId="Web-{D954CF30-0E4C-4BC8-8A10-E48DAE2131E8}" dt="2021-02-08T14:35:55.133" v="181" actId="1076"/>
          <ac:spMkLst>
            <pc:docMk/>
            <pc:sldMk cId="3634429548" sldId="323"/>
            <ac:spMk id="51217" creationId="{00000000-0000-0000-0000-000000000000}"/>
          </ac:spMkLst>
        </pc:spChg>
      </pc:sldChg>
      <pc:sldChg chg="modSp">
        <pc:chgData name="Sheppard MS JE@MCC RJOC(A)@Defence O365" userId="S::justin.sheppard@ecn.forces.gc.ca::046012a4-b312-4c37-863d-653c3913ec98" providerId="AD" clId="Web-{D954CF30-0E4C-4BC8-8A10-E48DAE2131E8}" dt="2021-02-08T14:36:25.305" v="184" actId="1076"/>
        <pc:sldMkLst>
          <pc:docMk/>
          <pc:sldMk cId="1176617066" sldId="324"/>
        </pc:sldMkLst>
        <pc:spChg chg="mod">
          <ac:chgData name="Sheppard MS JE@MCC RJOC(A)@Defence O365" userId="S::justin.sheppard@ecn.forces.gc.ca::046012a4-b312-4c37-863d-653c3913ec98" providerId="AD" clId="Web-{D954CF30-0E4C-4BC8-8A10-E48DAE2131E8}" dt="2021-02-08T14:36:25.305" v="184" actId="1076"/>
          <ac:spMkLst>
            <pc:docMk/>
            <pc:sldMk cId="1176617066" sldId="324"/>
            <ac:spMk id="52245" creationId="{00000000-0000-0000-0000-000000000000}"/>
          </ac:spMkLst>
        </pc:spChg>
      </pc:sldChg>
      <pc:sldChg chg="delSp modSp">
        <pc:chgData name="Sheppard MS JE@MCC RJOC(A)@Defence O365" userId="S::justin.sheppard@ecn.forces.gc.ca::046012a4-b312-4c37-863d-653c3913ec98" providerId="AD" clId="Web-{D954CF30-0E4C-4BC8-8A10-E48DAE2131E8}" dt="2021-02-08T14:39:55.821" v="254" actId="1076"/>
        <pc:sldMkLst>
          <pc:docMk/>
          <pc:sldMk cId="3931626706" sldId="325"/>
        </pc:sldMkLst>
        <pc:spChg chg="del mod">
          <ac:chgData name="Sheppard MS JE@MCC RJOC(A)@Defence O365" userId="S::justin.sheppard@ecn.forces.gc.ca::046012a4-b312-4c37-863d-653c3913ec98" providerId="AD" clId="Web-{D954CF30-0E4C-4BC8-8A10-E48DAE2131E8}" dt="2021-02-08T14:37:18.821" v="196"/>
          <ac:spMkLst>
            <pc:docMk/>
            <pc:sldMk cId="3931626706" sldId="325"/>
            <ac:spMk id="3" creationId="{00000000-0000-0000-0000-000000000000}"/>
          </ac:spMkLst>
        </pc:spChg>
        <pc:spChg chg="mod">
          <ac:chgData name="Sheppard MS JE@MCC RJOC(A)@Defence O365" userId="S::justin.sheppard@ecn.forces.gc.ca::046012a4-b312-4c37-863d-653c3913ec98" providerId="AD" clId="Web-{D954CF30-0E4C-4BC8-8A10-E48DAE2131E8}" dt="2021-02-08T14:36:42.930" v="186" actId="1076"/>
          <ac:spMkLst>
            <pc:docMk/>
            <pc:sldMk cId="3931626706" sldId="325"/>
            <ac:spMk id="6" creationId="{00000000-0000-0000-0000-000000000000}"/>
          </ac:spMkLst>
        </pc:spChg>
        <pc:spChg chg="mod">
          <ac:chgData name="Sheppard MS JE@MCC RJOC(A)@Defence O365" userId="S::justin.sheppard@ecn.forces.gc.ca::046012a4-b312-4c37-863d-653c3913ec98" providerId="AD" clId="Web-{D954CF30-0E4C-4BC8-8A10-E48DAE2131E8}" dt="2021-02-08T14:39:55.821" v="254" actId="1076"/>
          <ac:spMkLst>
            <pc:docMk/>
            <pc:sldMk cId="3931626706" sldId="325"/>
            <ac:spMk id="54275" creationId="{00000000-0000-0000-0000-000000000000}"/>
          </ac:spMkLst>
        </pc:spChg>
      </pc:sldChg>
      <pc:sldChg chg="modSp">
        <pc:chgData name="Sheppard MS JE@MCC RJOC(A)@Defence O365" userId="S::justin.sheppard@ecn.forces.gc.ca::046012a4-b312-4c37-863d-653c3913ec98" providerId="AD" clId="Web-{D954CF30-0E4C-4BC8-8A10-E48DAE2131E8}" dt="2021-02-08T14:41:17.509" v="274" actId="1076"/>
        <pc:sldMkLst>
          <pc:docMk/>
          <pc:sldMk cId="373145020" sldId="328"/>
        </pc:sldMkLst>
        <pc:spChg chg="mod">
          <ac:chgData name="Sheppard MS JE@MCC RJOC(A)@Defence O365" userId="S::justin.sheppard@ecn.forces.gc.ca::046012a4-b312-4c37-863d-653c3913ec98" providerId="AD" clId="Web-{D954CF30-0E4C-4BC8-8A10-E48DAE2131E8}" dt="2021-02-08T14:40:57.087" v="271" actId="20577"/>
          <ac:spMkLst>
            <pc:docMk/>
            <pc:sldMk cId="373145020" sldId="328"/>
            <ac:spMk id="58370" creationId="{00000000-0000-0000-0000-000000000000}"/>
          </ac:spMkLst>
        </pc:spChg>
        <pc:spChg chg="mod">
          <ac:chgData name="Sheppard MS JE@MCC RJOC(A)@Defence O365" userId="S::justin.sheppard@ecn.forces.gc.ca::046012a4-b312-4c37-863d-653c3913ec98" providerId="AD" clId="Web-{D954CF30-0E4C-4BC8-8A10-E48DAE2131E8}" dt="2021-02-08T14:41:04.353" v="272" actId="1076"/>
          <ac:spMkLst>
            <pc:docMk/>
            <pc:sldMk cId="373145020" sldId="328"/>
            <ac:spMk id="58371" creationId="{00000000-0000-0000-0000-000000000000}"/>
          </ac:spMkLst>
        </pc:spChg>
        <pc:spChg chg="mod">
          <ac:chgData name="Sheppard MS JE@MCC RJOC(A)@Defence O365" userId="S::justin.sheppard@ecn.forces.gc.ca::046012a4-b312-4c37-863d-653c3913ec98" providerId="AD" clId="Web-{D954CF30-0E4C-4BC8-8A10-E48DAE2131E8}" dt="2021-02-08T14:41:17.509" v="274" actId="1076"/>
          <ac:spMkLst>
            <pc:docMk/>
            <pc:sldMk cId="373145020" sldId="328"/>
            <ac:spMk id="58372" creationId="{00000000-0000-0000-0000-000000000000}"/>
          </ac:spMkLst>
        </pc:spChg>
      </pc:sldChg>
      <pc:sldChg chg="modSp">
        <pc:chgData name="Sheppard MS JE@MCC RJOC(A)@Defence O365" userId="S::justin.sheppard@ecn.forces.gc.ca::046012a4-b312-4c37-863d-653c3913ec98" providerId="AD" clId="Web-{D954CF30-0E4C-4BC8-8A10-E48DAE2131E8}" dt="2021-02-08T14:42:39.853" v="289" actId="20577"/>
        <pc:sldMkLst>
          <pc:docMk/>
          <pc:sldMk cId="3429663505" sldId="329"/>
        </pc:sldMkLst>
        <pc:spChg chg="mod">
          <ac:chgData name="Sheppard MS JE@MCC RJOC(A)@Defence O365" userId="S::justin.sheppard@ecn.forces.gc.ca::046012a4-b312-4c37-863d-653c3913ec98" providerId="AD" clId="Web-{D954CF30-0E4C-4BC8-8A10-E48DAE2131E8}" dt="2021-02-08T14:42:39.853" v="289" actId="20577"/>
          <ac:spMkLst>
            <pc:docMk/>
            <pc:sldMk cId="3429663505" sldId="329"/>
            <ac:spMk id="59394" creationId="{00000000-0000-0000-0000-000000000000}"/>
          </ac:spMkLst>
        </pc:spChg>
        <pc:spChg chg="mod">
          <ac:chgData name="Sheppard MS JE@MCC RJOC(A)@Defence O365" userId="S::justin.sheppard@ecn.forces.gc.ca::046012a4-b312-4c37-863d-653c3913ec98" providerId="AD" clId="Web-{D954CF30-0E4C-4BC8-8A10-E48DAE2131E8}" dt="2021-02-08T14:42:13.056" v="280" actId="1076"/>
          <ac:spMkLst>
            <pc:docMk/>
            <pc:sldMk cId="3429663505" sldId="329"/>
            <ac:spMk id="59425" creationId="{00000000-0000-0000-0000-000000000000}"/>
          </ac:spMkLst>
        </pc:spChg>
      </pc:sldChg>
      <pc:sldChg chg="modSp">
        <pc:chgData name="Sheppard MS JE@MCC RJOC(A)@Defence O365" userId="S::justin.sheppard@ecn.forces.gc.ca::046012a4-b312-4c37-863d-653c3913ec98" providerId="AD" clId="Web-{D954CF30-0E4C-4BC8-8A10-E48DAE2131E8}" dt="2021-02-08T14:45:27.932" v="309" actId="20577"/>
        <pc:sldMkLst>
          <pc:docMk/>
          <pc:sldMk cId="1681615409" sldId="330"/>
        </pc:sldMkLst>
        <pc:spChg chg="mod">
          <ac:chgData name="Sheppard MS JE@MCC RJOC(A)@Defence O365" userId="S::justin.sheppard@ecn.forces.gc.ca::046012a4-b312-4c37-863d-653c3913ec98" providerId="AD" clId="Web-{D954CF30-0E4C-4BC8-8A10-E48DAE2131E8}" dt="2021-02-08T14:45:20.666" v="308" actId="1076"/>
          <ac:spMkLst>
            <pc:docMk/>
            <pc:sldMk cId="1681615409" sldId="330"/>
            <ac:spMk id="2" creationId="{00000000-0000-0000-0000-000000000000}"/>
          </ac:spMkLst>
        </pc:spChg>
        <pc:spChg chg="mod">
          <ac:chgData name="Sheppard MS JE@MCC RJOC(A)@Defence O365" userId="S::justin.sheppard@ecn.forces.gc.ca::046012a4-b312-4c37-863d-653c3913ec98" providerId="AD" clId="Web-{D954CF30-0E4C-4BC8-8A10-E48DAE2131E8}" dt="2021-02-08T14:45:27.932" v="309" actId="20577"/>
          <ac:spMkLst>
            <pc:docMk/>
            <pc:sldMk cId="1681615409" sldId="330"/>
            <ac:spMk id="6" creationId="{00000000-0000-0000-0000-000000000000}"/>
          </ac:spMkLst>
        </pc:spChg>
      </pc:sldChg>
      <pc:sldChg chg="modSp">
        <pc:chgData name="Sheppard MS JE@MCC RJOC(A)@Defence O365" userId="S::justin.sheppard@ecn.forces.gc.ca::046012a4-b312-4c37-863d-653c3913ec98" providerId="AD" clId="Web-{D954CF30-0E4C-4BC8-8A10-E48DAE2131E8}" dt="2021-02-08T14:33:29.180" v="160" actId="1076"/>
        <pc:sldMkLst>
          <pc:docMk/>
          <pc:sldMk cId="3790165301" sldId="334"/>
        </pc:sldMkLst>
        <pc:spChg chg="mod">
          <ac:chgData name="Sheppard MS JE@MCC RJOC(A)@Defence O365" userId="S::justin.sheppard@ecn.forces.gc.ca::046012a4-b312-4c37-863d-653c3913ec98" providerId="AD" clId="Web-{D954CF30-0E4C-4BC8-8A10-E48DAE2131E8}" dt="2021-02-08T14:33:23.695" v="159" actId="1076"/>
          <ac:spMkLst>
            <pc:docMk/>
            <pc:sldMk cId="3790165301" sldId="334"/>
            <ac:spMk id="2" creationId="{00000000-0000-0000-0000-000000000000}"/>
          </ac:spMkLst>
        </pc:spChg>
        <pc:spChg chg="mod">
          <ac:chgData name="Sheppard MS JE@MCC RJOC(A)@Defence O365" userId="S::justin.sheppard@ecn.forces.gc.ca::046012a4-b312-4c37-863d-653c3913ec98" providerId="AD" clId="Web-{D954CF30-0E4C-4BC8-8A10-E48DAE2131E8}" dt="2021-02-08T14:33:10.352" v="157" actId="20577"/>
          <ac:spMkLst>
            <pc:docMk/>
            <pc:sldMk cId="3790165301" sldId="334"/>
            <ac:spMk id="3" creationId="{00000000-0000-0000-0000-000000000000}"/>
          </ac:spMkLst>
        </pc:spChg>
        <pc:spChg chg="mod">
          <ac:chgData name="Sheppard MS JE@MCC RJOC(A)@Defence O365" userId="S::justin.sheppard@ecn.forces.gc.ca::046012a4-b312-4c37-863d-653c3913ec98" providerId="AD" clId="Web-{D954CF30-0E4C-4BC8-8A10-E48DAE2131E8}" dt="2021-02-08T14:32:53.492" v="154" actId="1076"/>
          <ac:spMkLst>
            <pc:docMk/>
            <pc:sldMk cId="3790165301" sldId="334"/>
            <ac:spMk id="4" creationId="{00000000-0000-0000-0000-000000000000}"/>
          </ac:spMkLst>
        </pc:spChg>
        <pc:spChg chg="mod">
          <ac:chgData name="Sheppard MS JE@MCC RJOC(A)@Defence O365" userId="S::justin.sheppard@ecn.forces.gc.ca::046012a4-b312-4c37-863d-653c3913ec98" providerId="AD" clId="Web-{D954CF30-0E4C-4BC8-8A10-E48DAE2131E8}" dt="2021-02-08T14:33:15.789" v="158" actId="1076"/>
          <ac:spMkLst>
            <pc:docMk/>
            <pc:sldMk cId="3790165301" sldId="334"/>
            <ac:spMk id="5" creationId="{00000000-0000-0000-0000-000000000000}"/>
          </ac:spMkLst>
        </pc:spChg>
        <pc:spChg chg="mod">
          <ac:chgData name="Sheppard MS JE@MCC RJOC(A)@Defence O365" userId="S::justin.sheppard@ecn.forces.gc.ca::046012a4-b312-4c37-863d-653c3913ec98" providerId="AD" clId="Web-{D954CF30-0E4C-4BC8-8A10-E48DAE2131E8}" dt="2021-02-08T14:33:29.180" v="160" actId="1076"/>
          <ac:spMkLst>
            <pc:docMk/>
            <pc:sldMk cId="3790165301" sldId="334"/>
            <ac:spMk id="6" creationId="{00000000-0000-0000-0000-000000000000}"/>
          </ac:spMkLst>
        </pc:spChg>
        <pc:spChg chg="mod">
          <ac:chgData name="Sheppard MS JE@MCC RJOC(A)@Defence O365" userId="S::justin.sheppard@ecn.forces.gc.ca::046012a4-b312-4c37-863d-653c3913ec98" providerId="AD" clId="Web-{D954CF30-0E4C-4BC8-8A10-E48DAE2131E8}" dt="2021-02-08T14:31:07.195" v="118" actId="20577"/>
          <ac:spMkLst>
            <pc:docMk/>
            <pc:sldMk cId="3790165301" sldId="334"/>
            <ac:spMk id="117762" creationId="{00000000-0000-0000-0000-000000000000}"/>
          </ac:spMkLst>
        </pc:spChg>
      </pc:sldChg>
      <pc:sldChg chg="modSp">
        <pc:chgData name="Sheppard MS JE@MCC RJOC(A)@Defence O365" userId="S::justin.sheppard@ecn.forces.gc.ca::046012a4-b312-4c37-863d-653c3913ec98" providerId="AD" clId="Web-{D954CF30-0E4C-4BC8-8A10-E48DAE2131E8}" dt="2021-02-08T14:43:34.150" v="299" actId="1076"/>
        <pc:sldMkLst>
          <pc:docMk/>
          <pc:sldMk cId="154157455" sldId="335"/>
        </pc:sldMkLst>
        <pc:spChg chg="mod">
          <ac:chgData name="Sheppard MS JE@MCC RJOC(A)@Defence O365" userId="S::justin.sheppard@ecn.forces.gc.ca::046012a4-b312-4c37-863d-653c3913ec98" providerId="AD" clId="Web-{D954CF30-0E4C-4BC8-8A10-E48DAE2131E8}" dt="2021-02-08T14:43:34.150" v="299" actId="1076"/>
          <ac:spMkLst>
            <pc:docMk/>
            <pc:sldMk cId="154157455" sldId="335"/>
            <ac:spMk id="113666" creationId="{00000000-0000-0000-0000-000000000000}"/>
          </ac:spMkLst>
        </pc:spChg>
      </pc:sldChg>
      <pc:sldChg chg="modSp">
        <pc:chgData name="Sheppard MS JE@MCC RJOC(A)@Defence O365" userId="S::justin.sheppard@ecn.forces.gc.ca::046012a4-b312-4c37-863d-653c3913ec98" providerId="AD" clId="Web-{D954CF30-0E4C-4BC8-8A10-E48DAE2131E8}" dt="2021-02-08T14:44:05.822" v="301" actId="1076"/>
        <pc:sldMkLst>
          <pc:docMk/>
          <pc:sldMk cId="4270467708" sldId="337"/>
        </pc:sldMkLst>
        <pc:spChg chg="mod">
          <ac:chgData name="Sheppard MS JE@MCC RJOC(A)@Defence O365" userId="S::justin.sheppard@ecn.forces.gc.ca::046012a4-b312-4c37-863d-653c3913ec98" providerId="AD" clId="Web-{D954CF30-0E4C-4BC8-8A10-E48DAE2131E8}" dt="2021-02-08T14:44:05.822" v="301" actId="1076"/>
          <ac:spMkLst>
            <pc:docMk/>
            <pc:sldMk cId="4270467708" sldId="337"/>
            <ac:spMk id="22532" creationId="{00000000-0000-0000-0000-000000000000}"/>
          </ac:spMkLst>
        </pc:spChg>
      </pc:sldChg>
      <pc:sldChg chg="modSp">
        <pc:chgData name="Sheppard MS JE@MCC RJOC(A)@Defence O365" userId="S::justin.sheppard@ecn.forces.gc.ca::046012a4-b312-4c37-863d-653c3913ec98" providerId="AD" clId="Web-{D954CF30-0E4C-4BC8-8A10-E48DAE2131E8}" dt="2021-02-08T14:45:46.651" v="311" actId="1076"/>
        <pc:sldMkLst>
          <pc:docMk/>
          <pc:sldMk cId="1809147520" sldId="338"/>
        </pc:sldMkLst>
        <pc:spChg chg="mod">
          <ac:chgData name="Sheppard MS JE@MCC RJOC(A)@Defence O365" userId="S::justin.sheppard@ecn.forces.gc.ca::046012a4-b312-4c37-863d-653c3913ec98" providerId="AD" clId="Web-{D954CF30-0E4C-4BC8-8A10-E48DAE2131E8}" dt="2021-02-08T14:45:46.651" v="311" actId="1076"/>
          <ac:spMkLst>
            <pc:docMk/>
            <pc:sldMk cId="1809147520" sldId="338"/>
            <ac:spMk id="2" creationId="{00000000-0000-0000-0000-000000000000}"/>
          </ac:spMkLst>
        </pc:spChg>
      </pc:sldChg>
    </pc:docChg>
  </pc:docChgLst>
  <pc:docChgLst>
    <pc:chgData name="Clifford MWO A@1 Cdn Air Div HQ@Defence O365" userId="S::andreena.clifford@ecn.forces.gc.ca::8c0599c3-9f04-4168-af0f-913c553b88cb" providerId="AD" clId="Web-{033E3235-B4C6-7920-9E3A-758372CBE286}"/>
    <pc:docChg chg="modSld">
      <pc:chgData name="Clifford MWO A@1 Cdn Air Div HQ@Defence O365" userId="S::andreena.clifford@ecn.forces.gc.ca::8c0599c3-9f04-4168-af0f-913c553b88cb" providerId="AD" clId="Web-{033E3235-B4C6-7920-9E3A-758372CBE286}" dt="2021-02-10T21:09:01.658" v="25"/>
      <pc:docMkLst>
        <pc:docMk/>
      </pc:docMkLst>
      <pc:sldChg chg="modSp modNotes">
        <pc:chgData name="Clifford MWO A@1 Cdn Air Div HQ@Defence O365" userId="S::andreena.clifford@ecn.forces.gc.ca::8c0599c3-9f04-4168-af0f-913c553b88cb" providerId="AD" clId="Web-{033E3235-B4C6-7920-9E3A-758372CBE286}" dt="2021-02-10T21:09:01.658" v="25"/>
        <pc:sldMkLst>
          <pc:docMk/>
          <pc:sldMk cId="1809147520" sldId="338"/>
        </pc:sldMkLst>
        <pc:spChg chg="mod">
          <ac:chgData name="Clifford MWO A@1 Cdn Air Div HQ@Defence O365" userId="S::andreena.clifford@ecn.forces.gc.ca::8c0599c3-9f04-4168-af0f-913c553b88cb" providerId="AD" clId="Web-{033E3235-B4C6-7920-9E3A-758372CBE286}" dt="2021-02-10T21:08:32.266" v="1" actId="20577"/>
          <ac:spMkLst>
            <pc:docMk/>
            <pc:sldMk cId="1809147520" sldId="338"/>
            <ac:spMk id="3" creationId="{00000000-0000-0000-0000-000000000000}"/>
          </ac:spMkLst>
        </pc:spChg>
      </pc:sldChg>
    </pc:docChg>
  </pc:docChgLst>
  <pc:docChgLst>
    <pc:chgData name="Sheppard MS JE@MCC RJOC(A)@Defence O365" userId="S::justin.sheppard@ecn.forces.gc.ca::046012a4-b312-4c37-863d-653c3913ec98" providerId="AD" clId="Web-{4882707B-1613-4B77-888B-07426FFC3C7F}"/>
    <pc:docChg chg="modSld">
      <pc:chgData name="Sheppard MS JE@MCC RJOC(A)@Defence O365" userId="S::justin.sheppard@ecn.forces.gc.ca::046012a4-b312-4c37-863d-653c3913ec98" providerId="AD" clId="Web-{4882707B-1613-4B77-888B-07426FFC3C7F}" dt="2021-02-08T14:50:26.463" v="38" actId="20577"/>
      <pc:docMkLst>
        <pc:docMk/>
      </pc:docMkLst>
      <pc:sldChg chg="modSp">
        <pc:chgData name="Sheppard MS JE@MCC RJOC(A)@Defence O365" userId="S::justin.sheppard@ecn.forces.gc.ca::046012a4-b312-4c37-863d-653c3913ec98" providerId="AD" clId="Web-{4882707B-1613-4B77-888B-07426FFC3C7F}" dt="2021-02-08T14:48:16.447" v="1" actId="1076"/>
        <pc:sldMkLst>
          <pc:docMk/>
          <pc:sldMk cId="0" sldId="258"/>
        </pc:sldMkLst>
        <pc:spChg chg="mod">
          <ac:chgData name="Sheppard MS JE@MCC RJOC(A)@Defence O365" userId="S::justin.sheppard@ecn.forces.gc.ca::046012a4-b312-4c37-863d-653c3913ec98" providerId="AD" clId="Web-{4882707B-1613-4B77-888B-07426FFC3C7F}" dt="2021-02-08T14:48:16.447" v="1"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4882707B-1613-4B77-888B-07426FFC3C7F}" dt="2021-02-08T14:50:26.463" v="38" actId="20577"/>
        <pc:sldMkLst>
          <pc:docMk/>
          <pc:sldMk cId="3118391297" sldId="307"/>
        </pc:sldMkLst>
        <pc:spChg chg="mod">
          <ac:chgData name="Sheppard MS JE@MCC RJOC(A)@Defence O365" userId="S::justin.sheppard@ecn.forces.gc.ca::046012a4-b312-4c37-863d-653c3913ec98" providerId="AD" clId="Web-{4882707B-1613-4B77-888B-07426FFC3C7F}" dt="2021-02-08T14:50:26.463" v="38"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4882707B-1613-4B77-888B-07426FFC3C7F}" dt="2021-02-08T14:50:19.150" v="37" actId="20577"/>
        <pc:sldMkLst>
          <pc:docMk/>
          <pc:sldMk cId="4111767256" sldId="333"/>
        </pc:sldMkLst>
        <pc:spChg chg="mod">
          <ac:chgData name="Sheppard MS JE@MCC RJOC(A)@Defence O365" userId="S::justin.sheppard@ecn.forces.gc.ca::046012a4-b312-4c37-863d-653c3913ec98" providerId="AD" clId="Web-{4882707B-1613-4B77-888B-07426FFC3C7F}" dt="2021-02-08T14:49:06.697" v="11" actId="20577"/>
          <ac:spMkLst>
            <pc:docMk/>
            <pc:sldMk cId="4111767256" sldId="333"/>
            <ac:spMk id="5" creationId="{00000000-0000-0000-0000-000000000000}"/>
          </ac:spMkLst>
        </pc:spChg>
        <pc:spChg chg="mod">
          <ac:chgData name="Sheppard MS JE@MCC RJOC(A)@Defence O365" userId="S::justin.sheppard@ecn.forces.gc.ca::046012a4-b312-4c37-863d-653c3913ec98" providerId="AD" clId="Web-{4882707B-1613-4B77-888B-07426FFC3C7F}" dt="2021-02-08T14:50:01.619" v="30" actId="20577"/>
          <ac:spMkLst>
            <pc:docMk/>
            <pc:sldMk cId="4111767256" sldId="333"/>
            <ac:spMk id="10" creationId="{00000000-0000-0000-0000-000000000000}"/>
          </ac:spMkLst>
        </pc:spChg>
        <pc:spChg chg="mod">
          <ac:chgData name="Sheppard MS JE@MCC RJOC(A)@Defence O365" userId="S::justin.sheppard@ecn.forces.gc.ca::046012a4-b312-4c37-863d-653c3913ec98" providerId="AD" clId="Web-{4882707B-1613-4B77-888B-07426FFC3C7F}" dt="2021-02-08T14:50:10.431" v="33" actId="14100"/>
          <ac:spMkLst>
            <pc:docMk/>
            <pc:sldMk cId="4111767256" sldId="333"/>
            <ac:spMk id="12" creationId="{00000000-0000-0000-0000-000000000000}"/>
          </ac:spMkLst>
        </pc:spChg>
        <pc:spChg chg="mod">
          <ac:chgData name="Sheppard MS JE@MCC RJOC(A)@Defence O365" userId="S::justin.sheppard@ecn.forces.gc.ca::046012a4-b312-4c37-863d-653c3913ec98" providerId="AD" clId="Web-{4882707B-1613-4B77-888B-07426FFC3C7F}" dt="2021-02-08T14:50:14.869" v="35" actId="20577"/>
          <ac:spMkLst>
            <pc:docMk/>
            <pc:sldMk cId="4111767256" sldId="333"/>
            <ac:spMk id="14" creationId="{00000000-0000-0000-0000-000000000000}"/>
          </ac:spMkLst>
        </pc:spChg>
        <pc:spChg chg="mod">
          <ac:chgData name="Sheppard MS JE@MCC RJOC(A)@Defence O365" userId="S::justin.sheppard@ecn.forces.gc.ca::046012a4-b312-4c37-863d-653c3913ec98" providerId="AD" clId="Web-{4882707B-1613-4B77-888B-07426FFC3C7F}" dt="2021-02-08T14:49:58.275" v="28" actId="20577"/>
          <ac:spMkLst>
            <pc:docMk/>
            <pc:sldMk cId="4111767256" sldId="333"/>
            <ac:spMk id="15" creationId="{00000000-0000-0000-0000-000000000000}"/>
          </ac:spMkLst>
        </pc:spChg>
        <pc:spChg chg="mod">
          <ac:chgData name="Sheppard MS JE@MCC RJOC(A)@Defence O365" userId="S::justin.sheppard@ecn.forces.gc.ca::046012a4-b312-4c37-863d-653c3913ec98" providerId="AD" clId="Web-{4882707B-1613-4B77-888B-07426FFC3C7F}" dt="2021-02-08T14:50:19.150" v="37" actId="20577"/>
          <ac:spMkLst>
            <pc:docMk/>
            <pc:sldMk cId="4111767256" sldId="333"/>
            <ac:spMk id="16" creationId="{00000000-0000-0000-0000-000000000000}"/>
          </ac:spMkLst>
        </pc:spChg>
        <pc:spChg chg="mod">
          <ac:chgData name="Sheppard MS JE@MCC RJOC(A)@Defence O365" userId="S::justin.sheppard@ecn.forces.gc.ca::046012a4-b312-4c37-863d-653c3913ec98" providerId="AD" clId="Web-{4882707B-1613-4B77-888B-07426FFC3C7F}" dt="2021-02-08T14:49:28.603" v="17" actId="20577"/>
          <ac:spMkLst>
            <pc:docMk/>
            <pc:sldMk cId="4111767256" sldId="333"/>
            <ac:spMk id="122882" creationId="{00000000-0000-0000-0000-000000000000}"/>
          </ac:spMkLst>
        </pc:spChg>
      </pc:sldChg>
      <pc:sldChg chg="modSp">
        <pc:chgData name="Sheppard MS JE@MCC RJOC(A)@Defence O365" userId="S::justin.sheppard@ecn.forces.gc.ca::046012a4-b312-4c37-863d-653c3913ec98" providerId="AD" clId="Web-{4882707B-1613-4B77-888B-07426FFC3C7F}" dt="2021-02-08T14:48:54.384" v="9" actId="20577"/>
        <pc:sldMkLst>
          <pc:docMk/>
          <pc:sldMk cId="1809147520" sldId="338"/>
        </pc:sldMkLst>
        <pc:spChg chg="mod">
          <ac:chgData name="Sheppard MS JE@MCC RJOC(A)@Defence O365" userId="S::justin.sheppard@ecn.forces.gc.ca::046012a4-b312-4c37-863d-653c3913ec98" providerId="AD" clId="Web-{4882707B-1613-4B77-888B-07426FFC3C7F}" dt="2021-02-08T14:48:33.666" v="2" actId="20577"/>
          <ac:spMkLst>
            <pc:docMk/>
            <pc:sldMk cId="1809147520" sldId="338"/>
            <ac:spMk id="2" creationId="{00000000-0000-0000-0000-000000000000}"/>
          </ac:spMkLst>
        </pc:spChg>
        <pc:spChg chg="mod">
          <ac:chgData name="Sheppard MS JE@MCC RJOC(A)@Defence O365" userId="S::justin.sheppard@ecn.forces.gc.ca::046012a4-b312-4c37-863d-653c3913ec98" providerId="AD" clId="Web-{4882707B-1613-4B77-888B-07426FFC3C7F}" dt="2021-02-08T14:48:54.384" v="9" actId="20577"/>
          <ac:spMkLst>
            <pc:docMk/>
            <pc:sldMk cId="1809147520" sldId="338"/>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a:t>
            </a:r>
            <a:r>
              <a:rPr lang="en-CA" b="0" dirty="0"/>
              <a:t>Using</a:t>
            </a:r>
            <a:r>
              <a:rPr lang="en-CA" b="0" baseline="0" dirty="0"/>
              <a:t> the topics from the reading review material, each trainee will pick a topic from the bag and explain the principles on a flip-chart; these are all introduced in detail on TDL 100 but important to stress for comprehension of the modernization principles. </a:t>
            </a:r>
          </a:p>
          <a:p>
            <a:endParaRPr lang="en-CA" b="0" baseline="0" dirty="0"/>
          </a:p>
          <a:p>
            <a:r>
              <a:rPr lang="en-CA" b="0" baseline="0" dirty="0"/>
              <a:t>Practice building an Essence for each of the topics to introduce the end of lesson confirmation activity. </a:t>
            </a:r>
          </a:p>
          <a:p>
            <a:endParaRPr lang="en-CA" b="0" baseline="0" dirty="0"/>
          </a:p>
          <a:p>
            <a:r>
              <a:rPr lang="en-CA" b="0" baseline="0" dirty="0"/>
              <a:t>Example:</a:t>
            </a:r>
          </a:p>
          <a:p>
            <a:r>
              <a:rPr lang="en-CA" b="1" baseline="0" dirty="0"/>
              <a:t>TDMA</a:t>
            </a:r>
            <a:r>
              <a:rPr lang="en-CA" b="0" baseline="0" dirty="0"/>
              <a:t> – separates transmissions so they are not transmitting at the same time; each user is assigned time to transmit in timeslots; </a:t>
            </a:r>
          </a:p>
          <a:p>
            <a:r>
              <a:rPr lang="en-CA" b="1" baseline="0" dirty="0"/>
              <a:t>Frame</a:t>
            </a:r>
            <a:r>
              <a:rPr lang="en-CA" b="0" baseline="0" dirty="0"/>
              <a:t> - 12 seconds consisting of 1536 timeslots, </a:t>
            </a:r>
          </a:p>
          <a:p>
            <a:r>
              <a:rPr lang="en-CA" b="1" baseline="0" dirty="0"/>
              <a:t>Timeslot -</a:t>
            </a:r>
            <a:r>
              <a:rPr lang="en-CA" b="0" baseline="0" dirty="0"/>
              <a:t> each timeslot is 7.8124 </a:t>
            </a:r>
            <a:r>
              <a:rPr lang="en-CA" b="0" baseline="0" dirty="0" err="1"/>
              <a:t>msec</a:t>
            </a:r>
            <a:r>
              <a:rPr lang="en-CA" b="0" baseline="0" dirty="0"/>
              <a:t>; </a:t>
            </a:r>
          </a:p>
          <a:p>
            <a:r>
              <a:rPr lang="en-CA" b="1" baseline="0" dirty="0"/>
              <a:t>Pulse stream – </a:t>
            </a:r>
            <a:r>
              <a:rPr lang="en-CA" b="0" baseline="0" dirty="0"/>
              <a:t>72, 258, or 444 pulses; pulses are spaced 13 microseconds (</a:t>
            </a:r>
            <a:r>
              <a:rPr lang="el-GR" sz="1200" dirty="0"/>
              <a:t>μ</a:t>
            </a:r>
            <a:r>
              <a:rPr lang="en-CA" sz="1200" dirty="0"/>
              <a:t>sec); </a:t>
            </a:r>
            <a:r>
              <a:rPr lang="en-CA" sz="1200" baseline="0" dirty="0"/>
              <a:t> 6.4 </a:t>
            </a:r>
            <a:r>
              <a:rPr lang="el-GR" sz="1200" dirty="0"/>
              <a:t>μ</a:t>
            </a:r>
            <a:r>
              <a:rPr lang="en-CA" sz="1200" dirty="0"/>
              <a:t>sec transmitting; 6.6</a:t>
            </a:r>
            <a:r>
              <a:rPr lang="en-CA" sz="1200" baseline="0" dirty="0"/>
              <a:t> </a:t>
            </a:r>
            <a:r>
              <a:rPr lang="el-GR" sz="1200" dirty="0"/>
              <a:t>μ</a:t>
            </a:r>
            <a:r>
              <a:rPr lang="en-CA" sz="1200" dirty="0"/>
              <a:t>sec changing frequency;</a:t>
            </a:r>
            <a:endParaRPr lang="en-CA" b="1" baseline="0" dirty="0"/>
          </a:p>
          <a:p>
            <a:r>
              <a:rPr lang="en-CA" b="1" baseline="0" dirty="0"/>
              <a:t>Frequency Hopping </a:t>
            </a:r>
            <a:r>
              <a:rPr lang="en-CA" b="0" baseline="0" dirty="0"/>
              <a:t>– pseudo random use of 51 center frequencies determined by the </a:t>
            </a:r>
            <a:r>
              <a:rPr lang="en-CA" b="0" baseline="0" dirty="0" err="1"/>
              <a:t>crytpo</a:t>
            </a:r>
            <a:endParaRPr lang="en-CA"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b="1" baseline="0" dirty="0"/>
              <a:t>Dedicated Access </a:t>
            </a:r>
            <a:r>
              <a:rPr lang="en-CA" baseline="0" dirty="0"/>
              <a:t>– </a:t>
            </a:r>
            <a:r>
              <a:rPr lang="en-US" altLang="en-US" sz="1200" dirty="0"/>
              <a:t>All receive</a:t>
            </a:r>
            <a:r>
              <a:rPr lang="en-US" altLang="en-US" sz="1200" baseline="0" dirty="0"/>
              <a:t> </a:t>
            </a:r>
            <a:r>
              <a:rPr lang="en-US" altLang="en-US" sz="1200" dirty="0"/>
              <a:t>dedicated transmissions as only one unit/platform is transmitting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dirty="0"/>
              <a:t>Stacked Nets </a:t>
            </a:r>
            <a:r>
              <a:rPr lang="en-US" altLang="en-US" sz="1200" dirty="0"/>
              <a:t>– Only receive</a:t>
            </a:r>
            <a:r>
              <a:rPr lang="en-US" altLang="en-US" sz="1200" baseline="0" dirty="0"/>
              <a:t> </a:t>
            </a:r>
            <a:r>
              <a:rPr lang="en-US" altLang="en-US" sz="1200" baseline="0" dirty="0" err="1"/>
              <a:t>tx</a:t>
            </a:r>
            <a:r>
              <a:rPr lang="en-US" altLang="en-US" sz="1200" baseline="0" dirty="0"/>
              <a:t> if you are on the same Net; operator selectable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Multi-Netting </a:t>
            </a:r>
            <a:r>
              <a:rPr lang="en-US" altLang="en-US" sz="1200" baseline="0" dirty="0"/>
              <a:t>– other information </a:t>
            </a:r>
            <a:r>
              <a:rPr lang="en-US" altLang="en-US" sz="1200" baseline="0" dirty="0" err="1"/>
              <a:t>tx</a:t>
            </a:r>
            <a:r>
              <a:rPr lang="en-US" altLang="en-US" sz="1200" baseline="0" dirty="0"/>
              <a:t> on a different net you won’t receive; built in the network</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Contention Pools </a:t>
            </a:r>
            <a:r>
              <a:rPr lang="en-US" altLang="en-US" sz="1200" baseline="0" dirty="0"/>
              <a:t>– sacrifice distance for performance of close range;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Spectral Contention (slot Reuse) </a:t>
            </a:r>
            <a:r>
              <a:rPr lang="en-US" altLang="en-US" sz="1200" baseline="0" dirty="0"/>
              <a:t>– receiver only receives the closest transmitter </a:t>
            </a:r>
          </a:p>
          <a:p>
            <a:endParaRPr lang="en-CA" b="0"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2957220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a:t>
            </a:r>
            <a:r>
              <a:rPr lang="en-CA" baseline="0" dirty="0"/>
              <a:t>Crypto Modernization is driving the requirement to replace the terminals we will look at in LO 001.02.04. – This has World-wide implications!</a:t>
            </a:r>
          </a:p>
          <a:p>
            <a:endParaRPr lang="en-CA" baseline="0" dirty="0"/>
          </a:p>
          <a:p>
            <a:r>
              <a:rPr lang="en-CA" b="1" baseline="0" dirty="0"/>
              <a:t>NOTE: </a:t>
            </a:r>
            <a:r>
              <a:rPr lang="en-CA" b="1" i="1" baseline="0" dirty="0"/>
              <a:t>Frequency Remapping </a:t>
            </a:r>
            <a:r>
              <a:rPr lang="en-CA" baseline="0" dirty="0"/>
              <a:t>is only being implemented in the </a:t>
            </a:r>
            <a:r>
              <a:rPr lang="en-CA" b="1" i="1" baseline="0" dirty="0"/>
              <a:t>United States </a:t>
            </a:r>
            <a:r>
              <a:rPr lang="en-CA" baseline="0" dirty="0"/>
              <a:t>but Canadian platforms may need to operate in a remapped AOR in support of NORAD.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16</a:t>
            </a:fld>
            <a:endParaRPr lang="en-CA" altLang="en-US"/>
          </a:p>
        </p:txBody>
      </p:sp>
    </p:spTree>
    <p:extLst>
      <p:ext uri="{BB962C8B-B14F-4D97-AF65-F5344CB8AC3E}">
        <p14:creationId xmlns:p14="http://schemas.microsoft.com/office/powerpoint/2010/main" val="4186065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a:t>
            </a:r>
            <a:r>
              <a:rPr lang="en-CA" dirty="0"/>
              <a:t>JTIDS/MIDS waveform systems will incorporate a remapping capability for up to 14 carrier frequencies (any 14 among the 51). This is needed because</a:t>
            </a:r>
            <a:r>
              <a:rPr lang="en-CA" baseline="0" dirty="0"/>
              <a:t> NSA has sold off portions of the lower band of Link 16 frequencies for future Systems.</a:t>
            </a:r>
            <a:endParaRPr lang="en-CA" dirty="0"/>
          </a:p>
          <a:p>
            <a:endParaRPr lang="en-CA" dirty="0"/>
          </a:p>
          <a:p>
            <a:r>
              <a:rPr lang="en-CA" b="1" dirty="0"/>
              <a:t>Incumbent Systems:</a:t>
            </a:r>
          </a:p>
          <a:p>
            <a:r>
              <a:rPr lang="en-CA" dirty="0"/>
              <a:t>TACAN / DME Interrogators and Beacons</a:t>
            </a:r>
          </a:p>
          <a:p>
            <a:r>
              <a:rPr lang="en-CA" dirty="0"/>
              <a:t>SSR / Mode S Interrogators and Transponders</a:t>
            </a:r>
          </a:p>
          <a:p>
            <a:r>
              <a:rPr lang="en-CA" dirty="0"/>
              <a:t>TCAS</a:t>
            </a:r>
          </a:p>
          <a:p>
            <a:r>
              <a:rPr lang="en-CA" dirty="0"/>
              <a:t>1090 Extended Squitter ADS-B</a:t>
            </a:r>
          </a:p>
          <a:p>
            <a:r>
              <a:rPr lang="en-CA" dirty="0"/>
              <a:t>Universal Access Transceiver</a:t>
            </a:r>
          </a:p>
          <a:p>
            <a:r>
              <a:rPr lang="en-CA" dirty="0"/>
              <a:t>Link 16 JTIDS/MIDS</a:t>
            </a:r>
          </a:p>
          <a:p>
            <a:r>
              <a:rPr lang="en-CA" dirty="0"/>
              <a:t>Non-ICAO ARNS system (RSBN)</a:t>
            </a:r>
          </a:p>
          <a:p>
            <a:endParaRPr lang="en-CA" dirty="0"/>
          </a:p>
          <a:p>
            <a:r>
              <a:rPr lang="en-CA" b="1" dirty="0"/>
              <a:t>Proposed New AM(R)S Systems:</a:t>
            </a:r>
          </a:p>
          <a:p>
            <a:r>
              <a:rPr lang="en-CA" dirty="0"/>
              <a:t>LDACS 1</a:t>
            </a:r>
          </a:p>
          <a:p>
            <a:r>
              <a:rPr lang="en-CA" dirty="0"/>
              <a:t>LDACS 2</a:t>
            </a:r>
          </a:p>
          <a:p>
            <a:r>
              <a:rPr lang="en-CA" dirty="0"/>
              <a:t>UAS CNPC</a:t>
            </a:r>
          </a:p>
          <a:p>
            <a:r>
              <a:rPr lang="en-CA" dirty="0"/>
              <a:t>Adjacent Band Systems</a:t>
            </a:r>
          </a:p>
          <a:p>
            <a:r>
              <a:rPr lang="en-CA" dirty="0"/>
              <a:t>GSM</a:t>
            </a:r>
          </a:p>
          <a:p>
            <a:r>
              <a:rPr lang="en-CA" dirty="0"/>
              <a:t>GNSS</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17</a:t>
            </a:fld>
            <a:endParaRPr lang="en-CA" altLang="en-US"/>
          </a:p>
        </p:txBody>
      </p:sp>
    </p:spTree>
    <p:extLst>
      <p:ext uri="{BB962C8B-B14F-4D97-AF65-F5344CB8AC3E}">
        <p14:creationId xmlns:p14="http://schemas.microsoft.com/office/powerpoint/2010/main" val="1762054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spcBef>
                <a:spcPct val="30000"/>
              </a:spcBef>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1pPr>
            <a:lvl2pPr defTabSz="919163">
              <a:spcBef>
                <a:spcPct val="30000"/>
              </a:spcBef>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2pPr>
            <a:lvl3pPr defTabSz="919163">
              <a:spcBef>
                <a:spcPct val="30000"/>
              </a:spcBef>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3pPr>
            <a:lvl4pPr defTabSz="919163">
              <a:spcBef>
                <a:spcPct val="30000"/>
              </a:spcBef>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4pPr>
            <a:lvl5pPr defTabSz="919163">
              <a:spcBef>
                <a:spcPct val="30000"/>
              </a:spcBef>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5pPr>
            <a:lvl6pPr marL="2514600" indent="-228600" defTabSz="919163" eaLnBrk="0" fontAlgn="base" hangingPunct="0">
              <a:spcBef>
                <a:spcPct val="30000"/>
              </a:spcBef>
              <a:spcAft>
                <a:spcPct val="0"/>
              </a:spcAft>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6pPr>
            <a:lvl7pPr marL="2971800" indent="-228600" defTabSz="919163" eaLnBrk="0" fontAlgn="base" hangingPunct="0">
              <a:spcBef>
                <a:spcPct val="30000"/>
              </a:spcBef>
              <a:spcAft>
                <a:spcPct val="0"/>
              </a:spcAft>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7pPr>
            <a:lvl8pPr marL="3429000" indent="-228600" defTabSz="919163" eaLnBrk="0" fontAlgn="base" hangingPunct="0">
              <a:spcBef>
                <a:spcPct val="30000"/>
              </a:spcBef>
              <a:spcAft>
                <a:spcPct val="0"/>
              </a:spcAft>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8pPr>
            <a:lvl9pPr marL="3886200" indent="-228600" defTabSz="919163" eaLnBrk="0" fontAlgn="base" hangingPunct="0">
              <a:spcBef>
                <a:spcPct val="30000"/>
              </a:spcBef>
              <a:spcAft>
                <a:spcPct val="0"/>
              </a:spcAft>
              <a:buClr>
                <a:srgbClr val="000000"/>
              </a:buClr>
              <a:buSzPct val="100000"/>
              <a:buFont typeface="Times New Roman" panose="02020603050405020304" pitchFamily="18" charset="0"/>
              <a:tabLst>
                <a:tab pos="725488" algn="l"/>
                <a:tab pos="1450975" algn="l"/>
                <a:tab pos="2176463" algn="l"/>
                <a:tab pos="290195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7BF9F79D-76B9-45BA-8BE4-9C2BE97EE8D6}" type="slidenum">
              <a:rPr lang="en-US" altLang="en-US" smtClean="0"/>
              <a:pPr>
                <a:spcBef>
                  <a:spcPct val="0"/>
                </a:spcBef>
                <a:buSzPct val="45000"/>
                <a:buFont typeface="Wingdings" panose="05000000000000000000" pitchFamily="2" charset="2"/>
                <a:buNone/>
              </a:pPr>
              <a:t>18</a:t>
            </a:fld>
            <a:endParaRPr lang="en-US" altLang="en-US"/>
          </a:p>
        </p:txBody>
      </p:sp>
      <p:sp>
        <p:nvSpPr>
          <p:cNvPr id="23555" name="Rectangle 2"/>
          <p:cNvSpPr>
            <a:spLocks noGrp="1" noRot="1" noChangeAspect="1" noChangeArrowheads="1" noTextEdit="1"/>
          </p:cNvSpPr>
          <p:nvPr>
            <p:ph type="sldImg"/>
          </p:nvPr>
        </p:nvSpPr>
        <p:spPr>
          <a:xfrm>
            <a:off x="1166813" y="692150"/>
            <a:ext cx="4624387" cy="3468688"/>
          </a:xfrm>
          <a:ln/>
        </p:spPr>
      </p:sp>
      <p:sp>
        <p:nvSpPr>
          <p:cNvPr id="23556" name="Rectangle 3"/>
          <p:cNvSpPr>
            <a:spLocks noGrp="1" noChangeArrowheads="1"/>
          </p:cNvSpPr>
          <p:nvPr>
            <p:ph type="body" idx="1"/>
          </p:nvPr>
        </p:nvSpPr>
        <p:spPr>
          <a:xfrm>
            <a:off x="927100" y="4392613"/>
            <a:ext cx="5105400" cy="4162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US" altLang="en-US" b="1" dirty="0"/>
              <a:t>TP: </a:t>
            </a:r>
            <a:r>
              <a:rPr lang="en-US" altLang="en-US" b="0" dirty="0"/>
              <a:t> How it works </a:t>
            </a:r>
            <a:r>
              <a:rPr lang="en-US" sz="1200" b="0" kern="1200" dirty="0">
                <a:solidFill>
                  <a:schemeClr val="tx1"/>
                </a:solidFill>
                <a:latin typeface="Arial" charset="0"/>
                <a:ea typeface="+mn-ea"/>
                <a:cs typeface="+mn-cs"/>
              </a:rPr>
              <a:t>Now - Link 16 uses 51 Frequencies to hop on in a pseudo-random hopping pattern.</a:t>
            </a:r>
            <a:r>
              <a:rPr lang="en-US" sz="1200" b="0" kern="1200" baseline="0" dirty="0">
                <a:solidFill>
                  <a:schemeClr val="tx1"/>
                </a:solidFill>
                <a:latin typeface="Arial" charset="0"/>
                <a:ea typeface="+mn-ea"/>
                <a:cs typeface="+mn-cs"/>
              </a:rPr>
              <a:t> </a:t>
            </a:r>
            <a:endParaRPr lang="en-US" sz="1200" b="0" kern="1200" dirty="0">
              <a:solidFill>
                <a:schemeClr val="tx1"/>
              </a:solidFill>
              <a:latin typeface="Arial" charset="0"/>
              <a:ea typeface="+mn-ea"/>
              <a:cs typeface="+mn-cs"/>
            </a:endParaRPr>
          </a:p>
          <a:p>
            <a:endParaRPr lang="en-US" sz="1200" b="0" kern="1200" dirty="0">
              <a:solidFill>
                <a:schemeClr val="tx1"/>
              </a:solidFill>
              <a:latin typeface="Arial" charset="0"/>
              <a:ea typeface="+mn-ea"/>
              <a:cs typeface="+mn-cs"/>
            </a:endParaRPr>
          </a:p>
          <a:p>
            <a:pPr algn="l"/>
            <a:r>
              <a:rPr lang="en-US" sz="1200" b="0" kern="1200" dirty="0">
                <a:solidFill>
                  <a:schemeClr val="tx1"/>
                </a:solidFill>
                <a:latin typeface="Arial" charset="0"/>
                <a:ea typeface="+mn-ea"/>
                <a:cs typeface="+mn-cs"/>
              </a:rPr>
              <a:t>Frequency</a:t>
            </a:r>
            <a:r>
              <a:rPr lang="en-US" sz="1200" b="0" kern="1200" baseline="0" dirty="0">
                <a:solidFill>
                  <a:schemeClr val="tx1"/>
                </a:solidFill>
                <a:latin typeface="Arial" charset="0"/>
                <a:ea typeface="+mn-ea"/>
                <a:cs typeface="+mn-cs"/>
              </a:rPr>
              <a:t> Remapping is accomplished by an </a:t>
            </a:r>
            <a:r>
              <a:rPr lang="en-US" sz="1200" b="0" kern="1200" dirty="0">
                <a:solidFill>
                  <a:schemeClr val="tx1"/>
                </a:solidFill>
                <a:latin typeface="Arial" charset="0"/>
                <a:ea typeface="+mn-ea"/>
                <a:cs typeface="+mn-cs"/>
              </a:rPr>
              <a:t>algorithm that causes the terminal apply</a:t>
            </a:r>
            <a:r>
              <a:rPr lang="en-US" sz="1200" b="0" kern="1200" baseline="0" dirty="0">
                <a:solidFill>
                  <a:schemeClr val="tx1"/>
                </a:solidFill>
                <a:latin typeface="Arial" charset="0"/>
                <a:ea typeface="+mn-ea"/>
                <a:cs typeface="+mn-cs"/>
              </a:rPr>
              <a:t> the algorithm when one of the </a:t>
            </a:r>
            <a:r>
              <a:rPr lang="en-US" sz="1200" b="0" kern="1200" baseline="0" dirty="0" err="1">
                <a:solidFill>
                  <a:schemeClr val="tx1"/>
                </a:solidFill>
                <a:latin typeface="Arial" charset="0"/>
                <a:ea typeface="+mn-ea"/>
                <a:cs typeface="+mn-cs"/>
              </a:rPr>
              <a:t>upto</a:t>
            </a:r>
            <a:r>
              <a:rPr lang="en-US" sz="1200" b="0" kern="1200" baseline="0" dirty="0">
                <a:solidFill>
                  <a:schemeClr val="tx1"/>
                </a:solidFill>
                <a:latin typeface="Arial" charset="0"/>
                <a:ea typeface="+mn-ea"/>
                <a:cs typeface="+mn-cs"/>
              </a:rPr>
              <a:t> </a:t>
            </a:r>
            <a:r>
              <a:rPr lang="en-US" sz="1200" b="0" kern="1200" dirty="0">
                <a:solidFill>
                  <a:schemeClr val="tx1"/>
                </a:solidFill>
                <a:latin typeface="Arial" charset="0"/>
                <a:ea typeface="+mn-ea"/>
                <a:cs typeface="+mn-cs"/>
              </a:rPr>
              <a:t>14 frequencies in the lower band of 969 to 1008 would be selected</a:t>
            </a:r>
            <a:r>
              <a:rPr lang="en-US" sz="1200" b="0" kern="1200" baseline="0" dirty="0">
                <a:solidFill>
                  <a:schemeClr val="tx1"/>
                </a:solidFill>
                <a:latin typeface="Arial" charset="0"/>
                <a:ea typeface="+mn-ea"/>
                <a:cs typeface="+mn-cs"/>
              </a:rPr>
              <a:t> to be transmitted on. </a:t>
            </a:r>
            <a:endParaRPr lang="en-US" sz="1200" b="0" kern="1200" dirty="0">
              <a:solidFill>
                <a:schemeClr val="tx1"/>
              </a:solidFill>
              <a:latin typeface="Arial" charset="0"/>
              <a:ea typeface="+mn-ea"/>
              <a:cs typeface="+mn-cs"/>
            </a:endParaRPr>
          </a:p>
          <a:p>
            <a:pPr algn="l"/>
            <a:endParaRPr lang="en-US" sz="1200" b="0" kern="1200" dirty="0">
              <a:solidFill>
                <a:schemeClr val="tx1"/>
              </a:solidFill>
              <a:latin typeface="Arial" charset="0"/>
              <a:ea typeface="+mn-ea"/>
              <a:cs typeface="+mn-cs"/>
            </a:endParaRPr>
          </a:p>
          <a:p>
            <a:pPr lvl="1">
              <a:lnSpc>
                <a:spcPct val="90000"/>
              </a:lnSpc>
              <a:buFont typeface="Arial" panose="020B0604020202020204" pitchFamily="34" charset="0"/>
              <a:buChar char="•"/>
            </a:pPr>
            <a:r>
              <a:rPr lang="en-US" altLang="en-US" sz="1800" b="0" dirty="0">
                <a:latin typeface="Cambria" panose="02040503050406030204" pitchFamily="18" charset="0"/>
                <a:cs typeface="Arial" panose="020B0604020202020204" pitchFamily="34" charset="0"/>
              </a:rPr>
              <a:t>The required remapped frequencies will be indicated in the frequency assignment.</a:t>
            </a:r>
            <a:r>
              <a:rPr lang="en-US" altLang="en-US" sz="1800" b="0" dirty="0">
                <a:latin typeface="Cambria" panose="02040503050406030204" pitchFamily="18" charset="0"/>
              </a:rPr>
              <a:t> </a:t>
            </a:r>
          </a:p>
          <a:p>
            <a:pPr lvl="1">
              <a:lnSpc>
                <a:spcPct val="90000"/>
              </a:lnSpc>
              <a:buFont typeface="Arial" panose="020B0604020202020204" pitchFamily="34" charset="0"/>
              <a:buChar char="•"/>
            </a:pPr>
            <a:r>
              <a:rPr lang="en-US" altLang="en-US" sz="1800" b="0" dirty="0">
                <a:latin typeface="Cambria" panose="02040503050406030204" pitchFamily="18" charset="0"/>
                <a:cs typeface="Arial" panose="020B0604020202020204" pitchFamily="34" charset="0"/>
              </a:rPr>
              <a:t>The remapped frequencies will be contained in the network initialization file.</a:t>
            </a:r>
            <a:r>
              <a:rPr lang="en-US" altLang="en-US" sz="1800" b="0" dirty="0">
                <a:latin typeface="Cambria" panose="02040503050406030204" pitchFamily="18" charset="0"/>
              </a:rPr>
              <a:t> </a:t>
            </a:r>
          </a:p>
          <a:p>
            <a:pPr lvl="1">
              <a:lnSpc>
                <a:spcPct val="90000"/>
              </a:lnSpc>
              <a:buFont typeface="Arial" panose="020B0604020202020204" pitchFamily="34" charset="0"/>
              <a:buChar char="•"/>
            </a:pPr>
            <a:r>
              <a:rPr lang="en-US" altLang="en-US" sz="1800" b="0" dirty="0">
                <a:latin typeface="Cambria" panose="02040503050406030204" pitchFamily="18" charset="0"/>
                <a:cs typeface="Arial" panose="020B0604020202020204" pitchFamily="34" charset="0"/>
              </a:rPr>
              <a:t>Modifications have been made to the JTIDS Network Design Aid (JNDA).</a:t>
            </a:r>
          </a:p>
          <a:p>
            <a:pPr lvl="1">
              <a:lnSpc>
                <a:spcPct val="90000"/>
              </a:lnSpc>
              <a:buFont typeface="Arial" panose="020B0604020202020204" pitchFamily="34" charset="0"/>
              <a:buChar char="•"/>
            </a:pPr>
            <a:endParaRPr lang="en-US" sz="1200" b="0" kern="1200" dirty="0">
              <a:solidFill>
                <a:schemeClr val="tx1"/>
              </a:solidFill>
              <a:latin typeface="Arial" charset="0"/>
              <a:ea typeface="+mn-ea"/>
              <a:cs typeface="+mn-cs"/>
            </a:endParaRPr>
          </a:p>
          <a:p>
            <a:pPr algn="l"/>
            <a:r>
              <a:rPr lang="en-US" sz="1200" b="0" kern="1200" dirty="0">
                <a:solidFill>
                  <a:schemeClr val="tx1"/>
                </a:solidFill>
                <a:latin typeface="Arial" charset="0"/>
                <a:ea typeface="+mn-ea"/>
                <a:cs typeface="+mn-cs"/>
              </a:rPr>
              <a:t>The number of</a:t>
            </a:r>
            <a:r>
              <a:rPr lang="en-US" sz="1200" b="0" kern="1200" baseline="0" dirty="0">
                <a:solidFill>
                  <a:schemeClr val="tx1"/>
                </a:solidFill>
                <a:latin typeface="Arial" charset="0"/>
                <a:ea typeface="+mn-ea"/>
                <a:cs typeface="+mn-cs"/>
              </a:rPr>
              <a:t> frequencies to be remapped is handled via the IDL created by the</a:t>
            </a:r>
            <a:r>
              <a:rPr lang="en-US" sz="1200" b="0" kern="1200" dirty="0">
                <a:solidFill>
                  <a:schemeClr val="tx1"/>
                </a:solidFill>
                <a:latin typeface="Arial" charset="0"/>
                <a:ea typeface="+mn-ea"/>
                <a:cs typeface="+mn-cs"/>
              </a:rPr>
              <a:t> Network Design Facility. </a:t>
            </a:r>
          </a:p>
          <a:p>
            <a:endParaRPr lang="en-US" altLang="en-US" b="1" dirty="0"/>
          </a:p>
        </p:txBody>
      </p:sp>
    </p:spTree>
    <p:extLst>
      <p:ext uri="{BB962C8B-B14F-4D97-AF65-F5344CB8AC3E}">
        <p14:creationId xmlns:p14="http://schemas.microsoft.com/office/powerpoint/2010/main" val="1685962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u="none" strike="noStrike" kern="1200" baseline="0" dirty="0">
                <a:solidFill>
                  <a:schemeClr val="tx1"/>
                </a:solidFill>
                <a:latin typeface="Arial" charset="0"/>
                <a:ea typeface="+mn-ea"/>
                <a:cs typeface="+mn-cs"/>
              </a:rPr>
              <a:t>TP:</a:t>
            </a:r>
            <a:r>
              <a:rPr lang="en-CA" sz="1200" b="0" i="0" u="none" strike="noStrike" kern="1200" baseline="0" dirty="0">
                <a:solidFill>
                  <a:schemeClr val="tx1"/>
                </a:solidFill>
                <a:latin typeface="Arial" charset="0"/>
                <a:ea typeface="+mn-ea"/>
                <a:cs typeface="+mn-cs"/>
              </a:rPr>
              <a:t> SDU locations are daily pairs allowing 4 different </a:t>
            </a:r>
            <a:r>
              <a:rPr lang="en-CA" sz="1200" b="0" i="0" u="none" strike="noStrike" kern="1200" baseline="0" dirty="0" err="1">
                <a:solidFill>
                  <a:schemeClr val="tx1"/>
                </a:solidFill>
                <a:latin typeface="Arial" charset="0"/>
                <a:ea typeface="+mn-ea"/>
                <a:cs typeface="+mn-cs"/>
              </a:rPr>
              <a:t>Cryptonets</a:t>
            </a:r>
            <a:r>
              <a:rPr lang="en-CA" sz="1200" b="0" i="0" u="none" strike="noStrike" kern="1200" baseline="0" dirty="0">
                <a:solidFill>
                  <a:schemeClr val="tx1"/>
                </a:solidFill>
                <a:latin typeface="Arial" charset="0"/>
                <a:ea typeface="+mn-ea"/>
                <a:cs typeface="+mn-cs"/>
              </a:rPr>
              <a:t> (CVLL 0/1) (CVLL 2/3) (CVLL 4/5) (CVLL 6/7)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19</a:t>
            </a:fld>
            <a:endParaRPr lang="en-CA" altLang="en-US"/>
          </a:p>
        </p:txBody>
      </p:sp>
    </p:spTree>
    <p:extLst>
      <p:ext uri="{BB962C8B-B14F-4D97-AF65-F5344CB8AC3E}">
        <p14:creationId xmlns:p14="http://schemas.microsoft.com/office/powerpoint/2010/main" val="4023244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u="none" strike="noStrike" kern="1200" baseline="0" dirty="0">
                <a:solidFill>
                  <a:schemeClr val="tx1"/>
                </a:solidFill>
                <a:latin typeface="Arial" charset="0"/>
                <a:ea typeface="+mn-ea"/>
                <a:cs typeface="+mn-cs"/>
              </a:rPr>
              <a:t>TP:</a:t>
            </a:r>
            <a:r>
              <a:rPr lang="en-CA" sz="1200" b="0" i="0" u="none" strike="noStrike" kern="1200" baseline="0" dirty="0">
                <a:solidFill>
                  <a:schemeClr val="tx1"/>
                </a:solidFill>
                <a:latin typeface="Arial" charset="0"/>
                <a:ea typeface="+mn-ea"/>
                <a:cs typeface="+mn-cs"/>
              </a:rPr>
              <a:t> After Link 16 modernization, the Link 16 can be initialized to operate on up to 32 </a:t>
            </a:r>
            <a:r>
              <a:rPr lang="en-CA" sz="1200" b="0" i="0" u="none" strike="noStrike" kern="1200" baseline="0" dirty="0" err="1">
                <a:solidFill>
                  <a:schemeClr val="tx1"/>
                </a:solidFill>
                <a:latin typeface="Arial" charset="0"/>
                <a:ea typeface="+mn-ea"/>
                <a:cs typeface="+mn-cs"/>
              </a:rPr>
              <a:t>cryptonets</a:t>
            </a:r>
            <a:r>
              <a:rPr lang="en-CA" sz="1200" b="0" i="0" u="none" strike="noStrike" kern="1200" baseline="0" dirty="0">
                <a:solidFill>
                  <a:schemeClr val="tx1"/>
                </a:solidFill>
                <a:latin typeface="Arial" charset="0"/>
                <a:ea typeface="+mn-ea"/>
                <a:cs typeface="+mn-cs"/>
              </a:rPr>
              <a:t> simultaneously. </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Although no maximum limit on the number of platforms that can be on any single </a:t>
            </a:r>
            <a:r>
              <a:rPr lang="en-CA" sz="1200" b="0" i="0" u="none" strike="noStrike" kern="1200" baseline="0" dirty="0" err="1">
                <a:solidFill>
                  <a:schemeClr val="tx1"/>
                </a:solidFill>
                <a:latin typeface="Arial" charset="0"/>
                <a:ea typeface="+mn-ea"/>
                <a:cs typeface="+mn-cs"/>
              </a:rPr>
              <a:t>cryptonet</a:t>
            </a:r>
            <a:r>
              <a:rPr lang="en-CA" sz="1200" b="0" i="0" u="none" strike="noStrike" kern="1200" baseline="0" dirty="0">
                <a:solidFill>
                  <a:schemeClr val="tx1"/>
                </a:solidFill>
                <a:latin typeface="Arial" charset="0"/>
                <a:ea typeface="+mn-ea"/>
                <a:cs typeface="+mn-cs"/>
              </a:rPr>
              <a:t> is prescribed for Link 16 TEK </a:t>
            </a:r>
            <a:r>
              <a:rPr lang="en-CA" sz="1200" b="0" i="0" u="none" strike="noStrike" kern="1200" baseline="0" dirty="0" err="1">
                <a:solidFill>
                  <a:schemeClr val="tx1"/>
                </a:solidFill>
                <a:latin typeface="Arial" charset="0"/>
                <a:ea typeface="+mn-ea"/>
                <a:cs typeface="+mn-cs"/>
              </a:rPr>
              <a:t>cryptonets</a:t>
            </a:r>
            <a:r>
              <a:rPr lang="en-CA" sz="1200" b="0" i="0" u="none" strike="noStrike" kern="1200" baseline="0" dirty="0">
                <a:solidFill>
                  <a:schemeClr val="tx1"/>
                </a:solidFill>
                <a:latin typeface="Arial" charset="0"/>
                <a:ea typeface="+mn-ea"/>
                <a:cs typeface="+mn-cs"/>
              </a:rPr>
              <a:t>, this number should be as small as operationally feasible. </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To minimize the risk of global compromise, the same TEK (Transmission Encryption Key) short title must not be used worldwide.</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20</a:t>
            </a:fld>
            <a:endParaRPr lang="en-CA" altLang="en-US"/>
          </a:p>
        </p:txBody>
      </p:sp>
    </p:spTree>
    <p:extLst>
      <p:ext uri="{BB962C8B-B14F-4D97-AF65-F5344CB8AC3E}">
        <p14:creationId xmlns:p14="http://schemas.microsoft.com/office/powerpoint/2010/main" val="2707676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TP: </a:t>
            </a:r>
            <a:r>
              <a:rPr lang="en-CA" b="1" dirty="0"/>
              <a:t>Nice</a:t>
            </a:r>
            <a:r>
              <a:rPr lang="en-CA" b="1" baseline="0" dirty="0"/>
              <a:t> to know – not tested</a:t>
            </a:r>
            <a:r>
              <a:rPr lang="en-CA" baseline="0" dirty="0"/>
              <a:t>. </a:t>
            </a:r>
          </a:p>
          <a:p>
            <a:endParaRPr lang="en-CA" dirty="0"/>
          </a:p>
          <a:p>
            <a:r>
              <a:rPr lang="en-CA" dirty="0"/>
              <a:t>1. All platforms to be </a:t>
            </a:r>
            <a:r>
              <a:rPr lang="en-CA" b="1" dirty="0"/>
              <a:t>MIDS J by 2022 </a:t>
            </a:r>
            <a:r>
              <a:rPr lang="en-CA" dirty="0"/>
              <a:t>or be considered “a disadvantaged </a:t>
            </a:r>
            <a:r>
              <a:rPr lang="en-CA"/>
              <a:t>user”</a:t>
            </a:r>
            <a:endParaRPr lang="en-CA" dirty="0"/>
          </a:p>
          <a:p>
            <a:r>
              <a:rPr lang="en-CA" dirty="0">
                <a:latin typeface="Arial"/>
                <a:cs typeface="Arial"/>
              </a:rPr>
              <a:t>2. All </a:t>
            </a:r>
            <a:r>
              <a:rPr lang="en-CA" b="1">
                <a:latin typeface="Arial"/>
                <a:cs typeface="Arial"/>
              </a:rPr>
              <a:t>L11 platforms must be replace with another system (probably Link 22) by end 2024</a:t>
            </a:r>
            <a:endParaRPr lang="en-CA">
              <a:latin typeface="Arial"/>
              <a:cs typeface="Arial"/>
            </a:endParaRPr>
          </a:p>
          <a:p>
            <a:r>
              <a:rPr lang="en-CA" dirty="0"/>
              <a:t>3. Link 22 training requirements –</a:t>
            </a:r>
            <a:r>
              <a:rPr lang="en-CA" baseline="0" dirty="0"/>
              <a:t> this course is expanding L22 into the TDL Series. </a:t>
            </a:r>
            <a:endParaRPr lang="en-CA" dirty="0"/>
          </a:p>
          <a:p>
            <a:endParaRPr lang="en-CA" dirty="0"/>
          </a:p>
        </p:txBody>
      </p:sp>
      <p:sp>
        <p:nvSpPr>
          <p:cNvPr id="4" name="Slide Number Placeholder 3"/>
          <p:cNvSpPr>
            <a:spLocks noGrp="1"/>
          </p:cNvSpPr>
          <p:nvPr>
            <p:ph type="sldNum" sz="quarter" idx="10"/>
          </p:nvPr>
        </p:nvSpPr>
        <p:spPr/>
        <p:txBody>
          <a:bodyPr/>
          <a:lstStyle/>
          <a:p>
            <a:pPr>
              <a:defRPr/>
            </a:pPr>
            <a:fld id="{1975D5A1-6523-4024-9C89-975BBF87CC74}" type="slidenum">
              <a:rPr lang="en-CA" altLang="en-US" smtClean="0"/>
              <a:pPr>
                <a:defRPr/>
              </a:pPr>
              <a:t>21</a:t>
            </a:fld>
            <a:endParaRPr lang="en-CA" altLang="en-US"/>
          </a:p>
        </p:txBody>
      </p:sp>
    </p:spTree>
    <p:extLst>
      <p:ext uri="{BB962C8B-B14F-4D97-AF65-F5344CB8AC3E}">
        <p14:creationId xmlns:p14="http://schemas.microsoft.com/office/powerpoint/2010/main" val="944969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dirty="0"/>
              <a:t>: Instructor</a:t>
            </a:r>
            <a:r>
              <a:rPr lang="en-CA" baseline="0" dirty="0"/>
              <a:t> facilitating the Essence Exercise on What does this all Mean? First in 32 words or less, describe in your own words the following terms, then cut in half to 16, then see if you can describe the key ‘essence’ of the term in 8 words. </a:t>
            </a:r>
          </a:p>
          <a:p>
            <a:endParaRPr lang="en-CA"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Concurrent Contention Receive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Concurrent Multi-Netting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Enhanced Throughput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Frequency Remapping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baseline="0" dirty="0"/>
              <a:t>Crypto Modernization </a:t>
            </a:r>
            <a:endParaRPr lang="en-US" altLang="en-US" sz="1200" b="1" dirty="0"/>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22</a:t>
            </a:fld>
            <a:endParaRPr lang="en-CA" altLang="en-US"/>
          </a:p>
        </p:txBody>
      </p:sp>
    </p:spTree>
    <p:extLst>
      <p:ext uri="{BB962C8B-B14F-4D97-AF65-F5344CB8AC3E}">
        <p14:creationId xmlns:p14="http://schemas.microsoft.com/office/powerpoint/2010/main" val="1833534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dirty="0"/>
              <a:t>Stacked nets </a:t>
            </a:r>
          </a:p>
          <a:p>
            <a:pPr eaLnBrk="1" hangingPunct="1">
              <a:spcBef>
                <a:spcPct val="0"/>
              </a:spcBef>
            </a:pPr>
            <a:endParaRPr lang="en-CA" altLang="en-US" dirty="0"/>
          </a:p>
          <a:p>
            <a:pPr eaLnBrk="1" hangingPunct="1">
              <a:spcBef>
                <a:spcPct val="0"/>
              </a:spcBef>
            </a:pPr>
            <a:r>
              <a:rPr lang="en-CA" altLang="en-US" dirty="0"/>
              <a:t>All Ships and C2 participants are assigned timeslots in Dedicated Slot Reuse (DSR) on net 127 for Control Uplink, which means that all participants will use the same timeslots for Control Uplink (NPG 9). Note that net 127 indicates “no net assignment” and is an operator selectable net. Network managers/JICOs must ensure that separate nets are assigned to each community.  If an OTL states 127, coordination with participants or JICO for net assignment is required.</a:t>
            </a:r>
          </a:p>
          <a:p>
            <a:pPr eaLnBrk="1" hangingPunct="1">
              <a:spcBef>
                <a:spcPct val="0"/>
              </a:spcBef>
            </a:pPr>
            <a:endParaRPr lang="en-CA" altLang="en-US" dirty="0"/>
          </a:p>
          <a:p>
            <a:pPr eaLnBrk="1" hangingPunct="1">
              <a:spcBef>
                <a:spcPct val="0"/>
              </a:spcBef>
            </a:pPr>
            <a:r>
              <a:rPr lang="en-CA" altLang="en-US" dirty="0"/>
              <a:t>Control Backlink is designed as a stacked net. Fighter participants are assigned contention timeslots on Net 127 for Control Backlink (NPG 9). Note that net 127 indicates “no net assignment” and is an operator selectable net. Network managers/JICOs must ensure that separate nets are assigned to each community. </a:t>
            </a:r>
          </a:p>
          <a:p>
            <a:pPr eaLnBrk="1" hangingPunct="1">
              <a:spcBef>
                <a:spcPct val="0"/>
              </a:spcBef>
            </a:pPr>
            <a:endParaRPr lang="en-CA" altLang="en-US" dirty="0"/>
          </a:p>
          <a:p>
            <a:pPr eaLnBrk="1" hangingPunct="1">
              <a:spcBef>
                <a:spcPct val="0"/>
              </a:spcBef>
            </a:pPr>
            <a:r>
              <a:rPr lang="en-CA" altLang="en-US" dirty="0"/>
              <a:t>Voice – (NPG 12/13) can be defined within the OTL based on “groups”  </a:t>
            </a:r>
          </a:p>
          <a:p>
            <a:pPr eaLnBrk="1" hangingPunct="1">
              <a:spcBef>
                <a:spcPct val="0"/>
              </a:spcBef>
            </a:pPr>
            <a:endParaRPr lang="en-CA" altLang="en-US" dirty="0"/>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4A56CF4-3409-46F6-A04B-AFBC24683E76}" type="slidenum">
              <a:rPr lang="en-CA" altLang="en-US"/>
              <a:pPr/>
              <a:t>6</a:t>
            </a:fld>
            <a:endParaRPr lang="en-CA" altLang="en-US"/>
          </a:p>
        </p:txBody>
      </p:sp>
    </p:spTree>
    <p:extLst>
      <p:ext uri="{BB962C8B-B14F-4D97-AF65-F5344CB8AC3E}">
        <p14:creationId xmlns:p14="http://schemas.microsoft.com/office/powerpoint/2010/main" val="1768995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CA" spc="-10" dirty="0">
                <a:latin typeface="Arial Narrow"/>
                <a:cs typeface="Arial Narrow"/>
              </a:rPr>
              <a:t>Hopping pattern </a:t>
            </a:r>
            <a:r>
              <a:rPr lang="en-CA" spc="-5" dirty="0">
                <a:latin typeface="Arial Narrow"/>
                <a:cs typeface="Arial Narrow"/>
              </a:rPr>
              <a:t>is  </a:t>
            </a:r>
            <a:r>
              <a:rPr lang="en-CA" spc="-10" dirty="0">
                <a:latin typeface="Arial Narrow"/>
                <a:cs typeface="Arial Narrow"/>
              </a:rPr>
              <a:t>defined by </a:t>
            </a:r>
            <a:r>
              <a:rPr lang="en-CA" spc="-5" dirty="0">
                <a:latin typeface="Arial Narrow"/>
                <a:cs typeface="Arial Narrow"/>
              </a:rPr>
              <a:t>Net </a:t>
            </a:r>
            <a:r>
              <a:rPr lang="en-CA" spc="-20" dirty="0">
                <a:latin typeface="Arial Narrow"/>
                <a:cs typeface="Arial Narrow"/>
              </a:rPr>
              <a:t>Number, </a:t>
            </a:r>
            <a:r>
              <a:rPr lang="en-CA" spc="-5" dirty="0">
                <a:latin typeface="Arial Narrow"/>
                <a:cs typeface="Arial Narrow"/>
              </a:rPr>
              <a:t>TRANSEC </a:t>
            </a:r>
            <a:r>
              <a:rPr lang="en-CA" spc="-10" dirty="0">
                <a:latin typeface="Arial Narrow"/>
                <a:cs typeface="Arial Narrow"/>
              </a:rPr>
              <a:t>CVLL, and/or</a:t>
            </a:r>
            <a:r>
              <a:rPr lang="en-CA" spc="180" dirty="0">
                <a:latin typeface="Arial Narrow"/>
                <a:cs typeface="Arial Narrow"/>
              </a:rPr>
              <a:t> </a:t>
            </a:r>
            <a:r>
              <a:rPr lang="en-CA" spc="-10" dirty="0">
                <a:latin typeface="Arial Narrow"/>
                <a:cs typeface="Arial Narrow"/>
              </a:rPr>
              <a:t>Crypto mode.</a:t>
            </a:r>
          </a:p>
          <a:p>
            <a:pPr>
              <a:defRPr/>
            </a:pPr>
            <a:endParaRPr lang="en-CA" spc="-10" dirty="0">
              <a:latin typeface="Arial Narrow"/>
            </a:endParaRPr>
          </a:p>
          <a:p>
            <a:pPr>
              <a:spcBef>
                <a:spcPts val="525"/>
              </a:spcBef>
              <a:buFont typeface="Wingdings" panose="05000000000000000000" pitchFamily="2" charset="2"/>
              <a:buChar char="Ø"/>
              <a:defRPr/>
            </a:pPr>
            <a:r>
              <a:rPr lang="en-US" altLang="en-US" sz="2800" dirty="0">
                <a:solidFill>
                  <a:srgbClr val="002F5F"/>
                </a:solidFill>
                <a:latin typeface="Arial Narrow" panose="020B0606020202030204" pitchFamily="34" charset="0"/>
              </a:rPr>
              <a:t>Concurrent Contention Receive (CCR):</a:t>
            </a:r>
            <a:endParaRPr lang="en-US" altLang="en-US" sz="2800" dirty="0">
              <a:latin typeface="Arial Narrow" panose="020B0606020202030204" pitchFamily="34" charset="0"/>
            </a:endParaRPr>
          </a:p>
          <a:p>
            <a:pPr lvl="2">
              <a:lnSpc>
                <a:spcPts val="2738"/>
              </a:lnSpc>
              <a:spcBef>
                <a:spcPts val="575"/>
              </a:spcBef>
              <a:buClr>
                <a:srgbClr val="002F5F"/>
              </a:buClr>
              <a:buFont typeface="Wingdings" panose="05000000000000000000" pitchFamily="2" charset="2"/>
              <a:buChar char=""/>
              <a:defRPr/>
            </a:pPr>
            <a:r>
              <a:rPr lang="en-US" altLang="en-US" sz="2000" dirty="0">
                <a:latin typeface="Arial Narrow" panose="020B0606020202030204" pitchFamily="34" charset="0"/>
              </a:rPr>
              <a:t>Multiple message receptions with the same pseudorandom  sequence</a:t>
            </a:r>
          </a:p>
          <a:p>
            <a:pPr>
              <a:spcBef>
                <a:spcPts val="188"/>
              </a:spcBef>
              <a:buFont typeface="Wingdings" panose="05000000000000000000" pitchFamily="2" charset="2"/>
              <a:buChar char="Ø"/>
              <a:defRPr/>
            </a:pPr>
            <a:r>
              <a:rPr lang="en-US" altLang="en-US" sz="2800" dirty="0">
                <a:solidFill>
                  <a:srgbClr val="002F5F"/>
                </a:solidFill>
                <a:latin typeface="Arial Narrow" panose="020B0606020202030204" pitchFamily="34" charset="0"/>
              </a:rPr>
              <a:t>Concurrent Multi-Netting (CMN):</a:t>
            </a:r>
            <a:endParaRPr lang="en-US" altLang="en-US" sz="2800" dirty="0">
              <a:latin typeface="Arial Narrow" panose="020B0606020202030204" pitchFamily="34" charset="0"/>
            </a:endParaRPr>
          </a:p>
          <a:p>
            <a:pPr lvl="2">
              <a:lnSpc>
                <a:spcPts val="2738"/>
              </a:lnSpc>
              <a:spcBef>
                <a:spcPts val="575"/>
              </a:spcBef>
              <a:buClr>
                <a:srgbClr val="002F5F"/>
              </a:buClr>
              <a:buFont typeface="Wingdings" panose="05000000000000000000" pitchFamily="2" charset="2"/>
              <a:buChar char=""/>
              <a:defRPr/>
            </a:pPr>
            <a:r>
              <a:rPr lang="en-US" altLang="en-US" sz="2000" dirty="0">
                <a:latin typeface="Arial Narrow" panose="020B0606020202030204" pitchFamily="34" charset="0"/>
              </a:rPr>
              <a:t>Multiple message receptions with </a:t>
            </a:r>
            <a:r>
              <a:rPr lang="en-US" altLang="en-US" sz="2000" u="sng" dirty="0">
                <a:latin typeface="Arial Narrow" panose="020B0606020202030204" pitchFamily="34" charset="0"/>
              </a:rPr>
              <a:t>different</a:t>
            </a:r>
            <a:r>
              <a:rPr lang="en-US" altLang="en-US" sz="2000" dirty="0">
                <a:latin typeface="Arial Narrow" panose="020B0606020202030204" pitchFamily="34" charset="0"/>
              </a:rPr>
              <a:t> pseudorandom  sequences</a:t>
            </a:r>
          </a:p>
          <a:p>
            <a:pPr>
              <a:defRPr/>
            </a:pPr>
            <a:endParaRPr lang="en-CA" dirty="0"/>
          </a:p>
        </p:txBody>
      </p:sp>
      <p:sp>
        <p:nvSpPr>
          <p:cNvPr id="50180" name="Slide Number Placeholder 3"/>
          <p:cNvSpPr>
            <a:spLocks noGrp="1"/>
          </p:cNvSpPr>
          <p:nvPr>
            <p:ph type="sldNum" sz="quarter" idx="5"/>
          </p:nvPr>
        </p:nvSpPr>
        <p:spPr>
          <a:noFill/>
        </p:spPr>
        <p:txBody>
          <a:bodyPr/>
          <a:lstStyle>
            <a:lvl1pPr defTabSz="931863">
              <a:defRPr sz="2400">
                <a:solidFill>
                  <a:schemeClr val="tx1"/>
                </a:solidFill>
                <a:latin typeface="Arial" panose="020B0604020202020204" pitchFamily="34" charset="0"/>
                <a:ea typeface="ヒラギノ角ゴ Pro W3" pitchFamily="124" charset="-128"/>
              </a:defRPr>
            </a:lvl1pPr>
            <a:lvl2pPr marL="742950" indent="-285750" defTabSz="931863">
              <a:defRPr sz="2400">
                <a:solidFill>
                  <a:schemeClr val="tx1"/>
                </a:solidFill>
                <a:latin typeface="Arial" panose="020B0604020202020204" pitchFamily="34" charset="0"/>
                <a:ea typeface="ヒラギノ角ゴ Pro W3" pitchFamily="124" charset="-128"/>
              </a:defRPr>
            </a:lvl2pPr>
            <a:lvl3pPr marL="1143000" indent="-228600" defTabSz="931863">
              <a:defRPr sz="2400">
                <a:solidFill>
                  <a:schemeClr val="tx1"/>
                </a:solidFill>
                <a:latin typeface="Arial" panose="020B0604020202020204" pitchFamily="34" charset="0"/>
                <a:ea typeface="ヒラギノ角ゴ Pro W3" pitchFamily="124" charset="-128"/>
              </a:defRPr>
            </a:lvl3pPr>
            <a:lvl4pPr marL="1600200" indent="-228600" defTabSz="931863">
              <a:defRPr sz="2400">
                <a:solidFill>
                  <a:schemeClr val="tx1"/>
                </a:solidFill>
                <a:latin typeface="Arial" panose="020B0604020202020204" pitchFamily="34" charset="0"/>
                <a:ea typeface="ヒラギノ角ゴ Pro W3" pitchFamily="124" charset="-128"/>
              </a:defRPr>
            </a:lvl4pPr>
            <a:lvl5pPr marL="2057400" indent="-228600" defTabSz="931863">
              <a:defRPr sz="2400">
                <a:solidFill>
                  <a:schemeClr val="tx1"/>
                </a:solidFill>
                <a:latin typeface="Arial" panose="020B0604020202020204" pitchFamily="34" charset="0"/>
                <a:ea typeface="ヒラギノ角ゴ Pro W3" pitchFamily="124" charset="-128"/>
              </a:defRPr>
            </a:lvl5pPr>
            <a:lvl6pPr marL="25146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6pPr>
            <a:lvl7pPr marL="29718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7pPr>
            <a:lvl8pPr marL="34290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8pPr>
            <a:lvl9pPr marL="38862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9pPr>
          </a:lstStyle>
          <a:p>
            <a:fld id="{B67DC0A5-D72A-4454-A8E1-913186A0921F}" type="slidenum">
              <a:rPr lang="en-CA" altLang="en-US" sz="1200" smtClean="0"/>
              <a:pPr/>
              <a:t>7</a:t>
            </a:fld>
            <a:endParaRPr lang="en-CA" altLang="en-US" sz="1200"/>
          </a:p>
        </p:txBody>
      </p:sp>
    </p:spTree>
    <p:extLst>
      <p:ext uri="{BB962C8B-B14F-4D97-AF65-F5344CB8AC3E}">
        <p14:creationId xmlns:p14="http://schemas.microsoft.com/office/powerpoint/2010/main" val="2468911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b="0" baseline="0" dirty="0"/>
              <a:t>This picture is describing Multi-Netting: Mutually exclusive groups performing different functions using the same timeslots; (but different hopping pattern.) It is a feature designed into network; not operator selectable.</a:t>
            </a:r>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1565307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TP:</a:t>
            </a:r>
            <a:r>
              <a:rPr lang="en-CA" b="1" baseline="0" dirty="0"/>
              <a:t> </a:t>
            </a:r>
            <a:r>
              <a:rPr lang="en-CA" b="0" baseline="0" dirty="0"/>
              <a:t>Even with these advanced capabilities, there are still </a:t>
            </a:r>
            <a:r>
              <a:rPr lang="en-CA" spc="-185" dirty="0">
                <a:solidFill>
                  <a:srgbClr val="002060"/>
                </a:solidFill>
                <a:latin typeface="Arial"/>
                <a:cs typeface="Arial"/>
              </a:rPr>
              <a:t> </a:t>
            </a:r>
            <a:r>
              <a:rPr lang="en-CA" i="1" spc="-10" dirty="0">
                <a:solidFill>
                  <a:srgbClr val="002060"/>
                </a:solidFill>
                <a:latin typeface="Arial Narrow"/>
                <a:cs typeface="Arial Narrow"/>
              </a:rPr>
              <a:t>Limitations: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i="1" spc="-10" dirty="0">
              <a:solidFill>
                <a:srgbClr val="002060"/>
              </a:solidFill>
              <a:latin typeface="Arial Narrow"/>
              <a:cs typeface="Arial Narrow"/>
            </a:endParaRPr>
          </a:p>
          <a:p>
            <a:pPr marL="1270000" lvl="2" indent="-342900">
              <a:spcBef>
                <a:spcPts val="459"/>
              </a:spcBef>
              <a:buClr>
                <a:srgbClr val="002F5F"/>
              </a:buClr>
              <a:buFont typeface="Wingdings" panose="05000000000000000000" pitchFamily="2" charset="2"/>
              <a:buChar char="§"/>
              <a:tabLst>
                <a:tab pos="306705" algn="l"/>
                <a:tab pos="307340" algn="l"/>
              </a:tabLst>
              <a:defRPr/>
            </a:pPr>
            <a:r>
              <a:rPr lang="en-CA" sz="2000" spc="-5" dirty="0">
                <a:latin typeface="Arial Narrow"/>
                <a:cs typeface="Arial Narrow"/>
              </a:rPr>
              <a:t>Can only transmit on one net (Pseudo-random</a:t>
            </a:r>
            <a:r>
              <a:rPr lang="en-CA" sz="2000" spc="160" dirty="0">
                <a:latin typeface="Arial Narrow"/>
                <a:cs typeface="Arial Narrow"/>
              </a:rPr>
              <a:t> </a:t>
            </a:r>
            <a:r>
              <a:rPr lang="en-CA" sz="2000" spc="-5" dirty="0">
                <a:latin typeface="Arial Narrow"/>
                <a:cs typeface="Arial Narrow"/>
              </a:rPr>
              <a:t>sequence)</a:t>
            </a:r>
            <a:endParaRPr lang="en-CA" sz="2000" dirty="0">
              <a:latin typeface="Arial Narrow"/>
              <a:cs typeface="Arial Narrow"/>
            </a:endParaRPr>
          </a:p>
          <a:p>
            <a:pPr marL="1270000" lvl="2" indent="-342900">
              <a:spcBef>
                <a:spcPts val="359"/>
              </a:spcBef>
              <a:buClr>
                <a:srgbClr val="002F5F"/>
              </a:buClr>
              <a:buFont typeface="Wingdings" panose="05000000000000000000" pitchFamily="2" charset="2"/>
              <a:buChar char="§"/>
              <a:tabLst>
                <a:tab pos="306705" algn="l"/>
                <a:tab pos="307340" algn="l"/>
              </a:tabLst>
              <a:defRPr/>
            </a:pPr>
            <a:r>
              <a:rPr lang="en-CA" sz="2000" spc="-5" dirty="0">
                <a:latin typeface="Arial Narrow"/>
                <a:cs typeface="Arial Narrow"/>
              </a:rPr>
              <a:t>Cannot receive while transmitting (some data</a:t>
            </a:r>
            <a:r>
              <a:rPr lang="en-CA" sz="2000" spc="175" dirty="0">
                <a:latin typeface="Arial Narrow"/>
                <a:cs typeface="Arial Narrow"/>
              </a:rPr>
              <a:t> </a:t>
            </a:r>
            <a:r>
              <a:rPr lang="en-CA" sz="2000" spc="-5" dirty="0">
                <a:latin typeface="Arial Narrow"/>
                <a:cs typeface="Arial Narrow"/>
              </a:rPr>
              <a:t>loss)</a:t>
            </a:r>
            <a:endParaRPr lang="en-CA" sz="2000" dirty="0">
              <a:latin typeface="Arial Narrow"/>
              <a:cs typeface="Arial Narrow"/>
            </a:endParaRPr>
          </a:p>
          <a:p>
            <a:pPr>
              <a:defRPr/>
            </a:pPr>
            <a:endParaRPr lang="en-CA" dirty="0"/>
          </a:p>
        </p:txBody>
      </p:sp>
      <p:sp>
        <p:nvSpPr>
          <p:cNvPr id="53252" name="Slide Number Placeholder 3"/>
          <p:cNvSpPr>
            <a:spLocks noGrp="1"/>
          </p:cNvSpPr>
          <p:nvPr>
            <p:ph type="sldNum" sz="quarter" idx="5"/>
          </p:nvPr>
        </p:nvSpPr>
        <p:spPr>
          <a:noFill/>
        </p:spPr>
        <p:txBody>
          <a:bodyPr/>
          <a:lstStyle>
            <a:lvl1pPr defTabSz="931863">
              <a:defRPr sz="2400">
                <a:solidFill>
                  <a:schemeClr val="tx1"/>
                </a:solidFill>
                <a:latin typeface="Arial" panose="020B0604020202020204" pitchFamily="34" charset="0"/>
                <a:ea typeface="ヒラギノ角ゴ Pro W3" pitchFamily="124" charset="-128"/>
              </a:defRPr>
            </a:lvl1pPr>
            <a:lvl2pPr marL="742950" indent="-285750" defTabSz="931863">
              <a:defRPr sz="2400">
                <a:solidFill>
                  <a:schemeClr val="tx1"/>
                </a:solidFill>
                <a:latin typeface="Arial" panose="020B0604020202020204" pitchFamily="34" charset="0"/>
                <a:ea typeface="ヒラギノ角ゴ Pro W3" pitchFamily="124" charset="-128"/>
              </a:defRPr>
            </a:lvl2pPr>
            <a:lvl3pPr marL="1143000" indent="-228600" defTabSz="931863">
              <a:defRPr sz="2400">
                <a:solidFill>
                  <a:schemeClr val="tx1"/>
                </a:solidFill>
                <a:latin typeface="Arial" panose="020B0604020202020204" pitchFamily="34" charset="0"/>
                <a:ea typeface="ヒラギノ角ゴ Pro W3" pitchFamily="124" charset="-128"/>
              </a:defRPr>
            </a:lvl3pPr>
            <a:lvl4pPr marL="1600200" indent="-228600" defTabSz="931863">
              <a:defRPr sz="2400">
                <a:solidFill>
                  <a:schemeClr val="tx1"/>
                </a:solidFill>
                <a:latin typeface="Arial" panose="020B0604020202020204" pitchFamily="34" charset="0"/>
                <a:ea typeface="ヒラギノ角ゴ Pro W3" pitchFamily="124" charset="-128"/>
              </a:defRPr>
            </a:lvl4pPr>
            <a:lvl5pPr marL="2057400" indent="-228600" defTabSz="931863">
              <a:defRPr sz="2400">
                <a:solidFill>
                  <a:schemeClr val="tx1"/>
                </a:solidFill>
                <a:latin typeface="Arial" panose="020B0604020202020204" pitchFamily="34" charset="0"/>
                <a:ea typeface="ヒラギノ角ゴ Pro W3" pitchFamily="124" charset="-128"/>
              </a:defRPr>
            </a:lvl5pPr>
            <a:lvl6pPr marL="25146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6pPr>
            <a:lvl7pPr marL="29718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7pPr>
            <a:lvl8pPr marL="34290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8pPr>
            <a:lvl9pPr marL="3886200" indent="-228600" defTabSz="931863" eaLnBrk="0" fontAlgn="base" hangingPunct="0">
              <a:spcBef>
                <a:spcPct val="0"/>
              </a:spcBef>
              <a:spcAft>
                <a:spcPct val="0"/>
              </a:spcAft>
              <a:defRPr sz="2400">
                <a:solidFill>
                  <a:schemeClr val="tx1"/>
                </a:solidFill>
                <a:latin typeface="Arial" panose="020B0604020202020204" pitchFamily="34" charset="0"/>
                <a:ea typeface="ヒラギノ角ゴ Pro W3" pitchFamily="124" charset="-128"/>
              </a:defRPr>
            </a:lvl9pPr>
          </a:lstStyle>
          <a:p>
            <a:fld id="{FF6575D5-FC3F-4760-AEC6-1D33D269D304}" type="slidenum">
              <a:rPr lang="en-CA" altLang="en-US" sz="1200" smtClean="0"/>
              <a:pPr/>
              <a:t>9</a:t>
            </a:fld>
            <a:endParaRPr lang="en-CA" altLang="en-US" sz="1200"/>
          </a:p>
        </p:txBody>
      </p:sp>
    </p:spTree>
    <p:extLst>
      <p:ext uri="{BB962C8B-B14F-4D97-AF65-F5344CB8AC3E}">
        <p14:creationId xmlns:p14="http://schemas.microsoft.com/office/powerpoint/2010/main" val="1979023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TP:</a:t>
            </a:r>
            <a:r>
              <a:rPr lang="en-CA" b="1" baseline="0" dirty="0"/>
              <a:t> </a:t>
            </a:r>
            <a:r>
              <a:rPr lang="en-CA" b="0" baseline="0" dirty="0"/>
              <a:t>This picture is describing Contention Access:  although they are using the same net number, the fighter only receives the transmission from the closets </a:t>
            </a:r>
            <a:r>
              <a:rPr lang="en-CA" b="0" baseline="0" dirty="0" err="1"/>
              <a:t>tranmitter</a:t>
            </a:r>
            <a:r>
              <a:rPr lang="en-CA" b="0" baseline="0" dirty="0"/>
              <a:t>.</a:t>
            </a: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1025126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t>TP:</a:t>
            </a:r>
            <a:r>
              <a:rPr lang="en-CA" b="1" baseline="0" dirty="0"/>
              <a:t> </a:t>
            </a:r>
            <a:r>
              <a:rPr lang="en-CA" b="0" baseline="0" dirty="0"/>
              <a:t>With CCR, the fighter is now able to receive all of the transmission.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146204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Double Pulse -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3998289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Reduces Anti-Jam – Denied Axis environment</a:t>
            </a:r>
          </a:p>
          <a:p>
            <a:pPr lvl="1"/>
            <a:r>
              <a:rPr lang="en-US" dirty="0"/>
              <a:t>MIDS JTRS working to solve</a:t>
            </a:r>
          </a:p>
          <a:p>
            <a:endParaRPr lang="en-US" dirty="0"/>
          </a:p>
          <a:p>
            <a:r>
              <a:rPr lang="en-US" dirty="0"/>
              <a:t>Reduces Message Error Rates (MER)</a:t>
            </a:r>
          </a:p>
          <a:p>
            <a:endParaRPr lang="en-US" dirty="0"/>
          </a:p>
          <a:p>
            <a:r>
              <a:rPr lang="en-US" dirty="0"/>
              <a:t>Reduces RF LOS Range</a:t>
            </a:r>
          </a:p>
          <a:p>
            <a:pPr lvl="1"/>
            <a:r>
              <a:rPr lang="en-US" dirty="0"/>
              <a:t>Lab testing showing this may not be as bad as advertised</a:t>
            </a:r>
          </a:p>
          <a:p>
            <a:pPr marL="0" indent="0">
              <a:buNone/>
            </a:pPr>
            <a:endParaRPr lang="en-US" dirty="0"/>
          </a:p>
          <a:p>
            <a:pPr marL="396875" lvl="2" indent="0" algn="ctr">
              <a:buNone/>
            </a:pPr>
            <a:endParaRPr lang="en-US" sz="3200" dirty="0">
              <a:solidFill>
                <a:srgbClr val="FF0000"/>
              </a:solidFill>
            </a:endParaRP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15</a:t>
            </a:fld>
            <a:endParaRPr lang="en-CA" altLang="en-US"/>
          </a:p>
        </p:txBody>
      </p:sp>
    </p:spTree>
    <p:extLst>
      <p:ext uri="{BB962C8B-B14F-4D97-AF65-F5344CB8AC3E}">
        <p14:creationId xmlns:p14="http://schemas.microsoft.com/office/powerpoint/2010/main" val="600234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notesSlide" Target="../notesSlides/notesSlide6.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3.jpeg"/><Relationship Id="rId5" Type="http://schemas.openxmlformats.org/officeDocument/2006/relationships/image" Target="../media/image12.png"/><Relationship Id="rId10" Type="http://schemas.openxmlformats.org/officeDocument/2006/relationships/image" Target="../media/image11.png"/><Relationship Id="rId4" Type="http://schemas.openxmlformats.org/officeDocument/2006/relationships/image" Target="../media/image6.jpe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13.jpe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96699" y="301711"/>
            <a:ext cx="1952957"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001.02</a:t>
            </a:r>
            <a:endParaRPr lang="en-US">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Describing Link 16 Waveforms and Principals</a:t>
            </a:r>
            <a:endParaRPr lang="en-US" altLang="en-US" sz="2800" kern="0" dirty="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object 4"/>
          <p:cNvSpPr txBox="1">
            <a:spLocks noChangeArrowheads="1"/>
          </p:cNvSpPr>
          <p:nvPr/>
        </p:nvSpPr>
        <p:spPr bwMode="auto">
          <a:xfrm>
            <a:off x="1042" y="1267694"/>
            <a:ext cx="9142492" cy="44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58419" rIns="0" bIns="0" anchor="t">
            <a:spAutoFit/>
          </a:bodyPr>
          <a:lstStyle>
            <a:lvl1pPr marL="306388" indent="-293688">
              <a:spcBef>
                <a:spcPct val="20000"/>
              </a:spcBef>
              <a:buChar char="•"/>
              <a:tabLst>
                <a:tab pos="306388" algn="l"/>
              </a:tabLst>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tabLst>
                <a:tab pos="306388" algn="l"/>
              </a:tabLst>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tabLst>
                <a:tab pos="306388" algn="l"/>
              </a:tabLst>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tabLst>
                <a:tab pos="306388" algn="l"/>
              </a:tabLst>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tabLst>
                <a:tab pos="306388" algn="l"/>
              </a:tabLst>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tabLst>
                <a:tab pos="306388" algn="l"/>
              </a:tabLst>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tabLst>
                <a:tab pos="306388" algn="l"/>
              </a:tabLst>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tabLst>
                <a:tab pos="306388" algn="l"/>
              </a:tabLst>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tabLst>
                <a:tab pos="306388" algn="l"/>
              </a:tabLst>
              <a:defRPr sz="2000">
                <a:solidFill>
                  <a:schemeClr val="tx1"/>
                </a:solidFill>
                <a:latin typeface="Arial" panose="020B0604020202020204" pitchFamily="34" charset="0"/>
                <a:ea typeface="ヒラギノ角ゴ Pro W3" pitchFamily="124" charset="-128"/>
              </a:defRPr>
            </a:lvl9pPr>
          </a:lstStyle>
          <a:p>
            <a:pPr marL="648970" indent="-571500" algn="l">
              <a:spcBef>
                <a:spcPts val="463"/>
              </a:spcBef>
              <a:buFont typeface="Arial"/>
              <a:buChar char="•"/>
            </a:pPr>
            <a:r>
              <a:rPr lang="en-US" sz="2000" b="0" dirty="0">
                <a:latin typeface="Arial"/>
                <a:ea typeface="ヒラギノ角ゴ Pro W3"/>
                <a:cs typeface="Arial"/>
              </a:rPr>
              <a:t>New capabilities enabled by CCR</a:t>
            </a:r>
            <a:endParaRPr lang="en-US" sz="2000" dirty="0">
              <a:cs typeface="Arial"/>
            </a:endParaRPr>
          </a:p>
          <a:p>
            <a:pPr marL="648970" indent="-571500" algn="l">
              <a:spcBef>
                <a:spcPts val="463"/>
              </a:spcBef>
              <a:buFont typeface="Arial"/>
              <a:buChar char="•"/>
            </a:pPr>
            <a:endParaRPr lang="en-US" sz="2000" b="0" dirty="0">
              <a:latin typeface="Arial"/>
              <a:ea typeface="ヒラギノ角ゴ Pro W3"/>
              <a:cs typeface="Arial"/>
            </a:endParaRPr>
          </a:p>
          <a:p>
            <a:pPr marL="1085850" lvl="1" algn="l">
              <a:spcBef>
                <a:spcPts val="463"/>
              </a:spcBef>
              <a:buFont typeface="Wingdings"/>
              <a:buChar char="§"/>
            </a:pPr>
            <a:r>
              <a:rPr lang="en-US" sz="2000" b="0" dirty="0">
                <a:latin typeface="Arial"/>
                <a:ea typeface="ヒラギノ角ゴ Pro W3"/>
                <a:cs typeface="Arial"/>
              </a:rPr>
              <a:t>Increases capacity by reducing size of contention pools;</a:t>
            </a:r>
            <a:endParaRPr lang="en-US" sz="2000" dirty="0">
              <a:cs typeface="Arial" panose="020B0604020202020204" pitchFamily="34" charset="0"/>
            </a:endParaRPr>
          </a:p>
          <a:p>
            <a:pPr marL="1085850" lvl="1" algn="l">
              <a:spcBef>
                <a:spcPts val="463"/>
              </a:spcBef>
              <a:buFont typeface="Wingdings"/>
              <a:buChar char="§"/>
            </a:pPr>
            <a:endParaRPr lang="en-US" sz="2000" b="0" dirty="0">
              <a:latin typeface="Arial"/>
              <a:ea typeface="ヒラギノ角ゴ Pro W3"/>
              <a:cs typeface="Arial"/>
            </a:endParaRPr>
          </a:p>
          <a:p>
            <a:pPr marL="1085850" lvl="1" algn="l">
              <a:spcBef>
                <a:spcPts val="463"/>
              </a:spcBef>
              <a:buFont typeface="Wingdings"/>
              <a:buChar char="§"/>
            </a:pPr>
            <a:r>
              <a:rPr lang="en-US" sz="2000" b="0" dirty="0">
                <a:latin typeface="Arial"/>
                <a:ea typeface="ヒラギノ角ゴ Pro W3"/>
                <a:cs typeface="Arial"/>
              </a:rPr>
              <a:t>Allows for more functionality in a single load file</a:t>
            </a:r>
          </a:p>
          <a:p>
            <a:pPr marL="1085850" lvl="1" algn="l">
              <a:spcBef>
                <a:spcPts val="463"/>
              </a:spcBef>
              <a:buFont typeface="Wingdings"/>
              <a:buChar char="§"/>
            </a:pPr>
            <a:endParaRPr lang="en-US" sz="2000" b="0" dirty="0">
              <a:latin typeface="Arial"/>
              <a:ea typeface="ヒラギノ角ゴ Pro W3"/>
              <a:cs typeface="Arial"/>
            </a:endParaRPr>
          </a:p>
          <a:p>
            <a:pPr marL="1085850" lvl="1" algn="l">
              <a:spcBef>
                <a:spcPts val="463"/>
              </a:spcBef>
              <a:buFont typeface="Wingdings"/>
              <a:buChar char="§"/>
            </a:pPr>
            <a:r>
              <a:rPr lang="en-US" sz="2000" b="0" dirty="0">
                <a:latin typeface="Arial"/>
                <a:ea typeface="ヒラギノ角ゴ Pro W3"/>
                <a:cs typeface="Arial"/>
              </a:rPr>
              <a:t>Improves probability of reception</a:t>
            </a:r>
          </a:p>
          <a:p>
            <a:pPr marL="1085850" lvl="1" algn="l">
              <a:spcBef>
                <a:spcPts val="463"/>
              </a:spcBef>
              <a:buFont typeface="Wingdings"/>
              <a:buChar char="§"/>
            </a:pPr>
            <a:endParaRPr lang="en-US" sz="2000" b="0" dirty="0">
              <a:latin typeface="Arial"/>
              <a:ea typeface="ヒラギノ角ゴ Pro W3"/>
              <a:cs typeface="Arial"/>
            </a:endParaRPr>
          </a:p>
          <a:p>
            <a:pPr marL="1085850" lvl="1" algn="l">
              <a:spcBef>
                <a:spcPts val="463"/>
              </a:spcBef>
              <a:buFont typeface="Wingdings"/>
              <a:buChar char="§"/>
            </a:pPr>
            <a:r>
              <a:rPr lang="en-US" sz="2000" b="0" dirty="0">
                <a:latin typeface="Arial"/>
                <a:ea typeface="ヒラギノ角ゴ Pro W3"/>
                <a:cs typeface="Arial"/>
              </a:rPr>
              <a:t>Enables a fighter participant to receive from multiple wingmen  simultaneously in the same time slot (significantly improving SA)</a:t>
            </a:r>
            <a:endParaRPr lang="en-US" sz="2000">
              <a:cs typeface="Arial"/>
            </a:endParaRPr>
          </a:p>
          <a:p>
            <a:pPr marL="77470" indent="0" algn="l">
              <a:spcBef>
                <a:spcPts val="463"/>
              </a:spcBef>
              <a:buNone/>
            </a:pPr>
            <a:endParaRPr lang="en-US" sz="2800" b="0" dirty="0">
              <a:latin typeface="Arial"/>
              <a:ea typeface="ヒラギノ角ゴ Pro W3"/>
              <a:cs typeface="Arial"/>
            </a:endParaRPr>
          </a:p>
        </p:txBody>
      </p:sp>
      <p:sp>
        <p:nvSpPr>
          <p:cNvPr id="6" name="Rectangle 2"/>
          <p:cNvSpPr txBox="1">
            <a:spLocks noChangeArrowheads="1"/>
          </p:cNvSpPr>
          <p:nvPr/>
        </p:nvSpPr>
        <p:spPr bwMode="auto">
          <a:xfrm>
            <a:off x="1756131" y="150046"/>
            <a:ext cx="580797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600">
                <a:solidFill>
                  <a:srgbClr val="0D1825"/>
                </a:solidFill>
                <a:latin typeface="+mj-lt"/>
                <a:ea typeface="+mj-ea"/>
                <a:cs typeface="+mj-cs"/>
              </a:defRPr>
            </a:lvl1pPr>
            <a:lvl2pPr algn="l" rtl="0" eaLnBrk="0" fontAlgn="base" hangingPunct="0">
              <a:spcBef>
                <a:spcPct val="0"/>
              </a:spcBef>
              <a:spcAft>
                <a:spcPct val="0"/>
              </a:spcAft>
              <a:defRPr sz="3600">
                <a:solidFill>
                  <a:srgbClr val="0D1825"/>
                </a:solidFill>
                <a:latin typeface="Eurostile" pitchFamily="124" charset="0"/>
                <a:ea typeface="ヒラギノ角ゴ Pro W3" pitchFamily="124" charset="-128"/>
              </a:defRPr>
            </a:lvl2pPr>
            <a:lvl3pPr algn="l" rtl="0" eaLnBrk="0" fontAlgn="base" hangingPunct="0">
              <a:spcBef>
                <a:spcPct val="0"/>
              </a:spcBef>
              <a:spcAft>
                <a:spcPct val="0"/>
              </a:spcAft>
              <a:defRPr sz="3600">
                <a:solidFill>
                  <a:srgbClr val="0D1825"/>
                </a:solidFill>
                <a:latin typeface="Eurostile" pitchFamily="124" charset="0"/>
                <a:ea typeface="ヒラギノ角ゴ Pro W3" pitchFamily="124" charset="-128"/>
              </a:defRPr>
            </a:lvl3pPr>
            <a:lvl4pPr algn="l" rtl="0" eaLnBrk="0" fontAlgn="base" hangingPunct="0">
              <a:spcBef>
                <a:spcPct val="0"/>
              </a:spcBef>
              <a:spcAft>
                <a:spcPct val="0"/>
              </a:spcAft>
              <a:defRPr sz="3600">
                <a:solidFill>
                  <a:srgbClr val="0D1825"/>
                </a:solidFill>
                <a:latin typeface="Eurostile" pitchFamily="124" charset="0"/>
                <a:ea typeface="ヒラギノ角ゴ Pro W3" pitchFamily="124" charset="-128"/>
              </a:defRPr>
            </a:lvl4pPr>
            <a:lvl5pPr algn="l" rtl="0" eaLnBrk="0" fontAlgn="base" hangingPunct="0">
              <a:spcBef>
                <a:spcPct val="0"/>
              </a:spcBef>
              <a:spcAft>
                <a:spcPct val="0"/>
              </a:spcAft>
              <a:defRPr sz="3600">
                <a:solidFill>
                  <a:srgbClr val="0D1825"/>
                </a:solidFill>
                <a:latin typeface="Eurostile" pitchFamily="124" charset="0"/>
                <a:ea typeface="ヒラギノ角ゴ Pro W3" pitchFamily="124" charset="-128"/>
              </a:defRPr>
            </a:lvl5pPr>
            <a:lvl6pPr marL="457200" algn="l" rtl="0" fontAlgn="base">
              <a:spcBef>
                <a:spcPct val="0"/>
              </a:spcBef>
              <a:spcAft>
                <a:spcPct val="0"/>
              </a:spcAft>
              <a:defRPr sz="3600">
                <a:solidFill>
                  <a:srgbClr val="0D1825"/>
                </a:solidFill>
                <a:latin typeface="Eurostile" pitchFamily="124" charset="0"/>
                <a:ea typeface="ヒラギノ角ゴ Pro W3" pitchFamily="124" charset="-128"/>
              </a:defRPr>
            </a:lvl6pPr>
            <a:lvl7pPr marL="914400" algn="l" rtl="0" fontAlgn="base">
              <a:spcBef>
                <a:spcPct val="0"/>
              </a:spcBef>
              <a:spcAft>
                <a:spcPct val="0"/>
              </a:spcAft>
              <a:defRPr sz="3600">
                <a:solidFill>
                  <a:srgbClr val="0D1825"/>
                </a:solidFill>
                <a:latin typeface="Eurostile" pitchFamily="124" charset="0"/>
                <a:ea typeface="ヒラギノ角ゴ Pro W3" pitchFamily="124" charset="-128"/>
              </a:defRPr>
            </a:lvl7pPr>
            <a:lvl8pPr marL="1371600" algn="l" rtl="0" fontAlgn="base">
              <a:spcBef>
                <a:spcPct val="0"/>
              </a:spcBef>
              <a:spcAft>
                <a:spcPct val="0"/>
              </a:spcAft>
              <a:defRPr sz="3600">
                <a:solidFill>
                  <a:srgbClr val="0D1825"/>
                </a:solidFill>
                <a:latin typeface="Eurostile" pitchFamily="124" charset="0"/>
                <a:ea typeface="ヒラギノ角ゴ Pro W3" pitchFamily="124" charset="-128"/>
              </a:defRPr>
            </a:lvl8pPr>
            <a:lvl9pPr marL="1828800" algn="l" rtl="0" fontAlgn="base">
              <a:spcBef>
                <a:spcPct val="0"/>
              </a:spcBef>
              <a:spcAft>
                <a:spcPct val="0"/>
              </a:spcAft>
              <a:defRPr sz="3600">
                <a:solidFill>
                  <a:srgbClr val="0D1825"/>
                </a:solidFill>
                <a:latin typeface="Eurostile" pitchFamily="124" charset="0"/>
                <a:ea typeface="ヒラギノ角ゴ Pro W3" pitchFamily="124" charset="-128"/>
              </a:defRPr>
            </a:lvl9pPr>
          </a:lstStyle>
          <a:p>
            <a:pPr algn="ctr" eaLnBrk="1" hangingPunct="1">
              <a:defRPr/>
            </a:pPr>
            <a:r>
              <a:rPr lang="en-CA" altLang="en-US" sz="2800" dirty="0">
                <a:solidFill>
                  <a:schemeClr val="accent2">
                    <a:lumMod val="75000"/>
                  </a:schemeClr>
                </a:solidFill>
              </a:rPr>
              <a:t>Concurrent Contention Receive</a:t>
            </a:r>
          </a:p>
        </p:txBody>
      </p:sp>
    </p:spTree>
    <p:extLst>
      <p:ext uri="{BB962C8B-B14F-4D97-AF65-F5344CB8AC3E}">
        <p14:creationId xmlns:p14="http://schemas.microsoft.com/office/powerpoint/2010/main" val="3931626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object 3"/>
          <p:cNvSpPr>
            <a:spLocks noChangeArrowheads="1"/>
          </p:cNvSpPr>
          <p:nvPr/>
        </p:nvSpPr>
        <p:spPr bwMode="auto">
          <a:xfrm>
            <a:off x="2841625" y="2992438"/>
            <a:ext cx="1852613" cy="706437"/>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5299" name="object 4"/>
          <p:cNvSpPr>
            <a:spLocks noChangeArrowheads="1"/>
          </p:cNvSpPr>
          <p:nvPr/>
        </p:nvSpPr>
        <p:spPr bwMode="auto">
          <a:xfrm>
            <a:off x="239713" y="1849438"/>
            <a:ext cx="1135062" cy="39211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5300" name="object 5"/>
          <p:cNvSpPr>
            <a:spLocks noChangeArrowheads="1"/>
          </p:cNvSpPr>
          <p:nvPr/>
        </p:nvSpPr>
        <p:spPr bwMode="auto">
          <a:xfrm>
            <a:off x="2590800" y="1728788"/>
            <a:ext cx="1006475" cy="46355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5301" name="object 6"/>
          <p:cNvSpPr>
            <a:spLocks/>
          </p:cNvSpPr>
          <p:nvPr/>
        </p:nvSpPr>
        <p:spPr bwMode="auto">
          <a:xfrm>
            <a:off x="909638" y="2170113"/>
            <a:ext cx="3402012" cy="1335087"/>
          </a:xfrm>
          <a:custGeom>
            <a:avLst/>
            <a:gdLst>
              <a:gd name="T0" fmla="*/ 3397536 w 3402329"/>
              <a:gd name="T1" fmla="*/ 1330454 h 1335404"/>
              <a:gd name="T2" fmla="*/ 0 w 3402329"/>
              <a:gd name="T3" fmla="*/ 0 h 1335404"/>
              <a:gd name="T4" fmla="*/ 0 60000 65536"/>
              <a:gd name="T5" fmla="*/ 0 60000 65536"/>
            </a:gdLst>
            <a:ahLst/>
            <a:cxnLst>
              <a:cxn ang="T4">
                <a:pos x="T0" y="T1"/>
              </a:cxn>
              <a:cxn ang="T5">
                <a:pos x="T2" y="T3"/>
              </a:cxn>
            </a:cxnLst>
            <a:rect l="0" t="0" r="r" b="b"/>
            <a:pathLst>
              <a:path w="3402329" h="1335404">
                <a:moveTo>
                  <a:pt x="3402291" y="1335201"/>
                </a:moveTo>
                <a:lnTo>
                  <a:pt x="0" y="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2" name="object 7"/>
          <p:cNvSpPr>
            <a:spLocks/>
          </p:cNvSpPr>
          <p:nvPr/>
        </p:nvSpPr>
        <p:spPr bwMode="auto">
          <a:xfrm>
            <a:off x="3124200" y="2016125"/>
            <a:ext cx="1173163" cy="1489075"/>
          </a:xfrm>
          <a:custGeom>
            <a:avLst/>
            <a:gdLst>
              <a:gd name="T0" fmla="*/ 0 w 1173479"/>
              <a:gd name="T1" fmla="*/ 0 h 1489710"/>
              <a:gd name="T2" fmla="*/ 1168507 w 1173479"/>
              <a:gd name="T3" fmla="*/ 1479884 h 1489710"/>
              <a:gd name="T4" fmla="*/ 0 60000 65536"/>
              <a:gd name="T5" fmla="*/ 0 60000 65536"/>
            </a:gdLst>
            <a:ahLst/>
            <a:cxnLst>
              <a:cxn ang="T4">
                <a:pos x="T0" y="T1"/>
              </a:cxn>
              <a:cxn ang="T5">
                <a:pos x="T2" y="T3"/>
              </a:cxn>
            </a:cxnLst>
            <a:rect l="0" t="0" r="r" b="b"/>
            <a:pathLst>
              <a:path w="1173479" h="1489710">
                <a:moveTo>
                  <a:pt x="0" y="0"/>
                </a:moveTo>
                <a:lnTo>
                  <a:pt x="1173238" y="1489379"/>
                </a:lnTo>
              </a:path>
            </a:pathLst>
          </a:custGeom>
          <a:noFill/>
          <a:ln w="9143">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3" name="object 8"/>
          <p:cNvSpPr>
            <a:spLocks/>
          </p:cNvSpPr>
          <p:nvPr/>
        </p:nvSpPr>
        <p:spPr bwMode="auto">
          <a:xfrm>
            <a:off x="4341813" y="2884488"/>
            <a:ext cx="482600" cy="620712"/>
          </a:xfrm>
          <a:custGeom>
            <a:avLst/>
            <a:gdLst>
              <a:gd name="T0" fmla="*/ 491062 w 481964"/>
              <a:gd name="T1" fmla="*/ 0 h 621029"/>
              <a:gd name="T2" fmla="*/ 0 w 481964"/>
              <a:gd name="T3" fmla="*/ 615863 h 621029"/>
              <a:gd name="T4" fmla="*/ 0 60000 65536"/>
              <a:gd name="T5" fmla="*/ 0 60000 65536"/>
            </a:gdLst>
            <a:ahLst/>
            <a:cxnLst>
              <a:cxn ang="T4">
                <a:pos x="T0" y="T1"/>
              </a:cxn>
              <a:cxn ang="T5">
                <a:pos x="T2" y="T3"/>
              </a:cxn>
            </a:cxnLst>
            <a:rect l="0" t="0" r="r" b="b"/>
            <a:pathLst>
              <a:path w="481964" h="621029">
                <a:moveTo>
                  <a:pt x="481444" y="0"/>
                </a:moveTo>
                <a:lnTo>
                  <a:pt x="0" y="620598"/>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4" name="object 9"/>
          <p:cNvSpPr>
            <a:spLocks/>
          </p:cNvSpPr>
          <p:nvPr/>
        </p:nvSpPr>
        <p:spPr bwMode="auto">
          <a:xfrm>
            <a:off x="4341813" y="2455863"/>
            <a:ext cx="2211387" cy="1050925"/>
          </a:xfrm>
          <a:custGeom>
            <a:avLst/>
            <a:gdLst>
              <a:gd name="T0" fmla="*/ 2206877 w 2211704"/>
              <a:gd name="T1" fmla="*/ 0 h 1051560"/>
              <a:gd name="T2" fmla="*/ 0 w 2211704"/>
              <a:gd name="T3" fmla="*/ 1041484 h 1051560"/>
              <a:gd name="T4" fmla="*/ 0 60000 65536"/>
              <a:gd name="T5" fmla="*/ 0 60000 65536"/>
            </a:gdLst>
            <a:ahLst/>
            <a:cxnLst>
              <a:cxn ang="T4">
                <a:pos x="T0" y="T1"/>
              </a:cxn>
              <a:cxn ang="T5">
                <a:pos x="T2" y="T3"/>
              </a:cxn>
            </a:cxnLst>
            <a:rect l="0" t="0" r="r" b="b"/>
            <a:pathLst>
              <a:path w="2211704" h="1051560">
                <a:moveTo>
                  <a:pt x="2211628" y="0"/>
                </a:moveTo>
                <a:lnTo>
                  <a:pt x="0" y="1050963"/>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5" name="object 10"/>
          <p:cNvSpPr>
            <a:spLocks/>
          </p:cNvSpPr>
          <p:nvPr/>
        </p:nvSpPr>
        <p:spPr bwMode="auto">
          <a:xfrm>
            <a:off x="4235450" y="3582988"/>
            <a:ext cx="47625" cy="422275"/>
          </a:xfrm>
          <a:custGeom>
            <a:avLst/>
            <a:gdLst>
              <a:gd name="T0" fmla="*/ 47383 w 47625"/>
              <a:gd name="T1" fmla="*/ 0 h 422910"/>
              <a:gd name="T2" fmla="*/ 0 w 47625"/>
              <a:gd name="T3" fmla="*/ 413036 h 422910"/>
              <a:gd name="T4" fmla="*/ 0 60000 65536"/>
              <a:gd name="T5" fmla="*/ 0 60000 65536"/>
            </a:gdLst>
            <a:ahLst/>
            <a:cxnLst>
              <a:cxn ang="T4">
                <a:pos x="T0" y="T1"/>
              </a:cxn>
              <a:cxn ang="T5">
                <a:pos x="T2" y="T3"/>
              </a:cxn>
            </a:cxnLst>
            <a:rect l="0" t="0" r="r" b="b"/>
            <a:pathLst>
              <a:path w="47625" h="422910">
                <a:moveTo>
                  <a:pt x="47383" y="0"/>
                </a:moveTo>
                <a:lnTo>
                  <a:pt x="0" y="422452"/>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6" name="object 11"/>
          <p:cNvSpPr>
            <a:spLocks/>
          </p:cNvSpPr>
          <p:nvPr/>
        </p:nvSpPr>
        <p:spPr bwMode="auto">
          <a:xfrm>
            <a:off x="4252913" y="3582988"/>
            <a:ext cx="60325" cy="538162"/>
          </a:xfrm>
          <a:custGeom>
            <a:avLst/>
            <a:gdLst>
              <a:gd name="T0" fmla="*/ 80982 w 59054"/>
              <a:gd name="T1" fmla="*/ 0 h 537845"/>
              <a:gd name="T2" fmla="*/ 0 w 59054"/>
              <a:gd name="T3" fmla="*/ 542440 h 537845"/>
              <a:gd name="T4" fmla="*/ 0 60000 65536"/>
              <a:gd name="T5" fmla="*/ 0 60000 65536"/>
            </a:gdLst>
            <a:ahLst/>
            <a:cxnLst>
              <a:cxn ang="T4">
                <a:pos x="T0" y="T1"/>
              </a:cxn>
              <a:cxn ang="T5">
                <a:pos x="T2" y="T3"/>
              </a:cxn>
            </a:cxnLst>
            <a:rect l="0" t="0" r="r" b="b"/>
            <a:pathLst>
              <a:path w="59054" h="537845">
                <a:moveTo>
                  <a:pt x="58839" y="0"/>
                </a:moveTo>
                <a:lnTo>
                  <a:pt x="0" y="537667"/>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7" name="object 12"/>
          <p:cNvSpPr>
            <a:spLocks/>
          </p:cNvSpPr>
          <p:nvPr/>
        </p:nvSpPr>
        <p:spPr bwMode="auto">
          <a:xfrm>
            <a:off x="4252913" y="3582988"/>
            <a:ext cx="88900" cy="854075"/>
          </a:xfrm>
          <a:custGeom>
            <a:avLst/>
            <a:gdLst>
              <a:gd name="T0" fmla="*/ 98300 w 88264"/>
              <a:gd name="T1" fmla="*/ 0 h 854075"/>
              <a:gd name="T2" fmla="*/ 0 w 88264"/>
              <a:gd name="T3" fmla="*/ 853744 h 854075"/>
              <a:gd name="T4" fmla="*/ 0 60000 65536"/>
              <a:gd name="T5" fmla="*/ 0 60000 65536"/>
            </a:gdLst>
            <a:ahLst/>
            <a:cxnLst>
              <a:cxn ang="T4">
                <a:pos x="T0" y="T1"/>
              </a:cxn>
              <a:cxn ang="T5">
                <a:pos x="T2" y="T3"/>
              </a:cxn>
            </a:cxnLst>
            <a:rect l="0" t="0" r="r" b="b"/>
            <a:pathLst>
              <a:path w="88264" h="854075">
                <a:moveTo>
                  <a:pt x="88264" y="0"/>
                </a:moveTo>
                <a:lnTo>
                  <a:pt x="0" y="853744"/>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8" name="object 13"/>
          <p:cNvSpPr>
            <a:spLocks/>
          </p:cNvSpPr>
          <p:nvPr/>
        </p:nvSpPr>
        <p:spPr bwMode="auto">
          <a:xfrm>
            <a:off x="4318000" y="3582988"/>
            <a:ext cx="47625" cy="460375"/>
          </a:xfrm>
          <a:custGeom>
            <a:avLst/>
            <a:gdLst>
              <a:gd name="T0" fmla="*/ 32767 w 48895"/>
              <a:gd name="T1" fmla="*/ 0 h 461010"/>
              <a:gd name="T2" fmla="*/ 0 w 48895"/>
              <a:gd name="T3" fmla="*/ 451426 h 461010"/>
              <a:gd name="T4" fmla="*/ 0 60000 65536"/>
              <a:gd name="T5" fmla="*/ 0 60000 65536"/>
            </a:gdLst>
            <a:ahLst/>
            <a:cxnLst>
              <a:cxn ang="T4">
                <a:pos x="T0" y="T1"/>
              </a:cxn>
              <a:cxn ang="T5">
                <a:pos x="T2" y="T3"/>
              </a:cxn>
            </a:cxnLst>
            <a:rect l="0" t="0" r="r" b="b"/>
            <a:pathLst>
              <a:path w="48895" h="461010">
                <a:moveTo>
                  <a:pt x="48628" y="0"/>
                </a:moveTo>
                <a:lnTo>
                  <a:pt x="0" y="460857"/>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09" name="object 14"/>
          <p:cNvSpPr txBox="1">
            <a:spLocks noChangeArrowheads="1"/>
          </p:cNvSpPr>
          <p:nvPr/>
        </p:nvSpPr>
        <p:spPr bwMode="auto">
          <a:xfrm>
            <a:off x="461963" y="3173413"/>
            <a:ext cx="1851025"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Single Net.</a:t>
            </a:r>
          </a:p>
          <a:p>
            <a:pPr>
              <a:spcBef>
                <a:spcPct val="0"/>
              </a:spcBef>
              <a:buFontTx/>
              <a:buNone/>
            </a:pPr>
            <a:r>
              <a:rPr lang="en-US" altLang="en-US" sz="1800">
                <a:latin typeface="Arial Narrow" panose="020B0606020202030204" pitchFamily="34" charset="0"/>
              </a:rPr>
              <a:t>These 4 aircraft are in  contention access  mode…</a:t>
            </a:r>
          </a:p>
          <a:p>
            <a:pPr>
              <a:spcBef>
                <a:spcPct val="0"/>
              </a:spcBef>
              <a:buFontTx/>
              <a:buNone/>
            </a:pPr>
            <a:r>
              <a:rPr lang="en-US" altLang="en-US" sz="1800">
                <a:solidFill>
                  <a:srgbClr val="333399"/>
                </a:solidFill>
                <a:latin typeface="Arial Narrow" panose="020B0606020202030204" pitchFamily="34" charset="0"/>
              </a:rPr>
              <a:t>They happen to  transmit in the same  slot</a:t>
            </a:r>
            <a:endParaRPr lang="en-US" altLang="en-US" sz="1800">
              <a:latin typeface="Arial Narrow" panose="020B0606020202030204" pitchFamily="34" charset="0"/>
            </a:endParaRPr>
          </a:p>
        </p:txBody>
      </p:sp>
      <p:sp>
        <p:nvSpPr>
          <p:cNvPr id="55310" name="object 15"/>
          <p:cNvSpPr txBox="1">
            <a:spLocks noChangeArrowheads="1"/>
          </p:cNvSpPr>
          <p:nvPr/>
        </p:nvSpPr>
        <p:spPr bwMode="auto">
          <a:xfrm>
            <a:off x="5832475" y="4464050"/>
            <a:ext cx="14398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This Fighter only  decodes the  transmission that  reaches it first</a:t>
            </a:r>
          </a:p>
        </p:txBody>
      </p:sp>
      <p:sp>
        <p:nvSpPr>
          <p:cNvPr id="55311" name="object 16"/>
          <p:cNvSpPr txBox="1">
            <a:spLocks noChangeArrowheads="1"/>
          </p:cNvSpPr>
          <p:nvPr/>
        </p:nvSpPr>
        <p:spPr bwMode="auto">
          <a:xfrm>
            <a:off x="5824538" y="3127375"/>
            <a:ext cx="1922462"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lgn="just">
              <a:spcBef>
                <a:spcPts val="100"/>
              </a:spcBef>
              <a:buFontTx/>
              <a:buNone/>
            </a:pPr>
            <a:r>
              <a:rPr lang="en-US" altLang="en-US" sz="1800" dirty="0">
                <a:latin typeface="Arial Narrow" panose="020B0606020202030204" pitchFamily="34" charset="0"/>
              </a:rPr>
              <a:t>The </a:t>
            </a:r>
            <a:r>
              <a:rPr lang="en-US" altLang="en-US" sz="1800" b="1" dirty="0">
                <a:latin typeface="Arial Narrow" panose="020B0606020202030204" pitchFamily="34" charset="0"/>
              </a:rPr>
              <a:t>net number </a:t>
            </a:r>
            <a:r>
              <a:rPr lang="en-US" altLang="en-US" sz="1800" dirty="0">
                <a:latin typeface="Arial Narrow" panose="020B0606020202030204" pitchFamily="34" charset="0"/>
              </a:rPr>
              <a:t>is the  same, so the </a:t>
            </a:r>
            <a:r>
              <a:rPr lang="en-US" altLang="en-US" sz="1800" b="1" dirty="0">
                <a:latin typeface="Arial Narrow" panose="020B0606020202030204" pitchFamily="34" charset="0"/>
              </a:rPr>
              <a:t>hopping  pattern </a:t>
            </a:r>
            <a:r>
              <a:rPr lang="en-US" altLang="en-US" sz="1800" dirty="0">
                <a:latin typeface="Arial Narrow" panose="020B0606020202030204" pitchFamily="34" charset="0"/>
              </a:rPr>
              <a:t>is same…</a:t>
            </a:r>
          </a:p>
        </p:txBody>
      </p:sp>
      <p:sp>
        <p:nvSpPr>
          <p:cNvPr id="55312" name="object 17"/>
          <p:cNvSpPr>
            <a:spLocks/>
          </p:cNvSpPr>
          <p:nvPr/>
        </p:nvSpPr>
        <p:spPr bwMode="auto">
          <a:xfrm>
            <a:off x="4208463" y="3983038"/>
            <a:ext cx="50800" cy="55562"/>
          </a:xfrm>
          <a:custGeom>
            <a:avLst/>
            <a:gdLst>
              <a:gd name="T0" fmla="*/ 15588 w 50164"/>
              <a:gd name="T1" fmla="*/ 0 h 55245"/>
              <a:gd name="T2" fmla="*/ 0 w 50164"/>
              <a:gd name="T3" fmla="*/ 11804 h 55245"/>
              <a:gd name="T4" fmla="*/ 16998 w 50164"/>
              <a:gd name="T5" fmla="*/ 30072 h 55245"/>
              <a:gd name="T6" fmla="*/ 0 w 50164"/>
              <a:gd name="T7" fmla="*/ 48321 h 55245"/>
              <a:gd name="T8" fmla="*/ 15588 w 50164"/>
              <a:gd name="T9" fmla="*/ 60125 h 55245"/>
              <a:gd name="T10" fmla="*/ 30270 w 50164"/>
              <a:gd name="T11" fmla="*/ 44337 h 55245"/>
              <a:gd name="T12" fmla="*/ 56843 w 50164"/>
              <a:gd name="T13" fmla="*/ 44337 h 55245"/>
              <a:gd name="T14" fmla="*/ 43556 w 50164"/>
              <a:gd name="T15" fmla="*/ 30072 h 55245"/>
              <a:gd name="T16" fmla="*/ 56845 w 50164"/>
              <a:gd name="T17" fmla="*/ 15791 h 55245"/>
              <a:gd name="T18" fmla="*/ 30270 w 50164"/>
              <a:gd name="T19" fmla="*/ 15791 h 55245"/>
              <a:gd name="T20" fmla="*/ 15588 w 50164"/>
              <a:gd name="T21" fmla="*/ 0 h 55245"/>
              <a:gd name="T22" fmla="*/ 56843 w 50164"/>
              <a:gd name="T23" fmla="*/ 44337 h 55245"/>
              <a:gd name="T24" fmla="*/ 30270 w 50164"/>
              <a:gd name="T25" fmla="*/ 44337 h 55245"/>
              <a:gd name="T26" fmla="*/ 44966 w 50164"/>
              <a:gd name="T27" fmla="*/ 60125 h 55245"/>
              <a:gd name="T28" fmla="*/ 60554 w 50164"/>
              <a:gd name="T29" fmla="*/ 48321 h 55245"/>
              <a:gd name="T30" fmla="*/ 56843 w 50164"/>
              <a:gd name="T31" fmla="*/ 44337 h 55245"/>
              <a:gd name="T32" fmla="*/ 44966 w 50164"/>
              <a:gd name="T33" fmla="*/ 0 h 55245"/>
              <a:gd name="T34" fmla="*/ 30270 w 50164"/>
              <a:gd name="T35" fmla="*/ 15791 h 55245"/>
              <a:gd name="T36" fmla="*/ 56845 w 50164"/>
              <a:gd name="T37" fmla="*/ 15791 h 55245"/>
              <a:gd name="T38" fmla="*/ 60554 w 50164"/>
              <a:gd name="T39" fmla="*/ 11804 h 55245"/>
              <a:gd name="T40" fmla="*/ 44966 w 50164"/>
              <a:gd name="T41" fmla="*/ 0 h 552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0164" h="55245">
                <a:moveTo>
                  <a:pt x="12903" y="0"/>
                </a:moveTo>
                <a:lnTo>
                  <a:pt x="0" y="10833"/>
                </a:lnTo>
                <a:lnTo>
                  <a:pt x="14071" y="27597"/>
                </a:lnTo>
                <a:lnTo>
                  <a:pt x="0" y="44348"/>
                </a:lnTo>
                <a:lnTo>
                  <a:pt x="12903" y="55181"/>
                </a:lnTo>
                <a:lnTo>
                  <a:pt x="25057" y="40690"/>
                </a:lnTo>
                <a:lnTo>
                  <a:pt x="47054" y="40690"/>
                </a:lnTo>
                <a:lnTo>
                  <a:pt x="36055" y="27597"/>
                </a:lnTo>
                <a:lnTo>
                  <a:pt x="47056" y="14490"/>
                </a:lnTo>
                <a:lnTo>
                  <a:pt x="25057" y="14490"/>
                </a:lnTo>
                <a:lnTo>
                  <a:pt x="12903" y="0"/>
                </a:lnTo>
                <a:close/>
              </a:path>
              <a:path w="50164" h="55245">
                <a:moveTo>
                  <a:pt x="47054" y="40690"/>
                </a:moveTo>
                <a:lnTo>
                  <a:pt x="25057" y="40690"/>
                </a:lnTo>
                <a:lnTo>
                  <a:pt x="37223" y="55181"/>
                </a:lnTo>
                <a:lnTo>
                  <a:pt x="50126" y="44348"/>
                </a:lnTo>
                <a:lnTo>
                  <a:pt x="47054" y="40690"/>
                </a:lnTo>
                <a:close/>
              </a:path>
              <a:path w="50164" h="55245">
                <a:moveTo>
                  <a:pt x="37223" y="0"/>
                </a:moveTo>
                <a:lnTo>
                  <a:pt x="25057" y="14490"/>
                </a:lnTo>
                <a:lnTo>
                  <a:pt x="47056" y="14490"/>
                </a:lnTo>
                <a:lnTo>
                  <a:pt x="50126" y="10833"/>
                </a:lnTo>
                <a:lnTo>
                  <a:pt x="37223" y="0"/>
                </a:lnTo>
                <a:close/>
              </a:path>
            </a:pathLst>
          </a:custGeom>
          <a:solidFill>
            <a:srgbClr val="333399"/>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CA"/>
          </a:p>
        </p:txBody>
      </p:sp>
      <p:sp>
        <p:nvSpPr>
          <p:cNvPr id="55313" name="object 18"/>
          <p:cNvSpPr>
            <a:spLocks/>
          </p:cNvSpPr>
          <p:nvPr/>
        </p:nvSpPr>
        <p:spPr bwMode="auto">
          <a:xfrm>
            <a:off x="4208463" y="3983038"/>
            <a:ext cx="50800" cy="55562"/>
          </a:xfrm>
          <a:custGeom>
            <a:avLst/>
            <a:gdLst>
              <a:gd name="T0" fmla="*/ 0 w 50164"/>
              <a:gd name="T1" fmla="*/ 11804 h 55245"/>
              <a:gd name="T2" fmla="*/ 15588 w 50164"/>
              <a:gd name="T3" fmla="*/ 0 h 55245"/>
              <a:gd name="T4" fmla="*/ 30270 w 50164"/>
              <a:gd name="T5" fmla="*/ 15791 h 55245"/>
              <a:gd name="T6" fmla="*/ 44966 w 50164"/>
              <a:gd name="T7" fmla="*/ 0 h 55245"/>
              <a:gd name="T8" fmla="*/ 60554 w 50164"/>
              <a:gd name="T9" fmla="*/ 11804 h 55245"/>
              <a:gd name="T10" fmla="*/ 43556 w 50164"/>
              <a:gd name="T11" fmla="*/ 30072 h 55245"/>
              <a:gd name="T12" fmla="*/ 60554 w 50164"/>
              <a:gd name="T13" fmla="*/ 48321 h 55245"/>
              <a:gd name="T14" fmla="*/ 44966 w 50164"/>
              <a:gd name="T15" fmla="*/ 60125 h 55245"/>
              <a:gd name="T16" fmla="*/ 30270 w 50164"/>
              <a:gd name="T17" fmla="*/ 44337 h 55245"/>
              <a:gd name="T18" fmla="*/ 15588 w 50164"/>
              <a:gd name="T19" fmla="*/ 60125 h 55245"/>
              <a:gd name="T20" fmla="*/ 0 w 50164"/>
              <a:gd name="T21" fmla="*/ 48321 h 55245"/>
              <a:gd name="T22" fmla="*/ 16998 w 50164"/>
              <a:gd name="T23" fmla="*/ 30072 h 55245"/>
              <a:gd name="T24" fmla="*/ 0 w 50164"/>
              <a:gd name="T25" fmla="*/ 11804 h 552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0164" h="55245">
                <a:moveTo>
                  <a:pt x="0" y="10833"/>
                </a:moveTo>
                <a:lnTo>
                  <a:pt x="12903" y="0"/>
                </a:lnTo>
                <a:lnTo>
                  <a:pt x="25057" y="14490"/>
                </a:lnTo>
                <a:lnTo>
                  <a:pt x="37223" y="0"/>
                </a:lnTo>
                <a:lnTo>
                  <a:pt x="50126" y="10833"/>
                </a:lnTo>
                <a:lnTo>
                  <a:pt x="36055" y="27597"/>
                </a:lnTo>
                <a:lnTo>
                  <a:pt x="50126" y="44348"/>
                </a:lnTo>
                <a:lnTo>
                  <a:pt x="37223" y="55181"/>
                </a:lnTo>
                <a:lnTo>
                  <a:pt x="25057" y="40690"/>
                </a:lnTo>
                <a:lnTo>
                  <a:pt x="12903" y="55181"/>
                </a:lnTo>
                <a:lnTo>
                  <a:pt x="0" y="44348"/>
                </a:lnTo>
                <a:lnTo>
                  <a:pt x="14071" y="27597"/>
                </a:lnTo>
                <a:lnTo>
                  <a:pt x="0" y="10833"/>
                </a:lnTo>
                <a:close/>
              </a:path>
            </a:pathLst>
          </a:custGeom>
          <a:noFill/>
          <a:ln w="3175">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5314" name="object 19"/>
          <p:cNvSpPr>
            <a:spLocks noChangeArrowheads="1"/>
          </p:cNvSpPr>
          <p:nvPr/>
        </p:nvSpPr>
        <p:spPr bwMode="auto">
          <a:xfrm>
            <a:off x="4227513" y="4024313"/>
            <a:ext cx="115887" cy="128587"/>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5315" name="object 20"/>
          <p:cNvSpPr>
            <a:spLocks noChangeArrowheads="1"/>
          </p:cNvSpPr>
          <p:nvPr/>
        </p:nvSpPr>
        <p:spPr bwMode="auto">
          <a:xfrm>
            <a:off x="6080125" y="2092325"/>
            <a:ext cx="946150" cy="476250"/>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5316" name="object 21"/>
          <p:cNvSpPr>
            <a:spLocks noChangeArrowheads="1"/>
          </p:cNvSpPr>
          <p:nvPr/>
        </p:nvSpPr>
        <p:spPr bwMode="auto">
          <a:xfrm>
            <a:off x="4502150" y="2419350"/>
            <a:ext cx="839788" cy="461963"/>
          </a:xfrm>
          <a:prstGeom prst="rect">
            <a:avLst/>
          </a:prstGeom>
          <a:blipFill dpi="0" rotWithShape="1">
            <a:blip r:embed="rId9"/>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5317" name="object 22"/>
          <p:cNvSpPr>
            <a:spLocks noChangeArrowheads="1"/>
          </p:cNvSpPr>
          <p:nvPr/>
        </p:nvSpPr>
        <p:spPr bwMode="auto">
          <a:xfrm>
            <a:off x="2655888" y="3889375"/>
            <a:ext cx="3419475" cy="1311275"/>
          </a:xfrm>
          <a:prstGeom prst="rect">
            <a:avLst/>
          </a:prstGeom>
          <a:blipFill dpi="0" rotWithShape="1">
            <a:blip r:embed="rId10"/>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23" name="object 23"/>
          <p:cNvSpPr txBox="1"/>
          <p:nvPr/>
        </p:nvSpPr>
        <p:spPr>
          <a:xfrm>
            <a:off x="4159250" y="5092700"/>
            <a:ext cx="534988" cy="197490"/>
          </a:xfrm>
          <a:prstGeom prst="rect">
            <a:avLst/>
          </a:prstGeom>
        </p:spPr>
        <p:txBody>
          <a:bodyPr wrap="square" lIns="0" tIns="12700" rIns="0" bIns="0">
            <a:spAutoFit/>
          </a:bodyPr>
          <a:lstStyle/>
          <a:p>
            <a:pPr marL="12700">
              <a:spcBef>
                <a:spcPts val="100"/>
              </a:spcBef>
              <a:defRPr/>
            </a:pPr>
            <a:r>
              <a:rPr sz="1200" spc="-5" dirty="0">
                <a:latin typeface="Arial Narrow"/>
                <a:cs typeface="Arial Narrow"/>
              </a:rPr>
              <a:t>Fighter</a:t>
            </a:r>
            <a:endParaRPr sz="1200">
              <a:latin typeface="Arial Narrow"/>
              <a:cs typeface="Arial Narrow"/>
            </a:endParaRPr>
          </a:p>
        </p:txBody>
      </p:sp>
      <p:sp>
        <p:nvSpPr>
          <p:cNvPr id="24" name="object 24"/>
          <p:cNvSpPr txBox="1"/>
          <p:nvPr/>
        </p:nvSpPr>
        <p:spPr>
          <a:xfrm>
            <a:off x="8602663" y="6638925"/>
            <a:ext cx="236537" cy="198438"/>
          </a:xfrm>
          <a:prstGeom prst="rect">
            <a:avLst/>
          </a:prstGeom>
        </p:spPr>
        <p:txBody>
          <a:bodyPr lIns="0" tIns="635" rIns="0" bIns="0">
            <a:spAutoFit/>
          </a:bodyPr>
          <a:lstStyle/>
          <a:p>
            <a:pPr marL="12700">
              <a:spcBef>
                <a:spcPts val="5"/>
              </a:spcBef>
              <a:defRPr/>
            </a:pPr>
            <a:r>
              <a:rPr sz="1200" spc="-5" dirty="0">
                <a:solidFill>
                  <a:srgbClr val="FFFFFF"/>
                </a:solidFill>
                <a:latin typeface="Arial Narrow"/>
                <a:cs typeface="Arial Narrow"/>
              </a:rPr>
              <a:t>970</a:t>
            </a:r>
            <a:endParaRPr sz="1200">
              <a:latin typeface="Arial Narrow"/>
              <a:cs typeface="Arial Narrow"/>
            </a:endParaRPr>
          </a:p>
        </p:txBody>
      </p:sp>
      <p:sp>
        <p:nvSpPr>
          <p:cNvPr id="55320" name="Rectangle 2"/>
          <p:cNvSpPr>
            <a:spLocks noGrp="1" noChangeArrowheads="1"/>
          </p:cNvSpPr>
          <p:nvPr>
            <p:ph type="title"/>
          </p:nvPr>
        </p:nvSpPr>
        <p:spPr>
          <a:xfrm>
            <a:off x="1905000" y="0"/>
            <a:ext cx="6172200" cy="990600"/>
          </a:xfrm>
        </p:spPr>
        <p:txBody>
          <a:bodyPr/>
          <a:lstStyle/>
          <a:p>
            <a:pPr algn="ctr" eaLnBrk="1" hangingPunct="1"/>
            <a:r>
              <a:rPr lang="en-CA" altLang="en-US" sz="2800" b="1" kern="1200" dirty="0">
                <a:solidFill>
                  <a:schemeClr val="accent2">
                    <a:lumMod val="75000"/>
                  </a:schemeClr>
                </a:solidFill>
              </a:rPr>
              <a:t>How Contention works today</a:t>
            </a:r>
          </a:p>
        </p:txBody>
      </p:sp>
    </p:spTree>
    <p:extLst>
      <p:ext uri="{BB962C8B-B14F-4D97-AF65-F5344CB8AC3E}">
        <p14:creationId xmlns:p14="http://schemas.microsoft.com/office/powerpoint/2010/main" val="2938469605"/>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object 3"/>
          <p:cNvSpPr>
            <a:spLocks noChangeArrowheads="1"/>
          </p:cNvSpPr>
          <p:nvPr/>
        </p:nvSpPr>
        <p:spPr bwMode="auto">
          <a:xfrm>
            <a:off x="2841625" y="2992438"/>
            <a:ext cx="1852613" cy="70643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6323" name="object 4"/>
          <p:cNvSpPr>
            <a:spLocks noChangeArrowheads="1"/>
          </p:cNvSpPr>
          <p:nvPr/>
        </p:nvSpPr>
        <p:spPr bwMode="auto">
          <a:xfrm>
            <a:off x="239713" y="1849438"/>
            <a:ext cx="1135062" cy="392112"/>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6324" name="object 5"/>
          <p:cNvSpPr>
            <a:spLocks noChangeArrowheads="1"/>
          </p:cNvSpPr>
          <p:nvPr/>
        </p:nvSpPr>
        <p:spPr bwMode="auto">
          <a:xfrm>
            <a:off x="2590800" y="1728788"/>
            <a:ext cx="1006475" cy="46355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6325" name="object 6"/>
          <p:cNvSpPr>
            <a:spLocks/>
          </p:cNvSpPr>
          <p:nvPr/>
        </p:nvSpPr>
        <p:spPr bwMode="auto">
          <a:xfrm>
            <a:off x="909638" y="2170113"/>
            <a:ext cx="3402012" cy="1335087"/>
          </a:xfrm>
          <a:custGeom>
            <a:avLst/>
            <a:gdLst>
              <a:gd name="T0" fmla="*/ 3397536 w 3402329"/>
              <a:gd name="T1" fmla="*/ 1330454 h 1335404"/>
              <a:gd name="T2" fmla="*/ 0 w 3402329"/>
              <a:gd name="T3" fmla="*/ 0 h 1335404"/>
              <a:gd name="T4" fmla="*/ 0 60000 65536"/>
              <a:gd name="T5" fmla="*/ 0 60000 65536"/>
            </a:gdLst>
            <a:ahLst/>
            <a:cxnLst>
              <a:cxn ang="T4">
                <a:pos x="T0" y="T1"/>
              </a:cxn>
              <a:cxn ang="T5">
                <a:pos x="T2" y="T3"/>
              </a:cxn>
            </a:cxnLst>
            <a:rect l="0" t="0" r="r" b="b"/>
            <a:pathLst>
              <a:path w="3402329" h="1335404">
                <a:moveTo>
                  <a:pt x="3402291" y="1335201"/>
                </a:moveTo>
                <a:lnTo>
                  <a:pt x="0" y="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26" name="object 7"/>
          <p:cNvSpPr>
            <a:spLocks/>
          </p:cNvSpPr>
          <p:nvPr/>
        </p:nvSpPr>
        <p:spPr bwMode="auto">
          <a:xfrm>
            <a:off x="3124200" y="2016125"/>
            <a:ext cx="1173163" cy="1489075"/>
          </a:xfrm>
          <a:custGeom>
            <a:avLst/>
            <a:gdLst>
              <a:gd name="T0" fmla="*/ 0 w 1173479"/>
              <a:gd name="T1" fmla="*/ 0 h 1489710"/>
              <a:gd name="T2" fmla="*/ 1168507 w 1173479"/>
              <a:gd name="T3" fmla="*/ 1479884 h 1489710"/>
              <a:gd name="T4" fmla="*/ 0 60000 65536"/>
              <a:gd name="T5" fmla="*/ 0 60000 65536"/>
            </a:gdLst>
            <a:ahLst/>
            <a:cxnLst>
              <a:cxn ang="T4">
                <a:pos x="T0" y="T1"/>
              </a:cxn>
              <a:cxn ang="T5">
                <a:pos x="T2" y="T3"/>
              </a:cxn>
            </a:cxnLst>
            <a:rect l="0" t="0" r="r" b="b"/>
            <a:pathLst>
              <a:path w="1173479" h="1489710">
                <a:moveTo>
                  <a:pt x="0" y="0"/>
                </a:moveTo>
                <a:lnTo>
                  <a:pt x="1173238" y="1489379"/>
                </a:lnTo>
              </a:path>
            </a:pathLst>
          </a:custGeom>
          <a:noFill/>
          <a:ln w="9143">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27" name="object 8"/>
          <p:cNvSpPr>
            <a:spLocks/>
          </p:cNvSpPr>
          <p:nvPr/>
        </p:nvSpPr>
        <p:spPr bwMode="auto">
          <a:xfrm>
            <a:off x="4341813" y="2884488"/>
            <a:ext cx="482600" cy="620712"/>
          </a:xfrm>
          <a:custGeom>
            <a:avLst/>
            <a:gdLst>
              <a:gd name="T0" fmla="*/ 491062 w 481964"/>
              <a:gd name="T1" fmla="*/ 0 h 621029"/>
              <a:gd name="T2" fmla="*/ 0 w 481964"/>
              <a:gd name="T3" fmla="*/ 615863 h 621029"/>
              <a:gd name="T4" fmla="*/ 0 60000 65536"/>
              <a:gd name="T5" fmla="*/ 0 60000 65536"/>
            </a:gdLst>
            <a:ahLst/>
            <a:cxnLst>
              <a:cxn ang="T4">
                <a:pos x="T0" y="T1"/>
              </a:cxn>
              <a:cxn ang="T5">
                <a:pos x="T2" y="T3"/>
              </a:cxn>
            </a:cxnLst>
            <a:rect l="0" t="0" r="r" b="b"/>
            <a:pathLst>
              <a:path w="481964" h="621029">
                <a:moveTo>
                  <a:pt x="481444" y="0"/>
                </a:moveTo>
                <a:lnTo>
                  <a:pt x="0" y="620598"/>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28" name="object 9"/>
          <p:cNvSpPr>
            <a:spLocks/>
          </p:cNvSpPr>
          <p:nvPr/>
        </p:nvSpPr>
        <p:spPr bwMode="auto">
          <a:xfrm>
            <a:off x="4341813" y="2455863"/>
            <a:ext cx="2211387" cy="1050925"/>
          </a:xfrm>
          <a:custGeom>
            <a:avLst/>
            <a:gdLst>
              <a:gd name="T0" fmla="*/ 2206877 w 2211704"/>
              <a:gd name="T1" fmla="*/ 0 h 1051560"/>
              <a:gd name="T2" fmla="*/ 0 w 2211704"/>
              <a:gd name="T3" fmla="*/ 1041484 h 1051560"/>
              <a:gd name="T4" fmla="*/ 0 60000 65536"/>
              <a:gd name="T5" fmla="*/ 0 60000 65536"/>
            </a:gdLst>
            <a:ahLst/>
            <a:cxnLst>
              <a:cxn ang="T4">
                <a:pos x="T0" y="T1"/>
              </a:cxn>
              <a:cxn ang="T5">
                <a:pos x="T2" y="T3"/>
              </a:cxn>
            </a:cxnLst>
            <a:rect l="0" t="0" r="r" b="b"/>
            <a:pathLst>
              <a:path w="2211704" h="1051560">
                <a:moveTo>
                  <a:pt x="2211628" y="0"/>
                </a:moveTo>
                <a:lnTo>
                  <a:pt x="0" y="1050963"/>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29" name="object 10"/>
          <p:cNvSpPr>
            <a:spLocks/>
          </p:cNvSpPr>
          <p:nvPr/>
        </p:nvSpPr>
        <p:spPr bwMode="auto">
          <a:xfrm>
            <a:off x="4187825" y="3582988"/>
            <a:ext cx="95250" cy="844550"/>
          </a:xfrm>
          <a:custGeom>
            <a:avLst/>
            <a:gdLst>
              <a:gd name="T0" fmla="*/ 94780 w 95250"/>
              <a:gd name="T1" fmla="*/ 0 h 845185"/>
              <a:gd name="T2" fmla="*/ 0 w 95250"/>
              <a:gd name="T3" fmla="*/ 835433 h 845185"/>
              <a:gd name="T4" fmla="*/ 0 60000 65536"/>
              <a:gd name="T5" fmla="*/ 0 60000 65536"/>
            </a:gdLst>
            <a:ahLst/>
            <a:cxnLst>
              <a:cxn ang="T4">
                <a:pos x="T0" y="T1"/>
              </a:cxn>
              <a:cxn ang="T5">
                <a:pos x="T2" y="T3"/>
              </a:cxn>
            </a:cxnLst>
            <a:rect l="0" t="0" r="r" b="b"/>
            <a:pathLst>
              <a:path w="95250" h="845185">
                <a:moveTo>
                  <a:pt x="94780" y="0"/>
                </a:moveTo>
                <a:lnTo>
                  <a:pt x="0" y="844905"/>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30" name="object 11"/>
          <p:cNvSpPr>
            <a:spLocks/>
          </p:cNvSpPr>
          <p:nvPr/>
        </p:nvSpPr>
        <p:spPr bwMode="auto">
          <a:xfrm>
            <a:off x="4224338" y="3582988"/>
            <a:ext cx="88900" cy="806450"/>
          </a:xfrm>
          <a:custGeom>
            <a:avLst/>
            <a:gdLst>
              <a:gd name="T0" fmla="*/ 98300 w 88264"/>
              <a:gd name="T1" fmla="*/ 0 h 807085"/>
              <a:gd name="T2" fmla="*/ 0 w 88264"/>
              <a:gd name="T3" fmla="*/ 797031 h 807085"/>
              <a:gd name="T4" fmla="*/ 0 60000 65536"/>
              <a:gd name="T5" fmla="*/ 0 60000 65536"/>
            </a:gdLst>
            <a:ahLst/>
            <a:cxnLst>
              <a:cxn ang="T4">
                <a:pos x="T0" y="T1"/>
              </a:cxn>
              <a:cxn ang="T5">
                <a:pos x="T2" y="T3"/>
              </a:cxn>
            </a:cxnLst>
            <a:rect l="0" t="0" r="r" b="b"/>
            <a:pathLst>
              <a:path w="88264" h="807085">
                <a:moveTo>
                  <a:pt x="88264" y="0"/>
                </a:moveTo>
                <a:lnTo>
                  <a:pt x="0" y="80650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31" name="object 12"/>
          <p:cNvSpPr>
            <a:spLocks/>
          </p:cNvSpPr>
          <p:nvPr/>
        </p:nvSpPr>
        <p:spPr bwMode="auto">
          <a:xfrm>
            <a:off x="4252913" y="3582988"/>
            <a:ext cx="88900" cy="844550"/>
          </a:xfrm>
          <a:custGeom>
            <a:avLst/>
            <a:gdLst>
              <a:gd name="T0" fmla="*/ 98300 w 88264"/>
              <a:gd name="T1" fmla="*/ 0 h 845185"/>
              <a:gd name="T2" fmla="*/ 0 w 88264"/>
              <a:gd name="T3" fmla="*/ 835433 h 845185"/>
              <a:gd name="T4" fmla="*/ 0 60000 65536"/>
              <a:gd name="T5" fmla="*/ 0 60000 65536"/>
            </a:gdLst>
            <a:ahLst/>
            <a:cxnLst>
              <a:cxn ang="T4">
                <a:pos x="T0" y="T1"/>
              </a:cxn>
              <a:cxn ang="T5">
                <a:pos x="T2" y="T3"/>
              </a:cxn>
            </a:cxnLst>
            <a:rect l="0" t="0" r="r" b="b"/>
            <a:pathLst>
              <a:path w="88264" h="845185">
                <a:moveTo>
                  <a:pt x="88264" y="0"/>
                </a:moveTo>
                <a:lnTo>
                  <a:pt x="0" y="844905"/>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32" name="object 13"/>
          <p:cNvSpPr>
            <a:spLocks/>
          </p:cNvSpPr>
          <p:nvPr/>
        </p:nvSpPr>
        <p:spPr bwMode="auto">
          <a:xfrm>
            <a:off x="4268788" y="3582988"/>
            <a:ext cx="98425" cy="844550"/>
          </a:xfrm>
          <a:custGeom>
            <a:avLst/>
            <a:gdLst>
              <a:gd name="T0" fmla="*/ 107175 w 97789"/>
              <a:gd name="T1" fmla="*/ 0 h 845185"/>
              <a:gd name="T2" fmla="*/ 0 w 97789"/>
              <a:gd name="T3" fmla="*/ 835433 h 845185"/>
              <a:gd name="T4" fmla="*/ 0 60000 65536"/>
              <a:gd name="T5" fmla="*/ 0 60000 65536"/>
            </a:gdLst>
            <a:ahLst/>
            <a:cxnLst>
              <a:cxn ang="T4">
                <a:pos x="T0" y="T1"/>
              </a:cxn>
              <a:cxn ang="T5">
                <a:pos x="T2" y="T3"/>
              </a:cxn>
            </a:cxnLst>
            <a:rect l="0" t="0" r="r" b="b"/>
            <a:pathLst>
              <a:path w="97789" h="845185">
                <a:moveTo>
                  <a:pt x="97243" y="0"/>
                </a:moveTo>
                <a:lnTo>
                  <a:pt x="0" y="844905"/>
                </a:lnTo>
              </a:path>
            </a:pathLst>
          </a:custGeom>
          <a:noFill/>
          <a:ln w="9143">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6333" name="object 14"/>
          <p:cNvSpPr txBox="1">
            <a:spLocks noChangeArrowheads="1"/>
          </p:cNvSpPr>
          <p:nvPr/>
        </p:nvSpPr>
        <p:spPr bwMode="auto">
          <a:xfrm>
            <a:off x="461963" y="3173413"/>
            <a:ext cx="1851025"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Single Net.</a:t>
            </a:r>
          </a:p>
          <a:p>
            <a:pPr>
              <a:spcBef>
                <a:spcPct val="0"/>
              </a:spcBef>
              <a:buFontTx/>
              <a:buNone/>
            </a:pPr>
            <a:r>
              <a:rPr lang="en-US" altLang="en-US" sz="1800">
                <a:latin typeface="Arial Narrow" panose="020B0606020202030204" pitchFamily="34" charset="0"/>
              </a:rPr>
              <a:t>These 4 aircraft are in  contention access  mode…</a:t>
            </a:r>
          </a:p>
          <a:p>
            <a:pPr>
              <a:spcBef>
                <a:spcPct val="0"/>
              </a:spcBef>
              <a:buFontTx/>
              <a:buNone/>
            </a:pPr>
            <a:r>
              <a:rPr lang="en-US" altLang="en-US" sz="1800">
                <a:solidFill>
                  <a:srgbClr val="333399"/>
                </a:solidFill>
                <a:latin typeface="Arial Narrow" panose="020B0606020202030204" pitchFamily="34" charset="0"/>
              </a:rPr>
              <a:t>They happen to  transmit in the same  slot</a:t>
            </a:r>
            <a:endParaRPr lang="en-US" altLang="en-US" sz="1800">
              <a:latin typeface="Arial Narrow" panose="020B0606020202030204" pitchFamily="34" charset="0"/>
            </a:endParaRPr>
          </a:p>
        </p:txBody>
      </p:sp>
      <p:sp>
        <p:nvSpPr>
          <p:cNvPr id="56334" name="object 15"/>
          <p:cNvSpPr txBox="1">
            <a:spLocks noChangeArrowheads="1"/>
          </p:cNvSpPr>
          <p:nvPr/>
        </p:nvSpPr>
        <p:spPr bwMode="auto">
          <a:xfrm>
            <a:off x="5832475" y="4464050"/>
            <a:ext cx="189865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But the CMN-4 Fighter  can receive all 4  transmissions!</a:t>
            </a:r>
          </a:p>
        </p:txBody>
      </p:sp>
      <p:sp>
        <p:nvSpPr>
          <p:cNvPr id="56335" name="object 16"/>
          <p:cNvSpPr txBox="1">
            <a:spLocks noChangeArrowheads="1"/>
          </p:cNvSpPr>
          <p:nvPr/>
        </p:nvSpPr>
        <p:spPr bwMode="auto">
          <a:xfrm>
            <a:off x="5824538" y="3127375"/>
            <a:ext cx="1922462"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lgn="just">
              <a:spcBef>
                <a:spcPts val="100"/>
              </a:spcBef>
              <a:buFontTx/>
              <a:buNone/>
            </a:pPr>
            <a:r>
              <a:rPr lang="en-US" altLang="en-US" sz="1800">
                <a:latin typeface="Arial Narrow" panose="020B0606020202030204" pitchFamily="34" charset="0"/>
              </a:rPr>
              <a:t>The </a:t>
            </a:r>
            <a:r>
              <a:rPr lang="en-US" altLang="en-US" sz="1800" b="1">
                <a:latin typeface="Arial Narrow" panose="020B0606020202030204" pitchFamily="34" charset="0"/>
              </a:rPr>
              <a:t>net number </a:t>
            </a:r>
            <a:r>
              <a:rPr lang="en-US" altLang="en-US" sz="1800">
                <a:latin typeface="Arial Narrow" panose="020B0606020202030204" pitchFamily="34" charset="0"/>
              </a:rPr>
              <a:t>is the  same, so the </a:t>
            </a:r>
            <a:r>
              <a:rPr lang="en-US" altLang="en-US" sz="1800" b="1">
                <a:latin typeface="Arial Narrow" panose="020B0606020202030204" pitchFamily="34" charset="0"/>
              </a:rPr>
              <a:t>hopping  pattern </a:t>
            </a:r>
            <a:r>
              <a:rPr lang="en-US" altLang="en-US" sz="1800">
                <a:latin typeface="Arial Narrow" panose="020B0606020202030204" pitchFamily="34" charset="0"/>
              </a:rPr>
              <a:t>is same…</a:t>
            </a:r>
          </a:p>
        </p:txBody>
      </p:sp>
      <p:sp>
        <p:nvSpPr>
          <p:cNvPr id="56336" name="object 17"/>
          <p:cNvSpPr>
            <a:spLocks/>
          </p:cNvSpPr>
          <p:nvPr/>
        </p:nvSpPr>
        <p:spPr bwMode="auto">
          <a:xfrm>
            <a:off x="4975225" y="3862388"/>
            <a:ext cx="365125" cy="381000"/>
          </a:xfrm>
          <a:custGeom>
            <a:avLst/>
            <a:gdLst>
              <a:gd name="T0" fmla="*/ 157418 w 365125"/>
              <a:gd name="T1" fmla="*/ 269594 h 382270"/>
              <a:gd name="T2" fmla="*/ 90517 w 365125"/>
              <a:gd name="T3" fmla="*/ 269594 h 382270"/>
              <a:gd name="T4" fmla="*/ 92514 w 365125"/>
              <a:gd name="T5" fmla="*/ 268338 h 382270"/>
              <a:gd name="T6" fmla="*/ 95176 w 365125"/>
              <a:gd name="T7" fmla="*/ 265818 h 382270"/>
              <a:gd name="T8" fmla="*/ 103162 w 365125"/>
              <a:gd name="T9" fmla="*/ 255740 h 382270"/>
              <a:gd name="T10" fmla="*/ 115809 w 365125"/>
              <a:gd name="T11" fmla="*/ 238732 h 382270"/>
              <a:gd name="T12" fmla="*/ 131782 w 365125"/>
              <a:gd name="T13" fmla="*/ 214795 h 382270"/>
              <a:gd name="T14" fmla="*/ 163729 w 365125"/>
              <a:gd name="T15" fmla="*/ 167554 h 382270"/>
              <a:gd name="T16" fmla="*/ 191017 w 365125"/>
              <a:gd name="T17" fmla="*/ 127867 h 382270"/>
              <a:gd name="T18" fmla="*/ 222299 w 365125"/>
              <a:gd name="T19" fmla="*/ 85669 h 382270"/>
              <a:gd name="T20" fmla="*/ 234279 w 365125"/>
              <a:gd name="T21" fmla="*/ 69288 h 382270"/>
              <a:gd name="T22" fmla="*/ 261567 w 365125"/>
              <a:gd name="T23" fmla="*/ 37164 h 382270"/>
              <a:gd name="T24" fmla="*/ 292184 w 365125"/>
              <a:gd name="T25" fmla="*/ 14487 h 382270"/>
              <a:gd name="T26" fmla="*/ 332783 w 365125"/>
              <a:gd name="T27" fmla="*/ 2518 h 382270"/>
              <a:gd name="T28" fmla="*/ 361402 w 365125"/>
              <a:gd name="T29" fmla="*/ 0 h 382270"/>
              <a:gd name="T30" fmla="*/ 364730 w 365125"/>
              <a:gd name="T31" fmla="*/ 8818 h 382270"/>
              <a:gd name="T32" fmla="*/ 331452 w 365125"/>
              <a:gd name="T33" fmla="*/ 44720 h 382270"/>
              <a:gd name="T34" fmla="*/ 299504 w 365125"/>
              <a:gd name="T35" fmla="*/ 81256 h 382270"/>
              <a:gd name="T36" fmla="*/ 268223 w 365125"/>
              <a:gd name="T37" fmla="*/ 119051 h 382270"/>
              <a:gd name="T38" fmla="*/ 237607 w 365125"/>
              <a:gd name="T39" fmla="*/ 156843 h 382270"/>
              <a:gd name="T40" fmla="*/ 208987 w 365125"/>
              <a:gd name="T41" fmla="*/ 195898 h 382270"/>
              <a:gd name="T42" fmla="*/ 181034 w 365125"/>
              <a:gd name="T43" fmla="*/ 234952 h 382270"/>
              <a:gd name="T44" fmla="*/ 157418 w 365125"/>
              <a:gd name="T45" fmla="*/ 269594 h 382270"/>
              <a:gd name="T46" fmla="*/ 71215 w 365125"/>
              <a:gd name="T47" fmla="*/ 363450 h 382270"/>
              <a:gd name="T48" fmla="*/ 33278 w 365125"/>
              <a:gd name="T49" fmla="*/ 346443 h 382270"/>
              <a:gd name="T50" fmla="*/ 29950 w 365125"/>
              <a:gd name="T51" fmla="*/ 342664 h 382270"/>
              <a:gd name="T52" fmla="*/ 9317 w 365125"/>
              <a:gd name="T53" fmla="*/ 288493 h 382270"/>
              <a:gd name="T54" fmla="*/ 8652 w 365125"/>
              <a:gd name="T55" fmla="*/ 284715 h 382270"/>
              <a:gd name="T56" fmla="*/ 2662 w 365125"/>
              <a:gd name="T57" fmla="*/ 262040 h 382270"/>
              <a:gd name="T58" fmla="*/ 665 w 365125"/>
              <a:gd name="T59" fmla="*/ 255109 h 382270"/>
              <a:gd name="T60" fmla="*/ 0 w 365125"/>
              <a:gd name="T61" fmla="*/ 250068 h 382270"/>
              <a:gd name="T62" fmla="*/ 665 w 365125"/>
              <a:gd name="T63" fmla="*/ 246290 h 382270"/>
              <a:gd name="T64" fmla="*/ 26622 w 365125"/>
              <a:gd name="T65" fmla="*/ 219205 h 382270"/>
              <a:gd name="T66" fmla="*/ 51914 w 365125"/>
              <a:gd name="T67" fmla="*/ 212276 h 382270"/>
              <a:gd name="T68" fmla="*/ 54577 w 365125"/>
              <a:gd name="T69" fmla="*/ 212276 h 382270"/>
              <a:gd name="T70" fmla="*/ 75209 w 365125"/>
              <a:gd name="T71" fmla="*/ 245660 h 382270"/>
              <a:gd name="T72" fmla="*/ 79867 w 365125"/>
              <a:gd name="T73" fmla="*/ 255740 h 382270"/>
              <a:gd name="T74" fmla="*/ 85192 w 365125"/>
              <a:gd name="T75" fmla="*/ 265818 h 382270"/>
              <a:gd name="T76" fmla="*/ 87189 w 365125"/>
              <a:gd name="T77" fmla="*/ 267709 h 382270"/>
              <a:gd name="T78" fmla="*/ 89185 w 365125"/>
              <a:gd name="T79" fmla="*/ 268963 h 382270"/>
              <a:gd name="T80" fmla="*/ 90517 w 365125"/>
              <a:gd name="T81" fmla="*/ 269594 h 382270"/>
              <a:gd name="T82" fmla="*/ 157418 w 365125"/>
              <a:gd name="T83" fmla="*/ 269594 h 382270"/>
              <a:gd name="T84" fmla="*/ 154412 w 365125"/>
              <a:gd name="T85" fmla="*/ 274005 h 382270"/>
              <a:gd name="T86" fmla="*/ 128454 w 365125"/>
              <a:gd name="T87" fmla="*/ 314319 h 382270"/>
              <a:gd name="T88" fmla="*/ 119801 w 365125"/>
              <a:gd name="T89" fmla="*/ 330696 h 382270"/>
              <a:gd name="T90" fmla="*/ 115142 w 365125"/>
              <a:gd name="T91" fmla="*/ 338885 h 382270"/>
              <a:gd name="T92" fmla="*/ 78536 w 365125"/>
              <a:gd name="T93" fmla="*/ 362822 h 382270"/>
              <a:gd name="T94" fmla="*/ 71215 w 365125"/>
              <a:gd name="T95" fmla="*/ 363450 h 38227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5125" h="382270">
                <a:moveTo>
                  <a:pt x="157418" y="283395"/>
                </a:moveTo>
                <a:lnTo>
                  <a:pt x="90517" y="283395"/>
                </a:lnTo>
                <a:lnTo>
                  <a:pt x="92514" y="282071"/>
                </a:lnTo>
                <a:lnTo>
                  <a:pt x="95176" y="279423"/>
                </a:lnTo>
                <a:lnTo>
                  <a:pt x="103162" y="268828"/>
                </a:lnTo>
                <a:lnTo>
                  <a:pt x="115809" y="250951"/>
                </a:lnTo>
                <a:lnTo>
                  <a:pt x="131782" y="225789"/>
                </a:lnTo>
                <a:lnTo>
                  <a:pt x="163729" y="176129"/>
                </a:lnTo>
                <a:lnTo>
                  <a:pt x="191017" y="134413"/>
                </a:lnTo>
                <a:lnTo>
                  <a:pt x="222299" y="90051"/>
                </a:lnTo>
                <a:lnTo>
                  <a:pt x="234279" y="72835"/>
                </a:lnTo>
                <a:lnTo>
                  <a:pt x="261567" y="39066"/>
                </a:lnTo>
                <a:lnTo>
                  <a:pt x="292184" y="15228"/>
                </a:lnTo>
                <a:lnTo>
                  <a:pt x="332783" y="2648"/>
                </a:lnTo>
                <a:lnTo>
                  <a:pt x="361402" y="0"/>
                </a:lnTo>
                <a:lnTo>
                  <a:pt x="364730" y="9269"/>
                </a:lnTo>
                <a:lnTo>
                  <a:pt x="331452" y="47011"/>
                </a:lnTo>
                <a:lnTo>
                  <a:pt x="299504" y="85415"/>
                </a:lnTo>
                <a:lnTo>
                  <a:pt x="268223" y="125144"/>
                </a:lnTo>
                <a:lnTo>
                  <a:pt x="237607" y="164872"/>
                </a:lnTo>
                <a:lnTo>
                  <a:pt x="208987" y="205925"/>
                </a:lnTo>
                <a:lnTo>
                  <a:pt x="181034" y="246978"/>
                </a:lnTo>
                <a:lnTo>
                  <a:pt x="157418" y="283395"/>
                </a:lnTo>
                <a:close/>
              </a:path>
              <a:path w="365125" h="382270">
                <a:moveTo>
                  <a:pt x="71215" y="382054"/>
                </a:moveTo>
                <a:lnTo>
                  <a:pt x="33278" y="364176"/>
                </a:lnTo>
                <a:lnTo>
                  <a:pt x="29950" y="360204"/>
                </a:lnTo>
                <a:lnTo>
                  <a:pt x="9317" y="303260"/>
                </a:lnTo>
                <a:lnTo>
                  <a:pt x="8652" y="299287"/>
                </a:lnTo>
                <a:lnTo>
                  <a:pt x="2662" y="275450"/>
                </a:lnTo>
                <a:lnTo>
                  <a:pt x="665" y="268166"/>
                </a:lnTo>
                <a:lnTo>
                  <a:pt x="0" y="262868"/>
                </a:lnTo>
                <a:lnTo>
                  <a:pt x="665" y="258896"/>
                </a:lnTo>
                <a:lnTo>
                  <a:pt x="26622" y="230424"/>
                </a:lnTo>
                <a:lnTo>
                  <a:pt x="51914" y="223141"/>
                </a:lnTo>
                <a:lnTo>
                  <a:pt x="54577" y="223141"/>
                </a:lnTo>
                <a:lnTo>
                  <a:pt x="75209" y="258234"/>
                </a:lnTo>
                <a:lnTo>
                  <a:pt x="79867" y="268828"/>
                </a:lnTo>
                <a:lnTo>
                  <a:pt x="85192" y="279423"/>
                </a:lnTo>
                <a:lnTo>
                  <a:pt x="87189" y="281409"/>
                </a:lnTo>
                <a:lnTo>
                  <a:pt x="89185" y="282733"/>
                </a:lnTo>
                <a:lnTo>
                  <a:pt x="90517" y="283395"/>
                </a:lnTo>
                <a:lnTo>
                  <a:pt x="157418" y="283395"/>
                </a:lnTo>
                <a:lnTo>
                  <a:pt x="154412" y="288030"/>
                </a:lnTo>
                <a:lnTo>
                  <a:pt x="128454" y="330407"/>
                </a:lnTo>
                <a:lnTo>
                  <a:pt x="119801" y="347622"/>
                </a:lnTo>
                <a:lnTo>
                  <a:pt x="115142" y="356231"/>
                </a:lnTo>
                <a:lnTo>
                  <a:pt x="78536" y="381392"/>
                </a:lnTo>
                <a:lnTo>
                  <a:pt x="71215" y="382054"/>
                </a:lnTo>
                <a:close/>
              </a:path>
            </a:pathLst>
          </a:custGeom>
          <a:solidFill>
            <a:srgbClr val="DF142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CA"/>
          </a:p>
        </p:txBody>
      </p:sp>
      <p:sp>
        <p:nvSpPr>
          <p:cNvPr id="56337" name="object 18"/>
          <p:cNvSpPr>
            <a:spLocks/>
          </p:cNvSpPr>
          <p:nvPr/>
        </p:nvSpPr>
        <p:spPr bwMode="auto">
          <a:xfrm>
            <a:off x="4965700" y="3852863"/>
            <a:ext cx="384175" cy="400050"/>
          </a:xfrm>
          <a:custGeom>
            <a:avLst/>
            <a:gdLst>
              <a:gd name="T0" fmla="*/ 189399 w 383539"/>
              <a:gd name="T1" fmla="*/ 279736 h 400050"/>
              <a:gd name="T2" fmla="*/ 101664 w 383539"/>
              <a:gd name="T3" fmla="*/ 279736 h 400050"/>
              <a:gd name="T4" fmla="*/ 113265 w 383539"/>
              <a:gd name="T5" fmla="*/ 263844 h 400050"/>
              <a:gd name="T6" fmla="*/ 169214 w 383539"/>
              <a:gd name="T7" fmla="*/ 179752 h 400050"/>
              <a:gd name="T8" fmla="*/ 197188 w 383539"/>
              <a:gd name="T9" fmla="*/ 138037 h 400050"/>
              <a:gd name="T10" fmla="*/ 228575 w 383539"/>
              <a:gd name="T11" fmla="*/ 93674 h 400050"/>
              <a:gd name="T12" fmla="*/ 241540 w 383539"/>
              <a:gd name="T13" fmla="*/ 76459 h 400050"/>
              <a:gd name="T14" fmla="*/ 251773 w 383539"/>
              <a:gd name="T15" fmla="*/ 62554 h 400050"/>
              <a:gd name="T16" fmla="*/ 279064 w 383539"/>
              <a:gd name="T17" fmla="*/ 33419 h 400050"/>
              <a:gd name="T18" fmla="*/ 313181 w 383539"/>
              <a:gd name="T19" fmla="*/ 11568 h 400050"/>
              <a:gd name="T20" fmla="*/ 362991 w 383539"/>
              <a:gd name="T21" fmla="*/ 975 h 400050"/>
              <a:gd name="T22" fmla="*/ 374552 w 383539"/>
              <a:gd name="T23" fmla="*/ 0 h 400050"/>
              <a:gd name="T24" fmla="*/ 385911 w 383539"/>
              <a:gd name="T25" fmla="*/ 0 h 400050"/>
              <a:gd name="T26" fmla="*/ 392855 w 383539"/>
              <a:gd name="T27" fmla="*/ 17410 h 400050"/>
              <a:gd name="T28" fmla="*/ 392855 w 383539"/>
              <a:gd name="T29" fmla="*/ 20656 h 400050"/>
              <a:gd name="T30" fmla="*/ 390283 w 383539"/>
              <a:gd name="T31" fmla="*/ 24150 h 400050"/>
              <a:gd name="T32" fmla="*/ 356170 w 383539"/>
              <a:gd name="T33" fmla="*/ 61891 h 400050"/>
              <a:gd name="T34" fmla="*/ 322735 w 383539"/>
              <a:gd name="T35" fmla="*/ 100296 h 400050"/>
              <a:gd name="T36" fmla="*/ 290666 w 383539"/>
              <a:gd name="T37" fmla="*/ 139362 h 400050"/>
              <a:gd name="T38" fmla="*/ 259961 w 383539"/>
              <a:gd name="T39" fmla="*/ 179090 h 400050"/>
              <a:gd name="T40" fmla="*/ 230623 w 383539"/>
              <a:gd name="T41" fmla="*/ 219481 h 400050"/>
              <a:gd name="T42" fmla="*/ 201963 w 383539"/>
              <a:gd name="T43" fmla="*/ 260533 h 400050"/>
              <a:gd name="T44" fmla="*/ 189399 w 383539"/>
              <a:gd name="T45" fmla="*/ 279736 h 400050"/>
              <a:gd name="T46" fmla="*/ 9554 w 383539"/>
              <a:gd name="T47" fmla="*/ 314829 h 400050"/>
              <a:gd name="T48" fmla="*/ 8184 w 383539"/>
              <a:gd name="T49" fmla="*/ 310194 h 400050"/>
              <a:gd name="T50" fmla="*/ 4097 w 383539"/>
              <a:gd name="T51" fmla="*/ 293640 h 400050"/>
              <a:gd name="T52" fmla="*/ 1360 w 383539"/>
              <a:gd name="T53" fmla="*/ 282384 h 400050"/>
              <a:gd name="T54" fmla="*/ 0 w 383539"/>
              <a:gd name="T55" fmla="*/ 275764 h 400050"/>
              <a:gd name="T56" fmla="*/ 0 w 383539"/>
              <a:gd name="T57" fmla="*/ 267154 h 400050"/>
              <a:gd name="T58" fmla="*/ 21833 w 383539"/>
              <a:gd name="T59" fmla="*/ 237359 h 400050"/>
              <a:gd name="T60" fmla="*/ 32068 w 383539"/>
              <a:gd name="T61" fmla="*/ 230737 h 400050"/>
              <a:gd name="T62" fmla="*/ 41620 w 383539"/>
              <a:gd name="T63" fmla="*/ 226765 h 400050"/>
              <a:gd name="T64" fmla="*/ 47079 w 383539"/>
              <a:gd name="T65" fmla="*/ 224778 h 400050"/>
              <a:gd name="T66" fmla="*/ 51856 w 383539"/>
              <a:gd name="T67" fmla="*/ 224116 h 400050"/>
              <a:gd name="T68" fmla="*/ 57313 w 383539"/>
              <a:gd name="T69" fmla="*/ 223453 h 400050"/>
              <a:gd name="T70" fmla="*/ 62089 w 383539"/>
              <a:gd name="T71" fmla="*/ 222792 h 400050"/>
              <a:gd name="T72" fmla="*/ 94840 w 383539"/>
              <a:gd name="T73" fmla="*/ 263844 h 400050"/>
              <a:gd name="T74" fmla="*/ 98936 w 383539"/>
              <a:gd name="T75" fmla="*/ 273776 h 400050"/>
              <a:gd name="T76" fmla="*/ 101664 w 383539"/>
              <a:gd name="T77" fmla="*/ 279736 h 400050"/>
              <a:gd name="T78" fmla="*/ 189399 w 383539"/>
              <a:gd name="T79" fmla="*/ 279736 h 400050"/>
              <a:gd name="T80" fmla="*/ 174671 w 383539"/>
              <a:gd name="T81" fmla="*/ 302248 h 400050"/>
              <a:gd name="T82" fmla="*/ 167263 w 383539"/>
              <a:gd name="T83" fmla="*/ 314167 h 400050"/>
              <a:gd name="T84" fmla="*/ 9554 w 383539"/>
              <a:gd name="T85" fmla="*/ 314167 h 400050"/>
              <a:gd name="T86" fmla="*/ 9554 w 383539"/>
              <a:gd name="T87" fmla="*/ 314829 h 400050"/>
              <a:gd name="T88" fmla="*/ 90748 w 383539"/>
              <a:gd name="T89" fmla="*/ 399583 h 400050"/>
              <a:gd name="T90" fmla="*/ 74371 w 383539"/>
              <a:gd name="T91" fmla="*/ 399583 h 400050"/>
              <a:gd name="T92" fmla="*/ 67549 w 383539"/>
              <a:gd name="T93" fmla="*/ 398921 h 400050"/>
              <a:gd name="T94" fmla="*/ 60726 w 383539"/>
              <a:gd name="T95" fmla="*/ 396934 h 400050"/>
              <a:gd name="T96" fmla="*/ 55266 w 383539"/>
              <a:gd name="T97" fmla="*/ 394948 h 400050"/>
              <a:gd name="T98" fmla="*/ 49809 w 383539"/>
              <a:gd name="T99" fmla="*/ 392299 h 400050"/>
              <a:gd name="T100" fmla="*/ 45032 w 383539"/>
              <a:gd name="T101" fmla="*/ 388327 h 400050"/>
              <a:gd name="T102" fmla="*/ 39573 w 383539"/>
              <a:gd name="T103" fmla="*/ 384354 h 400050"/>
              <a:gd name="T104" fmla="*/ 16377 w 383539"/>
              <a:gd name="T105" fmla="*/ 337341 h 400050"/>
              <a:gd name="T106" fmla="*/ 9554 w 383539"/>
              <a:gd name="T107" fmla="*/ 314167 h 400050"/>
              <a:gd name="T108" fmla="*/ 167263 w 383539"/>
              <a:gd name="T109" fmla="*/ 314167 h 400050"/>
              <a:gd name="T110" fmla="*/ 148744 w 383539"/>
              <a:gd name="T111" fmla="*/ 343963 h 400050"/>
              <a:gd name="T112" fmla="*/ 139875 w 383539"/>
              <a:gd name="T113" fmla="*/ 361178 h 400050"/>
              <a:gd name="T114" fmla="*/ 107804 w 383539"/>
              <a:gd name="T115" fmla="*/ 394285 h 400050"/>
              <a:gd name="T116" fmla="*/ 99617 w 383539"/>
              <a:gd name="T117" fmla="*/ 397597 h 400050"/>
              <a:gd name="T118" fmla="*/ 90748 w 383539"/>
              <a:gd name="T119" fmla="*/ 399583 h 400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3539" h="400050">
                <a:moveTo>
                  <a:pt x="184751" y="279736"/>
                </a:moveTo>
                <a:lnTo>
                  <a:pt x="99169" y="279736"/>
                </a:lnTo>
                <a:lnTo>
                  <a:pt x="110484" y="263844"/>
                </a:lnTo>
                <a:lnTo>
                  <a:pt x="165060" y="179752"/>
                </a:lnTo>
                <a:lnTo>
                  <a:pt x="192348" y="138037"/>
                </a:lnTo>
                <a:lnTo>
                  <a:pt x="222964" y="93674"/>
                </a:lnTo>
                <a:lnTo>
                  <a:pt x="235610" y="76459"/>
                </a:lnTo>
                <a:lnTo>
                  <a:pt x="245593" y="62554"/>
                </a:lnTo>
                <a:lnTo>
                  <a:pt x="272215" y="33419"/>
                </a:lnTo>
                <a:lnTo>
                  <a:pt x="305494" y="11568"/>
                </a:lnTo>
                <a:lnTo>
                  <a:pt x="354081" y="975"/>
                </a:lnTo>
                <a:lnTo>
                  <a:pt x="365357" y="0"/>
                </a:lnTo>
                <a:lnTo>
                  <a:pt x="376438" y="0"/>
                </a:lnTo>
                <a:lnTo>
                  <a:pt x="383211" y="17410"/>
                </a:lnTo>
                <a:lnTo>
                  <a:pt x="383211" y="20656"/>
                </a:lnTo>
                <a:lnTo>
                  <a:pt x="380703" y="24150"/>
                </a:lnTo>
                <a:lnTo>
                  <a:pt x="347425" y="61891"/>
                </a:lnTo>
                <a:lnTo>
                  <a:pt x="314812" y="100296"/>
                </a:lnTo>
                <a:lnTo>
                  <a:pt x="283531" y="139362"/>
                </a:lnTo>
                <a:lnTo>
                  <a:pt x="253580" y="179090"/>
                </a:lnTo>
                <a:lnTo>
                  <a:pt x="224961" y="219481"/>
                </a:lnTo>
                <a:lnTo>
                  <a:pt x="197006" y="260533"/>
                </a:lnTo>
                <a:lnTo>
                  <a:pt x="184751" y="279736"/>
                </a:lnTo>
                <a:close/>
              </a:path>
              <a:path w="383539" h="400050">
                <a:moveTo>
                  <a:pt x="9317" y="314829"/>
                </a:moveTo>
                <a:lnTo>
                  <a:pt x="7986" y="310194"/>
                </a:lnTo>
                <a:lnTo>
                  <a:pt x="3992" y="293640"/>
                </a:lnTo>
                <a:lnTo>
                  <a:pt x="1330" y="282384"/>
                </a:lnTo>
                <a:lnTo>
                  <a:pt x="0" y="275764"/>
                </a:lnTo>
                <a:lnTo>
                  <a:pt x="0" y="267154"/>
                </a:lnTo>
                <a:lnTo>
                  <a:pt x="21297" y="237359"/>
                </a:lnTo>
                <a:lnTo>
                  <a:pt x="31281" y="230737"/>
                </a:lnTo>
                <a:lnTo>
                  <a:pt x="40598" y="226765"/>
                </a:lnTo>
                <a:lnTo>
                  <a:pt x="45923" y="224778"/>
                </a:lnTo>
                <a:lnTo>
                  <a:pt x="50583" y="224116"/>
                </a:lnTo>
                <a:lnTo>
                  <a:pt x="55906" y="223453"/>
                </a:lnTo>
                <a:lnTo>
                  <a:pt x="60565" y="222792"/>
                </a:lnTo>
                <a:lnTo>
                  <a:pt x="92513" y="263844"/>
                </a:lnTo>
                <a:lnTo>
                  <a:pt x="96507" y="273776"/>
                </a:lnTo>
                <a:lnTo>
                  <a:pt x="99169" y="279736"/>
                </a:lnTo>
                <a:lnTo>
                  <a:pt x="184751" y="279736"/>
                </a:lnTo>
                <a:lnTo>
                  <a:pt x="170384" y="302248"/>
                </a:lnTo>
                <a:lnTo>
                  <a:pt x="163157" y="314167"/>
                </a:lnTo>
                <a:lnTo>
                  <a:pt x="9317" y="314167"/>
                </a:lnTo>
                <a:lnTo>
                  <a:pt x="9317" y="314829"/>
                </a:lnTo>
                <a:close/>
              </a:path>
              <a:path w="383539" h="400050">
                <a:moveTo>
                  <a:pt x="88520" y="399583"/>
                </a:moveTo>
                <a:lnTo>
                  <a:pt x="72546" y="399583"/>
                </a:lnTo>
                <a:lnTo>
                  <a:pt x="65891" y="398921"/>
                </a:lnTo>
                <a:lnTo>
                  <a:pt x="59235" y="396934"/>
                </a:lnTo>
                <a:lnTo>
                  <a:pt x="53910" y="394948"/>
                </a:lnTo>
                <a:lnTo>
                  <a:pt x="48586" y="392299"/>
                </a:lnTo>
                <a:lnTo>
                  <a:pt x="43927" y="388327"/>
                </a:lnTo>
                <a:lnTo>
                  <a:pt x="38602" y="384354"/>
                </a:lnTo>
                <a:lnTo>
                  <a:pt x="15973" y="337341"/>
                </a:lnTo>
                <a:lnTo>
                  <a:pt x="9317" y="314167"/>
                </a:lnTo>
                <a:lnTo>
                  <a:pt x="163157" y="314167"/>
                </a:lnTo>
                <a:lnTo>
                  <a:pt x="145093" y="343963"/>
                </a:lnTo>
                <a:lnTo>
                  <a:pt x="136441" y="361178"/>
                </a:lnTo>
                <a:lnTo>
                  <a:pt x="105158" y="394285"/>
                </a:lnTo>
                <a:lnTo>
                  <a:pt x="97172" y="397597"/>
                </a:lnTo>
                <a:lnTo>
                  <a:pt x="88520" y="3995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CA"/>
          </a:p>
        </p:txBody>
      </p:sp>
      <p:sp>
        <p:nvSpPr>
          <p:cNvPr id="56338" name="object 19"/>
          <p:cNvSpPr>
            <a:spLocks/>
          </p:cNvSpPr>
          <p:nvPr/>
        </p:nvSpPr>
        <p:spPr bwMode="auto">
          <a:xfrm>
            <a:off x="4975225" y="3862388"/>
            <a:ext cx="365125" cy="381000"/>
          </a:xfrm>
          <a:custGeom>
            <a:avLst/>
            <a:gdLst>
              <a:gd name="T0" fmla="*/ 157418 w 365125"/>
              <a:gd name="T1" fmla="*/ 269594 h 382270"/>
              <a:gd name="T2" fmla="*/ 90517 w 365125"/>
              <a:gd name="T3" fmla="*/ 269594 h 382270"/>
              <a:gd name="T4" fmla="*/ 92514 w 365125"/>
              <a:gd name="T5" fmla="*/ 268338 h 382270"/>
              <a:gd name="T6" fmla="*/ 95176 w 365125"/>
              <a:gd name="T7" fmla="*/ 265818 h 382270"/>
              <a:gd name="T8" fmla="*/ 103162 w 365125"/>
              <a:gd name="T9" fmla="*/ 255740 h 382270"/>
              <a:gd name="T10" fmla="*/ 115809 w 365125"/>
              <a:gd name="T11" fmla="*/ 238732 h 382270"/>
              <a:gd name="T12" fmla="*/ 131782 w 365125"/>
              <a:gd name="T13" fmla="*/ 214795 h 382270"/>
              <a:gd name="T14" fmla="*/ 163729 w 365125"/>
              <a:gd name="T15" fmla="*/ 167554 h 382270"/>
              <a:gd name="T16" fmla="*/ 191017 w 365125"/>
              <a:gd name="T17" fmla="*/ 127867 h 382270"/>
              <a:gd name="T18" fmla="*/ 222299 w 365125"/>
              <a:gd name="T19" fmla="*/ 85669 h 382270"/>
              <a:gd name="T20" fmla="*/ 234279 w 365125"/>
              <a:gd name="T21" fmla="*/ 69288 h 382270"/>
              <a:gd name="T22" fmla="*/ 261567 w 365125"/>
              <a:gd name="T23" fmla="*/ 37164 h 382270"/>
              <a:gd name="T24" fmla="*/ 292184 w 365125"/>
              <a:gd name="T25" fmla="*/ 14487 h 382270"/>
              <a:gd name="T26" fmla="*/ 332783 w 365125"/>
              <a:gd name="T27" fmla="*/ 2518 h 382270"/>
              <a:gd name="T28" fmla="*/ 361402 w 365125"/>
              <a:gd name="T29" fmla="*/ 0 h 382270"/>
              <a:gd name="T30" fmla="*/ 364730 w 365125"/>
              <a:gd name="T31" fmla="*/ 8818 h 382270"/>
              <a:gd name="T32" fmla="*/ 331452 w 365125"/>
              <a:gd name="T33" fmla="*/ 44720 h 382270"/>
              <a:gd name="T34" fmla="*/ 299504 w 365125"/>
              <a:gd name="T35" fmla="*/ 81256 h 382270"/>
              <a:gd name="T36" fmla="*/ 268223 w 365125"/>
              <a:gd name="T37" fmla="*/ 119051 h 382270"/>
              <a:gd name="T38" fmla="*/ 237607 w 365125"/>
              <a:gd name="T39" fmla="*/ 156843 h 382270"/>
              <a:gd name="T40" fmla="*/ 208987 w 365125"/>
              <a:gd name="T41" fmla="*/ 195898 h 382270"/>
              <a:gd name="T42" fmla="*/ 181034 w 365125"/>
              <a:gd name="T43" fmla="*/ 234952 h 382270"/>
              <a:gd name="T44" fmla="*/ 157418 w 365125"/>
              <a:gd name="T45" fmla="*/ 269594 h 382270"/>
              <a:gd name="T46" fmla="*/ 71215 w 365125"/>
              <a:gd name="T47" fmla="*/ 363450 h 382270"/>
              <a:gd name="T48" fmla="*/ 33278 w 365125"/>
              <a:gd name="T49" fmla="*/ 346443 h 382270"/>
              <a:gd name="T50" fmla="*/ 29950 w 365125"/>
              <a:gd name="T51" fmla="*/ 342664 h 382270"/>
              <a:gd name="T52" fmla="*/ 9317 w 365125"/>
              <a:gd name="T53" fmla="*/ 288493 h 382270"/>
              <a:gd name="T54" fmla="*/ 8652 w 365125"/>
              <a:gd name="T55" fmla="*/ 284715 h 382270"/>
              <a:gd name="T56" fmla="*/ 2662 w 365125"/>
              <a:gd name="T57" fmla="*/ 262040 h 382270"/>
              <a:gd name="T58" fmla="*/ 665 w 365125"/>
              <a:gd name="T59" fmla="*/ 255109 h 382270"/>
              <a:gd name="T60" fmla="*/ 0 w 365125"/>
              <a:gd name="T61" fmla="*/ 250068 h 382270"/>
              <a:gd name="T62" fmla="*/ 665 w 365125"/>
              <a:gd name="T63" fmla="*/ 246290 h 382270"/>
              <a:gd name="T64" fmla="*/ 26622 w 365125"/>
              <a:gd name="T65" fmla="*/ 219205 h 382270"/>
              <a:gd name="T66" fmla="*/ 51914 w 365125"/>
              <a:gd name="T67" fmla="*/ 212276 h 382270"/>
              <a:gd name="T68" fmla="*/ 54577 w 365125"/>
              <a:gd name="T69" fmla="*/ 212276 h 382270"/>
              <a:gd name="T70" fmla="*/ 75209 w 365125"/>
              <a:gd name="T71" fmla="*/ 245660 h 382270"/>
              <a:gd name="T72" fmla="*/ 79867 w 365125"/>
              <a:gd name="T73" fmla="*/ 255740 h 382270"/>
              <a:gd name="T74" fmla="*/ 85192 w 365125"/>
              <a:gd name="T75" fmla="*/ 265818 h 382270"/>
              <a:gd name="T76" fmla="*/ 87189 w 365125"/>
              <a:gd name="T77" fmla="*/ 267709 h 382270"/>
              <a:gd name="T78" fmla="*/ 89185 w 365125"/>
              <a:gd name="T79" fmla="*/ 268963 h 382270"/>
              <a:gd name="T80" fmla="*/ 90517 w 365125"/>
              <a:gd name="T81" fmla="*/ 269594 h 382270"/>
              <a:gd name="T82" fmla="*/ 157418 w 365125"/>
              <a:gd name="T83" fmla="*/ 269594 h 382270"/>
              <a:gd name="T84" fmla="*/ 154412 w 365125"/>
              <a:gd name="T85" fmla="*/ 274005 h 382270"/>
              <a:gd name="T86" fmla="*/ 128454 w 365125"/>
              <a:gd name="T87" fmla="*/ 314319 h 382270"/>
              <a:gd name="T88" fmla="*/ 119801 w 365125"/>
              <a:gd name="T89" fmla="*/ 330696 h 382270"/>
              <a:gd name="T90" fmla="*/ 115142 w 365125"/>
              <a:gd name="T91" fmla="*/ 338885 h 382270"/>
              <a:gd name="T92" fmla="*/ 78536 w 365125"/>
              <a:gd name="T93" fmla="*/ 362822 h 382270"/>
              <a:gd name="T94" fmla="*/ 71215 w 365125"/>
              <a:gd name="T95" fmla="*/ 363450 h 38227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5125" h="382270">
                <a:moveTo>
                  <a:pt x="157418" y="283395"/>
                </a:moveTo>
                <a:lnTo>
                  <a:pt x="90517" y="283395"/>
                </a:lnTo>
                <a:lnTo>
                  <a:pt x="92514" y="282071"/>
                </a:lnTo>
                <a:lnTo>
                  <a:pt x="95176" y="279423"/>
                </a:lnTo>
                <a:lnTo>
                  <a:pt x="103162" y="268828"/>
                </a:lnTo>
                <a:lnTo>
                  <a:pt x="115809" y="250951"/>
                </a:lnTo>
                <a:lnTo>
                  <a:pt x="131782" y="225789"/>
                </a:lnTo>
                <a:lnTo>
                  <a:pt x="163729" y="176129"/>
                </a:lnTo>
                <a:lnTo>
                  <a:pt x="191017" y="134413"/>
                </a:lnTo>
                <a:lnTo>
                  <a:pt x="222299" y="90051"/>
                </a:lnTo>
                <a:lnTo>
                  <a:pt x="234279" y="72835"/>
                </a:lnTo>
                <a:lnTo>
                  <a:pt x="261567" y="39066"/>
                </a:lnTo>
                <a:lnTo>
                  <a:pt x="292184" y="15228"/>
                </a:lnTo>
                <a:lnTo>
                  <a:pt x="332783" y="2648"/>
                </a:lnTo>
                <a:lnTo>
                  <a:pt x="361402" y="0"/>
                </a:lnTo>
                <a:lnTo>
                  <a:pt x="364730" y="9269"/>
                </a:lnTo>
                <a:lnTo>
                  <a:pt x="331452" y="47011"/>
                </a:lnTo>
                <a:lnTo>
                  <a:pt x="299504" y="85415"/>
                </a:lnTo>
                <a:lnTo>
                  <a:pt x="268223" y="125144"/>
                </a:lnTo>
                <a:lnTo>
                  <a:pt x="237607" y="164872"/>
                </a:lnTo>
                <a:lnTo>
                  <a:pt x="208987" y="205925"/>
                </a:lnTo>
                <a:lnTo>
                  <a:pt x="181034" y="246978"/>
                </a:lnTo>
                <a:lnTo>
                  <a:pt x="157418" y="283395"/>
                </a:lnTo>
                <a:close/>
              </a:path>
              <a:path w="365125" h="382270">
                <a:moveTo>
                  <a:pt x="71215" y="382054"/>
                </a:moveTo>
                <a:lnTo>
                  <a:pt x="33278" y="364176"/>
                </a:lnTo>
                <a:lnTo>
                  <a:pt x="29950" y="360204"/>
                </a:lnTo>
                <a:lnTo>
                  <a:pt x="9317" y="303260"/>
                </a:lnTo>
                <a:lnTo>
                  <a:pt x="8652" y="299287"/>
                </a:lnTo>
                <a:lnTo>
                  <a:pt x="2662" y="275450"/>
                </a:lnTo>
                <a:lnTo>
                  <a:pt x="665" y="268166"/>
                </a:lnTo>
                <a:lnTo>
                  <a:pt x="0" y="262868"/>
                </a:lnTo>
                <a:lnTo>
                  <a:pt x="665" y="258896"/>
                </a:lnTo>
                <a:lnTo>
                  <a:pt x="26622" y="230424"/>
                </a:lnTo>
                <a:lnTo>
                  <a:pt x="51914" y="223141"/>
                </a:lnTo>
                <a:lnTo>
                  <a:pt x="54577" y="223141"/>
                </a:lnTo>
                <a:lnTo>
                  <a:pt x="75209" y="258234"/>
                </a:lnTo>
                <a:lnTo>
                  <a:pt x="79867" y="268828"/>
                </a:lnTo>
                <a:lnTo>
                  <a:pt x="85192" y="279423"/>
                </a:lnTo>
                <a:lnTo>
                  <a:pt x="87189" y="281409"/>
                </a:lnTo>
                <a:lnTo>
                  <a:pt x="89185" y="282733"/>
                </a:lnTo>
                <a:lnTo>
                  <a:pt x="90517" y="283395"/>
                </a:lnTo>
                <a:lnTo>
                  <a:pt x="157418" y="283395"/>
                </a:lnTo>
                <a:lnTo>
                  <a:pt x="154412" y="288030"/>
                </a:lnTo>
                <a:lnTo>
                  <a:pt x="128454" y="330407"/>
                </a:lnTo>
                <a:lnTo>
                  <a:pt x="119801" y="347622"/>
                </a:lnTo>
                <a:lnTo>
                  <a:pt x="115142" y="356231"/>
                </a:lnTo>
                <a:lnTo>
                  <a:pt x="78536" y="381392"/>
                </a:lnTo>
                <a:lnTo>
                  <a:pt x="71215" y="382054"/>
                </a:lnTo>
                <a:close/>
              </a:path>
            </a:pathLst>
          </a:custGeom>
          <a:solidFill>
            <a:srgbClr val="BE11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CA"/>
          </a:p>
        </p:txBody>
      </p:sp>
      <p:sp>
        <p:nvSpPr>
          <p:cNvPr id="56339" name="object 20"/>
          <p:cNvSpPr>
            <a:spLocks/>
          </p:cNvSpPr>
          <p:nvPr/>
        </p:nvSpPr>
        <p:spPr bwMode="auto">
          <a:xfrm>
            <a:off x="4984750" y="3871913"/>
            <a:ext cx="342900" cy="363537"/>
          </a:xfrm>
          <a:custGeom>
            <a:avLst/>
            <a:gdLst>
              <a:gd name="T0" fmla="*/ 131832 w 342900"/>
              <a:gd name="T1" fmla="*/ 285787 h 363220"/>
              <a:gd name="T2" fmla="*/ 83195 w 342900"/>
              <a:gd name="T3" fmla="*/ 285787 h 363220"/>
              <a:gd name="T4" fmla="*/ 85858 w 342900"/>
              <a:gd name="T5" fmla="*/ 285117 h 363220"/>
              <a:gd name="T6" fmla="*/ 89185 w 342900"/>
              <a:gd name="T7" fmla="*/ 282433 h 363220"/>
              <a:gd name="T8" fmla="*/ 93178 w 342900"/>
              <a:gd name="T9" fmla="*/ 278408 h 363220"/>
              <a:gd name="T10" fmla="*/ 99168 w 342900"/>
              <a:gd name="T11" fmla="*/ 271026 h 363220"/>
              <a:gd name="T12" fmla="*/ 107155 w 342900"/>
              <a:gd name="T13" fmla="*/ 259623 h 363220"/>
              <a:gd name="T14" fmla="*/ 117139 w 342900"/>
              <a:gd name="T15" fmla="*/ 244194 h 363220"/>
              <a:gd name="T16" fmla="*/ 130451 w 342900"/>
              <a:gd name="T17" fmla="*/ 224067 h 363220"/>
              <a:gd name="T18" fmla="*/ 162398 w 342900"/>
              <a:gd name="T19" fmla="*/ 173082 h 363220"/>
              <a:gd name="T20" fmla="*/ 189685 w 342900"/>
              <a:gd name="T21" fmla="*/ 131489 h 363220"/>
              <a:gd name="T22" fmla="*/ 220302 w 342900"/>
              <a:gd name="T23" fmla="*/ 86541 h 363220"/>
              <a:gd name="T24" fmla="*/ 250917 w 342900"/>
              <a:gd name="T25" fmla="*/ 45620 h 363220"/>
              <a:gd name="T26" fmla="*/ 258905 w 342900"/>
              <a:gd name="T27" fmla="*/ 36225 h 363220"/>
              <a:gd name="T28" fmla="*/ 294845 w 342900"/>
              <a:gd name="T29" fmla="*/ 10067 h 363220"/>
              <a:gd name="T30" fmla="*/ 342765 w 342900"/>
              <a:gd name="T31" fmla="*/ 0 h 363220"/>
              <a:gd name="T32" fmla="*/ 310818 w 342900"/>
              <a:gd name="T33" fmla="*/ 36898 h 363220"/>
              <a:gd name="T34" fmla="*/ 280203 w 342900"/>
              <a:gd name="T35" fmla="*/ 74466 h 363220"/>
              <a:gd name="T36" fmla="*/ 250252 w 342900"/>
              <a:gd name="T37" fmla="*/ 112704 h 363220"/>
              <a:gd name="T38" fmla="*/ 220968 w 342900"/>
              <a:gd name="T39" fmla="*/ 151616 h 363220"/>
              <a:gd name="T40" fmla="*/ 191683 w 342900"/>
              <a:gd name="T41" fmla="*/ 193207 h 363220"/>
              <a:gd name="T42" fmla="*/ 163728 w 342900"/>
              <a:gd name="T43" fmla="*/ 234801 h 363220"/>
              <a:gd name="T44" fmla="*/ 137106 w 342900"/>
              <a:gd name="T45" fmla="*/ 277065 h 363220"/>
              <a:gd name="T46" fmla="*/ 131832 w 342900"/>
              <a:gd name="T47" fmla="*/ 285787 h 363220"/>
              <a:gd name="T48" fmla="*/ 61897 w 342900"/>
              <a:gd name="T49" fmla="*/ 367633 h 363220"/>
              <a:gd name="T50" fmla="*/ 56573 w 342900"/>
              <a:gd name="T51" fmla="*/ 367633 h 363220"/>
              <a:gd name="T52" fmla="*/ 51248 w 342900"/>
              <a:gd name="T53" fmla="*/ 366961 h 363220"/>
              <a:gd name="T54" fmla="*/ 21298 w 342900"/>
              <a:gd name="T55" fmla="*/ 333416 h 363220"/>
              <a:gd name="T56" fmla="*/ 9317 w 342900"/>
              <a:gd name="T57" fmla="*/ 294509 h 363220"/>
              <a:gd name="T58" fmla="*/ 8651 w 342900"/>
              <a:gd name="T59" fmla="*/ 293837 h 363220"/>
              <a:gd name="T60" fmla="*/ 7986 w 342900"/>
              <a:gd name="T61" fmla="*/ 291154 h 363220"/>
              <a:gd name="T62" fmla="*/ 7986 w 342900"/>
              <a:gd name="T63" fmla="*/ 290483 h 363220"/>
              <a:gd name="T64" fmla="*/ 3993 w 342900"/>
              <a:gd name="T65" fmla="*/ 275053 h 363220"/>
              <a:gd name="T66" fmla="*/ 1331 w 342900"/>
              <a:gd name="T67" fmla="*/ 264318 h 363220"/>
              <a:gd name="T68" fmla="*/ 665 w 342900"/>
              <a:gd name="T69" fmla="*/ 258952 h 363220"/>
              <a:gd name="T70" fmla="*/ 0 w 342900"/>
              <a:gd name="T71" fmla="*/ 256267 h 363220"/>
              <a:gd name="T72" fmla="*/ 665 w 342900"/>
              <a:gd name="T73" fmla="*/ 253585 h 363220"/>
              <a:gd name="T74" fmla="*/ 665 w 342900"/>
              <a:gd name="T75" fmla="*/ 250902 h 363220"/>
              <a:gd name="T76" fmla="*/ 3327 w 342900"/>
              <a:gd name="T77" fmla="*/ 246206 h 363220"/>
              <a:gd name="T78" fmla="*/ 35940 w 342900"/>
              <a:gd name="T79" fmla="*/ 226080 h 363220"/>
              <a:gd name="T80" fmla="*/ 42595 w 342900"/>
              <a:gd name="T81" fmla="*/ 225410 h 363220"/>
              <a:gd name="T82" fmla="*/ 44592 w 342900"/>
              <a:gd name="T83" fmla="*/ 225410 h 363220"/>
              <a:gd name="T84" fmla="*/ 47255 w 342900"/>
              <a:gd name="T85" fmla="*/ 228093 h 363220"/>
              <a:gd name="T86" fmla="*/ 51248 w 342900"/>
              <a:gd name="T87" fmla="*/ 236813 h 363220"/>
              <a:gd name="T88" fmla="*/ 57238 w 342900"/>
              <a:gd name="T89" fmla="*/ 254257 h 363220"/>
              <a:gd name="T90" fmla="*/ 62563 w 342900"/>
              <a:gd name="T91" fmla="*/ 267674 h 363220"/>
              <a:gd name="T92" fmla="*/ 77205 w 342900"/>
              <a:gd name="T93" fmla="*/ 285787 h 363220"/>
              <a:gd name="T94" fmla="*/ 131832 w 342900"/>
              <a:gd name="T95" fmla="*/ 285787 h 363220"/>
              <a:gd name="T96" fmla="*/ 111148 w 342900"/>
              <a:gd name="T97" fmla="*/ 320002 h 363220"/>
              <a:gd name="T98" fmla="*/ 89850 w 342900"/>
              <a:gd name="T99" fmla="*/ 356227 h 363220"/>
              <a:gd name="T100" fmla="*/ 67887 w 342900"/>
              <a:gd name="T101" fmla="*/ 366961 h 363220"/>
              <a:gd name="T102" fmla="*/ 61897 w 342900"/>
              <a:gd name="T103" fmla="*/ 367633 h 3632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42900" h="363220">
                <a:moveTo>
                  <a:pt x="131832" y="282072"/>
                </a:moveTo>
                <a:lnTo>
                  <a:pt x="83195" y="282072"/>
                </a:lnTo>
                <a:lnTo>
                  <a:pt x="85858" y="281410"/>
                </a:lnTo>
                <a:lnTo>
                  <a:pt x="89185" y="278761"/>
                </a:lnTo>
                <a:lnTo>
                  <a:pt x="93178" y="274788"/>
                </a:lnTo>
                <a:lnTo>
                  <a:pt x="99168" y="267503"/>
                </a:lnTo>
                <a:lnTo>
                  <a:pt x="107155" y="256248"/>
                </a:lnTo>
                <a:lnTo>
                  <a:pt x="117139" y="241019"/>
                </a:lnTo>
                <a:lnTo>
                  <a:pt x="130451" y="221154"/>
                </a:lnTo>
                <a:lnTo>
                  <a:pt x="162398" y="170832"/>
                </a:lnTo>
                <a:lnTo>
                  <a:pt x="189685" y="129780"/>
                </a:lnTo>
                <a:lnTo>
                  <a:pt x="220302" y="85416"/>
                </a:lnTo>
                <a:lnTo>
                  <a:pt x="250917" y="45026"/>
                </a:lnTo>
                <a:lnTo>
                  <a:pt x="258905" y="35756"/>
                </a:lnTo>
                <a:lnTo>
                  <a:pt x="294845" y="9932"/>
                </a:lnTo>
                <a:lnTo>
                  <a:pt x="342765" y="0"/>
                </a:lnTo>
                <a:lnTo>
                  <a:pt x="310818" y="36418"/>
                </a:lnTo>
                <a:lnTo>
                  <a:pt x="280203" y="73498"/>
                </a:lnTo>
                <a:lnTo>
                  <a:pt x="250252" y="111239"/>
                </a:lnTo>
                <a:lnTo>
                  <a:pt x="220968" y="149644"/>
                </a:lnTo>
                <a:lnTo>
                  <a:pt x="191683" y="190696"/>
                </a:lnTo>
                <a:lnTo>
                  <a:pt x="163728" y="231749"/>
                </a:lnTo>
                <a:lnTo>
                  <a:pt x="137106" y="273463"/>
                </a:lnTo>
                <a:lnTo>
                  <a:pt x="131832" y="282072"/>
                </a:lnTo>
                <a:close/>
              </a:path>
              <a:path w="342900" h="363220">
                <a:moveTo>
                  <a:pt x="61897" y="362853"/>
                </a:moveTo>
                <a:lnTo>
                  <a:pt x="56573" y="362853"/>
                </a:lnTo>
                <a:lnTo>
                  <a:pt x="51248" y="362191"/>
                </a:lnTo>
                <a:lnTo>
                  <a:pt x="21298" y="329083"/>
                </a:lnTo>
                <a:lnTo>
                  <a:pt x="9317" y="290680"/>
                </a:lnTo>
                <a:lnTo>
                  <a:pt x="8651" y="290017"/>
                </a:lnTo>
                <a:lnTo>
                  <a:pt x="7986" y="287369"/>
                </a:lnTo>
                <a:lnTo>
                  <a:pt x="7986" y="286707"/>
                </a:lnTo>
                <a:lnTo>
                  <a:pt x="3993" y="271477"/>
                </a:lnTo>
                <a:lnTo>
                  <a:pt x="1331" y="260883"/>
                </a:lnTo>
                <a:lnTo>
                  <a:pt x="665" y="255586"/>
                </a:lnTo>
                <a:lnTo>
                  <a:pt x="0" y="252936"/>
                </a:lnTo>
                <a:lnTo>
                  <a:pt x="665" y="250288"/>
                </a:lnTo>
                <a:lnTo>
                  <a:pt x="665" y="247640"/>
                </a:lnTo>
                <a:lnTo>
                  <a:pt x="3327" y="243005"/>
                </a:lnTo>
                <a:lnTo>
                  <a:pt x="35940" y="223141"/>
                </a:lnTo>
                <a:lnTo>
                  <a:pt x="42595" y="222479"/>
                </a:lnTo>
                <a:lnTo>
                  <a:pt x="44592" y="222479"/>
                </a:lnTo>
                <a:lnTo>
                  <a:pt x="47255" y="225127"/>
                </a:lnTo>
                <a:lnTo>
                  <a:pt x="51248" y="233735"/>
                </a:lnTo>
                <a:lnTo>
                  <a:pt x="57238" y="250951"/>
                </a:lnTo>
                <a:lnTo>
                  <a:pt x="62563" y="264194"/>
                </a:lnTo>
                <a:lnTo>
                  <a:pt x="77205" y="282072"/>
                </a:lnTo>
                <a:lnTo>
                  <a:pt x="131832" y="282072"/>
                </a:lnTo>
                <a:lnTo>
                  <a:pt x="111148" y="315841"/>
                </a:lnTo>
                <a:lnTo>
                  <a:pt x="89850" y="351596"/>
                </a:lnTo>
                <a:lnTo>
                  <a:pt x="67887" y="362191"/>
                </a:lnTo>
                <a:lnTo>
                  <a:pt x="61897" y="362853"/>
                </a:lnTo>
                <a:close/>
              </a:path>
            </a:pathLst>
          </a:custGeom>
          <a:solidFill>
            <a:srgbClr val="F9140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CA"/>
          </a:p>
        </p:txBody>
      </p:sp>
      <p:sp>
        <p:nvSpPr>
          <p:cNvPr id="56340" name="object 21"/>
          <p:cNvSpPr>
            <a:spLocks/>
          </p:cNvSpPr>
          <p:nvPr/>
        </p:nvSpPr>
        <p:spPr bwMode="auto">
          <a:xfrm>
            <a:off x="5005388" y="4114800"/>
            <a:ext cx="23812" cy="19050"/>
          </a:xfrm>
          <a:custGeom>
            <a:avLst/>
            <a:gdLst>
              <a:gd name="T0" fmla="*/ 9825 w 24129"/>
              <a:gd name="T1" fmla="*/ 29750 h 18414"/>
              <a:gd name="T2" fmla="*/ 6003 w 24129"/>
              <a:gd name="T3" fmla="*/ 28649 h 18414"/>
              <a:gd name="T4" fmla="*/ 3275 w 24129"/>
              <a:gd name="T5" fmla="*/ 25341 h 18414"/>
              <a:gd name="T6" fmla="*/ 1091 w 24129"/>
              <a:gd name="T7" fmla="*/ 20934 h 18414"/>
              <a:gd name="T8" fmla="*/ 0 w 24129"/>
              <a:gd name="T9" fmla="*/ 14323 h 18414"/>
              <a:gd name="T10" fmla="*/ 545 w 24129"/>
              <a:gd name="T11" fmla="*/ 12119 h 18414"/>
              <a:gd name="T12" fmla="*/ 1091 w 24129"/>
              <a:gd name="T13" fmla="*/ 8815 h 18414"/>
              <a:gd name="T14" fmla="*/ 3275 w 24129"/>
              <a:gd name="T15" fmla="*/ 4405 h 18414"/>
              <a:gd name="T16" fmla="*/ 6003 w 24129"/>
              <a:gd name="T17" fmla="*/ 1099 h 18414"/>
              <a:gd name="T18" fmla="*/ 9825 w 24129"/>
              <a:gd name="T19" fmla="*/ 0 h 18414"/>
              <a:gd name="T20" fmla="*/ 13643 w 24129"/>
              <a:gd name="T21" fmla="*/ 1099 h 18414"/>
              <a:gd name="T22" fmla="*/ 16921 w 24129"/>
              <a:gd name="T23" fmla="*/ 4405 h 18414"/>
              <a:gd name="T24" fmla="*/ 19103 w 24129"/>
              <a:gd name="T25" fmla="*/ 8815 h 18414"/>
              <a:gd name="T26" fmla="*/ 19646 w 24129"/>
              <a:gd name="T27" fmla="*/ 12119 h 18414"/>
              <a:gd name="T28" fmla="*/ 19646 w 24129"/>
              <a:gd name="T29" fmla="*/ 17633 h 18414"/>
              <a:gd name="T30" fmla="*/ 19103 w 24129"/>
              <a:gd name="T31" fmla="*/ 20934 h 18414"/>
              <a:gd name="T32" fmla="*/ 16921 w 24129"/>
              <a:gd name="T33" fmla="*/ 25341 h 18414"/>
              <a:gd name="T34" fmla="*/ 13643 w 24129"/>
              <a:gd name="T35" fmla="*/ 28649 h 18414"/>
              <a:gd name="T36" fmla="*/ 9825 w 24129"/>
              <a:gd name="T37" fmla="*/ 29750 h 184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129" h="18414">
                <a:moveTo>
                  <a:pt x="11980" y="17877"/>
                </a:moveTo>
                <a:lnTo>
                  <a:pt x="7320" y="17215"/>
                </a:lnTo>
                <a:lnTo>
                  <a:pt x="3993" y="15228"/>
                </a:lnTo>
                <a:lnTo>
                  <a:pt x="1331" y="12579"/>
                </a:lnTo>
                <a:lnTo>
                  <a:pt x="0" y="8607"/>
                </a:lnTo>
                <a:lnTo>
                  <a:pt x="665" y="7283"/>
                </a:lnTo>
                <a:lnTo>
                  <a:pt x="1331" y="5297"/>
                </a:lnTo>
                <a:lnTo>
                  <a:pt x="3993" y="2648"/>
                </a:lnTo>
                <a:lnTo>
                  <a:pt x="7320" y="661"/>
                </a:lnTo>
                <a:lnTo>
                  <a:pt x="11980" y="0"/>
                </a:lnTo>
                <a:lnTo>
                  <a:pt x="16638" y="661"/>
                </a:lnTo>
                <a:lnTo>
                  <a:pt x="20632" y="2648"/>
                </a:lnTo>
                <a:lnTo>
                  <a:pt x="23294" y="5297"/>
                </a:lnTo>
                <a:lnTo>
                  <a:pt x="23960" y="7283"/>
                </a:lnTo>
                <a:lnTo>
                  <a:pt x="23960" y="10594"/>
                </a:lnTo>
                <a:lnTo>
                  <a:pt x="23294" y="12579"/>
                </a:lnTo>
                <a:lnTo>
                  <a:pt x="20632" y="15228"/>
                </a:lnTo>
                <a:lnTo>
                  <a:pt x="16638" y="17215"/>
                </a:lnTo>
                <a:lnTo>
                  <a:pt x="11980" y="17877"/>
                </a:lnTo>
                <a:close/>
              </a:path>
            </a:pathLst>
          </a:custGeom>
          <a:solidFill>
            <a:srgbClr val="F83F29"/>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CA"/>
          </a:p>
        </p:txBody>
      </p:sp>
      <p:sp>
        <p:nvSpPr>
          <p:cNvPr id="56341" name="object 22"/>
          <p:cNvSpPr>
            <a:spLocks noChangeArrowheads="1"/>
          </p:cNvSpPr>
          <p:nvPr/>
        </p:nvSpPr>
        <p:spPr bwMode="auto">
          <a:xfrm>
            <a:off x="6080125" y="2092325"/>
            <a:ext cx="946150" cy="47625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6342" name="object 23"/>
          <p:cNvSpPr>
            <a:spLocks noChangeArrowheads="1"/>
          </p:cNvSpPr>
          <p:nvPr/>
        </p:nvSpPr>
        <p:spPr bwMode="auto">
          <a:xfrm>
            <a:off x="4502150" y="2419350"/>
            <a:ext cx="839788" cy="461963"/>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6343" name="object 24"/>
          <p:cNvSpPr>
            <a:spLocks noChangeArrowheads="1"/>
          </p:cNvSpPr>
          <p:nvPr/>
        </p:nvSpPr>
        <p:spPr bwMode="auto">
          <a:xfrm>
            <a:off x="2670175" y="3887788"/>
            <a:ext cx="3419475" cy="1312862"/>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25" name="object 25"/>
          <p:cNvSpPr txBox="1"/>
          <p:nvPr/>
        </p:nvSpPr>
        <p:spPr>
          <a:xfrm>
            <a:off x="3827463" y="5091113"/>
            <a:ext cx="849312" cy="207962"/>
          </a:xfrm>
          <a:prstGeom prst="rect">
            <a:avLst/>
          </a:prstGeom>
        </p:spPr>
        <p:txBody>
          <a:bodyPr lIns="0" tIns="12700" rIns="0" bIns="0">
            <a:spAutoFit/>
          </a:bodyPr>
          <a:lstStyle/>
          <a:p>
            <a:pPr marL="12700">
              <a:spcBef>
                <a:spcPts val="100"/>
              </a:spcBef>
              <a:defRPr/>
            </a:pPr>
            <a:r>
              <a:rPr sz="1200" spc="-5" dirty="0">
                <a:latin typeface="Arial Narrow"/>
                <a:cs typeface="Arial Narrow"/>
              </a:rPr>
              <a:t>CMN-4</a:t>
            </a:r>
            <a:r>
              <a:rPr sz="1200" spc="-35" dirty="0">
                <a:latin typeface="Arial Narrow"/>
                <a:cs typeface="Arial Narrow"/>
              </a:rPr>
              <a:t> </a:t>
            </a:r>
            <a:r>
              <a:rPr sz="1200" spc="-5" dirty="0">
                <a:latin typeface="Arial Narrow"/>
                <a:cs typeface="Arial Narrow"/>
              </a:rPr>
              <a:t>Fighter</a:t>
            </a:r>
            <a:endParaRPr sz="1200">
              <a:latin typeface="Arial Narrow"/>
              <a:cs typeface="Arial Narrow"/>
            </a:endParaRPr>
          </a:p>
        </p:txBody>
      </p:sp>
      <p:sp>
        <p:nvSpPr>
          <p:cNvPr id="56345" name="Rectangle 2"/>
          <p:cNvSpPr>
            <a:spLocks noGrp="1" noChangeArrowheads="1"/>
          </p:cNvSpPr>
          <p:nvPr>
            <p:ph type="title"/>
          </p:nvPr>
        </p:nvSpPr>
        <p:spPr>
          <a:xfrm>
            <a:off x="0" y="0"/>
            <a:ext cx="9144000" cy="990600"/>
          </a:xfrm>
        </p:spPr>
        <p:txBody>
          <a:bodyPr/>
          <a:lstStyle/>
          <a:p>
            <a:pPr algn="ctr" eaLnBrk="1" hangingPunct="1"/>
            <a:r>
              <a:rPr lang="en-CA" altLang="en-US" sz="2800" b="1" kern="1200" dirty="0">
                <a:solidFill>
                  <a:schemeClr val="accent2">
                    <a:lumMod val="75000"/>
                  </a:schemeClr>
                </a:solidFill>
              </a:rPr>
              <a:t>How it works with CCR</a:t>
            </a:r>
          </a:p>
        </p:txBody>
      </p:sp>
    </p:spTree>
    <p:extLst>
      <p:ext uri="{BB962C8B-B14F-4D97-AF65-F5344CB8AC3E}">
        <p14:creationId xmlns:p14="http://schemas.microsoft.com/office/powerpoint/2010/main" val="687279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object 3"/>
          <p:cNvSpPr txBox="1">
            <a:spLocks noChangeArrowheads="1"/>
          </p:cNvSpPr>
          <p:nvPr/>
        </p:nvSpPr>
        <p:spPr bwMode="auto">
          <a:xfrm>
            <a:off x="1919" y="1410847"/>
            <a:ext cx="8554706" cy="2273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66040" rIns="0" bIns="0" anchor="t">
            <a:spAutoFit/>
          </a:bodyPr>
          <a:lstStyle>
            <a:lvl1pPr marL="469900" indent="-4572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lgn="l">
              <a:spcBef>
                <a:spcPts val="525"/>
              </a:spcBef>
              <a:buFont typeface="Arial"/>
              <a:buChar char="•"/>
            </a:pPr>
            <a:r>
              <a:rPr lang="en-US" altLang="en-US" sz="2000" b="0" dirty="0">
                <a:latin typeface="Arial"/>
                <a:ea typeface="ヒラギノ角ゴ Pro W3"/>
                <a:cs typeface="Arial"/>
              </a:rPr>
              <a:t>Link 16 Enhanced Throughput (LET)</a:t>
            </a:r>
          </a:p>
          <a:p>
            <a:pPr algn="l">
              <a:spcBef>
                <a:spcPts val="525"/>
              </a:spcBef>
              <a:buFont typeface="Arial"/>
              <a:buChar char="•"/>
            </a:pPr>
            <a:endParaRPr lang="en-US" altLang="en-US" sz="2000" b="0" dirty="0">
              <a:latin typeface="Arial"/>
              <a:ea typeface="ヒラギノ角ゴ Pro W3"/>
              <a:cs typeface="Arial"/>
            </a:endParaRPr>
          </a:p>
          <a:p>
            <a:pPr lvl="2" algn="l">
              <a:spcBef>
                <a:spcPts val="363"/>
              </a:spcBef>
              <a:buClr>
                <a:srgbClr val="002F5F"/>
              </a:buClr>
              <a:buFont typeface="Wingdings" panose="05000000000000000000" pitchFamily="2" charset="2"/>
              <a:buChar char=""/>
            </a:pPr>
            <a:r>
              <a:rPr lang="en-US" altLang="en-US" sz="2000" b="0" dirty="0">
                <a:latin typeface="Arial"/>
                <a:ea typeface="ヒラギノ角ゴ Pro W3"/>
                <a:cs typeface="Arial"/>
              </a:rPr>
              <a:t>Increases the capacity of each time slot</a:t>
            </a:r>
          </a:p>
          <a:p>
            <a:pPr lvl="2" algn="l">
              <a:spcBef>
                <a:spcPts val="363"/>
              </a:spcBef>
              <a:buClr>
                <a:srgbClr val="002F5F"/>
              </a:buClr>
              <a:buFont typeface="Wingdings" panose="05000000000000000000" pitchFamily="2" charset="2"/>
              <a:buChar char=""/>
            </a:pPr>
            <a:endParaRPr lang="en-US" altLang="en-US" sz="2000" b="0" dirty="0">
              <a:latin typeface="Arial"/>
              <a:ea typeface="ヒラギノ角ゴ Pro W3"/>
              <a:cs typeface="Arial"/>
            </a:endParaRPr>
          </a:p>
          <a:p>
            <a:pPr algn="l">
              <a:lnSpc>
                <a:spcPts val="3025"/>
              </a:lnSpc>
              <a:spcBef>
                <a:spcPts val="638"/>
              </a:spcBef>
              <a:buFont typeface="Arial"/>
              <a:buChar char="•"/>
            </a:pPr>
            <a:r>
              <a:rPr lang="en-US" altLang="en-US" sz="2000" b="0" dirty="0">
                <a:latin typeface="Arial"/>
                <a:ea typeface="ヒラギノ角ゴ Pro W3"/>
                <a:cs typeface="Arial"/>
              </a:rPr>
              <a:t>The number of J-series words incrementally increases from  12 (using current Packed 4 limit) up to 123 using the  highest LET rate</a:t>
            </a:r>
          </a:p>
        </p:txBody>
      </p:sp>
      <p:sp>
        <p:nvSpPr>
          <p:cNvPr id="58371" name="object 4"/>
          <p:cNvSpPr>
            <a:spLocks noChangeArrowheads="1"/>
          </p:cNvSpPr>
          <p:nvPr/>
        </p:nvSpPr>
        <p:spPr bwMode="auto">
          <a:xfrm>
            <a:off x="3486849" y="3734830"/>
            <a:ext cx="2173288" cy="18923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8372" name="Rectangle 2"/>
          <p:cNvSpPr>
            <a:spLocks noGrp="1" noChangeArrowheads="1"/>
          </p:cNvSpPr>
          <p:nvPr>
            <p:ph type="title"/>
          </p:nvPr>
        </p:nvSpPr>
        <p:spPr>
          <a:xfrm>
            <a:off x="2506656" y="76200"/>
            <a:ext cx="4130688" cy="990600"/>
          </a:xfrm>
        </p:spPr>
        <p:txBody>
          <a:bodyPr/>
          <a:lstStyle/>
          <a:p>
            <a:pPr algn="ctr" eaLnBrk="1" hangingPunct="1"/>
            <a:r>
              <a:rPr lang="en-CA" altLang="en-US" sz="2800" b="1" dirty="0">
                <a:solidFill>
                  <a:schemeClr val="accent2">
                    <a:lumMod val="75000"/>
                  </a:schemeClr>
                </a:solidFill>
              </a:rPr>
              <a:t>Enhanced Throughput</a:t>
            </a:r>
          </a:p>
        </p:txBody>
      </p:sp>
    </p:spTree>
    <p:extLst>
      <p:ext uri="{BB962C8B-B14F-4D97-AF65-F5344CB8AC3E}">
        <p14:creationId xmlns:p14="http://schemas.microsoft.com/office/powerpoint/2010/main" val="373145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2163" y="2354"/>
            <a:ext cx="4662617" cy="1143000"/>
          </a:xfrm>
        </p:spPr>
        <p:txBody>
          <a:bodyPr/>
          <a:lstStyle/>
          <a:p>
            <a:pPr algn="ctr"/>
            <a:r>
              <a:rPr lang="en-CA" sz="2800" b="1" dirty="0">
                <a:solidFill>
                  <a:schemeClr val="accent2">
                    <a:lumMod val="75000"/>
                  </a:schemeClr>
                </a:solidFill>
              </a:rPr>
              <a:t>How Packing works today</a:t>
            </a:r>
          </a:p>
        </p:txBody>
      </p:sp>
      <p:graphicFrame>
        <p:nvGraphicFramePr>
          <p:cNvPr id="9" name="Table 8"/>
          <p:cNvGraphicFramePr>
            <a:graphicFrameLocks noGrp="1"/>
          </p:cNvGraphicFramePr>
          <p:nvPr>
            <p:extLst>
              <p:ext uri="{D42A27DB-BD31-4B8C-83A1-F6EECF244321}">
                <p14:modId xmlns:p14="http://schemas.microsoft.com/office/powerpoint/2010/main" val="2121263501"/>
              </p:ext>
            </p:extLst>
          </p:nvPr>
        </p:nvGraphicFramePr>
        <p:xfrm>
          <a:off x="533400" y="1524000"/>
          <a:ext cx="8001000" cy="2395329"/>
        </p:xfrm>
        <a:graphic>
          <a:graphicData uri="http://schemas.openxmlformats.org/drawingml/2006/table">
            <a:tbl>
              <a:tblPr firstRow="1" bandRow="1">
                <a:tableStyleId>{93296810-A885-4BE3-A3E7-6D5BEEA58F35}</a:tableStyleId>
              </a:tblPr>
              <a:tblGrid>
                <a:gridCol w="2566359">
                  <a:extLst>
                    <a:ext uri="{9D8B030D-6E8A-4147-A177-3AD203B41FA5}">
                      <a16:colId xmlns:a16="http://schemas.microsoft.com/office/drawing/2014/main" val="20000"/>
                    </a:ext>
                  </a:extLst>
                </a:gridCol>
                <a:gridCol w="1929441">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397455">
                <a:tc>
                  <a:txBody>
                    <a:bodyPr/>
                    <a:lstStyle/>
                    <a:p>
                      <a:r>
                        <a:rPr lang="en-US" dirty="0"/>
                        <a:t>Message Structure</a:t>
                      </a:r>
                    </a:p>
                  </a:txBody>
                  <a:tcPr/>
                </a:tc>
                <a:tc>
                  <a:txBody>
                    <a:bodyPr/>
                    <a:lstStyle/>
                    <a:p>
                      <a:r>
                        <a:rPr lang="en-US" dirty="0"/>
                        <a:t>Data Words</a:t>
                      </a:r>
                    </a:p>
                  </a:txBody>
                  <a:tcPr/>
                </a:tc>
                <a:tc>
                  <a:txBody>
                    <a:bodyPr/>
                    <a:lstStyle/>
                    <a:p>
                      <a:r>
                        <a:rPr lang="en-US" dirty="0"/>
                        <a:t>Bits</a:t>
                      </a:r>
                    </a:p>
                  </a:txBody>
                  <a:tcPr/>
                </a:tc>
                <a:tc>
                  <a:txBody>
                    <a:bodyPr/>
                    <a:lstStyle/>
                    <a:p>
                      <a:r>
                        <a:rPr lang="en-US" dirty="0"/>
                        <a:t>Tracks</a:t>
                      </a:r>
                    </a:p>
                  </a:txBody>
                  <a:tcPr/>
                </a:tc>
                <a:extLst>
                  <a:ext uri="{0D108BD9-81ED-4DB2-BD59-A6C34878D82A}">
                    <a16:rowId xmlns:a16="http://schemas.microsoft.com/office/drawing/2014/main" val="10000"/>
                  </a:ext>
                </a:extLst>
              </a:tr>
              <a:tr h="516945">
                <a:tc>
                  <a:txBody>
                    <a:bodyPr/>
                    <a:lstStyle/>
                    <a:p>
                      <a:r>
                        <a:rPr lang="en-US" dirty="0"/>
                        <a:t>Std Double Pulse</a:t>
                      </a:r>
                    </a:p>
                  </a:txBody>
                  <a:tcPr/>
                </a:tc>
                <a:tc>
                  <a:txBody>
                    <a:bodyPr/>
                    <a:lstStyle/>
                    <a:p>
                      <a:r>
                        <a:rPr lang="en-US" dirty="0"/>
                        <a:t>3 Data Words</a:t>
                      </a:r>
                    </a:p>
                  </a:txBody>
                  <a:tcPr/>
                </a:tc>
                <a:tc>
                  <a:txBody>
                    <a:bodyPr/>
                    <a:lstStyle/>
                    <a:p>
                      <a:r>
                        <a:rPr lang="en-US" dirty="0"/>
                        <a:t>225 bits of data</a:t>
                      </a:r>
                    </a:p>
                  </a:txBody>
                  <a:tcPr/>
                </a:tc>
                <a:tc>
                  <a:txBody>
                    <a:bodyPr/>
                    <a:lstStyle/>
                    <a:p>
                      <a:r>
                        <a:rPr lang="en-US" dirty="0"/>
                        <a:t>1 Track</a:t>
                      </a:r>
                    </a:p>
                  </a:txBody>
                  <a:tcPr/>
                </a:tc>
                <a:extLst>
                  <a:ext uri="{0D108BD9-81ED-4DB2-BD59-A6C34878D82A}">
                    <a16:rowId xmlns:a16="http://schemas.microsoft.com/office/drawing/2014/main" val="10001"/>
                  </a:ext>
                </a:extLst>
              </a:tr>
              <a:tr h="397455">
                <a:tc>
                  <a:txBody>
                    <a:bodyPr/>
                    <a:lstStyle/>
                    <a:p>
                      <a:r>
                        <a:rPr lang="en-US" dirty="0"/>
                        <a:t>Packed 2 Single Pulse</a:t>
                      </a:r>
                    </a:p>
                  </a:txBody>
                  <a:tcPr/>
                </a:tc>
                <a:tc>
                  <a:txBody>
                    <a:bodyPr/>
                    <a:lstStyle/>
                    <a:p>
                      <a:r>
                        <a:rPr lang="en-US" dirty="0"/>
                        <a:t>6 Data Words</a:t>
                      </a:r>
                    </a:p>
                  </a:txBody>
                  <a:tcPr/>
                </a:tc>
                <a:tc>
                  <a:txBody>
                    <a:bodyPr/>
                    <a:lstStyle/>
                    <a:p>
                      <a:r>
                        <a:rPr lang="en-US" dirty="0"/>
                        <a:t>450</a:t>
                      </a:r>
                      <a:r>
                        <a:rPr lang="en-US" baseline="0" dirty="0"/>
                        <a:t> bits of data</a:t>
                      </a:r>
                      <a:endParaRPr lang="en-US" dirty="0"/>
                    </a:p>
                  </a:txBody>
                  <a:tcPr/>
                </a:tc>
                <a:tc>
                  <a:txBody>
                    <a:bodyPr/>
                    <a:lstStyle/>
                    <a:p>
                      <a:r>
                        <a:rPr lang="en-US" baseline="0" dirty="0"/>
                        <a:t>2 Tracks</a:t>
                      </a:r>
                      <a:endParaRPr lang="en-US" dirty="0"/>
                    </a:p>
                  </a:txBody>
                  <a:tcPr/>
                </a:tc>
                <a:extLst>
                  <a:ext uri="{0D108BD9-81ED-4DB2-BD59-A6C34878D82A}">
                    <a16:rowId xmlns:a16="http://schemas.microsoft.com/office/drawing/2014/main" val="10002"/>
                  </a:ext>
                </a:extLst>
              </a:tr>
              <a:tr h="686019">
                <a:tc>
                  <a:txBody>
                    <a:bodyPr/>
                    <a:lstStyle/>
                    <a:p>
                      <a:r>
                        <a:rPr lang="en-US" dirty="0"/>
                        <a:t>Packed 2</a:t>
                      </a:r>
                      <a:r>
                        <a:rPr lang="en-US" baseline="0" dirty="0"/>
                        <a:t> Double Pulse</a:t>
                      </a:r>
                      <a:endParaRPr lang="en-US" dirty="0"/>
                    </a:p>
                  </a:txBody>
                  <a:tcPr/>
                </a:tc>
                <a:tc>
                  <a:txBody>
                    <a:bodyPr/>
                    <a:lstStyle/>
                    <a:p>
                      <a:r>
                        <a:rPr lang="en-US" dirty="0"/>
                        <a:t>6 Data Words</a:t>
                      </a:r>
                    </a:p>
                  </a:txBody>
                  <a:tcPr/>
                </a:tc>
                <a:tc>
                  <a:txBody>
                    <a:bodyPr/>
                    <a:lstStyle/>
                    <a:p>
                      <a:r>
                        <a:rPr lang="en-US" dirty="0"/>
                        <a:t>450 bits of data</a:t>
                      </a:r>
                    </a:p>
                    <a:p>
                      <a:r>
                        <a:rPr lang="en-US" dirty="0"/>
                        <a:t>(same data twice)</a:t>
                      </a:r>
                    </a:p>
                  </a:txBody>
                  <a:tcPr/>
                </a:tc>
                <a:tc>
                  <a:txBody>
                    <a:bodyPr/>
                    <a:lstStyle/>
                    <a:p>
                      <a:r>
                        <a:rPr lang="en-US" dirty="0"/>
                        <a:t>2 Tracks</a:t>
                      </a:r>
                    </a:p>
                  </a:txBody>
                  <a:tcPr/>
                </a:tc>
                <a:extLst>
                  <a:ext uri="{0D108BD9-81ED-4DB2-BD59-A6C34878D82A}">
                    <a16:rowId xmlns:a16="http://schemas.microsoft.com/office/drawing/2014/main" val="10003"/>
                  </a:ext>
                </a:extLst>
              </a:tr>
              <a:tr h="397455">
                <a:tc>
                  <a:txBody>
                    <a:bodyPr/>
                    <a:lstStyle/>
                    <a:p>
                      <a:r>
                        <a:rPr lang="en-US" dirty="0"/>
                        <a:t>Packed 4 Single Pulse</a:t>
                      </a:r>
                    </a:p>
                  </a:txBody>
                  <a:tcPr/>
                </a:tc>
                <a:tc>
                  <a:txBody>
                    <a:bodyPr/>
                    <a:lstStyle/>
                    <a:p>
                      <a:r>
                        <a:rPr lang="en-US" dirty="0"/>
                        <a:t>12 Data words</a:t>
                      </a:r>
                    </a:p>
                  </a:txBody>
                  <a:tcPr/>
                </a:tc>
                <a:tc>
                  <a:txBody>
                    <a:bodyPr/>
                    <a:lstStyle/>
                    <a:p>
                      <a:r>
                        <a:rPr lang="en-US" dirty="0"/>
                        <a:t>900 bits of data</a:t>
                      </a:r>
                    </a:p>
                  </a:txBody>
                  <a:tcPr/>
                </a:tc>
                <a:tc>
                  <a:txBody>
                    <a:bodyPr/>
                    <a:lstStyle/>
                    <a:p>
                      <a:r>
                        <a:rPr lang="en-US" dirty="0"/>
                        <a:t>4 Tracks</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85693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object 3"/>
          <p:cNvSpPr txBox="1">
            <a:spLocks noChangeArrowheads="1"/>
          </p:cNvSpPr>
          <p:nvPr/>
        </p:nvSpPr>
        <p:spPr bwMode="auto">
          <a:xfrm>
            <a:off x="-1826" y="1354138"/>
            <a:ext cx="9149681" cy="40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59690" rIns="0" bIns="0" anchor="t">
            <a:spAutoFit/>
          </a:bodyPr>
          <a:lstStyle>
            <a:lvl1pPr marL="412750" indent="-40005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lgn="l">
              <a:lnSpc>
                <a:spcPts val="3025"/>
              </a:lnSpc>
              <a:spcBef>
                <a:spcPts val="475"/>
              </a:spcBef>
              <a:buFont typeface="Arial"/>
              <a:buChar char="•"/>
            </a:pPr>
            <a:r>
              <a:rPr lang="en-US" altLang="en-US" sz="2000" dirty="0">
                <a:latin typeface="Arial"/>
                <a:ea typeface="ヒラギノ角ゴ Pro W3"/>
                <a:cs typeface="Arial"/>
              </a:rPr>
              <a:t>The following table is based on a standard 3-word J-series  message</a:t>
            </a:r>
          </a:p>
        </p:txBody>
      </p:sp>
      <p:sp>
        <p:nvSpPr>
          <p:cNvPr id="59425" name="Rectangle 2"/>
          <p:cNvSpPr>
            <a:spLocks noGrp="1" noChangeArrowheads="1"/>
          </p:cNvSpPr>
          <p:nvPr>
            <p:ph type="title"/>
          </p:nvPr>
        </p:nvSpPr>
        <p:spPr>
          <a:xfrm>
            <a:off x="1848807" y="292928"/>
            <a:ext cx="5443445" cy="990600"/>
          </a:xfrm>
        </p:spPr>
        <p:txBody>
          <a:bodyPr/>
          <a:lstStyle/>
          <a:p>
            <a:pPr algn="ctr" eaLnBrk="1" hangingPunct="1"/>
            <a:r>
              <a:rPr lang="en-CA" altLang="en-US" sz="2800" b="1" dirty="0">
                <a:solidFill>
                  <a:schemeClr val="accent2">
                    <a:lumMod val="75000"/>
                  </a:schemeClr>
                </a:solidFill>
              </a:rPr>
              <a:t>Number of tracks for LET Packing Limits</a:t>
            </a:r>
          </a:p>
        </p:txBody>
      </p:sp>
      <p:graphicFrame>
        <p:nvGraphicFramePr>
          <p:cNvPr id="6" name="Table 5"/>
          <p:cNvGraphicFramePr>
            <a:graphicFrameLocks noGrp="1"/>
          </p:cNvGraphicFramePr>
          <p:nvPr>
            <p:extLst>
              <p:ext uri="{D42A27DB-BD31-4B8C-83A1-F6EECF244321}">
                <p14:modId xmlns:p14="http://schemas.microsoft.com/office/powerpoint/2010/main" val="1024896563"/>
              </p:ext>
            </p:extLst>
          </p:nvPr>
        </p:nvGraphicFramePr>
        <p:xfrm>
          <a:off x="536575" y="2590800"/>
          <a:ext cx="8077200" cy="2311400"/>
        </p:xfrm>
        <a:graphic>
          <a:graphicData uri="http://schemas.openxmlformats.org/drawingml/2006/table">
            <a:tbl>
              <a:tblPr firstRow="1" bandRow="1">
                <a:tableStyleId>{93296810-A885-4BE3-A3E7-6D5BEEA58F35}</a:tableStyleId>
              </a:tblPr>
              <a:tblGrid>
                <a:gridCol w="25908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457200">
                <a:tc>
                  <a:txBody>
                    <a:bodyPr/>
                    <a:lstStyle/>
                    <a:p>
                      <a:r>
                        <a:rPr lang="en-US" dirty="0"/>
                        <a:t>Message Structure</a:t>
                      </a:r>
                    </a:p>
                  </a:txBody>
                  <a:tcPr/>
                </a:tc>
                <a:tc>
                  <a:txBody>
                    <a:bodyPr/>
                    <a:lstStyle/>
                    <a:p>
                      <a:r>
                        <a:rPr lang="en-US" dirty="0"/>
                        <a:t>Data Words</a:t>
                      </a:r>
                    </a:p>
                  </a:txBody>
                  <a:tcPr/>
                </a:tc>
                <a:tc>
                  <a:txBody>
                    <a:bodyPr/>
                    <a:lstStyle/>
                    <a:p>
                      <a:r>
                        <a:rPr lang="en-US" dirty="0"/>
                        <a:t>Bits</a:t>
                      </a:r>
                    </a:p>
                  </a:txBody>
                  <a:tcPr/>
                </a:tc>
                <a:tc>
                  <a:txBody>
                    <a:bodyPr/>
                    <a:lstStyle/>
                    <a:p>
                      <a:r>
                        <a:rPr lang="en-US" dirty="0"/>
                        <a:t>Tracks</a:t>
                      </a:r>
                    </a:p>
                  </a:txBody>
                  <a:tcPr/>
                </a:tc>
                <a:extLst>
                  <a:ext uri="{0D108BD9-81ED-4DB2-BD59-A6C34878D82A}">
                    <a16:rowId xmlns:a16="http://schemas.microsoft.com/office/drawing/2014/main" val="10000"/>
                  </a:ext>
                </a:extLst>
              </a:tr>
              <a:tr h="370840">
                <a:tc>
                  <a:txBody>
                    <a:bodyPr/>
                    <a:lstStyle/>
                    <a:p>
                      <a:r>
                        <a:rPr lang="en-US" dirty="0"/>
                        <a:t>LET Mode 0</a:t>
                      </a:r>
                    </a:p>
                  </a:txBody>
                  <a:tcPr/>
                </a:tc>
                <a:tc>
                  <a:txBody>
                    <a:bodyPr/>
                    <a:lstStyle/>
                    <a:p>
                      <a:r>
                        <a:rPr lang="en-US" dirty="0"/>
                        <a:t>40 Data Words</a:t>
                      </a:r>
                    </a:p>
                  </a:txBody>
                  <a:tcPr/>
                </a:tc>
                <a:tc>
                  <a:txBody>
                    <a:bodyPr/>
                    <a:lstStyle/>
                    <a:p>
                      <a:r>
                        <a:rPr lang="en-US" dirty="0"/>
                        <a:t>2944 bits of data</a:t>
                      </a:r>
                    </a:p>
                  </a:txBody>
                  <a:tcPr/>
                </a:tc>
                <a:tc>
                  <a:txBody>
                    <a:bodyPr/>
                    <a:lstStyle/>
                    <a:p>
                      <a:r>
                        <a:rPr lang="en-US" dirty="0"/>
                        <a:t>13 Tracks</a:t>
                      </a:r>
                    </a:p>
                  </a:txBody>
                  <a:tcPr/>
                </a:tc>
                <a:extLst>
                  <a:ext uri="{0D108BD9-81ED-4DB2-BD59-A6C34878D82A}">
                    <a16:rowId xmlns:a16="http://schemas.microsoft.com/office/drawing/2014/main" val="10001"/>
                  </a:ext>
                </a:extLst>
              </a:tr>
              <a:tr h="370840">
                <a:tc>
                  <a:txBody>
                    <a:bodyPr/>
                    <a:lstStyle/>
                    <a:p>
                      <a:r>
                        <a:rPr lang="en-US" dirty="0"/>
                        <a:t>LET Mode 1</a:t>
                      </a:r>
                    </a:p>
                  </a:txBody>
                  <a:tcPr/>
                </a:tc>
                <a:tc>
                  <a:txBody>
                    <a:bodyPr/>
                    <a:lstStyle/>
                    <a:p>
                      <a:r>
                        <a:rPr lang="en-US" dirty="0"/>
                        <a:t>61 Data Words</a:t>
                      </a:r>
                    </a:p>
                  </a:txBody>
                  <a:tcPr/>
                </a:tc>
                <a:tc>
                  <a:txBody>
                    <a:bodyPr/>
                    <a:lstStyle/>
                    <a:p>
                      <a:r>
                        <a:rPr lang="en-US" dirty="0"/>
                        <a:t>4416 bits</a:t>
                      </a:r>
                      <a:r>
                        <a:rPr lang="en-US" baseline="0" dirty="0"/>
                        <a:t> of data</a:t>
                      </a:r>
                      <a:endParaRPr lang="en-US" dirty="0"/>
                    </a:p>
                  </a:txBody>
                  <a:tcPr/>
                </a:tc>
                <a:tc>
                  <a:txBody>
                    <a:bodyPr/>
                    <a:lstStyle/>
                    <a:p>
                      <a:r>
                        <a:rPr lang="en-US" dirty="0"/>
                        <a:t>20 Tracks</a:t>
                      </a:r>
                    </a:p>
                  </a:txBody>
                  <a:tcPr/>
                </a:tc>
                <a:extLst>
                  <a:ext uri="{0D108BD9-81ED-4DB2-BD59-A6C34878D82A}">
                    <a16:rowId xmlns:a16="http://schemas.microsoft.com/office/drawing/2014/main" val="10002"/>
                  </a:ext>
                </a:extLst>
              </a:tr>
              <a:tr h="370840">
                <a:tc>
                  <a:txBody>
                    <a:bodyPr/>
                    <a:lstStyle/>
                    <a:p>
                      <a:r>
                        <a:rPr lang="en-US" dirty="0">
                          <a:solidFill>
                            <a:srgbClr val="FF0000"/>
                          </a:solidFill>
                        </a:rPr>
                        <a:t>LET Mode 2</a:t>
                      </a:r>
                    </a:p>
                  </a:txBody>
                  <a:tcPr/>
                </a:tc>
                <a:tc>
                  <a:txBody>
                    <a:bodyPr/>
                    <a:lstStyle/>
                    <a:p>
                      <a:r>
                        <a:rPr lang="en-US" dirty="0">
                          <a:solidFill>
                            <a:srgbClr val="FF0000"/>
                          </a:solidFill>
                        </a:rPr>
                        <a:t>93 Data Words</a:t>
                      </a:r>
                    </a:p>
                  </a:txBody>
                  <a:tcPr/>
                </a:tc>
                <a:tc>
                  <a:txBody>
                    <a:bodyPr/>
                    <a:lstStyle/>
                    <a:p>
                      <a:r>
                        <a:rPr lang="en-US" dirty="0">
                          <a:solidFill>
                            <a:srgbClr val="FF0000"/>
                          </a:solidFill>
                        </a:rPr>
                        <a:t>6752 bits of data</a:t>
                      </a:r>
                    </a:p>
                  </a:txBody>
                  <a:tcPr/>
                </a:tc>
                <a:tc>
                  <a:txBody>
                    <a:bodyPr/>
                    <a:lstStyle/>
                    <a:p>
                      <a:r>
                        <a:rPr lang="en-US" dirty="0">
                          <a:solidFill>
                            <a:srgbClr val="FF0000"/>
                          </a:solidFill>
                        </a:rPr>
                        <a:t>31 Tracks</a:t>
                      </a:r>
                    </a:p>
                  </a:txBody>
                  <a:tcPr/>
                </a:tc>
                <a:extLst>
                  <a:ext uri="{0D108BD9-81ED-4DB2-BD59-A6C34878D82A}">
                    <a16:rowId xmlns:a16="http://schemas.microsoft.com/office/drawing/2014/main" val="10003"/>
                  </a:ext>
                </a:extLst>
              </a:tr>
              <a:tr h="370840">
                <a:tc>
                  <a:txBody>
                    <a:bodyPr/>
                    <a:lstStyle/>
                    <a:p>
                      <a:r>
                        <a:rPr lang="en-US" dirty="0">
                          <a:solidFill>
                            <a:srgbClr val="FF0000"/>
                          </a:solidFill>
                        </a:rPr>
                        <a:t>LET Mode 3</a:t>
                      </a:r>
                    </a:p>
                  </a:txBody>
                  <a:tcPr/>
                </a:tc>
                <a:tc>
                  <a:txBody>
                    <a:bodyPr/>
                    <a:lstStyle/>
                    <a:p>
                      <a:r>
                        <a:rPr lang="en-US" dirty="0">
                          <a:solidFill>
                            <a:srgbClr val="FF0000"/>
                          </a:solidFill>
                        </a:rPr>
                        <a:t>108 Data Words</a:t>
                      </a:r>
                    </a:p>
                  </a:txBody>
                  <a:tcPr/>
                </a:tc>
                <a:tc>
                  <a:txBody>
                    <a:bodyPr/>
                    <a:lstStyle/>
                    <a:p>
                      <a:r>
                        <a:rPr lang="en-US" dirty="0">
                          <a:solidFill>
                            <a:srgbClr val="FF0000"/>
                          </a:solidFill>
                        </a:rPr>
                        <a:t>7800 bits of data</a:t>
                      </a:r>
                    </a:p>
                  </a:txBody>
                  <a:tcPr/>
                </a:tc>
                <a:tc>
                  <a:txBody>
                    <a:bodyPr/>
                    <a:lstStyle/>
                    <a:p>
                      <a:r>
                        <a:rPr lang="en-US" dirty="0">
                          <a:solidFill>
                            <a:srgbClr val="FF0000"/>
                          </a:solidFill>
                        </a:rPr>
                        <a:t>36 Tracks</a:t>
                      </a:r>
                    </a:p>
                  </a:txBody>
                  <a:tcPr/>
                </a:tc>
                <a:extLst>
                  <a:ext uri="{0D108BD9-81ED-4DB2-BD59-A6C34878D82A}">
                    <a16:rowId xmlns:a16="http://schemas.microsoft.com/office/drawing/2014/main" val="10004"/>
                  </a:ext>
                </a:extLst>
              </a:tr>
              <a:tr h="370840">
                <a:tc>
                  <a:txBody>
                    <a:bodyPr/>
                    <a:lstStyle/>
                    <a:p>
                      <a:r>
                        <a:rPr lang="en-US" dirty="0">
                          <a:solidFill>
                            <a:srgbClr val="FF0000"/>
                          </a:solidFill>
                        </a:rPr>
                        <a:t>LET Mode 4</a:t>
                      </a:r>
                    </a:p>
                  </a:txBody>
                  <a:tcPr/>
                </a:tc>
                <a:tc>
                  <a:txBody>
                    <a:bodyPr/>
                    <a:lstStyle/>
                    <a:p>
                      <a:r>
                        <a:rPr lang="en-US" dirty="0">
                          <a:solidFill>
                            <a:srgbClr val="FF0000"/>
                          </a:solidFill>
                        </a:rPr>
                        <a:t>123 Data Words</a:t>
                      </a:r>
                    </a:p>
                  </a:txBody>
                  <a:tcPr/>
                </a:tc>
                <a:tc>
                  <a:txBody>
                    <a:bodyPr/>
                    <a:lstStyle/>
                    <a:p>
                      <a:r>
                        <a:rPr lang="en-US" dirty="0">
                          <a:solidFill>
                            <a:srgbClr val="FF0000"/>
                          </a:solidFill>
                        </a:rPr>
                        <a:t>8800 bits of</a:t>
                      </a:r>
                      <a:r>
                        <a:rPr lang="en-US" baseline="0" dirty="0">
                          <a:solidFill>
                            <a:srgbClr val="FF0000"/>
                          </a:solidFill>
                        </a:rPr>
                        <a:t> data</a:t>
                      </a:r>
                      <a:endParaRPr lang="en-US" dirty="0">
                        <a:solidFill>
                          <a:srgbClr val="FF0000"/>
                        </a:solidFill>
                      </a:endParaRPr>
                    </a:p>
                  </a:txBody>
                  <a:tcPr/>
                </a:tc>
                <a:tc>
                  <a:txBody>
                    <a:bodyPr/>
                    <a:lstStyle/>
                    <a:p>
                      <a:r>
                        <a:rPr lang="en-US" dirty="0">
                          <a:solidFill>
                            <a:srgbClr val="FF0000"/>
                          </a:solidFill>
                        </a:rPr>
                        <a:t>41 Tracks</a:t>
                      </a:r>
                    </a:p>
                  </a:txBody>
                  <a:tcPr/>
                </a:tc>
                <a:extLst>
                  <a:ext uri="{0D108BD9-81ED-4DB2-BD59-A6C34878D82A}">
                    <a16:rowId xmlns:a16="http://schemas.microsoft.com/office/drawing/2014/main" val="10005"/>
                  </a:ext>
                </a:extLst>
              </a:tr>
            </a:tbl>
          </a:graphicData>
        </a:graphic>
      </p:graphicFrame>
      <p:sp>
        <p:nvSpPr>
          <p:cNvPr id="3" name="TextBox 2"/>
          <p:cNvSpPr txBox="1"/>
          <p:nvPr/>
        </p:nvSpPr>
        <p:spPr>
          <a:xfrm>
            <a:off x="1184275" y="5791200"/>
            <a:ext cx="6781800" cy="923330"/>
          </a:xfrm>
          <a:prstGeom prst="rect">
            <a:avLst/>
          </a:prstGeom>
          <a:noFill/>
        </p:spPr>
        <p:txBody>
          <a:bodyPr wrap="square" rtlCol="0">
            <a:spAutoFit/>
          </a:bodyPr>
          <a:lstStyle/>
          <a:p>
            <a:r>
              <a:rPr lang="en-US" dirty="0">
                <a:solidFill>
                  <a:srgbClr val="FF0000"/>
                </a:solidFill>
              </a:rPr>
              <a:t>All users must have LET in order to participate in that data exchange</a:t>
            </a:r>
          </a:p>
          <a:p>
            <a:endParaRPr lang="en-CA" dirty="0"/>
          </a:p>
        </p:txBody>
      </p:sp>
    </p:spTree>
    <p:extLst>
      <p:ext uri="{BB962C8B-B14F-4D97-AF65-F5344CB8AC3E}">
        <p14:creationId xmlns:p14="http://schemas.microsoft.com/office/powerpoint/2010/main" val="3429663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470" y="267141"/>
            <a:ext cx="4186000" cy="1143000"/>
          </a:xfrm>
        </p:spPr>
        <p:txBody>
          <a:bodyPr/>
          <a:lstStyle/>
          <a:p>
            <a:pPr algn="ctr"/>
            <a:r>
              <a:rPr lang="en-CA" sz="2800" b="1" dirty="0">
                <a:solidFill>
                  <a:schemeClr val="accent2">
                    <a:lumMod val="75000"/>
                  </a:schemeClr>
                </a:solidFill>
              </a:rPr>
              <a:t>Frequency Remapping/</a:t>
            </a:r>
            <a:r>
              <a:rPr lang="en-CA" sz="2800" b="1" dirty="0" err="1">
                <a:solidFill>
                  <a:schemeClr val="accent2">
                    <a:lumMod val="75000"/>
                  </a:schemeClr>
                </a:solidFill>
              </a:rPr>
              <a:t>CryptoMod</a:t>
            </a:r>
            <a:endParaRPr lang="en-CA" sz="2800" b="1" dirty="0">
              <a:solidFill>
                <a:schemeClr val="accent2">
                  <a:lumMod val="75000"/>
                </a:schemeClr>
              </a:solidFill>
            </a:endParaRPr>
          </a:p>
        </p:txBody>
      </p:sp>
      <p:sp>
        <p:nvSpPr>
          <p:cNvPr id="5" name="Content Placeholder 4"/>
          <p:cNvSpPr>
            <a:spLocks noGrp="1"/>
          </p:cNvSpPr>
          <p:nvPr>
            <p:ph idx="1"/>
          </p:nvPr>
        </p:nvSpPr>
        <p:spPr/>
        <p:txBody>
          <a:bodyPr/>
          <a:lstStyle/>
          <a:p>
            <a:pPr eaLnBrk="1" fontAlgn="auto" hangingPunct="1">
              <a:spcAft>
                <a:spcPts val="0"/>
              </a:spcAft>
              <a:defRPr/>
            </a:pPr>
            <a:r>
              <a:rPr lang="en-CA" sz="2000" dirty="0"/>
              <a:t>Due to imposed National Security Agency (NSA) crypto modernization program standards and Federal Aviation Administration frequency remapping requirements, the current Link 16 hardware and software used across many platforms in the CAF must be replaced. </a:t>
            </a:r>
            <a:endParaRPr lang="en-CA" sz="2000" dirty="0">
              <a:cs typeface="Arial"/>
            </a:endParaRPr>
          </a:p>
          <a:p>
            <a:pPr eaLnBrk="1" fontAlgn="auto" hangingPunct="1">
              <a:spcAft>
                <a:spcPts val="0"/>
              </a:spcAft>
              <a:defRPr/>
            </a:pPr>
            <a:endParaRPr lang="en-CA" sz="2400" dirty="0"/>
          </a:p>
          <a:p>
            <a:pPr eaLnBrk="1" fontAlgn="auto" hangingPunct="1">
              <a:spcAft>
                <a:spcPts val="0"/>
              </a:spcAft>
              <a:defRPr/>
            </a:pPr>
            <a:r>
              <a:rPr lang="en-CA" sz="2000" dirty="0"/>
              <a:t>Compliance date : 1 Jan 2022</a:t>
            </a:r>
            <a:endParaRPr lang="en-CA" sz="2000">
              <a:cs typeface="Arial"/>
            </a:endParaRPr>
          </a:p>
          <a:p>
            <a:pPr eaLnBrk="1" fontAlgn="auto" hangingPunct="1">
              <a:spcAft>
                <a:spcPts val="0"/>
              </a:spcAft>
              <a:defRPr/>
            </a:pPr>
            <a:endParaRPr lang="en-CA" b="1" dirty="0"/>
          </a:p>
          <a:p>
            <a:pPr marL="0" indent="0">
              <a:buNone/>
            </a:pPr>
            <a:endParaRPr lang="en-CA" dirty="0"/>
          </a:p>
        </p:txBody>
      </p:sp>
    </p:spTree>
    <p:extLst>
      <p:ext uri="{BB962C8B-B14F-4D97-AF65-F5344CB8AC3E}">
        <p14:creationId xmlns:p14="http://schemas.microsoft.com/office/powerpoint/2010/main" val="2978457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2493123" y="2354"/>
            <a:ext cx="4080084" cy="1143000"/>
          </a:xfrm>
        </p:spPr>
        <p:txBody>
          <a:bodyPr/>
          <a:lstStyle/>
          <a:p>
            <a:pPr algn="ctr" eaLnBrk="1" hangingPunct="1"/>
            <a:r>
              <a:rPr lang="en-CA" altLang="en-US" sz="2800" b="1" dirty="0">
                <a:solidFill>
                  <a:schemeClr val="accent2">
                    <a:lumMod val="75000"/>
                  </a:schemeClr>
                </a:solidFill>
              </a:rPr>
              <a:t>Frequency Remapping</a:t>
            </a:r>
          </a:p>
        </p:txBody>
      </p:sp>
      <p:pic>
        <p:nvPicPr>
          <p:cNvPr id="3" name="Picture 2"/>
          <p:cNvPicPr>
            <a:picLocks noChangeAspect="1"/>
          </p:cNvPicPr>
          <p:nvPr/>
        </p:nvPicPr>
        <p:blipFill>
          <a:blip r:embed="rId3"/>
          <a:stretch>
            <a:fillRect/>
          </a:stretch>
        </p:blipFill>
        <p:spPr>
          <a:xfrm>
            <a:off x="383685" y="1188526"/>
            <a:ext cx="8376630" cy="4480948"/>
          </a:xfrm>
          <a:prstGeom prst="rect">
            <a:avLst/>
          </a:prstGeom>
        </p:spPr>
      </p:pic>
    </p:spTree>
    <p:extLst>
      <p:ext uri="{BB962C8B-B14F-4D97-AF65-F5344CB8AC3E}">
        <p14:creationId xmlns:p14="http://schemas.microsoft.com/office/powerpoint/2010/main" val="154157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1"/>
          <p:cNvSpPr>
            <a:spLocks noGrp="1" noChangeArrowheads="1"/>
          </p:cNvSpPr>
          <p:nvPr>
            <p:ph type="title"/>
          </p:nvPr>
        </p:nvSpPr>
        <p:spPr>
          <a:xfrm>
            <a:off x="1908911" y="317877"/>
            <a:ext cx="5777667" cy="1160652"/>
          </a:xfrm>
        </p:spPr>
        <p:txBody>
          <a:bodyPr lIns="86493" tIns="43247" rIns="86493" bIns="43247" anchor="t"/>
          <a:lstStyle/>
          <a:p>
            <a:pPr algn="ctr" eaLnBrk="1" hangingPunct="1"/>
            <a:r>
              <a:rPr lang="en-US" altLang="en-US" sz="2800" b="1" dirty="0">
                <a:solidFill>
                  <a:schemeClr val="accent2">
                    <a:lumMod val="75000"/>
                  </a:schemeClr>
                </a:solidFill>
              </a:rPr>
              <a:t>Frequency Remapping Example</a:t>
            </a:r>
          </a:p>
        </p:txBody>
      </p:sp>
      <p:sp>
        <p:nvSpPr>
          <p:cNvPr id="22530" name="Slide Number Placeholder 3"/>
          <p:cNvSpPr>
            <a:spLocks noGrp="1"/>
          </p:cNvSpPr>
          <p:nvPr>
            <p:ph type="sldNum" sz="quarter" idx="4294967295"/>
          </p:nvPr>
        </p:nvSpPr>
        <p:spPr>
          <a:xfrm>
            <a:off x="7240588" y="6248400"/>
            <a:ext cx="1903412" cy="4556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tabLst>
                <a:tab pos="723900" algn="l"/>
                <a:tab pos="1447800" algn="l"/>
              </a:tabLst>
              <a:defRPr sz="2400">
                <a:solidFill>
                  <a:srgbClr val="000000"/>
                </a:solidFill>
                <a:latin typeface="Tahoma" panose="020B0604030504040204" pitchFamily="34" charset="0"/>
                <a:ea typeface="Microsoft YaHei" panose="020B0503020204020204" pitchFamily="34" charset="-122"/>
              </a:defRPr>
            </a:lvl9pPr>
          </a:lstStyle>
          <a:p>
            <a:pPr>
              <a:spcBef>
                <a:spcPct val="0"/>
              </a:spcBef>
              <a:buClrTx/>
              <a:buFontTx/>
              <a:buNone/>
            </a:pPr>
            <a:fld id="{97C480BC-AFA3-42F0-A25C-CC46C142C44A}" type="slidenum">
              <a:rPr lang="en-US" altLang="en-US" sz="1400" smtClean="0">
                <a:solidFill>
                  <a:srgbClr val="FFFFFF"/>
                </a:solidFill>
                <a:latin typeface="Arial" panose="020B0604020202020204" pitchFamily="34" charset="0"/>
              </a:rPr>
              <a:pPr>
                <a:spcBef>
                  <a:spcPct val="0"/>
                </a:spcBef>
                <a:buClrTx/>
                <a:buFontTx/>
                <a:buNone/>
              </a:pPr>
              <a:t>18</a:t>
            </a:fld>
            <a:endParaRPr lang="en-US" altLang="en-US" sz="1400">
              <a:solidFill>
                <a:srgbClr val="FFFFFF"/>
              </a:solidFill>
              <a:latin typeface="Arial" panose="020B0604020202020204" pitchFamily="34" charset="0"/>
            </a:endParaRPr>
          </a:p>
        </p:txBody>
      </p:sp>
      <p:grpSp>
        <p:nvGrpSpPr>
          <p:cNvPr id="22531" name="Group 2"/>
          <p:cNvGrpSpPr>
            <a:grpSpLocks/>
          </p:cNvGrpSpPr>
          <p:nvPr/>
        </p:nvGrpSpPr>
        <p:grpSpPr bwMode="auto">
          <a:xfrm>
            <a:off x="1584325" y="5197475"/>
            <a:ext cx="1835150" cy="1236663"/>
            <a:chOff x="992" y="2674"/>
            <a:chExt cx="1156" cy="779"/>
          </a:xfrm>
        </p:grpSpPr>
        <p:sp>
          <p:nvSpPr>
            <p:cNvPr id="22786" name="Line 3"/>
            <p:cNvSpPr>
              <a:spLocks noChangeShapeType="1"/>
            </p:cNvSpPr>
            <p:nvPr/>
          </p:nvSpPr>
          <p:spPr bwMode="auto">
            <a:xfrm>
              <a:off x="1051"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87" name="Line 4"/>
            <p:cNvSpPr>
              <a:spLocks noChangeShapeType="1"/>
            </p:cNvSpPr>
            <p:nvPr/>
          </p:nvSpPr>
          <p:spPr bwMode="auto">
            <a:xfrm>
              <a:off x="1132"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88" name="Line 5"/>
            <p:cNvSpPr>
              <a:spLocks noChangeShapeType="1"/>
            </p:cNvSpPr>
            <p:nvPr/>
          </p:nvSpPr>
          <p:spPr bwMode="auto">
            <a:xfrm>
              <a:off x="1218"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89" name="Line 6"/>
            <p:cNvSpPr>
              <a:spLocks noChangeShapeType="1"/>
            </p:cNvSpPr>
            <p:nvPr/>
          </p:nvSpPr>
          <p:spPr bwMode="auto">
            <a:xfrm>
              <a:off x="1299"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0" name="Line 7"/>
            <p:cNvSpPr>
              <a:spLocks noChangeShapeType="1"/>
            </p:cNvSpPr>
            <p:nvPr/>
          </p:nvSpPr>
          <p:spPr bwMode="auto">
            <a:xfrm>
              <a:off x="1387"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1" name="Line 8"/>
            <p:cNvSpPr>
              <a:spLocks noChangeShapeType="1"/>
            </p:cNvSpPr>
            <p:nvPr/>
          </p:nvSpPr>
          <p:spPr bwMode="auto">
            <a:xfrm>
              <a:off x="1468"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2" name="Line 9"/>
            <p:cNvSpPr>
              <a:spLocks noChangeShapeType="1"/>
            </p:cNvSpPr>
            <p:nvPr/>
          </p:nvSpPr>
          <p:spPr bwMode="auto">
            <a:xfrm>
              <a:off x="1556"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3" name="Line 10"/>
            <p:cNvSpPr>
              <a:spLocks noChangeShapeType="1"/>
            </p:cNvSpPr>
            <p:nvPr/>
          </p:nvSpPr>
          <p:spPr bwMode="auto">
            <a:xfrm>
              <a:off x="1635"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4" name="Line 11"/>
            <p:cNvSpPr>
              <a:spLocks noChangeShapeType="1"/>
            </p:cNvSpPr>
            <p:nvPr/>
          </p:nvSpPr>
          <p:spPr bwMode="auto">
            <a:xfrm>
              <a:off x="1716"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5" name="Line 12"/>
            <p:cNvSpPr>
              <a:spLocks noChangeShapeType="1"/>
            </p:cNvSpPr>
            <p:nvPr/>
          </p:nvSpPr>
          <p:spPr bwMode="auto">
            <a:xfrm>
              <a:off x="1804"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6" name="Line 13"/>
            <p:cNvSpPr>
              <a:spLocks noChangeShapeType="1"/>
            </p:cNvSpPr>
            <p:nvPr/>
          </p:nvSpPr>
          <p:spPr bwMode="auto">
            <a:xfrm>
              <a:off x="1885"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7" name="Line 14"/>
            <p:cNvSpPr>
              <a:spLocks noChangeShapeType="1"/>
            </p:cNvSpPr>
            <p:nvPr/>
          </p:nvSpPr>
          <p:spPr bwMode="auto">
            <a:xfrm>
              <a:off x="1971"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8" name="Line 15"/>
            <p:cNvSpPr>
              <a:spLocks noChangeShapeType="1"/>
            </p:cNvSpPr>
            <p:nvPr/>
          </p:nvSpPr>
          <p:spPr bwMode="auto">
            <a:xfrm>
              <a:off x="2052"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99" name="Line 16"/>
            <p:cNvSpPr>
              <a:spLocks noChangeShapeType="1"/>
            </p:cNvSpPr>
            <p:nvPr/>
          </p:nvSpPr>
          <p:spPr bwMode="auto">
            <a:xfrm>
              <a:off x="2140" y="2674"/>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800" name="Freeform 17"/>
            <p:cNvSpPr>
              <a:spLocks/>
            </p:cNvSpPr>
            <p:nvPr/>
          </p:nvSpPr>
          <p:spPr bwMode="auto">
            <a:xfrm>
              <a:off x="992" y="2969"/>
              <a:ext cx="1156" cy="121"/>
            </a:xfrm>
            <a:custGeom>
              <a:avLst/>
              <a:gdLst>
                <a:gd name="T0" fmla="*/ 1156 w 1156"/>
                <a:gd name="T1" fmla="*/ 2 h 121"/>
                <a:gd name="T2" fmla="*/ 1152 w 1156"/>
                <a:gd name="T3" fmla="*/ 15 h 121"/>
                <a:gd name="T4" fmla="*/ 1148 w 1156"/>
                <a:gd name="T5" fmla="*/ 27 h 121"/>
                <a:gd name="T6" fmla="*/ 1145 w 1156"/>
                <a:gd name="T7" fmla="*/ 36 h 121"/>
                <a:gd name="T8" fmla="*/ 1137 w 1156"/>
                <a:gd name="T9" fmla="*/ 44 h 121"/>
                <a:gd name="T10" fmla="*/ 1127 w 1156"/>
                <a:gd name="T11" fmla="*/ 51 h 121"/>
                <a:gd name="T12" fmla="*/ 1116 w 1156"/>
                <a:gd name="T13" fmla="*/ 57 h 121"/>
                <a:gd name="T14" fmla="*/ 1104 w 1156"/>
                <a:gd name="T15" fmla="*/ 61 h 121"/>
                <a:gd name="T16" fmla="*/ 1089 w 1156"/>
                <a:gd name="T17" fmla="*/ 61 h 121"/>
                <a:gd name="T18" fmla="*/ 620 w 1156"/>
                <a:gd name="T19" fmla="*/ 61 h 121"/>
                <a:gd name="T20" fmla="*/ 607 w 1156"/>
                <a:gd name="T21" fmla="*/ 63 h 121"/>
                <a:gd name="T22" fmla="*/ 595 w 1156"/>
                <a:gd name="T23" fmla="*/ 65 h 121"/>
                <a:gd name="T24" fmla="*/ 586 w 1156"/>
                <a:gd name="T25" fmla="*/ 70 h 121"/>
                <a:gd name="T26" fmla="*/ 578 w 1156"/>
                <a:gd name="T27" fmla="*/ 78 h 121"/>
                <a:gd name="T28" fmla="*/ 572 w 1156"/>
                <a:gd name="T29" fmla="*/ 85 h 121"/>
                <a:gd name="T30" fmla="*/ 568 w 1156"/>
                <a:gd name="T31" fmla="*/ 97 h 121"/>
                <a:gd name="T32" fmla="*/ 566 w 1156"/>
                <a:gd name="T33" fmla="*/ 108 h 121"/>
                <a:gd name="T34" fmla="*/ 564 w 1156"/>
                <a:gd name="T35" fmla="*/ 121 h 121"/>
                <a:gd name="T36" fmla="*/ 562 w 1156"/>
                <a:gd name="T37" fmla="*/ 108 h 121"/>
                <a:gd name="T38" fmla="*/ 561 w 1156"/>
                <a:gd name="T39" fmla="*/ 97 h 121"/>
                <a:gd name="T40" fmla="*/ 557 w 1156"/>
                <a:gd name="T41" fmla="*/ 85 h 121"/>
                <a:gd name="T42" fmla="*/ 549 w 1156"/>
                <a:gd name="T43" fmla="*/ 78 h 121"/>
                <a:gd name="T44" fmla="*/ 541 w 1156"/>
                <a:gd name="T45" fmla="*/ 70 h 121"/>
                <a:gd name="T46" fmla="*/ 532 w 1156"/>
                <a:gd name="T47" fmla="*/ 65 h 121"/>
                <a:gd name="T48" fmla="*/ 522 w 1156"/>
                <a:gd name="T49" fmla="*/ 63 h 121"/>
                <a:gd name="T50" fmla="*/ 509 w 1156"/>
                <a:gd name="T51" fmla="*/ 61 h 121"/>
                <a:gd name="T52" fmla="*/ 59 w 1156"/>
                <a:gd name="T53" fmla="*/ 61 h 121"/>
                <a:gd name="T54" fmla="*/ 44 w 1156"/>
                <a:gd name="T55" fmla="*/ 61 h 121"/>
                <a:gd name="T56" fmla="*/ 32 w 1156"/>
                <a:gd name="T57" fmla="*/ 57 h 121"/>
                <a:gd name="T58" fmla="*/ 23 w 1156"/>
                <a:gd name="T59" fmla="*/ 53 h 121"/>
                <a:gd name="T60" fmla="*/ 15 w 1156"/>
                <a:gd name="T61" fmla="*/ 46 h 121"/>
                <a:gd name="T62" fmla="*/ 9 w 1156"/>
                <a:gd name="T63" fmla="*/ 38 h 121"/>
                <a:gd name="T64" fmla="*/ 3 w 1156"/>
                <a:gd name="T65" fmla="*/ 27 h 121"/>
                <a:gd name="T66" fmla="*/ 1 w 1156"/>
                <a:gd name="T67" fmla="*/ 15 h 121"/>
                <a:gd name="T68" fmla="*/ 0 w 1156"/>
                <a:gd name="T69" fmla="*/ 0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56"/>
                <a:gd name="T106" fmla="*/ 0 h 121"/>
                <a:gd name="T107" fmla="*/ 1156 w 1156"/>
                <a:gd name="T108" fmla="*/ 121 h 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56" h="121">
                  <a:moveTo>
                    <a:pt x="1156" y="2"/>
                  </a:moveTo>
                  <a:lnTo>
                    <a:pt x="1152" y="15"/>
                  </a:lnTo>
                  <a:lnTo>
                    <a:pt x="1148" y="27"/>
                  </a:lnTo>
                  <a:lnTo>
                    <a:pt x="1145" y="36"/>
                  </a:lnTo>
                  <a:lnTo>
                    <a:pt x="1137" y="44"/>
                  </a:lnTo>
                  <a:lnTo>
                    <a:pt x="1127" y="51"/>
                  </a:lnTo>
                  <a:lnTo>
                    <a:pt x="1116" y="57"/>
                  </a:lnTo>
                  <a:lnTo>
                    <a:pt x="1104" y="61"/>
                  </a:lnTo>
                  <a:lnTo>
                    <a:pt x="1089" y="61"/>
                  </a:lnTo>
                  <a:lnTo>
                    <a:pt x="620" y="61"/>
                  </a:lnTo>
                  <a:lnTo>
                    <a:pt x="607" y="63"/>
                  </a:lnTo>
                  <a:lnTo>
                    <a:pt x="595" y="65"/>
                  </a:lnTo>
                  <a:lnTo>
                    <a:pt x="586" y="70"/>
                  </a:lnTo>
                  <a:lnTo>
                    <a:pt x="578" y="78"/>
                  </a:lnTo>
                  <a:lnTo>
                    <a:pt x="572" y="85"/>
                  </a:lnTo>
                  <a:lnTo>
                    <a:pt x="568" y="97"/>
                  </a:lnTo>
                  <a:lnTo>
                    <a:pt x="566" y="108"/>
                  </a:lnTo>
                  <a:lnTo>
                    <a:pt x="564" y="121"/>
                  </a:lnTo>
                  <a:lnTo>
                    <a:pt x="562" y="108"/>
                  </a:lnTo>
                  <a:lnTo>
                    <a:pt x="561" y="97"/>
                  </a:lnTo>
                  <a:lnTo>
                    <a:pt x="557" y="85"/>
                  </a:lnTo>
                  <a:lnTo>
                    <a:pt x="549" y="78"/>
                  </a:lnTo>
                  <a:lnTo>
                    <a:pt x="541" y="70"/>
                  </a:lnTo>
                  <a:lnTo>
                    <a:pt x="532" y="65"/>
                  </a:lnTo>
                  <a:lnTo>
                    <a:pt x="522" y="63"/>
                  </a:lnTo>
                  <a:lnTo>
                    <a:pt x="509" y="61"/>
                  </a:lnTo>
                  <a:lnTo>
                    <a:pt x="59" y="61"/>
                  </a:lnTo>
                  <a:lnTo>
                    <a:pt x="44" y="61"/>
                  </a:lnTo>
                  <a:lnTo>
                    <a:pt x="32" y="57"/>
                  </a:lnTo>
                  <a:lnTo>
                    <a:pt x="23" y="53"/>
                  </a:lnTo>
                  <a:lnTo>
                    <a:pt x="15" y="46"/>
                  </a:lnTo>
                  <a:lnTo>
                    <a:pt x="9" y="38"/>
                  </a:lnTo>
                  <a:lnTo>
                    <a:pt x="3" y="27"/>
                  </a:lnTo>
                  <a:lnTo>
                    <a:pt x="1" y="15"/>
                  </a:lnTo>
                  <a:lnTo>
                    <a:pt x="0" y="0"/>
                  </a:lnTo>
                </a:path>
              </a:pathLst>
            </a:custGeom>
            <a:noFill/>
            <a:ln w="28575"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algn="l" defTabSz="457200" eaLnBrk="0" hangingPunct="0"/>
              <a:endParaRPr lang="en-US" sz="1200">
                <a:solidFill>
                  <a:srgbClr val="FFFFFF"/>
                </a:solidFill>
              </a:endParaRPr>
            </a:p>
          </p:txBody>
        </p:sp>
        <p:sp>
          <p:nvSpPr>
            <p:cNvPr id="22801" name="Rectangle 18"/>
            <p:cNvSpPr>
              <a:spLocks noChangeArrowheads="1"/>
            </p:cNvSpPr>
            <p:nvPr/>
          </p:nvSpPr>
          <p:spPr bwMode="auto">
            <a:xfrm>
              <a:off x="1527" y="318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solidFill>
                    <a:srgbClr val="FF0000"/>
                  </a:solidFill>
                  <a:latin typeface="Arial" panose="020B0604020202020204" pitchFamily="34" charset="0"/>
                </a:rPr>
                <a:t>14</a:t>
              </a:r>
              <a:endParaRPr lang="en-US" altLang="en-US" sz="800">
                <a:solidFill>
                  <a:srgbClr val="FF0000"/>
                </a:solidFill>
                <a:latin typeface="Arial" panose="020B0604020202020204" pitchFamily="34" charset="0"/>
              </a:endParaRPr>
            </a:p>
          </p:txBody>
        </p:sp>
        <p:sp>
          <p:nvSpPr>
            <p:cNvPr id="22802" name="Rectangle 19"/>
            <p:cNvSpPr>
              <a:spLocks noChangeArrowheads="1"/>
            </p:cNvSpPr>
            <p:nvPr/>
          </p:nvSpPr>
          <p:spPr bwMode="auto">
            <a:xfrm>
              <a:off x="1311" y="3270"/>
              <a:ext cx="49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solidFill>
                    <a:srgbClr val="FF0000"/>
                  </a:solidFill>
                  <a:latin typeface="Arial" panose="020B0604020202020204" pitchFamily="34" charset="0"/>
                </a:rPr>
                <a:t>JTIDS / MIDS</a:t>
              </a:r>
              <a:endParaRPr lang="en-US" altLang="en-US" sz="800">
                <a:solidFill>
                  <a:srgbClr val="FF0000"/>
                </a:solidFill>
                <a:latin typeface="Arial" panose="020B0604020202020204" pitchFamily="34" charset="0"/>
              </a:endParaRPr>
            </a:p>
          </p:txBody>
        </p:sp>
        <p:sp>
          <p:nvSpPr>
            <p:cNvPr id="22803" name="Rectangle 20"/>
            <p:cNvSpPr>
              <a:spLocks noChangeArrowheads="1"/>
            </p:cNvSpPr>
            <p:nvPr/>
          </p:nvSpPr>
          <p:spPr bwMode="auto">
            <a:xfrm>
              <a:off x="1344" y="3357"/>
              <a:ext cx="41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solidFill>
                    <a:srgbClr val="FF0000"/>
                  </a:solidFill>
                  <a:latin typeface="Arial" panose="020B0604020202020204" pitchFamily="34" charset="0"/>
                </a:rPr>
                <a:t>CARRIERS</a:t>
              </a:r>
              <a:endParaRPr lang="en-US" altLang="en-US" sz="800">
                <a:solidFill>
                  <a:srgbClr val="FF0000"/>
                </a:solidFill>
                <a:latin typeface="Arial" panose="020B0604020202020204" pitchFamily="34" charset="0"/>
              </a:endParaRPr>
            </a:p>
          </p:txBody>
        </p:sp>
      </p:grpSp>
      <p:sp>
        <p:nvSpPr>
          <p:cNvPr id="22534" name="Line 23"/>
          <p:cNvSpPr>
            <a:spLocks noChangeShapeType="1"/>
          </p:cNvSpPr>
          <p:nvPr/>
        </p:nvSpPr>
        <p:spPr bwMode="auto">
          <a:xfrm>
            <a:off x="3481388" y="2247900"/>
            <a:ext cx="1587" cy="33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35" name="Line 24"/>
          <p:cNvSpPr>
            <a:spLocks noChangeShapeType="1"/>
          </p:cNvSpPr>
          <p:nvPr/>
        </p:nvSpPr>
        <p:spPr bwMode="auto">
          <a:xfrm>
            <a:off x="4284663" y="2247900"/>
            <a:ext cx="1587" cy="336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36" name="Line 25"/>
          <p:cNvSpPr>
            <a:spLocks noChangeShapeType="1"/>
          </p:cNvSpPr>
          <p:nvPr/>
        </p:nvSpPr>
        <p:spPr bwMode="auto">
          <a:xfrm>
            <a:off x="15875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37" name="Line 26"/>
          <p:cNvSpPr>
            <a:spLocks noChangeShapeType="1"/>
          </p:cNvSpPr>
          <p:nvPr/>
        </p:nvSpPr>
        <p:spPr bwMode="auto">
          <a:xfrm>
            <a:off x="162401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38" name="Line 27"/>
          <p:cNvSpPr>
            <a:spLocks noChangeShapeType="1"/>
          </p:cNvSpPr>
          <p:nvPr/>
        </p:nvSpPr>
        <p:spPr bwMode="auto">
          <a:xfrm>
            <a:off x="16764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39" name="Line 28"/>
          <p:cNvSpPr>
            <a:spLocks noChangeShapeType="1"/>
          </p:cNvSpPr>
          <p:nvPr/>
        </p:nvSpPr>
        <p:spPr bwMode="auto">
          <a:xfrm>
            <a:off x="171291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0" name="Line 29"/>
          <p:cNvSpPr>
            <a:spLocks noChangeShapeType="1"/>
          </p:cNvSpPr>
          <p:nvPr/>
        </p:nvSpPr>
        <p:spPr bwMode="auto">
          <a:xfrm>
            <a:off x="17653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1" name="Line 30"/>
          <p:cNvSpPr>
            <a:spLocks noChangeShapeType="1"/>
          </p:cNvSpPr>
          <p:nvPr/>
        </p:nvSpPr>
        <p:spPr bwMode="auto">
          <a:xfrm>
            <a:off x="18049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2" name="Line 31"/>
          <p:cNvSpPr>
            <a:spLocks noChangeShapeType="1"/>
          </p:cNvSpPr>
          <p:nvPr/>
        </p:nvSpPr>
        <p:spPr bwMode="auto">
          <a:xfrm>
            <a:off x="18542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3" name="Line 32"/>
          <p:cNvSpPr>
            <a:spLocks noChangeShapeType="1"/>
          </p:cNvSpPr>
          <p:nvPr/>
        </p:nvSpPr>
        <p:spPr bwMode="auto">
          <a:xfrm>
            <a:off x="18938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4" name="Line 33"/>
          <p:cNvSpPr>
            <a:spLocks noChangeShapeType="1"/>
          </p:cNvSpPr>
          <p:nvPr/>
        </p:nvSpPr>
        <p:spPr bwMode="auto">
          <a:xfrm>
            <a:off x="194151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5" name="Line 34"/>
          <p:cNvSpPr>
            <a:spLocks noChangeShapeType="1"/>
          </p:cNvSpPr>
          <p:nvPr/>
        </p:nvSpPr>
        <p:spPr bwMode="auto">
          <a:xfrm>
            <a:off x="19812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6" name="Line 35"/>
          <p:cNvSpPr>
            <a:spLocks noChangeShapeType="1"/>
          </p:cNvSpPr>
          <p:nvPr/>
        </p:nvSpPr>
        <p:spPr bwMode="auto">
          <a:xfrm>
            <a:off x="20335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7" name="Line 36"/>
          <p:cNvSpPr>
            <a:spLocks noChangeShapeType="1"/>
          </p:cNvSpPr>
          <p:nvPr/>
        </p:nvSpPr>
        <p:spPr bwMode="auto">
          <a:xfrm>
            <a:off x="20701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8" name="Line 37"/>
          <p:cNvSpPr>
            <a:spLocks noChangeShapeType="1"/>
          </p:cNvSpPr>
          <p:nvPr/>
        </p:nvSpPr>
        <p:spPr bwMode="auto">
          <a:xfrm>
            <a:off x="21224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49" name="Line 38"/>
          <p:cNvSpPr>
            <a:spLocks noChangeShapeType="1"/>
          </p:cNvSpPr>
          <p:nvPr/>
        </p:nvSpPr>
        <p:spPr bwMode="auto">
          <a:xfrm>
            <a:off x="21590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0" name="Line 39"/>
          <p:cNvSpPr>
            <a:spLocks noChangeShapeType="1"/>
          </p:cNvSpPr>
          <p:nvPr/>
        </p:nvSpPr>
        <p:spPr bwMode="auto">
          <a:xfrm>
            <a:off x="22098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1" name="Line 40"/>
          <p:cNvSpPr>
            <a:spLocks noChangeShapeType="1"/>
          </p:cNvSpPr>
          <p:nvPr/>
        </p:nvSpPr>
        <p:spPr bwMode="auto">
          <a:xfrm>
            <a:off x="224631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2" name="Line 41"/>
          <p:cNvSpPr>
            <a:spLocks noChangeShapeType="1"/>
          </p:cNvSpPr>
          <p:nvPr/>
        </p:nvSpPr>
        <p:spPr bwMode="auto">
          <a:xfrm>
            <a:off x="22987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3" name="Line 42"/>
          <p:cNvSpPr>
            <a:spLocks noChangeShapeType="1"/>
          </p:cNvSpPr>
          <p:nvPr/>
        </p:nvSpPr>
        <p:spPr bwMode="auto">
          <a:xfrm>
            <a:off x="23383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4" name="Line 43"/>
          <p:cNvSpPr>
            <a:spLocks noChangeShapeType="1"/>
          </p:cNvSpPr>
          <p:nvPr/>
        </p:nvSpPr>
        <p:spPr bwMode="auto">
          <a:xfrm>
            <a:off x="23876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5" name="Line 44"/>
          <p:cNvSpPr>
            <a:spLocks noChangeShapeType="1"/>
          </p:cNvSpPr>
          <p:nvPr/>
        </p:nvSpPr>
        <p:spPr bwMode="auto">
          <a:xfrm>
            <a:off x="24272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6" name="Line 45"/>
          <p:cNvSpPr>
            <a:spLocks noChangeShapeType="1"/>
          </p:cNvSpPr>
          <p:nvPr/>
        </p:nvSpPr>
        <p:spPr bwMode="auto">
          <a:xfrm>
            <a:off x="24780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7" name="Line 46"/>
          <p:cNvSpPr>
            <a:spLocks noChangeShapeType="1"/>
          </p:cNvSpPr>
          <p:nvPr/>
        </p:nvSpPr>
        <p:spPr bwMode="auto">
          <a:xfrm>
            <a:off x="25146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8" name="Line 47"/>
          <p:cNvSpPr>
            <a:spLocks noChangeShapeType="1"/>
          </p:cNvSpPr>
          <p:nvPr/>
        </p:nvSpPr>
        <p:spPr bwMode="auto">
          <a:xfrm>
            <a:off x="25542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59" name="Line 48"/>
          <p:cNvSpPr>
            <a:spLocks noChangeShapeType="1"/>
          </p:cNvSpPr>
          <p:nvPr/>
        </p:nvSpPr>
        <p:spPr bwMode="auto">
          <a:xfrm>
            <a:off x="26035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0" name="Line 49"/>
          <p:cNvSpPr>
            <a:spLocks noChangeShapeType="1"/>
          </p:cNvSpPr>
          <p:nvPr/>
        </p:nvSpPr>
        <p:spPr bwMode="auto">
          <a:xfrm>
            <a:off x="26431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1" name="Line 50"/>
          <p:cNvSpPr>
            <a:spLocks noChangeShapeType="1"/>
          </p:cNvSpPr>
          <p:nvPr/>
        </p:nvSpPr>
        <p:spPr bwMode="auto">
          <a:xfrm>
            <a:off x="26924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2" name="Line 51"/>
          <p:cNvSpPr>
            <a:spLocks noChangeShapeType="1"/>
          </p:cNvSpPr>
          <p:nvPr/>
        </p:nvSpPr>
        <p:spPr bwMode="auto">
          <a:xfrm>
            <a:off x="27320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3" name="Line 52"/>
          <p:cNvSpPr>
            <a:spLocks noChangeShapeType="1"/>
          </p:cNvSpPr>
          <p:nvPr/>
        </p:nvSpPr>
        <p:spPr bwMode="auto">
          <a:xfrm>
            <a:off x="27844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4" name="Line 53"/>
          <p:cNvSpPr>
            <a:spLocks noChangeShapeType="1"/>
          </p:cNvSpPr>
          <p:nvPr/>
        </p:nvSpPr>
        <p:spPr bwMode="auto">
          <a:xfrm>
            <a:off x="28209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5" name="Line 54"/>
          <p:cNvSpPr>
            <a:spLocks noChangeShapeType="1"/>
          </p:cNvSpPr>
          <p:nvPr/>
        </p:nvSpPr>
        <p:spPr bwMode="auto">
          <a:xfrm>
            <a:off x="28717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6" name="Line 55"/>
          <p:cNvSpPr>
            <a:spLocks noChangeShapeType="1"/>
          </p:cNvSpPr>
          <p:nvPr/>
        </p:nvSpPr>
        <p:spPr bwMode="auto">
          <a:xfrm>
            <a:off x="29083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7" name="Line 56"/>
          <p:cNvSpPr>
            <a:spLocks noChangeShapeType="1"/>
          </p:cNvSpPr>
          <p:nvPr/>
        </p:nvSpPr>
        <p:spPr bwMode="auto">
          <a:xfrm>
            <a:off x="29606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8" name="Line 57"/>
          <p:cNvSpPr>
            <a:spLocks noChangeShapeType="1"/>
          </p:cNvSpPr>
          <p:nvPr/>
        </p:nvSpPr>
        <p:spPr bwMode="auto">
          <a:xfrm>
            <a:off x="30003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69" name="Line 58"/>
          <p:cNvSpPr>
            <a:spLocks noChangeShapeType="1"/>
          </p:cNvSpPr>
          <p:nvPr/>
        </p:nvSpPr>
        <p:spPr bwMode="auto">
          <a:xfrm>
            <a:off x="30495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0" name="Line 59"/>
          <p:cNvSpPr>
            <a:spLocks noChangeShapeType="1"/>
          </p:cNvSpPr>
          <p:nvPr/>
        </p:nvSpPr>
        <p:spPr bwMode="auto">
          <a:xfrm>
            <a:off x="30892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1" name="Line 60"/>
          <p:cNvSpPr>
            <a:spLocks noChangeShapeType="1"/>
          </p:cNvSpPr>
          <p:nvPr/>
        </p:nvSpPr>
        <p:spPr bwMode="auto">
          <a:xfrm>
            <a:off x="313690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2" name="Line 61"/>
          <p:cNvSpPr>
            <a:spLocks noChangeShapeType="1"/>
          </p:cNvSpPr>
          <p:nvPr/>
        </p:nvSpPr>
        <p:spPr bwMode="auto">
          <a:xfrm>
            <a:off x="31765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3" name="Line 62"/>
          <p:cNvSpPr>
            <a:spLocks noChangeShapeType="1"/>
          </p:cNvSpPr>
          <p:nvPr/>
        </p:nvSpPr>
        <p:spPr bwMode="auto">
          <a:xfrm>
            <a:off x="32289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4" name="Line 63"/>
          <p:cNvSpPr>
            <a:spLocks noChangeShapeType="1"/>
          </p:cNvSpPr>
          <p:nvPr/>
        </p:nvSpPr>
        <p:spPr bwMode="auto">
          <a:xfrm>
            <a:off x="32654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5" name="Line 64"/>
          <p:cNvSpPr>
            <a:spLocks noChangeShapeType="1"/>
          </p:cNvSpPr>
          <p:nvPr/>
        </p:nvSpPr>
        <p:spPr bwMode="auto">
          <a:xfrm>
            <a:off x="33178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6" name="Line 65"/>
          <p:cNvSpPr>
            <a:spLocks noChangeShapeType="1"/>
          </p:cNvSpPr>
          <p:nvPr/>
        </p:nvSpPr>
        <p:spPr bwMode="auto">
          <a:xfrm>
            <a:off x="33543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7" name="Line 66"/>
          <p:cNvSpPr>
            <a:spLocks noChangeShapeType="1"/>
          </p:cNvSpPr>
          <p:nvPr/>
        </p:nvSpPr>
        <p:spPr bwMode="auto">
          <a:xfrm>
            <a:off x="34051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8" name="Line 67"/>
          <p:cNvSpPr>
            <a:spLocks noChangeShapeType="1"/>
          </p:cNvSpPr>
          <p:nvPr/>
        </p:nvSpPr>
        <p:spPr bwMode="auto">
          <a:xfrm>
            <a:off x="35702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79" name="Line 68"/>
          <p:cNvSpPr>
            <a:spLocks noChangeShapeType="1"/>
          </p:cNvSpPr>
          <p:nvPr/>
        </p:nvSpPr>
        <p:spPr bwMode="auto">
          <a:xfrm>
            <a:off x="36226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0" name="Line 69"/>
          <p:cNvSpPr>
            <a:spLocks noChangeShapeType="1"/>
          </p:cNvSpPr>
          <p:nvPr/>
        </p:nvSpPr>
        <p:spPr bwMode="auto">
          <a:xfrm>
            <a:off x="36591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1" name="Line 70"/>
          <p:cNvSpPr>
            <a:spLocks noChangeShapeType="1"/>
          </p:cNvSpPr>
          <p:nvPr/>
        </p:nvSpPr>
        <p:spPr bwMode="auto">
          <a:xfrm>
            <a:off x="37115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2" name="Line 71"/>
          <p:cNvSpPr>
            <a:spLocks noChangeShapeType="1"/>
          </p:cNvSpPr>
          <p:nvPr/>
        </p:nvSpPr>
        <p:spPr bwMode="auto">
          <a:xfrm>
            <a:off x="37480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3" name="Line 72"/>
          <p:cNvSpPr>
            <a:spLocks noChangeShapeType="1"/>
          </p:cNvSpPr>
          <p:nvPr/>
        </p:nvSpPr>
        <p:spPr bwMode="auto">
          <a:xfrm>
            <a:off x="43481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4" name="Line 73"/>
          <p:cNvSpPr>
            <a:spLocks noChangeShapeType="1"/>
          </p:cNvSpPr>
          <p:nvPr/>
        </p:nvSpPr>
        <p:spPr bwMode="auto">
          <a:xfrm>
            <a:off x="43973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5" name="Line 74"/>
          <p:cNvSpPr>
            <a:spLocks noChangeShapeType="1"/>
          </p:cNvSpPr>
          <p:nvPr/>
        </p:nvSpPr>
        <p:spPr bwMode="auto">
          <a:xfrm>
            <a:off x="44370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6" name="Line 75"/>
          <p:cNvSpPr>
            <a:spLocks noChangeShapeType="1"/>
          </p:cNvSpPr>
          <p:nvPr/>
        </p:nvSpPr>
        <p:spPr bwMode="auto">
          <a:xfrm>
            <a:off x="44862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7" name="Line 76"/>
          <p:cNvSpPr>
            <a:spLocks noChangeShapeType="1"/>
          </p:cNvSpPr>
          <p:nvPr/>
        </p:nvSpPr>
        <p:spPr bwMode="auto">
          <a:xfrm>
            <a:off x="45259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8" name="Line 77"/>
          <p:cNvSpPr>
            <a:spLocks noChangeShapeType="1"/>
          </p:cNvSpPr>
          <p:nvPr/>
        </p:nvSpPr>
        <p:spPr bwMode="auto">
          <a:xfrm>
            <a:off x="45735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89" name="Line 78"/>
          <p:cNvSpPr>
            <a:spLocks noChangeShapeType="1"/>
          </p:cNvSpPr>
          <p:nvPr/>
        </p:nvSpPr>
        <p:spPr bwMode="auto">
          <a:xfrm>
            <a:off x="46132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0" name="Line 79"/>
          <p:cNvSpPr>
            <a:spLocks noChangeShapeType="1"/>
          </p:cNvSpPr>
          <p:nvPr/>
        </p:nvSpPr>
        <p:spPr bwMode="auto">
          <a:xfrm>
            <a:off x="46624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1" name="Line 80"/>
          <p:cNvSpPr>
            <a:spLocks noChangeShapeType="1"/>
          </p:cNvSpPr>
          <p:nvPr/>
        </p:nvSpPr>
        <p:spPr bwMode="auto">
          <a:xfrm>
            <a:off x="47021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2" name="Line 81"/>
          <p:cNvSpPr>
            <a:spLocks noChangeShapeType="1"/>
          </p:cNvSpPr>
          <p:nvPr/>
        </p:nvSpPr>
        <p:spPr bwMode="auto">
          <a:xfrm>
            <a:off x="47545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3" name="Line 82"/>
          <p:cNvSpPr>
            <a:spLocks noChangeShapeType="1"/>
          </p:cNvSpPr>
          <p:nvPr/>
        </p:nvSpPr>
        <p:spPr bwMode="auto">
          <a:xfrm>
            <a:off x="47910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4" name="Line 83"/>
          <p:cNvSpPr>
            <a:spLocks noChangeShapeType="1"/>
          </p:cNvSpPr>
          <p:nvPr/>
        </p:nvSpPr>
        <p:spPr bwMode="auto">
          <a:xfrm>
            <a:off x="48418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5" name="Line 84"/>
          <p:cNvSpPr>
            <a:spLocks noChangeShapeType="1"/>
          </p:cNvSpPr>
          <p:nvPr/>
        </p:nvSpPr>
        <p:spPr bwMode="auto">
          <a:xfrm>
            <a:off x="48783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6" name="Line 85"/>
          <p:cNvSpPr>
            <a:spLocks noChangeShapeType="1"/>
          </p:cNvSpPr>
          <p:nvPr/>
        </p:nvSpPr>
        <p:spPr bwMode="auto">
          <a:xfrm>
            <a:off x="49307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7" name="Line 86"/>
          <p:cNvSpPr>
            <a:spLocks noChangeShapeType="1"/>
          </p:cNvSpPr>
          <p:nvPr/>
        </p:nvSpPr>
        <p:spPr bwMode="auto">
          <a:xfrm>
            <a:off x="49672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8" name="Line 87"/>
          <p:cNvSpPr>
            <a:spLocks noChangeShapeType="1"/>
          </p:cNvSpPr>
          <p:nvPr/>
        </p:nvSpPr>
        <p:spPr bwMode="auto">
          <a:xfrm>
            <a:off x="50196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599" name="Line 88"/>
          <p:cNvSpPr>
            <a:spLocks noChangeShapeType="1"/>
          </p:cNvSpPr>
          <p:nvPr/>
        </p:nvSpPr>
        <p:spPr bwMode="auto">
          <a:xfrm>
            <a:off x="50593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0" name="Line 89"/>
          <p:cNvSpPr>
            <a:spLocks noChangeShapeType="1"/>
          </p:cNvSpPr>
          <p:nvPr/>
        </p:nvSpPr>
        <p:spPr bwMode="auto">
          <a:xfrm>
            <a:off x="51069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1" name="Line 90"/>
          <p:cNvSpPr>
            <a:spLocks noChangeShapeType="1"/>
          </p:cNvSpPr>
          <p:nvPr/>
        </p:nvSpPr>
        <p:spPr bwMode="auto">
          <a:xfrm>
            <a:off x="51466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2" name="Line 91"/>
          <p:cNvSpPr>
            <a:spLocks noChangeShapeType="1"/>
          </p:cNvSpPr>
          <p:nvPr/>
        </p:nvSpPr>
        <p:spPr bwMode="auto">
          <a:xfrm>
            <a:off x="51863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3" name="Line 92"/>
          <p:cNvSpPr>
            <a:spLocks noChangeShapeType="1"/>
          </p:cNvSpPr>
          <p:nvPr/>
        </p:nvSpPr>
        <p:spPr bwMode="auto">
          <a:xfrm>
            <a:off x="52355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4" name="Line 93"/>
          <p:cNvSpPr>
            <a:spLocks noChangeShapeType="1"/>
          </p:cNvSpPr>
          <p:nvPr/>
        </p:nvSpPr>
        <p:spPr bwMode="auto">
          <a:xfrm>
            <a:off x="52752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5" name="Line 94"/>
          <p:cNvSpPr>
            <a:spLocks noChangeShapeType="1"/>
          </p:cNvSpPr>
          <p:nvPr/>
        </p:nvSpPr>
        <p:spPr bwMode="auto">
          <a:xfrm>
            <a:off x="53244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6" name="Line 95"/>
          <p:cNvSpPr>
            <a:spLocks noChangeShapeType="1"/>
          </p:cNvSpPr>
          <p:nvPr/>
        </p:nvSpPr>
        <p:spPr bwMode="auto">
          <a:xfrm>
            <a:off x="53641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7" name="Line 96"/>
          <p:cNvSpPr>
            <a:spLocks noChangeShapeType="1"/>
          </p:cNvSpPr>
          <p:nvPr/>
        </p:nvSpPr>
        <p:spPr bwMode="auto">
          <a:xfrm>
            <a:off x="54149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8" name="Line 97"/>
          <p:cNvSpPr>
            <a:spLocks noChangeShapeType="1"/>
          </p:cNvSpPr>
          <p:nvPr/>
        </p:nvSpPr>
        <p:spPr bwMode="auto">
          <a:xfrm>
            <a:off x="54530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09" name="Line 98"/>
          <p:cNvSpPr>
            <a:spLocks noChangeShapeType="1"/>
          </p:cNvSpPr>
          <p:nvPr/>
        </p:nvSpPr>
        <p:spPr bwMode="auto">
          <a:xfrm>
            <a:off x="55038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0" name="Line 99"/>
          <p:cNvSpPr>
            <a:spLocks noChangeShapeType="1"/>
          </p:cNvSpPr>
          <p:nvPr/>
        </p:nvSpPr>
        <p:spPr bwMode="auto">
          <a:xfrm>
            <a:off x="55403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1" name="Line 100"/>
          <p:cNvSpPr>
            <a:spLocks noChangeShapeType="1"/>
          </p:cNvSpPr>
          <p:nvPr/>
        </p:nvSpPr>
        <p:spPr bwMode="auto">
          <a:xfrm>
            <a:off x="55927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2" name="Line 101"/>
          <p:cNvSpPr>
            <a:spLocks noChangeShapeType="1"/>
          </p:cNvSpPr>
          <p:nvPr/>
        </p:nvSpPr>
        <p:spPr bwMode="auto">
          <a:xfrm>
            <a:off x="56292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3" name="Line 102"/>
          <p:cNvSpPr>
            <a:spLocks noChangeShapeType="1"/>
          </p:cNvSpPr>
          <p:nvPr/>
        </p:nvSpPr>
        <p:spPr bwMode="auto">
          <a:xfrm>
            <a:off x="56816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4" name="Line 103"/>
          <p:cNvSpPr>
            <a:spLocks noChangeShapeType="1"/>
          </p:cNvSpPr>
          <p:nvPr/>
        </p:nvSpPr>
        <p:spPr bwMode="auto">
          <a:xfrm>
            <a:off x="57213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5" name="Line 104"/>
          <p:cNvSpPr>
            <a:spLocks noChangeShapeType="1"/>
          </p:cNvSpPr>
          <p:nvPr/>
        </p:nvSpPr>
        <p:spPr bwMode="auto">
          <a:xfrm>
            <a:off x="57689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6" name="Line 105"/>
          <p:cNvSpPr>
            <a:spLocks noChangeShapeType="1"/>
          </p:cNvSpPr>
          <p:nvPr/>
        </p:nvSpPr>
        <p:spPr bwMode="auto">
          <a:xfrm>
            <a:off x="58086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7" name="Line 106"/>
          <p:cNvSpPr>
            <a:spLocks noChangeShapeType="1"/>
          </p:cNvSpPr>
          <p:nvPr/>
        </p:nvSpPr>
        <p:spPr bwMode="auto">
          <a:xfrm>
            <a:off x="58578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8" name="Line 107"/>
          <p:cNvSpPr>
            <a:spLocks noChangeShapeType="1"/>
          </p:cNvSpPr>
          <p:nvPr/>
        </p:nvSpPr>
        <p:spPr bwMode="auto">
          <a:xfrm>
            <a:off x="58975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19" name="Line 108"/>
          <p:cNvSpPr>
            <a:spLocks noChangeShapeType="1"/>
          </p:cNvSpPr>
          <p:nvPr/>
        </p:nvSpPr>
        <p:spPr bwMode="auto">
          <a:xfrm>
            <a:off x="59499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0" name="Line 109"/>
          <p:cNvSpPr>
            <a:spLocks noChangeShapeType="1"/>
          </p:cNvSpPr>
          <p:nvPr/>
        </p:nvSpPr>
        <p:spPr bwMode="auto">
          <a:xfrm>
            <a:off x="59864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1" name="Line 110"/>
          <p:cNvSpPr>
            <a:spLocks noChangeShapeType="1"/>
          </p:cNvSpPr>
          <p:nvPr/>
        </p:nvSpPr>
        <p:spPr bwMode="auto">
          <a:xfrm>
            <a:off x="60261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2" name="Line 111"/>
          <p:cNvSpPr>
            <a:spLocks noChangeShapeType="1"/>
          </p:cNvSpPr>
          <p:nvPr/>
        </p:nvSpPr>
        <p:spPr bwMode="auto">
          <a:xfrm>
            <a:off x="60737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3" name="Line 112"/>
          <p:cNvSpPr>
            <a:spLocks noChangeShapeType="1"/>
          </p:cNvSpPr>
          <p:nvPr/>
        </p:nvSpPr>
        <p:spPr bwMode="auto">
          <a:xfrm>
            <a:off x="61134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4" name="Line 113"/>
          <p:cNvSpPr>
            <a:spLocks noChangeShapeType="1"/>
          </p:cNvSpPr>
          <p:nvPr/>
        </p:nvSpPr>
        <p:spPr bwMode="auto">
          <a:xfrm>
            <a:off x="61626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5" name="Line 114"/>
          <p:cNvSpPr>
            <a:spLocks noChangeShapeType="1"/>
          </p:cNvSpPr>
          <p:nvPr/>
        </p:nvSpPr>
        <p:spPr bwMode="auto">
          <a:xfrm>
            <a:off x="62023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6" name="Line 115"/>
          <p:cNvSpPr>
            <a:spLocks noChangeShapeType="1"/>
          </p:cNvSpPr>
          <p:nvPr/>
        </p:nvSpPr>
        <p:spPr bwMode="auto">
          <a:xfrm>
            <a:off x="62547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7" name="Line 116"/>
          <p:cNvSpPr>
            <a:spLocks noChangeShapeType="1"/>
          </p:cNvSpPr>
          <p:nvPr/>
        </p:nvSpPr>
        <p:spPr bwMode="auto">
          <a:xfrm>
            <a:off x="62912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8" name="Line 117"/>
          <p:cNvSpPr>
            <a:spLocks noChangeShapeType="1"/>
          </p:cNvSpPr>
          <p:nvPr/>
        </p:nvSpPr>
        <p:spPr bwMode="auto">
          <a:xfrm>
            <a:off x="63436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29" name="Line 118"/>
          <p:cNvSpPr>
            <a:spLocks noChangeShapeType="1"/>
          </p:cNvSpPr>
          <p:nvPr/>
        </p:nvSpPr>
        <p:spPr bwMode="auto">
          <a:xfrm>
            <a:off x="63801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0" name="Line 119"/>
          <p:cNvSpPr>
            <a:spLocks noChangeShapeType="1"/>
          </p:cNvSpPr>
          <p:nvPr/>
        </p:nvSpPr>
        <p:spPr bwMode="auto">
          <a:xfrm>
            <a:off x="64309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1" name="Line 120"/>
          <p:cNvSpPr>
            <a:spLocks noChangeShapeType="1"/>
          </p:cNvSpPr>
          <p:nvPr/>
        </p:nvSpPr>
        <p:spPr bwMode="auto">
          <a:xfrm>
            <a:off x="64674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2" name="Line 121"/>
          <p:cNvSpPr>
            <a:spLocks noChangeShapeType="1"/>
          </p:cNvSpPr>
          <p:nvPr/>
        </p:nvSpPr>
        <p:spPr bwMode="auto">
          <a:xfrm>
            <a:off x="65198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3" name="Line 122"/>
          <p:cNvSpPr>
            <a:spLocks noChangeShapeType="1"/>
          </p:cNvSpPr>
          <p:nvPr/>
        </p:nvSpPr>
        <p:spPr bwMode="auto">
          <a:xfrm>
            <a:off x="65595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4" name="Line 123"/>
          <p:cNvSpPr>
            <a:spLocks noChangeShapeType="1"/>
          </p:cNvSpPr>
          <p:nvPr/>
        </p:nvSpPr>
        <p:spPr bwMode="auto">
          <a:xfrm>
            <a:off x="66087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5" name="Line 124"/>
          <p:cNvSpPr>
            <a:spLocks noChangeShapeType="1"/>
          </p:cNvSpPr>
          <p:nvPr/>
        </p:nvSpPr>
        <p:spPr bwMode="auto">
          <a:xfrm>
            <a:off x="66484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6" name="Line 125"/>
          <p:cNvSpPr>
            <a:spLocks noChangeShapeType="1"/>
          </p:cNvSpPr>
          <p:nvPr/>
        </p:nvSpPr>
        <p:spPr bwMode="auto">
          <a:xfrm>
            <a:off x="66960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7" name="Line 126"/>
          <p:cNvSpPr>
            <a:spLocks noChangeShapeType="1"/>
          </p:cNvSpPr>
          <p:nvPr/>
        </p:nvSpPr>
        <p:spPr bwMode="auto">
          <a:xfrm>
            <a:off x="67357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8" name="Line 127"/>
          <p:cNvSpPr>
            <a:spLocks noChangeShapeType="1"/>
          </p:cNvSpPr>
          <p:nvPr/>
        </p:nvSpPr>
        <p:spPr bwMode="auto">
          <a:xfrm>
            <a:off x="67881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39" name="Line 128"/>
          <p:cNvSpPr>
            <a:spLocks noChangeShapeType="1"/>
          </p:cNvSpPr>
          <p:nvPr/>
        </p:nvSpPr>
        <p:spPr bwMode="auto">
          <a:xfrm>
            <a:off x="68246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0" name="Line 129"/>
          <p:cNvSpPr>
            <a:spLocks noChangeShapeType="1"/>
          </p:cNvSpPr>
          <p:nvPr/>
        </p:nvSpPr>
        <p:spPr bwMode="auto">
          <a:xfrm>
            <a:off x="68770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1" name="Line 130"/>
          <p:cNvSpPr>
            <a:spLocks noChangeShapeType="1"/>
          </p:cNvSpPr>
          <p:nvPr/>
        </p:nvSpPr>
        <p:spPr bwMode="auto">
          <a:xfrm>
            <a:off x="69135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2" name="Line 131"/>
          <p:cNvSpPr>
            <a:spLocks noChangeShapeType="1"/>
          </p:cNvSpPr>
          <p:nvPr/>
        </p:nvSpPr>
        <p:spPr bwMode="auto">
          <a:xfrm>
            <a:off x="69532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3" name="Line 132"/>
          <p:cNvSpPr>
            <a:spLocks noChangeShapeType="1"/>
          </p:cNvSpPr>
          <p:nvPr/>
        </p:nvSpPr>
        <p:spPr bwMode="auto">
          <a:xfrm>
            <a:off x="70040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4" name="Line 133"/>
          <p:cNvSpPr>
            <a:spLocks noChangeShapeType="1"/>
          </p:cNvSpPr>
          <p:nvPr/>
        </p:nvSpPr>
        <p:spPr bwMode="auto">
          <a:xfrm>
            <a:off x="70405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5" name="Line 134"/>
          <p:cNvSpPr>
            <a:spLocks noChangeShapeType="1"/>
          </p:cNvSpPr>
          <p:nvPr/>
        </p:nvSpPr>
        <p:spPr bwMode="auto">
          <a:xfrm>
            <a:off x="70929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6" name="Line 135"/>
          <p:cNvSpPr>
            <a:spLocks noChangeShapeType="1"/>
          </p:cNvSpPr>
          <p:nvPr/>
        </p:nvSpPr>
        <p:spPr bwMode="auto">
          <a:xfrm>
            <a:off x="71294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7" name="Line 136"/>
          <p:cNvSpPr>
            <a:spLocks noChangeShapeType="1"/>
          </p:cNvSpPr>
          <p:nvPr/>
        </p:nvSpPr>
        <p:spPr bwMode="auto">
          <a:xfrm>
            <a:off x="71818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8" name="Line 137"/>
          <p:cNvSpPr>
            <a:spLocks noChangeShapeType="1"/>
          </p:cNvSpPr>
          <p:nvPr/>
        </p:nvSpPr>
        <p:spPr bwMode="auto">
          <a:xfrm>
            <a:off x="72215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49" name="Line 138"/>
          <p:cNvSpPr>
            <a:spLocks noChangeShapeType="1"/>
          </p:cNvSpPr>
          <p:nvPr/>
        </p:nvSpPr>
        <p:spPr bwMode="auto">
          <a:xfrm>
            <a:off x="72707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0" name="Line 139"/>
          <p:cNvSpPr>
            <a:spLocks noChangeShapeType="1"/>
          </p:cNvSpPr>
          <p:nvPr/>
        </p:nvSpPr>
        <p:spPr bwMode="auto">
          <a:xfrm>
            <a:off x="73104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1" name="Line 140"/>
          <p:cNvSpPr>
            <a:spLocks noChangeShapeType="1"/>
          </p:cNvSpPr>
          <p:nvPr/>
        </p:nvSpPr>
        <p:spPr bwMode="auto">
          <a:xfrm>
            <a:off x="73612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2" name="Line 141"/>
          <p:cNvSpPr>
            <a:spLocks noChangeShapeType="1"/>
          </p:cNvSpPr>
          <p:nvPr/>
        </p:nvSpPr>
        <p:spPr bwMode="auto">
          <a:xfrm>
            <a:off x="73977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3" name="Line 142"/>
          <p:cNvSpPr>
            <a:spLocks noChangeShapeType="1"/>
          </p:cNvSpPr>
          <p:nvPr/>
        </p:nvSpPr>
        <p:spPr bwMode="auto">
          <a:xfrm>
            <a:off x="74501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4" name="Line 143"/>
          <p:cNvSpPr>
            <a:spLocks noChangeShapeType="1"/>
          </p:cNvSpPr>
          <p:nvPr/>
        </p:nvSpPr>
        <p:spPr bwMode="auto">
          <a:xfrm>
            <a:off x="74866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5" name="Line 144"/>
          <p:cNvSpPr>
            <a:spLocks noChangeShapeType="1"/>
          </p:cNvSpPr>
          <p:nvPr/>
        </p:nvSpPr>
        <p:spPr bwMode="auto">
          <a:xfrm>
            <a:off x="75390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6" name="Line 145"/>
          <p:cNvSpPr>
            <a:spLocks noChangeShapeType="1"/>
          </p:cNvSpPr>
          <p:nvPr/>
        </p:nvSpPr>
        <p:spPr bwMode="auto">
          <a:xfrm>
            <a:off x="75755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7" name="Line 146"/>
          <p:cNvSpPr>
            <a:spLocks noChangeShapeType="1"/>
          </p:cNvSpPr>
          <p:nvPr/>
        </p:nvSpPr>
        <p:spPr bwMode="auto">
          <a:xfrm>
            <a:off x="76263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8" name="Line 147"/>
          <p:cNvSpPr>
            <a:spLocks noChangeShapeType="1"/>
          </p:cNvSpPr>
          <p:nvPr/>
        </p:nvSpPr>
        <p:spPr bwMode="auto">
          <a:xfrm>
            <a:off x="76628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59" name="Line 148"/>
          <p:cNvSpPr>
            <a:spLocks noChangeShapeType="1"/>
          </p:cNvSpPr>
          <p:nvPr/>
        </p:nvSpPr>
        <p:spPr bwMode="auto">
          <a:xfrm>
            <a:off x="77152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0" name="Line 149"/>
          <p:cNvSpPr>
            <a:spLocks noChangeShapeType="1"/>
          </p:cNvSpPr>
          <p:nvPr/>
        </p:nvSpPr>
        <p:spPr bwMode="auto">
          <a:xfrm>
            <a:off x="77549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1" name="Line 150"/>
          <p:cNvSpPr>
            <a:spLocks noChangeShapeType="1"/>
          </p:cNvSpPr>
          <p:nvPr/>
        </p:nvSpPr>
        <p:spPr bwMode="auto">
          <a:xfrm>
            <a:off x="78041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2" name="Line 151"/>
          <p:cNvSpPr>
            <a:spLocks noChangeShapeType="1"/>
          </p:cNvSpPr>
          <p:nvPr/>
        </p:nvSpPr>
        <p:spPr bwMode="auto">
          <a:xfrm>
            <a:off x="78438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3" name="Line 152"/>
          <p:cNvSpPr>
            <a:spLocks noChangeShapeType="1"/>
          </p:cNvSpPr>
          <p:nvPr/>
        </p:nvSpPr>
        <p:spPr bwMode="auto">
          <a:xfrm>
            <a:off x="78803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4" name="Line 153"/>
          <p:cNvSpPr>
            <a:spLocks noChangeShapeType="1"/>
          </p:cNvSpPr>
          <p:nvPr/>
        </p:nvSpPr>
        <p:spPr bwMode="auto">
          <a:xfrm>
            <a:off x="79311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5" name="Line 154"/>
          <p:cNvSpPr>
            <a:spLocks noChangeShapeType="1"/>
          </p:cNvSpPr>
          <p:nvPr/>
        </p:nvSpPr>
        <p:spPr bwMode="auto">
          <a:xfrm>
            <a:off x="79692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6" name="Line 155"/>
          <p:cNvSpPr>
            <a:spLocks noChangeShapeType="1"/>
          </p:cNvSpPr>
          <p:nvPr/>
        </p:nvSpPr>
        <p:spPr bwMode="auto">
          <a:xfrm>
            <a:off x="80200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7" name="Line 156"/>
          <p:cNvSpPr>
            <a:spLocks noChangeShapeType="1"/>
          </p:cNvSpPr>
          <p:nvPr/>
        </p:nvSpPr>
        <p:spPr bwMode="auto">
          <a:xfrm>
            <a:off x="80597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8" name="Line 157"/>
          <p:cNvSpPr>
            <a:spLocks noChangeShapeType="1"/>
          </p:cNvSpPr>
          <p:nvPr/>
        </p:nvSpPr>
        <p:spPr bwMode="auto">
          <a:xfrm>
            <a:off x="81089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69" name="Line 158"/>
          <p:cNvSpPr>
            <a:spLocks noChangeShapeType="1"/>
          </p:cNvSpPr>
          <p:nvPr/>
        </p:nvSpPr>
        <p:spPr bwMode="auto">
          <a:xfrm>
            <a:off x="81486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0" name="Line 159"/>
          <p:cNvSpPr>
            <a:spLocks noChangeShapeType="1"/>
          </p:cNvSpPr>
          <p:nvPr/>
        </p:nvSpPr>
        <p:spPr bwMode="auto">
          <a:xfrm>
            <a:off x="820102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1" name="Line 160"/>
          <p:cNvSpPr>
            <a:spLocks noChangeShapeType="1"/>
          </p:cNvSpPr>
          <p:nvPr/>
        </p:nvSpPr>
        <p:spPr bwMode="auto">
          <a:xfrm>
            <a:off x="82375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2" name="Line 161"/>
          <p:cNvSpPr>
            <a:spLocks noChangeShapeType="1"/>
          </p:cNvSpPr>
          <p:nvPr/>
        </p:nvSpPr>
        <p:spPr bwMode="auto">
          <a:xfrm>
            <a:off x="82883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3" name="Line 162"/>
          <p:cNvSpPr>
            <a:spLocks noChangeShapeType="1"/>
          </p:cNvSpPr>
          <p:nvPr/>
        </p:nvSpPr>
        <p:spPr bwMode="auto">
          <a:xfrm>
            <a:off x="83248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4" name="Line 163"/>
          <p:cNvSpPr>
            <a:spLocks noChangeShapeType="1"/>
          </p:cNvSpPr>
          <p:nvPr/>
        </p:nvSpPr>
        <p:spPr bwMode="auto">
          <a:xfrm>
            <a:off x="83772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5" name="Line 164"/>
          <p:cNvSpPr>
            <a:spLocks noChangeShapeType="1"/>
          </p:cNvSpPr>
          <p:nvPr/>
        </p:nvSpPr>
        <p:spPr bwMode="auto">
          <a:xfrm>
            <a:off x="84137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6" name="Line 165"/>
          <p:cNvSpPr>
            <a:spLocks noChangeShapeType="1"/>
          </p:cNvSpPr>
          <p:nvPr/>
        </p:nvSpPr>
        <p:spPr bwMode="auto">
          <a:xfrm>
            <a:off x="846613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7" name="Line 166"/>
          <p:cNvSpPr>
            <a:spLocks noChangeShapeType="1"/>
          </p:cNvSpPr>
          <p:nvPr/>
        </p:nvSpPr>
        <p:spPr bwMode="auto">
          <a:xfrm>
            <a:off x="850582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8" name="Line 167"/>
          <p:cNvSpPr>
            <a:spLocks noChangeShapeType="1"/>
          </p:cNvSpPr>
          <p:nvPr/>
        </p:nvSpPr>
        <p:spPr bwMode="auto">
          <a:xfrm>
            <a:off x="8553450"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79" name="Line 168"/>
          <p:cNvSpPr>
            <a:spLocks noChangeShapeType="1"/>
          </p:cNvSpPr>
          <p:nvPr/>
        </p:nvSpPr>
        <p:spPr bwMode="auto">
          <a:xfrm>
            <a:off x="37988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0" name="Line 169"/>
          <p:cNvSpPr>
            <a:spLocks noChangeShapeType="1"/>
          </p:cNvSpPr>
          <p:nvPr/>
        </p:nvSpPr>
        <p:spPr bwMode="auto">
          <a:xfrm>
            <a:off x="38385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1" name="Line 170"/>
          <p:cNvSpPr>
            <a:spLocks noChangeShapeType="1"/>
          </p:cNvSpPr>
          <p:nvPr/>
        </p:nvSpPr>
        <p:spPr bwMode="auto">
          <a:xfrm>
            <a:off x="38877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2" name="Line 171"/>
          <p:cNvSpPr>
            <a:spLocks noChangeShapeType="1"/>
          </p:cNvSpPr>
          <p:nvPr/>
        </p:nvSpPr>
        <p:spPr bwMode="auto">
          <a:xfrm>
            <a:off x="39274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3" name="Line 172"/>
          <p:cNvSpPr>
            <a:spLocks noChangeShapeType="1"/>
          </p:cNvSpPr>
          <p:nvPr/>
        </p:nvSpPr>
        <p:spPr bwMode="auto">
          <a:xfrm>
            <a:off x="3979863"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4" name="Line 173"/>
          <p:cNvSpPr>
            <a:spLocks noChangeShapeType="1"/>
          </p:cNvSpPr>
          <p:nvPr/>
        </p:nvSpPr>
        <p:spPr bwMode="auto">
          <a:xfrm>
            <a:off x="40163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5" name="Line 174"/>
          <p:cNvSpPr>
            <a:spLocks noChangeShapeType="1"/>
          </p:cNvSpPr>
          <p:nvPr/>
        </p:nvSpPr>
        <p:spPr bwMode="auto">
          <a:xfrm>
            <a:off x="40671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6" name="Line 175"/>
          <p:cNvSpPr>
            <a:spLocks noChangeShapeType="1"/>
          </p:cNvSpPr>
          <p:nvPr/>
        </p:nvSpPr>
        <p:spPr bwMode="auto">
          <a:xfrm>
            <a:off x="41036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7" name="Line 176"/>
          <p:cNvSpPr>
            <a:spLocks noChangeShapeType="1"/>
          </p:cNvSpPr>
          <p:nvPr/>
        </p:nvSpPr>
        <p:spPr bwMode="auto">
          <a:xfrm>
            <a:off x="4156075" y="1377950"/>
            <a:ext cx="1588"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8" name="Line 177"/>
          <p:cNvSpPr>
            <a:spLocks noChangeShapeType="1"/>
          </p:cNvSpPr>
          <p:nvPr/>
        </p:nvSpPr>
        <p:spPr bwMode="auto">
          <a:xfrm>
            <a:off x="4192588" y="1377950"/>
            <a:ext cx="1587" cy="347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89" name="Line 178"/>
          <p:cNvSpPr>
            <a:spLocks noChangeShapeType="1"/>
          </p:cNvSpPr>
          <p:nvPr/>
        </p:nvSpPr>
        <p:spPr bwMode="auto">
          <a:xfrm>
            <a:off x="365918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0" name="Line 179"/>
          <p:cNvSpPr>
            <a:spLocks noChangeShapeType="1"/>
          </p:cNvSpPr>
          <p:nvPr/>
        </p:nvSpPr>
        <p:spPr bwMode="auto">
          <a:xfrm>
            <a:off x="44370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1" name="Line 180"/>
          <p:cNvSpPr>
            <a:spLocks noChangeShapeType="1"/>
          </p:cNvSpPr>
          <p:nvPr/>
        </p:nvSpPr>
        <p:spPr bwMode="auto">
          <a:xfrm>
            <a:off x="457358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2" name="Line 181"/>
          <p:cNvSpPr>
            <a:spLocks noChangeShapeType="1"/>
          </p:cNvSpPr>
          <p:nvPr/>
        </p:nvSpPr>
        <p:spPr bwMode="auto">
          <a:xfrm>
            <a:off x="47021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3" name="Line 182"/>
          <p:cNvSpPr>
            <a:spLocks noChangeShapeType="1"/>
          </p:cNvSpPr>
          <p:nvPr/>
        </p:nvSpPr>
        <p:spPr bwMode="auto">
          <a:xfrm>
            <a:off x="48418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4" name="Line 183"/>
          <p:cNvSpPr>
            <a:spLocks noChangeShapeType="1"/>
          </p:cNvSpPr>
          <p:nvPr/>
        </p:nvSpPr>
        <p:spPr bwMode="auto">
          <a:xfrm>
            <a:off x="496728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5" name="Line 184"/>
          <p:cNvSpPr>
            <a:spLocks noChangeShapeType="1"/>
          </p:cNvSpPr>
          <p:nvPr/>
        </p:nvSpPr>
        <p:spPr bwMode="auto">
          <a:xfrm>
            <a:off x="510698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6" name="Line 185"/>
          <p:cNvSpPr>
            <a:spLocks noChangeShapeType="1"/>
          </p:cNvSpPr>
          <p:nvPr/>
        </p:nvSpPr>
        <p:spPr bwMode="auto">
          <a:xfrm>
            <a:off x="52355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7" name="Line 186"/>
          <p:cNvSpPr>
            <a:spLocks noChangeShapeType="1"/>
          </p:cNvSpPr>
          <p:nvPr/>
        </p:nvSpPr>
        <p:spPr bwMode="auto">
          <a:xfrm>
            <a:off x="53641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8" name="Line 187"/>
          <p:cNvSpPr>
            <a:spLocks noChangeShapeType="1"/>
          </p:cNvSpPr>
          <p:nvPr/>
        </p:nvSpPr>
        <p:spPr bwMode="auto">
          <a:xfrm>
            <a:off x="55038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699" name="Line 188"/>
          <p:cNvSpPr>
            <a:spLocks noChangeShapeType="1"/>
          </p:cNvSpPr>
          <p:nvPr/>
        </p:nvSpPr>
        <p:spPr bwMode="auto">
          <a:xfrm>
            <a:off x="56292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0" name="Line 189"/>
          <p:cNvSpPr>
            <a:spLocks noChangeShapeType="1"/>
          </p:cNvSpPr>
          <p:nvPr/>
        </p:nvSpPr>
        <p:spPr bwMode="auto">
          <a:xfrm>
            <a:off x="57689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1" name="Line 190"/>
          <p:cNvSpPr>
            <a:spLocks noChangeShapeType="1"/>
          </p:cNvSpPr>
          <p:nvPr/>
        </p:nvSpPr>
        <p:spPr bwMode="auto">
          <a:xfrm>
            <a:off x="58975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2" name="Line 191"/>
          <p:cNvSpPr>
            <a:spLocks noChangeShapeType="1"/>
          </p:cNvSpPr>
          <p:nvPr/>
        </p:nvSpPr>
        <p:spPr bwMode="auto">
          <a:xfrm>
            <a:off x="60261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3" name="Line 192"/>
          <p:cNvSpPr>
            <a:spLocks noChangeShapeType="1"/>
          </p:cNvSpPr>
          <p:nvPr/>
        </p:nvSpPr>
        <p:spPr bwMode="auto">
          <a:xfrm>
            <a:off x="61626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4" name="Line 193"/>
          <p:cNvSpPr>
            <a:spLocks noChangeShapeType="1"/>
          </p:cNvSpPr>
          <p:nvPr/>
        </p:nvSpPr>
        <p:spPr bwMode="auto">
          <a:xfrm>
            <a:off x="62912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5" name="Line 194"/>
          <p:cNvSpPr>
            <a:spLocks noChangeShapeType="1"/>
          </p:cNvSpPr>
          <p:nvPr/>
        </p:nvSpPr>
        <p:spPr bwMode="auto">
          <a:xfrm>
            <a:off x="64309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6" name="Line 195"/>
          <p:cNvSpPr>
            <a:spLocks noChangeShapeType="1"/>
          </p:cNvSpPr>
          <p:nvPr/>
        </p:nvSpPr>
        <p:spPr bwMode="auto">
          <a:xfrm>
            <a:off x="65595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7" name="Line 196"/>
          <p:cNvSpPr>
            <a:spLocks noChangeShapeType="1"/>
          </p:cNvSpPr>
          <p:nvPr/>
        </p:nvSpPr>
        <p:spPr bwMode="auto">
          <a:xfrm>
            <a:off x="66960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8" name="Line 197"/>
          <p:cNvSpPr>
            <a:spLocks noChangeShapeType="1"/>
          </p:cNvSpPr>
          <p:nvPr/>
        </p:nvSpPr>
        <p:spPr bwMode="auto">
          <a:xfrm>
            <a:off x="6824663"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09" name="Line 198"/>
          <p:cNvSpPr>
            <a:spLocks noChangeShapeType="1"/>
          </p:cNvSpPr>
          <p:nvPr/>
        </p:nvSpPr>
        <p:spPr bwMode="auto">
          <a:xfrm>
            <a:off x="69532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0" name="Line 199"/>
          <p:cNvSpPr>
            <a:spLocks noChangeShapeType="1"/>
          </p:cNvSpPr>
          <p:nvPr/>
        </p:nvSpPr>
        <p:spPr bwMode="auto">
          <a:xfrm>
            <a:off x="70929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1" name="Line 200"/>
          <p:cNvSpPr>
            <a:spLocks noChangeShapeType="1"/>
          </p:cNvSpPr>
          <p:nvPr/>
        </p:nvSpPr>
        <p:spPr bwMode="auto">
          <a:xfrm>
            <a:off x="722153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2" name="Line 201"/>
          <p:cNvSpPr>
            <a:spLocks noChangeShapeType="1"/>
          </p:cNvSpPr>
          <p:nvPr/>
        </p:nvSpPr>
        <p:spPr bwMode="auto">
          <a:xfrm>
            <a:off x="736123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3" name="Line 202"/>
          <p:cNvSpPr>
            <a:spLocks noChangeShapeType="1"/>
          </p:cNvSpPr>
          <p:nvPr/>
        </p:nvSpPr>
        <p:spPr bwMode="auto">
          <a:xfrm>
            <a:off x="74866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4" name="Line 203"/>
          <p:cNvSpPr>
            <a:spLocks noChangeShapeType="1"/>
          </p:cNvSpPr>
          <p:nvPr/>
        </p:nvSpPr>
        <p:spPr bwMode="auto">
          <a:xfrm>
            <a:off x="76263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5" name="Line 204"/>
          <p:cNvSpPr>
            <a:spLocks noChangeShapeType="1"/>
          </p:cNvSpPr>
          <p:nvPr/>
        </p:nvSpPr>
        <p:spPr bwMode="auto">
          <a:xfrm>
            <a:off x="775493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6" name="Line 205"/>
          <p:cNvSpPr>
            <a:spLocks noChangeShapeType="1"/>
          </p:cNvSpPr>
          <p:nvPr/>
        </p:nvSpPr>
        <p:spPr bwMode="auto">
          <a:xfrm>
            <a:off x="78803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7" name="Line 206"/>
          <p:cNvSpPr>
            <a:spLocks noChangeShapeType="1"/>
          </p:cNvSpPr>
          <p:nvPr/>
        </p:nvSpPr>
        <p:spPr bwMode="auto">
          <a:xfrm>
            <a:off x="80200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8" name="Line 207"/>
          <p:cNvSpPr>
            <a:spLocks noChangeShapeType="1"/>
          </p:cNvSpPr>
          <p:nvPr/>
        </p:nvSpPr>
        <p:spPr bwMode="auto">
          <a:xfrm>
            <a:off x="814863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19" name="Line 208"/>
          <p:cNvSpPr>
            <a:spLocks noChangeShapeType="1"/>
          </p:cNvSpPr>
          <p:nvPr/>
        </p:nvSpPr>
        <p:spPr bwMode="auto">
          <a:xfrm>
            <a:off x="828833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0" name="Line 209"/>
          <p:cNvSpPr>
            <a:spLocks noChangeShapeType="1"/>
          </p:cNvSpPr>
          <p:nvPr/>
        </p:nvSpPr>
        <p:spPr bwMode="auto">
          <a:xfrm>
            <a:off x="84137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1" name="Line 210"/>
          <p:cNvSpPr>
            <a:spLocks noChangeShapeType="1"/>
          </p:cNvSpPr>
          <p:nvPr/>
        </p:nvSpPr>
        <p:spPr bwMode="auto">
          <a:xfrm>
            <a:off x="8553450"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2" name="Line 211"/>
          <p:cNvSpPr>
            <a:spLocks noChangeShapeType="1"/>
          </p:cNvSpPr>
          <p:nvPr/>
        </p:nvSpPr>
        <p:spPr bwMode="auto">
          <a:xfrm>
            <a:off x="379888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3" name="Line 212"/>
          <p:cNvSpPr>
            <a:spLocks noChangeShapeType="1"/>
          </p:cNvSpPr>
          <p:nvPr/>
        </p:nvSpPr>
        <p:spPr bwMode="auto">
          <a:xfrm>
            <a:off x="39274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4" name="Line 213"/>
          <p:cNvSpPr>
            <a:spLocks noChangeShapeType="1"/>
          </p:cNvSpPr>
          <p:nvPr/>
        </p:nvSpPr>
        <p:spPr bwMode="auto">
          <a:xfrm>
            <a:off x="4067175" y="5186363"/>
            <a:ext cx="1588"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5" name="Line 214"/>
          <p:cNvSpPr>
            <a:spLocks noChangeShapeType="1"/>
          </p:cNvSpPr>
          <p:nvPr/>
        </p:nvSpPr>
        <p:spPr bwMode="auto">
          <a:xfrm>
            <a:off x="4192588" y="5186363"/>
            <a:ext cx="1587" cy="3508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26" name="Freeform 215"/>
          <p:cNvSpPr>
            <a:spLocks/>
          </p:cNvSpPr>
          <p:nvPr/>
        </p:nvSpPr>
        <p:spPr bwMode="auto">
          <a:xfrm>
            <a:off x="4338638" y="5654675"/>
            <a:ext cx="4217987" cy="188913"/>
          </a:xfrm>
          <a:custGeom>
            <a:avLst/>
            <a:gdLst>
              <a:gd name="T0" fmla="*/ 2147483646 w 2657"/>
              <a:gd name="T1" fmla="*/ 0 h 119"/>
              <a:gd name="T2" fmla="*/ 2147483646 w 2657"/>
              <a:gd name="T3" fmla="*/ 2147483646 h 119"/>
              <a:gd name="T4" fmla="*/ 2147483646 w 2657"/>
              <a:gd name="T5" fmla="*/ 2147483646 h 119"/>
              <a:gd name="T6" fmla="*/ 2147483646 w 2657"/>
              <a:gd name="T7" fmla="*/ 2147483646 h 119"/>
              <a:gd name="T8" fmla="*/ 2147483646 w 2657"/>
              <a:gd name="T9" fmla="*/ 2147483646 h 119"/>
              <a:gd name="T10" fmla="*/ 2147483646 w 2657"/>
              <a:gd name="T11" fmla="*/ 2147483646 h 119"/>
              <a:gd name="T12" fmla="*/ 2147483646 w 2657"/>
              <a:gd name="T13" fmla="*/ 2147483646 h 119"/>
              <a:gd name="T14" fmla="*/ 2147483646 w 2657"/>
              <a:gd name="T15" fmla="*/ 2147483646 h 119"/>
              <a:gd name="T16" fmla="*/ 2147483646 w 2657"/>
              <a:gd name="T17" fmla="*/ 2147483646 h 119"/>
              <a:gd name="T18" fmla="*/ 2147483646 w 2657"/>
              <a:gd name="T19" fmla="*/ 2147483646 h 119"/>
              <a:gd name="T20" fmla="*/ 2147483646 w 2657"/>
              <a:gd name="T21" fmla="*/ 2147483646 h 119"/>
              <a:gd name="T22" fmla="*/ 2147483646 w 2657"/>
              <a:gd name="T23" fmla="*/ 2147483646 h 119"/>
              <a:gd name="T24" fmla="*/ 2147483646 w 2657"/>
              <a:gd name="T25" fmla="*/ 2147483646 h 119"/>
              <a:gd name="T26" fmla="*/ 2147483646 w 2657"/>
              <a:gd name="T27" fmla="*/ 2147483646 h 119"/>
              <a:gd name="T28" fmla="*/ 2147483646 w 2657"/>
              <a:gd name="T29" fmla="*/ 2147483646 h 119"/>
              <a:gd name="T30" fmla="*/ 2147483646 w 2657"/>
              <a:gd name="T31" fmla="*/ 2147483646 h 119"/>
              <a:gd name="T32" fmla="*/ 2147483646 w 2657"/>
              <a:gd name="T33" fmla="*/ 2147483646 h 119"/>
              <a:gd name="T34" fmla="*/ 2147483646 w 2657"/>
              <a:gd name="T35" fmla="*/ 2147483646 h 119"/>
              <a:gd name="T36" fmla="*/ 2147483646 w 2657"/>
              <a:gd name="T37" fmla="*/ 2147483646 h 119"/>
              <a:gd name="T38" fmla="*/ 2147483646 w 2657"/>
              <a:gd name="T39" fmla="*/ 2147483646 h 119"/>
              <a:gd name="T40" fmla="*/ 2147483646 w 2657"/>
              <a:gd name="T41" fmla="*/ 2147483646 h 119"/>
              <a:gd name="T42" fmla="*/ 2147483646 w 2657"/>
              <a:gd name="T43" fmla="*/ 2147483646 h 119"/>
              <a:gd name="T44" fmla="*/ 2147483646 w 2657"/>
              <a:gd name="T45" fmla="*/ 2147483646 h 119"/>
              <a:gd name="T46" fmla="*/ 2147483646 w 2657"/>
              <a:gd name="T47" fmla="*/ 2147483646 h 119"/>
              <a:gd name="T48" fmla="*/ 2147483646 w 2657"/>
              <a:gd name="T49" fmla="*/ 2147483646 h 119"/>
              <a:gd name="T50" fmla="*/ 2147483646 w 2657"/>
              <a:gd name="T51" fmla="*/ 2147483646 h 119"/>
              <a:gd name="T52" fmla="*/ 2147483646 w 2657"/>
              <a:gd name="T53" fmla="*/ 2147483646 h 119"/>
              <a:gd name="T54" fmla="*/ 2147483646 w 2657"/>
              <a:gd name="T55" fmla="*/ 2147483646 h 119"/>
              <a:gd name="T56" fmla="*/ 2147483646 w 2657"/>
              <a:gd name="T57" fmla="*/ 2147483646 h 119"/>
              <a:gd name="T58" fmla="*/ 2147483646 w 2657"/>
              <a:gd name="T59" fmla="*/ 2147483646 h 119"/>
              <a:gd name="T60" fmla="*/ 2147483646 w 2657"/>
              <a:gd name="T61" fmla="*/ 2147483646 h 119"/>
              <a:gd name="T62" fmla="*/ 2147483646 w 2657"/>
              <a:gd name="T63" fmla="*/ 2147483646 h 119"/>
              <a:gd name="T64" fmla="*/ 2147483646 w 2657"/>
              <a:gd name="T65" fmla="*/ 2147483646 h 119"/>
              <a:gd name="T66" fmla="*/ 2147483646 w 2657"/>
              <a:gd name="T67" fmla="*/ 2147483646 h 119"/>
              <a:gd name="T68" fmla="*/ 0 w 2657"/>
              <a:gd name="T69" fmla="*/ 0 h 1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657"/>
              <a:gd name="T106" fmla="*/ 0 h 119"/>
              <a:gd name="T107" fmla="*/ 2657 w 2657"/>
              <a:gd name="T108" fmla="*/ 119 h 1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657" h="119">
                <a:moveTo>
                  <a:pt x="2657" y="0"/>
                </a:moveTo>
                <a:lnTo>
                  <a:pt x="2655" y="13"/>
                </a:lnTo>
                <a:lnTo>
                  <a:pt x="2652" y="25"/>
                </a:lnTo>
                <a:lnTo>
                  <a:pt x="2646" y="34"/>
                </a:lnTo>
                <a:lnTo>
                  <a:pt x="2638" y="44"/>
                </a:lnTo>
                <a:lnTo>
                  <a:pt x="2628" y="49"/>
                </a:lnTo>
                <a:lnTo>
                  <a:pt x="2617" y="55"/>
                </a:lnTo>
                <a:lnTo>
                  <a:pt x="2605" y="59"/>
                </a:lnTo>
                <a:lnTo>
                  <a:pt x="2590" y="59"/>
                </a:lnTo>
                <a:lnTo>
                  <a:pt x="1374" y="59"/>
                </a:lnTo>
                <a:lnTo>
                  <a:pt x="1361" y="61"/>
                </a:lnTo>
                <a:lnTo>
                  <a:pt x="1349" y="63"/>
                </a:lnTo>
                <a:lnTo>
                  <a:pt x="1339" y="68"/>
                </a:lnTo>
                <a:lnTo>
                  <a:pt x="1334" y="76"/>
                </a:lnTo>
                <a:lnTo>
                  <a:pt x="1328" y="83"/>
                </a:lnTo>
                <a:lnTo>
                  <a:pt x="1322" y="95"/>
                </a:lnTo>
                <a:lnTo>
                  <a:pt x="1320" y="106"/>
                </a:lnTo>
                <a:lnTo>
                  <a:pt x="1320" y="119"/>
                </a:lnTo>
                <a:lnTo>
                  <a:pt x="1318" y="106"/>
                </a:lnTo>
                <a:lnTo>
                  <a:pt x="1314" y="95"/>
                </a:lnTo>
                <a:lnTo>
                  <a:pt x="1311" y="83"/>
                </a:lnTo>
                <a:lnTo>
                  <a:pt x="1305" y="76"/>
                </a:lnTo>
                <a:lnTo>
                  <a:pt x="1297" y="68"/>
                </a:lnTo>
                <a:lnTo>
                  <a:pt x="1287" y="65"/>
                </a:lnTo>
                <a:lnTo>
                  <a:pt x="1276" y="61"/>
                </a:lnTo>
                <a:lnTo>
                  <a:pt x="1263" y="59"/>
                </a:lnTo>
                <a:lnTo>
                  <a:pt x="58" y="59"/>
                </a:lnTo>
                <a:lnTo>
                  <a:pt x="44" y="59"/>
                </a:lnTo>
                <a:lnTo>
                  <a:pt x="33" y="55"/>
                </a:lnTo>
                <a:lnTo>
                  <a:pt x="23" y="51"/>
                </a:lnTo>
                <a:lnTo>
                  <a:pt x="16" y="44"/>
                </a:lnTo>
                <a:lnTo>
                  <a:pt x="8" y="36"/>
                </a:lnTo>
                <a:lnTo>
                  <a:pt x="4" y="25"/>
                </a:lnTo>
                <a:lnTo>
                  <a:pt x="2" y="13"/>
                </a:lnTo>
                <a:lnTo>
                  <a:pt x="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algn="l" defTabSz="457200" eaLnBrk="0" hangingPunct="0"/>
            <a:endParaRPr lang="en-US" sz="1200">
              <a:solidFill>
                <a:srgbClr val="FFFFFF"/>
              </a:solidFill>
            </a:endParaRPr>
          </a:p>
        </p:txBody>
      </p:sp>
      <p:sp>
        <p:nvSpPr>
          <p:cNvPr id="22727" name="Freeform 216"/>
          <p:cNvSpPr>
            <a:spLocks/>
          </p:cNvSpPr>
          <p:nvPr/>
        </p:nvSpPr>
        <p:spPr bwMode="auto">
          <a:xfrm>
            <a:off x="3563938" y="5654675"/>
            <a:ext cx="644525" cy="192088"/>
          </a:xfrm>
          <a:custGeom>
            <a:avLst/>
            <a:gdLst>
              <a:gd name="T0" fmla="*/ 2147483646 w 406"/>
              <a:gd name="T1" fmla="*/ 2147483646 h 121"/>
              <a:gd name="T2" fmla="*/ 2147483646 w 406"/>
              <a:gd name="T3" fmla="*/ 2147483646 h 121"/>
              <a:gd name="T4" fmla="*/ 2147483646 w 406"/>
              <a:gd name="T5" fmla="*/ 2147483646 h 121"/>
              <a:gd name="T6" fmla="*/ 2147483646 w 406"/>
              <a:gd name="T7" fmla="*/ 2147483646 h 121"/>
              <a:gd name="T8" fmla="*/ 2147483646 w 406"/>
              <a:gd name="T9" fmla="*/ 2147483646 h 121"/>
              <a:gd name="T10" fmla="*/ 2147483646 w 406"/>
              <a:gd name="T11" fmla="*/ 2147483646 h 121"/>
              <a:gd name="T12" fmla="*/ 2147483646 w 406"/>
              <a:gd name="T13" fmla="*/ 2147483646 h 121"/>
              <a:gd name="T14" fmla="*/ 2147483646 w 406"/>
              <a:gd name="T15" fmla="*/ 2147483646 h 121"/>
              <a:gd name="T16" fmla="*/ 2147483646 w 406"/>
              <a:gd name="T17" fmla="*/ 2147483646 h 121"/>
              <a:gd name="T18" fmla="*/ 2147483646 w 406"/>
              <a:gd name="T19" fmla="*/ 2147483646 h 121"/>
              <a:gd name="T20" fmla="*/ 2147483646 w 406"/>
              <a:gd name="T21" fmla="*/ 2147483646 h 121"/>
              <a:gd name="T22" fmla="*/ 2147483646 w 406"/>
              <a:gd name="T23" fmla="*/ 2147483646 h 121"/>
              <a:gd name="T24" fmla="*/ 2147483646 w 406"/>
              <a:gd name="T25" fmla="*/ 2147483646 h 121"/>
              <a:gd name="T26" fmla="*/ 2147483646 w 406"/>
              <a:gd name="T27" fmla="*/ 2147483646 h 121"/>
              <a:gd name="T28" fmla="*/ 2147483646 w 406"/>
              <a:gd name="T29" fmla="*/ 2147483646 h 121"/>
              <a:gd name="T30" fmla="*/ 2147483646 w 406"/>
              <a:gd name="T31" fmla="*/ 2147483646 h 121"/>
              <a:gd name="T32" fmla="*/ 2147483646 w 406"/>
              <a:gd name="T33" fmla="*/ 2147483646 h 121"/>
              <a:gd name="T34" fmla="*/ 2147483646 w 406"/>
              <a:gd name="T35" fmla="*/ 2147483646 h 121"/>
              <a:gd name="T36" fmla="*/ 2147483646 w 406"/>
              <a:gd name="T37" fmla="*/ 2147483646 h 121"/>
              <a:gd name="T38" fmla="*/ 2147483646 w 406"/>
              <a:gd name="T39" fmla="*/ 2147483646 h 121"/>
              <a:gd name="T40" fmla="*/ 2147483646 w 406"/>
              <a:gd name="T41" fmla="*/ 2147483646 h 121"/>
              <a:gd name="T42" fmla="*/ 2147483646 w 406"/>
              <a:gd name="T43" fmla="*/ 2147483646 h 121"/>
              <a:gd name="T44" fmla="*/ 2147483646 w 406"/>
              <a:gd name="T45" fmla="*/ 2147483646 h 121"/>
              <a:gd name="T46" fmla="*/ 2147483646 w 406"/>
              <a:gd name="T47" fmla="*/ 2147483646 h 121"/>
              <a:gd name="T48" fmla="*/ 2147483646 w 406"/>
              <a:gd name="T49" fmla="*/ 2147483646 h 121"/>
              <a:gd name="T50" fmla="*/ 2147483646 w 406"/>
              <a:gd name="T51" fmla="*/ 2147483646 h 121"/>
              <a:gd name="T52" fmla="*/ 2147483646 w 406"/>
              <a:gd name="T53" fmla="*/ 2147483646 h 121"/>
              <a:gd name="T54" fmla="*/ 2147483646 w 406"/>
              <a:gd name="T55" fmla="*/ 2147483646 h 121"/>
              <a:gd name="T56" fmla="*/ 2147483646 w 406"/>
              <a:gd name="T57" fmla="*/ 2147483646 h 121"/>
              <a:gd name="T58" fmla="*/ 2147483646 w 406"/>
              <a:gd name="T59" fmla="*/ 2147483646 h 121"/>
              <a:gd name="T60" fmla="*/ 2147483646 w 406"/>
              <a:gd name="T61" fmla="*/ 2147483646 h 121"/>
              <a:gd name="T62" fmla="*/ 2147483646 w 406"/>
              <a:gd name="T63" fmla="*/ 2147483646 h 121"/>
              <a:gd name="T64" fmla="*/ 2147483646 w 406"/>
              <a:gd name="T65" fmla="*/ 2147483646 h 121"/>
              <a:gd name="T66" fmla="*/ 2147483646 w 406"/>
              <a:gd name="T67" fmla="*/ 2147483646 h 121"/>
              <a:gd name="T68" fmla="*/ 0 w 406"/>
              <a:gd name="T69" fmla="*/ 0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121"/>
              <a:gd name="T107" fmla="*/ 406 w 406"/>
              <a:gd name="T108" fmla="*/ 121 h 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121">
                <a:moveTo>
                  <a:pt x="406" y="4"/>
                </a:moveTo>
                <a:lnTo>
                  <a:pt x="404" y="15"/>
                </a:lnTo>
                <a:lnTo>
                  <a:pt x="400" y="27"/>
                </a:lnTo>
                <a:lnTo>
                  <a:pt x="394" y="36"/>
                </a:lnTo>
                <a:lnTo>
                  <a:pt x="386" y="46"/>
                </a:lnTo>
                <a:lnTo>
                  <a:pt x="377" y="51"/>
                </a:lnTo>
                <a:lnTo>
                  <a:pt x="365" y="57"/>
                </a:lnTo>
                <a:lnTo>
                  <a:pt x="354" y="59"/>
                </a:lnTo>
                <a:lnTo>
                  <a:pt x="338" y="61"/>
                </a:lnTo>
                <a:lnTo>
                  <a:pt x="260" y="61"/>
                </a:lnTo>
                <a:lnTo>
                  <a:pt x="246" y="63"/>
                </a:lnTo>
                <a:lnTo>
                  <a:pt x="235" y="65"/>
                </a:lnTo>
                <a:lnTo>
                  <a:pt x="225" y="70"/>
                </a:lnTo>
                <a:lnTo>
                  <a:pt x="217" y="78"/>
                </a:lnTo>
                <a:lnTo>
                  <a:pt x="214" y="85"/>
                </a:lnTo>
                <a:lnTo>
                  <a:pt x="210" y="97"/>
                </a:lnTo>
                <a:lnTo>
                  <a:pt x="206" y="108"/>
                </a:lnTo>
                <a:lnTo>
                  <a:pt x="206" y="121"/>
                </a:lnTo>
                <a:lnTo>
                  <a:pt x="204" y="108"/>
                </a:lnTo>
                <a:lnTo>
                  <a:pt x="202" y="97"/>
                </a:lnTo>
                <a:lnTo>
                  <a:pt x="198" y="85"/>
                </a:lnTo>
                <a:lnTo>
                  <a:pt x="191" y="78"/>
                </a:lnTo>
                <a:lnTo>
                  <a:pt x="183" y="70"/>
                </a:lnTo>
                <a:lnTo>
                  <a:pt x="175" y="65"/>
                </a:lnTo>
                <a:lnTo>
                  <a:pt x="164" y="63"/>
                </a:lnTo>
                <a:lnTo>
                  <a:pt x="150" y="61"/>
                </a:lnTo>
                <a:lnTo>
                  <a:pt x="60" y="61"/>
                </a:lnTo>
                <a:lnTo>
                  <a:pt x="46" y="61"/>
                </a:lnTo>
                <a:lnTo>
                  <a:pt x="35" y="57"/>
                </a:lnTo>
                <a:lnTo>
                  <a:pt x="23" y="53"/>
                </a:lnTo>
                <a:lnTo>
                  <a:pt x="16" y="46"/>
                </a:lnTo>
                <a:lnTo>
                  <a:pt x="10" y="38"/>
                </a:lnTo>
                <a:lnTo>
                  <a:pt x="6" y="27"/>
                </a:lnTo>
                <a:lnTo>
                  <a:pt x="2" y="15"/>
                </a:lnTo>
                <a:lnTo>
                  <a:pt x="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algn="l" defTabSz="457200" eaLnBrk="0" hangingPunct="0"/>
            <a:endParaRPr lang="en-US" sz="1200">
              <a:solidFill>
                <a:srgbClr val="FFFFFF"/>
              </a:solidFill>
            </a:endParaRPr>
          </a:p>
        </p:txBody>
      </p:sp>
      <p:sp>
        <p:nvSpPr>
          <p:cNvPr id="22728" name="Rectangle 217"/>
          <p:cNvSpPr>
            <a:spLocks noChangeArrowheads="1"/>
          </p:cNvSpPr>
          <p:nvPr/>
        </p:nvSpPr>
        <p:spPr bwMode="auto">
          <a:xfrm>
            <a:off x="455613" y="1328738"/>
            <a:ext cx="8334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TACAN / DME</a:t>
            </a:r>
            <a:endParaRPr lang="en-US" altLang="en-US" sz="800">
              <a:latin typeface="Arial" panose="020B0604020202020204" pitchFamily="34" charset="0"/>
            </a:endParaRPr>
          </a:p>
        </p:txBody>
      </p:sp>
      <p:sp>
        <p:nvSpPr>
          <p:cNvPr id="22729" name="Rectangle 218"/>
          <p:cNvSpPr>
            <a:spLocks noChangeArrowheads="1"/>
          </p:cNvSpPr>
          <p:nvPr/>
        </p:nvSpPr>
        <p:spPr bwMode="auto">
          <a:xfrm>
            <a:off x="542925" y="1470025"/>
            <a:ext cx="7064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CHANNELS</a:t>
            </a:r>
            <a:endParaRPr lang="en-US" altLang="en-US" sz="800">
              <a:latin typeface="Arial" panose="020B0604020202020204" pitchFamily="34" charset="0"/>
            </a:endParaRPr>
          </a:p>
        </p:txBody>
      </p:sp>
      <p:sp>
        <p:nvSpPr>
          <p:cNvPr id="22730" name="Rectangle 219"/>
          <p:cNvSpPr>
            <a:spLocks noChangeArrowheads="1"/>
          </p:cNvSpPr>
          <p:nvPr/>
        </p:nvSpPr>
        <p:spPr bwMode="auto">
          <a:xfrm>
            <a:off x="698500" y="1608138"/>
            <a:ext cx="428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EVERY</a:t>
            </a:r>
            <a:endParaRPr lang="en-US" altLang="en-US" sz="800">
              <a:latin typeface="Arial" panose="020B0604020202020204" pitchFamily="34" charset="0"/>
            </a:endParaRPr>
          </a:p>
        </p:txBody>
      </p:sp>
      <p:sp>
        <p:nvSpPr>
          <p:cNvPr id="22731" name="Rectangle 220"/>
          <p:cNvSpPr>
            <a:spLocks noChangeArrowheads="1"/>
          </p:cNvSpPr>
          <p:nvPr/>
        </p:nvSpPr>
        <p:spPr bwMode="auto">
          <a:xfrm>
            <a:off x="720725" y="1749425"/>
            <a:ext cx="366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1 MHz</a:t>
            </a:r>
            <a:endParaRPr lang="en-US" altLang="en-US" sz="800">
              <a:latin typeface="Arial" panose="020B0604020202020204" pitchFamily="34" charset="0"/>
            </a:endParaRPr>
          </a:p>
        </p:txBody>
      </p:sp>
      <p:sp>
        <p:nvSpPr>
          <p:cNvPr id="22732" name="Rectangle 221"/>
          <p:cNvSpPr>
            <a:spLocks noChangeArrowheads="1"/>
          </p:cNvSpPr>
          <p:nvPr/>
        </p:nvSpPr>
        <p:spPr bwMode="auto">
          <a:xfrm>
            <a:off x="620713" y="2092325"/>
            <a:ext cx="530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ATCRBS</a:t>
            </a:r>
            <a:endParaRPr lang="en-US" altLang="en-US" sz="800">
              <a:latin typeface="Arial" panose="020B0604020202020204" pitchFamily="34" charset="0"/>
            </a:endParaRPr>
          </a:p>
        </p:txBody>
      </p:sp>
      <p:sp>
        <p:nvSpPr>
          <p:cNvPr id="22733" name="Rectangle 222"/>
          <p:cNvSpPr>
            <a:spLocks noChangeArrowheads="1"/>
          </p:cNvSpPr>
          <p:nvPr/>
        </p:nvSpPr>
        <p:spPr bwMode="auto">
          <a:xfrm>
            <a:off x="623888" y="2230438"/>
            <a:ext cx="5000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MODE S</a:t>
            </a:r>
            <a:endParaRPr lang="en-US" altLang="en-US" sz="800">
              <a:latin typeface="Arial" panose="020B0604020202020204" pitchFamily="34" charset="0"/>
            </a:endParaRPr>
          </a:p>
        </p:txBody>
      </p:sp>
      <p:sp>
        <p:nvSpPr>
          <p:cNvPr id="22734" name="Rectangle 223"/>
          <p:cNvSpPr>
            <a:spLocks noChangeArrowheads="1"/>
          </p:cNvSpPr>
          <p:nvPr/>
        </p:nvSpPr>
        <p:spPr bwMode="auto">
          <a:xfrm>
            <a:off x="800100" y="2371725"/>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IFF</a:t>
            </a:r>
            <a:endParaRPr lang="en-US" altLang="en-US" sz="800">
              <a:latin typeface="Arial" panose="020B0604020202020204" pitchFamily="34" charset="0"/>
            </a:endParaRPr>
          </a:p>
        </p:txBody>
      </p:sp>
      <p:sp>
        <p:nvSpPr>
          <p:cNvPr id="22735" name="Rectangle 224"/>
          <p:cNvSpPr>
            <a:spLocks noChangeArrowheads="1"/>
          </p:cNvSpPr>
          <p:nvPr/>
        </p:nvSpPr>
        <p:spPr bwMode="auto">
          <a:xfrm>
            <a:off x="715963" y="2509838"/>
            <a:ext cx="3460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TCAS</a:t>
            </a:r>
            <a:endParaRPr lang="en-US" altLang="en-US" sz="800">
              <a:latin typeface="Arial" panose="020B0604020202020204" pitchFamily="34" charset="0"/>
            </a:endParaRPr>
          </a:p>
        </p:txBody>
      </p:sp>
      <p:sp>
        <p:nvSpPr>
          <p:cNvPr id="22736" name="Rectangle 225"/>
          <p:cNvSpPr>
            <a:spLocks noChangeArrowheads="1"/>
          </p:cNvSpPr>
          <p:nvPr/>
        </p:nvSpPr>
        <p:spPr bwMode="auto">
          <a:xfrm>
            <a:off x="485775" y="5116513"/>
            <a:ext cx="7810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JTIDS / MIDS</a:t>
            </a:r>
            <a:endParaRPr lang="en-US" altLang="en-US" sz="800">
              <a:latin typeface="Arial" panose="020B0604020202020204" pitchFamily="34" charset="0"/>
            </a:endParaRPr>
          </a:p>
        </p:txBody>
      </p:sp>
      <p:sp>
        <p:nvSpPr>
          <p:cNvPr id="22737" name="Rectangle 226"/>
          <p:cNvSpPr>
            <a:spLocks noChangeArrowheads="1"/>
          </p:cNvSpPr>
          <p:nvPr/>
        </p:nvSpPr>
        <p:spPr bwMode="auto">
          <a:xfrm>
            <a:off x="403225" y="5254625"/>
            <a:ext cx="9159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FREQUENCIES</a:t>
            </a:r>
            <a:endParaRPr lang="en-US" altLang="en-US" sz="800">
              <a:latin typeface="Arial" panose="020B0604020202020204" pitchFamily="34" charset="0"/>
            </a:endParaRPr>
          </a:p>
        </p:txBody>
      </p:sp>
      <p:sp>
        <p:nvSpPr>
          <p:cNvPr id="22738" name="Rectangle 227"/>
          <p:cNvSpPr>
            <a:spLocks noChangeArrowheads="1"/>
          </p:cNvSpPr>
          <p:nvPr/>
        </p:nvSpPr>
        <p:spPr bwMode="auto">
          <a:xfrm>
            <a:off x="671513" y="5395913"/>
            <a:ext cx="428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EVERY</a:t>
            </a:r>
            <a:endParaRPr lang="en-US" altLang="en-US" sz="800">
              <a:latin typeface="Arial" panose="020B0604020202020204" pitchFamily="34" charset="0"/>
            </a:endParaRPr>
          </a:p>
        </p:txBody>
      </p:sp>
      <p:sp>
        <p:nvSpPr>
          <p:cNvPr id="22739" name="Rectangle 228"/>
          <p:cNvSpPr>
            <a:spLocks noChangeArrowheads="1"/>
          </p:cNvSpPr>
          <p:nvPr/>
        </p:nvSpPr>
        <p:spPr bwMode="auto">
          <a:xfrm>
            <a:off x="692150" y="5534025"/>
            <a:ext cx="366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3 MHz</a:t>
            </a:r>
            <a:endParaRPr lang="en-US" altLang="en-US" sz="800">
              <a:latin typeface="Arial" panose="020B0604020202020204" pitchFamily="34" charset="0"/>
            </a:endParaRPr>
          </a:p>
        </p:txBody>
      </p:sp>
      <p:sp>
        <p:nvSpPr>
          <p:cNvPr id="22740" name="Rectangle 229"/>
          <p:cNvSpPr>
            <a:spLocks noChangeArrowheads="1"/>
          </p:cNvSpPr>
          <p:nvPr/>
        </p:nvSpPr>
        <p:spPr bwMode="auto">
          <a:xfrm>
            <a:off x="3887788" y="5991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5</a:t>
            </a:r>
            <a:endParaRPr lang="en-US" altLang="en-US" sz="800">
              <a:latin typeface="Arial" panose="020B0604020202020204" pitchFamily="34" charset="0"/>
            </a:endParaRPr>
          </a:p>
        </p:txBody>
      </p:sp>
      <p:sp>
        <p:nvSpPr>
          <p:cNvPr id="22741" name="Rectangle 230"/>
          <p:cNvSpPr>
            <a:spLocks noChangeArrowheads="1"/>
          </p:cNvSpPr>
          <p:nvPr/>
        </p:nvSpPr>
        <p:spPr bwMode="auto">
          <a:xfrm>
            <a:off x="3508375" y="6129338"/>
            <a:ext cx="7810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JTIDS / MIDS</a:t>
            </a:r>
            <a:endParaRPr lang="en-US" altLang="en-US" sz="800">
              <a:latin typeface="Arial" panose="020B0604020202020204" pitchFamily="34" charset="0"/>
            </a:endParaRPr>
          </a:p>
        </p:txBody>
      </p:sp>
      <p:sp>
        <p:nvSpPr>
          <p:cNvPr id="22742" name="Rectangle 231"/>
          <p:cNvSpPr>
            <a:spLocks noChangeArrowheads="1"/>
          </p:cNvSpPr>
          <p:nvPr/>
        </p:nvSpPr>
        <p:spPr bwMode="auto">
          <a:xfrm>
            <a:off x="3556000" y="6270625"/>
            <a:ext cx="6635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CARRIERS</a:t>
            </a:r>
            <a:endParaRPr lang="en-US" altLang="en-US" sz="800">
              <a:latin typeface="Arial" panose="020B0604020202020204" pitchFamily="34" charset="0"/>
            </a:endParaRPr>
          </a:p>
        </p:txBody>
      </p:sp>
      <p:sp>
        <p:nvSpPr>
          <p:cNvPr id="22743" name="Rectangle 232"/>
          <p:cNvSpPr>
            <a:spLocks noChangeArrowheads="1"/>
          </p:cNvSpPr>
          <p:nvPr/>
        </p:nvSpPr>
        <p:spPr bwMode="auto">
          <a:xfrm>
            <a:off x="6394450" y="59944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32</a:t>
            </a:r>
            <a:endParaRPr lang="en-US" altLang="en-US" sz="800">
              <a:latin typeface="Arial" panose="020B0604020202020204" pitchFamily="34" charset="0"/>
            </a:endParaRPr>
          </a:p>
        </p:txBody>
      </p:sp>
      <p:sp>
        <p:nvSpPr>
          <p:cNvPr id="22744" name="Rectangle 233"/>
          <p:cNvSpPr>
            <a:spLocks noChangeArrowheads="1"/>
          </p:cNvSpPr>
          <p:nvPr/>
        </p:nvSpPr>
        <p:spPr bwMode="auto">
          <a:xfrm>
            <a:off x="6054725" y="6135688"/>
            <a:ext cx="7810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JTIDS / MIDS</a:t>
            </a:r>
            <a:endParaRPr lang="en-US" altLang="en-US" sz="800">
              <a:latin typeface="Arial" panose="020B0604020202020204" pitchFamily="34" charset="0"/>
            </a:endParaRPr>
          </a:p>
        </p:txBody>
      </p:sp>
      <p:sp>
        <p:nvSpPr>
          <p:cNvPr id="22745" name="Rectangle 234"/>
          <p:cNvSpPr>
            <a:spLocks noChangeArrowheads="1"/>
          </p:cNvSpPr>
          <p:nvPr/>
        </p:nvSpPr>
        <p:spPr bwMode="auto">
          <a:xfrm>
            <a:off x="6105525" y="6273800"/>
            <a:ext cx="6635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CARRIERS</a:t>
            </a:r>
            <a:endParaRPr lang="en-US" altLang="en-US" sz="800">
              <a:latin typeface="Arial" panose="020B0604020202020204" pitchFamily="34" charset="0"/>
            </a:endParaRPr>
          </a:p>
        </p:txBody>
      </p:sp>
      <p:sp>
        <p:nvSpPr>
          <p:cNvPr id="22746" name="Rectangle 235"/>
          <p:cNvSpPr>
            <a:spLocks noChangeArrowheads="1"/>
          </p:cNvSpPr>
          <p:nvPr/>
        </p:nvSpPr>
        <p:spPr bwMode="auto">
          <a:xfrm>
            <a:off x="3359150" y="2046288"/>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1030</a:t>
            </a:r>
            <a:endParaRPr lang="en-US" altLang="en-US" sz="800">
              <a:latin typeface="Arial" panose="020B0604020202020204" pitchFamily="34" charset="0"/>
            </a:endParaRPr>
          </a:p>
        </p:txBody>
      </p:sp>
      <p:sp>
        <p:nvSpPr>
          <p:cNvPr id="22747" name="Rectangle 236"/>
          <p:cNvSpPr>
            <a:spLocks noChangeArrowheads="1"/>
          </p:cNvSpPr>
          <p:nvPr/>
        </p:nvSpPr>
        <p:spPr bwMode="auto">
          <a:xfrm>
            <a:off x="4149725" y="2043113"/>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1090</a:t>
            </a:r>
            <a:endParaRPr lang="en-US" altLang="en-US" sz="800">
              <a:latin typeface="Arial" panose="020B0604020202020204" pitchFamily="34" charset="0"/>
            </a:endParaRPr>
          </a:p>
        </p:txBody>
      </p:sp>
      <p:sp>
        <p:nvSpPr>
          <p:cNvPr id="22748" name="Rectangle 237"/>
          <p:cNvSpPr>
            <a:spLocks noChangeArrowheads="1"/>
          </p:cNvSpPr>
          <p:nvPr/>
        </p:nvSpPr>
        <p:spPr bwMode="auto">
          <a:xfrm>
            <a:off x="8443913" y="1209675"/>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1215</a:t>
            </a:r>
            <a:endParaRPr lang="en-US" altLang="en-US" sz="800">
              <a:latin typeface="Arial" panose="020B0604020202020204" pitchFamily="34" charset="0"/>
            </a:endParaRPr>
          </a:p>
        </p:txBody>
      </p:sp>
      <p:sp>
        <p:nvSpPr>
          <p:cNvPr id="22749" name="Rectangle 238"/>
          <p:cNvSpPr>
            <a:spLocks noChangeArrowheads="1"/>
          </p:cNvSpPr>
          <p:nvPr/>
        </p:nvSpPr>
        <p:spPr bwMode="auto">
          <a:xfrm>
            <a:off x="1501775" y="1212850"/>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000">
                <a:latin typeface="Arial" panose="020B0604020202020204" pitchFamily="34" charset="0"/>
              </a:rPr>
              <a:t>960</a:t>
            </a:r>
            <a:endParaRPr lang="en-US" altLang="en-US" sz="800">
              <a:latin typeface="Arial" panose="020B0604020202020204" pitchFamily="34" charset="0"/>
            </a:endParaRPr>
          </a:p>
        </p:txBody>
      </p:sp>
      <p:grpSp>
        <p:nvGrpSpPr>
          <p:cNvPr id="3" name="Group 275"/>
          <p:cNvGrpSpPr>
            <a:grpSpLocks/>
          </p:cNvGrpSpPr>
          <p:nvPr/>
        </p:nvGrpSpPr>
        <p:grpSpPr bwMode="auto">
          <a:xfrm>
            <a:off x="581025" y="1905000"/>
            <a:ext cx="7496175" cy="4735513"/>
            <a:chOff x="366" y="1200"/>
            <a:chExt cx="4722" cy="2983"/>
          </a:xfrm>
        </p:grpSpPr>
        <p:grpSp>
          <p:nvGrpSpPr>
            <p:cNvPr id="22760" name="Group 271"/>
            <p:cNvGrpSpPr>
              <a:grpSpLocks/>
            </p:cNvGrpSpPr>
            <p:nvPr/>
          </p:nvGrpSpPr>
          <p:grpSpPr bwMode="auto">
            <a:xfrm>
              <a:off x="366" y="2264"/>
              <a:ext cx="1850" cy="1919"/>
              <a:chOff x="366" y="2264"/>
              <a:chExt cx="1850" cy="1919"/>
            </a:xfrm>
          </p:grpSpPr>
          <p:grpSp>
            <p:nvGrpSpPr>
              <p:cNvPr id="22762" name="Group 270"/>
              <p:cNvGrpSpPr>
                <a:grpSpLocks/>
              </p:cNvGrpSpPr>
              <p:nvPr/>
            </p:nvGrpSpPr>
            <p:grpSpPr bwMode="auto">
              <a:xfrm>
                <a:off x="930" y="2786"/>
                <a:ext cx="1286" cy="1397"/>
                <a:chOff x="930" y="2786"/>
                <a:chExt cx="1286" cy="1397"/>
              </a:xfrm>
            </p:grpSpPr>
            <p:sp>
              <p:nvSpPr>
                <p:cNvPr id="22782" name="Rectangle 240"/>
                <p:cNvSpPr>
                  <a:spLocks noChangeArrowheads="1"/>
                </p:cNvSpPr>
                <p:nvPr/>
              </p:nvSpPr>
              <p:spPr bwMode="auto">
                <a:xfrm>
                  <a:off x="930" y="2786"/>
                  <a:ext cx="1286" cy="13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algn="l" defTabSz="457200" eaLnBrk="0" hangingPunct="0">
                    <a:spcBef>
                      <a:spcPct val="0"/>
                    </a:spcBef>
                    <a:buClrTx/>
                    <a:buSzTx/>
                    <a:buFontTx/>
                    <a:buNone/>
                  </a:pPr>
                  <a:endParaRPr lang="en-US" altLang="en-US" sz="1400">
                    <a:latin typeface="Arial" panose="020B0604020202020204" pitchFamily="34" charset="0"/>
                  </a:endParaRPr>
                </a:p>
              </p:txBody>
            </p:sp>
            <p:grpSp>
              <p:nvGrpSpPr>
                <p:cNvPr id="22783" name="Group 241"/>
                <p:cNvGrpSpPr>
                  <a:grpSpLocks/>
                </p:cNvGrpSpPr>
                <p:nvPr/>
              </p:nvGrpSpPr>
              <p:grpSpPr bwMode="auto">
                <a:xfrm>
                  <a:off x="1161" y="2896"/>
                  <a:ext cx="855" cy="690"/>
                  <a:chOff x="1459" y="3058"/>
                  <a:chExt cx="855" cy="690"/>
                </a:xfrm>
              </p:grpSpPr>
              <p:sp>
                <p:nvSpPr>
                  <p:cNvPr id="22784" name="Rectangle 242"/>
                  <p:cNvSpPr>
                    <a:spLocks noChangeArrowheads="1"/>
                  </p:cNvSpPr>
                  <p:nvPr/>
                </p:nvSpPr>
                <p:spPr bwMode="auto">
                  <a:xfrm>
                    <a:off x="1459" y="3058"/>
                    <a:ext cx="855" cy="690"/>
                  </a:xfrm>
                  <a:prstGeom prst="rect">
                    <a:avLst/>
                  </a:prstGeom>
                  <a:solidFill>
                    <a:schemeClr val="hlink"/>
                  </a:solidFill>
                  <a:ln w="12700">
                    <a:solidFill>
                      <a:schemeClr val="tx1"/>
                    </a:solidFill>
                    <a:miter lim="800000"/>
                    <a:headEnd/>
                    <a:tailEnd/>
                  </a:ln>
                </p:spPr>
                <p:txBody>
                  <a:bodyPr wrap="none" anchor="ct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algn="l" defTabSz="457200" eaLnBrk="0" hangingPunct="0">
                      <a:spcBef>
                        <a:spcPct val="0"/>
                      </a:spcBef>
                      <a:buClrTx/>
                      <a:buSzTx/>
                      <a:buFontTx/>
                      <a:buNone/>
                    </a:pPr>
                    <a:endParaRPr lang="en-US" altLang="en-US" sz="1400">
                      <a:latin typeface="Arial" panose="020B0604020202020204" pitchFamily="34" charset="0"/>
                    </a:endParaRPr>
                  </a:p>
                </p:txBody>
              </p:sp>
              <p:sp>
                <p:nvSpPr>
                  <p:cNvPr id="651507" name="Text Box 243"/>
                  <p:cNvSpPr txBox="1">
                    <a:spLocks noChangeArrowheads="1"/>
                  </p:cNvSpPr>
                  <p:nvPr/>
                </p:nvSpPr>
                <p:spPr bwMode="auto">
                  <a:xfrm rot="-15568">
                    <a:off x="1486" y="3063"/>
                    <a:ext cx="800" cy="674"/>
                  </a:xfrm>
                  <a:prstGeom prst="rect">
                    <a:avLst/>
                  </a:prstGeom>
                  <a:solidFill>
                    <a:schemeClr val="hlink"/>
                  </a:solidFill>
                  <a:ln w="9525">
                    <a:noFill/>
                    <a:miter lim="800000"/>
                    <a:headEnd/>
                    <a:tailEnd/>
                  </a:ln>
                  <a:effectLst/>
                </p:spPr>
                <p:txBody>
                  <a:bodyPr wrap="none">
                    <a:spAutoFit/>
                  </a:bodyPr>
                  <a:lstStyle/>
                  <a:p>
                    <a:pPr defTabSz="457200" eaLnBrk="0" hangingPunct="0">
                      <a:spcBef>
                        <a:spcPct val="50000"/>
                      </a:spcBef>
                      <a:defRPr/>
                    </a:pPr>
                    <a:r>
                      <a:rPr lang="en-US" sz="1600">
                        <a:solidFill>
                          <a:srgbClr val="FFFFFF"/>
                        </a:solidFill>
                        <a:effectLst>
                          <a:outerShdw blurRad="38100" dist="38100" dir="2700000" algn="tl">
                            <a:srgbClr val="000000"/>
                          </a:outerShdw>
                        </a:effectLst>
                        <a:latin typeface="Arial" charset="0"/>
                      </a:rPr>
                      <a:t>New</a:t>
                    </a:r>
                  </a:p>
                  <a:p>
                    <a:pPr defTabSz="457200" eaLnBrk="0" hangingPunct="0">
                      <a:spcBef>
                        <a:spcPct val="50000"/>
                      </a:spcBef>
                      <a:defRPr/>
                    </a:pPr>
                    <a:r>
                      <a:rPr lang="en-US" sz="1600">
                        <a:solidFill>
                          <a:srgbClr val="FFFFFF"/>
                        </a:solidFill>
                        <a:effectLst>
                          <a:outerShdw blurRad="38100" dist="38100" dir="2700000" algn="tl">
                            <a:srgbClr val="000000"/>
                          </a:outerShdw>
                        </a:effectLst>
                        <a:latin typeface="Arial" charset="0"/>
                      </a:rPr>
                      <a:t>Aviation</a:t>
                    </a:r>
                  </a:p>
                  <a:p>
                    <a:pPr defTabSz="457200" eaLnBrk="0" hangingPunct="0">
                      <a:spcBef>
                        <a:spcPct val="50000"/>
                      </a:spcBef>
                      <a:defRPr/>
                    </a:pPr>
                    <a:r>
                      <a:rPr lang="en-US" sz="1600">
                        <a:solidFill>
                          <a:srgbClr val="FFFFFF"/>
                        </a:solidFill>
                        <a:effectLst>
                          <a:outerShdw blurRad="38100" dist="38100" dir="2700000" algn="tl">
                            <a:srgbClr val="000000"/>
                          </a:outerShdw>
                        </a:effectLst>
                        <a:latin typeface="Arial" charset="0"/>
                      </a:rPr>
                      <a:t>System(s) ?</a:t>
                    </a:r>
                  </a:p>
                </p:txBody>
              </p:sp>
            </p:grpSp>
          </p:grpSp>
          <p:grpSp>
            <p:nvGrpSpPr>
              <p:cNvPr id="22763" name="Group 249"/>
              <p:cNvGrpSpPr>
                <a:grpSpLocks/>
              </p:cNvGrpSpPr>
              <p:nvPr/>
            </p:nvGrpSpPr>
            <p:grpSpPr bwMode="auto">
              <a:xfrm>
                <a:off x="366" y="2264"/>
                <a:ext cx="1554" cy="520"/>
                <a:chOff x="2330" y="1702"/>
                <a:chExt cx="1554" cy="520"/>
              </a:xfrm>
            </p:grpSpPr>
            <p:grpSp>
              <p:nvGrpSpPr>
                <p:cNvPr id="22764" name="Group 250"/>
                <p:cNvGrpSpPr>
                  <a:grpSpLocks/>
                </p:cNvGrpSpPr>
                <p:nvPr/>
              </p:nvGrpSpPr>
              <p:grpSpPr bwMode="auto">
                <a:xfrm>
                  <a:off x="2568" y="1881"/>
                  <a:ext cx="1090" cy="221"/>
                  <a:chOff x="2568" y="2025"/>
                  <a:chExt cx="1090" cy="221"/>
                </a:xfrm>
              </p:grpSpPr>
              <p:sp>
                <p:nvSpPr>
                  <p:cNvPr id="22768" name="Line 251"/>
                  <p:cNvSpPr>
                    <a:spLocks noChangeShapeType="1"/>
                  </p:cNvSpPr>
                  <p:nvPr/>
                </p:nvSpPr>
                <p:spPr bwMode="auto">
                  <a:xfrm>
                    <a:off x="2568"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69" name="Line 252"/>
                  <p:cNvSpPr>
                    <a:spLocks noChangeShapeType="1"/>
                  </p:cNvSpPr>
                  <p:nvPr/>
                </p:nvSpPr>
                <p:spPr bwMode="auto">
                  <a:xfrm>
                    <a:off x="2649"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0" name="Line 253"/>
                  <p:cNvSpPr>
                    <a:spLocks noChangeShapeType="1"/>
                  </p:cNvSpPr>
                  <p:nvPr/>
                </p:nvSpPr>
                <p:spPr bwMode="auto">
                  <a:xfrm>
                    <a:off x="2735"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1" name="Line 254"/>
                  <p:cNvSpPr>
                    <a:spLocks noChangeShapeType="1"/>
                  </p:cNvSpPr>
                  <p:nvPr/>
                </p:nvSpPr>
                <p:spPr bwMode="auto">
                  <a:xfrm>
                    <a:off x="2816"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2" name="Line 255"/>
                  <p:cNvSpPr>
                    <a:spLocks noChangeShapeType="1"/>
                  </p:cNvSpPr>
                  <p:nvPr/>
                </p:nvSpPr>
                <p:spPr bwMode="auto">
                  <a:xfrm>
                    <a:off x="2904"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3" name="Line 256"/>
                  <p:cNvSpPr>
                    <a:spLocks noChangeShapeType="1"/>
                  </p:cNvSpPr>
                  <p:nvPr/>
                </p:nvSpPr>
                <p:spPr bwMode="auto">
                  <a:xfrm>
                    <a:off x="2985"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4" name="Line 257"/>
                  <p:cNvSpPr>
                    <a:spLocks noChangeShapeType="1"/>
                  </p:cNvSpPr>
                  <p:nvPr/>
                </p:nvSpPr>
                <p:spPr bwMode="auto">
                  <a:xfrm>
                    <a:off x="3073"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5" name="Line 258"/>
                  <p:cNvSpPr>
                    <a:spLocks noChangeShapeType="1"/>
                  </p:cNvSpPr>
                  <p:nvPr/>
                </p:nvSpPr>
                <p:spPr bwMode="auto">
                  <a:xfrm>
                    <a:off x="3152"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6" name="Line 259"/>
                  <p:cNvSpPr>
                    <a:spLocks noChangeShapeType="1"/>
                  </p:cNvSpPr>
                  <p:nvPr/>
                </p:nvSpPr>
                <p:spPr bwMode="auto">
                  <a:xfrm>
                    <a:off x="3233"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7" name="Line 260"/>
                  <p:cNvSpPr>
                    <a:spLocks noChangeShapeType="1"/>
                  </p:cNvSpPr>
                  <p:nvPr/>
                </p:nvSpPr>
                <p:spPr bwMode="auto">
                  <a:xfrm>
                    <a:off x="3321"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8" name="Line 261"/>
                  <p:cNvSpPr>
                    <a:spLocks noChangeShapeType="1"/>
                  </p:cNvSpPr>
                  <p:nvPr/>
                </p:nvSpPr>
                <p:spPr bwMode="auto">
                  <a:xfrm>
                    <a:off x="3402"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79" name="Line 262"/>
                  <p:cNvSpPr>
                    <a:spLocks noChangeShapeType="1"/>
                  </p:cNvSpPr>
                  <p:nvPr/>
                </p:nvSpPr>
                <p:spPr bwMode="auto">
                  <a:xfrm>
                    <a:off x="3488"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80" name="Line 263"/>
                  <p:cNvSpPr>
                    <a:spLocks noChangeShapeType="1"/>
                  </p:cNvSpPr>
                  <p:nvPr/>
                </p:nvSpPr>
                <p:spPr bwMode="auto">
                  <a:xfrm>
                    <a:off x="3569"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sp>
                <p:nvSpPr>
                  <p:cNvPr id="22781" name="Line 264"/>
                  <p:cNvSpPr>
                    <a:spLocks noChangeShapeType="1"/>
                  </p:cNvSpPr>
                  <p:nvPr/>
                </p:nvSpPr>
                <p:spPr bwMode="auto">
                  <a:xfrm>
                    <a:off x="3657" y="2025"/>
                    <a:ext cx="1" cy="22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pPr algn="l" defTabSz="457200" eaLnBrk="0" hangingPunct="0"/>
                    <a:endParaRPr lang="en-US" sz="1200">
                      <a:solidFill>
                        <a:srgbClr val="FFFFFF"/>
                      </a:solidFill>
                    </a:endParaRPr>
                  </a:p>
                </p:txBody>
              </p:sp>
            </p:grpSp>
            <p:sp>
              <p:nvSpPr>
                <p:cNvPr id="22765" name="Text Box 265"/>
                <p:cNvSpPr txBox="1">
                  <a:spLocks noChangeArrowheads="1"/>
                </p:cNvSpPr>
                <p:nvPr/>
              </p:nvSpPr>
              <p:spPr bwMode="auto">
                <a:xfrm>
                  <a:off x="2330" y="1702"/>
                  <a:ext cx="151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1400">
                      <a:solidFill>
                        <a:srgbClr val="FF0000"/>
                      </a:solidFill>
                      <a:latin typeface="Arial" panose="020B0604020202020204" pitchFamily="34" charset="0"/>
                    </a:rPr>
                    <a:t>Unauthorized Frequencies</a:t>
                  </a:r>
                  <a:endParaRPr lang="en-US" altLang="en-US" sz="1200">
                    <a:solidFill>
                      <a:srgbClr val="FF0000"/>
                    </a:solidFill>
                    <a:latin typeface="Arial" panose="020B0604020202020204" pitchFamily="34" charset="0"/>
                  </a:endParaRPr>
                </a:p>
              </p:txBody>
            </p:sp>
            <p:sp>
              <p:nvSpPr>
                <p:cNvPr id="22766" name="Text Box 266"/>
                <p:cNvSpPr txBox="1">
                  <a:spLocks noChangeArrowheads="1"/>
                </p:cNvSpPr>
                <p:nvPr/>
              </p:nvSpPr>
              <p:spPr bwMode="auto">
                <a:xfrm>
                  <a:off x="2361" y="2075"/>
                  <a:ext cx="40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900">
                      <a:solidFill>
                        <a:srgbClr val="FF0000"/>
                      </a:solidFill>
                      <a:latin typeface="Arial" panose="020B0604020202020204" pitchFamily="34" charset="0"/>
                    </a:rPr>
                    <a:t>969 MHz</a:t>
                  </a:r>
                </a:p>
              </p:txBody>
            </p:sp>
            <p:sp>
              <p:nvSpPr>
                <p:cNvPr id="22767" name="Text Box 267"/>
                <p:cNvSpPr txBox="1">
                  <a:spLocks noChangeArrowheads="1"/>
                </p:cNvSpPr>
                <p:nvPr/>
              </p:nvSpPr>
              <p:spPr bwMode="auto">
                <a:xfrm>
                  <a:off x="3440" y="2078"/>
                  <a:ext cx="44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defTabSz="457200" eaLnBrk="0" hangingPunct="0">
                    <a:spcBef>
                      <a:spcPct val="50000"/>
                    </a:spcBef>
                    <a:buClrTx/>
                    <a:buSzTx/>
                    <a:buFontTx/>
                    <a:buNone/>
                  </a:pPr>
                  <a:r>
                    <a:rPr lang="en-US" altLang="en-US" sz="900">
                      <a:solidFill>
                        <a:srgbClr val="FF0000"/>
                      </a:solidFill>
                      <a:latin typeface="Arial" panose="020B0604020202020204" pitchFamily="34" charset="0"/>
                    </a:rPr>
                    <a:t>1008 MHz</a:t>
                  </a:r>
                </a:p>
              </p:txBody>
            </p:sp>
          </p:grpSp>
        </p:grpSp>
        <p:sp>
          <p:nvSpPr>
            <p:cNvPr id="22761" name="Text Box 268"/>
            <p:cNvSpPr txBox="1">
              <a:spLocks noChangeArrowheads="1"/>
            </p:cNvSpPr>
            <p:nvPr/>
          </p:nvSpPr>
          <p:spPr bwMode="auto">
            <a:xfrm>
              <a:off x="3744" y="1200"/>
              <a:ext cx="1344"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algn="l" defTabSz="457200" eaLnBrk="0" hangingPunct="0">
                <a:spcBef>
                  <a:spcPct val="50000"/>
                </a:spcBef>
                <a:buClrTx/>
                <a:buSzTx/>
                <a:buFontTx/>
                <a:buNone/>
              </a:pPr>
              <a:r>
                <a:rPr lang="en-US" altLang="en-US" sz="1400">
                  <a:solidFill>
                    <a:srgbClr val="FF0000"/>
                  </a:solidFill>
                  <a:latin typeface="Times New Roman" panose="02020603050405020304" pitchFamily="18" charset="0"/>
                </a:rPr>
                <a:t>(illustration shows the case where the lowest 14 frequencies are designated as unauthorized)</a:t>
              </a:r>
            </a:p>
          </p:txBody>
        </p:sp>
      </p:grpSp>
      <p:grpSp>
        <p:nvGrpSpPr>
          <p:cNvPr id="9" name="Group 273"/>
          <p:cNvGrpSpPr>
            <a:grpSpLocks/>
          </p:cNvGrpSpPr>
          <p:nvPr/>
        </p:nvGrpSpPr>
        <p:grpSpPr bwMode="auto">
          <a:xfrm>
            <a:off x="268288" y="860425"/>
            <a:ext cx="8723312" cy="4162425"/>
            <a:chOff x="169" y="542"/>
            <a:chExt cx="5495" cy="2622"/>
          </a:xfrm>
        </p:grpSpPr>
        <p:grpSp>
          <p:nvGrpSpPr>
            <p:cNvPr id="22753" name="Group 272"/>
            <p:cNvGrpSpPr>
              <a:grpSpLocks/>
            </p:cNvGrpSpPr>
            <p:nvPr/>
          </p:nvGrpSpPr>
          <p:grpSpPr bwMode="auto">
            <a:xfrm>
              <a:off x="169" y="1756"/>
              <a:ext cx="5495" cy="1408"/>
              <a:chOff x="169" y="1756"/>
              <a:chExt cx="5495" cy="1408"/>
            </a:xfrm>
          </p:grpSpPr>
          <p:sp>
            <p:nvSpPr>
              <p:cNvPr id="22755" name="Line 244"/>
              <p:cNvSpPr>
                <a:spLocks noChangeShapeType="1"/>
              </p:cNvSpPr>
              <p:nvPr/>
            </p:nvSpPr>
            <p:spPr bwMode="auto">
              <a:xfrm>
                <a:off x="2064" y="2736"/>
                <a:ext cx="859" cy="428"/>
              </a:xfrm>
              <a:prstGeom prst="line">
                <a:avLst/>
              </a:prstGeom>
              <a:noFill/>
              <a:ln w="57150">
                <a:solidFill>
                  <a:srgbClr val="3366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lgn="l" defTabSz="457200" eaLnBrk="0" hangingPunct="0"/>
                <a:endParaRPr lang="en-US" sz="1200">
                  <a:solidFill>
                    <a:srgbClr val="FFFFFF"/>
                  </a:solidFill>
                </a:endParaRPr>
              </a:p>
            </p:txBody>
          </p:sp>
          <p:sp>
            <p:nvSpPr>
              <p:cNvPr id="22756" name="Line 245"/>
              <p:cNvSpPr>
                <a:spLocks noChangeShapeType="1"/>
              </p:cNvSpPr>
              <p:nvPr/>
            </p:nvSpPr>
            <p:spPr bwMode="auto">
              <a:xfrm>
                <a:off x="2112" y="2640"/>
                <a:ext cx="2304" cy="432"/>
              </a:xfrm>
              <a:prstGeom prst="line">
                <a:avLst/>
              </a:prstGeom>
              <a:noFill/>
              <a:ln w="57150">
                <a:solidFill>
                  <a:srgbClr val="3366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lgn="l" defTabSz="457200" eaLnBrk="0" hangingPunct="0"/>
                <a:endParaRPr lang="en-US" sz="1200">
                  <a:solidFill>
                    <a:srgbClr val="FFFFFF"/>
                  </a:solidFill>
                </a:endParaRPr>
              </a:p>
            </p:txBody>
          </p:sp>
          <p:sp>
            <p:nvSpPr>
              <p:cNvPr id="22757" name="Line 246"/>
              <p:cNvSpPr>
                <a:spLocks noChangeShapeType="1"/>
              </p:cNvSpPr>
              <p:nvPr/>
            </p:nvSpPr>
            <p:spPr bwMode="auto">
              <a:xfrm>
                <a:off x="2064" y="2688"/>
                <a:ext cx="1670" cy="447"/>
              </a:xfrm>
              <a:prstGeom prst="line">
                <a:avLst/>
              </a:prstGeom>
              <a:noFill/>
              <a:ln w="57150">
                <a:solidFill>
                  <a:srgbClr val="3366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lgn="l" defTabSz="457200" eaLnBrk="0" hangingPunct="0"/>
                <a:endParaRPr lang="en-US" sz="1200">
                  <a:solidFill>
                    <a:srgbClr val="FFFFFF"/>
                  </a:solidFill>
                </a:endParaRPr>
              </a:p>
            </p:txBody>
          </p:sp>
          <p:sp>
            <p:nvSpPr>
              <p:cNvPr id="651511" name="Text Box 247"/>
              <p:cNvSpPr txBox="1">
                <a:spLocks noChangeArrowheads="1"/>
              </p:cNvSpPr>
              <p:nvPr/>
            </p:nvSpPr>
            <p:spPr bwMode="auto">
              <a:xfrm>
                <a:off x="1824" y="2304"/>
                <a:ext cx="3840" cy="403"/>
              </a:xfrm>
              <a:prstGeom prst="rect">
                <a:avLst/>
              </a:prstGeom>
              <a:noFill/>
              <a:ln w="9525">
                <a:noFill/>
                <a:miter lim="800000"/>
                <a:headEnd/>
                <a:tailEnd/>
              </a:ln>
              <a:effectLst/>
            </p:spPr>
            <p:txBody>
              <a:bodyPr>
                <a:spAutoFit/>
              </a:bodyPr>
              <a:lstStyle/>
              <a:p>
                <a:pPr defTabSz="457200" eaLnBrk="0" hangingPunct="0">
                  <a:spcBef>
                    <a:spcPct val="50000"/>
                  </a:spcBef>
                  <a:defRPr/>
                </a:pPr>
                <a:r>
                  <a:rPr lang="en-US" sz="1200" i="1">
                    <a:solidFill>
                      <a:srgbClr val="336600"/>
                    </a:solidFill>
                    <a:effectLst>
                      <a:outerShdw blurRad="38100" dist="38100" dir="2700000" algn="tl">
                        <a:srgbClr val="C0C0C0"/>
                      </a:outerShdw>
                    </a:effectLst>
                    <a:latin typeface="Arial" charset="0"/>
                  </a:rPr>
                  <a:t>The unauthorized carrier will be remapped to an authorized frequency for the pulse transmission in accordance with a remapping algorithm* calculation performed in each Terminal </a:t>
                </a:r>
                <a:endParaRPr lang="en-US" sz="1000">
                  <a:solidFill>
                    <a:srgbClr val="336600"/>
                  </a:solidFill>
                  <a:effectLst>
                    <a:outerShdw blurRad="38100" dist="38100" dir="2700000" algn="tl">
                      <a:srgbClr val="C0C0C0"/>
                    </a:outerShdw>
                  </a:effectLst>
                  <a:latin typeface="Arial" charset="0"/>
                </a:endParaRPr>
              </a:p>
            </p:txBody>
          </p:sp>
          <p:sp>
            <p:nvSpPr>
              <p:cNvPr id="651512" name="Text Box 248"/>
              <p:cNvSpPr txBox="1">
                <a:spLocks noChangeArrowheads="1"/>
              </p:cNvSpPr>
              <p:nvPr/>
            </p:nvSpPr>
            <p:spPr bwMode="auto">
              <a:xfrm>
                <a:off x="169" y="1756"/>
                <a:ext cx="4027" cy="404"/>
              </a:xfrm>
              <a:prstGeom prst="rect">
                <a:avLst/>
              </a:prstGeom>
              <a:noFill/>
              <a:ln w="9525">
                <a:noFill/>
                <a:miter lim="800000"/>
                <a:headEnd/>
                <a:tailEnd/>
              </a:ln>
              <a:effectLst/>
            </p:spPr>
            <p:txBody>
              <a:bodyPr wrap="none">
                <a:spAutoFit/>
              </a:bodyPr>
              <a:lstStyle/>
              <a:p>
                <a:pPr defTabSz="457200" eaLnBrk="0" hangingPunct="0">
                  <a:spcBef>
                    <a:spcPct val="50000"/>
                  </a:spcBef>
                  <a:defRPr/>
                </a:pPr>
                <a:r>
                  <a:rPr lang="en-US" i="1" dirty="0">
                    <a:solidFill>
                      <a:srgbClr val="FF0000"/>
                    </a:solidFill>
                    <a:effectLst>
                      <a:outerShdw blurRad="38100" dist="38100" dir="2700000" algn="tl">
                        <a:srgbClr val="C0C0C0"/>
                      </a:outerShdw>
                    </a:effectLst>
                    <a:latin typeface="Arial" charset="0"/>
                  </a:rPr>
                  <a:t>Remapping:</a:t>
                </a:r>
                <a:endParaRPr lang="en-US" sz="1200" i="1" dirty="0">
                  <a:solidFill>
                    <a:srgbClr val="FF0000"/>
                  </a:solidFill>
                  <a:effectLst>
                    <a:outerShdw blurRad="38100" dist="38100" dir="2700000" algn="tl">
                      <a:srgbClr val="C0C0C0"/>
                    </a:outerShdw>
                  </a:effectLst>
                  <a:latin typeface="Arial" charset="0"/>
                </a:endParaRPr>
              </a:p>
              <a:p>
                <a:pPr defTabSz="457200" eaLnBrk="0" hangingPunct="0">
                  <a:spcBef>
                    <a:spcPct val="50000"/>
                  </a:spcBef>
                  <a:defRPr/>
                </a:pPr>
                <a:r>
                  <a:rPr lang="en-US" sz="1200" i="1" dirty="0">
                    <a:solidFill>
                      <a:srgbClr val="FF0000"/>
                    </a:solidFill>
                    <a:effectLst>
                      <a:outerShdw blurRad="38100" dist="38100" dir="2700000" algn="tl">
                        <a:srgbClr val="C0C0C0"/>
                      </a:outerShdw>
                    </a:effectLst>
                    <a:latin typeface="Arial" charset="0"/>
                  </a:rPr>
                  <a:t>When an unauthorized carrier frequency gets selected for a MIDS pulse transmission:</a:t>
                </a:r>
                <a:endParaRPr lang="en-US" sz="1200" dirty="0">
                  <a:solidFill>
                    <a:srgbClr val="FF0000"/>
                  </a:solidFill>
                  <a:latin typeface="Arial" charset="0"/>
                </a:endParaRPr>
              </a:p>
            </p:txBody>
          </p:sp>
        </p:grpSp>
        <p:sp>
          <p:nvSpPr>
            <p:cNvPr id="22754" name="Text Box 269"/>
            <p:cNvSpPr txBox="1">
              <a:spLocks noChangeArrowheads="1"/>
            </p:cNvSpPr>
            <p:nvPr/>
          </p:nvSpPr>
          <p:spPr bwMode="auto">
            <a:xfrm>
              <a:off x="1361" y="542"/>
              <a:ext cx="296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1pPr>
              <a:lvl2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3pPr>
              <a:lvl4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4pPr>
              <a:lvl5pPr>
                <a:spcBef>
                  <a:spcPts val="600"/>
                </a:spcBef>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5pPr>
              <a:lvl6pPr marL="25146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6pPr>
              <a:lvl7pPr marL="29718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7pPr>
              <a:lvl8pPr marL="34290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8pPr>
              <a:lvl9pPr marL="3886200" indent="-228600" defTabSz="45720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Tahoma" panose="020B0604030504040204" pitchFamily="34" charset="0"/>
                  <a:ea typeface="Microsoft YaHei" panose="020B0503020204020204" pitchFamily="34" charset="-122"/>
                </a:defRPr>
              </a:lvl9pPr>
            </a:lstStyle>
            <a:p>
              <a:pPr algn="l" defTabSz="457200" eaLnBrk="0" hangingPunct="0">
                <a:spcBef>
                  <a:spcPct val="0"/>
                </a:spcBef>
                <a:buClrTx/>
                <a:buSzTx/>
                <a:buFontTx/>
                <a:buNone/>
              </a:pPr>
              <a:r>
                <a:rPr lang="en-US" altLang="en-US" sz="1600">
                  <a:solidFill>
                    <a:srgbClr val="009900"/>
                  </a:solidFill>
                  <a:latin typeface="Times New Roman" panose="02020603050405020304" pitchFamily="18" charset="0"/>
                </a:rPr>
                <a:t>* Algorithm defined in the DOD Regulation 4650.1-R1</a:t>
              </a:r>
            </a:p>
          </p:txBody>
        </p:sp>
      </p:grpSp>
    </p:spTree>
    <p:extLst>
      <p:ext uri="{BB962C8B-B14F-4D97-AF65-F5344CB8AC3E}">
        <p14:creationId xmlns:p14="http://schemas.microsoft.com/office/powerpoint/2010/main" val="427046770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8428" y="2354"/>
            <a:ext cx="4230130" cy="1143000"/>
          </a:xfrm>
        </p:spPr>
        <p:txBody>
          <a:bodyPr/>
          <a:lstStyle/>
          <a:p>
            <a:pPr algn="ctr"/>
            <a:r>
              <a:rPr lang="en-CA" sz="2800" b="1" dirty="0">
                <a:solidFill>
                  <a:schemeClr val="accent2">
                    <a:lumMod val="75000"/>
                  </a:schemeClr>
                </a:solidFill>
              </a:rPr>
              <a:t>How Crypto works now</a:t>
            </a:r>
          </a:p>
        </p:txBody>
      </p:sp>
      <p:sp>
        <p:nvSpPr>
          <p:cNvPr id="6" name="Content Placeholder 5"/>
          <p:cNvSpPr>
            <a:spLocks noGrp="1"/>
          </p:cNvSpPr>
          <p:nvPr>
            <p:ph idx="1"/>
          </p:nvPr>
        </p:nvSpPr>
        <p:spPr/>
        <p:txBody>
          <a:bodyPr/>
          <a:lstStyle/>
          <a:p>
            <a:r>
              <a:rPr lang="en-CA" sz="2000" dirty="0"/>
              <a:t>Link 16 is structured to support multiple cryptonets using different TEKs (i.e., it can use more than one short title at a time)</a:t>
            </a:r>
            <a:endParaRPr lang="en-CA" sz="2000" dirty="0">
              <a:cs typeface="Arial"/>
            </a:endParaRPr>
          </a:p>
          <a:p>
            <a:endParaRPr lang="en-CA" sz="2000" dirty="0">
              <a:cs typeface="Arial"/>
            </a:endParaRPr>
          </a:p>
          <a:p>
            <a:r>
              <a:rPr lang="en-CA" sz="2000" dirty="0"/>
              <a:t>Current terminals are capable of smoothly operating on four cryptonets simultaneously</a:t>
            </a:r>
            <a:endParaRPr lang="en-CA" sz="2000" dirty="0">
              <a:cs typeface="Arial"/>
            </a:endParaRPr>
          </a:p>
        </p:txBody>
      </p:sp>
    </p:spTree>
    <p:extLst>
      <p:ext uri="{BB962C8B-B14F-4D97-AF65-F5344CB8AC3E}">
        <p14:creationId xmlns:p14="http://schemas.microsoft.com/office/powerpoint/2010/main" val="3554016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 </a:t>
            </a:r>
            <a:endParaRPr lang="en-CA" sz="6600" dirty="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5285" y="37659"/>
            <a:ext cx="5721767" cy="1143000"/>
          </a:xfrm>
        </p:spPr>
        <p:txBody>
          <a:bodyPr/>
          <a:lstStyle/>
          <a:p>
            <a:pPr algn="ctr"/>
            <a:r>
              <a:rPr lang="en-CA" sz="2800" b="1" dirty="0">
                <a:solidFill>
                  <a:schemeClr val="accent2">
                    <a:lumMod val="75000"/>
                  </a:schemeClr>
                </a:solidFill>
              </a:rPr>
              <a:t>After Crypto Modernization (CM)</a:t>
            </a:r>
          </a:p>
        </p:txBody>
      </p:sp>
      <p:sp>
        <p:nvSpPr>
          <p:cNvPr id="6" name="Content Placeholder 5"/>
          <p:cNvSpPr>
            <a:spLocks noGrp="1"/>
          </p:cNvSpPr>
          <p:nvPr>
            <p:ph idx="1"/>
          </p:nvPr>
        </p:nvSpPr>
        <p:spPr/>
        <p:txBody>
          <a:bodyPr/>
          <a:lstStyle/>
          <a:p>
            <a:r>
              <a:rPr lang="en-CA" sz="2000" dirty="0"/>
              <a:t>Operate on 32 </a:t>
            </a:r>
            <a:r>
              <a:rPr lang="en-CA" sz="2000" dirty="0" err="1"/>
              <a:t>Crytponets</a:t>
            </a:r>
            <a:r>
              <a:rPr lang="en-CA" sz="2000" dirty="0"/>
              <a:t> simultaneously</a:t>
            </a:r>
            <a:endParaRPr lang="en-CA" sz="2000" dirty="0">
              <a:cs typeface="Arial"/>
            </a:endParaRPr>
          </a:p>
          <a:p>
            <a:endParaRPr lang="en-CA" sz="2000" dirty="0">
              <a:cs typeface="Arial"/>
            </a:endParaRPr>
          </a:p>
          <a:p>
            <a:r>
              <a:rPr lang="en-CA" sz="2000" dirty="0"/>
              <a:t>No maximum limit of platforms on any given </a:t>
            </a:r>
            <a:r>
              <a:rPr lang="en-CA" sz="2000" dirty="0" err="1"/>
              <a:t>crytponet</a:t>
            </a:r>
            <a:endParaRPr lang="en-CA" sz="2000" dirty="0">
              <a:cs typeface="Arial"/>
            </a:endParaRPr>
          </a:p>
          <a:p>
            <a:endParaRPr lang="en-CA" sz="2000" dirty="0">
              <a:cs typeface="Arial"/>
            </a:endParaRPr>
          </a:p>
          <a:p>
            <a:r>
              <a:rPr lang="en-CA" sz="2000" dirty="0"/>
              <a:t>No worldwide TEK to avoid Global compromise</a:t>
            </a:r>
            <a:endParaRPr lang="en-CA" sz="2000" dirty="0">
              <a:cs typeface="Arial"/>
            </a:endParaRPr>
          </a:p>
          <a:p>
            <a:endParaRPr lang="en-CA" sz="2000" dirty="0">
              <a:cs typeface="Arial"/>
            </a:endParaRPr>
          </a:p>
          <a:p>
            <a:r>
              <a:rPr lang="en-CA" sz="2000" dirty="0"/>
              <a:t>NSA will be generating brand new </a:t>
            </a:r>
            <a:r>
              <a:rPr lang="en-CA" sz="2000" dirty="0" err="1"/>
              <a:t>Keymat</a:t>
            </a:r>
            <a:endParaRPr lang="en-CA" sz="2000" dirty="0">
              <a:cs typeface="Arial"/>
            </a:endParaRPr>
          </a:p>
        </p:txBody>
      </p:sp>
    </p:spTree>
    <p:extLst>
      <p:ext uri="{BB962C8B-B14F-4D97-AF65-F5344CB8AC3E}">
        <p14:creationId xmlns:p14="http://schemas.microsoft.com/office/powerpoint/2010/main" val="16816154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5748" y="2354"/>
            <a:ext cx="2386031" cy="1143000"/>
          </a:xfrm>
        </p:spPr>
        <p:txBody>
          <a:bodyPr/>
          <a:lstStyle/>
          <a:p>
            <a:pPr algn="ctr"/>
            <a:r>
              <a:rPr lang="en-CA" sz="2800" b="1" dirty="0">
                <a:solidFill>
                  <a:schemeClr val="accent6"/>
                </a:solidFill>
              </a:rPr>
              <a:t>Target dates</a:t>
            </a:r>
            <a:endParaRPr lang="en-CA" sz="2800" b="1" dirty="0">
              <a:solidFill>
                <a:schemeClr val="accent6"/>
              </a:solidFill>
              <a:cs typeface="Arial"/>
            </a:endParaRPr>
          </a:p>
        </p:txBody>
      </p:sp>
      <p:sp>
        <p:nvSpPr>
          <p:cNvPr id="3" name="TextBox 2"/>
          <p:cNvSpPr txBox="1"/>
          <p:nvPr/>
        </p:nvSpPr>
        <p:spPr>
          <a:xfrm>
            <a:off x="-1765" y="1556792"/>
            <a:ext cx="9148808" cy="3139321"/>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Key Dates from Joint Requirements Oversight Council Memorandums (JROCMs):</a:t>
            </a:r>
            <a:endParaRPr lang="en-US" sz="2000">
              <a:latin typeface="Arial"/>
              <a:cs typeface="Arial"/>
            </a:endParaRPr>
          </a:p>
          <a:p>
            <a:pPr algn="l"/>
            <a:endParaRPr lang="en-CA" sz="2000" b="0" dirty="0">
              <a:cs typeface="Arial"/>
            </a:endParaRPr>
          </a:p>
          <a:p>
            <a:pPr marL="800100" lvl="1" indent="-342900" algn="l">
              <a:buFont typeface="Wingdings" panose="05000000000000000000" pitchFamily="2" charset="2"/>
              <a:buChar char="§"/>
            </a:pPr>
            <a:r>
              <a:rPr lang="en-CA" sz="2000" b="0" dirty="0">
                <a:latin typeface="Arial"/>
                <a:cs typeface="Arial"/>
              </a:rPr>
              <a:t>Link-16 Crypto Modernization (CM) – Operational Networks : 01 Jan 22 / Training Networks 1 Jan 25</a:t>
            </a:r>
            <a:endParaRPr lang="en-CA" sz="2000" b="0">
              <a:latin typeface="Arial"/>
              <a:cs typeface="Arial"/>
            </a:endParaRPr>
          </a:p>
          <a:p>
            <a:pPr marL="342900" indent="-342900" algn="l">
              <a:buFont typeface="Wingdings" panose="05000000000000000000" pitchFamily="2" charset="2"/>
              <a:buChar char="§"/>
            </a:pPr>
            <a:endParaRPr lang="en-CA" sz="2000" b="0" dirty="0">
              <a:cs typeface="Arial"/>
            </a:endParaRPr>
          </a:p>
          <a:p>
            <a:pPr marL="800100" lvl="1" indent="-342900" algn="l">
              <a:buFont typeface="Wingdings" panose="05000000000000000000" pitchFamily="2" charset="2"/>
              <a:buChar char="§"/>
            </a:pPr>
            <a:r>
              <a:rPr lang="en-CA" sz="2000" b="0" dirty="0">
                <a:latin typeface="Arial"/>
                <a:cs typeface="Arial"/>
              </a:rPr>
              <a:t>Link-16 Frequency Re-mapping (FR) -  1 Jan 25</a:t>
            </a:r>
            <a:endParaRPr lang="en-CA" sz="2000" b="0">
              <a:latin typeface="Arial"/>
              <a:cs typeface="Arial"/>
            </a:endParaRPr>
          </a:p>
          <a:p>
            <a:pPr marL="342900" indent="-342900" algn="l">
              <a:buFont typeface="Wingdings" panose="05000000000000000000" pitchFamily="2" charset="2"/>
              <a:buChar char="§"/>
            </a:pPr>
            <a:endParaRPr lang="en-CA" sz="2000" b="0" dirty="0">
              <a:cs typeface="Arial"/>
            </a:endParaRPr>
          </a:p>
          <a:p>
            <a:pPr marL="800100" lvl="1" indent="-342900" algn="l">
              <a:buFont typeface="Wingdings" panose="05000000000000000000" pitchFamily="2" charset="2"/>
              <a:buChar char="§"/>
            </a:pPr>
            <a:r>
              <a:rPr lang="en-CA" sz="2000" b="0" dirty="0">
                <a:latin typeface="Arial"/>
                <a:cs typeface="Arial"/>
              </a:rPr>
              <a:t>Link-11 -  01 Jan 25</a:t>
            </a:r>
          </a:p>
          <a:p>
            <a:pPr marL="285750" indent="-285750">
              <a:buFont typeface="Wingdings" panose="05000000000000000000" pitchFamily="2" charset="2"/>
              <a:buChar char="§"/>
            </a:pPr>
            <a:endParaRPr lang="en-CA" dirty="0"/>
          </a:p>
        </p:txBody>
      </p:sp>
    </p:spTree>
    <p:extLst>
      <p:ext uri="{BB962C8B-B14F-4D97-AF65-F5344CB8AC3E}">
        <p14:creationId xmlns:p14="http://schemas.microsoft.com/office/powerpoint/2010/main" val="1809147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2943" y="1280513"/>
            <a:ext cx="7769457" cy="1143000"/>
          </a:xfrm>
        </p:spPr>
        <p:txBody>
          <a:bodyPr/>
          <a:lstStyle/>
          <a:p>
            <a:pPr marL="342900" indent="-342900" eaLnBrk="1" hangingPunct="1">
              <a:buFont typeface="Arial"/>
              <a:buChar char="•"/>
            </a:pPr>
            <a:r>
              <a:rPr lang="en-CA" altLang="en-US" sz="2000" dirty="0"/>
              <a:t>What does this all mean?</a:t>
            </a:r>
            <a:endParaRPr lang="en-CA" altLang="en-US" sz="2000">
              <a:cs typeface="Arial"/>
            </a:endParaRPr>
          </a:p>
        </p:txBody>
      </p:sp>
      <p:sp>
        <p:nvSpPr>
          <p:cNvPr id="5" name="TextBox 4"/>
          <p:cNvSpPr txBox="1"/>
          <p:nvPr/>
        </p:nvSpPr>
        <p:spPr>
          <a:xfrm>
            <a:off x="2021212" y="342459"/>
            <a:ext cx="5105400" cy="523220"/>
          </a:xfrm>
          <a:prstGeom prst="rect">
            <a:avLst/>
          </a:prstGeom>
          <a:noFill/>
        </p:spPr>
        <p:txBody>
          <a:bodyPr wrap="square" lIns="91440" tIns="45720" rIns="91440" bIns="45720" rtlCol="0" anchor="t">
            <a:spAutoFit/>
          </a:bodyPr>
          <a:lstStyle/>
          <a:p>
            <a:r>
              <a:rPr lang="en-CA" sz="2800" dirty="0">
                <a:solidFill>
                  <a:schemeClr val="accent6"/>
                </a:solidFill>
                <a:latin typeface="+mj-lt"/>
                <a:ea typeface="+mj-ea"/>
                <a:cs typeface="+mj-cs"/>
              </a:rPr>
              <a:t>Essence Exercise</a:t>
            </a:r>
          </a:p>
        </p:txBody>
      </p:sp>
      <p:sp>
        <p:nvSpPr>
          <p:cNvPr id="10" name="TextBox 9"/>
          <p:cNvSpPr txBox="1"/>
          <p:nvPr/>
        </p:nvSpPr>
        <p:spPr>
          <a:xfrm>
            <a:off x="300318" y="3488502"/>
            <a:ext cx="3810000" cy="400110"/>
          </a:xfrm>
          <a:prstGeom prst="rect">
            <a:avLst/>
          </a:prstGeom>
          <a:noFill/>
        </p:spPr>
        <p:txBody>
          <a:bodyPr wrap="square" lIns="91440" tIns="45720" rIns="91440" bIns="45720" rtlCol="0" anchor="t">
            <a:spAutoFit/>
          </a:bodyPr>
          <a:lstStyle/>
          <a:p>
            <a:r>
              <a:rPr lang="en-CA" sz="2000" b="0" dirty="0">
                <a:latin typeface="Arial"/>
                <a:cs typeface="Arial"/>
              </a:rPr>
              <a:t>Concurrent Contention Receive</a:t>
            </a:r>
          </a:p>
        </p:txBody>
      </p:sp>
      <p:sp>
        <p:nvSpPr>
          <p:cNvPr id="12" name="TextBox 11"/>
          <p:cNvSpPr txBox="1"/>
          <p:nvPr/>
        </p:nvSpPr>
        <p:spPr>
          <a:xfrm>
            <a:off x="4838700" y="2714663"/>
            <a:ext cx="3048441" cy="400110"/>
          </a:xfrm>
          <a:prstGeom prst="rect">
            <a:avLst/>
          </a:prstGeom>
          <a:noFill/>
        </p:spPr>
        <p:txBody>
          <a:bodyPr wrap="square" lIns="91440" tIns="45720" rIns="91440" bIns="45720" rtlCol="0" anchor="t">
            <a:spAutoFit/>
          </a:bodyPr>
          <a:lstStyle/>
          <a:p>
            <a:r>
              <a:rPr lang="en-CA" sz="2000" b="0" dirty="0">
                <a:latin typeface="Arial"/>
                <a:cs typeface="Arial"/>
              </a:rPr>
              <a:t>Concurrent Multi-Netting</a:t>
            </a:r>
          </a:p>
        </p:txBody>
      </p:sp>
      <p:sp>
        <p:nvSpPr>
          <p:cNvPr id="14" name="TextBox 13"/>
          <p:cNvSpPr txBox="1"/>
          <p:nvPr/>
        </p:nvSpPr>
        <p:spPr>
          <a:xfrm>
            <a:off x="4343400" y="3488502"/>
            <a:ext cx="3810000" cy="400110"/>
          </a:xfrm>
          <a:prstGeom prst="rect">
            <a:avLst/>
          </a:prstGeom>
          <a:noFill/>
        </p:spPr>
        <p:txBody>
          <a:bodyPr wrap="square" lIns="91440" tIns="45720" rIns="91440" bIns="45720" rtlCol="0" anchor="t">
            <a:spAutoFit/>
          </a:bodyPr>
          <a:lstStyle/>
          <a:p>
            <a:r>
              <a:rPr lang="en-CA" sz="2000" b="0" dirty="0">
                <a:latin typeface="Arial"/>
                <a:cs typeface="Arial"/>
              </a:rPr>
              <a:t>Enhanced Throughput</a:t>
            </a:r>
          </a:p>
        </p:txBody>
      </p:sp>
      <p:sp>
        <p:nvSpPr>
          <p:cNvPr id="15" name="TextBox 14"/>
          <p:cNvSpPr txBox="1"/>
          <p:nvPr/>
        </p:nvSpPr>
        <p:spPr>
          <a:xfrm>
            <a:off x="76200" y="2646640"/>
            <a:ext cx="3810000" cy="400110"/>
          </a:xfrm>
          <a:prstGeom prst="rect">
            <a:avLst/>
          </a:prstGeom>
          <a:noFill/>
        </p:spPr>
        <p:txBody>
          <a:bodyPr wrap="square" lIns="91440" tIns="45720" rIns="91440" bIns="45720" rtlCol="0" anchor="t">
            <a:spAutoFit/>
          </a:bodyPr>
          <a:lstStyle/>
          <a:p>
            <a:r>
              <a:rPr lang="en-CA" sz="2000" b="0" dirty="0">
                <a:latin typeface="Arial"/>
                <a:cs typeface="Arial"/>
              </a:rPr>
              <a:t>Frequency Remapping</a:t>
            </a:r>
          </a:p>
        </p:txBody>
      </p:sp>
      <p:sp>
        <p:nvSpPr>
          <p:cNvPr id="16" name="TextBox 15"/>
          <p:cNvSpPr txBox="1"/>
          <p:nvPr/>
        </p:nvSpPr>
        <p:spPr>
          <a:xfrm>
            <a:off x="2438400" y="4449077"/>
            <a:ext cx="3810000" cy="400110"/>
          </a:xfrm>
          <a:prstGeom prst="rect">
            <a:avLst/>
          </a:prstGeom>
          <a:noFill/>
        </p:spPr>
        <p:txBody>
          <a:bodyPr wrap="square" lIns="91440" tIns="45720" rIns="91440" bIns="45720" rtlCol="0" anchor="t">
            <a:spAutoFit/>
          </a:bodyPr>
          <a:lstStyle/>
          <a:p>
            <a:r>
              <a:rPr lang="en-CA" sz="2000" b="0" dirty="0">
                <a:latin typeface="Arial"/>
                <a:cs typeface="Arial"/>
              </a:rPr>
              <a:t>Crypto Modernization</a:t>
            </a:r>
          </a:p>
        </p:txBody>
      </p:sp>
    </p:spTree>
    <p:extLst>
      <p:ext uri="{BB962C8B-B14F-4D97-AF65-F5344CB8AC3E}">
        <p14:creationId xmlns:p14="http://schemas.microsoft.com/office/powerpoint/2010/main" val="4111767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828814" y="363495"/>
            <a:ext cx="3479899"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3" name="TextBox 2"/>
          <p:cNvSpPr txBox="1"/>
          <p:nvPr/>
        </p:nvSpPr>
        <p:spPr>
          <a:xfrm>
            <a:off x="589" y="1447800"/>
            <a:ext cx="9146058" cy="3785652"/>
          </a:xfrm>
          <a:prstGeom prst="rect">
            <a:avLst/>
          </a:prstGeom>
          <a:noFill/>
        </p:spPr>
        <p:txBody>
          <a:bodyPr wrap="square" lIns="91440" tIns="45720" rIns="91440" bIns="45720" rtlCol="0" anchor="t">
            <a:spAutoFit/>
          </a:bodyPr>
          <a:lstStyle/>
          <a:p>
            <a:pPr marL="457200" indent="-457200" algn="l">
              <a:buFont typeface="Arial"/>
              <a:buChar char="•"/>
            </a:pPr>
            <a:r>
              <a:rPr lang="en-CA" sz="2000" b="0" dirty="0">
                <a:latin typeface="Arial"/>
                <a:cs typeface="Arial"/>
              </a:rPr>
              <a:t>Review Legacy Link 16 principles to include:</a:t>
            </a:r>
            <a:endParaRPr lang="en-US" sz="2000">
              <a:latin typeface="Arial"/>
              <a:cs typeface="Arial"/>
            </a:endParaRPr>
          </a:p>
          <a:p>
            <a:pPr marL="457200" indent="-457200" algn="l">
              <a:buFont typeface="Arial"/>
              <a:buChar char="•"/>
            </a:pPr>
            <a:endParaRPr lang="en-CA" sz="2000" b="0" dirty="0">
              <a:latin typeface="Arial"/>
              <a:cs typeface="Arial"/>
            </a:endParaRPr>
          </a:p>
          <a:p>
            <a:pPr marL="914400" lvl="1" indent="-457200" algn="l">
              <a:buFont typeface="Wingdings"/>
              <a:buChar char="§"/>
            </a:pPr>
            <a:r>
              <a:rPr lang="en-CA" sz="2000" b="0" dirty="0">
                <a:latin typeface="Arial"/>
                <a:cs typeface="Arial"/>
              </a:rPr>
              <a:t>Packing Structures</a:t>
            </a: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TDMA</a:t>
            </a: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Dedicated Access, Contention Access, Time Slot Reallocation</a:t>
            </a:r>
            <a:endParaRPr lang="en-CA" sz="2000" dirty="0">
              <a:cs typeface="Arial"/>
            </a:endParaRP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Frequency Hopping</a:t>
            </a: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Stacked Nets and Multi-Net Operations</a:t>
            </a:r>
            <a:endParaRPr lang="en-CA" sz="2000" dirty="0">
              <a:latin typeface="Arial"/>
              <a:cs typeface="Arial"/>
            </a:endParaRPr>
          </a:p>
          <a:p>
            <a:pPr algn="l"/>
            <a:endParaRPr lang="en-CA" sz="2000" b="0" dirty="0">
              <a:cs typeface="Arial"/>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34822" y="363494"/>
            <a:ext cx="2667883"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3" name="TextBox 2"/>
          <p:cNvSpPr txBox="1"/>
          <p:nvPr/>
        </p:nvSpPr>
        <p:spPr>
          <a:xfrm>
            <a:off x="589" y="1447800"/>
            <a:ext cx="9146058" cy="3724096"/>
          </a:xfrm>
          <a:prstGeom prst="rect">
            <a:avLst/>
          </a:prstGeom>
          <a:noFill/>
        </p:spPr>
        <p:txBody>
          <a:bodyPr wrap="square" lIns="91440" tIns="45720" rIns="91440" bIns="45720" rtlCol="0" anchor="t">
            <a:spAutoFit/>
          </a:bodyPr>
          <a:lstStyle/>
          <a:p>
            <a:pPr marL="457200" indent="-457200" algn="l">
              <a:buFont typeface="Arial"/>
              <a:buChar char="•"/>
            </a:pPr>
            <a:r>
              <a:rPr lang="en-CA" sz="2000" b="0" dirty="0">
                <a:latin typeface="Arial"/>
                <a:cs typeface="Arial"/>
              </a:rPr>
              <a:t>Explain Modernization Link 16 principles to include:</a:t>
            </a:r>
            <a:endParaRPr lang="en-US" sz="2000">
              <a:latin typeface="Arial"/>
              <a:cs typeface="Arial"/>
            </a:endParaRPr>
          </a:p>
          <a:p>
            <a:pPr marL="457200" indent="-457200" algn="l">
              <a:buFont typeface="Arial"/>
              <a:buChar char="•"/>
            </a:pPr>
            <a:endParaRPr lang="en-CA" sz="2000" b="0" dirty="0">
              <a:latin typeface="Arial"/>
              <a:cs typeface="Arial"/>
            </a:endParaRPr>
          </a:p>
          <a:p>
            <a:pPr marL="914400" lvl="1" indent="-457200" algn="l">
              <a:buFont typeface="Wingdings"/>
              <a:buChar char="§"/>
            </a:pPr>
            <a:r>
              <a:rPr lang="en-CA" sz="2000" b="0" dirty="0">
                <a:latin typeface="Arial"/>
                <a:cs typeface="Arial"/>
              </a:rPr>
              <a:t>Concurrent Multi-Netting</a:t>
            </a: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Concurrent Contention Receive</a:t>
            </a: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Enhanced Throughput</a:t>
            </a:r>
            <a:endParaRPr lang="en-CA" sz="2000" dirty="0">
              <a:cs typeface="Arial" panose="020B0604020202020204" pitchFamily="34" charset="0"/>
            </a:endParaRPr>
          </a:p>
          <a:p>
            <a:pPr marL="914400" lvl="1" indent="-457200" algn="l">
              <a:buFont typeface="Wingdings"/>
              <a:buChar char="§"/>
            </a:pPr>
            <a:endParaRPr lang="en-CA" sz="2000" b="0" dirty="0">
              <a:latin typeface="Arial"/>
              <a:cs typeface="Arial"/>
            </a:endParaRPr>
          </a:p>
          <a:p>
            <a:pPr marL="914400" lvl="1" indent="-457200" algn="l">
              <a:buFont typeface="Wingdings"/>
              <a:buChar char="§"/>
            </a:pPr>
            <a:r>
              <a:rPr lang="en-CA" sz="2000" b="0" dirty="0">
                <a:latin typeface="Arial"/>
                <a:cs typeface="Arial"/>
              </a:rPr>
              <a:t>Frequency Remapping</a:t>
            </a:r>
            <a:endParaRPr lang="en-CA" sz="2000" dirty="0">
              <a:cs typeface="Arial" panose="020B0604020202020204" pitchFamily="34" charset="0"/>
            </a:endParaRPr>
          </a:p>
          <a:p>
            <a:pPr algn="l"/>
            <a:r>
              <a:rPr lang="en-CA" sz="2800" b="0" dirty="0"/>
              <a:t>	</a:t>
            </a:r>
          </a:p>
          <a:p>
            <a:pPr algn="l"/>
            <a:endParaRPr lang="en-CA" sz="2800" b="0" dirty="0"/>
          </a:p>
        </p:txBody>
      </p:sp>
    </p:spTree>
    <p:extLst>
      <p:ext uri="{BB962C8B-B14F-4D97-AF65-F5344CB8AC3E}">
        <p14:creationId xmlns:p14="http://schemas.microsoft.com/office/powerpoint/2010/main" val="525388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999147" y="372320"/>
            <a:ext cx="4945057"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Table Topics Exercise</a:t>
            </a:r>
          </a:p>
        </p:txBody>
      </p:sp>
      <p:sp>
        <p:nvSpPr>
          <p:cNvPr id="4" name="TextBox 3"/>
          <p:cNvSpPr txBox="1"/>
          <p:nvPr/>
        </p:nvSpPr>
        <p:spPr>
          <a:xfrm>
            <a:off x="2232481" y="2590800"/>
            <a:ext cx="4487217" cy="369332"/>
          </a:xfrm>
          <a:prstGeom prst="rect">
            <a:avLst/>
          </a:prstGeom>
          <a:noFill/>
        </p:spPr>
        <p:txBody>
          <a:bodyPr wrap="square" rtlCol="0">
            <a:spAutoFit/>
          </a:bodyPr>
          <a:lstStyle/>
          <a:p>
            <a:r>
              <a:rPr lang="en-CA" dirty="0"/>
              <a:t>Topics from the reading assignment</a:t>
            </a:r>
          </a:p>
        </p:txBody>
      </p:sp>
    </p:spTree>
    <p:extLst>
      <p:ext uri="{BB962C8B-B14F-4D97-AF65-F5344CB8AC3E}">
        <p14:creationId xmlns:p14="http://schemas.microsoft.com/office/powerpoint/2010/main" val="1251806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848806" y="2354"/>
            <a:ext cx="5439327" cy="1143000"/>
          </a:xfrm>
        </p:spPr>
        <p:txBody>
          <a:bodyPr/>
          <a:lstStyle/>
          <a:p>
            <a:pPr eaLnBrk="1" hangingPunct="1"/>
            <a:r>
              <a:rPr lang="en-CA" altLang="en-US" sz="2800" b="1" dirty="0">
                <a:solidFill>
                  <a:schemeClr val="accent6"/>
                </a:solidFill>
              </a:rPr>
              <a:t>Legacy Network capacity tools</a:t>
            </a:r>
            <a:endParaRPr lang="en-CA" altLang="en-US" sz="2800" b="1" dirty="0">
              <a:solidFill>
                <a:schemeClr val="accent6"/>
              </a:solidFill>
              <a:cs typeface="Arial"/>
            </a:endParaRPr>
          </a:p>
        </p:txBody>
      </p:sp>
      <p:sp>
        <p:nvSpPr>
          <p:cNvPr id="3" name="Content Placeholder 2"/>
          <p:cNvSpPr>
            <a:spLocks noGrp="1"/>
          </p:cNvSpPr>
          <p:nvPr>
            <p:ph idx="1"/>
          </p:nvPr>
        </p:nvSpPr>
        <p:spPr/>
        <p:txBody>
          <a:bodyPr rtlCol="0">
            <a:normAutofit/>
          </a:bodyPr>
          <a:lstStyle/>
          <a:p>
            <a:pPr eaLnBrk="1" fontAlgn="auto" hangingPunct="1">
              <a:spcAft>
                <a:spcPts val="0"/>
              </a:spcAft>
              <a:defRPr/>
            </a:pPr>
            <a:r>
              <a:rPr lang="en-US" altLang="en-US" sz="2000" dirty="0"/>
              <a:t>Networks use different dynamics to increase capacity</a:t>
            </a:r>
            <a:endParaRPr lang="en-US" altLang="en-US" sz="2000" dirty="0">
              <a:cs typeface="Arial"/>
            </a:endParaRPr>
          </a:p>
          <a:p>
            <a:pPr>
              <a:spcAft>
                <a:spcPts val="0"/>
              </a:spcAft>
              <a:defRPr/>
            </a:pPr>
            <a:endParaRPr lang="en-US" altLang="en-US" sz="2000" dirty="0"/>
          </a:p>
          <a:p>
            <a:pPr lvl="1" eaLnBrk="1" fontAlgn="auto" hangingPunct="1">
              <a:spcAft>
                <a:spcPts val="0"/>
              </a:spcAft>
              <a:buFont typeface="Wingdings"/>
              <a:buChar char="§"/>
              <a:defRPr/>
            </a:pPr>
            <a:r>
              <a:rPr lang="en-US" altLang="en-US" sz="2000" dirty="0"/>
              <a:t>Stacked net</a:t>
            </a:r>
            <a:endParaRPr lang="en-US" altLang="en-US" sz="2000" dirty="0">
              <a:cs typeface="Arial"/>
            </a:endParaRPr>
          </a:p>
          <a:p>
            <a:pPr lvl="1">
              <a:spcAft>
                <a:spcPts val="0"/>
              </a:spcAft>
              <a:buFont typeface="Wingdings"/>
              <a:buChar char="§"/>
              <a:defRPr/>
            </a:pPr>
            <a:endParaRPr lang="en-US" altLang="en-US" sz="2000" dirty="0">
              <a:cs typeface="Arial"/>
            </a:endParaRPr>
          </a:p>
          <a:p>
            <a:pPr marL="457200" lvl="1" indent="0" eaLnBrk="1" fontAlgn="auto" hangingPunct="1">
              <a:spcAft>
                <a:spcPts val="0"/>
              </a:spcAft>
              <a:buNone/>
              <a:defRPr/>
            </a:pPr>
            <a:endParaRPr lang="en-US" altLang="en-US" sz="2000" dirty="0"/>
          </a:p>
          <a:p>
            <a:pPr lvl="1" eaLnBrk="1" fontAlgn="auto" hangingPunct="1">
              <a:spcAft>
                <a:spcPts val="0"/>
              </a:spcAft>
              <a:buFont typeface="Wingdings"/>
              <a:buChar char="§"/>
              <a:defRPr/>
            </a:pPr>
            <a:r>
              <a:rPr lang="en-US" altLang="en-US" sz="2000" dirty="0"/>
              <a:t>Multi net</a:t>
            </a:r>
            <a:endParaRPr lang="en-US" altLang="en-US" sz="2000" dirty="0">
              <a:cs typeface="Arial"/>
            </a:endParaRPr>
          </a:p>
          <a:p>
            <a:pPr lvl="1">
              <a:spcAft>
                <a:spcPts val="0"/>
              </a:spcAft>
              <a:buFont typeface="Wingdings"/>
              <a:buChar char="§"/>
              <a:defRPr/>
            </a:pPr>
            <a:endParaRPr lang="en-US" altLang="en-US" sz="2000" dirty="0">
              <a:cs typeface="Arial"/>
            </a:endParaRPr>
          </a:p>
          <a:p>
            <a:pPr marL="457200" lvl="1" indent="0" eaLnBrk="1" fontAlgn="auto" hangingPunct="1">
              <a:spcAft>
                <a:spcPts val="0"/>
              </a:spcAft>
              <a:buNone/>
              <a:defRPr/>
            </a:pPr>
            <a:endParaRPr lang="en-US" altLang="en-US" sz="2000" dirty="0"/>
          </a:p>
          <a:p>
            <a:pPr lvl="1" eaLnBrk="1" fontAlgn="auto" hangingPunct="1">
              <a:spcAft>
                <a:spcPts val="0"/>
              </a:spcAft>
              <a:buFont typeface="Wingdings"/>
              <a:buChar char="§"/>
              <a:defRPr/>
            </a:pPr>
            <a:r>
              <a:rPr lang="en-US" altLang="en-US" sz="2000" dirty="0"/>
              <a:t>Time slot reuse</a:t>
            </a:r>
            <a:endParaRPr lang="en-US" altLang="en-US" sz="2000" dirty="0">
              <a:cs typeface="Arial"/>
            </a:endParaRPr>
          </a:p>
          <a:p>
            <a:pPr marL="0" indent="0" eaLnBrk="1" fontAlgn="auto" hangingPunct="1">
              <a:spcAft>
                <a:spcPts val="0"/>
              </a:spcAft>
              <a:buFont typeface="Arial" panose="020B0604020202020204" pitchFamily="34" charset="0"/>
              <a:buNone/>
              <a:defRPr/>
            </a:pPr>
            <a:endParaRPr lang="en-US" altLang="en-US" sz="2000" dirty="0">
              <a:cs typeface="Arial"/>
            </a:endParaRPr>
          </a:p>
        </p:txBody>
      </p:sp>
      <p:sp>
        <p:nvSpPr>
          <p:cNvPr id="4" name="TextBox 3"/>
          <p:cNvSpPr txBox="1">
            <a:spLocks noChangeArrowheads="1"/>
          </p:cNvSpPr>
          <p:nvPr/>
        </p:nvSpPr>
        <p:spPr bwMode="auto">
          <a:xfrm>
            <a:off x="3440600" y="2160704"/>
            <a:ext cx="444063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None/>
            </a:pPr>
            <a:r>
              <a:rPr lang="en-CA" altLang="en-US" sz="2000" b="0" dirty="0">
                <a:latin typeface="+mn-lt"/>
              </a:rPr>
              <a:t>Operator selectable 127 nets (0-126) </a:t>
            </a:r>
            <a:endParaRPr lang="en-CA" altLang="en-US" sz="2000" b="0">
              <a:latin typeface="+mn-lt"/>
              <a:cs typeface="Arial"/>
            </a:endParaRPr>
          </a:p>
          <a:p>
            <a:pPr algn="l" eaLnBrk="1" hangingPunct="1">
              <a:spcBef>
                <a:spcPct val="0"/>
              </a:spcBef>
              <a:buFontTx/>
              <a:buNone/>
            </a:pPr>
            <a:r>
              <a:rPr lang="en-CA" altLang="en-US" sz="2000" b="0" dirty="0">
                <a:latin typeface="+mn-lt"/>
              </a:rPr>
              <a:t>NPGs 9, 12, 13, 19, 20</a:t>
            </a:r>
            <a:endParaRPr lang="en-CA" altLang="en-US" sz="2000" b="0">
              <a:latin typeface="+mn-lt"/>
              <a:cs typeface="Arial"/>
            </a:endParaRPr>
          </a:p>
        </p:txBody>
      </p:sp>
      <p:sp>
        <p:nvSpPr>
          <p:cNvPr id="5" name="TextBox 4"/>
          <p:cNvSpPr txBox="1">
            <a:spLocks noChangeArrowheads="1"/>
          </p:cNvSpPr>
          <p:nvPr/>
        </p:nvSpPr>
        <p:spPr bwMode="auto">
          <a:xfrm>
            <a:off x="3440600" y="3111552"/>
            <a:ext cx="516218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eaLnBrk="1" hangingPunct="1">
              <a:spcBef>
                <a:spcPct val="0"/>
              </a:spcBef>
              <a:buFontTx/>
              <a:buNone/>
            </a:pPr>
            <a:r>
              <a:rPr lang="en-CA" altLang="en-US" sz="2000" b="0" dirty="0">
                <a:latin typeface="Arial"/>
                <a:cs typeface="Arial"/>
              </a:rPr>
              <a:t>Mutually exclusive groups performing</a:t>
            </a:r>
          </a:p>
          <a:p>
            <a:pPr algn="l" eaLnBrk="1" hangingPunct="1">
              <a:spcBef>
                <a:spcPct val="0"/>
              </a:spcBef>
              <a:buFontTx/>
              <a:buNone/>
            </a:pPr>
            <a:r>
              <a:rPr lang="en-CA" altLang="en-US" sz="2000" b="0" dirty="0">
                <a:latin typeface="Arial"/>
                <a:cs typeface="Arial"/>
              </a:rPr>
              <a:t>different functions using the same timeslots;</a:t>
            </a:r>
          </a:p>
          <a:p>
            <a:pPr algn="l">
              <a:spcBef>
                <a:spcPct val="0"/>
              </a:spcBef>
              <a:buNone/>
            </a:pPr>
            <a:r>
              <a:rPr lang="en-CA" altLang="en-US" sz="2000" b="0" dirty="0">
                <a:latin typeface="Arial"/>
                <a:cs typeface="Arial"/>
              </a:rPr>
              <a:t>(but different hopping pattern.) </a:t>
            </a:r>
            <a:endParaRPr lang="en-CA" altLang="en-US" sz="2000" b="0">
              <a:latin typeface="Arial" panose="020B0604020202020204" pitchFamily="34" charset="0"/>
              <a:cs typeface="Arial"/>
            </a:endParaRPr>
          </a:p>
          <a:p>
            <a:pPr eaLnBrk="1" hangingPunct="1">
              <a:spcBef>
                <a:spcPct val="0"/>
              </a:spcBef>
              <a:buFontTx/>
              <a:buNone/>
            </a:pPr>
            <a:endParaRPr lang="en-CA" altLang="en-US" sz="2000" b="0" dirty="0">
              <a:cs typeface="Calibri"/>
            </a:endParaRPr>
          </a:p>
        </p:txBody>
      </p:sp>
      <p:sp>
        <p:nvSpPr>
          <p:cNvPr id="6" name="TextBox 5"/>
          <p:cNvSpPr txBox="1">
            <a:spLocks noChangeArrowheads="1"/>
          </p:cNvSpPr>
          <p:nvPr/>
        </p:nvSpPr>
        <p:spPr bwMode="auto">
          <a:xfrm>
            <a:off x="1472" y="5234942"/>
            <a:ext cx="91437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indent="-342900" algn="l">
              <a:spcBef>
                <a:spcPct val="0"/>
              </a:spcBef>
            </a:pPr>
            <a:r>
              <a:rPr lang="en-CA" altLang="en-US" sz="2000" b="0" dirty="0">
                <a:latin typeface="Arial"/>
                <a:cs typeface="Calibri"/>
              </a:rPr>
              <a:t>Network managers/JICOs must ensure that separate nets are assigned to each community.  Net 127 = “no net assignment”</a:t>
            </a:r>
            <a:endParaRPr lang="en-US">
              <a:cs typeface="Calibri" panose="020F0502020204030204" pitchFamily="34" charset="0"/>
            </a:endParaRPr>
          </a:p>
        </p:txBody>
      </p:sp>
      <p:sp>
        <p:nvSpPr>
          <p:cNvPr id="2" name="TextBox 1"/>
          <p:cNvSpPr txBox="1"/>
          <p:nvPr/>
        </p:nvSpPr>
        <p:spPr>
          <a:xfrm>
            <a:off x="3443416" y="4424458"/>
            <a:ext cx="3773790" cy="707886"/>
          </a:xfrm>
          <a:prstGeom prst="rect">
            <a:avLst/>
          </a:prstGeom>
          <a:noFill/>
        </p:spPr>
        <p:txBody>
          <a:bodyPr wrap="none" lIns="91440" tIns="45720" rIns="91440" bIns="45720" rtlCol="0" anchor="t">
            <a:spAutoFit/>
          </a:bodyPr>
          <a:lstStyle/>
          <a:p>
            <a:pPr algn="l"/>
            <a:r>
              <a:rPr lang="en-CA" altLang="en-US" sz="2000" b="0" dirty="0">
                <a:latin typeface="Arial"/>
                <a:cs typeface="Arial"/>
              </a:rPr>
              <a:t>Feature designed into network; </a:t>
            </a:r>
            <a:endParaRPr lang="en-CA" altLang="en-US" sz="2000" b="0">
              <a:cs typeface="Arial"/>
            </a:endParaRPr>
          </a:p>
          <a:p>
            <a:pPr algn="l"/>
            <a:r>
              <a:rPr lang="en-CA" altLang="en-US" sz="2000" b="0" dirty="0">
                <a:latin typeface="Arial"/>
                <a:cs typeface="Arial"/>
              </a:rPr>
              <a:t>not operator selectable</a:t>
            </a:r>
          </a:p>
        </p:txBody>
      </p:sp>
    </p:spTree>
    <p:extLst>
      <p:ext uri="{BB962C8B-B14F-4D97-AF65-F5344CB8AC3E}">
        <p14:creationId xmlns:p14="http://schemas.microsoft.com/office/powerpoint/2010/main" val="37901653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object 3"/>
          <p:cNvSpPr txBox="1">
            <a:spLocks noChangeArrowheads="1"/>
          </p:cNvSpPr>
          <p:nvPr/>
        </p:nvSpPr>
        <p:spPr bwMode="auto">
          <a:xfrm>
            <a:off x="522" y="1054100"/>
            <a:ext cx="9142327" cy="459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69850" rIns="0" bIns="0" anchor="t">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1011238" indent="-293688">
              <a:spcBef>
                <a:spcPct val="20000"/>
              </a:spcBef>
              <a:buChar char="–"/>
              <a:defRPr sz="2800">
                <a:solidFill>
                  <a:schemeClr val="tx1"/>
                </a:solidFill>
                <a:latin typeface="Arial" panose="020B0604020202020204" pitchFamily="34" charset="0"/>
                <a:ea typeface="ヒラギノ角ゴ Pro W3" pitchFamily="124" charset="-128"/>
              </a:defRPr>
            </a:lvl2pPr>
            <a:lvl3pPr marL="16129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marL="469900" indent="-457200" algn="l">
              <a:spcBef>
                <a:spcPts val="550"/>
              </a:spcBef>
              <a:buFont typeface="Arial"/>
              <a:buChar char="•"/>
              <a:defRPr/>
            </a:pPr>
            <a:r>
              <a:rPr lang="en-US" altLang="en-US" sz="2000" b="0" dirty="0">
                <a:latin typeface="Arial"/>
                <a:ea typeface="ヒラギノ角ゴ Pro W3"/>
                <a:cs typeface="Arial"/>
              </a:rPr>
              <a:t>Concurrent Multi-Netting-4 (CMN-4) consists of two capabilities:</a:t>
            </a:r>
          </a:p>
          <a:p>
            <a:pPr lvl="3" algn="l">
              <a:spcBef>
                <a:spcPts val="375"/>
              </a:spcBef>
              <a:buClr>
                <a:srgbClr val="002F5F"/>
              </a:buClr>
              <a:buFont typeface="Wingdings" panose="05000000000000000000" pitchFamily="2" charset="2"/>
              <a:buChar char=""/>
              <a:defRPr/>
            </a:pPr>
            <a:r>
              <a:rPr lang="en-US" altLang="en-US" b="0" dirty="0">
                <a:latin typeface="Arial"/>
                <a:ea typeface="ヒラギノ角ゴ Pro W3"/>
                <a:cs typeface="Arial"/>
              </a:rPr>
              <a:t>Concurrent Multi-Netting (CMN)</a:t>
            </a:r>
          </a:p>
          <a:p>
            <a:pPr lvl="4" algn="l">
              <a:spcBef>
                <a:spcPts val="263"/>
              </a:spcBef>
              <a:buClr>
                <a:srgbClr val="002F5F"/>
              </a:buClr>
              <a:buFont typeface="Arial" panose="020B0604020202020204" pitchFamily="34" charset="0"/>
              <a:buChar char="−"/>
              <a:defRPr/>
            </a:pPr>
            <a:r>
              <a:rPr lang="en-US" altLang="en-US" b="0" dirty="0">
                <a:latin typeface="Arial"/>
                <a:ea typeface="ヒラギノ角ゴ Pro W3"/>
                <a:cs typeface="Arial"/>
              </a:rPr>
              <a:t>Receive up to 4 message packages in:</a:t>
            </a:r>
          </a:p>
          <a:p>
            <a:pPr lvl="5">
              <a:spcBef>
                <a:spcPts val="263"/>
              </a:spcBef>
              <a:buClr>
                <a:srgbClr val="002F5F"/>
              </a:buClr>
              <a:buFont typeface="Arial" panose="020B0604020202020204" pitchFamily="34" charset="0"/>
              <a:buChar char="−"/>
              <a:defRPr/>
            </a:pPr>
            <a:r>
              <a:rPr lang="en-US" altLang="en-US" b="0" dirty="0">
                <a:latin typeface="Arial"/>
                <a:ea typeface="ヒラギノ角ゴ Pro W3"/>
                <a:cs typeface="Arial"/>
              </a:rPr>
              <a:t>Same Time Slot</a:t>
            </a:r>
          </a:p>
          <a:p>
            <a:pPr lvl="5">
              <a:spcBef>
                <a:spcPts val="275"/>
              </a:spcBef>
              <a:buClr>
                <a:srgbClr val="002F5F"/>
              </a:buClr>
              <a:buFont typeface="Arial" panose="020B0604020202020204" pitchFamily="34" charset="0"/>
              <a:buChar char="−"/>
              <a:defRPr/>
            </a:pPr>
            <a:r>
              <a:rPr lang="en-US" altLang="en-US" b="0" dirty="0">
                <a:latin typeface="Arial"/>
                <a:ea typeface="ヒラギノ角ゴ Pro W3"/>
                <a:cs typeface="Arial"/>
              </a:rPr>
              <a:t>On up to 4 different nets*</a:t>
            </a:r>
          </a:p>
          <a:p>
            <a:pPr lvl="3" algn="l">
              <a:spcBef>
                <a:spcPts val="375"/>
              </a:spcBef>
              <a:buClr>
                <a:srgbClr val="002F5F"/>
              </a:buClr>
              <a:buFont typeface="Wingdings" panose="05000000000000000000" pitchFamily="2" charset="2"/>
              <a:buChar char=""/>
              <a:defRPr/>
            </a:pPr>
            <a:r>
              <a:rPr lang="en-US" altLang="en-US" b="0" dirty="0">
                <a:latin typeface="Arial"/>
                <a:ea typeface="ヒラギノ角ゴ Pro W3"/>
                <a:cs typeface="Arial"/>
              </a:rPr>
              <a:t>Concurrent Contention Receive (CCR)</a:t>
            </a:r>
          </a:p>
          <a:p>
            <a:pPr lvl="4" algn="l">
              <a:spcBef>
                <a:spcPts val="263"/>
              </a:spcBef>
              <a:buClr>
                <a:srgbClr val="002F5F"/>
              </a:buClr>
              <a:buFont typeface="Arial" panose="020B0604020202020204" pitchFamily="34" charset="0"/>
              <a:buChar char="−"/>
              <a:defRPr/>
            </a:pPr>
            <a:r>
              <a:rPr lang="en-US" altLang="en-US" b="0" dirty="0">
                <a:latin typeface="Arial"/>
                <a:ea typeface="ヒラギノ角ゴ Pro W3"/>
                <a:cs typeface="Arial"/>
              </a:rPr>
              <a:t>Receive up to 4 message packages in:</a:t>
            </a:r>
          </a:p>
          <a:p>
            <a:pPr lvl="5">
              <a:spcBef>
                <a:spcPts val="263"/>
              </a:spcBef>
              <a:buClr>
                <a:srgbClr val="002F5F"/>
              </a:buClr>
              <a:buFont typeface="Arial" panose="020B0604020202020204" pitchFamily="34" charset="0"/>
              <a:buChar char="−"/>
              <a:defRPr/>
            </a:pPr>
            <a:r>
              <a:rPr lang="en-US" altLang="en-US" b="0" dirty="0">
                <a:latin typeface="Arial"/>
                <a:ea typeface="ヒラギノ角ゴ Pro W3"/>
                <a:cs typeface="Arial"/>
              </a:rPr>
              <a:t>Same Time Slot</a:t>
            </a:r>
          </a:p>
          <a:p>
            <a:pPr lvl="5">
              <a:spcBef>
                <a:spcPts val="263"/>
              </a:spcBef>
              <a:buClr>
                <a:srgbClr val="002F5F"/>
              </a:buClr>
              <a:buFont typeface="Arial" panose="020B0604020202020204" pitchFamily="34" charset="0"/>
              <a:buChar char="−"/>
              <a:defRPr/>
            </a:pPr>
            <a:r>
              <a:rPr lang="en-US" altLang="en-US" b="0" dirty="0">
                <a:latin typeface="Arial"/>
                <a:ea typeface="ヒラギノ角ゴ Pro W3"/>
                <a:cs typeface="Arial"/>
              </a:rPr>
              <a:t>On only 1 net</a:t>
            </a:r>
          </a:p>
          <a:p>
            <a:pPr marL="355600" indent="-342900" algn="l">
              <a:lnSpc>
                <a:spcPts val="2813"/>
              </a:lnSpc>
              <a:spcBef>
                <a:spcPts val="638"/>
              </a:spcBef>
              <a:buFont typeface="Arial"/>
              <a:buChar char="•"/>
              <a:defRPr/>
            </a:pPr>
            <a:r>
              <a:rPr lang="en-US" altLang="en-US" sz="2000" b="0" dirty="0">
                <a:latin typeface="Arial"/>
                <a:ea typeface="ヒラギノ角ゴ Pro W3"/>
                <a:cs typeface="Arial"/>
              </a:rPr>
              <a:t>This is achieved by increasing the number of receivers from  </a:t>
            </a:r>
            <a:r>
              <a:rPr lang="en-US" altLang="en-US" sz="2000" b="0" u="sng" dirty="0">
                <a:latin typeface="Arial"/>
                <a:ea typeface="ヒラギノ角ゴ Pro W3"/>
                <a:cs typeface="Arial"/>
              </a:rPr>
              <a:t>one</a:t>
            </a:r>
            <a:r>
              <a:rPr lang="en-US" altLang="en-US" sz="2000" b="0" dirty="0">
                <a:latin typeface="Arial"/>
                <a:ea typeface="ヒラギノ角ゴ Pro W3"/>
                <a:cs typeface="Arial"/>
              </a:rPr>
              <a:t> to (up to) </a:t>
            </a:r>
            <a:r>
              <a:rPr lang="en-US" altLang="en-US" sz="2000" b="0" u="sng" dirty="0">
                <a:latin typeface="Arial"/>
                <a:ea typeface="ヒラギノ角ゴ Pro W3"/>
                <a:cs typeface="Arial"/>
              </a:rPr>
              <a:t>four</a:t>
            </a:r>
            <a:r>
              <a:rPr lang="en-US" altLang="en-US" sz="2000" b="0" dirty="0">
                <a:latin typeface="Arial"/>
                <a:ea typeface="ヒラギノ角ゴ Pro W3"/>
                <a:cs typeface="Arial"/>
              </a:rPr>
              <a:t>.</a:t>
            </a:r>
          </a:p>
          <a:p>
            <a:pPr algn="l">
              <a:spcBef>
                <a:spcPts val="2450"/>
              </a:spcBef>
              <a:buNone/>
              <a:defRPr/>
            </a:pPr>
            <a:r>
              <a:rPr lang="en-US" altLang="en-US" sz="2000" b="0" dirty="0">
                <a:latin typeface="Arial"/>
                <a:ea typeface="ヒラギノ角ゴ Pro W3"/>
                <a:cs typeface="Arial"/>
              </a:rPr>
              <a:t>*Technically 4 different </a:t>
            </a:r>
            <a:r>
              <a:rPr lang="en-US" altLang="en-US" sz="2000" b="0" dirty="0" err="1">
                <a:latin typeface="Arial"/>
                <a:ea typeface="ヒラギノ角ゴ Pro W3"/>
                <a:cs typeface="Arial"/>
              </a:rPr>
              <a:t>Psuedo</a:t>
            </a:r>
            <a:r>
              <a:rPr lang="en-US" altLang="en-US" sz="2000" b="0" dirty="0">
                <a:latin typeface="Arial"/>
                <a:ea typeface="ヒラギノ角ゴ Pro W3"/>
                <a:cs typeface="Arial"/>
              </a:rPr>
              <a:t>-random sequence (hopping pattern). </a:t>
            </a:r>
            <a:endParaRPr lang="en-US" altLang="en-US" sz="2000" b="0">
              <a:latin typeface="Arial"/>
              <a:cs typeface="Arial"/>
            </a:endParaRPr>
          </a:p>
        </p:txBody>
      </p:sp>
      <p:sp>
        <p:nvSpPr>
          <p:cNvPr id="49155" name="Rectangle 2"/>
          <p:cNvSpPr>
            <a:spLocks noGrp="1" noChangeArrowheads="1"/>
          </p:cNvSpPr>
          <p:nvPr>
            <p:ph type="title"/>
          </p:nvPr>
        </p:nvSpPr>
        <p:spPr>
          <a:xfrm>
            <a:off x="0" y="61784"/>
            <a:ext cx="9144000" cy="990600"/>
          </a:xfrm>
        </p:spPr>
        <p:txBody>
          <a:bodyPr/>
          <a:lstStyle/>
          <a:p>
            <a:pPr algn="ctr" eaLnBrk="1" hangingPunct="1"/>
            <a:r>
              <a:rPr lang="en-CA" altLang="en-US" sz="2800" b="1" dirty="0">
                <a:solidFill>
                  <a:schemeClr val="accent2">
                    <a:lumMod val="75000"/>
                  </a:schemeClr>
                </a:solidFill>
              </a:rPr>
              <a:t>CMN-4 and CCR</a:t>
            </a:r>
          </a:p>
        </p:txBody>
      </p:sp>
    </p:spTree>
    <p:extLst>
      <p:ext uri="{BB962C8B-B14F-4D97-AF65-F5344CB8AC3E}">
        <p14:creationId xmlns:p14="http://schemas.microsoft.com/office/powerpoint/2010/main" val="1989792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object 3"/>
          <p:cNvSpPr>
            <a:spLocks noChangeArrowheads="1"/>
          </p:cNvSpPr>
          <p:nvPr/>
        </p:nvSpPr>
        <p:spPr bwMode="auto">
          <a:xfrm>
            <a:off x="2841625" y="2992438"/>
            <a:ext cx="1852613" cy="70643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1203" name="object 4"/>
          <p:cNvSpPr>
            <a:spLocks noChangeArrowheads="1"/>
          </p:cNvSpPr>
          <p:nvPr/>
        </p:nvSpPr>
        <p:spPr bwMode="auto">
          <a:xfrm>
            <a:off x="1046163" y="2154238"/>
            <a:ext cx="1135062" cy="392112"/>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1204" name="object 5"/>
          <p:cNvSpPr>
            <a:spLocks noChangeArrowheads="1"/>
          </p:cNvSpPr>
          <p:nvPr/>
        </p:nvSpPr>
        <p:spPr bwMode="auto">
          <a:xfrm>
            <a:off x="2911475" y="2079625"/>
            <a:ext cx="1006475" cy="46355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1205" name="object 6"/>
          <p:cNvSpPr>
            <a:spLocks/>
          </p:cNvSpPr>
          <p:nvPr/>
        </p:nvSpPr>
        <p:spPr bwMode="auto">
          <a:xfrm>
            <a:off x="1716088" y="2474913"/>
            <a:ext cx="2566987" cy="1030287"/>
          </a:xfrm>
          <a:custGeom>
            <a:avLst/>
            <a:gdLst>
              <a:gd name="T0" fmla="*/ 2570942 w 2566670"/>
              <a:gd name="T1" fmla="*/ 1025567 h 1030604"/>
              <a:gd name="T2" fmla="*/ 0 w 2566670"/>
              <a:gd name="T3" fmla="*/ 0 h 1030604"/>
              <a:gd name="T4" fmla="*/ 0 60000 65536"/>
              <a:gd name="T5" fmla="*/ 0 60000 65536"/>
            </a:gdLst>
            <a:ahLst/>
            <a:cxnLst>
              <a:cxn ang="T4">
                <a:pos x="T0" y="T1"/>
              </a:cxn>
              <a:cxn ang="T5">
                <a:pos x="T2" y="T3"/>
              </a:cxn>
            </a:cxnLst>
            <a:rect l="0" t="0" r="r" b="b"/>
            <a:pathLst>
              <a:path w="2566670" h="1030604">
                <a:moveTo>
                  <a:pt x="2566187" y="1030312"/>
                </a:moveTo>
                <a:lnTo>
                  <a:pt x="0" y="0"/>
                </a:lnTo>
              </a:path>
            </a:pathLst>
          </a:custGeom>
          <a:noFill/>
          <a:ln w="9144">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1206" name="object 7"/>
          <p:cNvSpPr>
            <a:spLocks/>
          </p:cNvSpPr>
          <p:nvPr/>
        </p:nvSpPr>
        <p:spPr bwMode="auto">
          <a:xfrm>
            <a:off x="3573463" y="2411413"/>
            <a:ext cx="725487" cy="1093787"/>
          </a:xfrm>
          <a:custGeom>
            <a:avLst/>
            <a:gdLst>
              <a:gd name="T0" fmla="*/ 0 w 724535"/>
              <a:gd name="T1" fmla="*/ 0 h 1094739"/>
              <a:gd name="T2" fmla="*/ 738364 w 724535"/>
              <a:gd name="T3" fmla="*/ 1080131 h 1094739"/>
              <a:gd name="T4" fmla="*/ 0 60000 65536"/>
              <a:gd name="T5" fmla="*/ 0 60000 65536"/>
            </a:gdLst>
            <a:ahLst/>
            <a:cxnLst>
              <a:cxn ang="T4">
                <a:pos x="T0" y="T1"/>
              </a:cxn>
              <a:cxn ang="T5">
                <a:pos x="T2" y="T3"/>
              </a:cxn>
            </a:cxnLst>
            <a:rect l="0" t="0" r="r" b="b"/>
            <a:pathLst>
              <a:path w="724535" h="1094739">
                <a:moveTo>
                  <a:pt x="0" y="0"/>
                </a:moveTo>
                <a:lnTo>
                  <a:pt x="723963" y="109432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1207" name="object 8"/>
          <p:cNvSpPr>
            <a:spLocks/>
          </p:cNvSpPr>
          <p:nvPr/>
        </p:nvSpPr>
        <p:spPr bwMode="auto">
          <a:xfrm>
            <a:off x="4341813" y="2449513"/>
            <a:ext cx="884237" cy="1057275"/>
          </a:xfrm>
          <a:custGeom>
            <a:avLst/>
            <a:gdLst>
              <a:gd name="T0" fmla="*/ 888073 w 883920"/>
              <a:gd name="T1" fmla="*/ 0 h 1057275"/>
              <a:gd name="T2" fmla="*/ 0 w 883920"/>
              <a:gd name="T3" fmla="*/ 1057160 h 1057275"/>
              <a:gd name="T4" fmla="*/ 0 60000 65536"/>
              <a:gd name="T5" fmla="*/ 0 60000 65536"/>
            </a:gdLst>
            <a:ahLst/>
            <a:cxnLst>
              <a:cxn ang="T4">
                <a:pos x="T0" y="T1"/>
              </a:cxn>
              <a:cxn ang="T5">
                <a:pos x="T2" y="T3"/>
              </a:cxn>
            </a:cxnLst>
            <a:rect l="0" t="0" r="r" b="b"/>
            <a:pathLst>
              <a:path w="883920" h="1057275">
                <a:moveTo>
                  <a:pt x="883310" y="0"/>
                </a:moveTo>
                <a:lnTo>
                  <a:pt x="0" y="1057160"/>
                </a:lnTo>
              </a:path>
            </a:pathLst>
          </a:custGeom>
          <a:noFill/>
          <a:ln w="9144">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1208" name="object 9"/>
          <p:cNvSpPr>
            <a:spLocks/>
          </p:cNvSpPr>
          <p:nvPr/>
        </p:nvSpPr>
        <p:spPr bwMode="auto">
          <a:xfrm>
            <a:off x="4341813" y="2455863"/>
            <a:ext cx="2211387" cy="1050925"/>
          </a:xfrm>
          <a:custGeom>
            <a:avLst/>
            <a:gdLst>
              <a:gd name="T0" fmla="*/ 2206877 w 2211704"/>
              <a:gd name="T1" fmla="*/ 0 h 1051560"/>
              <a:gd name="T2" fmla="*/ 0 w 2211704"/>
              <a:gd name="T3" fmla="*/ 1041484 h 1051560"/>
              <a:gd name="T4" fmla="*/ 0 60000 65536"/>
              <a:gd name="T5" fmla="*/ 0 60000 65536"/>
            </a:gdLst>
            <a:ahLst/>
            <a:cxnLst>
              <a:cxn ang="T4">
                <a:pos x="T0" y="T1"/>
              </a:cxn>
              <a:cxn ang="T5">
                <a:pos x="T2" y="T3"/>
              </a:cxn>
            </a:cxnLst>
            <a:rect l="0" t="0" r="r" b="b"/>
            <a:pathLst>
              <a:path w="2211704" h="1051560">
                <a:moveTo>
                  <a:pt x="2211628" y="0"/>
                </a:moveTo>
                <a:lnTo>
                  <a:pt x="0" y="1050963"/>
                </a:lnTo>
              </a:path>
            </a:pathLst>
          </a:custGeom>
          <a:noFill/>
          <a:ln w="9144">
            <a:solidFill>
              <a:srgbClr val="00B05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1209" name="object 10"/>
          <p:cNvSpPr>
            <a:spLocks/>
          </p:cNvSpPr>
          <p:nvPr/>
        </p:nvSpPr>
        <p:spPr bwMode="auto">
          <a:xfrm>
            <a:off x="4224338" y="3582988"/>
            <a:ext cx="88900" cy="806450"/>
          </a:xfrm>
          <a:custGeom>
            <a:avLst/>
            <a:gdLst>
              <a:gd name="T0" fmla="*/ 98300 w 88264"/>
              <a:gd name="T1" fmla="*/ 0 h 807085"/>
              <a:gd name="T2" fmla="*/ 0 w 88264"/>
              <a:gd name="T3" fmla="*/ 797031 h 807085"/>
              <a:gd name="T4" fmla="*/ 0 60000 65536"/>
              <a:gd name="T5" fmla="*/ 0 60000 65536"/>
            </a:gdLst>
            <a:ahLst/>
            <a:cxnLst>
              <a:cxn ang="T4">
                <a:pos x="T0" y="T1"/>
              </a:cxn>
              <a:cxn ang="T5">
                <a:pos x="T2" y="T3"/>
              </a:cxn>
            </a:cxnLst>
            <a:rect l="0" t="0" r="r" b="b"/>
            <a:pathLst>
              <a:path w="88264" h="807085">
                <a:moveTo>
                  <a:pt x="88264" y="0"/>
                </a:moveTo>
                <a:lnTo>
                  <a:pt x="0" y="80650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1210" name="object 11"/>
          <p:cNvSpPr txBox="1">
            <a:spLocks noChangeArrowheads="1"/>
          </p:cNvSpPr>
          <p:nvPr/>
        </p:nvSpPr>
        <p:spPr bwMode="auto">
          <a:xfrm>
            <a:off x="611188" y="3709988"/>
            <a:ext cx="1895475"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4 different nets are  operating on the same  timeslots…</a:t>
            </a:r>
          </a:p>
          <a:p>
            <a:pPr>
              <a:spcBef>
                <a:spcPct val="0"/>
              </a:spcBef>
              <a:buFontTx/>
              <a:buNone/>
            </a:pPr>
            <a:r>
              <a:rPr lang="en-US" altLang="en-US" sz="1800">
                <a:solidFill>
                  <a:srgbClr val="FF0000"/>
                </a:solidFill>
                <a:latin typeface="Arial Narrow" panose="020B0606020202030204" pitchFamily="34" charset="0"/>
              </a:rPr>
              <a:t>Net 1</a:t>
            </a:r>
            <a:endParaRPr lang="en-US" altLang="en-US" sz="1800">
              <a:latin typeface="Arial Narrow" panose="020B0606020202030204" pitchFamily="34" charset="0"/>
            </a:endParaRPr>
          </a:p>
          <a:p>
            <a:pPr>
              <a:spcBef>
                <a:spcPct val="0"/>
              </a:spcBef>
              <a:buFontTx/>
              <a:buNone/>
            </a:pPr>
            <a:r>
              <a:rPr lang="en-US" altLang="en-US" sz="1800">
                <a:solidFill>
                  <a:srgbClr val="333399"/>
                </a:solidFill>
                <a:latin typeface="Arial Narrow" panose="020B0606020202030204" pitchFamily="34" charset="0"/>
              </a:rPr>
              <a:t>Net 2</a:t>
            </a:r>
            <a:endParaRPr lang="en-US" altLang="en-US" sz="1800">
              <a:latin typeface="Arial Narrow" panose="020B0606020202030204" pitchFamily="34" charset="0"/>
            </a:endParaRPr>
          </a:p>
          <a:p>
            <a:pPr>
              <a:spcBef>
                <a:spcPct val="0"/>
              </a:spcBef>
              <a:buFontTx/>
              <a:buNone/>
            </a:pPr>
            <a:r>
              <a:rPr lang="en-US" altLang="en-US" sz="1800">
                <a:solidFill>
                  <a:srgbClr val="00B0F0"/>
                </a:solidFill>
                <a:latin typeface="Arial Narrow" panose="020B0606020202030204" pitchFamily="34" charset="0"/>
              </a:rPr>
              <a:t>Net 3</a:t>
            </a:r>
            <a:endParaRPr lang="en-US" altLang="en-US" sz="1800">
              <a:latin typeface="Arial Narrow" panose="020B0606020202030204" pitchFamily="34" charset="0"/>
            </a:endParaRPr>
          </a:p>
          <a:p>
            <a:pPr>
              <a:spcBef>
                <a:spcPct val="0"/>
              </a:spcBef>
              <a:buFontTx/>
              <a:buNone/>
            </a:pPr>
            <a:r>
              <a:rPr lang="en-US" altLang="en-US" sz="1800">
                <a:solidFill>
                  <a:srgbClr val="00B050"/>
                </a:solidFill>
                <a:latin typeface="Arial Narrow" panose="020B0606020202030204" pitchFamily="34" charset="0"/>
              </a:rPr>
              <a:t>Net 4</a:t>
            </a:r>
            <a:endParaRPr lang="en-US" altLang="en-US" sz="1800">
              <a:latin typeface="Arial Narrow" panose="020B0606020202030204" pitchFamily="34" charset="0"/>
            </a:endParaRPr>
          </a:p>
        </p:txBody>
      </p:sp>
      <p:sp>
        <p:nvSpPr>
          <p:cNvPr id="51211" name="object 12"/>
          <p:cNvSpPr txBox="1">
            <a:spLocks noChangeArrowheads="1"/>
          </p:cNvSpPr>
          <p:nvPr/>
        </p:nvSpPr>
        <p:spPr bwMode="auto">
          <a:xfrm>
            <a:off x="5832475" y="4464050"/>
            <a:ext cx="1893888"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So the Fighter is only  able to receive on </a:t>
            </a:r>
            <a:r>
              <a:rPr lang="en-US" altLang="en-US" sz="1800" b="1">
                <a:solidFill>
                  <a:srgbClr val="333399"/>
                </a:solidFill>
                <a:latin typeface="Arial Narrow" panose="020B0606020202030204" pitchFamily="34" charset="0"/>
              </a:rPr>
              <a:t>one  </a:t>
            </a:r>
            <a:r>
              <a:rPr lang="en-US" altLang="en-US" sz="1800" b="1">
                <a:latin typeface="Arial Narrow" panose="020B0606020202030204" pitchFamily="34" charset="0"/>
              </a:rPr>
              <a:t>of the nets.</a:t>
            </a:r>
            <a:endParaRPr lang="en-US" altLang="en-US" sz="1800">
              <a:latin typeface="Arial Narrow" panose="020B0606020202030204" pitchFamily="34" charset="0"/>
            </a:endParaRPr>
          </a:p>
        </p:txBody>
      </p:sp>
      <p:sp>
        <p:nvSpPr>
          <p:cNvPr id="51212" name="object 13"/>
          <p:cNvSpPr txBox="1">
            <a:spLocks noChangeArrowheads="1"/>
          </p:cNvSpPr>
          <p:nvPr/>
        </p:nvSpPr>
        <p:spPr bwMode="auto">
          <a:xfrm>
            <a:off x="5824538" y="3127375"/>
            <a:ext cx="1638300"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The </a:t>
            </a:r>
            <a:r>
              <a:rPr lang="en-US" altLang="en-US" sz="1800" b="1">
                <a:latin typeface="Arial Narrow" panose="020B0606020202030204" pitchFamily="34" charset="0"/>
              </a:rPr>
              <a:t>net number </a:t>
            </a:r>
            <a:r>
              <a:rPr lang="en-US" altLang="en-US" sz="1800">
                <a:latin typeface="Arial Narrow" panose="020B0606020202030204" pitchFamily="34" charset="0"/>
              </a:rPr>
              <a:t>is  different, so the  </a:t>
            </a:r>
            <a:r>
              <a:rPr lang="en-US" altLang="en-US" sz="1800" b="1">
                <a:latin typeface="Arial Narrow" panose="020B0606020202030204" pitchFamily="34" charset="0"/>
              </a:rPr>
              <a:t>hopping pattern </a:t>
            </a:r>
            <a:r>
              <a:rPr lang="en-US" altLang="en-US" sz="1800">
                <a:latin typeface="Arial Narrow" panose="020B0606020202030204" pitchFamily="34" charset="0"/>
              </a:rPr>
              <a:t>is  different…</a:t>
            </a:r>
          </a:p>
        </p:txBody>
      </p:sp>
      <p:sp>
        <p:nvSpPr>
          <p:cNvPr id="51213" name="object 14"/>
          <p:cNvSpPr>
            <a:spLocks noChangeArrowheads="1"/>
          </p:cNvSpPr>
          <p:nvPr/>
        </p:nvSpPr>
        <p:spPr bwMode="auto">
          <a:xfrm>
            <a:off x="6080125" y="2092325"/>
            <a:ext cx="946150" cy="47625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1214" name="object 15"/>
          <p:cNvSpPr>
            <a:spLocks noChangeArrowheads="1"/>
          </p:cNvSpPr>
          <p:nvPr/>
        </p:nvSpPr>
        <p:spPr bwMode="auto">
          <a:xfrm>
            <a:off x="4783138" y="2055813"/>
            <a:ext cx="839787" cy="460375"/>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1215" name="object 16"/>
          <p:cNvSpPr>
            <a:spLocks noChangeArrowheads="1"/>
          </p:cNvSpPr>
          <p:nvPr/>
        </p:nvSpPr>
        <p:spPr bwMode="auto">
          <a:xfrm>
            <a:off x="2655888" y="3889375"/>
            <a:ext cx="3419475" cy="1311275"/>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17" name="object 17"/>
          <p:cNvSpPr txBox="1"/>
          <p:nvPr/>
        </p:nvSpPr>
        <p:spPr>
          <a:xfrm>
            <a:off x="3827463" y="5091113"/>
            <a:ext cx="514350" cy="197490"/>
          </a:xfrm>
          <a:prstGeom prst="rect">
            <a:avLst/>
          </a:prstGeom>
        </p:spPr>
        <p:txBody>
          <a:bodyPr wrap="square" lIns="0" tIns="12700" rIns="0" bIns="0">
            <a:spAutoFit/>
          </a:bodyPr>
          <a:lstStyle/>
          <a:p>
            <a:pPr marL="12700">
              <a:spcBef>
                <a:spcPts val="100"/>
              </a:spcBef>
              <a:defRPr/>
            </a:pPr>
            <a:r>
              <a:rPr sz="1200" spc="-5" dirty="0">
                <a:latin typeface="Arial Narrow"/>
                <a:cs typeface="Arial Narrow"/>
              </a:rPr>
              <a:t>Fighter</a:t>
            </a:r>
            <a:endParaRPr sz="1200" dirty="0">
              <a:latin typeface="Arial Narrow"/>
              <a:cs typeface="Arial Narrow"/>
            </a:endParaRPr>
          </a:p>
        </p:txBody>
      </p:sp>
      <p:sp>
        <p:nvSpPr>
          <p:cNvPr id="51217" name="Rectangle 2"/>
          <p:cNvSpPr>
            <a:spLocks noGrp="1" noChangeArrowheads="1"/>
          </p:cNvSpPr>
          <p:nvPr>
            <p:ph type="title"/>
          </p:nvPr>
        </p:nvSpPr>
        <p:spPr>
          <a:xfrm>
            <a:off x="2819694" y="35305"/>
            <a:ext cx="3503295" cy="990600"/>
          </a:xfrm>
        </p:spPr>
        <p:txBody>
          <a:bodyPr/>
          <a:lstStyle/>
          <a:p>
            <a:pPr algn="ctr" eaLnBrk="1" hangingPunct="1"/>
            <a:r>
              <a:rPr lang="en-CA" altLang="en-US" sz="2800" b="1" dirty="0">
                <a:solidFill>
                  <a:schemeClr val="accent2">
                    <a:lumMod val="75000"/>
                  </a:schemeClr>
                </a:solidFill>
              </a:rPr>
              <a:t>How it works today</a:t>
            </a:r>
          </a:p>
        </p:txBody>
      </p:sp>
    </p:spTree>
    <p:extLst>
      <p:ext uri="{BB962C8B-B14F-4D97-AF65-F5344CB8AC3E}">
        <p14:creationId xmlns:p14="http://schemas.microsoft.com/office/powerpoint/2010/main" val="3634429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object 3"/>
          <p:cNvSpPr>
            <a:spLocks noChangeArrowheads="1"/>
          </p:cNvSpPr>
          <p:nvPr/>
        </p:nvSpPr>
        <p:spPr bwMode="auto">
          <a:xfrm>
            <a:off x="2841625" y="2992438"/>
            <a:ext cx="1852613" cy="70643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2227" name="object 4"/>
          <p:cNvSpPr>
            <a:spLocks noChangeArrowheads="1"/>
          </p:cNvSpPr>
          <p:nvPr/>
        </p:nvSpPr>
        <p:spPr bwMode="auto">
          <a:xfrm>
            <a:off x="1046163" y="2154238"/>
            <a:ext cx="1135062" cy="392112"/>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2228" name="object 5"/>
          <p:cNvSpPr>
            <a:spLocks noChangeArrowheads="1"/>
          </p:cNvSpPr>
          <p:nvPr/>
        </p:nvSpPr>
        <p:spPr bwMode="auto">
          <a:xfrm>
            <a:off x="2911475" y="2079625"/>
            <a:ext cx="1006475" cy="46355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2229" name="object 6"/>
          <p:cNvSpPr>
            <a:spLocks/>
          </p:cNvSpPr>
          <p:nvPr/>
        </p:nvSpPr>
        <p:spPr bwMode="auto">
          <a:xfrm>
            <a:off x="1716088" y="2474913"/>
            <a:ext cx="2566987" cy="1030287"/>
          </a:xfrm>
          <a:custGeom>
            <a:avLst/>
            <a:gdLst>
              <a:gd name="T0" fmla="*/ 2570942 w 2566670"/>
              <a:gd name="T1" fmla="*/ 1025567 h 1030604"/>
              <a:gd name="T2" fmla="*/ 0 w 2566670"/>
              <a:gd name="T3" fmla="*/ 0 h 1030604"/>
              <a:gd name="T4" fmla="*/ 0 60000 65536"/>
              <a:gd name="T5" fmla="*/ 0 60000 65536"/>
            </a:gdLst>
            <a:ahLst/>
            <a:cxnLst>
              <a:cxn ang="T4">
                <a:pos x="T0" y="T1"/>
              </a:cxn>
              <a:cxn ang="T5">
                <a:pos x="T2" y="T3"/>
              </a:cxn>
            </a:cxnLst>
            <a:rect l="0" t="0" r="r" b="b"/>
            <a:pathLst>
              <a:path w="2566670" h="1030604">
                <a:moveTo>
                  <a:pt x="2566187" y="1030312"/>
                </a:moveTo>
                <a:lnTo>
                  <a:pt x="0" y="0"/>
                </a:lnTo>
              </a:path>
            </a:pathLst>
          </a:custGeom>
          <a:noFill/>
          <a:ln w="9144">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0" name="object 7"/>
          <p:cNvSpPr>
            <a:spLocks/>
          </p:cNvSpPr>
          <p:nvPr/>
        </p:nvSpPr>
        <p:spPr bwMode="auto">
          <a:xfrm>
            <a:off x="3573463" y="2411413"/>
            <a:ext cx="725487" cy="1093787"/>
          </a:xfrm>
          <a:custGeom>
            <a:avLst/>
            <a:gdLst>
              <a:gd name="T0" fmla="*/ 0 w 724535"/>
              <a:gd name="T1" fmla="*/ 0 h 1094739"/>
              <a:gd name="T2" fmla="*/ 738364 w 724535"/>
              <a:gd name="T3" fmla="*/ 1080131 h 1094739"/>
              <a:gd name="T4" fmla="*/ 0 60000 65536"/>
              <a:gd name="T5" fmla="*/ 0 60000 65536"/>
            </a:gdLst>
            <a:ahLst/>
            <a:cxnLst>
              <a:cxn ang="T4">
                <a:pos x="T0" y="T1"/>
              </a:cxn>
              <a:cxn ang="T5">
                <a:pos x="T2" y="T3"/>
              </a:cxn>
            </a:cxnLst>
            <a:rect l="0" t="0" r="r" b="b"/>
            <a:pathLst>
              <a:path w="724535" h="1094739">
                <a:moveTo>
                  <a:pt x="0" y="0"/>
                </a:moveTo>
                <a:lnTo>
                  <a:pt x="723963" y="109432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1" name="object 8"/>
          <p:cNvSpPr>
            <a:spLocks/>
          </p:cNvSpPr>
          <p:nvPr/>
        </p:nvSpPr>
        <p:spPr bwMode="auto">
          <a:xfrm>
            <a:off x="4341813" y="2449513"/>
            <a:ext cx="884237" cy="1057275"/>
          </a:xfrm>
          <a:custGeom>
            <a:avLst/>
            <a:gdLst>
              <a:gd name="T0" fmla="*/ 888073 w 883920"/>
              <a:gd name="T1" fmla="*/ 0 h 1057275"/>
              <a:gd name="T2" fmla="*/ 0 w 883920"/>
              <a:gd name="T3" fmla="*/ 1057160 h 1057275"/>
              <a:gd name="T4" fmla="*/ 0 60000 65536"/>
              <a:gd name="T5" fmla="*/ 0 60000 65536"/>
            </a:gdLst>
            <a:ahLst/>
            <a:cxnLst>
              <a:cxn ang="T4">
                <a:pos x="T0" y="T1"/>
              </a:cxn>
              <a:cxn ang="T5">
                <a:pos x="T2" y="T3"/>
              </a:cxn>
            </a:cxnLst>
            <a:rect l="0" t="0" r="r" b="b"/>
            <a:pathLst>
              <a:path w="883920" h="1057275">
                <a:moveTo>
                  <a:pt x="883310" y="0"/>
                </a:moveTo>
                <a:lnTo>
                  <a:pt x="0" y="1057160"/>
                </a:lnTo>
              </a:path>
            </a:pathLst>
          </a:custGeom>
          <a:noFill/>
          <a:ln w="9144">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2" name="object 9"/>
          <p:cNvSpPr>
            <a:spLocks/>
          </p:cNvSpPr>
          <p:nvPr/>
        </p:nvSpPr>
        <p:spPr bwMode="auto">
          <a:xfrm>
            <a:off x="4341813" y="2455863"/>
            <a:ext cx="2211387" cy="1050925"/>
          </a:xfrm>
          <a:custGeom>
            <a:avLst/>
            <a:gdLst>
              <a:gd name="T0" fmla="*/ 2206877 w 2211704"/>
              <a:gd name="T1" fmla="*/ 0 h 1051560"/>
              <a:gd name="T2" fmla="*/ 0 w 2211704"/>
              <a:gd name="T3" fmla="*/ 1041484 h 1051560"/>
              <a:gd name="T4" fmla="*/ 0 60000 65536"/>
              <a:gd name="T5" fmla="*/ 0 60000 65536"/>
            </a:gdLst>
            <a:ahLst/>
            <a:cxnLst>
              <a:cxn ang="T4">
                <a:pos x="T0" y="T1"/>
              </a:cxn>
              <a:cxn ang="T5">
                <a:pos x="T2" y="T3"/>
              </a:cxn>
            </a:cxnLst>
            <a:rect l="0" t="0" r="r" b="b"/>
            <a:pathLst>
              <a:path w="2211704" h="1051560">
                <a:moveTo>
                  <a:pt x="2211628" y="0"/>
                </a:moveTo>
                <a:lnTo>
                  <a:pt x="0" y="1050963"/>
                </a:lnTo>
              </a:path>
            </a:pathLst>
          </a:custGeom>
          <a:noFill/>
          <a:ln w="9144">
            <a:solidFill>
              <a:srgbClr val="00B05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3" name="object 10"/>
          <p:cNvSpPr>
            <a:spLocks/>
          </p:cNvSpPr>
          <p:nvPr/>
        </p:nvSpPr>
        <p:spPr bwMode="auto">
          <a:xfrm>
            <a:off x="4187825" y="3582988"/>
            <a:ext cx="95250" cy="844550"/>
          </a:xfrm>
          <a:custGeom>
            <a:avLst/>
            <a:gdLst>
              <a:gd name="T0" fmla="*/ 94780 w 95250"/>
              <a:gd name="T1" fmla="*/ 0 h 845185"/>
              <a:gd name="T2" fmla="*/ 0 w 95250"/>
              <a:gd name="T3" fmla="*/ 835433 h 845185"/>
              <a:gd name="T4" fmla="*/ 0 60000 65536"/>
              <a:gd name="T5" fmla="*/ 0 60000 65536"/>
            </a:gdLst>
            <a:ahLst/>
            <a:cxnLst>
              <a:cxn ang="T4">
                <a:pos x="T0" y="T1"/>
              </a:cxn>
              <a:cxn ang="T5">
                <a:pos x="T2" y="T3"/>
              </a:cxn>
            </a:cxnLst>
            <a:rect l="0" t="0" r="r" b="b"/>
            <a:pathLst>
              <a:path w="95250" h="845185">
                <a:moveTo>
                  <a:pt x="94780" y="0"/>
                </a:moveTo>
                <a:lnTo>
                  <a:pt x="0" y="844905"/>
                </a:lnTo>
              </a:path>
            </a:pathLst>
          </a:custGeom>
          <a:noFill/>
          <a:ln w="9144">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4" name="object 11"/>
          <p:cNvSpPr>
            <a:spLocks/>
          </p:cNvSpPr>
          <p:nvPr/>
        </p:nvSpPr>
        <p:spPr bwMode="auto">
          <a:xfrm>
            <a:off x="4224338" y="3582988"/>
            <a:ext cx="88900" cy="806450"/>
          </a:xfrm>
          <a:custGeom>
            <a:avLst/>
            <a:gdLst>
              <a:gd name="T0" fmla="*/ 98300 w 88264"/>
              <a:gd name="T1" fmla="*/ 0 h 807085"/>
              <a:gd name="T2" fmla="*/ 0 w 88264"/>
              <a:gd name="T3" fmla="*/ 797031 h 807085"/>
              <a:gd name="T4" fmla="*/ 0 60000 65536"/>
              <a:gd name="T5" fmla="*/ 0 60000 65536"/>
            </a:gdLst>
            <a:ahLst/>
            <a:cxnLst>
              <a:cxn ang="T4">
                <a:pos x="T0" y="T1"/>
              </a:cxn>
              <a:cxn ang="T5">
                <a:pos x="T2" y="T3"/>
              </a:cxn>
            </a:cxnLst>
            <a:rect l="0" t="0" r="r" b="b"/>
            <a:pathLst>
              <a:path w="88264" h="807085">
                <a:moveTo>
                  <a:pt x="88264" y="0"/>
                </a:moveTo>
                <a:lnTo>
                  <a:pt x="0" y="806500"/>
                </a:lnTo>
              </a:path>
            </a:pathLst>
          </a:custGeom>
          <a:noFill/>
          <a:ln w="9144">
            <a:solidFill>
              <a:srgbClr val="333399"/>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5" name="object 12"/>
          <p:cNvSpPr>
            <a:spLocks/>
          </p:cNvSpPr>
          <p:nvPr/>
        </p:nvSpPr>
        <p:spPr bwMode="auto">
          <a:xfrm>
            <a:off x="4252913" y="3582988"/>
            <a:ext cx="88900" cy="844550"/>
          </a:xfrm>
          <a:custGeom>
            <a:avLst/>
            <a:gdLst>
              <a:gd name="T0" fmla="*/ 98300 w 88264"/>
              <a:gd name="T1" fmla="*/ 0 h 845185"/>
              <a:gd name="T2" fmla="*/ 0 w 88264"/>
              <a:gd name="T3" fmla="*/ 835433 h 845185"/>
              <a:gd name="T4" fmla="*/ 0 60000 65536"/>
              <a:gd name="T5" fmla="*/ 0 60000 65536"/>
            </a:gdLst>
            <a:ahLst/>
            <a:cxnLst>
              <a:cxn ang="T4">
                <a:pos x="T0" y="T1"/>
              </a:cxn>
              <a:cxn ang="T5">
                <a:pos x="T2" y="T3"/>
              </a:cxn>
            </a:cxnLst>
            <a:rect l="0" t="0" r="r" b="b"/>
            <a:pathLst>
              <a:path w="88264" h="845185">
                <a:moveTo>
                  <a:pt x="88264" y="0"/>
                </a:moveTo>
                <a:lnTo>
                  <a:pt x="0" y="844905"/>
                </a:lnTo>
              </a:path>
            </a:pathLst>
          </a:custGeom>
          <a:noFill/>
          <a:ln w="9144">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6" name="object 13"/>
          <p:cNvSpPr>
            <a:spLocks/>
          </p:cNvSpPr>
          <p:nvPr/>
        </p:nvSpPr>
        <p:spPr bwMode="auto">
          <a:xfrm>
            <a:off x="4268788" y="3582988"/>
            <a:ext cx="98425" cy="844550"/>
          </a:xfrm>
          <a:custGeom>
            <a:avLst/>
            <a:gdLst>
              <a:gd name="T0" fmla="*/ 107175 w 97789"/>
              <a:gd name="T1" fmla="*/ 0 h 845185"/>
              <a:gd name="T2" fmla="*/ 0 w 97789"/>
              <a:gd name="T3" fmla="*/ 835433 h 845185"/>
              <a:gd name="T4" fmla="*/ 0 60000 65536"/>
              <a:gd name="T5" fmla="*/ 0 60000 65536"/>
            </a:gdLst>
            <a:ahLst/>
            <a:cxnLst>
              <a:cxn ang="T4">
                <a:pos x="T0" y="T1"/>
              </a:cxn>
              <a:cxn ang="T5">
                <a:pos x="T2" y="T3"/>
              </a:cxn>
            </a:cxnLst>
            <a:rect l="0" t="0" r="r" b="b"/>
            <a:pathLst>
              <a:path w="97789" h="845185">
                <a:moveTo>
                  <a:pt x="97243" y="0"/>
                </a:moveTo>
                <a:lnTo>
                  <a:pt x="0" y="844905"/>
                </a:lnTo>
              </a:path>
            </a:pathLst>
          </a:custGeom>
          <a:noFill/>
          <a:ln w="9143">
            <a:solidFill>
              <a:srgbClr val="00B05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7" name="object 14"/>
          <p:cNvSpPr>
            <a:spLocks/>
          </p:cNvSpPr>
          <p:nvPr/>
        </p:nvSpPr>
        <p:spPr bwMode="auto">
          <a:xfrm>
            <a:off x="531813" y="3681413"/>
            <a:ext cx="2190750" cy="2032000"/>
          </a:xfrm>
          <a:custGeom>
            <a:avLst/>
            <a:gdLst>
              <a:gd name="T0" fmla="*/ 0 w 2190115"/>
              <a:gd name="T1" fmla="*/ 0 h 2032000"/>
              <a:gd name="T2" fmla="*/ 2199532 w 2190115"/>
              <a:gd name="T3" fmla="*/ 0 h 2032000"/>
              <a:gd name="T4" fmla="*/ 2199532 w 2190115"/>
              <a:gd name="T5" fmla="*/ 2031492 h 2032000"/>
              <a:gd name="T6" fmla="*/ 0 w 2190115"/>
              <a:gd name="T7" fmla="*/ 2031492 h 2032000"/>
              <a:gd name="T8" fmla="*/ 0 w 2190115"/>
              <a:gd name="T9" fmla="*/ 0 h 2032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90115" h="2032000">
                <a:moveTo>
                  <a:pt x="0" y="0"/>
                </a:moveTo>
                <a:lnTo>
                  <a:pt x="2189988" y="0"/>
                </a:lnTo>
                <a:lnTo>
                  <a:pt x="2189988" y="2031492"/>
                </a:lnTo>
                <a:lnTo>
                  <a:pt x="0" y="2031492"/>
                </a:lnTo>
                <a:lnTo>
                  <a:pt x="0" y="0"/>
                </a:lnTo>
                <a:close/>
              </a:path>
            </a:pathLst>
          </a:custGeom>
          <a:noFill/>
          <a:ln w="9144">
            <a:solidFill>
              <a:srgbClr val="2D2D8A"/>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CA"/>
          </a:p>
        </p:txBody>
      </p:sp>
      <p:sp>
        <p:nvSpPr>
          <p:cNvPr id="52238" name="object 15"/>
          <p:cNvSpPr txBox="1">
            <a:spLocks noChangeArrowheads="1"/>
          </p:cNvSpPr>
          <p:nvPr/>
        </p:nvSpPr>
        <p:spPr bwMode="auto">
          <a:xfrm>
            <a:off x="611188" y="3709988"/>
            <a:ext cx="1895475"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4 different nets are  operating on the same  timeslots…</a:t>
            </a:r>
          </a:p>
          <a:p>
            <a:pPr>
              <a:spcBef>
                <a:spcPct val="0"/>
              </a:spcBef>
              <a:buFontTx/>
              <a:buNone/>
            </a:pPr>
            <a:r>
              <a:rPr lang="en-US" altLang="en-US" sz="1800">
                <a:solidFill>
                  <a:srgbClr val="FF0000"/>
                </a:solidFill>
                <a:latin typeface="Arial Narrow" panose="020B0606020202030204" pitchFamily="34" charset="0"/>
              </a:rPr>
              <a:t>Net 1</a:t>
            </a:r>
            <a:endParaRPr lang="en-US" altLang="en-US" sz="1800">
              <a:latin typeface="Arial Narrow" panose="020B0606020202030204" pitchFamily="34" charset="0"/>
            </a:endParaRPr>
          </a:p>
          <a:p>
            <a:pPr>
              <a:spcBef>
                <a:spcPct val="0"/>
              </a:spcBef>
              <a:buFontTx/>
              <a:buNone/>
            </a:pPr>
            <a:r>
              <a:rPr lang="en-US" altLang="en-US" sz="1800">
                <a:solidFill>
                  <a:srgbClr val="333399"/>
                </a:solidFill>
                <a:latin typeface="Arial Narrow" panose="020B0606020202030204" pitchFamily="34" charset="0"/>
              </a:rPr>
              <a:t>Net 2</a:t>
            </a:r>
            <a:endParaRPr lang="en-US" altLang="en-US" sz="1800">
              <a:latin typeface="Arial Narrow" panose="020B0606020202030204" pitchFamily="34" charset="0"/>
            </a:endParaRPr>
          </a:p>
          <a:p>
            <a:pPr>
              <a:spcBef>
                <a:spcPct val="0"/>
              </a:spcBef>
              <a:buFontTx/>
              <a:buNone/>
            </a:pPr>
            <a:r>
              <a:rPr lang="en-US" altLang="en-US" sz="1800">
                <a:solidFill>
                  <a:srgbClr val="00B0F0"/>
                </a:solidFill>
                <a:latin typeface="Arial Narrow" panose="020B0606020202030204" pitchFamily="34" charset="0"/>
              </a:rPr>
              <a:t>Net 3</a:t>
            </a:r>
            <a:endParaRPr lang="en-US" altLang="en-US" sz="1800">
              <a:latin typeface="Arial Narrow" panose="020B0606020202030204" pitchFamily="34" charset="0"/>
            </a:endParaRPr>
          </a:p>
          <a:p>
            <a:pPr>
              <a:spcBef>
                <a:spcPct val="0"/>
              </a:spcBef>
              <a:buFontTx/>
              <a:buNone/>
            </a:pPr>
            <a:r>
              <a:rPr lang="en-US" altLang="en-US" sz="1800">
                <a:solidFill>
                  <a:srgbClr val="00B050"/>
                </a:solidFill>
                <a:latin typeface="Arial Narrow" panose="020B0606020202030204" pitchFamily="34" charset="0"/>
              </a:rPr>
              <a:t>Net 4</a:t>
            </a:r>
            <a:endParaRPr lang="en-US" altLang="en-US" sz="1800">
              <a:latin typeface="Arial Narrow" panose="020B0606020202030204" pitchFamily="34" charset="0"/>
            </a:endParaRPr>
          </a:p>
        </p:txBody>
      </p:sp>
      <p:sp>
        <p:nvSpPr>
          <p:cNvPr id="52239" name="object 16"/>
          <p:cNvSpPr txBox="1">
            <a:spLocks noChangeArrowheads="1"/>
          </p:cNvSpPr>
          <p:nvPr/>
        </p:nvSpPr>
        <p:spPr bwMode="auto">
          <a:xfrm>
            <a:off x="5832475" y="4464050"/>
            <a:ext cx="1976438"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But the CMN-4 Fighter  is able to receive </a:t>
            </a:r>
            <a:r>
              <a:rPr lang="en-US" altLang="en-US" sz="1800" b="1">
                <a:latin typeface="Arial Narrow" panose="020B0606020202030204" pitchFamily="34" charset="0"/>
              </a:rPr>
              <a:t>on all  4 nets at the same  time</a:t>
            </a:r>
            <a:endParaRPr lang="en-US" altLang="en-US" sz="1800">
              <a:latin typeface="Arial Narrow" panose="020B0606020202030204" pitchFamily="34" charset="0"/>
            </a:endParaRPr>
          </a:p>
        </p:txBody>
      </p:sp>
      <p:sp>
        <p:nvSpPr>
          <p:cNvPr id="52240" name="object 17"/>
          <p:cNvSpPr txBox="1">
            <a:spLocks noChangeArrowheads="1"/>
          </p:cNvSpPr>
          <p:nvPr/>
        </p:nvSpPr>
        <p:spPr bwMode="auto">
          <a:xfrm>
            <a:off x="5824538" y="3127375"/>
            <a:ext cx="1638300"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marL="12700">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ts val="100"/>
              </a:spcBef>
              <a:buFontTx/>
              <a:buNone/>
            </a:pPr>
            <a:r>
              <a:rPr lang="en-US" altLang="en-US" sz="1800">
                <a:latin typeface="Arial Narrow" panose="020B0606020202030204" pitchFamily="34" charset="0"/>
              </a:rPr>
              <a:t>The </a:t>
            </a:r>
            <a:r>
              <a:rPr lang="en-US" altLang="en-US" sz="1800" b="1">
                <a:latin typeface="Arial Narrow" panose="020B0606020202030204" pitchFamily="34" charset="0"/>
              </a:rPr>
              <a:t>net number </a:t>
            </a:r>
            <a:r>
              <a:rPr lang="en-US" altLang="en-US" sz="1800">
                <a:latin typeface="Arial Narrow" panose="020B0606020202030204" pitchFamily="34" charset="0"/>
              </a:rPr>
              <a:t>is  different, so the  </a:t>
            </a:r>
            <a:r>
              <a:rPr lang="en-US" altLang="en-US" sz="1800" b="1">
                <a:latin typeface="Arial Narrow" panose="020B0606020202030204" pitchFamily="34" charset="0"/>
              </a:rPr>
              <a:t>hopping pattern </a:t>
            </a:r>
            <a:r>
              <a:rPr lang="en-US" altLang="en-US" sz="1800">
                <a:latin typeface="Arial Narrow" panose="020B0606020202030204" pitchFamily="34" charset="0"/>
              </a:rPr>
              <a:t>is  different…</a:t>
            </a:r>
          </a:p>
        </p:txBody>
      </p:sp>
      <p:sp>
        <p:nvSpPr>
          <p:cNvPr id="52241" name="object 18"/>
          <p:cNvSpPr>
            <a:spLocks noChangeArrowheads="1"/>
          </p:cNvSpPr>
          <p:nvPr/>
        </p:nvSpPr>
        <p:spPr bwMode="auto">
          <a:xfrm>
            <a:off x="6080125" y="2092325"/>
            <a:ext cx="946150" cy="47625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2242" name="object 19"/>
          <p:cNvSpPr>
            <a:spLocks noChangeArrowheads="1"/>
          </p:cNvSpPr>
          <p:nvPr/>
        </p:nvSpPr>
        <p:spPr bwMode="auto">
          <a:xfrm>
            <a:off x="4783138" y="2055813"/>
            <a:ext cx="839787" cy="460375"/>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52243" name="object 20"/>
          <p:cNvSpPr>
            <a:spLocks noChangeArrowheads="1"/>
          </p:cNvSpPr>
          <p:nvPr/>
        </p:nvSpPr>
        <p:spPr bwMode="auto">
          <a:xfrm>
            <a:off x="2655888" y="3889375"/>
            <a:ext cx="3419475" cy="1311275"/>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sz="3200">
                <a:solidFill>
                  <a:schemeClr val="tx1"/>
                </a:solidFill>
                <a:latin typeface="Arial" panose="020B0604020202020204" pitchFamily="34" charset="0"/>
                <a:ea typeface="ヒラギノ角ゴ Pro W3" pitchFamily="124" charset="-128"/>
              </a:defRPr>
            </a:lvl1pPr>
            <a:lvl2pPr marL="742950" indent="-285750">
              <a:spcBef>
                <a:spcPct val="20000"/>
              </a:spcBef>
              <a:buChar char="–"/>
              <a:defRPr sz="2800">
                <a:solidFill>
                  <a:schemeClr val="tx1"/>
                </a:solidFill>
                <a:latin typeface="Arial" panose="020B0604020202020204" pitchFamily="34" charset="0"/>
                <a:ea typeface="ヒラギノ角ゴ Pro W3" pitchFamily="124" charset="-128"/>
              </a:defRPr>
            </a:lvl2pPr>
            <a:lvl3pPr marL="1143000" indent="-228600">
              <a:spcBef>
                <a:spcPct val="20000"/>
              </a:spcBef>
              <a:buChar char="•"/>
              <a:defRPr sz="2400">
                <a:solidFill>
                  <a:schemeClr val="tx1"/>
                </a:solidFill>
                <a:latin typeface="Arial" panose="020B0604020202020204" pitchFamily="34" charset="0"/>
                <a:ea typeface="ヒラギノ角ゴ Pro W3" pitchFamily="124" charset="-128"/>
              </a:defRPr>
            </a:lvl3pPr>
            <a:lvl4pPr marL="1600200" indent="-228600">
              <a:spcBef>
                <a:spcPct val="20000"/>
              </a:spcBef>
              <a:buChar char="–"/>
              <a:defRPr sz="2000">
                <a:solidFill>
                  <a:schemeClr val="tx1"/>
                </a:solidFill>
                <a:latin typeface="Arial" panose="020B0604020202020204" pitchFamily="34" charset="0"/>
                <a:ea typeface="ヒラギノ角ゴ Pro W3" pitchFamily="124" charset="-128"/>
              </a:defRPr>
            </a:lvl4pPr>
            <a:lvl5pPr marL="2057400" indent="-228600">
              <a:spcBef>
                <a:spcPct val="20000"/>
              </a:spcBef>
              <a:buChar char="»"/>
              <a:defRPr sz="2000">
                <a:solidFill>
                  <a:schemeClr val="tx1"/>
                </a:solidFill>
                <a:latin typeface="Arial" panose="020B0604020202020204" pitchFamily="34" charset="0"/>
                <a:ea typeface="ヒラギノ角ゴ Pro W3" pitchFamily="12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pitchFamily="124" charset="-128"/>
              </a:defRPr>
            </a:lvl9pPr>
          </a:lstStyle>
          <a:p>
            <a:pPr>
              <a:spcBef>
                <a:spcPct val="0"/>
              </a:spcBef>
              <a:buFontTx/>
              <a:buNone/>
            </a:pPr>
            <a:endParaRPr lang="en-US" altLang="en-US" sz="2400"/>
          </a:p>
        </p:txBody>
      </p:sp>
      <p:sp>
        <p:nvSpPr>
          <p:cNvPr id="21" name="object 21"/>
          <p:cNvSpPr txBox="1"/>
          <p:nvPr/>
        </p:nvSpPr>
        <p:spPr>
          <a:xfrm>
            <a:off x="3827463" y="5091113"/>
            <a:ext cx="849312" cy="207962"/>
          </a:xfrm>
          <a:prstGeom prst="rect">
            <a:avLst/>
          </a:prstGeom>
        </p:spPr>
        <p:txBody>
          <a:bodyPr lIns="0" tIns="12700" rIns="0" bIns="0">
            <a:spAutoFit/>
          </a:bodyPr>
          <a:lstStyle/>
          <a:p>
            <a:pPr marL="12700">
              <a:spcBef>
                <a:spcPts val="100"/>
              </a:spcBef>
              <a:defRPr/>
            </a:pPr>
            <a:r>
              <a:rPr sz="1200" spc="-5" dirty="0">
                <a:latin typeface="Arial Narrow"/>
                <a:cs typeface="Arial Narrow"/>
              </a:rPr>
              <a:t>CMN-4</a:t>
            </a:r>
            <a:r>
              <a:rPr sz="1200" spc="-35" dirty="0">
                <a:latin typeface="Arial Narrow"/>
                <a:cs typeface="Arial Narrow"/>
              </a:rPr>
              <a:t> </a:t>
            </a:r>
            <a:r>
              <a:rPr sz="1200" spc="-5" dirty="0">
                <a:latin typeface="Arial Narrow"/>
                <a:cs typeface="Arial Narrow"/>
              </a:rPr>
              <a:t>Fighter</a:t>
            </a:r>
            <a:endParaRPr sz="1200">
              <a:latin typeface="Arial Narrow"/>
              <a:cs typeface="Arial Narrow"/>
            </a:endParaRPr>
          </a:p>
        </p:txBody>
      </p:sp>
      <p:sp>
        <p:nvSpPr>
          <p:cNvPr id="52245" name="Rectangle 2"/>
          <p:cNvSpPr>
            <a:spLocks noGrp="1" noChangeArrowheads="1"/>
          </p:cNvSpPr>
          <p:nvPr>
            <p:ph type="title"/>
          </p:nvPr>
        </p:nvSpPr>
        <p:spPr>
          <a:xfrm>
            <a:off x="2484297" y="70610"/>
            <a:ext cx="4170994" cy="990600"/>
          </a:xfrm>
        </p:spPr>
        <p:txBody>
          <a:bodyPr/>
          <a:lstStyle/>
          <a:p>
            <a:pPr algn="ctr" eaLnBrk="1" hangingPunct="1"/>
            <a:r>
              <a:rPr lang="en-CA" altLang="en-US" sz="2800" b="1" dirty="0">
                <a:solidFill>
                  <a:schemeClr val="accent2">
                    <a:lumMod val="75000"/>
                  </a:schemeClr>
                </a:solidFill>
              </a:rPr>
              <a:t>How it works with CMN</a:t>
            </a:r>
          </a:p>
        </p:txBody>
      </p:sp>
    </p:spTree>
    <p:extLst>
      <p:ext uri="{BB962C8B-B14F-4D97-AF65-F5344CB8AC3E}">
        <p14:creationId xmlns:p14="http://schemas.microsoft.com/office/powerpoint/2010/main" val="1176617066"/>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BB18C8-81AF-419C-88E3-A4D3C297E3E1}">
  <ds:schemaRefs>
    <ds:schemaRef ds:uri="http://schemas.microsoft.com/sharepoint/events"/>
  </ds:schemaRefs>
</ds:datastoreItem>
</file>

<file path=customXml/itemProps2.xml><?xml version="1.0" encoding="utf-8"?>
<ds:datastoreItem xmlns:ds="http://schemas.openxmlformats.org/officeDocument/2006/customXml" ds:itemID="{16D48EC9-782D-4EBB-957A-AA1C7AD45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D28AB8-2528-465C-81EF-CDFD686B5ABA}">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c849b990-5f49-4754-9b71-10ab8b44beb8"/>
    <ds:schemaRef ds:uri="http://www.w3.org/XML/1998/namespace"/>
    <ds:schemaRef ds:uri="http://purl.org/dc/dcmitype/"/>
    <ds:schemaRef ds:uri="http://schemas.microsoft.com/sharepoint/v3"/>
    <ds:schemaRef ds:uri="4e4e7067-1b66-4815-83c0-e5717f015141"/>
  </ds:schemaRefs>
</ds:datastoreItem>
</file>

<file path=customXml/itemProps4.xml><?xml version="1.0" encoding="utf-8"?>
<ds:datastoreItem xmlns:ds="http://schemas.openxmlformats.org/officeDocument/2006/customXml" ds:itemID="{243F5FDE-CBFA-4824-89C3-0BE53112A8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11466</TotalTime>
  <Words>2057</Words>
  <Application>Microsoft Office PowerPoint</Application>
  <PresentationFormat>On-screen Show (4:3)</PresentationFormat>
  <Paragraphs>319</Paragraphs>
  <Slides>23</Slides>
  <Notes>16</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CF background</vt:lpstr>
      <vt:lpstr>PowerPoint Presentation</vt:lpstr>
      <vt:lpstr>PowerPoint Presentation</vt:lpstr>
      <vt:lpstr>PowerPoint Presentation</vt:lpstr>
      <vt:lpstr>PowerPoint Presentation</vt:lpstr>
      <vt:lpstr>PowerPoint Presentation</vt:lpstr>
      <vt:lpstr>Legacy Network capacity tools</vt:lpstr>
      <vt:lpstr>CMN-4 and CCR</vt:lpstr>
      <vt:lpstr>How it works today</vt:lpstr>
      <vt:lpstr>How it works with CMN</vt:lpstr>
      <vt:lpstr>PowerPoint Presentation</vt:lpstr>
      <vt:lpstr>How Contention works today</vt:lpstr>
      <vt:lpstr>How it works with CCR</vt:lpstr>
      <vt:lpstr>Enhanced Throughput</vt:lpstr>
      <vt:lpstr>How Packing works today</vt:lpstr>
      <vt:lpstr>Number of tracks for LET Packing Limits</vt:lpstr>
      <vt:lpstr>Frequency Remapping/CryptoMod</vt:lpstr>
      <vt:lpstr>Frequency Remapping</vt:lpstr>
      <vt:lpstr>Frequency Remapping Example</vt:lpstr>
      <vt:lpstr>How Crypto works now</vt:lpstr>
      <vt:lpstr>After Crypto Modernization (CM)</vt:lpstr>
      <vt:lpstr>Target dates</vt:lpstr>
      <vt:lpstr>What does this all mean?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clifford.ac</cp:lastModifiedBy>
  <cp:revision>434</cp:revision>
  <dcterms:created xsi:type="dcterms:W3CDTF">2011-01-05T13:27:31Z</dcterms:created>
  <dcterms:modified xsi:type="dcterms:W3CDTF">2021-02-10T21:09:02Z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