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5"/>
  </p:sldMasterIdLst>
  <p:notesMasterIdLst>
    <p:notesMasterId r:id="rId32"/>
  </p:notesMasterIdLst>
  <p:handoutMasterIdLst>
    <p:handoutMasterId r:id="rId33"/>
  </p:handoutMasterIdLst>
  <p:sldIdLst>
    <p:sldId id="258" r:id="rId6"/>
    <p:sldId id="288" r:id="rId7"/>
    <p:sldId id="267" r:id="rId8"/>
    <p:sldId id="366" r:id="rId9"/>
    <p:sldId id="367" r:id="rId10"/>
    <p:sldId id="368" r:id="rId11"/>
    <p:sldId id="369" r:id="rId12"/>
    <p:sldId id="370" r:id="rId13"/>
    <p:sldId id="371" r:id="rId14"/>
    <p:sldId id="372" r:id="rId15"/>
    <p:sldId id="373" r:id="rId16"/>
    <p:sldId id="374" r:id="rId17"/>
    <p:sldId id="375" r:id="rId18"/>
    <p:sldId id="376" r:id="rId19"/>
    <p:sldId id="377" r:id="rId20"/>
    <p:sldId id="378" r:id="rId21"/>
    <p:sldId id="379" r:id="rId22"/>
    <p:sldId id="380" r:id="rId23"/>
    <p:sldId id="381" r:id="rId24"/>
    <p:sldId id="382" r:id="rId25"/>
    <p:sldId id="383" r:id="rId26"/>
    <p:sldId id="384" r:id="rId27"/>
    <p:sldId id="385" r:id="rId28"/>
    <p:sldId id="386" r:id="rId29"/>
    <p:sldId id="342" r:id="rId30"/>
    <p:sldId id="307" r:id="rId31"/>
  </p:sldIdLst>
  <p:sldSz cx="9144000" cy="6858000" type="screen4x3"/>
  <p:notesSz cx="6985000" cy="9271000"/>
  <p:defaultTex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00FF98"/>
    <a:srgbClr val="FF9900"/>
    <a:srgbClr val="FF5050"/>
    <a:srgbClr val="FFFF99"/>
    <a:srgbClr val="99FF99"/>
    <a:srgbClr val="0000FF"/>
    <a:srgbClr val="00E063"/>
    <a:srgbClr val="9966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51234F-7713-2E97-CC5B-E18E2DD52CB2}" v="23" dt="2021-02-10T19:52:03.237"/>
    <p1510:client id="{1E8CAC2D-8730-4798-979F-1386A7C562F2}" v="8" dt="2021-02-10T15:13:25.182"/>
    <p1510:client id="{480B25FC-0B5B-42C6-B854-F0005B7CEB62}" v="188" dt="2021-02-10T15:10:10.727"/>
    <p1510:client id="{6A21E98A-4E76-D94D-C96B-4067A9FF0873}" v="29" dt="2021-02-12T16:58:39.647"/>
    <p1510:client id="{ABDA9553-FEFF-4543-39C0-B03C72E5AAA8}" v="2" dt="2021-02-10T21:24:33.367"/>
    <p1510:client id="{BA328768-D0F2-4AFD-89C3-5CE8B5C45FDE}" v="24" dt="2021-02-10T14:48:20.175"/>
    <p1510:client id="{FA96815F-5D8E-4AEC-887F-AB0C4437CFEA}" v="189" dt="2021-02-10T15:48:38.70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microsoft.com/office/2015/10/relationships/revisionInfo" Target="revisionInfo.xml"/><Relationship Id="rId21" Type="http://schemas.openxmlformats.org/officeDocument/2006/relationships/slide" Target="slides/slide16.xml"/><Relationship Id="rId34"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handoutMaster" Target="handoutMasters/handoutMaster1.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ppard MS JE@MCC RJOC(A)@Defence O365" userId="S::justin.sheppard@ecn.forces.gc.ca::046012a4-b312-4c37-863d-653c3913ec98" providerId="AD" clId="Web-{FA96815F-5D8E-4AEC-887F-AB0C4437CFEA}"/>
    <pc:docChg chg="modSld">
      <pc:chgData name="Sheppard MS JE@MCC RJOC(A)@Defence O365" userId="S::justin.sheppard@ecn.forces.gc.ca::046012a4-b312-4c37-863d-653c3913ec98" providerId="AD" clId="Web-{FA96815F-5D8E-4AEC-887F-AB0C4437CFEA}" dt="2021-02-10T15:48:37.546" v="113" actId="20577"/>
      <pc:docMkLst>
        <pc:docMk/>
      </pc:docMkLst>
      <pc:sldChg chg="modSp">
        <pc:chgData name="Sheppard MS JE@MCC RJOC(A)@Defence O365" userId="S::justin.sheppard@ecn.forces.gc.ca::046012a4-b312-4c37-863d-653c3913ec98" providerId="AD" clId="Web-{FA96815F-5D8E-4AEC-887F-AB0C4437CFEA}" dt="2021-02-10T15:34:30.887" v="44" actId="1076"/>
        <pc:sldMkLst>
          <pc:docMk/>
          <pc:sldMk cId="2445738360" sldId="342"/>
        </pc:sldMkLst>
        <pc:spChg chg="mod">
          <ac:chgData name="Sheppard MS JE@MCC RJOC(A)@Defence O365" userId="S::justin.sheppard@ecn.forces.gc.ca::046012a4-b312-4c37-863d-653c3913ec98" providerId="AD" clId="Web-{FA96815F-5D8E-4AEC-887F-AB0C4437CFEA}" dt="2021-02-10T15:34:14.465" v="42" actId="20577"/>
          <ac:spMkLst>
            <pc:docMk/>
            <pc:sldMk cId="2445738360" sldId="342"/>
            <ac:spMk id="2" creationId="{00000000-0000-0000-0000-000000000000}"/>
          </ac:spMkLst>
        </pc:spChg>
        <pc:spChg chg="mod">
          <ac:chgData name="Sheppard MS JE@MCC RJOC(A)@Defence O365" userId="S::justin.sheppard@ecn.forces.gc.ca::046012a4-b312-4c37-863d-653c3913ec98" providerId="AD" clId="Web-{FA96815F-5D8E-4AEC-887F-AB0C4437CFEA}" dt="2021-02-10T15:34:30.887" v="44" actId="1076"/>
          <ac:spMkLst>
            <pc:docMk/>
            <pc:sldMk cId="2445738360" sldId="342"/>
            <ac:spMk id="5" creationId="{00000000-0000-0000-0000-000000000000}"/>
          </ac:spMkLst>
        </pc:spChg>
      </pc:sldChg>
      <pc:sldChg chg="modSp">
        <pc:chgData name="Sheppard MS JE@MCC RJOC(A)@Defence O365" userId="S::justin.sheppard@ecn.forces.gc.ca::046012a4-b312-4c37-863d-653c3913ec98" providerId="AD" clId="Web-{FA96815F-5D8E-4AEC-887F-AB0C4437CFEA}" dt="2021-02-10T15:36:39.528" v="64" actId="20577"/>
        <pc:sldMkLst>
          <pc:docMk/>
          <pc:sldMk cId="3270947531" sldId="376"/>
        </pc:sldMkLst>
        <pc:spChg chg="mod">
          <ac:chgData name="Sheppard MS JE@MCC RJOC(A)@Defence O365" userId="S::justin.sheppard@ecn.forces.gc.ca::046012a4-b312-4c37-863d-653c3913ec98" providerId="AD" clId="Web-{FA96815F-5D8E-4AEC-887F-AB0C4437CFEA}" dt="2021-02-10T15:36:39.528" v="64" actId="20577"/>
          <ac:spMkLst>
            <pc:docMk/>
            <pc:sldMk cId="3270947531" sldId="376"/>
            <ac:spMk id="44034" creationId="{00000000-0000-0000-0000-000000000000}"/>
          </ac:spMkLst>
        </pc:spChg>
      </pc:sldChg>
      <pc:sldChg chg="modSp">
        <pc:chgData name="Sheppard MS JE@MCC RJOC(A)@Defence O365" userId="S::justin.sheppard@ecn.forces.gc.ca::046012a4-b312-4c37-863d-653c3913ec98" providerId="AD" clId="Web-{FA96815F-5D8E-4AEC-887F-AB0C4437CFEA}" dt="2021-02-10T15:37:50.184" v="77" actId="1076"/>
        <pc:sldMkLst>
          <pc:docMk/>
          <pc:sldMk cId="379074748" sldId="379"/>
        </pc:sldMkLst>
        <pc:spChg chg="mod">
          <ac:chgData name="Sheppard MS JE@MCC RJOC(A)@Defence O365" userId="S::justin.sheppard@ecn.forces.gc.ca::046012a4-b312-4c37-863d-653c3913ec98" providerId="AD" clId="Web-{FA96815F-5D8E-4AEC-887F-AB0C4437CFEA}" dt="2021-02-10T15:37:50.184" v="77" actId="1076"/>
          <ac:spMkLst>
            <pc:docMk/>
            <pc:sldMk cId="379074748" sldId="379"/>
            <ac:spMk id="50178" creationId="{00000000-0000-0000-0000-000000000000}"/>
          </ac:spMkLst>
        </pc:spChg>
      </pc:sldChg>
      <pc:sldChg chg="modSp">
        <pc:chgData name="Sheppard MS JE@MCC RJOC(A)@Defence O365" userId="S::justin.sheppard@ecn.forces.gc.ca::046012a4-b312-4c37-863d-653c3913ec98" providerId="AD" clId="Web-{FA96815F-5D8E-4AEC-887F-AB0C4437CFEA}" dt="2021-02-10T15:37:58.637" v="78" actId="20577"/>
        <pc:sldMkLst>
          <pc:docMk/>
          <pc:sldMk cId="2312802113" sldId="380"/>
        </pc:sldMkLst>
        <pc:spChg chg="mod">
          <ac:chgData name="Sheppard MS JE@MCC RJOC(A)@Defence O365" userId="S::justin.sheppard@ecn.forces.gc.ca::046012a4-b312-4c37-863d-653c3913ec98" providerId="AD" clId="Web-{FA96815F-5D8E-4AEC-887F-AB0C4437CFEA}" dt="2021-02-10T15:37:58.637" v="78" actId="20577"/>
          <ac:spMkLst>
            <pc:docMk/>
            <pc:sldMk cId="2312802113" sldId="380"/>
            <ac:spMk id="30726" creationId="{00000000-0000-0000-0000-000000000000}"/>
          </ac:spMkLst>
        </pc:spChg>
      </pc:sldChg>
      <pc:sldChg chg="modSp">
        <pc:chgData name="Sheppard MS JE@MCC RJOC(A)@Defence O365" userId="S::justin.sheppard@ecn.forces.gc.ca::046012a4-b312-4c37-863d-653c3913ec98" providerId="AD" clId="Web-{FA96815F-5D8E-4AEC-887F-AB0C4437CFEA}" dt="2021-02-10T15:38:09.356" v="79" actId="20577"/>
        <pc:sldMkLst>
          <pc:docMk/>
          <pc:sldMk cId="2949465445" sldId="381"/>
        </pc:sldMkLst>
        <pc:spChg chg="mod">
          <ac:chgData name="Sheppard MS JE@MCC RJOC(A)@Defence O365" userId="S::justin.sheppard@ecn.forces.gc.ca::046012a4-b312-4c37-863d-653c3913ec98" providerId="AD" clId="Web-{FA96815F-5D8E-4AEC-887F-AB0C4437CFEA}" dt="2021-02-10T15:38:09.356" v="79" actId="20577"/>
          <ac:spMkLst>
            <pc:docMk/>
            <pc:sldMk cId="2949465445" sldId="381"/>
            <ac:spMk id="55298" creationId="{00000000-0000-0000-0000-000000000000}"/>
          </ac:spMkLst>
        </pc:spChg>
      </pc:sldChg>
      <pc:sldChg chg="modSp">
        <pc:chgData name="Sheppard MS JE@MCC RJOC(A)@Defence O365" userId="S::justin.sheppard@ecn.forces.gc.ca::046012a4-b312-4c37-863d-653c3913ec98" providerId="AD" clId="Web-{FA96815F-5D8E-4AEC-887F-AB0C4437CFEA}" dt="2021-02-10T15:17:31.399" v="1" actId="20577"/>
        <pc:sldMkLst>
          <pc:docMk/>
          <pc:sldMk cId="3104305167" sldId="382"/>
        </pc:sldMkLst>
        <pc:spChg chg="mod">
          <ac:chgData name="Sheppard MS JE@MCC RJOC(A)@Defence O365" userId="S::justin.sheppard@ecn.forces.gc.ca::046012a4-b312-4c37-863d-653c3913ec98" providerId="AD" clId="Web-{FA96815F-5D8E-4AEC-887F-AB0C4437CFEA}" dt="2021-02-10T15:17:31.399" v="1" actId="20577"/>
          <ac:spMkLst>
            <pc:docMk/>
            <pc:sldMk cId="3104305167" sldId="382"/>
            <ac:spMk id="57346" creationId="{00000000-0000-0000-0000-000000000000}"/>
          </ac:spMkLst>
        </pc:spChg>
        <pc:spChg chg="mod">
          <ac:chgData name="Sheppard MS JE@MCC RJOC(A)@Defence O365" userId="S::justin.sheppard@ecn.forces.gc.ca::046012a4-b312-4c37-863d-653c3913ec98" providerId="AD" clId="Web-{FA96815F-5D8E-4AEC-887F-AB0C4437CFEA}" dt="2021-02-10T15:17:20.540" v="0" actId="1076"/>
          <ac:spMkLst>
            <pc:docMk/>
            <pc:sldMk cId="3104305167" sldId="382"/>
            <ac:spMk id="57348" creationId="{00000000-0000-0000-0000-000000000000}"/>
          </ac:spMkLst>
        </pc:spChg>
      </pc:sldChg>
      <pc:sldChg chg="modSp">
        <pc:chgData name="Sheppard MS JE@MCC RJOC(A)@Defence O365" userId="S::justin.sheppard@ecn.forces.gc.ca::046012a4-b312-4c37-863d-653c3913ec98" providerId="AD" clId="Web-{FA96815F-5D8E-4AEC-887F-AB0C4437CFEA}" dt="2021-02-10T15:48:37.546" v="113" actId="20577"/>
        <pc:sldMkLst>
          <pc:docMk/>
          <pc:sldMk cId="2633975598" sldId="383"/>
        </pc:sldMkLst>
        <pc:spChg chg="mod">
          <ac:chgData name="Sheppard MS JE@MCC RJOC(A)@Defence O365" userId="S::justin.sheppard@ecn.forces.gc.ca::046012a4-b312-4c37-863d-653c3913ec98" providerId="AD" clId="Web-{FA96815F-5D8E-4AEC-887F-AB0C4437CFEA}" dt="2021-02-10T15:48:37.546" v="113" actId="20577"/>
          <ac:spMkLst>
            <pc:docMk/>
            <pc:sldMk cId="2633975598" sldId="383"/>
            <ac:spMk id="59394" creationId="{00000000-0000-0000-0000-000000000000}"/>
          </ac:spMkLst>
        </pc:spChg>
      </pc:sldChg>
      <pc:sldChg chg="modSp">
        <pc:chgData name="Sheppard MS JE@MCC RJOC(A)@Defence O365" userId="S::justin.sheppard@ecn.forces.gc.ca::046012a4-b312-4c37-863d-653c3913ec98" providerId="AD" clId="Web-{FA96815F-5D8E-4AEC-887F-AB0C4437CFEA}" dt="2021-02-10T15:45:21.623" v="85" actId="20577"/>
        <pc:sldMkLst>
          <pc:docMk/>
          <pc:sldMk cId="2125777357" sldId="384"/>
        </pc:sldMkLst>
        <pc:spChg chg="mod">
          <ac:chgData name="Sheppard MS JE@MCC RJOC(A)@Defence O365" userId="S::justin.sheppard@ecn.forces.gc.ca::046012a4-b312-4c37-863d-653c3913ec98" providerId="AD" clId="Web-{FA96815F-5D8E-4AEC-887F-AB0C4437CFEA}" dt="2021-02-10T15:18:17.180" v="2" actId="20577"/>
          <ac:spMkLst>
            <pc:docMk/>
            <pc:sldMk cId="2125777357" sldId="384"/>
            <ac:spMk id="78850" creationId="{00000000-0000-0000-0000-000000000000}"/>
          </ac:spMkLst>
        </pc:spChg>
        <pc:spChg chg="mod">
          <ac:chgData name="Sheppard MS JE@MCC RJOC(A)@Defence O365" userId="S::justin.sheppard@ecn.forces.gc.ca::046012a4-b312-4c37-863d-653c3913ec98" providerId="AD" clId="Web-{FA96815F-5D8E-4AEC-887F-AB0C4437CFEA}" dt="2021-02-10T15:45:17.373" v="84"/>
          <ac:spMkLst>
            <pc:docMk/>
            <pc:sldMk cId="2125777357" sldId="384"/>
            <ac:spMk id="86018" creationId="{00000000-0000-0000-0000-000000000000}"/>
          </ac:spMkLst>
        </pc:spChg>
        <pc:spChg chg="mod">
          <ac:chgData name="Sheppard MS JE@MCC RJOC(A)@Defence O365" userId="S::justin.sheppard@ecn.forces.gc.ca::046012a4-b312-4c37-863d-653c3913ec98" providerId="AD" clId="Web-{FA96815F-5D8E-4AEC-887F-AB0C4437CFEA}" dt="2021-02-10T15:45:21.623" v="85" actId="20577"/>
          <ac:spMkLst>
            <pc:docMk/>
            <pc:sldMk cId="2125777357" sldId="384"/>
            <ac:spMk id="86120" creationId="{00000000-0000-0000-0000-000000000000}"/>
          </ac:spMkLst>
        </pc:spChg>
      </pc:sldChg>
      <pc:sldChg chg="modSp">
        <pc:chgData name="Sheppard MS JE@MCC RJOC(A)@Defence O365" userId="S::justin.sheppard@ecn.forces.gc.ca::046012a4-b312-4c37-863d-653c3913ec98" providerId="AD" clId="Web-{FA96815F-5D8E-4AEC-887F-AB0C4437CFEA}" dt="2021-02-10T15:33:12.121" v="20" actId="20577"/>
        <pc:sldMkLst>
          <pc:docMk/>
          <pc:sldMk cId="797819855" sldId="385"/>
        </pc:sldMkLst>
        <pc:spChg chg="mod">
          <ac:chgData name="Sheppard MS JE@MCC RJOC(A)@Defence O365" userId="S::justin.sheppard@ecn.forces.gc.ca::046012a4-b312-4c37-863d-653c3913ec98" providerId="AD" clId="Web-{FA96815F-5D8E-4AEC-887F-AB0C4437CFEA}" dt="2021-02-10T15:33:12.121" v="20" actId="20577"/>
          <ac:spMkLst>
            <pc:docMk/>
            <pc:sldMk cId="797819855" sldId="385"/>
            <ac:spMk id="97282" creationId="{00000000-0000-0000-0000-000000000000}"/>
          </ac:spMkLst>
        </pc:spChg>
      </pc:sldChg>
      <pc:sldChg chg="modSp">
        <pc:chgData name="Sheppard MS JE@MCC RJOC(A)@Defence O365" userId="S::justin.sheppard@ecn.forces.gc.ca::046012a4-b312-4c37-863d-653c3913ec98" providerId="AD" clId="Web-{FA96815F-5D8E-4AEC-887F-AB0C4437CFEA}" dt="2021-02-10T15:46:46.420" v="109" actId="20577"/>
        <pc:sldMkLst>
          <pc:docMk/>
          <pc:sldMk cId="3122976288" sldId="386"/>
        </pc:sldMkLst>
        <pc:spChg chg="mod">
          <ac:chgData name="Sheppard MS JE@MCC RJOC(A)@Defence O365" userId="S::justin.sheppard@ecn.forces.gc.ca::046012a4-b312-4c37-863d-653c3913ec98" providerId="AD" clId="Web-{FA96815F-5D8E-4AEC-887F-AB0C4437CFEA}" dt="2021-02-10T15:46:46.420" v="109" actId="20577"/>
          <ac:spMkLst>
            <pc:docMk/>
            <pc:sldMk cId="3122976288" sldId="386"/>
            <ac:spMk id="2" creationId="{00000000-0000-0000-0000-000000000000}"/>
          </ac:spMkLst>
        </pc:spChg>
        <pc:spChg chg="mod">
          <ac:chgData name="Sheppard MS JE@MCC RJOC(A)@Defence O365" userId="S::justin.sheppard@ecn.forces.gc.ca::046012a4-b312-4c37-863d-653c3913ec98" providerId="AD" clId="Web-{FA96815F-5D8E-4AEC-887F-AB0C4437CFEA}" dt="2021-02-10T15:35:19.559" v="59" actId="1076"/>
          <ac:spMkLst>
            <pc:docMk/>
            <pc:sldMk cId="3122976288" sldId="386"/>
            <ac:spMk id="107522" creationId="{00000000-0000-0000-0000-000000000000}"/>
          </ac:spMkLst>
        </pc:spChg>
      </pc:sldChg>
    </pc:docChg>
  </pc:docChgLst>
  <pc:docChgLst>
    <pc:chgData clId="Web-{0A51234F-7713-2E97-CC5B-E18E2DD52CB2}"/>
    <pc:docChg chg="modSld">
      <pc:chgData name="" userId="" providerId="" clId="Web-{0A51234F-7713-2E97-CC5B-E18E2DD52CB2}" dt="2021-02-10T19:45:56.507" v="5" actId="20577"/>
      <pc:docMkLst>
        <pc:docMk/>
      </pc:docMkLst>
      <pc:sldChg chg="modSp">
        <pc:chgData name="" userId="" providerId="" clId="Web-{0A51234F-7713-2E97-CC5B-E18E2DD52CB2}" dt="2021-02-10T19:45:56.507" v="5" actId="20577"/>
        <pc:sldMkLst>
          <pc:docMk/>
          <pc:sldMk cId="1587703502" sldId="267"/>
        </pc:sldMkLst>
        <pc:spChg chg="mod">
          <ac:chgData name="" userId="" providerId="" clId="Web-{0A51234F-7713-2E97-CC5B-E18E2DD52CB2}" dt="2021-02-10T19:45:56.507" v="5" actId="20577"/>
          <ac:spMkLst>
            <pc:docMk/>
            <pc:sldMk cId="1587703502" sldId="267"/>
            <ac:spMk id="3" creationId="{00000000-0000-0000-0000-000000000000}"/>
          </ac:spMkLst>
        </pc:spChg>
      </pc:sldChg>
    </pc:docChg>
  </pc:docChgLst>
  <pc:docChgLst>
    <pc:chgData name="Sheppard MS JE@MCC RJOC(A)@Defence O365" userId="S::justin.sheppard@ecn.forces.gc.ca::046012a4-b312-4c37-863d-653c3913ec98" providerId="AD" clId="Web-{1E8CAC2D-8730-4798-979F-1386A7C562F2}"/>
    <pc:docChg chg="modSld">
      <pc:chgData name="Sheppard MS JE@MCC RJOC(A)@Defence O365" userId="S::justin.sheppard@ecn.forces.gc.ca::046012a4-b312-4c37-863d-653c3913ec98" providerId="AD" clId="Web-{1E8CAC2D-8730-4798-979F-1386A7C562F2}" dt="2021-02-10T15:12:59.854" v="1"/>
      <pc:docMkLst>
        <pc:docMk/>
      </pc:docMkLst>
      <pc:sldChg chg="modSp">
        <pc:chgData name="Sheppard MS JE@MCC RJOC(A)@Defence O365" userId="S::justin.sheppard@ecn.forces.gc.ca::046012a4-b312-4c37-863d-653c3913ec98" providerId="AD" clId="Web-{1E8CAC2D-8730-4798-979F-1386A7C562F2}" dt="2021-02-10T15:12:59.854" v="1"/>
        <pc:sldMkLst>
          <pc:docMk/>
          <pc:sldMk cId="841411211" sldId="366"/>
        </pc:sldMkLst>
        <pc:spChg chg="mod">
          <ac:chgData name="Sheppard MS JE@MCC RJOC(A)@Defence O365" userId="S::justin.sheppard@ecn.forces.gc.ca::046012a4-b312-4c37-863d-653c3913ec98" providerId="AD" clId="Web-{1E8CAC2D-8730-4798-979F-1386A7C562F2}" dt="2021-02-10T15:12:59.854" v="1"/>
          <ac:spMkLst>
            <pc:docMk/>
            <pc:sldMk cId="841411211" sldId="366"/>
            <ac:spMk id="13315" creationId="{00000000-0000-0000-0000-000000000000}"/>
          </ac:spMkLst>
        </pc:spChg>
      </pc:sldChg>
    </pc:docChg>
  </pc:docChgLst>
  <pc:docChgLst>
    <pc:chgData name="Clifford MWO A@1 Cdn Air Div HQ@Defence O365" userId="S::andreena.clifford@ecn.forces.gc.ca::8c0599c3-9f04-4168-af0f-913c553b88cb" providerId="AD" clId="Web-{0A51234F-7713-2E97-CC5B-E18E2DD52CB2}"/>
    <pc:docChg chg="modSld">
      <pc:chgData name="Clifford MWO A@1 Cdn Air Div HQ@Defence O365" userId="S::andreena.clifford@ecn.forces.gc.ca::8c0599c3-9f04-4168-af0f-913c553b88cb" providerId="AD" clId="Web-{0A51234F-7713-2E97-CC5B-E18E2DD52CB2}" dt="2021-02-10T19:52:03.237" v="8" actId="20577"/>
      <pc:docMkLst>
        <pc:docMk/>
      </pc:docMkLst>
      <pc:sldChg chg="modSp">
        <pc:chgData name="Clifford MWO A@1 Cdn Air Div HQ@Defence O365" userId="S::andreena.clifford@ecn.forces.gc.ca::8c0599c3-9f04-4168-af0f-913c553b88cb" providerId="AD" clId="Web-{0A51234F-7713-2E97-CC5B-E18E2DD52CB2}" dt="2021-02-10T19:52:03.237" v="8" actId="20577"/>
        <pc:sldMkLst>
          <pc:docMk/>
          <pc:sldMk cId="1587703502" sldId="267"/>
        </pc:sldMkLst>
        <pc:spChg chg="mod">
          <ac:chgData name="Clifford MWO A@1 Cdn Air Div HQ@Defence O365" userId="S::andreena.clifford@ecn.forces.gc.ca::8c0599c3-9f04-4168-af0f-913c553b88cb" providerId="AD" clId="Web-{0A51234F-7713-2E97-CC5B-E18E2DD52CB2}" dt="2021-02-10T19:52:03.237" v="8" actId="20577"/>
          <ac:spMkLst>
            <pc:docMk/>
            <pc:sldMk cId="1587703502" sldId="267"/>
            <ac:spMk id="3" creationId="{00000000-0000-0000-0000-000000000000}"/>
          </ac:spMkLst>
        </pc:spChg>
      </pc:sldChg>
    </pc:docChg>
  </pc:docChgLst>
  <pc:docChgLst>
    <pc:chgData name="Clifford MWO A@1 Cdn Air Div HQ@Defence O365" userId="S::andreena.clifford@ecn.forces.gc.ca::8c0599c3-9f04-4168-af0f-913c553b88cb" providerId="AD" clId="Web-{ABDA9553-FEFF-4543-39C0-B03C72E5AAA8}"/>
    <pc:docChg chg="modSld">
      <pc:chgData name="Clifford MWO A@1 Cdn Air Div HQ@Defence O365" userId="S::andreena.clifford@ecn.forces.gc.ca::8c0599c3-9f04-4168-af0f-913c553b88cb" providerId="AD" clId="Web-{ABDA9553-FEFF-4543-39C0-B03C72E5AAA8}" dt="2021-02-10T21:24:33.367" v="1" actId="20577"/>
      <pc:docMkLst>
        <pc:docMk/>
      </pc:docMkLst>
      <pc:sldChg chg="modSp">
        <pc:chgData name="Clifford MWO A@1 Cdn Air Div HQ@Defence O365" userId="S::andreena.clifford@ecn.forces.gc.ca::8c0599c3-9f04-4168-af0f-913c553b88cb" providerId="AD" clId="Web-{ABDA9553-FEFF-4543-39C0-B03C72E5AAA8}" dt="2021-02-10T21:24:33.367" v="1" actId="20577"/>
        <pc:sldMkLst>
          <pc:docMk/>
          <pc:sldMk cId="4124555054" sldId="373"/>
        </pc:sldMkLst>
        <pc:spChg chg="mod">
          <ac:chgData name="Clifford MWO A@1 Cdn Air Div HQ@Defence O365" userId="S::andreena.clifford@ecn.forces.gc.ca::8c0599c3-9f04-4168-af0f-913c553b88cb" providerId="AD" clId="Web-{ABDA9553-FEFF-4543-39C0-B03C72E5AAA8}" dt="2021-02-10T21:24:33.367" v="1" actId="20577"/>
          <ac:spMkLst>
            <pc:docMk/>
            <pc:sldMk cId="4124555054" sldId="373"/>
            <ac:spMk id="37890" creationId="{00000000-0000-0000-0000-000000000000}"/>
          </ac:spMkLst>
        </pc:spChg>
      </pc:sldChg>
    </pc:docChg>
  </pc:docChgLst>
  <pc:docChgLst>
    <pc:chgData name="Sheppard MS JE@MCC RJOC(A)@Defence O365" userId="S::justin.sheppard@ecn.forces.gc.ca::046012a4-b312-4c37-863d-653c3913ec98" providerId="AD" clId="Web-{480B25FC-0B5B-42C6-B854-F0005B7CEB62}"/>
    <pc:docChg chg="modSld">
      <pc:chgData name="Sheppard MS JE@MCC RJOC(A)@Defence O365" userId="S::justin.sheppard@ecn.forces.gc.ca::046012a4-b312-4c37-863d-653c3913ec98" providerId="AD" clId="Web-{480B25FC-0B5B-42C6-B854-F0005B7CEB62}" dt="2021-02-10T15:10:05.821" v="133" actId="20577"/>
      <pc:docMkLst>
        <pc:docMk/>
      </pc:docMkLst>
      <pc:sldChg chg="modSp">
        <pc:chgData name="Sheppard MS JE@MCC RJOC(A)@Defence O365" userId="S::justin.sheppard@ecn.forces.gc.ca::046012a4-b312-4c37-863d-653c3913ec98" providerId="AD" clId="Web-{480B25FC-0B5B-42C6-B854-F0005B7CEB62}" dt="2021-02-10T14:50:30.428" v="6" actId="20577"/>
        <pc:sldMkLst>
          <pc:docMk/>
          <pc:sldMk cId="1587703502" sldId="267"/>
        </pc:sldMkLst>
        <pc:spChg chg="mod">
          <ac:chgData name="Sheppard MS JE@MCC RJOC(A)@Defence O365" userId="S::justin.sheppard@ecn.forces.gc.ca::046012a4-b312-4c37-863d-653c3913ec98" providerId="AD" clId="Web-{480B25FC-0B5B-42C6-B854-F0005B7CEB62}" dt="2021-02-10T14:50:30.428" v="6" actId="20577"/>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480B25FC-0B5B-42C6-B854-F0005B7CEB62}" dt="2021-02-10T14:50:55.537" v="9" actId="1076"/>
        <pc:sldMkLst>
          <pc:docMk/>
          <pc:sldMk cId="841411211" sldId="366"/>
        </pc:sldMkLst>
        <pc:spChg chg="mod">
          <ac:chgData name="Sheppard MS JE@MCC RJOC(A)@Defence O365" userId="S::justin.sheppard@ecn.forces.gc.ca::046012a4-b312-4c37-863d-653c3913ec98" providerId="AD" clId="Web-{480B25FC-0B5B-42C6-B854-F0005B7CEB62}" dt="2021-02-10T14:50:55.537" v="9" actId="1076"/>
          <ac:spMkLst>
            <pc:docMk/>
            <pc:sldMk cId="841411211" sldId="366"/>
            <ac:spMk id="13315" creationId="{00000000-0000-0000-0000-000000000000}"/>
          </ac:spMkLst>
        </pc:spChg>
      </pc:sldChg>
      <pc:sldChg chg="modSp">
        <pc:chgData name="Sheppard MS JE@MCC RJOC(A)@Defence O365" userId="S::justin.sheppard@ecn.forces.gc.ca::046012a4-b312-4c37-863d-653c3913ec98" providerId="AD" clId="Web-{480B25FC-0B5B-42C6-B854-F0005B7CEB62}" dt="2021-02-10T14:52:05.412" v="18" actId="1076"/>
        <pc:sldMkLst>
          <pc:docMk/>
          <pc:sldMk cId="879430336" sldId="367"/>
        </pc:sldMkLst>
        <pc:spChg chg="mod">
          <ac:chgData name="Sheppard MS JE@MCC RJOC(A)@Defence O365" userId="S::justin.sheppard@ecn.forces.gc.ca::046012a4-b312-4c37-863d-653c3913ec98" providerId="AD" clId="Web-{480B25FC-0B5B-42C6-B854-F0005B7CEB62}" dt="2021-02-10T14:52:05.412" v="18" actId="1076"/>
          <ac:spMkLst>
            <pc:docMk/>
            <pc:sldMk cId="879430336" sldId="367"/>
            <ac:spMk id="120" creationId="{00000000-0000-0000-0000-000000000000}"/>
          </ac:spMkLst>
        </pc:spChg>
        <pc:spChg chg="mod">
          <ac:chgData name="Sheppard MS JE@MCC RJOC(A)@Defence O365" userId="S::justin.sheppard@ecn.forces.gc.ca::046012a4-b312-4c37-863d-653c3913ec98" providerId="AD" clId="Web-{480B25FC-0B5B-42C6-B854-F0005B7CEB62}" dt="2021-02-10T14:51:29.912" v="14" actId="20577"/>
          <ac:spMkLst>
            <pc:docMk/>
            <pc:sldMk cId="879430336" sldId="367"/>
            <ac:spMk id="25602" creationId="{00000000-0000-0000-0000-000000000000}"/>
          </ac:spMkLst>
        </pc:spChg>
      </pc:sldChg>
      <pc:sldChg chg="modSp">
        <pc:chgData name="Sheppard MS JE@MCC RJOC(A)@Defence O365" userId="S::justin.sheppard@ecn.forces.gc.ca::046012a4-b312-4c37-863d-653c3913ec98" providerId="AD" clId="Web-{480B25FC-0B5B-42C6-B854-F0005B7CEB62}" dt="2021-02-10T14:52:35.772" v="21" actId="20577"/>
        <pc:sldMkLst>
          <pc:docMk/>
          <pc:sldMk cId="918202351" sldId="368"/>
        </pc:sldMkLst>
        <pc:spChg chg="mod">
          <ac:chgData name="Sheppard MS JE@MCC RJOC(A)@Defence O365" userId="S::justin.sheppard@ecn.forces.gc.ca::046012a4-b312-4c37-863d-653c3913ec98" providerId="AD" clId="Web-{480B25FC-0B5B-42C6-B854-F0005B7CEB62}" dt="2021-02-10T14:52:24.334" v="20" actId="1076"/>
          <ac:spMkLst>
            <pc:docMk/>
            <pc:sldMk cId="918202351" sldId="368"/>
            <ac:spMk id="216" creationId="{00000000-0000-0000-0000-000000000000}"/>
          </ac:spMkLst>
        </pc:spChg>
        <pc:spChg chg="mod">
          <ac:chgData name="Sheppard MS JE@MCC RJOC(A)@Defence O365" userId="S::justin.sheppard@ecn.forces.gc.ca::046012a4-b312-4c37-863d-653c3913ec98" providerId="AD" clId="Web-{480B25FC-0B5B-42C6-B854-F0005B7CEB62}" dt="2021-02-10T14:52:35.772" v="21" actId="20577"/>
          <ac:spMkLst>
            <pc:docMk/>
            <pc:sldMk cId="918202351" sldId="368"/>
            <ac:spMk id="27650" creationId="{00000000-0000-0000-0000-000000000000}"/>
          </ac:spMkLst>
        </pc:spChg>
      </pc:sldChg>
      <pc:sldChg chg="modSp">
        <pc:chgData name="Sheppard MS JE@MCC RJOC(A)@Defence O365" userId="S::justin.sheppard@ecn.forces.gc.ca::046012a4-b312-4c37-863d-653c3913ec98" providerId="AD" clId="Web-{480B25FC-0B5B-42C6-B854-F0005B7CEB62}" dt="2021-02-10T14:53:13.725" v="30" actId="20577"/>
        <pc:sldMkLst>
          <pc:docMk/>
          <pc:sldMk cId="403960158" sldId="369"/>
        </pc:sldMkLst>
        <pc:spChg chg="mod">
          <ac:chgData name="Sheppard MS JE@MCC RJOC(A)@Defence O365" userId="S::justin.sheppard@ecn.forces.gc.ca::046012a4-b312-4c37-863d-653c3913ec98" providerId="AD" clId="Web-{480B25FC-0B5B-42C6-B854-F0005B7CEB62}" dt="2021-02-10T14:53:13.725" v="30" actId="20577"/>
          <ac:spMkLst>
            <pc:docMk/>
            <pc:sldMk cId="403960158" sldId="369"/>
            <ac:spMk id="16387" creationId="{00000000-0000-0000-0000-000000000000}"/>
          </ac:spMkLst>
        </pc:spChg>
      </pc:sldChg>
      <pc:sldChg chg="modSp">
        <pc:chgData name="Sheppard MS JE@MCC RJOC(A)@Defence O365" userId="S::justin.sheppard@ecn.forces.gc.ca::046012a4-b312-4c37-863d-653c3913ec98" providerId="AD" clId="Web-{480B25FC-0B5B-42C6-B854-F0005B7CEB62}" dt="2021-02-10T14:53:30.209" v="31" actId="20577"/>
        <pc:sldMkLst>
          <pc:docMk/>
          <pc:sldMk cId="1495663080" sldId="370"/>
        </pc:sldMkLst>
        <pc:spChg chg="mod">
          <ac:chgData name="Sheppard MS JE@MCC RJOC(A)@Defence O365" userId="S::justin.sheppard@ecn.forces.gc.ca::046012a4-b312-4c37-863d-653c3913ec98" providerId="AD" clId="Web-{480B25FC-0B5B-42C6-B854-F0005B7CEB62}" dt="2021-02-10T14:53:30.209" v="31" actId="20577"/>
          <ac:spMkLst>
            <pc:docMk/>
            <pc:sldMk cId="1495663080" sldId="370"/>
            <ac:spMk id="31746" creationId="{00000000-0000-0000-0000-000000000000}"/>
          </ac:spMkLst>
        </pc:spChg>
      </pc:sldChg>
      <pc:sldChg chg="modSp">
        <pc:chgData name="Sheppard MS JE@MCC RJOC(A)@Defence O365" userId="S::justin.sheppard@ecn.forces.gc.ca::046012a4-b312-4c37-863d-653c3913ec98" providerId="AD" clId="Web-{480B25FC-0B5B-42C6-B854-F0005B7CEB62}" dt="2021-02-10T14:56:49.725" v="56" actId="1076"/>
        <pc:sldMkLst>
          <pc:docMk/>
          <pc:sldMk cId="3634302381" sldId="371"/>
        </pc:sldMkLst>
        <pc:spChg chg="mod">
          <ac:chgData name="Sheppard MS JE@MCC RJOC(A)@Defence O365" userId="S::justin.sheppard@ecn.forces.gc.ca::046012a4-b312-4c37-863d-653c3913ec98" providerId="AD" clId="Web-{480B25FC-0B5B-42C6-B854-F0005B7CEB62}" dt="2021-02-10T14:56:49.725" v="56" actId="1076"/>
          <ac:spMkLst>
            <pc:docMk/>
            <pc:sldMk cId="3634302381" sldId="371"/>
            <ac:spMk id="18434" creationId="{00000000-0000-0000-0000-000000000000}"/>
          </ac:spMkLst>
        </pc:spChg>
        <pc:spChg chg="mod">
          <ac:chgData name="Sheppard MS JE@MCC RJOC(A)@Defence O365" userId="S::justin.sheppard@ecn.forces.gc.ca::046012a4-b312-4c37-863d-653c3913ec98" providerId="AD" clId="Web-{480B25FC-0B5B-42C6-B854-F0005B7CEB62}" dt="2021-02-10T14:56:42.397" v="55" actId="20577"/>
          <ac:spMkLst>
            <pc:docMk/>
            <pc:sldMk cId="3634302381" sldId="371"/>
            <ac:spMk id="33794" creationId="{00000000-0000-0000-0000-000000000000}"/>
          </ac:spMkLst>
        </pc:spChg>
      </pc:sldChg>
      <pc:sldChg chg="modSp">
        <pc:chgData name="Sheppard MS JE@MCC RJOC(A)@Defence O365" userId="S::justin.sheppard@ecn.forces.gc.ca::046012a4-b312-4c37-863d-653c3913ec98" providerId="AD" clId="Web-{480B25FC-0B5B-42C6-B854-F0005B7CEB62}" dt="2021-02-10T14:58:18.460" v="79" actId="20577"/>
        <pc:sldMkLst>
          <pc:docMk/>
          <pc:sldMk cId="1368167648" sldId="372"/>
        </pc:sldMkLst>
        <pc:spChg chg="mod">
          <ac:chgData name="Sheppard MS JE@MCC RJOC(A)@Defence O365" userId="S::justin.sheppard@ecn.forces.gc.ca::046012a4-b312-4c37-863d-653c3913ec98" providerId="AD" clId="Web-{480B25FC-0B5B-42C6-B854-F0005B7CEB62}" dt="2021-02-10T14:58:18.460" v="79" actId="20577"/>
          <ac:spMkLst>
            <pc:docMk/>
            <pc:sldMk cId="1368167648" sldId="372"/>
            <ac:spMk id="35842" creationId="{00000000-0000-0000-0000-000000000000}"/>
          </ac:spMkLst>
        </pc:spChg>
      </pc:sldChg>
      <pc:sldChg chg="modSp">
        <pc:chgData name="Sheppard MS JE@MCC RJOC(A)@Defence O365" userId="S::justin.sheppard@ecn.forces.gc.ca::046012a4-b312-4c37-863d-653c3913ec98" providerId="AD" clId="Web-{480B25FC-0B5B-42C6-B854-F0005B7CEB62}" dt="2021-02-10T14:58:53.757" v="86" actId="1076"/>
        <pc:sldMkLst>
          <pc:docMk/>
          <pc:sldMk cId="4124555054" sldId="373"/>
        </pc:sldMkLst>
        <pc:spChg chg="mod">
          <ac:chgData name="Sheppard MS JE@MCC RJOC(A)@Defence O365" userId="S::justin.sheppard@ecn.forces.gc.ca::046012a4-b312-4c37-863d-653c3913ec98" providerId="AD" clId="Web-{480B25FC-0B5B-42C6-B854-F0005B7CEB62}" dt="2021-02-10T14:58:53.757" v="86" actId="1076"/>
          <ac:spMkLst>
            <pc:docMk/>
            <pc:sldMk cId="4124555054" sldId="373"/>
            <ac:spMk id="37890" creationId="{00000000-0000-0000-0000-000000000000}"/>
          </ac:spMkLst>
        </pc:spChg>
      </pc:sldChg>
      <pc:sldChg chg="modSp">
        <pc:chgData name="Sheppard MS JE@MCC RJOC(A)@Defence O365" userId="S::justin.sheppard@ecn.forces.gc.ca::046012a4-b312-4c37-863d-653c3913ec98" providerId="AD" clId="Web-{480B25FC-0B5B-42C6-B854-F0005B7CEB62}" dt="2021-02-10T14:59:40.460" v="93" actId="20577"/>
        <pc:sldMkLst>
          <pc:docMk/>
          <pc:sldMk cId="1983660171" sldId="374"/>
        </pc:sldMkLst>
        <pc:spChg chg="mod">
          <ac:chgData name="Sheppard MS JE@MCC RJOC(A)@Defence O365" userId="S::justin.sheppard@ecn.forces.gc.ca::046012a4-b312-4c37-863d-653c3913ec98" providerId="AD" clId="Web-{480B25FC-0B5B-42C6-B854-F0005B7CEB62}" dt="2021-02-10T14:59:40.460" v="93" actId="20577"/>
          <ac:spMkLst>
            <pc:docMk/>
            <pc:sldMk cId="1983660171" sldId="374"/>
            <ac:spMk id="39938" creationId="{00000000-0000-0000-0000-000000000000}"/>
          </ac:spMkLst>
        </pc:spChg>
      </pc:sldChg>
      <pc:sldChg chg="modSp">
        <pc:chgData name="Sheppard MS JE@MCC RJOC(A)@Defence O365" userId="S::justin.sheppard@ecn.forces.gc.ca::046012a4-b312-4c37-863d-653c3913ec98" providerId="AD" clId="Web-{480B25FC-0B5B-42C6-B854-F0005B7CEB62}" dt="2021-02-10T15:00:55.804" v="99" actId="20577"/>
        <pc:sldMkLst>
          <pc:docMk/>
          <pc:sldMk cId="3322015960" sldId="375"/>
        </pc:sldMkLst>
        <pc:spChg chg="mod">
          <ac:chgData name="Sheppard MS JE@MCC RJOC(A)@Defence O365" userId="S::justin.sheppard@ecn.forces.gc.ca::046012a4-b312-4c37-863d-653c3913ec98" providerId="AD" clId="Web-{480B25FC-0B5B-42C6-B854-F0005B7CEB62}" dt="2021-02-10T15:00:55.804" v="99" actId="20577"/>
          <ac:spMkLst>
            <pc:docMk/>
            <pc:sldMk cId="3322015960" sldId="375"/>
            <ac:spMk id="41986" creationId="{00000000-0000-0000-0000-000000000000}"/>
          </ac:spMkLst>
        </pc:spChg>
      </pc:sldChg>
      <pc:sldChg chg="modSp">
        <pc:chgData name="Sheppard MS JE@MCC RJOC(A)@Defence O365" userId="S::justin.sheppard@ecn.forces.gc.ca::046012a4-b312-4c37-863d-653c3913ec98" providerId="AD" clId="Web-{480B25FC-0B5B-42C6-B854-F0005B7CEB62}" dt="2021-02-10T15:07:23.602" v="110" actId="1076"/>
        <pc:sldMkLst>
          <pc:docMk/>
          <pc:sldMk cId="3270947531" sldId="376"/>
        </pc:sldMkLst>
        <pc:spChg chg="mod">
          <ac:chgData name="Sheppard MS JE@MCC RJOC(A)@Defence O365" userId="S::justin.sheppard@ecn.forces.gc.ca::046012a4-b312-4c37-863d-653c3913ec98" providerId="AD" clId="Web-{480B25FC-0B5B-42C6-B854-F0005B7CEB62}" dt="2021-02-10T15:07:23.602" v="110" actId="1076"/>
          <ac:spMkLst>
            <pc:docMk/>
            <pc:sldMk cId="3270947531" sldId="376"/>
            <ac:spMk id="44034" creationId="{00000000-0000-0000-0000-000000000000}"/>
          </ac:spMkLst>
        </pc:spChg>
      </pc:sldChg>
      <pc:sldChg chg="modSp">
        <pc:chgData name="Sheppard MS JE@MCC RJOC(A)@Defence O365" userId="S::justin.sheppard@ecn.forces.gc.ca::046012a4-b312-4c37-863d-653c3913ec98" providerId="AD" clId="Web-{480B25FC-0B5B-42C6-B854-F0005B7CEB62}" dt="2021-02-10T15:08:13.430" v="118" actId="20577"/>
        <pc:sldMkLst>
          <pc:docMk/>
          <pc:sldMk cId="2312802113" sldId="380"/>
        </pc:sldMkLst>
        <pc:spChg chg="mod">
          <ac:chgData name="Sheppard MS JE@MCC RJOC(A)@Defence O365" userId="S::justin.sheppard@ecn.forces.gc.ca::046012a4-b312-4c37-863d-653c3913ec98" providerId="AD" clId="Web-{480B25FC-0B5B-42C6-B854-F0005B7CEB62}" dt="2021-02-10T15:08:13.430" v="118" actId="20577"/>
          <ac:spMkLst>
            <pc:docMk/>
            <pc:sldMk cId="2312802113" sldId="380"/>
            <ac:spMk id="30726" creationId="{00000000-0000-0000-0000-000000000000}"/>
          </ac:spMkLst>
        </pc:spChg>
      </pc:sldChg>
      <pc:sldChg chg="modSp">
        <pc:chgData name="Sheppard MS JE@MCC RJOC(A)@Defence O365" userId="S::justin.sheppard@ecn.forces.gc.ca::046012a4-b312-4c37-863d-653c3913ec98" providerId="AD" clId="Web-{480B25FC-0B5B-42C6-B854-F0005B7CEB62}" dt="2021-02-10T15:09:29.462" v="123" actId="20577"/>
        <pc:sldMkLst>
          <pc:docMk/>
          <pc:sldMk cId="2949465445" sldId="381"/>
        </pc:sldMkLst>
        <pc:spChg chg="mod">
          <ac:chgData name="Sheppard MS JE@MCC RJOC(A)@Defence O365" userId="S::justin.sheppard@ecn.forces.gc.ca::046012a4-b312-4c37-863d-653c3913ec98" providerId="AD" clId="Web-{480B25FC-0B5B-42C6-B854-F0005B7CEB62}" dt="2021-02-10T15:09:29.462" v="123" actId="20577"/>
          <ac:spMkLst>
            <pc:docMk/>
            <pc:sldMk cId="2949465445" sldId="381"/>
            <ac:spMk id="55298" creationId="{00000000-0000-0000-0000-000000000000}"/>
          </ac:spMkLst>
        </pc:spChg>
      </pc:sldChg>
      <pc:sldChg chg="modSp">
        <pc:chgData name="Sheppard MS JE@MCC RJOC(A)@Defence O365" userId="S::justin.sheppard@ecn.forces.gc.ca::046012a4-b312-4c37-863d-653c3913ec98" providerId="AD" clId="Web-{480B25FC-0B5B-42C6-B854-F0005B7CEB62}" dt="2021-02-10T15:10:05.821" v="133" actId="20577"/>
        <pc:sldMkLst>
          <pc:docMk/>
          <pc:sldMk cId="3104305167" sldId="382"/>
        </pc:sldMkLst>
        <pc:spChg chg="mod">
          <ac:chgData name="Sheppard MS JE@MCC RJOC(A)@Defence O365" userId="S::justin.sheppard@ecn.forces.gc.ca::046012a4-b312-4c37-863d-653c3913ec98" providerId="AD" clId="Web-{480B25FC-0B5B-42C6-B854-F0005B7CEB62}" dt="2021-02-10T15:10:05.821" v="133" actId="20577"/>
          <ac:spMkLst>
            <pc:docMk/>
            <pc:sldMk cId="3104305167" sldId="382"/>
            <ac:spMk id="57346" creationId="{00000000-0000-0000-0000-000000000000}"/>
          </ac:spMkLst>
        </pc:spChg>
      </pc:sldChg>
    </pc:docChg>
  </pc:docChgLst>
  <pc:docChgLst>
    <pc:chgData name="Sheppard MS JE@MCC RJOC(A)@Defence O365" userId="S::justin.sheppard@ecn.forces.gc.ca::046012a4-b312-4c37-863d-653c3913ec98" providerId="AD" clId="Web-{BA328768-D0F2-4AFD-89C3-5CE8B5C45FDE}"/>
    <pc:docChg chg="modSld">
      <pc:chgData name="Sheppard MS JE@MCC RJOC(A)@Defence O365" userId="S::justin.sheppard@ecn.forces.gc.ca::046012a4-b312-4c37-863d-653c3913ec98" providerId="AD" clId="Web-{BA328768-D0F2-4AFD-89C3-5CE8B5C45FDE}" dt="2021-02-10T14:48:20.175" v="20" actId="1076"/>
      <pc:docMkLst>
        <pc:docMk/>
      </pc:docMkLst>
      <pc:sldChg chg="modSp">
        <pc:chgData name="Sheppard MS JE@MCC RJOC(A)@Defence O365" userId="S::justin.sheppard@ecn.forces.gc.ca::046012a4-b312-4c37-863d-653c3913ec98" providerId="AD" clId="Web-{BA328768-D0F2-4AFD-89C3-5CE8B5C45FDE}" dt="2021-02-10T14:46:05.346" v="4" actId="1076"/>
        <pc:sldMkLst>
          <pc:docMk/>
          <pc:sldMk cId="0" sldId="258"/>
        </pc:sldMkLst>
        <pc:spChg chg="mod">
          <ac:chgData name="Sheppard MS JE@MCC RJOC(A)@Defence O365" userId="S::justin.sheppard@ecn.forces.gc.ca::046012a4-b312-4c37-863d-653c3913ec98" providerId="AD" clId="Web-{BA328768-D0F2-4AFD-89C3-5CE8B5C45FDE}" dt="2021-02-10T14:46:05.346" v="4" actId="1076"/>
          <ac:spMkLst>
            <pc:docMk/>
            <pc:sldMk cId="0" sldId="258"/>
            <ac:spMk id="7" creationId="{00000000-0000-0000-0000-000000000000}"/>
          </ac:spMkLst>
        </pc:spChg>
      </pc:sldChg>
      <pc:sldChg chg="modSp">
        <pc:chgData name="Sheppard MS JE@MCC RJOC(A)@Defence O365" userId="S::justin.sheppard@ecn.forces.gc.ca::046012a4-b312-4c37-863d-653c3913ec98" providerId="AD" clId="Web-{BA328768-D0F2-4AFD-89C3-5CE8B5C45FDE}" dt="2021-02-10T14:47:06.518" v="13" actId="20577"/>
        <pc:sldMkLst>
          <pc:docMk/>
          <pc:sldMk cId="1587703502" sldId="267"/>
        </pc:sldMkLst>
        <pc:spChg chg="mod">
          <ac:chgData name="Sheppard MS JE@MCC RJOC(A)@Defence O365" userId="S::justin.sheppard@ecn.forces.gc.ca::046012a4-b312-4c37-863d-653c3913ec98" providerId="AD" clId="Web-{BA328768-D0F2-4AFD-89C3-5CE8B5C45FDE}" dt="2021-02-10T14:47:06.518" v="13" actId="20577"/>
          <ac:spMkLst>
            <pc:docMk/>
            <pc:sldMk cId="1587703502" sldId="267"/>
            <ac:spMk id="3" creationId="{00000000-0000-0000-0000-000000000000}"/>
          </ac:spMkLst>
        </pc:spChg>
        <pc:spChg chg="mod">
          <ac:chgData name="Sheppard MS JE@MCC RJOC(A)@Defence O365" userId="S::justin.sheppard@ecn.forces.gc.ca::046012a4-b312-4c37-863d-653c3913ec98" providerId="AD" clId="Web-{BA328768-D0F2-4AFD-89C3-5CE8B5C45FDE}" dt="2021-02-10T14:46:47.471" v="11" actId="1076"/>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BA328768-D0F2-4AFD-89C3-5CE8B5C45FDE}" dt="2021-02-10T14:48:20.175" v="20" actId="1076"/>
        <pc:sldMkLst>
          <pc:docMk/>
          <pc:sldMk cId="841411211" sldId="366"/>
        </pc:sldMkLst>
        <pc:spChg chg="mod">
          <ac:chgData name="Sheppard MS JE@MCC RJOC(A)@Defence O365" userId="S::justin.sheppard@ecn.forces.gc.ca::046012a4-b312-4c37-863d-653c3913ec98" providerId="AD" clId="Web-{BA328768-D0F2-4AFD-89C3-5CE8B5C45FDE}" dt="2021-02-10T14:48:20.175" v="20" actId="1076"/>
          <ac:spMkLst>
            <pc:docMk/>
            <pc:sldMk cId="841411211" sldId="366"/>
            <ac:spMk id="13315" creationId="{00000000-0000-0000-0000-000000000000}"/>
          </ac:spMkLst>
        </pc:spChg>
      </pc:sldChg>
    </pc:docChg>
  </pc:docChgLst>
  <pc:docChgLst>
    <pc:chgData name="Clifford MWO A@1 Cdn Air Div HQ@Defence O365" userId="S::andreena.clifford@ecn.forces.gc.ca::8c0599c3-9f04-4168-af0f-913c553b88cb" providerId="AD" clId="Web-{6A21E98A-4E76-D94D-C96B-4067A9FF0873}"/>
    <pc:docChg chg="modSld">
      <pc:chgData name="Clifford MWO A@1 Cdn Air Div HQ@Defence O365" userId="S::andreena.clifford@ecn.forces.gc.ca::8c0599c3-9f04-4168-af0f-913c553b88cb" providerId="AD" clId="Web-{6A21E98A-4E76-D94D-C96B-4067A9FF0873}" dt="2021-02-12T16:56:07.326" v="19" actId="20577"/>
      <pc:docMkLst>
        <pc:docMk/>
      </pc:docMkLst>
      <pc:sldChg chg="addSp modSp modNotes">
        <pc:chgData name="Clifford MWO A@1 Cdn Air Div HQ@Defence O365" userId="S::andreena.clifford@ecn.forces.gc.ca::8c0599c3-9f04-4168-af0f-913c553b88cb" providerId="AD" clId="Web-{6A21E98A-4E76-D94D-C96B-4067A9FF0873}" dt="2021-02-12T16:56:07.326" v="19" actId="20577"/>
        <pc:sldMkLst>
          <pc:docMk/>
          <pc:sldMk cId="3122976288" sldId="386"/>
        </pc:sldMkLst>
        <pc:spChg chg="mod">
          <ac:chgData name="Clifford MWO A@1 Cdn Air Div HQ@Defence O365" userId="S::andreena.clifford@ecn.forces.gc.ca::8c0599c3-9f04-4168-af0f-913c553b88cb" providerId="AD" clId="Web-{6A21E98A-4E76-D94D-C96B-4067A9FF0873}" dt="2021-02-12T16:52:56.082" v="11" actId="20577"/>
          <ac:spMkLst>
            <pc:docMk/>
            <pc:sldMk cId="3122976288" sldId="386"/>
            <ac:spMk id="2" creationId="{00000000-0000-0000-0000-000000000000}"/>
          </ac:spMkLst>
        </pc:spChg>
        <pc:spChg chg="add mod">
          <ac:chgData name="Clifford MWO A@1 Cdn Air Div HQ@Defence O365" userId="S::andreena.clifford@ecn.forces.gc.ca::8c0599c3-9f04-4168-af0f-913c553b88cb" providerId="AD" clId="Web-{6A21E98A-4E76-D94D-C96B-4067A9FF0873}" dt="2021-02-12T16:56:07.326" v="19" actId="20577"/>
          <ac:spMkLst>
            <pc:docMk/>
            <pc:sldMk cId="3122976288" sldId="386"/>
            <ac:spMk id="4" creationId="{43FB7CA1-C134-4381-A302-C73672685981}"/>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DE44B2A-0910-4BD0-B498-A6FBAAD4B7B9}" type="doc">
      <dgm:prSet loTypeId="urn:microsoft.com/office/officeart/2005/8/layout/hProcess7" loCatId="list" qsTypeId="urn:microsoft.com/office/officeart/2005/8/quickstyle/simple1" qsCatId="simple" csTypeId="urn:microsoft.com/office/officeart/2005/8/colors/colorful5" csCatId="colorful" phldr="1"/>
      <dgm:spPr/>
      <dgm:t>
        <a:bodyPr/>
        <a:lstStyle/>
        <a:p>
          <a:endParaRPr lang="en-CA"/>
        </a:p>
      </dgm:t>
    </dgm:pt>
    <dgm:pt modelId="{477C1D2C-F5BE-4CF1-A23A-D2A4CC51F7BD}">
      <dgm:prSet phldrT="[Text]"/>
      <dgm:spPr/>
      <dgm:t>
        <a:bodyPr/>
        <a:lstStyle/>
        <a:p>
          <a:r>
            <a:rPr lang="en-CA"/>
            <a:t>Sync State 1</a:t>
          </a:r>
        </a:p>
      </dgm:t>
    </dgm:pt>
    <dgm:pt modelId="{0AB8FFAA-06E0-4C07-9837-FB67FDC94F6A}" type="parTrans" cxnId="{C3FC82D2-1A71-4AE9-9BBF-628099F0CA34}">
      <dgm:prSet/>
      <dgm:spPr/>
      <dgm:t>
        <a:bodyPr/>
        <a:lstStyle/>
        <a:p>
          <a:endParaRPr lang="en-CA"/>
        </a:p>
      </dgm:t>
    </dgm:pt>
    <dgm:pt modelId="{EDFD2E4A-D73E-42EC-A256-2F7F841D8C4D}" type="sibTrans" cxnId="{C3FC82D2-1A71-4AE9-9BBF-628099F0CA34}">
      <dgm:prSet/>
      <dgm:spPr/>
      <dgm:t>
        <a:bodyPr/>
        <a:lstStyle/>
        <a:p>
          <a:endParaRPr lang="en-CA"/>
        </a:p>
      </dgm:t>
    </dgm:pt>
    <dgm:pt modelId="{D79900A3-7170-4E31-8F59-E156AE9E696A}">
      <dgm:prSet phldrT="[Text]"/>
      <dgm:spPr/>
      <dgm:t>
        <a:bodyPr/>
        <a:lstStyle/>
        <a:p>
          <a:r>
            <a:rPr lang="en-CA"/>
            <a:t>No Sync</a:t>
          </a:r>
        </a:p>
      </dgm:t>
    </dgm:pt>
    <dgm:pt modelId="{9DC09417-045B-4D33-B07C-8B446C4EE9AE}" type="parTrans" cxnId="{9C861DA5-293F-44F4-AF77-4155E8DB2EC4}">
      <dgm:prSet/>
      <dgm:spPr/>
      <dgm:t>
        <a:bodyPr/>
        <a:lstStyle/>
        <a:p>
          <a:endParaRPr lang="en-CA"/>
        </a:p>
      </dgm:t>
    </dgm:pt>
    <dgm:pt modelId="{CC67294B-16DE-49F1-9FA9-6846C2DC0F50}" type="sibTrans" cxnId="{9C861DA5-293F-44F4-AF77-4155E8DB2EC4}">
      <dgm:prSet/>
      <dgm:spPr/>
      <dgm:t>
        <a:bodyPr/>
        <a:lstStyle/>
        <a:p>
          <a:endParaRPr lang="en-CA"/>
        </a:p>
      </dgm:t>
    </dgm:pt>
    <dgm:pt modelId="{8A0A4BCD-8909-48D9-BA58-3D2FB1C11A3A}">
      <dgm:prSet phldrT="[Text]"/>
      <dgm:spPr/>
      <dgm:t>
        <a:bodyPr/>
        <a:lstStyle/>
        <a:p>
          <a:r>
            <a:rPr lang="en-CA"/>
            <a:t>Sync State 2</a:t>
          </a:r>
        </a:p>
      </dgm:t>
    </dgm:pt>
    <dgm:pt modelId="{B94D454E-5A63-4BCE-9FF3-6C87BE733576}" type="parTrans" cxnId="{41498746-A2B9-464A-AA53-9668858AD868}">
      <dgm:prSet/>
      <dgm:spPr/>
      <dgm:t>
        <a:bodyPr/>
        <a:lstStyle/>
        <a:p>
          <a:endParaRPr lang="en-CA"/>
        </a:p>
      </dgm:t>
    </dgm:pt>
    <dgm:pt modelId="{D42DE313-F447-4EA2-9571-176AF3DF6C99}" type="sibTrans" cxnId="{41498746-A2B9-464A-AA53-9668858AD868}">
      <dgm:prSet/>
      <dgm:spPr/>
      <dgm:t>
        <a:bodyPr/>
        <a:lstStyle/>
        <a:p>
          <a:endParaRPr lang="en-CA"/>
        </a:p>
      </dgm:t>
    </dgm:pt>
    <dgm:pt modelId="{5E1FA857-CDB0-4772-8A9C-9F3A7FD234F4}">
      <dgm:prSet phldrT="[Text]"/>
      <dgm:spPr/>
      <dgm:t>
        <a:bodyPr/>
        <a:lstStyle/>
        <a:p>
          <a:r>
            <a:rPr lang="en-CA"/>
            <a:t>Coarse Sync</a:t>
          </a:r>
        </a:p>
      </dgm:t>
    </dgm:pt>
    <dgm:pt modelId="{27845E59-4E8B-4230-9370-D3683441F67B}" type="parTrans" cxnId="{FB62A4BF-7076-47F8-8F95-1A2C8C5423ED}">
      <dgm:prSet/>
      <dgm:spPr/>
      <dgm:t>
        <a:bodyPr/>
        <a:lstStyle/>
        <a:p>
          <a:endParaRPr lang="en-CA"/>
        </a:p>
      </dgm:t>
    </dgm:pt>
    <dgm:pt modelId="{D18AE5FF-E875-478C-9629-E60D8C543654}" type="sibTrans" cxnId="{FB62A4BF-7076-47F8-8F95-1A2C8C5423ED}">
      <dgm:prSet/>
      <dgm:spPr/>
      <dgm:t>
        <a:bodyPr/>
        <a:lstStyle/>
        <a:p>
          <a:endParaRPr lang="en-CA"/>
        </a:p>
      </dgm:t>
    </dgm:pt>
    <dgm:pt modelId="{0FF33EB7-126B-447F-A2BD-0888060E334F}">
      <dgm:prSet phldrT="[Text]"/>
      <dgm:spPr/>
      <dgm:t>
        <a:bodyPr/>
        <a:lstStyle/>
        <a:p>
          <a:r>
            <a:rPr lang="en-CA"/>
            <a:t>Sync State 3</a:t>
          </a:r>
        </a:p>
      </dgm:t>
    </dgm:pt>
    <dgm:pt modelId="{73FFF79E-06F5-4646-A18F-E8AFBB26FA1B}" type="parTrans" cxnId="{D42A78E4-3481-4347-B01B-D36BC2471296}">
      <dgm:prSet/>
      <dgm:spPr/>
      <dgm:t>
        <a:bodyPr/>
        <a:lstStyle/>
        <a:p>
          <a:endParaRPr lang="en-CA"/>
        </a:p>
      </dgm:t>
    </dgm:pt>
    <dgm:pt modelId="{8E5AB1A2-FF6C-49C5-ACB2-85DCBAF7584F}" type="sibTrans" cxnId="{D42A78E4-3481-4347-B01B-D36BC2471296}">
      <dgm:prSet/>
      <dgm:spPr/>
      <dgm:t>
        <a:bodyPr/>
        <a:lstStyle/>
        <a:p>
          <a:endParaRPr lang="en-CA"/>
        </a:p>
      </dgm:t>
    </dgm:pt>
    <dgm:pt modelId="{2E9D5104-0060-4222-9B97-752369A1F0BF}">
      <dgm:prSet phldrT="[Text]"/>
      <dgm:spPr/>
      <dgm:t>
        <a:bodyPr/>
        <a:lstStyle/>
        <a:p>
          <a:r>
            <a:rPr lang="en-CA"/>
            <a:t>Fine Sync</a:t>
          </a:r>
        </a:p>
      </dgm:t>
    </dgm:pt>
    <dgm:pt modelId="{D46E6CD7-22D5-414A-AB04-35A1D09D73CB}" type="parTrans" cxnId="{BBC055A5-6A4C-4E48-8340-F7058AB0BC3C}">
      <dgm:prSet/>
      <dgm:spPr/>
      <dgm:t>
        <a:bodyPr/>
        <a:lstStyle/>
        <a:p>
          <a:endParaRPr lang="en-CA"/>
        </a:p>
      </dgm:t>
    </dgm:pt>
    <dgm:pt modelId="{8B24927A-4507-418C-BCA8-B1371C5D8808}" type="sibTrans" cxnId="{BBC055A5-6A4C-4E48-8340-F7058AB0BC3C}">
      <dgm:prSet/>
      <dgm:spPr/>
      <dgm:t>
        <a:bodyPr/>
        <a:lstStyle/>
        <a:p>
          <a:endParaRPr lang="en-CA"/>
        </a:p>
      </dgm:t>
    </dgm:pt>
    <dgm:pt modelId="{11B2E9E0-2C98-4F70-8E82-CBA70F462709}" type="pres">
      <dgm:prSet presAssocID="{8DE44B2A-0910-4BD0-B498-A6FBAAD4B7B9}" presName="Name0" presStyleCnt="0">
        <dgm:presLayoutVars>
          <dgm:dir/>
          <dgm:animLvl val="lvl"/>
          <dgm:resizeHandles val="exact"/>
        </dgm:presLayoutVars>
      </dgm:prSet>
      <dgm:spPr/>
    </dgm:pt>
    <dgm:pt modelId="{BCFE7F77-96E6-41BA-AE8F-9CA7687ACBD9}" type="pres">
      <dgm:prSet presAssocID="{477C1D2C-F5BE-4CF1-A23A-D2A4CC51F7BD}" presName="compositeNode" presStyleCnt="0">
        <dgm:presLayoutVars>
          <dgm:bulletEnabled val="1"/>
        </dgm:presLayoutVars>
      </dgm:prSet>
      <dgm:spPr/>
    </dgm:pt>
    <dgm:pt modelId="{D0F57851-793B-4EF2-9BCA-B62C4174024A}" type="pres">
      <dgm:prSet presAssocID="{477C1D2C-F5BE-4CF1-A23A-D2A4CC51F7BD}" presName="bgRect" presStyleLbl="node1" presStyleIdx="0" presStyleCnt="3"/>
      <dgm:spPr/>
    </dgm:pt>
    <dgm:pt modelId="{0A9A011E-92A8-473E-9C1B-F5FD97223138}" type="pres">
      <dgm:prSet presAssocID="{477C1D2C-F5BE-4CF1-A23A-D2A4CC51F7BD}" presName="parentNode" presStyleLbl="node1" presStyleIdx="0" presStyleCnt="3">
        <dgm:presLayoutVars>
          <dgm:chMax val="0"/>
          <dgm:bulletEnabled val="1"/>
        </dgm:presLayoutVars>
      </dgm:prSet>
      <dgm:spPr/>
    </dgm:pt>
    <dgm:pt modelId="{83135A31-4511-45CD-811A-A7887A5E8F55}" type="pres">
      <dgm:prSet presAssocID="{477C1D2C-F5BE-4CF1-A23A-D2A4CC51F7BD}" presName="childNode" presStyleLbl="node1" presStyleIdx="0" presStyleCnt="3">
        <dgm:presLayoutVars>
          <dgm:bulletEnabled val="1"/>
        </dgm:presLayoutVars>
      </dgm:prSet>
      <dgm:spPr/>
    </dgm:pt>
    <dgm:pt modelId="{443A0423-C734-4340-B216-50C6296C19A8}" type="pres">
      <dgm:prSet presAssocID="{EDFD2E4A-D73E-42EC-A256-2F7F841D8C4D}" presName="hSp" presStyleCnt="0"/>
      <dgm:spPr/>
    </dgm:pt>
    <dgm:pt modelId="{F6895FE1-C6B6-427C-B5BA-801024E099B6}" type="pres">
      <dgm:prSet presAssocID="{EDFD2E4A-D73E-42EC-A256-2F7F841D8C4D}" presName="vProcSp" presStyleCnt="0"/>
      <dgm:spPr/>
    </dgm:pt>
    <dgm:pt modelId="{5428451A-E158-4FA0-BE3E-91B9FE4821BE}" type="pres">
      <dgm:prSet presAssocID="{EDFD2E4A-D73E-42EC-A256-2F7F841D8C4D}" presName="vSp1" presStyleCnt="0"/>
      <dgm:spPr/>
    </dgm:pt>
    <dgm:pt modelId="{A818AF92-D1F2-4A4F-836B-53294F127F77}" type="pres">
      <dgm:prSet presAssocID="{EDFD2E4A-D73E-42EC-A256-2F7F841D8C4D}" presName="simulatedConn" presStyleLbl="solidFgAcc1" presStyleIdx="0" presStyleCnt="2"/>
      <dgm:spPr/>
    </dgm:pt>
    <dgm:pt modelId="{6ED16D9F-8BB4-4FB9-91CB-EFFEDB0DA197}" type="pres">
      <dgm:prSet presAssocID="{EDFD2E4A-D73E-42EC-A256-2F7F841D8C4D}" presName="vSp2" presStyleCnt="0"/>
      <dgm:spPr/>
    </dgm:pt>
    <dgm:pt modelId="{A6434ECA-54D4-4FD0-82FA-483B5A041607}" type="pres">
      <dgm:prSet presAssocID="{EDFD2E4A-D73E-42EC-A256-2F7F841D8C4D}" presName="sibTrans" presStyleCnt="0"/>
      <dgm:spPr/>
    </dgm:pt>
    <dgm:pt modelId="{9223F159-8841-4C43-BC87-1CFB3C36AD54}" type="pres">
      <dgm:prSet presAssocID="{8A0A4BCD-8909-48D9-BA58-3D2FB1C11A3A}" presName="compositeNode" presStyleCnt="0">
        <dgm:presLayoutVars>
          <dgm:bulletEnabled val="1"/>
        </dgm:presLayoutVars>
      </dgm:prSet>
      <dgm:spPr/>
    </dgm:pt>
    <dgm:pt modelId="{AD51C551-E998-454B-994B-3B7A9DAA32B1}" type="pres">
      <dgm:prSet presAssocID="{8A0A4BCD-8909-48D9-BA58-3D2FB1C11A3A}" presName="bgRect" presStyleLbl="node1" presStyleIdx="1" presStyleCnt="3"/>
      <dgm:spPr/>
    </dgm:pt>
    <dgm:pt modelId="{2F17D23E-E42E-42D3-A892-F0858CB74660}" type="pres">
      <dgm:prSet presAssocID="{8A0A4BCD-8909-48D9-BA58-3D2FB1C11A3A}" presName="parentNode" presStyleLbl="node1" presStyleIdx="1" presStyleCnt="3">
        <dgm:presLayoutVars>
          <dgm:chMax val="0"/>
          <dgm:bulletEnabled val="1"/>
        </dgm:presLayoutVars>
      </dgm:prSet>
      <dgm:spPr/>
    </dgm:pt>
    <dgm:pt modelId="{6F371F9A-1ED3-45FE-8602-DA8E1365B834}" type="pres">
      <dgm:prSet presAssocID="{8A0A4BCD-8909-48D9-BA58-3D2FB1C11A3A}" presName="childNode" presStyleLbl="node1" presStyleIdx="1" presStyleCnt="3">
        <dgm:presLayoutVars>
          <dgm:bulletEnabled val="1"/>
        </dgm:presLayoutVars>
      </dgm:prSet>
      <dgm:spPr/>
    </dgm:pt>
    <dgm:pt modelId="{73FCAC12-AEB4-4FF4-A373-11FF62F25B3A}" type="pres">
      <dgm:prSet presAssocID="{D42DE313-F447-4EA2-9571-176AF3DF6C99}" presName="hSp" presStyleCnt="0"/>
      <dgm:spPr/>
    </dgm:pt>
    <dgm:pt modelId="{670BA0A7-869D-4948-8653-CBF3ABE06DDD}" type="pres">
      <dgm:prSet presAssocID="{D42DE313-F447-4EA2-9571-176AF3DF6C99}" presName="vProcSp" presStyleCnt="0"/>
      <dgm:spPr/>
    </dgm:pt>
    <dgm:pt modelId="{58BD642E-641A-4537-8314-8024FF0EC88B}" type="pres">
      <dgm:prSet presAssocID="{D42DE313-F447-4EA2-9571-176AF3DF6C99}" presName="vSp1" presStyleCnt="0"/>
      <dgm:spPr/>
    </dgm:pt>
    <dgm:pt modelId="{2EE20FF9-6B7E-4A73-A715-520D3D18DC85}" type="pres">
      <dgm:prSet presAssocID="{D42DE313-F447-4EA2-9571-176AF3DF6C99}" presName="simulatedConn" presStyleLbl="solidFgAcc1" presStyleIdx="1" presStyleCnt="2"/>
      <dgm:spPr/>
    </dgm:pt>
    <dgm:pt modelId="{E7171C5A-D788-41CE-9AB1-C811341644C0}" type="pres">
      <dgm:prSet presAssocID="{D42DE313-F447-4EA2-9571-176AF3DF6C99}" presName="vSp2" presStyleCnt="0"/>
      <dgm:spPr/>
    </dgm:pt>
    <dgm:pt modelId="{95F646D9-A97E-4B25-91CA-865DB5C3DBBF}" type="pres">
      <dgm:prSet presAssocID="{D42DE313-F447-4EA2-9571-176AF3DF6C99}" presName="sibTrans" presStyleCnt="0"/>
      <dgm:spPr/>
    </dgm:pt>
    <dgm:pt modelId="{BED93161-A377-486D-900C-7DCAE81C17DF}" type="pres">
      <dgm:prSet presAssocID="{0FF33EB7-126B-447F-A2BD-0888060E334F}" presName="compositeNode" presStyleCnt="0">
        <dgm:presLayoutVars>
          <dgm:bulletEnabled val="1"/>
        </dgm:presLayoutVars>
      </dgm:prSet>
      <dgm:spPr/>
    </dgm:pt>
    <dgm:pt modelId="{44EEA56C-1DB4-4544-8E5A-115ACEACB0A6}" type="pres">
      <dgm:prSet presAssocID="{0FF33EB7-126B-447F-A2BD-0888060E334F}" presName="bgRect" presStyleLbl="node1" presStyleIdx="2" presStyleCnt="3"/>
      <dgm:spPr/>
    </dgm:pt>
    <dgm:pt modelId="{9D7A4915-FC5E-4E23-B7CD-D39B3D3A2E65}" type="pres">
      <dgm:prSet presAssocID="{0FF33EB7-126B-447F-A2BD-0888060E334F}" presName="parentNode" presStyleLbl="node1" presStyleIdx="2" presStyleCnt="3">
        <dgm:presLayoutVars>
          <dgm:chMax val="0"/>
          <dgm:bulletEnabled val="1"/>
        </dgm:presLayoutVars>
      </dgm:prSet>
      <dgm:spPr/>
    </dgm:pt>
    <dgm:pt modelId="{3B0FEE2A-A6E2-43C3-8A81-C0C562E49A97}" type="pres">
      <dgm:prSet presAssocID="{0FF33EB7-126B-447F-A2BD-0888060E334F}" presName="childNode" presStyleLbl="node1" presStyleIdx="2" presStyleCnt="3">
        <dgm:presLayoutVars>
          <dgm:bulletEnabled val="1"/>
        </dgm:presLayoutVars>
      </dgm:prSet>
      <dgm:spPr/>
    </dgm:pt>
  </dgm:ptLst>
  <dgm:cxnLst>
    <dgm:cxn modelId="{4C130B2A-7FDF-448F-81DA-BC55398949F6}" type="presOf" srcId="{D79900A3-7170-4E31-8F59-E156AE9E696A}" destId="{83135A31-4511-45CD-811A-A7887A5E8F55}" srcOrd="0" destOrd="0" presId="urn:microsoft.com/office/officeart/2005/8/layout/hProcess7"/>
    <dgm:cxn modelId="{8FB5FE34-0A26-4E22-A8EE-9B11DBBD6F8A}" type="presOf" srcId="{8A0A4BCD-8909-48D9-BA58-3D2FB1C11A3A}" destId="{2F17D23E-E42E-42D3-A892-F0858CB74660}" srcOrd="1" destOrd="0" presId="urn:microsoft.com/office/officeart/2005/8/layout/hProcess7"/>
    <dgm:cxn modelId="{BA155A5F-74A0-466F-815D-F1BA913F6991}" type="presOf" srcId="{477C1D2C-F5BE-4CF1-A23A-D2A4CC51F7BD}" destId="{0A9A011E-92A8-473E-9C1B-F5FD97223138}" srcOrd="1" destOrd="0" presId="urn:microsoft.com/office/officeart/2005/8/layout/hProcess7"/>
    <dgm:cxn modelId="{41498746-A2B9-464A-AA53-9668858AD868}" srcId="{8DE44B2A-0910-4BD0-B498-A6FBAAD4B7B9}" destId="{8A0A4BCD-8909-48D9-BA58-3D2FB1C11A3A}" srcOrd="1" destOrd="0" parTransId="{B94D454E-5A63-4BCE-9FF3-6C87BE733576}" sibTransId="{D42DE313-F447-4EA2-9571-176AF3DF6C99}"/>
    <dgm:cxn modelId="{8514AA48-B428-4655-9A75-9A1960A2E651}" type="presOf" srcId="{2E9D5104-0060-4222-9B97-752369A1F0BF}" destId="{3B0FEE2A-A6E2-43C3-8A81-C0C562E49A97}" srcOrd="0" destOrd="0" presId="urn:microsoft.com/office/officeart/2005/8/layout/hProcess7"/>
    <dgm:cxn modelId="{0EDEFF70-C75E-4661-A4D9-7E3AC6CD4144}" type="presOf" srcId="{477C1D2C-F5BE-4CF1-A23A-D2A4CC51F7BD}" destId="{D0F57851-793B-4EF2-9BCA-B62C4174024A}" srcOrd="0" destOrd="0" presId="urn:microsoft.com/office/officeart/2005/8/layout/hProcess7"/>
    <dgm:cxn modelId="{A376CC71-09EE-44CC-926E-103537EF269F}" type="presOf" srcId="{5E1FA857-CDB0-4772-8A9C-9F3A7FD234F4}" destId="{6F371F9A-1ED3-45FE-8602-DA8E1365B834}" srcOrd="0" destOrd="0" presId="urn:microsoft.com/office/officeart/2005/8/layout/hProcess7"/>
    <dgm:cxn modelId="{33FD219A-9FA3-44EF-AD41-E99C6675B71D}" type="presOf" srcId="{8A0A4BCD-8909-48D9-BA58-3D2FB1C11A3A}" destId="{AD51C551-E998-454B-994B-3B7A9DAA32B1}" srcOrd="0" destOrd="0" presId="urn:microsoft.com/office/officeart/2005/8/layout/hProcess7"/>
    <dgm:cxn modelId="{9C861DA5-293F-44F4-AF77-4155E8DB2EC4}" srcId="{477C1D2C-F5BE-4CF1-A23A-D2A4CC51F7BD}" destId="{D79900A3-7170-4E31-8F59-E156AE9E696A}" srcOrd="0" destOrd="0" parTransId="{9DC09417-045B-4D33-B07C-8B446C4EE9AE}" sibTransId="{CC67294B-16DE-49F1-9FA9-6846C2DC0F50}"/>
    <dgm:cxn modelId="{BBC055A5-6A4C-4E48-8340-F7058AB0BC3C}" srcId="{0FF33EB7-126B-447F-A2BD-0888060E334F}" destId="{2E9D5104-0060-4222-9B97-752369A1F0BF}" srcOrd="0" destOrd="0" parTransId="{D46E6CD7-22D5-414A-AB04-35A1D09D73CB}" sibTransId="{8B24927A-4507-418C-BCA8-B1371C5D8808}"/>
    <dgm:cxn modelId="{640C8CB2-E743-42DB-B1E7-49918235DBE8}" type="presOf" srcId="{8DE44B2A-0910-4BD0-B498-A6FBAAD4B7B9}" destId="{11B2E9E0-2C98-4F70-8E82-CBA70F462709}" srcOrd="0" destOrd="0" presId="urn:microsoft.com/office/officeart/2005/8/layout/hProcess7"/>
    <dgm:cxn modelId="{7533B4B4-0114-44D5-91C7-153BE7472EF9}" type="presOf" srcId="{0FF33EB7-126B-447F-A2BD-0888060E334F}" destId="{9D7A4915-FC5E-4E23-B7CD-D39B3D3A2E65}" srcOrd="1" destOrd="0" presId="urn:microsoft.com/office/officeart/2005/8/layout/hProcess7"/>
    <dgm:cxn modelId="{FB62A4BF-7076-47F8-8F95-1A2C8C5423ED}" srcId="{8A0A4BCD-8909-48D9-BA58-3D2FB1C11A3A}" destId="{5E1FA857-CDB0-4772-8A9C-9F3A7FD234F4}" srcOrd="0" destOrd="0" parTransId="{27845E59-4E8B-4230-9370-D3683441F67B}" sibTransId="{D18AE5FF-E875-478C-9629-E60D8C543654}"/>
    <dgm:cxn modelId="{C3FC82D2-1A71-4AE9-9BBF-628099F0CA34}" srcId="{8DE44B2A-0910-4BD0-B498-A6FBAAD4B7B9}" destId="{477C1D2C-F5BE-4CF1-A23A-D2A4CC51F7BD}" srcOrd="0" destOrd="0" parTransId="{0AB8FFAA-06E0-4C07-9837-FB67FDC94F6A}" sibTransId="{EDFD2E4A-D73E-42EC-A256-2F7F841D8C4D}"/>
    <dgm:cxn modelId="{0D93A8D3-C620-4162-9AC1-0A6D706F763F}" type="presOf" srcId="{0FF33EB7-126B-447F-A2BD-0888060E334F}" destId="{44EEA56C-1DB4-4544-8E5A-115ACEACB0A6}" srcOrd="0" destOrd="0" presId="urn:microsoft.com/office/officeart/2005/8/layout/hProcess7"/>
    <dgm:cxn modelId="{D42A78E4-3481-4347-B01B-D36BC2471296}" srcId="{8DE44B2A-0910-4BD0-B498-A6FBAAD4B7B9}" destId="{0FF33EB7-126B-447F-A2BD-0888060E334F}" srcOrd="2" destOrd="0" parTransId="{73FFF79E-06F5-4646-A18F-E8AFBB26FA1B}" sibTransId="{8E5AB1A2-FF6C-49C5-ACB2-85DCBAF7584F}"/>
    <dgm:cxn modelId="{66D94E6E-1B45-4BB7-A164-84EDAADF1725}" type="presParOf" srcId="{11B2E9E0-2C98-4F70-8E82-CBA70F462709}" destId="{BCFE7F77-96E6-41BA-AE8F-9CA7687ACBD9}" srcOrd="0" destOrd="0" presId="urn:microsoft.com/office/officeart/2005/8/layout/hProcess7"/>
    <dgm:cxn modelId="{6BF76AB6-1C73-49DD-A45E-C2D745B0BAC1}" type="presParOf" srcId="{BCFE7F77-96E6-41BA-AE8F-9CA7687ACBD9}" destId="{D0F57851-793B-4EF2-9BCA-B62C4174024A}" srcOrd="0" destOrd="0" presId="urn:microsoft.com/office/officeart/2005/8/layout/hProcess7"/>
    <dgm:cxn modelId="{B7237AEA-7F5D-4F54-87D8-24E4276C677C}" type="presParOf" srcId="{BCFE7F77-96E6-41BA-AE8F-9CA7687ACBD9}" destId="{0A9A011E-92A8-473E-9C1B-F5FD97223138}" srcOrd="1" destOrd="0" presId="urn:microsoft.com/office/officeart/2005/8/layout/hProcess7"/>
    <dgm:cxn modelId="{987129EE-7830-44D0-B10C-B0A7CBECD602}" type="presParOf" srcId="{BCFE7F77-96E6-41BA-AE8F-9CA7687ACBD9}" destId="{83135A31-4511-45CD-811A-A7887A5E8F55}" srcOrd="2" destOrd="0" presId="urn:microsoft.com/office/officeart/2005/8/layout/hProcess7"/>
    <dgm:cxn modelId="{E90E9683-0A62-4FE0-A50A-8F2EED8E8D17}" type="presParOf" srcId="{11B2E9E0-2C98-4F70-8E82-CBA70F462709}" destId="{443A0423-C734-4340-B216-50C6296C19A8}" srcOrd="1" destOrd="0" presId="urn:microsoft.com/office/officeart/2005/8/layout/hProcess7"/>
    <dgm:cxn modelId="{6781E2B0-A23F-4678-8C9B-E23999910B19}" type="presParOf" srcId="{11B2E9E0-2C98-4F70-8E82-CBA70F462709}" destId="{F6895FE1-C6B6-427C-B5BA-801024E099B6}" srcOrd="2" destOrd="0" presId="urn:microsoft.com/office/officeart/2005/8/layout/hProcess7"/>
    <dgm:cxn modelId="{EE16598D-C14D-401F-9D50-7B3C54B65299}" type="presParOf" srcId="{F6895FE1-C6B6-427C-B5BA-801024E099B6}" destId="{5428451A-E158-4FA0-BE3E-91B9FE4821BE}" srcOrd="0" destOrd="0" presId="urn:microsoft.com/office/officeart/2005/8/layout/hProcess7"/>
    <dgm:cxn modelId="{B08BAF9D-07C4-451D-A235-E7FAC3D8C39A}" type="presParOf" srcId="{F6895FE1-C6B6-427C-B5BA-801024E099B6}" destId="{A818AF92-D1F2-4A4F-836B-53294F127F77}" srcOrd="1" destOrd="0" presId="urn:microsoft.com/office/officeart/2005/8/layout/hProcess7"/>
    <dgm:cxn modelId="{A56168BD-570E-42CB-A984-FFBE37DE8FC2}" type="presParOf" srcId="{F6895FE1-C6B6-427C-B5BA-801024E099B6}" destId="{6ED16D9F-8BB4-4FB9-91CB-EFFEDB0DA197}" srcOrd="2" destOrd="0" presId="urn:microsoft.com/office/officeart/2005/8/layout/hProcess7"/>
    <dgm:cxn modelId="{59037EDA-2AFC-4B80-9377-24C3A5637BE6}" type="presParOf" srcId="{11B2E9E0-2C98-4F70-8E82-CBA70F462709}" destId="{A6434ECA-54D4-4FD0-82FA-483B5A041607}" srcOrd="3" destOrd="0" presId="urn:microsoft.com/office/officeart/2005/8/layout/hProcess7"/>
    <dgm:cxn modelId="{F0A99BBF-FDE4-40FB-8DF0-786CA6E3D760}" type="presParOf" srcId="{11B2E9E0-2C98-4F70-8E82-CBA70F462709}" destId="{9223F159-8841-4C43-BC87-1CFB3C36AD54}" srcOrd="4" destOrd="0" presId="urn:microsoft.com/office/officeart/2005/8/layout/hProcess7"/>
    <dgm:cxn modelId="{99D8C917-4655-4D7B-8221-A04A103DF98F}" type="presParOf" srcId="{9223F159-8841-4C43-BC87-1CFB3C36AD54}" destId="{AD51C551-E998-454B-994B-3B7A9DAA32B1}" srcOrd="0" destOrd="0" presId="urn:microsoft.com/office/officeart/2005/8/layout/hProcess7"/>
    <dgm:cxn modelId="{DADCEA2C-82B6-4F92-87F4-0581DF3FD9FB}" type="presParOf" srcId="{9223F159-8841-4C43-BC87-1CFB3C36AD54}" destId="{2F17D23E-E42E-42D3-A892-F0858CB74660}" srcOrd="1" destOrd="0" presId="urn:microsoft.com/office/officeart/2005/8/layout/hProcess7"/>
    <dgm:cxn modelId="{F6A5B30F-AE91-480A-B1DF-F257C301849B}" type="presParOf" srcId="{9223F159-8841-4C43-BC87-1CFB3C36AD54}" destId="{6F371F9A-1ED3-45FE-8602-DA8E1365B834}" srcOrd="2" destOrd="0" presId="urn:microsoft.com/office/officeart/2005/8/layout/hProcess7"/>
    <dgm:cxn modelId="{C6BE6A0E-ADBD-4914-896E-862710A0F527}" type="presParOf" srcId="{11B2E9E0-2C98-4F70-8E82-CBA70F462709}" destId="{73FCAC12-AEB4-4FF4-A373-11FF62F25B3A}" srcOrd="5" destOrd="0" presId="urn:microsoft.com/office/officeart/2005/8/layout/hProcess7"/>
    <dgm:cxn modelId="{ADA8D3ED-0333-436A-A1AA-798857A24EFD}" type="presParOf" srcId="{11B2E9E0-2C98-4F70-8E82-CBA70F462709}" destId="{670BA0A7-869D-4948-8653-CBF3ABE06DDD}" srcOrd="6" destOrd="0" presId="urn:microsoft.com/office/officeart/2005/8/layout/hProcess7"/>
    <dgm:cxn modelId="{C8D305E2-20F8-4AD9-BA28-8D319CEA7270}" type="presParOf" srcId="{670BA0A7-869D-4948-8653-CBF3ABE06DDD}" destId="{58BD642E-641A-4537-8314-8024FF0EC88B}" srcOrd="0" destOrd="0" presId="urn:microsoft.com/office/officeart/2005/8/layout/hProcess7"/>
    <dgm:cxn modelId="{45867FCA-BEE3-4B7E-A707-BB40D9222A88}" type="presParOf" srcId="{670BA0A7-869D-4948-8653-CBF3ABE06DDD}" destId="{2EE20FF9-6B7E-4A73-A715-520D3D18DC85}" srcOrd="1" destOrd="0" presId="urn:microsoft.com/office/officeart/2005/8/layout/hProcess7"/>
    <dgm:cxn modelId="{106FDE8B-B11F-4085-90DF-B6D9B15577D2}" type="presParOf" srcId="{670BA0A7-869D-4948-8653-CBF3ABE06DDD}" destId="{E7171C5A-D788-41CE-9AB1-C811341644C0}" srcOrd="2" destOrd="0" presId="urn:microsoft.com/office/officeart/2005/8/layout/hProcess7"/>
    <dgm:cxn modelId="{7EAB7716-7AB5-4AED-994B-77661B913079}" type="presParOf" srcId="{11B2E9E0-2C98-4F70-8E82-CBA70F462709}" destId="{95F646D9-A97E-4B25-91CA-865DB5C3DBBF}" srcOrd="7" destOrd="0" presId="urn:microsoft.com/office/officeart/2005/8/layout/hProcess7"/>
    <dgm:cxn modelId="{AD6AFDBD-72D3-4C1C-85D1-E030D6FA1941}" type="presParOf" srcId="{11B2E9E0-2C98-4F70-8E82-CBA70F462709}" destId="{BED93161-A377-486D-900C-7DCAE81C17DF}" srcOrd="8" destOrd="0" presId="urn:microsoft.com/office/officeart/2005/8/layout/hProcess7"/>
    <dgm:cxn modelId="{A0C5FBD9-2732-48EF-BFF3-CE6EC59DDD7C}" type="presParOf" srcId="{BED93161-A377-486D-900C-7DCAE81C17DF}" destId="{44EEA56C-1DB4-4544-8E5A-115ACEACB0A6}" srcOrd="0" destOrd="0" presId="urn:microsoft.com/office/officeart/2005/8/layout/hProcess7"/>
    <dgm:cxn modelId="{1E39B8BA-AEDE-4E23-BC87-85773F14B8FD}" type="presParOf" srcId="{BED93161-A377-486D-900C-7DCAE81C17DF}" destId="{9D7A4915-FC5E-4E23-B7CD-D39B3D3A2E65}" srcOrd="1" destOrd="0" presId="urn:microsoft.com/office/officeart/2005/8/layout/hProcess7"/>
    <dgm:cxn modelId="{966E7ACB-4D0B-4E4E-BABB-CB47D17615C3}" type="presParOf" srcId="{BED93161-A377-486D-900C-7DCAE81C17DF}" destId="{3B0FEE2A-A6E2-43C3-8A81-C0C562E49A97}" srcOrd="2" destOrd="0" presId="urn:microsoft.com/office/officeart/2005/8/layout/hProcess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F57851-793B-4EF2-9BCA-B62C4174024A}">
      <dsp:nvSpPr>
        <dsp:cNvPr id="0" name=""/>
        <dsp:cNvSpPr/>
      </dsp:nvSpPr>
      <dsp:spPr>
        <a:xfrm>
          <a:off x="530" y="781763"/>
          <a:ext cx="2283172" cy="2739806"/>
        </a:xfrm>
        <a:prstGeom prst="roundRect">
          <a:avLst>
            <a:gd name="adj" fmla="val 5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2583" rIns="120015" bIns="0" numCol="1" spcCol="1270" anchor="t" anchorCtr="0">
          <a:noAutofit/>
        </a:bodyPr>
        <a:lstStyle/>
        <a:p>
          <a:pPr marL="0" lvl="0" indent="0" algn="r" defTabSz="1200150">
            <a:lnSpc>
              <a:spcPct val="90000"/>
            </a:lnSpc>
            <a:spcBef>
              <a:spcPct val="0"/>
            </a:spcBef>
            <a:spcAft>
              <a:spcPct val="35000"/>
            </a:spcAft>
            <a:buNone/>
          </a:pPr>
          <a:r>
            <a:rPr lang="en-CA" sz="2700" kern="1200"/>
            <a:t>Sync State 1</a:t>
          </a:r>
        </a:p>
      </dsp:txBody>
      <dsp:txXfrm rot="16200000">
        <a:off x="-894472" y="1676767"/>
        <a:ext cx="2246641" cy="456634"/>
      </dsp:txXfrm>
    </dsp:sp>
    <dsp:sp modelId="{83135A31-4511-45CD-811A-A7887A5E8F55}">
      <dsp:nvSpPr>
        <dsp:cNvPr id="0" name=""/>
        <dsp:cNvSpPr/>
      </dsp:nvSpPr>
      <dsp:spPr>
        <a:xfrm>
          <a:off x="457165" y="781763"/>
          <a:ext cx="1700963" cy="273980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40589" rIns="0" bIns="0" numCol="1" spcCol="1270" anchor="t" anchorCtr="0">
          <a:noAutofit/>
        </a:bodyPr>
        <a:lstStyle/>
        <a:p>
          <a:pPr marL="0" lvl="0" indent="0" algn="l" defTabSz="1822450">
            <a:lnSpc>
              <a:spcPct val="90000"/>
            </a:lnSpc>
            <a:spcBef>
              <a:spcPct val="0"/>
            </a:spcBef>
            <a:spcAft>
              <a:spcPct val="35000"/>
            </a:spcAft>
            <a:buNone/>
          </a:pPr>
          <a:r>
            <a:rPr lang="en-CA" sz="4100" kern="1200"/>
            <a:t>No Sync</a:t>
          </a:r>
        </a:p>
      </dsp:txBody>
      <dsp:txXfrm>
        <a:off x="457165" y="781763"/>
        <a:ext cx="1700963" cy="2739806"/>
      </dsp:txXfrm>
    </dsp:sp>
    <dsp:sp modelId="{AD51C551-E998-454B-994B-3B7A9DAA32B1}">
      <dsp:nvSpPr>
        <dsp:cNvPr id="0" name=""/>
        <dsp:cNvSpPr/>
      </dsp:nvSpPr>
      <dsp:spPr>
        <a:xfrm>
          <a:off x="2363613" y="781763"/>
          <a:ext cx="2283172" cy="2739806"/>
        </a:xfrm>
        <a:prstGeom prst="roundRect">
          <a:avLst>
            <a:gd name="adj" fmla="val 5000"/>
          </a:avLst>
        </a:prstGeom>
        <a:solidFill>
          <a:schemeClr val="accent5">
            <a:hueOff val="2571418"/>
            <a:satOff val="5874"/>
            <a:lumOff val="-1627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2583" rIns="120015" bIns="0" numCol="1" spcCol="1270" anchor="t" anchorCtr="0">
          <a:noAutofit/>
        </a:bodyPr>
        <a:lstStyle/>
        <a:p>
          <a:pPr marL="0" lvl="0" indent="0" algn="r" defTabSz="1200150">
            <a:lnSpc>
              <a:spcPct val="90000"/>
            </a:lnSpc>
            <a:spcBef>
              <a:spcPct val="0"/>
            </a:spcBef>
            <a:spcAft>
              <a:spcPct val="35000"/>
            </a:spcAft>
            <a:buNone/>
          </a:pPr>
          <a:r>
            <a:rPr lang="en-CA" sz="2700" kern="1200"/>
            <a:t>Sync State 2</a:t>
          </a:r>
        </a:p>
      </dsp:txBody>
      <dsp:txXfrm rot="16200000">
        <a:off x="1468610" y="1676767"/>
        <a:ext cx="2246641" cy="456634"/>
      </dsp:txXfrm>
    </dsp:sp>
    <dsp:sp modelId="{A818AF92-D1F2-4A4F-836B-53294F127F77}">
      <dsp:nvSpPr>
        <dsp:cNvPr id="0" name=""/>
        <dsp:cNvSpPr/>
      </dsp:nvSpPr>
      <dsp:spPr>
        <a:xfrm rot="5400000">
          <a:off x="2173642" y="2960046"/>
          <a:ext cx="402774" cy="342475"/>
        </a:xfrm>
        <a:prstGeom prst="flowChartExtract">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F371F9A-1ED3-45FE-8602-DA8E1365B834}">
      <dsp:nvSpPr>
        <dsp:cNvPr id="0" name=""/>
        <dsp:cNvSpPr/>
      </dsp:nvSpPr>
      <dsp:spPr>
        <a:xfrm>
          <a:off x="2820248" y="781763"/>
          <a:ext cx="1700963" cy="273980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40589" rIns="0" bIns="0" numCol="1" spcCol="1270" anchor="t" anchorCtr="0">
          <a:noAutofit/>
        </a:bodyPr>
        <a:lstStyle/>
        <a:p>
          <a:pPr marL="0" lvl="0" indent="0" algn="l" defTabSz="1822450">
            <a:lnSpc>
              <a:spcPct val="90000"/>
            </a:lnSpc>
            <a:spcBef>
              <a:spcPct val="0"/>
            </a:spcBef>
            <a:spcAft>
              <a:spcPct val="35000"/>
            </a:spcAft>
            <a:buNone/>
          </a:pPr>
          <a:r>
            <a:rPr lang="en-CA" sz="4100" kern="1200"/>
            <a:t>Coarse Sync</a:t>
          </a:r>
        </a:p>
      </dsp:txBody>
      <dsp:txXfrm>
        <a:off x="2820248" y="781763"/>
        <a:ext cx="1700963" cy="2739806"/>
      </dsp:txXfrm>
    </dsp:sp>
    <dsp:sp modelId="{44EEA56C-1DB4-4544-8E5A-115ACEACB0A6}">
      <dsp:nvSpPr>
        <dsp:cNvPr id="0" name=""/>
        <dsp:cNvSpPr/>
      </dsp:nvSpPr>
      <dsp:spPr>
        <a:xfrm>
          <a:off x="4726697" y="781763"/>
          <a:ext cx="2283172" cy="2739806"/>
        </a:xfrm>
        <a:prstGeom prst="roundRect">
          <a:avLst>
            <a:gd name="adj" fmla="val 5000"/>
          </a:avLst>
        </a:prstGeom>
        <a:solidFill>
          <a:schemeClr val="accent5">
            <a:hueOff val="5142836"/>
            <a:satOff val="11748"/>
            <a:lumOff val="-32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2583" rIns="120015" bIns="0" numCol="1" spcCol="1270" anchor="t" anchorCtr="0">
          <a:noAutofit/>
        </a:bodyPr>
        <a:lstStyle/>
        <a:p>
          <a:pPr marL="0" lvl="0" indent="0" algn="r" defTabSz="1200150">
            <a:lnSpc>
              <a:spcPct val="90000"/>
            </a:lnSpc>
            <a:spcBef>
              <a:spcPct val="0"/>
            </a:spcBef>
            <a:spcAft>
              <a:spcPct val="35000"/>
            </a:spcAft>
            <a:buNone/>
          </a:pPr>
          <a:r>
            <a:rPr lang="en-CA" sz="2700" kern="1200"/>
            <a:t>Sync State 3</a:t>
          </a:r>
        </a:p>
      </dsp:txBody>
      <dsp:txXfrm rot="16200000">
        <a:off x="3831693" y="1676767"/>
        <a:ext cx="2246641" cy="456634"/>
      </dsp:txXfrm>
    </dsp:sp>
    <dsp:sp modelId="{2EE20FF9-6B7E-4A73-A715-520D3D18DC85}">
      <dsp:nvSpPr>
        <dsp:cNvPr id="0" name=""/>
        <dsp:cNvSpPr/>
      </dsp:nvSpPr>
      <dsp:spPr>
        <a:xfrm rot="5400000">
          <a:off x="4536725" y="2960046"/>
          <a:ext cx="402774" cy="342475"/>
        </a:xfrm>
        <a:prstGeom prst="flowChartExtract">
          <a:avLst/>
        </a:prstGeom>
        <a:solidFill>
          <a:schemeClr val="lt1">
            <a:hueOff val="0"/>
            <a:satOff val="0"/>
            <a:lumOff val="0"/>
            <a:alphaOff val="0"/>
          </a:schemeClr>
        </a:solidFill>
        <a:ln w="25400" cap="flat" cmpd="sng" algn="ctr">
          <a:solidFill>
            <a:schemeClr val="accent5">
              <a:hueOff val="5142836"/>
              <a:satOff val="11748"/>
              <a:lumOff val="-32549"/>
              <a:alphaOff val="0"/>
            </a:schemeClr>
          </a:solidFill>
          <a:prstDash val="solid"/>
        </a:ln>
        <a:effectLst/>
      </dsp:spPr>
      <dsp:style>
        <a:lnRef idx="2">
          <a:scrgbClr r="0" g="0" b="0"/>
        </a:lnRef>
        <a:fillRef idx="1">
          <a:scrgbClr r="0" g="0" b="0"/>
        </a:fillRef>
        <a:effectRef idx="0">
          <a:scrgbClr r="0" g="0" b="0"/>
        </a:effectRef>
        <a:fontRef idx="minor"/>
      </dsp:style>
    </dsp:sp>
    <dsp:sp modelId="{3B0FEE2A-A6E2-43C3-8A81-C0C562E49A97}">
      <dsp:nvSpPr>
        <dsp:cNvPr id="0" name=""/>
        <dsp:cNvSpPr/>
      </dsp:nvSpPr>
      <dsp:spPr>
        <a:xfrm>
          <a:off x="5183331" y="781763"/>
          <a:ext cx="1700963" cy="273980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40589" rIns="0" bIns="0" numCol="1" spcCol="1270" anchor="t" anchorCtr="0">
          <a:noAutofit/>
        </a:bodyPr>
        <a:lstStyle/>
        <a:p>
          <a:pPr marL="0" lvl="0" indent="0" algn="l" defTabSz="1822450">
            <a:lnSpc>
              <a:spcPct val="90000"/>
            </a:lnSpc>
            <a:spcBef>
              <a:spcPct val="0"/>
            </a:spcBef>
            <a:spcAft>
              <a:spcPct val="35000"/>
            </a:spcAft>
            <a:buNone/>
          </a:pPr>
          <a:r>
            <a:rPr lang="en-CA" sz="4100" kern="1200"/>
            <a:t>Fine Sync</a:t>
          </a:r>
        </a:p>
      </dsp:txBody>
      <dsp:txXfrm>
        <a:off x="5183331" y="781763"/>
        <a:ext cx="1700963" cy="273980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79" name="Rectangle 3"/>
          <p:cNvSpPr>
            <a:spLocks noGrp="1" noChangeArrowheads="1"/>
          </p:cNvSpPr>
          <p:nvPr>
            <p:ph type="dt" sz="quarter"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0180" name="Rectangle 4"/>
          <p:cNvSpPr>
            <a:spLocks noGrp="1" noChangeArrowheads="1"/>
          </p:cNvSpPr>
          <p:nvPr>
            <p:ph type="ftr" sz="quarter" idx="2"/>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81" name="Rectangle 5"/>
          <p:cNvSpPr>
            <a:spLocks noGrp="1" noChangeArrowheads="1"/>
          </p:cNvSpPr>
          <p:nvPr>
            <p:ph type="sldNum" sz="quarter" idx="3"/>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284B9AB2-1206-4832-85A8-7CD471503561}" type="slidenum">
              <a:rPr lang="en-CA" altLang="en-US"/>
              <a:pPr/>
              <a:t>‹#›</a:t>
            </a:fld>
            <a:endParaRPr lang="en-CA" altLang="en-US"/>
          </a:p>
        </p:txBody>
      </p:sp>
    </p:spTree>
    <p:extLst>
      <p:ext uri="{BB962C8B-B14F-4D97-AF65-F5344CB8AC3E}">
        <p14:creationId xmlns:p14="http://schemas.microsoft.com/office/powerpoint/2010/main" val="219716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1" name="Rectangle 3"/>
          <p:cNvSpPr>
            <a:spLocks noGrp="1" noChangeArrowheads="1"/>
          </p:cNvSpPr>
          <p:nvPr>
            <p:ph type="dt"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124" name="Rectangle 4"/>
          <p:cNvSpPr>
            <a:spLocks noGrp="1" noRot="1" noChangeAspect="1" noChangeArrowheads="1" noTextEdit="1"/>
          </p:cNvSpPr>
          <p:nvPr>
            <p:ph type="sldImg" idx="2"/>
          </p:nvPr>
        </p:nvSpPr>
        <p:spPr bwMode="auto">
          <a:xfrm>
            <a:off x="1174750" y="693738"/>
            <a:ext cx="463550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98500" y="4403725"/>
            <a:ext cx="5588000" cy="417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12294" name="Rectangle 6"/>
          <p:cNvSpPr>
            <a:spLocks noGrp="1" noChangeArrowheads="1"/>
          </p:cNvSpPr>
          <p:nvPr>
            <p:ph type="ftr" sz="quarter" idx="4"/>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5" name="Rectangle 7"/>
          <p:cNvSpPr>
            <a:spLocks noGrp="1" noChangeArrowheads="1"/>
          </p:cNvSpPr>
          <p:nvPr>
            <p:ph type="sldNum" sz="quarter" idx="5"/>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8BFBBCA8-0C9D-4EC1-B549-96619A5E1B7E}" type="slidenum">
              <a:rPr lang="en-CA" altLang="en-US"/>
              <a:pPr/>
              <a:t>‹#›</a:t>
            </a:fld>
            <a:endParaRPr lang="en-CA" altLang="en-US"/>
          </a:p>
        </p:txBody>
      </p:sp>
    </p:spTree>
    <p:extLst>
      <p:ext uri="{BB962C8B-B14F-4D97-AF65-F5344CB8AC3E}">
        <p14:creationId xmlns:p14="http://schemas.microsoft.com/office/powerpoint/2010/main" val="1710702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a:t>TP: </a:t>
            </a:r>
            <a:r>
              <a:rPr lang="en-CA" b="0"/>
              <a:t>This</a:t>
            </a:r>
            <a:r>
              <a:rPr lang="en-CA" b="0" baseline="0"/>
              <a:t> lesson will be a guided exercise to familiarize trainees with the Link 16 Synchronization Process and Link duties required to function in a Link 16 Network effectively</a:t>
            </a:r>
            <a:endParaRPr lang="en-CA" b="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3</a:t>
            </a:fld>
            <a:endParaRPr lang="en-CA" altLang="en-US"/>
          </a:p>
        </p:txBody>
      </p:sp>
    </p:spTree>
    <p:extLst>
      <p:ext uri="{BB962C8B-B14F-4D97-AF65-F5344CB8AC3E}">
        <p14:creationId xmlns:p14="http://schemas.microsoft.com/office/powerpoint/2010/main" val="33466342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a:noFill/>
        </p:spPr>
        <p:txBody>
          <a:bodyPr/>
          <a:lstStyle/>
          <a:p>
            <a:fld id="{41D1BF62-5547-4BFB-95FA-05CA7E0E1742}" type="slidenum">
              <a:rPr lang="en-US" smtClean="0"/>
              <a:pPr/>
              <a:t>12</a:t>
            </a:fld>
            <a:endParaRPr lang="en-US"/>
          </a:p>
        </p:txBody>
      </p:sp>
      <p:sp>
        <p:nvSpPr>
          <p:cNvPr id="40962" name="Rectangle 2"/>
          <p:cNvSpPr>
            <a:spLocks noGrp="1" noRot="1" noChangeAspect="1" noChangeArrowheads="1" noTextEdit="1"/>
          </p:cNvSpPr>
          <p:nvPr>
            <p:ph type="sldImg"/>
          </p:nvPr>
        </p:nvSpPr>
        <p:spPr>
          <a:xfrm>
            <a:off x="1150938" y="693738"/>
            <a:ext cx="4560887" cy="3421062"/>
          </a:xfrm>
          <a:ln w="12700" cap="flat">
            <a:solidFill>
              <a:schemeClr val="tx1"/>
            </a:solidFill>
          </a:ln>
        </p:spPr>
      </p:sp>
      <p:sp>
        <p:nvSpPr>
          <p:cNvPr id="40963" name="Rectangle 3"/>
          <p:cNvSpPr>
            <a:spLocks noGrp="1" noChangeArrowheads="1"/>
          </p:cNvSpPr>
          <p:nvPr>
            <p:ph type="body" idx="1"/>
          </p:nvPr>
        </p:nvSpPr>
        <p:spPr>
          <a:xfrm>
            <a:off x="912813" y="4341813"/>
            <a:ext cx="5030787" cy="4116387"/>
          </a:xfrm>
          <a:noFill/>
          <a:ln/>
        </p:spPr>
        <p:txBody>
          <a:bodyPr lIns="101730" tIns="50083" rIns="101730" bIns="50083"/>
          <a:lstStyle/>
          <a:p>
            <a:pPr defTabSz="1270000">
              <a:spcBef>
                <a:spcPct val="0"/>
              </a:spcBef>
            </a:pPr>
            <a:r>
              <a:rPr lang="en-US" sz="2400" b="1"/>
              <a:t>TP:</a:t>
            </a:r>
            <a:r>
              <a:rPr lang="en-US" sz="2400" b="1" baseline="0"/>
              <a:t> </a:t>
            </a:r>
            <a:r>
              <a:rPr lang="en-US" sz="2400"/>
              <a:t>Once in coarse sync, a terminal can attempt to achieve fine sync either actively or passively.  A unit attempting active fine synchronization is known as a Primary Unit (PRU).</a:t>
            </a:r>
          </a:p>
          <a:p>
            <a:pPr defTabSz="1270000">
              <a:spcBef>
                <a:spcPct val="0"/>
              </a:spcBef>
            </a:pPr>
            <a:endParaRPr lang="en-US" sz="2400"/>
          </a:p>
          <a:p>
            <a:pPr defTabSz="1270000">
              <a:spcBef>
                <a:spcPct val="0"/>
              </a:spcBef>
            </a:pPr>
            <a:r>
              <a:rPr lang="en-US" sz="2400"/>
              <a:t>In active fine sync, a terminal in coarse sync will begin to track received PPLIs.  If the terminal does not receive any PPLIs, it will not be able to achieve fine sync.</a:t>
            </a:r>
          </a:p>
          <a:p>
            <a:pPr defTabSz="1270000">
              <a:spcBef>
                <a:spcPct val="0"/>
              </a:spcBef>
            </a:pPr>
            <a:endParaRPr lang="en-US" sz="2400"/>
          </a:p>
          <a:p>
            <a:pPr defTabSz="1270000">
              <a:spcBef>
                <a:spcPct val="0"/>
              </a:spcBef>
            </a:pPr>
            <a:r>
              <a:rPr lang="en-US" sz="2400"/>
              <a:t>Once the terminal starts to receive PPLIs, it will track the PPLIs with the highest time qualities and generate round trip timing interrogations (RTT-I) messages.  </a:t>
            </a:r>
          </a:p>
          <a:p>
            <a:pPr defTabSz="1270000">
              <a:spcBef>
                <a:spcPct val="0"/>
              </a:spcBef>
            </a:pPr>
            <a:endParaRPr lang="en-US" sz="2400"/>
          </a:p>
          <a:p>
            <a:pPr defTabSz="1270000">
              <a:spcBef>
                <a:spcPct val="0"/>
              </a:spcBef>
            </a:pPr>
            <a:r>
              <a:rPr lang="en-US" sz="2400"/>
              <a:t>There are two different types of RTTs that can be transmitted:</a:t>
            </a:r>
          </a:p>
          <a:p>
            <a:pPr defTabSz="1270000">
              <a:spcBef>
                <a:spcPct val="0"/>
              </a:spcBef>
            </a:pPr>
            <a:r>
              <a:rPr lang="en-US" sz="2400"/>
              <a:t>	</a:t>
            </a:r>
          </a:p>
          <a:p>
            <a:pPr defTabSz="1270000">
              <a:spcBef>
                <a:spcPct val="0"/>
              </a:spcBef>
            </a:pPr>
            <a:r>
              <a:rPr lang="en-US" sz="2400"/>
              <a:t>	NPG-2 are RTT-A.  RTT-A are addressed to a specific unit with the highest time quality.  RTT-A’s are always transmitted on Net 0.</a:t>
            </a:r>
          </a:p>
          <a:p>
            <a:pPr defTabSz="1270000">
              <a:spcBef>
                <a:spcPct val="0"/>
              </a:spcBef>
            </a:pPr>
            <a:endParaRPr lang="en-US" sz="2400"/>
          </a:p>
          <a:p>
            <a:pPr defTabSz="1270000">
              <a:spcBef>
                <a:spcPct val="0"/>
              </a:spcBef>
            </a:pPr>
            <a:r>
              <a:rPr lang="en-US" sz="2400"/>
              <a:t>	NPG-3 are RTT-B.  RTT-B are broadcast on the net number of the highest time quality received (i.e. you receive a PPLI from the NTR with a time quality of 15, you broadcast on Net 15).  </a:t>
            </a:r>
          </a:p>
          <a:p>
            <a:pPr defTabSz="1270000">
              <a:spcBef>
                <a:spcPct val="0"/>
              </a:spcBef>
            </a:pPr>
            <a:endParaRPr lang="en-US" sz="2400"/>
          </a:p>
          <a:p>
            <a:pPr defTabSz="1270000">
              <a:spcBef>
                <a:spcPct val="0"/>
              </a:spcBef>
            </a:pPr>
            <a:r>
              <a:rPr lang="en-US" sz="2400"/>
              <a:t>The</a:t>
            </a:r>
            <a:r>
              <a:rPr lang="en-US" sz="2400" baseline="0"/>
              <a:t> NPG 3 - </a:t>
            </a:r>
            <a:r>
              <a:rPr lang="en-US" sz="2400"/>
              <a:t>RTT-I is broadcast to whoever is on the net listening and will utilize the first response it receives. </a:t>
            </a:r>
            <a:r>
              <a:rPr lang="en-US" sz="2400" b="1"/>
              <a:t>NOTE: </a:t>
            </a:r>
            <a:r>
              <a:rPr lang="en-US" sz="2400"/>
              <a:t>Most Networks only use NPG 3 for RTTs. </a:t>
            </a:r>
          </a:p>
        </p:txBody>
      </p:sp>
    </p:spTree>
    <p:extLst>
      <p:ext uri="{BB962C8B-B14F-4D97-AF65-F5344CB8AC3E}">
        <p14:creationId xmlns:p14="http://schemas.microsoft.com/office/powerpoint/2010/main" val="10472636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a:noFill/>
        </p:spPr>
        <p:txBody>
          <a:bodyPr/>
          <a:lstStyle/>
          <a:p>
            <a:fld id="{676AAA7F-1D7D-4C3A-A116-866FB7E609A4}" type="slidenum">
              <a:rPr lang="en-US" smtClean="0"/>
              <a:pPr/>
              <a:t>13</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p:spPr>
        <p:txBody>
          <a:bodyPr/>
          <a:lstStyle/>
          <a:p>
            <a:pPr eaLnBrk="1" hangingPunct="1"/>
            <a:r>
              <a:rPr lang="en-US"/>
              <a:t>3 RTT-I’s are sent every 12 seconds until a unit attains fine sync.</a:t>
            </a:r>
          </a:p>
          <a:p>
            <a:pPr eaLnBrk="1" hangingPunct="1"/>
            <a:endParaRPr lang="en-US"/>
          </a:p>
          <a:p>
            <a:pPr eaLnBrk="1" hangingPunct="1"/>
            <a:r>
              <a:rPr lang="en-US"/>
              <a:t>When the terminal transmits a RTT-I, the reply it will receive is called a RTT-R (response).  These responses are used to refine the time data and gain fine sync.</a:t>
            </a:r>
          </a:p>
        </p:txBody>
      </p:sp>
    </p:spTree>
    <p:extLst>
      <p:ext uri="{BB962C8B-B14F-4D97-AF65-F5344CB8AC3E}">
        <p14:creationId xmlns:p14="http://schemas.microsoft.com/office/powerpoint/2010/main" val="26577036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p:cNvSpPr>
            <a:spLocks noGrp="1" noChangeArrowheads="1"/>
          </p:cNvSpPr>
          <p:nvPr>
            <p:ph type="sldNum" sz="quarter" idx="5"/>
          </p:nvPr>
        </p:nvSpPr>
        <p:spPr>
          <a:noFill/>
        </p:spPr>
        <p:txBody>
          <a:bodyPr/>
          <a:lstStyle/>
          <a:p>
            <a:fld id="{DDB3D73E-A59F-4A72-AA56-37F704B40D64}" type="slidenum">
              <a:rPr lang="en-US" smtClean="0"/>
              <a:pPr/>
              <a:t>14</a:t>
            </a:fld>
            <a:endParaRPr lang="en-US"/>
          </a:p>
        </p:txBody>
      </p:sp>
      <p:sp>
        <p:nvSpPr>
          <p:cNvPr id="45058" name="Rectangle 2"/>
          <p:cNvSpPr>
            <a:spLocks noGrp="1" noRot="1" noChangeAspect="1" noChangeArrowheads="1" noTextEdit="1"/>
          </p:cNvSpPr>
          <p:nvPr>
            <p:ph type="sldImg"/>
          </p:nvPr>
        </p:nvSpPr>
        <p:spPr>
          <a:xfrm>
            <a:off x="1150938" y="693738"/>
            <a:ext cx="4560887" cy="3421062"/>
          </a:xfrm>
          <a:ln w="12700" cap="flat">
            <a:solidFill>
              <a:schemeClr val="tx1"/>
            </a:solidFill>
          </a:ln>
        </p:spPr>
      </p:sp>
      <p:sp>
        <p:nvSpPr>
          <p:cNvPr id="45059" name="Rectangle 3"/>
          <p:cNvSpPr>
            <a:spLocks noGrp="1" noChangeArrowheads="1"/>
          </p:cNvSpPr>
          <p:nvPr>
            <p:ph type="body" idx="1"/>
          </p:nvPr>
        </p:nvSpPr>
        <p:spPr>
          <a:xfrm>
            <a:off x="912813" y="4341813"/>
            <a:ext cx="5030787" cy="4116387"/>
          </a:xfrm>
          <a:noFill/>
          <a:ln/>
        </p:spPr>
        <p:txBody>
          <a:bodyPr lIns="101730" tIns="50083" rIns="101730" bIns="50083"/>
          <a:lstStyle/>
          <a:p>
            <a:pPr defTabSz="1270000">
              <a:spcBef>
                <a:spcPct val="0"/>
              </a:spcBef>
            </a:pPr>
            <a:r>
              <a:rPr lang="en-US" sz="2400"/>
              <a:t>RTTs are special messages because although a JTIDS terminal transmits them, they are not J-Series messages.  They also have some other unique attributes:</a:t>
            </a:r>
          </a:p>
          <a:p>
            <a:pPr defTabSz="1270000">
              <a:spcBef>
                <a:spcPct val="0"/>
              </a:spcBef>
            </a:pPr>
            <a:endParaRPr lang="en-US" sz="2400"/>
          </a:p>
          <a:p>
            <a:pPr defTabSz="1270000">
              <a:spcBef>
                <a:spcPct val="0"/>
              </a:spcBef>
            </a:pPr>
            <a:r>
              <a:rPr lang="en-US" sz="2400"/>
              <a:t>	- An RTT timeslot is the only timeslot in which you will transmit and receive in the same timeslot.  The RTT-I and RTT-R are both transmitted in the same timeslot</a:t>
            </a:r>
          </a:p>
          <a:p>
            <a:pPr defTabSz="1270000">
              <a:spcBef>
                <a:spcPct val="0"/>
              </a:spcBef>
            </a:pPr>
            <a:r>
              <a:rPr lang="en-US" sz="2400"/>
              <a:t>	- RTTs (either I’s or R’s) consist of only 72 pulses with no data words.</a:t>
            </a:r>
          </a:p>
          <a:p>
            <a:pPr defTabSz="1270000">
              <a:spcBef>
                <a:spcPct val="0"/>
              </a:spcBef>
            </a:pPr>
            <a:r>
              <a:rPr lang="en-US" sz="2400"/>
              <a:t>	- An RTT is the only message that can be transmitted in coarse sync</a:t>
            </a:r>
          </a:p>
          <a:p>
            <a:pPr defTabSz="1270000">
              <a:spcBef>
                <a:spcPct val="0"/>
              </a:spcBef>
            </a:pPr>
            <a:r>
              <a:rPr lang="en-US" sz="2400"/>
              <a:t>	- Because of the requirement for the RTT-I and RTT-R to be transmitted in the same timeslot, an RTT only has enough propagation delay for the RTT-I and the RTT-R to travel 300nm each.</a:t>
            </a:r>
          </a:p>
          <a:p>
            <a:pPr defTabSz="1270000">
              <a:spcBef>
                <a:spcPct val="0"/>
              </a:spcBef>
            </a:pPr>
            <a:endParaRPr lang="en-US" sz="2400"/>
          </a:p>
          <a:p>
            <a:pPr defTabSz="1270000">
              <a:spcBef>
                <a:spcPct val="0"/>
              </a:spcBef>
            </a:pPr>
            <a:r>
              <a:rPr lang="en-US" sz="2400"/>
              <a:t>RTT-responses (RTT-R) are used by the terminal to further refine the time data and attain fine sync when attempting active fine synchronization</a:t>
            </a:r>
          </a:p>
        </p:txBody>
      </p:sp>
    </p:spTree>
    <p:extLst>
      <p:ext uri="{BB962C8B-B14F-4D97-AF65-F5344CB8AC3E}">
        <p14:creationId xmlns:p14="http://schemas.microsoft.com/office/powerpoint/2010/main" val="10030050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5"/>
          </p:nvPr>
        </p:nvSpPr>
        <p:spPr>
          <a:noFill/>
        </p:spPr>
        <p:txBody>
          <a:bodyPr/>
          <a:lstStyle/>
          <a:p>
            <a:fld id="{CD36415E-14AB-410E-A9FF-8602CC2D943F}" type="slidenum">
              <a:rPr lang="en-US" smtClean="0"/>
              <a:pPr/>
              <a:t>15</a:t>
            </a:fld>
            <a:endParaRPr lang="en-US"/>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pPr eaLnBrk="1" hangingPunct="1"/>
            <a:r>
              <a:rPr lang="en-US" b="1"/>
              <a:t>TP:</a:t>
            </a:r>
            <a:r>
              <a:rPr lang="en-US" baseline="0"/>
              <a:t> </a:t>
            </a:r>
            <a:r>
              <a:rPr lang="en-US"/>
              <a:t>RTT-A’s are normally dedicated.  However, a single terminal/load is only assigned one dedicated timeslot for RTT’s.  In order to transmit 3 RTT’s in 12 seconds, the terminal must utilize other timeslots in its load to transmit the other two.  These two slots are normally the PPLI and a surveillance timeslot.</a:t>
            </a:r>
          </a:p>
          <a:p>
            <a:pPr eaLnBrk="1" hangingPunct="1"/>
            <a:endParaRPr lang="en-US"/>
          </a:p>
          <a:p>
            <a:pPr eaLnBrk="1" hangingPunct="1"/>
            <a:r>
              <a:rPr lang="en-US"/>
              <a:t>RTT-B’s are normally contention access.  The terminals in the network have a group of timeslots (normally 8) of which they pick three to transmit in.</a:t>
            </a:r>
          </a:p>
        </p:txBody>
      </p:sp>
    </p:spTree>
    <p:extLst>
      <p:ext uri="{BB962C8B-B14F-4D97-AF65-F5344CB8AC3E}">
        <p14:creationId xmlns:p14="http://schemas.microsoft.com/office/powerpoint/2010/main" val="15529441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p:spPr>
        <p:txBody>
          <a:bodyPr/>
          <a:lstStyle/>
          <a:p>
            <a:fld id="{B4C59451-828D-434C-84AA-515BE4805EAC}" type="slidenum">
              <a:rPr lang="en-US" smtClean="0"/>
              <a:pPr/>
              <a:t>16</a:t>
            </a:fld>
            <a:endParaRPr lang="en-US"/>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p:spPr>
        <p:txBody>
          <a:bodyPr/>
          <a:lstStyle/>
          <a:p>
            <a:pPr eaLnBrk="1" hangingPunct="1"/>
            <a:r>
              <a:rPr lang="en-US"/>
              <a:t>TP: An RTT-R is the response sent in reply to an RTT-I.  </a:t>
            </a:r>
          </a:p>
          <a:p>
            <a:pPr eaLnBrk="1" hangingPunct="1"/>
            <a:endParaRPr lang="en-US"/>
          </a:p>
          <a:p>
            <a:pPr eaLnBrk="1" hangingPunct="1"/>
            <a:r>
              <a:rPr lang="en-US"/>
              <a:t>The RTT-R is addressed to the SDU address of the terminal which transmitted the RTT-I and contains the RTT Time Of Arrival.  </a:t>
            </a:r>
          </a:p>
          <a:p>
            <a:pPr eaLnBrk="1" hangingPunct="1"/>
            <a:endParaRPr lang="en-US"/>
          </a:p>
          <a:p>
            <a:pPr eaLnBrk="1" hangingPunct="1"/>
            <a:r>
              <a:rPr lang="en-US"/>
              <a:t>The RTT-R is used in order to refine a terminal’s time data and attain active fine synchronization.</a:t>
            </a:r>
          </a:p>
        </p:txBody>
      </p:sp>
    </p:spTree>
    <p:extLst>
      <p:ext uri="{BB962C8B-B14F-4D97-AF65-F5344CB8AC3E}">
        <p14:creationId xmlns:p14="http://schemas.microsoft.com/office/powerpoint/2010/main" val="10405354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p:cNvSpPr>
            <a:spLocks noGrp="1" noChangeArrowheads="1"/>
          </p:cNvSpPr>
          <p:nvPr>
            <p:ph type="sldNum" sz="quarter" idx="5"/>
          </p:nvPr>
        </p:nvSpPr>
        <p:spPr>
          <a:noFill/>
        </p:spPr>
        <p:txBody>
          <a:bodyPr/>
          <a:lstStyle/>
          <a:p>
            <a:fld id="{E145A527-36CB-45FB-BAE7-57C1F7A6A62F}" type="slidenum">
              <a:rPr lang="en-US" smtClean="0"/>
              <a:pPr/>
              <a:t>17</a:t>
            </a:fld>
            <a:endParaRPr 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a:ln/>
        </p:spPr>
        <p:txBody>
          <a:bodyPr/>
          <a:lstStyle/>
          <a:p>
            <a:pPr eaLnBrk="1" hangingPunct="1"/>
            <a:r>
              <a:rPr lang="en-US" b="1"/>
              <a:t>TP: </a:t>
            </a:r>
            <a:r>
              <a:rPr lang="en-US"/>
              <a:t>In an ETRN, a </a:t>
            </a:r>
            <a:r>
              <a:rPr lang="en-US" err="1"/>
              <a:t>JUe</a:t>
            </a:r>
            <a:r>
              <a:rPr lang="en-US"/>
              <a:t> (a JU utilizing ETR) will achieve coarse synchronization the same was as a JU in a STRN.  However, a </a:t>
            </a:r>
            <a:r>
              <a:rPr lang="en-US" err="1"/>
              <a:t>JUe</a:t>
            </a:r>
            <a:r>
              <a:rPr lang="en-US"/>
              <a:t> will achieve fine synchronization in the following manner:</a:t>
            </a:r>
          </a:p>
          <a:p>
            <a:pPr eaLnBrk="1" hangingPunct="1"/>
            <a:endParaRPr lang="en-US"/>
          </a:p>
          <a:p>
            <a:pPr eaLnBrk="1" hangingPunct="1"/>
            <a:r>
              <a:rPr lang="en-US"/>
              <a:t>	-  Once coarse sync is achieved, the </a:t>
            </a:r>
            <a:r>
              <a:rPr lang="en-US" err="1"/>
              <a:t>JUe</a:t>
            </a:r>
            <a:r>
              <a:rPr lang="en-US"/>
              <a:t> will also use the ETR as a source for time refinement, as well as PPLIs it receives.  </a:t>
            </a:r>
          </a:p>
          <a:p>
            <a:pPr eaLnBrk="1" hangingPunct="1"/>
            <a:r>
              <a:rPr lang="en-US"/>
              <a:t>	-  If the time quality of the ETR is greater than or equal to the highest time quality the </a:t>
            </a:r>
            <a:r>
              <a:rPr lang="en-US" err="1"/>
              <a:t>JUe</a:t>
            </a:r>
            <a:r>
              <a:rPr lang="en-US"/>
              <a:t> receives from a PPLI, the </a:t>
            </a:r>
            <a:r>
              <a:rPr lang="en-US" err="1"/>
              <a:t>JUe</a:t>
            </a:r>
            <a:r>
              <a:rPr lang="en-US"/>
              <a:t> will utilize the ETR for time refinement.</a:t>
            </a:r>
          </a:p>
          <a:p>
            <a:pPr eaLnBrk="1" hangingPunct="1"/>
            <a:r>
              <a:rPr lang="en-US"/>
              <a:t>	-  If the time quality of the ETR is less than the highest time quality in the PPLIs the </a:t>
            </a:r>
            <a:r>
              <a:rPr lang="en-US" err="1"/>
              <a:t>JUe</a:t>
            </a:r>
            <a:r>
              <a:rPr lang="en-US"/>
              <a:t> receives, the </a:t>
            </a:r>
            <a:r>
              <a:rPr lang="en-US" err="1"/>
              <a:t>JUe</a:t>
            </a:r>
            <a:r>
              <a:rPr lang="en-US"/>
              <a:t> will perform normal active, or passive, fine synchronization.</a:t>
            </a:r>
          </a:p>
        </p:txBody>
      </p:sp>
    </p:spTree>
    <p:extLst>
      <p:ext uri="{BB962C8B-B14F-4D97-AF65-F5344CB8AC3E}">
        <p14:creationId xmlns:p14="http://schemas.microsoft.com/office/powerpoint/2010/main" val="40425017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p:spPr>
        <p:txBody>
          <a:bodyPr/>
          <a:lstStyle/>
          <a:p>
            <a:fld id="{FF242495-DF8E-4E27-AD20-24D1A0172012}" type="slidenum">
              <a:rPr lang="en-US" smtClean="0"/>
              <a:pPr/>
              <a:t>18</a:t>
            </a:fld>
            <a:endParaRPr lang="en-US"/>
          </a:p>
        </p:txBody>
      </p:sp>
      <p:sp>
        <p:nvSpPr>
          <p:cNvPr id="54274" name="Rectangle 2"/>
          <p:cNvSpPr>
            <a:spLocks noGrp="1" noRot="1" noChangeAspect="1" noChangeArrowheads="1" noTextEdit="1"/>
          </p:cNvSpPr>
          <p:nvPr>
            <p:ph type="sldImg"/>
          </p:nvPr>
        </p:nvSpPr>
        <p:spPr>
          <a:xfrm>
            <a:off x="1155700" y="682625"/>
            <a:ext cx="4549775" cy="3411538"/>
          </a:xfrm>
          <a:ln w="12700" cap="flat">
            <a:solidFill>
              <a:schemeClr val="tx1"/>
            </a:solidFill>
          </a:ln>
        </p:spPr>
      </p:sp>
      <p:sp>
        <p:nvSpPr>
          <p:cNvPr id="54275" name="Rectangle 3"/>
          <p:cNvSpPr>
            <a:spLocks noGrp="1" noChangeArrowheads="1"/>
          </p:cNvSpPr>
          <p:nvPr>
            <p:ph type="body" idx="1"/>
          </p:nvPr>
        </p:nvSpPr>
        <p:spPr>
          <a:xfrm>
            <a:off x="915988" y="4343400"/>
            <a:ext cx="5026025" cy="4113213"/>
          </a:xfrm>
          <a:noFill/>
          <a:ln/>
        </p:spPr>
        <p:txBody>
          <a:bodyPr lIns="90473" tIns="44442" rIns="90473" bIns="44442"/>
          <a:lstStyle/>
          <a:p>
            <a:pPr eaLnBrk="1" hangingPunct="1"/>
            <a:r>
              <a:rPr lang="en-US" b="1"/>
              <a:t>TP:</a:t>
            </a:r>
            <a:r>
              <a:rPr lang="en-US" b="1" baseline="0"/>
              <a:t> </a:t>
            </a:r>
            <a:r>
              <a:rPr lang="en-US"/>
              <a:t>There are two passive modes of operation:</a:t>
            </a:r>
          </a:p>
          <a:p>
            <a:pPr eaLnBrk="1" hangingPunct="1"/>
            <a:r>
              <a:rPr lang="en-US"/>
              <a:t>	- Data Silent (DS), in which a terminal will be capable of transmitting voice and TACAN only.  It will make no other transmissions, to include RTT and PPLI.</a:t>
            </a:r>
          </a:p>
          <a:p>
            <a:pPr eaLnBrk="1" hangingPunct="1"/>
            <a:r>
              <a:rPr lang="en-US"/>
              <a:t>	- Long Term Transmit Inhibit (LTTI), also known as Radio Silent (RS).  In LTTI/RS, the terminal will make no transmissions, but will be able to receive all transmissions.</a:t>
            </a:r>
          </a:p>
          <a:p>
            <a:pPr eaLnBrk="1" hangingPunct="1"/>
            <a:endParaRPr lang="en-US"/>
          </a:p>
          <a:p>
            <a:pPr eaLnBrk="1" hangingPunct="1"/>
            <a:r>
              <a:rPr lang="en-US"/>
              <a:t>Any unit that performs passive fine synchronization or selects and operates in the Data Silent or Long Term Transmit Inhibit modes are known as Secondary Units (SU).</a:t>
            </a:r>
          </a:p>
        </p:txBody>
      </p:sp>
    </p:spTree>
    <p:extLst>
      <p:ext uri="{BB962C8B-B14F-4D97-AF65-F5344CB8AC3E}">
        <p14:creationId xmlns:p14="http://schemas.microsoft.com/office/powerpoint/2010/main" val="33367161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p:spPr>
        <p:txBody>
          <a:bodyPr/>
          <a:lstStyle/>
          <a:p>
            <a:fld id="{623AB1D6-33CF-4386-AF90-99C84393C0D2}" type="slidenum">
              <a:rPr lang="en-US" smtClean="0"/>
              <a:pPr/>
              <a:t>19</a:t>
            </a:fld>
            <a:endParaRPr lang="en-US"/>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p:spPr>
        <p:txBody>
          <a:bodyPr/>
          <a:lstStyle/>
          <a:p>
            <a:pPr eaLnBrk="1" hangingPunct="1"/>
            <a:r>
              <a:rPr lang="en-US" b="1"/>
              <a:t>TP:</a:t>
            </a:r>
            <a:r>
              <a:rPr lang="en-US" b="1" baseline="0"/>
              <a:t>  </a:t>
            </a:r>
            <a:r>
              <a:rPr lang="en-US"/>
              <a:t>A terminal can attempt to attain fine synchronization passively.  </a:t>
            </a:r>
          </a:p>
          <a:p>
            <a:pPr eaLnBrk="1" hangingPunct="1"/>
            <a:endParaRPr lang="en-US"/>
          </a:p>
          <a:p>
            <a:pPr eaLnBrk="1" hangingPunct="1"/>
            <a:r>
              <a:rPr lang="en-US"/>
              <a:t>Whether a terminal attempts active or passive fine synchronization, it will always attain coarse synchronization the same way (receipt of IEM’s from the NTR/IEJU).  </a:t>
            </a:r>
          </a:p>
          <a:p>
            <a:pPr eaLnBrk="1" hangingPunct="1"/>
            <a:endParaRPr lang="en-US"/>
          </a:p>
          <a:p>
            <a:pPr eaLnBrk="1" hangingPunct="1"/>
            <a:r>
              <a:rPr lang="en-US"/>
              <a:t>Passive fine synchronization will normally take longer than active fine synchronization. </a:t>
            </a:r>
          </a:p>
          <a:p>
            <a:pPr eaLnBrk="1" hangingPunct="1"/>
            <a:endParaRPr lang="en-US"/>
          </a:p>
          <a:p>
            <a:pPr eaLnBrk="1" hangingPunct="1"/>
            <a:r>
              <a:rPr lang="en-US"/>
              <a:t>In passive synchronization, a terminal will utilize PPLIs vice RTT to gain fine sync.  </a:t>
            </a:r>
          </a:p>
          <a:p>
            <a:pPr eaLnBrk="1" hangingPunct="1"/>
            <a:endParaRPr lang="en-US"/>
          </a:p>
          <a:p>
            <a:pPr eaLnBrk="1" hangingPunct="1"/>
            <a:r>
              <a:rPr lang="en-US"/>
              <a:t>The terminal will compare the time of arrival of the PPLI message with the expected time of arrival, based on the position reported in the PPLI.  It will use the difference in the times to make time refinements.  </a:t>
            </a:r>
          </a:p>
          <a:p>
            <a:pPr eaLnBrk="1" hangingPunct="1"/>
            <a:endParaRPr lang="en-US"/>
          </a:p>
          <a:p>
            <a:pPr eaLnBrk="1" hangingPunct="1"/>
            <a:r>
              <a:rPr lang="en-US"/>
              <a:t>Passive synchronization will normally require at least 3 sources (PPLIs from units in fine sync), and good offset geometry.</a:t>
            </a:r>
          </a:p>
        </p:txBody>
      </p:sp>
    </p:spTree>
    <p:extLst>
      <p:ext uri="{BB962C8B-B14F-4D97-AF65-F5344CB8AC3E}">
        <p14:creationId xmlns:p14="http://schemas.microsoft.com/office/powerpoint/2010/main" val="29063323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a:spLocks noGrp="1" noChangeArrowheads="1"/>
          </p:cNvSpPr>
          <p:nvPr>
            <p:ph type="sldNum" sz="quarter" idx="5"/>
          </p:nvPr>
        </p:nvSpPr>
        <p:spPr>
          <a:noFill/>
        </p:spPr>
        <p:txBody>
          <a:bodyPr/>
          <a:lstStyle/>
          <a:p>
            <a:fld id="{FF90413E-8688-4AC0-91B7-F684CFD27CE1}" type="slidenum">
              <a:rPr lang="en-US" smtClean="0"/>
              <a:pPr/>
              <a:t>20</a:t>
            </a:fld>
            <a:endParaRPr lang="en-US"/>
          </a:p>
        </p:txBody>
      </p:sp>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p:spPr>
        <p:txBody>
          <a:bodyPr/>
          <a:lstStyle/>
          <a:p>
            <a:pPr eaLnBrk="1" hangingPunct="1"/>
            <a:r>
              <a:rPr lang="en-US" b="1"/>
              <a:t>TP:</a:t>
            </a:r>
            <a:r>
              <a:rPr lang="en-US"/>
              <a:t> After fine synchronization is achieved, a terminal will perform sync maintenance to ensure its clock retains proper time.  </a:t>
            </a:r>
          </a:p>
          <a:p>
            <a:pPr eaLnBrk="1" hangingPunct="1"/>
            <a:endParaRPr lang="en-US"/>
          </a:p>
          <a:p>
            <a:pPr eaLnBrk="1" hangingPunct="1"/>
            <a:r>
              <a:rPr lang="en-US"/>
              <a:t>To perform sync maintenance, terminals will exchange</a:t>
            </a:r>
            <a:r>
              <a:rPr lang="en-US" baseline="0"/>
              <a:t> </a:t>
            </a:r>
            <a:r>
              <a:rPr lang="en-US"/>
              <a:t>RTTs about once every 20 seconds.</a:t>
            </a:r>
          </a:p>
          <a:p>
            <a:pPr eaLnBrk="1" hangingPunct="1"/>
            <a:endParaRPr lang="en-US"/>
          </a:p>
          <a:p>
            <a:pPr eaLnBrk="1" hangingPunct="1"/>
            <a:r>
              <a:rPr lang="en-US"/>
              <a:t>A </a:t>
            </a:r>
            <a:r>
              <a:rPr lang="en-US" err="1"/>
              <a:t>JUe</a:t>
            </a:r>
            <a:r>
              <a:rPr lang="en-US"/>
              <a:t> will either RTT off a received PPLI or will sync off the ETR, based on the received time qualities.</a:t>
            </a:r>
          </a:p>
          <a:p>
            <a:pPr eaLnBrk="1" hangingPunct="1"/>
            <a:endParaRPr lang="en-US"/>
          </a:p>
          <a:p>
            <a:pPr eaLnBrk="1" hangingPunct="1"/>
            <a:r>
              <a:rPr lang="en-US"/>
              <a:t>Once the network is up and operating, the NTR is not required for continued operation.  </a:t>
            </a:r>
          </a:p>
          <a:p>
            <a:pPr eaLnBrk="1" hangingPunct="1"/>
            <a:endParaRPr lang="en-US"/>
          </a:p>
          <a:p>
            <a:pPr eaLnBrk="1" hangingPunct="1"/>
            <a:r>
              <a:rPr lang="en-US"/>
              <a:t>Units that are already in the network will be able to remain, but no other units will be able to join, unless there are IEJUs operating.  </a:t>
            </a:r>
          </a:p>
          <a:p>
            <a:pPr eaLnBrk="1" hangingPunct="1"/>
            <a:endParaRPr lang="en-US"/>
          </a:p>
          <a:p>
            <a:pPr eaLnBrk="1" hangingPunct="1"/>
            <a:r>
              <a:rPr lang="en-US"/>
              <a:t>IEJUs also transmit IEMs (J0.0)</a:t>
            </a:r>
            <a:r>
              <a:rPr lang="en-US" baseline="0"/>
              <a:t> </a:t>
            </a:r>
            <a:r>
              <a:rPr lang="en-US"/>
              <a:t>and will allow units to enter the network. </a:t>
            </a:r>
          </a:p>
          <a:p>
            <a:pPr eaLnBrk="1" hangingPunct="1"/>
            <a:endParaRPr lang="en-US"/>
          </a:p>
          <a:p>
            <a:pPr eaLnBrk="1" hangingPunct="1"/>
            <a:r>
              <a:rPr lang="en-US"/>
              <a:t>If the NTR drops out of the network, it is best if another one is assigned to maintain sync stability.  </a:t>
            </a:r>
          </a:p>
          <a:p>
            <a:pPr eaLnBrk="1" hangingPunct="1"/>
            <a:endParaRPr lang="en-US"/>
          </a:p>
          <a:p>
            <a:pPr eaLnBrk="1" hangingPunct="1"/>
            <a:r>
              <a:rPr lang="en-US"/>
              <a:t>Before a unit assumes duties as NTR, however, it must be in fine sync or else it will fragment the network.</a:t>
            </a:r>
          </a:p>
        </p:txBody>
      </p:sp>
    </p:spTree>
    <p:extLst>
      <p:ext uri="{BB962C8B-B14F-4D97-AF65-F5344CB8AC3E}">
        <p14:creationId xmlns:p14="http://schemas.microsoft.com/office/powerpoint/2010/main" val="22572792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p:spPr>
        <p:txBody>
          <a:bodyPr/>
          <a:lstStyle/>
          <a:p>
            <a:fld id="{0C6931F5-1FBC-44FE-8C4E-B832B80C204F}" type="slidenum">
              <a:rPr lang="en-US" smtClean="0"/>
              <a:pPr/>
              <a:t>21</a:t>
            </a:fld>
            <a:endParaRPr lang="en-US"/>
          </a:p>
        </p:txBody>
      </p:sp>
      <p:sp>
        <p:nvSpPr>
          <p:cNvPr id="60418" name="Rectangle 2"/>
          <p:cNvSpPr>
            <a:spLocks noGrp="1" noRot="1" noChangeAspect="1" noChangeArrowheads="1" noTextEdit="1"/>
          </p:cNvSpPr>
          <p:nvPr>
            <p:ph type="sldImg"/>
          </p:nvPr>
        </p:nvSpPr>
        <p:spPr>
          <a:xfrm>
            <a:off x="1150938" y="693738"/>
            <a:ext cx="4560887" cy="3421062"/>
          </a:xfrm>
          <a:ln w="12700" cap="flat">
            <a:solidFill>
              <a:schemeClr val="tx1"/>
            </a:solidFill>
          </a:ln>
        </p:spPr>
      </p:sp>
      <p:sp>
        <p:nvSpPr>
          <p:cNvPr id="60419" name="Rectangle 3"/>
          <p:cNvSpPr>
            <a:spLocks noGrp="1" noChangeArrowheads="1"/>
          </p:cNvSpPr>
          <p:nvPr>
            <p:ph type="body" idx="1"/>
          </p:nvPr>
        </p:nvSpPr>
        <p:spPr>
          <a:xfrm>
            <a:off x="912813" y="4341813"/>
            <a:ext cx="5030787" cy="4116387"/>
          </a:xfrm>
          <a:noFill/>
          <a:ln/>
        </p:spPr>
        <p:txBody>
          <a:bodyPr lIns="101730" tIns="50083" rIns="101730" bIns="50083"/>
          <a:lstStyle/>
          <a:p>
            <a:pPr defTabSz="1270000">
              <a:spcBef>
                <a:spcPct val="0"/>
              </a:spcBef>
            </a:pPr>
            <a:r>
              <a:rPr lang="en-US" sz="2400"/>
              <a:t>TP:</a:t>
            </a:r>
            <a:r>
              <a:rPr lang="en-US" sz="2400" baseline="0"/>
              <a:t> </a:t>
            </a:r>
            <a:r>
              <a:rPr lang="en-US" sz="2400"/>
              <a:t>An Initial Entry JTIDS Unit (IEJU) is a unit that is designated to, once fine sync is achieved, transmit Initial Enter Messages (IEM) (J0.0).  </a:t>
            </a:r>
          </a:p>
          <a:p>
            <a:pPr defTabSz="1270000">
              <a:spcBef>
                <a:spcPct val="0"/>
              </a:spcBef>
            </a:pPr>
            <a:endParaRPr lang="en-US" sz="2400"/>
          </a:p>
          <a:p>
            <a:pPr defTabSz="1270000">
              <a:spcBef>
                <a:spcPct val="0"/>
              </a:spcBef>
            </a:pPr>
            <a:r>
              <a:rPr lang="en-US" sz="2400"/>
              <a:t>IEJUs are assigned to assist in the net entry process by allowing units out of line of sight of the NTR to attain coarse synchronization.  </a:t>
            </a:r>
          </a:p>
          <a:p>
            <a:pPr defTabSz="1270000">
              <a:spcBef>
                <a:spcPct val="0"/>
              </a:spcBef>
            </a:pPr>
            <a:endParaRPr lang="en-US" sz="2400"/>
          </a:p>
          <a:p>
            <a:pPr defTabSz="1270000">
              <a:spcBef>
                <a:spcPct val="0"/>
              </a:spcBef>
            </a:pPr>
            <a:r>
              <a:rPr lang="en-US" sz="2400"/>
              <a:t>However, where an NTR will transmit an IEM in the first timeslot (A-0) in every frame, an IEJU will transmit an IEM in the first timeslot in every other frame.  This allows the IEJU to still receive IEMs from other IEJUs and the NTR, which assists in it’s own sync maintenance.</a:t>
            </a:r>
          </a:p>
        </p:txBody>
      </p:sp>
    </p:spTree>
    <p:extLst>
      <p:ext uri="{BB962C8B-B14F-4D97-AF65-F5344CB8AC3E}">
        <p14:creationId xmlns:p14="http://schemas.microsoft.com/office/powerpoint/2010/main" val="71921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p:spPr>
        <p:txBody>
          <a:bodyPr/>
          <a:lstStyle/>
          <a:p>
            <a:fld id="{408579F7-1120-4E33-9900-C7C78E16EA00}" type="slidenum">
              <a:rPr lang="en-US" smtClean="0"/>
              <a:pPr/>
              <a:t>4</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p:spPr>
        <p:txBody>
          <a:bodyPr/>
          <a:lstStyle/>
          <a:p>
            <a:pPr eaLnBrk="1" hangingPunct="1"/>
            <a:r>
              <a:rPr lang="en-US" b="1"/>
              <a:t>TP: </a:t>
            </a:r>
            <a:r>
              <a:rPr lang="en-US"/>
              <a:t>During JTIDS/MIDS operations, a terminal will be in one of three synchronization states.</a:t>
            </a:r>
          </a:p>
          <a:p>
            <a:pPr eaLnBrk="1" hangingPunct="1"/>
            <a:endParaRPr lang="en-US"/>
          </a:p>
          <a:p>
            <a:pPr eaLnBrk="1" hangingPunct="1"/>
            <a:r>
              <a:rPr lang="en-US" b="1"/>
              <a:t>No Sync </a:t>
            </a:r>
            <a:r>
              <a:rPr lang="en-US"/>
              <a:t>is considered Sync State 1.  In No Sync, a terminal has entered an estimate of system time and started net entry, but has not received any Initial Entry messages.</a:t>
            </a:r>
          </a:p>
          <a:p>
            <a:pPr eaLnBrk="1" hangingPunct="1"/>
            <a:endParaRPr lang="en-US"/>
          </a:p>
          <a:p>
            <a:pPr eaLnBrk="1" hangingPunct="1"/>
            <a:r>
              <a:rPr lang="en-US" b="1"/>
              <a:t>Coarse Sync </a:t>
            </a:r>
            <a:r>
              <a:rPr lang="en-US"/>
              <a:t>is Sync State 2.  In Coarse Sync, a terminal has received an average of two Initial Entry messages and its time error is within ½ time slot (3ms) of the time base.  In Coarse Sync, a terminal is capable of receiving all JTIDS messages, but can only transmit RTTs.</a:t>
            </a:r>
          </a:p>
          <a:p>
            <a:pPr eaLnBrk="1" hangingPunct="1"/>
            <a:endParaRPr lang="en-US"/>
          </a:p>
          <a:p>
            <a:pPr eaLnBrk="1" hangingPunct="1"/>
            <a:r>
              <a:rPr lang="en-US" b="1"/>
              <a:t>Fine Sync </a:t>
            </a:r>
            <a:r>
              <a:rPr lang="en-US"/>
              <a:t>is Sync State 3.  In Fine Sync, a terminals system time is within 4 pulses of the time base.  In Fine Sync a terminal is capable of normal operations.  Fine Sync can be achieve in two different means:</a:t>
            </a:r>
          </a:p>
          <a:p>
            <a:pPr eaLnBrk="1" hangingPunct="1"/>
            <a:r>
              <a:rPr lang="en-US"/>
              <a:t>	- Active Fine Sync is achieved through the use of Round Trip Timing messages.</a:t>
            </a:r>
          </a:p>
          <a:p>
            <a:pPr eaLnBrk="1" hangingPunct="1"/>
            <a:r>
              <a:rPr lang="en-US"/>
              <a:t>	- Passive Fine Sync is achieved through received PPLIs. </a:t>
            </a:r>
          </a:p>
        </p:txBody>
      </p:sp>
    </p:spTree>
    <p:extLst>
      <p:ext uri="{BB962C8B-B14F-4D97-AF65-F5344CB8AC3E}">
        <p14:creationId xmlns:p14="http://schemas.microsoft.com/office/powerpoint/2010/main" val="15982538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7"/>
          <p:cNvSpPr>
            <a:spLocks noGrp="1" noChangeArrowheads="1"/>
          </p:cNvSpPr>
          <p:nvPr>
            <p:ph type="sldNum" sz="quarter" idx="5"/>
          </p:nvPr>
        </p:nvSpPr>
        <p:spPr>
          <a:noFill/>
        </p:spPr>
        <p:txBody>
          <a:bodyPr/>
          <a:lstStyle/>
          <a:p>
            <a:fld id="{D59AAF19-3459-4162-87A6-241629498F17}" type="slidenum">
              <a:rPr lang="en-US" smtClean="0"/>
              <a:pPr/>
              <a:t>22</a:t>
            </a:fld>
            <a:endParaRPr lang="en-US"/>
          </a:p>
        </p:txBody>
      </p:sp>
      <p:sp>
        <p:nvSpPr>
          <p:cNvPr id="79874" name="Rectangle 2"/>
          <p:cNvSpPr>
            <a:spLocks noGrp="1" noRot="1" noChangeAspect="1" noChangeArrowheads="1" noTextEdit="1"/>
          </p:cNvSpPr>
          <p:nvPr>
            <p:ph type="sldImg"/>
          </p:nvPr>
        </p:nvSpPr>
        <p:spPr>
          <a:xfrm>
            <a:off x="1150938" y="692150"/>
            <a:ext cx="4559300" cy="3419475"/>
          </a:xfrm>
          <a:ln/>
        </p:spPr>
      </p:sp>
      <p:sp>
        <p:nvSpPr>
          <p:cNvPr id="79875" name="Rectangle 3"/>
          <p:cNvSpPr>
            <a:spLocks noGrp="1" noChangeArrowheads="1"/>
          </p:cNvSpPr>
          <p:nvPr>
            <p:ph type="body" idx="1"/>
          </p:nvPr>
        </p:nvSpPr>
        <p:spPr>
          <a:xfrm>
            <a:off x="914400" y="4343400"/>
            <a:ext cx="5027613" cy="4114800"/>
          </a:xfrm>
          <a:noFill/>
          <a:ln/>
        </p:spPr>
        <p:txBody>
          <a:bodyPr/>
          <a:lstStyle/>
          <a:p>
            <a:pPr eaLnBrk="1" hangingPunct="1"/>
            <a:r>
              <a:rPr lang="en-US" b="1"/>
              <a:t>TP: </a:t>
            </a:r>
            <a:r>
              <a:rPr lang="en-US"/>
              <a:t>The other major factor in net entry is the time and the time base.</a:t>
            </a:r>
          </a:p>
          <a:p>
            <a:pPr eaLnBrk="1" hangingPunct="1"/>
            <a:endParaRPr lang="en-US"/>
          </a:p>
          <a:p>
            <a:pPr eaLnBrk="1" hangingPunct="1"/>
            <a:r>
              <a:rPr lang="en-US"/>
              <a:t>Normally, if there is only one active Link</a:t>
            </a:r>
            <a:r>
              <a:rPr lang="en-US" baseline="0"/>
              <a:t> 16</a:t>
            </a:r>
            <a:r>
              <a:rPr lang="en-US"/>
              <a:t> Network in use, GMT (ZULU) time will be utilized as the time base.  </a:t>
            </a:r>
          </a:p>
          <a:p>
            <a:pPr eaLnBrk="1" hangingPunct="1"/>
            <a:endParaRPr lang="en-US"/>
          </a:p>
          <a:p>
            <a:pPr eaLnBrk="1" hangingPunct="1"/>
            <a:r>
              <a:rPr lang="en-US"/>
              <a:t>However, if more than one Link 16 Network is operating in the same area, two NTRs will interfere with each other unless:</a:t>
            </a:r>
          </a:p>
          <a:p>
            <a:pPr eaLnBrk="1" hangingPunct="1"/>
            <a:endParaRPr lang="en-US"/>
          </a:p>
          <a:p>
            <a:pPr eaLnBrk="1" hangingPunct="1"/>
            <a:r>
              <a:rPr lang="en-US"/>
              <a:t>	-  Old practice</a:t>
            </a:r>
            <a:r>
              <a:rPr lang="en-US" baseline="0"/>
              <a:t> was to use a Time-Offset: this is when t</a:t>
            </a:r>
            <a:r>
              <a:rPr lang="en-US"/>
              <a:t>heir time base is different (shift by at least </a:t>
            </a:r>
            <a:r>
              <a:rPr lang="en-US" u="sng"/>
              <a:t>+</a:t>
            </a:r>
            <a:r>
              <a:rPr lang="en-US"/>
              <a:t> 5 Min from ZULU, but no more than </a:t>
            </a:r>
            <a:r>
              <a:rPr lang="en-US" u="sng"/>
              <a:t>+</a:t>
            </a:r>
            <a:r>
              <a:rPr lang="en-US"/>
              <a:t> 10 Min)</a:t>
            </a:r>
          </a:p>
          <a:p>
            <a:pPr eaLnBrk="1" hangingPunct="1"/>
            <a:r>
              <a:rPr lang="en-US"/>
              <a:t>	-  Each network is using a different TSEC crypto</a:t>
            </a:r>
          </a:p>
          <a:p>
            <a:pPr eaLnBrk="1" hangingPunct="1"/>
            <a:endParaRPr lang="en-US"/>
          </a:p>
          <a:p>
            <a:pPr eaLnBrk="1" hangingPunct="1"/>
            <a:r>
              <a:rPr lang="en-US"/>
              <a:t>Remember, NTRs do not have to be within line of sight of each other in order to interfere.  If there is a platform that is in line of sight of both NTRs, depending on the changes in distances between the NTR, it could shift from one network to the other.  Also remember that no matter what network you are using, the IEM is always sent in timeslot A-0 on net 0.</a:t>
            </a:r>
          </a:p>
          <a:p>
            <a:pPr eaLnBrk="1" hangingPunct="1"/>
            <a:endParaRPr lang="en-US"/>
          </a:p>
          <a:p>
            <a:pPr eaLnBrk="1" hangingPunct="1"/>
            <a:r>
              <a:rPr lang="en-US"/>
              <a:t>This means that only different</a:t>
            </a:r>
            <a:r>
              <a:rPr lang="en-US" baseline="0"/>
              <a:t> Crypto can ensure you don’t fracture a Network.</a:t>
            </a:r>
          </a:p>
          <a:p>
            <a:pPr eaLnBrk="1" hangingPunct="1"/>
            <a:endParaRPr lang="en-US" baseline="0"/>
          </a:p>
          <a:p>
            <a:pPr eaLnBrk="1" hangingPunct="1"/>
            <a:r>
              <a:rPr lang="en-US" b="1" baseline="0"/>
              <a:t>Bonus point: What happens if you are using a different Network (NDD) but using the Same Crypto as another active Network within LOS?</a:t>
            </a:r>
          </a:p>
          <a:p>
            <a:pPr eaLnBrk="1" hangingPunct="1"/>
            <a:endParaRPr lang="en-US" b="1" baseline="0"/>
          </a:p>
          <a:p>
            <a:pPr eaLnBrk="1" hangingPunct="1"/>
            <a:r>
              <a:rPr lang="en-US" b="0" baseline="0"/>
              <a:t>Terminals will get stuck in Coarse Sync and never attain Fine Sync.</a:t>
            </a:r>
            <a:endParaRPr lang="en-US" b="0"/>
          </a:p>
        </p:txBody>
      </p:sp>
    </p:spTree>
    <p:extLst>
      <p:ext uri="{BB962C8B-B14F-4D97-AF65-F5344CB8AC3E}">
        <p14:creationId xmlns:p14="http://schemas.microsoft.com/office/powerpoint/2010/main" val="20663159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7"/>
          <p:cNvSpPr>
            <a:spLocks noGrp="1" noChangeArrowheads="1"/>
          </p:cNvSpPr>
          <p:nvPr>
            <p:ph type="sldNum" sz="quarter" idx="5"/>
          </p:nvPr>
        </p:nvSpPr>
        <p:spPr>
          <a:noFill/>
        </p:spPr>
        <p:txBody>
          <a:bodyPr/>
          <a:lstStyle/>
          <a:p>
            <a:fld id="{BB3975E8-31D0-4C53-A770-BB1AD1BF5680}" type="slidenum">
              <a:rPr lang="en-US" smtClean="0"/>
              <a:pPr/>
              <a:t>23</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noFill/>
          <a:ln/>
        </p:spPr>
        <p:txBody>
          <a:bodyPr/>
          <a:lstStyle/>
          <a:p>
            <a:pPr eaLnBrk="1" hangingPunct="1"/>
            <a:r>
              <a:rPr lang="en-US"/>
              <a:t>TP: Synchronization</a:t>
            </a:r>
            <a:r>
              <a:rPr lang="en-US" baseline="0"/>
              <a:t> Process Summary: </a:t>
            </a:r>
            <a:endParaRPr lang="en-US"/>
          </a:p>
          <a:p>
            <a:pPr eaLnBrk="1" hangingPunct="1"/>
            <a:endParaRPr lang="en-US"/>
          </a:p>
          <a:p>
            <a:pPr eaLnBrk="1" hangingPunct="1"/>
            <a:r>
              <a:rPr lang="en-US"/>
              <a:t>When having</a:t>
            </a:r>
            <a:r>
              <a:rPr lang="en-US" baseline="0"/>
              <a:t> issues gaining Fine Sync, </a:t>
            </a:r>
            <a:r>
              <a:rPr lang="en-US"/>
              <a:t>you need to check:</a:t>
            </a:r>
          </a:p>
          <a:p>
            <a:pPr eaLnBrk="1" hangingPunct="1"/>
            <a:endParaRPr lang="en-US"/>
          </a:p>
          <a:p>
            <a:pPr eaLnBrk="1" hangingPunct="1"/>
            <a:r>
              <a:rPr lang="en-US"/>
              <a:t>	-  Connectivity:</a:t>
            </a:r>
          </a:p>
          <a:p>
            <a:pPr eaLnBrk="1" hangingPunct="1"/>
            <a:r>
              <a:rPr lang="en-US"/>
              <a:t>		&gt; Do you have LOS with the NTR/IEJU</a:t>
            </a:r>
          </a:p>
          <a:p>
            <a:pPr eaLnBrk="1" hangingPunct="1"/>
            <a:r>
              <a:rPr lang="en-US"/>
              <a:t>	-  Crypto:</a:t>
            </a:r>
          </a:p>
          <a:p>
            <a:pPr eaLnBrk="1" hangingPunct="1"/>
            <a:r>
              <a:rPr lang="en-US"/>
              <a:t>		&gt; Correct day loaded</a:t>
            </a:r>
          </a:p>
          <a:p>
            <a:pPr eaLnBrk="1" hangingPunct="1"/>
            <a:r>
              <a:rPr lang="en-US"/>
              <a:t>		&gt; Using correct CCPD</a:t>
            </a:r>
          </a:p>
          <a:p>
            <a:pPr eaLnBrk="1" hangingPunct="1"/>
            <a:r>
              <a:rPr lang="en-US"/>
              <a:t>		&gt; Is your crypto loaded in the right location (check your crypto load map)</a:t>
            </a:r>
          </a:p>
          <a:p>
            <a:pPr eaLnBrk="1" hangingPunct="1"/>
            <a:r>
              <a:rPr lang="en-US"/>
              <a:t>	-  Time:</a:t>
            </a:r>
          </a:p>
          <a:p>
            <a:pPr eaLnBrk="1" hangingPunct="1"/>
            <a:r>
              <a:rPr lang="en-US"/>
              <a:t>		&gt; Do you have </a:t>
            </a:r>
            <a:r>
              <a:rPr lang="en-US" err="1"/>
              <a:t>comm</a:t>
            </a:r>
            <a:r>
              <a:rPr lang="en-US"/>
              <a:t> to complete a time hack?</a:t>
            </a:r>
          </a:p>
          <a:p>
            <a:pPr eaLnBrk="1" hangingPunct="1"/>
            <a:r>
              <a:rPr lang="en-US"/>
              <a:t>		</a:t>
            </a:r>
          </a:p>
          <a:p>
            <a:pPr eaLnBrk="1" hangingPunct="1"/>
            <a:r>
              <a:rPr lang="en-US"/>
              <a:t>	-  Network Loads:</a:t>
            </a:r>
          </a:p>
          <a:p>
            <a:pPr eaLnBrk="1" hangingPunct="1"/>
            <a:r>
              <a:rPr lang="en-US"/>
              <a:t>		&gt; Do you have the right network loaded?</a:t>
            </a:r>
          </a:p>
          <a:p>
            <a:pPr eaLnBrk="1" hangingPunct="1"/>
            <a:r>
              <a:rPr lang="en-US"/>
              <a:t>		&gt; Is the file corrupt?</a:t>
            </a:r>
          </a:p>
          <a:p>
            <a:pPr eaLnBrk="1" hangingPunct="1"/>
            <a:r>
              <a:rPr lang="en-US"/>
              <a:t>	-  Operator error</a:t>
            </a:r>
          </a:p>
        </p:txBody>
      </p:sp>
    </p:spTree>
    <p:extLst>
      <p:ext uri="{BB962C8B-B14F-4D97-AF65-F5344CB8AC3E}">
        <p14:creationId xmlns:p14="http://schemas.microsoft.com/office/powerpoint/2010/main" val="18774072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7"/>
          <p:cNvSpPr>
            <a:spLocks noGrp="1" noChangeArrowheads="1"/>
          </p:cNvSpPr>
          <p:nvPr>
            <p:ph type="sldNum" sz="quarter" idx="5"/>
          </p:nvPr>
        </p:nvSpPr>
        <p:spPr>
          <a:noFill/>
        </p:spPr>
        <p:txBody>
          <a:bodyPr/>
          <a:lstStyle/>
          <a:p>
            <a:fld id="{BB3975E8-31D0-4C53-A770-BB1AD1BF5680}" type="slidenum">
              <a:rPr lang="en-US" smtClean="0"/>
              <a:pPr/>
              <a:t>24</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noFill/>
          <a:ln/>
        </p:spPr>
        <p:txBody>
          <a:bodyPr/>
          <a:lstStyle/>
          <a:p>
            <a:pPr eaLnBrk="1" hangingPunct="1"/>
            <a:r>
              <a:rPr lang="en-US" dirty="0">
                <a:latin typeface="Arial"/>
                <a:cs typeface="Arial"/>
              </a:rPr>
              <a:t>TP: Slide Sort Activity –  </a:t>
            </a:r>
            <a:r>
              <a:rPr lang="en-US" baseline="0" dirty="0">
                <a:latin typeface="Arial"/>
                <a:cs typeface="Arial"/>
              </a:rPr>
              <a:t>matching code with the </a:t>
            </a:r>
            <a:r>
              <a:rPr lang="en-US" dirty="0">
                <a:latin typeface="Arial"/>
                <a:cs typeface="Arial"/>
              </a:rPr>
              <a:t>definition the first section</a:t>
            </a:r>
            <a:r>
              <a:rPr lang="en-US" baseline="0" dirty="0">
                <a:latin typeface="Arial"/>
                <a:cs typeface="Arial"/>
              </a:rPr>
              <a:t> of this lesson we introduced three key duties/roles when operating in Link 16, they include:</a:t>
            </a:r>
            <a:r>
              <a:rPr lang="en-US" dirty="0">
                <a:latin typeface="Arial"/>
                <a:cs typeface="Arial"/>
              </a:rPr>
              <a:t> </a:t>
            </a:r>
            <a:endParaRPr lang="en-US"/>
          </a:p>
          <a:p>
            <a:pPr eaLnBrk="1" hangingPunct="1"/>
            <a:endParaRPr lang="en-US" baseline="0"/>
          </a:p>
          <a:p>
            <a:pPr eaLnBrk="1" hangingPunct="1"/>
            <a:r>
              <a:rPr lang="en-US" baseline="0" dirty="0">
                <a:latin typeface="Arial"/>
                <a:cs typeface="Arial"/>
              </a:rPr>
              <a:t>NTR – Net Time Reference</a:t>
            </a:r>
            <a:r>
              <a:rPr lang="en-US" dirty="0">
                <a:latin typeface="Arial"/>
                <a:cs typeface="Arial"/>
              </a:rPr>
              <a:t> </a:t>
            </a:r>
          </a:p>
          <a:p>
            <a:pPr eaLnBrk="1" hangingPunct="1"/>
            <a:r>
              <a:rPr lang="en-US" baseline="0" dirty="0">
                <a:latin typeface="Arial"/>
                <a:cs typeface="Arial"/>
              </a:rPr>
              <a:t>ETR – External Time Reference</a:t>
            </a:r>
          </a:p>
          <a:p>
            <a:pPr eaLnBrk="1" hangingPunct="1"/>
            <a:r>
              <a:rPr lang="en-US" baseline="0" dirty="0">
                <a:latin typeface="Arial"/>
                <a:cs typeface="Arial"/>
              </a:rPr>
              <a:t>IEJU – Initial Entry JTIDS Unit</a:t>
            </a:r>
          </a:p>
          <a:p>
            <a:pPr eaLnBrk="1" hangingPunct="1"/>
            <a:endParaRPr lang="en-US" baseline="0"/>
          </a:p>
          <a:p>
            <a:pPr eaLnBrk="1" hangingPunct="1"/>
            <a:r>
              <a:rPr lang="en-US" baseline="0" dirty="0">
                <a:latin typeface="Arial"/>
                <a:cs typeface="Arial"/>
              </a:rPr>
              <a:t>Other common duties that will be assigned to units participating in Multi-Link Operations using Link 16 are:</a:t>
            </a:r>
          </a:p>
          <a:p>
            <a:pPr eaLnBrk="1" hangingPunct="1"/>
            <a:endParaRPr lang="en-US" baseline="0"/>
          </a:p>
          <a:p>
            <a:pPr eaLnBrk="1" hangingPunct="1"/>
            <a:r>
              <a:rPr lang="en-US" baseline="0" dirty="0">
                <a:latin typeface="Arial"/>
                <a:cs typeface="Arial"/>
              </a:rPr>
              <a:t>MNCS – MIDS Net Control Station</a:t>
            </a:r>
          </a:p>
          <a:p>
            <a:pPr eaLnBrk="1" hangingPunct="1"/>
            <a:r>
              <a:rPr lang="en-US" baseline="0" dirty="0">
                <a:latin typeface="Arial"/>
                <a:cs typeface="Arial"/>
              </a:rPr>
              <a:t>FJU = Is a JU that forwards data among Ius using J-Series, M-Series, or other Data Link Message Formats.</a:t>
            </a:r>
            <a:r>
              <a:rPr lang="en-US" dirty="0">
                <a:latin typeface="Arial"/>
                <a:cs typeface="Arial"/>
              </a:rPr>
              <a:t> </a:t>
            </a:r>
            <a:endParaRPr lang="en-US" baseline="0" dirty="0">
              <a:cs typeface="Arial"/>
            </a:endParaRPr>
          </a:p>
          <a:p>
            <a:pPr eaLnBrk="1" hangingPunct="1"/>
            <a:r>
              <a:rPr lang="en-US" baseline="0" dirty="0">
                <a:latin typeface="Arial"/>
                <a:cs typeface="Arial"/>
              </a:rPr>
              <a:t>	FJUA – Link 16 to Link 11 Forwarder;</a:t>
            </a:r>
            <a:r>
              <a:rPr lang="en-US" dirty="0">
                <a:latin typeface="Arial"/>
                <a:cs typeface="Arial"/>
              </a:rPr>
              <a:t> </a:t>
            </a:r>
            <a:endParaRPr lang="en-US" baseline="0" dirty="0">
              <a:cs typeface="Arial"/>
            </a:endParaRPr>
          </a:p>
          <a:p>
            <a:pPr eaLnBrk="1" hangingPunct="1"/>
            <a:r>
              <a:rPr lang="en-US" baseline="0" dirty="0">
                <a:latin typeface="Arial"/>
                <a:cs typeface="Arial"/>
              </a:rPr>
              <a:t>	FJUAB – Link 16 Forwarder to Link 11/Link 11 B;</a:t>
            </a:r>
            <a:r>
              <a:rPr lang="en-US" dirty="0">
                <a:latin typeface="Arial"/>
                <a:cs typeface="Arial"/>
              </a:rPr>
              <a:t> </a:t>
            </a:r>
            <a:endParaRPr lang="en-US" baseline="0" dirty="0">
              <a:cs typeface="Arial"/>
            </a:endParaRPr>
          </a:p>
          <a:p>
            <a:pPr eaLnBrk="1" hangingPunct="1"/>
            <a:r>
              <a:rPr lang="en-US" baseline="0" dirty="0">
                <a:latin typeface="Arial"/>
                <a:cs typeface="Arial"/>
              </a:rPr>
              <a:t>JICO – indicates which unit the overall JICO can be reached thru	</a:t>
            </a:r>
          </a:p>
          <a:p>
            <a:pPr eaLnBrk="1" hangingPunct="1"/>
            <a:r>
              <a:rPr lang="en-US" baseline="0" dirty="0">
                <a:latin typeface="Arial"/>
                <a:cs typeface="Arial"/>
              </a:rPr>
              <a:t>JRE JU – is a unit connected directly on Link 16 and connected via Joint Range Extension</a:t>
            </a:r>
          </a:p>
          <a:p>
            <a:pPr eaLnBrk="1" hangingPunct="1"/>
            <a:r>
              <a:rPr lang="en-US" baseline="0" dirty="0">
                <a:latin typeface="Arial"/>
                <a:cs typeface="Arial"/>
              </a:rPr>
              <a:t>JREU – is a unit connected directly on a JRE Interface and not communicating on Link 16</a:t>
            </a:r>
          </a:p>
          <a:p>
            <a:pPr eaLnBrk="1" hangingPunct="1"/>
            <a:r>
              <a:rPr lang="en-US" baseline="0" dirty="0">
                <a:latin typeface="Arial"/>
                <a:cs typeface="Arial"/>
              </a:rPr>
              <a:t>CDOA – Change Data Order Authority</a:t>
            </a:r>
          </a:p>
          <a:p>
            <a:pPr eaLnBrk="1" hangingPunct="1"/>
            <a:r>
              <a:rPr lang="en-US" baseline="0" dirty="0">
                <a:latin typeface="Arial"/>
                <a:cs typeface="Arial"/>
              </a:rPr>
              <a:t>L16CDA – Link 16 Change Data Authority</a:t>
            </a:r>
          </a:p>
          <a:p>
            <a:pPr eaLnBrk="1" hangingPunct="1"/>
            <a:r>
              <a:rPr lang="en-US" baseline="0" dirty="0">
                <a:latin typeface="Arial"/>
                <a:cs typeface="Arial"/>
              </a:rPr>
              <a:t>NC – Navigation Controller</a:t>
            </a:r>
          </a:p>
          <a:p>
            <a:pPr eaLnBrk="1" hangingPunct="1"/>
            <a:r>
              <a:rPr lang="en-US" baseline="0" dirty="0">
                <a:latin typeface="Arial"/>
                <a:cs typeface="Arial"/>
              </a:rPr>
              <a:t>L16PR – Link 16 Position Reference</a:t>
            </a:r>
          </a:p>
          <a:p>
            <a:pPr eaLnBrk="1" hangingPunct="1"/>
            <a:r>
              <a:rPr lang="en-US" baseline="0" dirty="0">
                <a:latin typeface="Arial"/>
                <a:cs typeface="Arial"/>
              </a:rPr>
              <a:t>MRLYU – MIDS Relay Unit</a:t>
            </a:r>
          </a:p>
          <a:p>
            <a:pPr eaLnBrk="1" hangingPunct="1"/>
            <a:r>
              <a:rPr lang="en-US" baseline="0" dirty="0">
                <a:latin typeface="Arial"/>
                <a:cs typeface="Arial"/>
              </a:rPr>
              <a:t>DLM – Data Link Manager</a:t>
            </a:r>
          </a:p>
          <a:p>
            <a:pPr eaLnBrk="1" hangingPunct="1"/>
            <a:r>
              <a:rPr lang="en-US" baseline="0" dirty="0">
                <a:latin typeface="Arial"/>
                <a:cs typeface="Arial"/>
              </a:rPr>
              <a:t>TDC – Track Data Coordinator</a:t>
            </a:r>
          </a:p>
          <a:p>
            <a:pPr eaLnBrk="1" hangingPunct="1"/>
            <a:r>
              <a:rPr lang="en-US" baseline="0" dirty="0">
                <a:latin typeface="Arial"/>
                <a:cs typeface="Arial"/>
              </a:rPr>
              <a:t>L16CRYPT – </a:t>
            </a:r>
            <a:r>
              <a:rPr lang="en-US" baseline="0" dirty="0" err="1">
                <a:latin typeface="Arial"/>
                <a:cs typeface="Arial"/>
              </a:rPr>
              <a:t>CryptoNet</a:t>
            </a:r>
            <a:r>
              <a:rPr lang="en-US" baseline="0" dirty="0">
                <a:latin typeface="Arial"/>
                <a:cs typeface="Arial"/>
              </a:rPr>
              <a:t> Manager</a:t>
            </a:r>
          </a:p>
          <a:p>
            <a:pPr marL="228600" indent="-228600" eaLnBrk="1" hangingPunct="1">
              <a:buFont typeface="+mj-lt"/>
              <a:buAutoNum type="alphaLcParenR"/>
            </a:pPr>
            <a:endParaRPr lang="en-US" baseline="0"/>
          </a:p>
          <a:p>
            <a:pPr marL="0" indent="0" eaLnBrk="1" hangingPunct="1">
              <a:buFont typeface="+mj-lt"/>
              <a:buNone/>
            </a:pPr>
            <a:endParaRPr lang="en-US"/>
          </a:p>
        </p:txBody>
      </p:sp>
    </p:spTree>
    <p:extLst>
      <p:ext uri="{BB962C8B-B14F-4D97-AF65-F5344CB8AC3E}">
        <p14:creationId xmlns:p14="http://schemas.microsoft.com/office/powerpoint/2010/main" val="21800832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a:t>TP:</a:t>
            </a:r>
            <a:r>
              <a:rPr lang="en-CA" b="1" baseline="0"/>
              <a:t> </a:t>
            </a:r>
            <a:r>
              <a:rPr lang="en-CA"/>
              <a:t>Confirmation will use a Slide Sort activity:</a:t>
            </a:r>
            <a:r>
              <a:rPr lang="en-CA" baseline="0"/>
              <a:t> Trainees will match</a:t>
            </a:r>
            <a:r>
              <a:rPr lang="en-CA"/>
              <a:t> cards</a:t>
            </a:r>
            <a:r>
              <a:rPr lang="en-CA" baseline="0"/>
              <a:t> with definition and code. </a:t>
            </a:r>
          </a:p>
          <a:p>
            <a:endParaRPr lang="en-CA"/>
          </a:p>
          <a:p>
            <a:pPr marL="228600" indent="-228600">
              <a:buAutoNum type="arabicParenR"/>
            </a:pPr>
            <a:r>
              <a:rPr lang="en-CA" baseline="0"/>
              <a:t>No Sync, Coarse Sync, and Fine Sync</a:t>
            </a:r>
          </a:p>
          <a:p>
            <a:pPr marL="228600" indent="-228600">
              <a:buAutoNum type="arabicParenR"/>
            </a:pPr>
            <a:r>
              <a:rPr lang="en-CA" baseline="0"/>
              <a:t>Receipt of two IEM (J0.0) messages</a:t>
            </a:r>
          </a:p>
          <a:p>
            <a:pPr marL="228600" indent="-228600">
              <a:buAutoNum type="arabicParenR"/>
            </a:pPr>
            <a:r>
              <a:rPr lang="en-CA" b="1" baseline="0"/>
              <a:t>Active Sync </a:t>
            </a:r>
            <a:r>
              <a:rPr lang="en-CA" baseline="0"/>
              <a:t>uses RRT-I/R exchange to fine-tune terminal clock, requires 3 RTT-I/R exchange to obtain Fine Sync; </a:t>
            </a:r>
          </a:p>
          <a:p>
            <a:pPr marL="0" indent="0">
              <a:buNone/>
            </a:pPr>
            <a:r>
              <a:rPr lang="en-CA" b="1" baseline="0"/>
              <a:t>Passive Synch </a:t>
            </a:r>
            <a:r>
              <a:rPr lang="en-CA" baseline="0"/>
              <a:t>– does not transmit RTTs, uses the </a:t>
            </a:r>
            <a:r>
              <a:rPr lang="en-US"/>
              <a:t>time of arrival of the PPLI message with the expected time of arrival, based on the position reported in the PPLI.  It will use the difference in the times to make time refinements</a:t>
            </a:r>
            <a:r>
              <a:rPr lang="en-CA" baseline="0"/>
              <a:t>; requires good geometry (3 or more players already in Fine sync); takes longer than active sync.  Two modes – DS (data silent) and LTT-I (long-term transmit Inhibited)</a:t>
            </a:r>
          </a:p>
          <a:p>
            <a:pPr marL="0" indent="0">
              <a:buNone/>
            </a:pPr>
            <a:r>
              <a:rPr lang="en-CA" baseline="0"/>
              <a:t>4) Zulu or GMT</a:t>
            </a:r>
          </a:p>
          <a:p>
            <a:pPr marL="0" indent="0">
              <a:buNone/>
            </a:pPr>
            <a:r>
              <a:rPr lang="en-CA" baseline="0"/>
              <a:t>5) Different Crypto; all NTRs transmit the J0.0 message in the A-0-6 timeslot; therefore, the only way to isolate a network from another with two NTRs in LOS to a IU is to use crypto to change the frequency hopping pattern. Common issues of </a:t>
            </a:r>
            <a:r>
              <a:rPr lang="en-CA" baseline="0" err="1"/>
              <a:t>dualing</a:t>
            </a:r>
            <a:r>
              <a:rPr lang="en-CA" baseline="0"/>
              <a:t> NTRs – Fractured Net (same crypto and network, players sync with one or the other NTR but entire architecture is not exchanging data); Stuck in Coarse sync – different network NTRs using the same crypto. </a:t>
            </a:r>
          </a:p>
          <a:p>
            <a:pPr marL="0" indent="0">
              <a:buNone/>
            </a:pPr>
            <a:r>
              <a:rPr lang="en-CA" baseline="0"/>
              <a:t>6) Time, load-file, crypto, LOS between participants (Connectivity), operator error</a:t>
            </a:r>
          </a:p>
          <a:p>
            <a:pPr marL="228600" indent="-228600">
              <a:buAutoNum type="arabicParenR"/>
            </a:pPr>
            <a:endParaRPr lang="en-CA"/>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25</a:t>
            </a:fld>
            <a:endParaRPr lang="en-CA" altLang="en-US"/>
          </a:p>
        </p:txBody>
      </p:sp>
    </p:spTree>
    <p:extLst>
      <p:ext uri="{BB962C8B-B14F-4D97-AF65-F5344CB8AC3E}">
        <p14:creationId xmlns:p14="http://schemas.microsoft.com/office/powerpoint/2010/main" val="21320695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a:noFill/>
        </p:spPr>
        <p:txBody>
          <a:bodyPr/>
          <a:lstStyle/>
          <a:p>
            <a:fld id="{1C4AA5DB-EB04-4A95-BF16-56D3F6789DA7}" type="slidenum">
              <a:rPr lang="en-US" smtClean="0"/>
              <a:pPr/>
              <a:t>5</a:t>
            </a:fld>
            <a:endParaRPr lang="en-US"/>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a:ln/>
        </p:spPr>
        <p:txBody>
          <a:bodyPr/>
          <a:lstStyle/>
          <a:p>
            <a:pPr eaLnBrk="1" hangingPunct="1"/>
            <a:r>
              <a:rPr lang="en-US" b="1"/>
              <a:t>TP</a:t>
            </a:r>
            <a:r>
              <a:rPr lang="en-US"/>
              <a:t>: In order to start the sync process, there needs to be a time base.  </a:t>
            </a:r>
          </a:p>
          <a:p>
            <a:pPr eaLnBrk="1" hangingPunct="1"/>
            <a:endParaRPr lang="en-US"/>
          </a:p>
          <a:p>
            <a:pPr eaLnBrk="1" hangingPunct="1"/>
            <a:r>
              <a:rPr lang="en-US"/>
              <a:t>In a System</a:t>
            </a:r>
            <a:r>
              <a:rPr lang="en-US" baseline="0"/>
              <a:t> Time Reference Network (</a:t>
            </a:r>
            <a:r>
              <a:rPr lang="en-US"/>
              <a:t>STRN), the time base is known as the Network Time Reference (NTR).  </a:t>
            </a:r>
          </a:p>
          <a:p>
            <a:pPr eaLnBrk="1" hangingPunct="1"/>
            <a:endParaRPr lang="en-US"/>
          </a:p>
          <a:p>
            <a:pPr eaLnBrk="1" hangingPunct="1"/>
            <a:r>
              <a:rPr lang="en-US"/>
              <a:t>The NTRs clock is the model upon which all other units will base their system time.  </a:t>
            </a:r>
          </a:p>
          <a:p>
            <a:pPr eaLnBrk="1" hangingPunct="1"/>
            <a:endParaRPr lang="en-US"/>
          </a:p>
          <a:p>
            <a:pPr eaLnBrk="1" hangingPunct="1"/>
            <a:r>
              <a:rPr lang="en-US"/>
              <a:t>In a STRN, the NTR has a time quality of 15 and is automatically in sync state 3, Fine Sync.  This gives the NTR the capability to transmit and receive all messages.</a:t>
            </a:r>
          </a:p>
          <a:p>
            <a:pPr eaLnBrk="1" hangingPunct="1"/>
            <a:endParaRPr lang="en-US"/>
          </a:p>
          <a:p>
            <a:pPr eaLnBrk="1" hangingPunct="1"/>
            <a:r>
              <a:rPr lang="en-US"/>
              <a:t>In an External Time Reference Network (ETRN), the time base is Universal Coordinated Time (UTC), which is a capable terminal will normally receive via GPS.  There is an NTR in an ETRN, but the NTR models his clock off the GPS satellites.  An NTRs time quality in an ETRN is </a:t>
            </a:r>
            <a:r>
              <a:rPr lang="en-US" u="sng"/>
              <a:t>&lt;</a:t>
            </a:r>
            <a:r>
              <a:rPr lang="en-US"/>
              <a:t> 15.</a:t>
            </a:r>
          </a:p>
        </p:txBody>
      </p:sp>
    </p:spTree>
    <p:extLst>
      <p:ext uri="{BB962C8B-B14F-4D97-AF65-F5344CB8AC3E}">
        <p14:creationId xmlns:p14="http://schemas.microsoft.com/office/powerpoint/2010/main" val="34206507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a:noFill/>
        </p:spPr>
        <p:txBody>
          <a:bodyPr/>
          <a:lstStyle/>
          <a:p>
            <a:fld id="{27699C2D-36C0-4021-A714-E0283A9F1FE6}" type="slidenum">
              <a:rPr lang="en-US" smtClean="0"/>
              <a:pPr/>
              <a:t>6</a:t>
            </a:fld>
            <a:endParaRPr lang="en-US"/>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noFill/>
          <a:ln/>
        </p:spPr>
        <p:txBody>
          <a:bodyPr/>
          <a:lstStyle/>
          <a:p>
            <a:pPr eaLnBrk="1" hangingPunct="1"/>
            <a:r>
              <a:rPr lang="en-US" b="1"/>
              <a:t>TP:</a:t>
            </a:r>
            <a:r>
              <a:rPr lang="en-US"/>
              <a:t> A JU is required to model its clock against the NTRs clock, whether in a STRN or ETRN.  </a:t>
            </a:r>
          </a:p>
          <a:p>
            <a:pPr eaLnBrk="1" hangingPunct="1"/>
            <a:endParaRPr lang="en-US"/>
          </a:p>
          <a:p>
            <a:pPr eaLnBrk="1" hangingPunct="1"/>
            <a:r>
              <a:rPr lang="en-US"/>
              <a:t>The NTR will broadcast Initial Entry Messages (J0.0).  Each Initial Entry Message will identify the start of a specific frame.</a:t>
            </a:r>
          </a:p>
        </p:txBody>
      </p:sp>
    </p:spTree>
    <p:extLst>
      <p:ext uri="{BB962C8B-B14F-4D97-AF65-F5344CB8AC3E}">
        <p14:creationId xmlns:p14="http://schemas.microsoft.com/office/powerpoint/2010/main" val="24094598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a:noFill/>
        </p:spPr>
        <p:txBody>
          <a:bodyPr/>
          <a:lstStyle/>
          <a:p>
            <a:fld id="{6FBCCAB2-5454-48A2-8666-A1B377B5762E}" type="slidenum">
              <a:rPr lang="en-US" smtClean="0"/>
              <a:pPr/>
              <a:t>7</a:t>
            </a:fld>
            <a:endParaRPr lang="en-US"/>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noFill/>
          <a:ln/>
        </p:spPr>
        <p:txBody>
          <a:bodyPr/>
          <a:lstStyle/>
          <a:p>
            <a:pPr eaLnBrk="1" hangingPunct="1"/>
            <a:r>
              <a:rPr lang="en-US" b="1"/>
              <a:t>TP:</a:t>
            </a:r>
            <a:r>
              <a:rPr lang="en-US" b="1" baseline="0"/>
              <a:t> </a:t>
            </a:r>
            <a:r>
              <a:rPr lang="en-US"/>
              <a:t>An Initial Entry Message (IEM) is used to identify the start of a specific Frame in a JTIDS/MIDS Epoch.  </a:t>
            </a:r>
          </a:p>
          <a:p>
            <a:pPr eaLnBrk="1" hangingPunct="1"/>
            <a:endParaRPr lang="en-US"/>
          </a:p>
          <a:p>
            <a:pPr eaLnBrk="1" hangingPunct="1"/>
            <a:r>
              <a:rPr lang="en-US"/>
              <a:t>It is always transmitted in timeslot A-0 on net 0.  </a:t>
            </a:r>
          </a:p>
          <a:p>
            <a:pPr eaLnBrk="1" hangingPunct="1"/>
            <a:endParaRPr lang="en-US"/>
          </a:p>
          <a:p>
            <a:pPr eaLnBrk="1" hangingPunct="1"/>
            <a:r>
              <a:rPr lang="en-US"/>
              <a:t>The IEM will also provide the time quality of the unit transmitting. </a:t>
            </a:r>
          </a:p>
          <a:p>
            <a:pPr eaLnBrk="1" hangingPunct="1"/>
            <a:endParaRPr lang="en-US"/>
          </a:p>
          <a:p>
            <a:pPr eaLnBrk="1" hangingPunct="1"/>
            <a:r>
              <a:rPr lang="en-US"/>
              <a:t>The NTR will transmit an IEM in every Frame.</a:t>
            </a:r>
          </a:p>
        </p:txBody>
      </p:sp>
    </p:spTree>
    <p:extLst>
      <p:ext uri="{BB962C8B-B14F-4D97-AF65-F5344CB8AC3E}">
        <p14:creationId xmlns:p14="http://schemas.microsoft.com/office/powerpoint/2010/main" val="551342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p:spPr>
        <p:txBody>
          <a:bodyPr/>
          <a:lstStyle/>
          <a:p>
            <a:fld id="{B8181CE1-41E5-422B-8320-21B35D31E1B8}" type="slidenum">
              <a:rPr lang="en-US" smtClean="0"/>
              <a:pPr/>
              <a:t>8</a:t>
            </a:fld>
            <a:endParaRPr lang="en-US"/>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noFill/>
          <a:ln/>
        </p:spPr>
        <p:txBody>
          <a:bodyPr/>
          <a:lstStyle/>
          <a:p>
            <a:pPr eaLnBrk="1" hangingPunct="1"/>
            <a:r>
              <a:rPr lang="en-US" b="1"/>
              <a:t>TP:</a:t>
            </a:r>
            <a:r>
              <a:rPr lang="en-US" b="1" baseline="0"/>
              <a:t> </a:t>
            </a:r>
            <a:r>
              <a:rPr lang="en-US"/>
              <a:t>In order for a JU to start net entry, the first thing it must do is estimate the time of day.</a:t>
            </a:r>
          </a:p>
          <a:p>
            <a:pPr eaLnBrk="1" hangingPunct="1"/>
            <a:endParaRPr lang="en-US"/>
          </a:p>
          <a:p>
            <a:pPr eaLnBrk="1" hangingPunct="1"/>
            <a:r>
              <a:rPr lang="en-US"/>
              <a:t>The estimate is a guess at network time, normally based on a time hack, or GPS time.  </a:t>
            </a:r>
          </a:p>
          <a:p>
            <a:pPr eaLnBrk="1" hangingPunct="1"/>
            <a:endParaRPr lang="en-US"/>
          </a:p>
          <a:p>
            <a:pPr eaLnBrk="1" hangingPunct="1"/>
            <a:r>
              <a:rPr lang="en-US"/>
              <a:t>The guess is used to calculate a future reception code for receiving an IEM.  </a:t>
            </a:r>
          </a:p>
          <a:p>
            <a:pPr eaLnBrk="1" hangingPunct="1"/>
            <a:endParaRPr lang="en-US"/>
          </a:p>
          <a:p>
            <a:pPr eaLnBrk="1" hangingPunct="1"/>
            <a:r>
              <a:rPr lang="en-US"/>
              <a:t>When a JU enters its guess, it also enters an error estimate, or an estimate of how accurate its guess is.  For some systems, this error estimate is fixed, but most systems can change the estimate.  </a:t>
            </a:r>
          </a:p>
          <a:p>
            <a:pPr eaLnBrk="1" hangingPunct="1"/>
            <a:endParaRPr lang="en-US"/>
          </a:p>
          <a:p>
            <a:pPr eaLnBrk="1" hangingPunct="1"/>
            <a:r>
              <a:rPr lang="en-US"/>
              <a:t>The larger the estimate, the longer it will take for a terminal to receive its first IEM.  The recommended error estimate is +/- 6 seconds.</a:t>
            </a:r>
          </a:p>
        </p:txBody>
      </p:sp>
    </p:spTree>
    <p:extLst>
      <p:ext uri="{BB962C8B-B14F-4D97-AF65-F5344CB8AC3E}">
        <p14:creationId xmlns:p14="http://schemas.microsoft.com/office/powerpoint/2010/main" val="42013972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a:noFill/>
        </p:spPr>
        <p:txBody>
          <a:bodyPr/>
          <a:lstStyle/>
          <a:p>
            <a:fld id="{8197EF5C-8EB1-4CF0-951F-D7D308CFC0A4}" type="slidenum">
              <a:rPr lang="en-US" smtClean="0"/>
              <a:pPr/>
              <a:t>9</a:t>
            </a:fld>
            <a:endParaRPr lang="en-US"/>
          </a:p>
        </p:txBody>
      </p:sp>
      <p:sp>
        <p:nvSpPr>
          <p:cNvPr id="34818" name="Rectangle 2"/>
          <p:cNvSpPr>
            <a:spLocks noGrp="1" noRot="1" noChangeAspect="1" noChangeArrowheads="1" noTextEdit="1"/>
          </p:cNvSpPr>
          <p:nvPr>
            <p:ph type="sldImg"/>
          </p:nvPr>
        </p:nvSpPr>
        <p:spPr>
          <a:xfrm>
            <a:off x="1149350" y="692150"/>
            <a:ext cx="4560888" cy="3421063"/>
          </a:xfrm>
          <a:ln w="12700" cap="flat">
            <a:solidFill>
              <a:schemeClr val="tx1"/>
            </a:solidFill>
          </a:ln>
        </p:spPr>
      </p:sp>
      <p:sp>
        <p:nvSpPr>
          <p:cNvPr id="34819" name="Rectangle 3"/>
          <p:cNvSpPr>
            <a:spLocks noGrp="1" noChangeArrowheads="1"/>
          </p:cNvSpPr>
          <p:nvPr>
            <p:ph type="body" idx="1"/>
          </p:nvPr>
        </p:nvSpPr>
        <p:spPr>
          <a:xfrm>
            <a:off x="914400" y="4343400"/>
            <a:ext cx="5027613" cy="4114800"/>
          </a:xfrm>
          <a:noFill/>
          <a:ln/>
        </p:spPr>
        <p:txBody>
          <a:bodyPr lIns="93903" tIns="46952" rIns="93903" bIns="46952"/>
          <a:lstStyle/>
          <a:p>
            <a:pPr defTabSz="930275">
              <a:spcBef>
                <a:spcPct val="0"/>
              </a:spcBef>
            </a:pPr>
            <a:r>
              <a:rPr lang="en-US" sz="2400" b="1"/>
              <a:t>TP:</a:t>
            </a:r>
            <a:r>
              <a:rPr lang="en-US" sz="2400" b="1" baseline="0"/>
              <a:t> </a:t>
            </a:r>
            <a:r>
              <a:rPr lang="en-US" sz="2400"/>
              <a:t>As stated prior, the NTR identifies System Time (JTIDS time) and transmits an IEM in timeslot A-0 each frame. </a:t>
            </a:r>
          </a:p>
          <a:p>
            <a:pPr defTabSz="930275">
              <a:spcBef>
                <a:spcPct val="0"/>
              </a:spcBef>
            </a:pPr>
            <a:endParaRPr lang="en-US" sz="2400"/>
          </a:p>
          <a:p>
            <a:pPr defTabSz="930275">
              <a:spcBef>
                <a:spcPct val="0"/>
              </a:spcBef>
            </a:pPr>
            <a:r>
              <a:rPr lang="en-US" sz="2400"/>
              <a:t>Each IEM is different, as it identifies the start of a specific frame in an epoch.  </a:t>
            </a:r>
          </a:p>
          <a:p>
            <a:pPr defTabSz="930275">
              <a:spcBef>
                <a:spcPct val="0"/>
              </a:spcBef>
            </a:pPr>
            <a:endParaRPr lang="en-US" sz="2400"/>
          </a:p>
          <a:p>
            <a:pPr defTabSz="930275">
              <a:spcBef>
                <a:spcPct val="0"/>
              </a:spcBef>
            </a:pPr>
            <a:r>
              <a:rPr lang="en-US" sz="2400"/>
              <a:t>Each JU must guess at system time and will enter an error estimate, based on how good their guess is. (Improved</a:t>
            </a:r>
            <a:r>
              <a:rPr lang="en-US" sz="2400" baseline="0"/>
              <a:t> by using a GPS or conducting a TIME HACK off a platform that is currently in Fine Sync, this does not have to be the NTR)</a:t>
            </a:r>
            <a:endParaRPr lang="en-US" sz="2400"/>
          </a:p>
          <a:p>
            <a:pPr defTabSz="930275">
              <a:spcBef>
                <a:spcPct val="0"/>
              </a:spcBef>
            </a:pPr>
            <a:endParaRPr lang="en-US" sz="2400"/>
          </a:p>
          <a:p>
            <a:pPr defTabSz="930275">
              <a:spcBef>
                <a:spcPct val="0"/>
              </a:spcBef>
            </a:pPr>
            <a:r>
              <a:rPr lang="en-US" sz="2400"/>
              <a:t>This error estimate is used to calculate the reception codes for a future IEM.  Based on the error estimate, a look window is created. </a:t>
            </a:r>
          </a:p>
          <a:p>
            <a:pPr defTabSz="930275">
              <a:spcBef>
                <a:spcPct val="0"/>
              </a:spcBef>
            </a:pPr>
            <a:endParaRPr lang="en-US" sz="2400"/>
          </a:p>
          <a:p>
            <a:pPr defTabSz="930275">
              <a:spcBef>
                <a:spcPct val="0"/>
              </a:spcBef>
            </a:pPr>
            <a:r>
              <a:rPr lang="en-US" sz="2400"/>
              <a:t>This look window is equal to two error estimates (i.e. if the error estimate is 6 seconds, the look window will be 12 seconds).  The terminal will calculate what the reception code (hopping pattern) will be at a future time and will wait and listen for that specific pattern.  </a:t>
            </a:r>
          </a:p>
        </p:txBody>
      </p:sp>
    </p:spTree>
    <p:extLst>
      <p:ext uri="{BB962C8B-B14F-4D97-AF65-F5344CB8AC3E}">
        <p14:creationId xmlns:p14="http://schemas.microsoft.com/office/powerpoint/2010/main" val="7516430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a:noFill/>
        </p:spPr>
        <p:txBody>
          <a:bodyPr/>
          <a:lstStyle/>
          <a:p>
            <a:fld id="{5C9D5606-0E5E-4E03-A595-63AB8D6FBF1E}" type="slidenum">
              <a:rPr lang="en-US" smtClean="0"/>
              <a:pPr/>
              <a:t>10</a:t>
            </a:fld>
            <a:endParaRPr lang="en-US"/>
          </a:p>
        </p:txBody>
      </p:sp>
      <p:sp>
        <p:nvSpPr>
          <p:cNvPr id="36866" name="Rectangle 2"/>
          <p:cNvSpPr>
            <a:spLocks noGrp="1" noRot="1" noChangeAspect="1" noChangeArrowheads="1" noTextEdit="1"/>
          </p:cNvSpPr>
          <p:nvPr>
            <p:ph type="sldImg"/>
          </p:nvPr>
        </p:nvSpPr>
        <p:spPr>
          <a:xfrm>
            <a:off x="1149350" y="692150"/>
            <a:ext cx="4560888" cy="3421063"/>
          </a:xfrm>
          <a:ln w="12700" cap="flat">
            <a:solidFill>
              <a:schemeClr val="tx1"/>
            </a:solidFill>
          </a:ln>
        </p:spPr>
      </p:sp>
      <p:sp>
        <p:nvSpPr>
          <p:cNvPr id="36867" name="Rectangle 3"/>
          <p:cNvSpPr>
            <a:spLocks noGrp="1" noChangeArrowheads="1"/>
          </p:cNvSpPr>
          <p:nvPr>
            <p:ph type="body" idx="1"/>
          </p:nvPr>
        </p:nvSpPr>
        <p:spPr>
          <a:xfrm>
            <a:off x="914400" y="4343400"/>
            <a:ext cx="5027613" cy="4114800"/>
          </a:xfrm>
          <a:noFill/>
          <a:ln/>
        </p:spPr>
        <p:txBody>
          <a:bodyPr lIns="93903" tIns="46952" rIns="93903" bIns="46952"/>
          <a:lstStyle/>
          <a:p>
            <a:pPr defTabSz="930275">
              <a:spcBef>
                <a:spcPct val="0"/>
              </a:spcBef>
            </a:pPr>
            <a:r>
              <a:rPr lang="en-US" sz="2400" b="1"/>
              <a:t>TP:</a:t>
            </a:r>
            <a:r>
              <a:rPr lang="en-US" sz="2400" baseline="0"/>
              <a:t> </a:t>
            </a:r>
            <a:r>
              <a:rPr lang="en-US" sz="2400"/>
              <a:t>Once the predicted hopping pattern is received, the terminal will start following transmission, using the first IEM it receives to set its clock (i.e. to tell it when the start of the frame is).  </a:t>
            </a:r>
          </a:p>
          <a:p>
            <a:pPr defTabSz="930275">
              <a:spcBef>
                <a:spcPct val="0"/>
              </a:spcBef>
            </a:pPr>
            <a:endParaRPr lang="en-US" sz="2400"/>
          </a:p>
          <a:p>
            <a:pPr defTabSz="930275">
              <a:spcBef>
                <a:spcPct val="0"/>
              </a:spcBef>
            </a:pPr>
            <a:r>
              <a:rPr lang="en-US" sz="2400"/>
              <a:t>Then the terminal will use the second, or subsequent, IEM to set the clock speed.  </a:t>
            </a:r>
          </a:p>
          <a:p>
            <a:pPr defTabSz="930275">
              <a:spcBef>
                <a:spcPct val="0"/>
              </a:spcBef>
            </a:pPr>
            <a:endParaRPr lang="en-US" sz="2400"/>
          </a:p>
          <a:p>
            <a:pPr defTabSz="930275">
              <a:spcBef>
                <a:spcPct val="0"/>
              </a:spcBef>
            </a:pPr>
            <a:r>
              <a:rPr lang="en-US" sz="2400"/>
              <a:t>Once the clock is set and the clock speed is determined, and the terminal time is within ½ of a timeslot from the NTR, then the terminal will declare coarse sync.  </a:t>
            </a:r>
          </a:p>
          <a:p>
            <a:pPr defTabSz="930275">
              <a:spcBef>
                <a:spcPct val="0"/>
              </a:spcBef>
            </a:pPr>
            <a:endParaRPr lang="en-US" sz="2400"/>
          </a:p>
          <a:p>
            <a:pPr defTabSz="930275">
              <a:spcBef>
                <a:spcPct val="0"/>
              </a:spcBef>
            </a:pPr>
            <a:r>
              <a:rPr lang="en-US" sz="2400"/>
              <a:t>It is understand that it can take up to 3 time uncertainties in order to achieve coarse sync.  </a:t>
            </a:r>
          </a:p>
          <a:p>
            <a:pPr defTabSz="930275">
              <a:spcBef>
                <a:spcPct val="0"/>
              </a:spcBef>
            </a:pPr>
            <a:endParaRPr lang="en-US" sz="2400"/>
          </a:p>
          <a:p>
            <a:pPr defTabSz="930275">
              <a:spcBef>
                <a:spcPct val="0"/>
              </a:spcBef>
            </a:pPr>
            <a:r>
              <a:rPr lang="en-US" sz="2400"/>
              <a:t>If the terminal does not declare coarse sync within the maximum allowable time, it will reattempt entry until it attains coarse sync or the process is reinitialized manually.</a:t>
            </a:r>
          </a:p>
        </p:txBody>
      </p:sp>
    </p:spTree>
    <p:extLst>
      <p:ext uri="{BB962C8B-B14F-4D97-AF65-F5344CB8AC3E}">
        <p14:creationId xmlns:p14="http://schemas.microsoft.com/office/powerpoint/2010/main" val="40003553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5"/>
          </p:nvPr>
        </p:nvSpPr>
        <p:spPr>
          <a:noFill/>
        </p:spPr>
        <p:txBody>
          <a:bodyPr/>
          <a:lstStyle/>
          <a:p>
            <a:fld id="{9E1ABE60-6D08-44C0-B766-B159EA101112}" type="slidenum">
              <a:rPr lang="en-US" smtClean="0"/>
              <a:pPr/>
              <a:t>11</a:t>
            </a:fld>
            <a:endParaRPr lang="en-US"/>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ln/>
        </p:spPr>
        <p:txBody>
          <a:bodyPr/>
          <a:lstStyle/>
          <a:p>
            <a:pPr eaLnBrk="1" hangingPunct="1"/>
            <a:r>
              <a:rPr lang="en-US" b="1"/>
              <a:t>TP: </a:t>
            </a:r>
            <a:r>
              <a:rPr lang="en-US"/>
              <a:t>Once the terminal declares coarse sync, the unit will be able to receive all messages, but only be able to transmit RTTs.</a:t>
            </a:r>
          </a:p>
          <a:p>
            <a:pPr eaLnBrk="1" hangingPunct="1"/>
            <a:endParaRPr lang="en-US"/>
          </a:p>
          <a:p>
            <a:pPr eaLnBrk="1" hangingPunct="1"/>
            <a:r>
              <a:rPr lang="en-US"/>
              <a:t>Whether in a STRN or an ETRN, coarse synchronization will be achieved the same way.</a:t>
            </a:r>
          </a:p>
        </p:txBody>
      </p:sp>
    </p:spTree>
    <p:extLst>
      <p:ext uri="{BB962C8B-B14F-4D97-AF65-F5344CB8AC3E}">
        <p14:creationId xmlns:p14="http://schemas.microsoft.com/office/powerpoint/2010/main" val="16326072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6.wmf"/><Relationship Id="rId4" Type="http://schemas.openxmlformats.org/officeDocument/2006/relationships/oleObject" Target="../embeddings/oleObject1.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3596699" y="328190"/>
            <a:ext cx="1961782" cy="604599"/>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EO 001.03</a:t>
            </a:r>
          </a:p>
        </p:txBody>
      </p:sp>
      <p:sp>
        <p:nvSpPr>
          <p:cNvPr id="11" name="Title 3">
            <a:extLst>
              <a:ext uri="{FF2B5EF4-FFF2-40B4-BE49-F238E27FC236}">
                <a16:creationId xmlns:a16="http://schemas.microsoft.com/office/drawing/2014/main" id="{4E375B69-8A08-4F5C-95BB-46ED48E1593F}"/>
              </a:ext>
            </a:extLst>
          </p:cNvPr>
          <p:cNvSpPr txBox="1">
            <a:spLocks/>
          </p:cNvSpPr>
          <p:nvPr/>
        </p:nvSpPr>
        <p:spPr>
          <a:xfrm>
            <a:off x="-1954" y="3124200"/>
            <a:ext cx="5564554" cy="6096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Describe the Link 16 Synchronization Process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a:xfrm>
            <a:off x="0" y="0"/>
            <a:ext cx="9144000" cy="1143000"/>
          </a:xfrm>
        </p:spPr>
        <p:txBody>
          <a:bodyPr>
            <a:normAutofit/>
            <a:scene3d>
              <a:camera prst="orthographicFront"/>
              <a:lightRig rig="soft" dir="t">
                <a:rot lat="0" lon="0" rev="16800000"/>
              </a:lightRig>
            </a:scene3d>
            <a:sp3d prstMaterial="softEdge">
              <a:bevelT w="38100" h="38100"/>
            </a:sp3d>
          </a:bodyPr>
          <a:lstStyle/>
          <a:p>
            <a:pPr algn="ctr" eaLnBrk="1" fontAlgn="auto" hangingPunct="1">
              <a:spcAft>
                <a:spcPts val="0"/>
              </a:spcAft>
              <a:defRPr/>
            </a:pPr>
            <a:r>
              <a:rPr lang="en-US" sz="2800" b="1">
                <a:solidFill>
                  <a:schemeClr val="accent2">
                    <a:lumMod val="75000"/>
                  </a:schemeClr>
                </a:solidFill>
                <a:latin typeface="+mn-lt"/>
              </a:rPr>
              <a:t>Sync State 2 - Coarse Sync</a:t>
            </a:r>
          </a:p>
        </p:txBody>
      </p:sp>
      <p:sp>
        <p:nvSpPr>
          <p:cNvPr id="35842" name="Rectangle 3"/>
          <p:cNvSpPr>
            <a:spLocks noGrp="1" noChangeArrowheads="1"/>
          </p:cNvSpPr>
          <p:nvPr>
            <p:ph sz="half" idx="4294967295"/>
          </p:nvPr>
        </p:nvSpPr>
        <p:spPr>
          <a:xfrm>
            <a:off x="0" y="1308934"/>
            <a:ext cx="4337050" cy="4349750"/>
          </a:xfrm>
        </p:spPr>
        <p:txBody>
          <a:bodyPr vert="horz" wrap="square" lIns="91440" tIns="45720" rIns="91440" bIns="45720" numCol="1" anchor="t" anchorCtr="0" compatLnSpc="1">
            <a:prstTxWarp prst="textNoShape">
              <a:avLst/>
            </a:prstTxWarp>
            <a:noAutofit/>
          </a:bodyPr>
          <a:lstStyle/>
          <a:p>
            <a:pPr eaLnBrk="1" hangingPunct="1"/>
            <a:r>
              <a:rPr lang="en-US" sz="2000"/>
              <a:t>First initial entry messages received</a:t>
            </a:r>
            <a:endParaRPr lang="en-US" sz="2000">
              <a:cs typeface="Arial"/>
            </a:endParaRPr>
          </a:p>
          <a:p>
            <a:pPr lvl="1" eaLnBrk="1" hangingPunct="1">
              <a:buFont typeface="Wingdings"/>
              <a:buChar char="§"/>
            </a:pPr>
            <a:r>
              <a:rPr lang="en-US" sz="2000"/>
              <a:t>The clock will be set</a:t>
            </a:r>
            <a:endParaRPr lang="en-US" sz="2000">
              <a:cs typeface="Arial"/>
            </a:endParaRPr>
          </a:p>
          <a:p>
            <a:pPr eaLnBrk="1" hangingPunct="1"/>
            <a:r>
              <a:rPr lang="en-US" sz="2000"/>
              <a:t>Second initial entry message received</a:t>
            </a:r>
            <a:endParaRPr lang="en-US" sz="2000">
              <a:cs typeface="Arial"/>
            </a:endParaRPr>
          </a:p>
          <a:p>
            <a:pPr lvl="1" eaLnBrk="1" hangingPunct="1">
              <a:buFont typeface="Wingdings"/>
              <a:buChar char="§"/>
            </a:pPr>
            <a:r>
              <a:rPr lang="en-US" sz="2000"/>
              <a:t>The speed of the clock will be determined</a:t>
            </a:r>
            <a:endParaRPr lang="en-US" sz="2000">
              <a:cs typeface="Arial"/>
            </a:endParaRPr>
          </a:p>
          <a:p>
            <a:pPr lvl="1" eaLnBrk="1" hangingPunct="1">
              <a:buFont typeface="Wingdings"/>
              <a:buChar char="§"/>
            </a:pPr>
            <a:r>
              <a:rPr lang="en-US" sz="2000"/>
              <a:t>Coarse sync will be declared</a:t>
            </a:r>
            <a:endParaRPr lang="en-US" sz="2000">
              <a:cs typeface="Arial"/>
            </a:endParaRPr>
          </a:p>
          <a:p>
            <a:pPr eaLnBrk="1" hangingPunct="1"/>
            <a:r>
              <a:rPr lang="en-US" sz="2000"/>
              <a:t>Up to 3 time uncertainties (3DTs) to achieve coarse sync</a:t>
            </a:r>
            <a:endParaRPr lang="en-US" sz="2000">
              <a:cs typeface="Arial"/>
            </a:endParaRPr>
          </a:p>
        </p:txBody>
      </p:sp>
      <p:grpSp>
        <p:nvGrpSpPr>
          <p:cNvPr id="35843" name="Group 4"/>
          <p:cNvGrpSpPr>
            <a:grpSpLocks/>
          </p:cNvGrpSpPr>
          <p:nvPr/>
        </p:nvGrpSpPr>
        <p:grpSpPr bwMode="auto">
          <a:xfrm>
            <a:off x="4624388" y="3238500"/>
            <a:ext cx="3932237" cy="381000"/>
            <a:chOff x="3150" y="1866"/>
            <a:chExt cx="2388" cy="240"/>
          </a:xfrm>
        </p:grpSpPr>
        <p:sp>
          <p:nvSpPr>
            <p:cNvPr id="92" name="Rectangle 5"/>
            <p:cNvSpPr>
              <a:spLocks noChangeArrowheads="1"/>
            </p:cNvSpPr>
            <p:nvPr/>
          </p:nvSpPr>
          <p:spPr bwMode="auto">
            <a:xfrm>
              <a:off x="3150" y="1866"/>
              <a:ext cx="473" cy="240"/>
            </a:xfrm>
            <a:prstGeom prst="rect">
              <a:avLst/>
            </a:prstGeom>
            <a:solidFill>
              <a:srgbClr val="FF99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latin typeface="+mn-lt"/>
              </a:endParaRPr>
            </a:p>
          </p:txBody>
        </p:sp>
        <p:sp>
          <p:nvSpPr>
            <p:cNvPr id="93" name="Rectangle 6"/>
            <p:cNvSpPr>
              <a:spLocks noChangeArrowheads="1"/>
            </p:cNvSpPr>
            <p:nvPr/>
          </p:nvSpPr>
          <p:spPr bwMode="auto">
            <a:xfrm>
              <a:off x="3629" y="1866"/>
              <a:ext cx="470" cy="240"/>
            </a:xfrm>
            <a:prstGeom prst="rect">
              <a:avLst/>
            </a:prstGeom>
            <a:solidFill>
              <a:srgbClr val="FF99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latin typeface="+mn-lt"/>
              </a:endParaRPr>
            </a:p>
          </p:txBody>
        </p:sp>
        <p:sp>
          <p:nvSpPr>
            <p:cNvPr id="94" name="Rectangle 7"/>
            <p:cNvSpPr>
              <a:spLocks noChangeArrowheads="1"/>
            </p:cNvSpPr>
            <p:nvPr/>
          </p:nvSpPr>
          <p:spPr bwMode="auto">
            <a:xfrm>
              <a:off x="4108" y="1866"/>
              <a:ext cx="470" cy="240"/>
            </a:xfrm>
            <a:prstGeom prst="rect">
              <a:avLst/>
            </a:prstGeom>
            <a:solidFill>
              <a:srgbClr val="FF99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latin typeface="+mn-lt"/>
              </a:endParaRPr>
            </a:p>
          </p:txBody>
        </p:sp>
        <p:sp>
          <p:nvSpPr>
            <p:cNvPr id="95" name="Rectangle 8"/>
            <p:cNvSpPr>
              <a:spLocks noChangeArrowheads="1"/>
            </p:cNvSpPr>
            <p:nvPr/>
          </p:nvSpPr>
          <p:spPr bwMode="auto">
            <a:xfrm>
              <a:off x="4587" y="1866"/>
              <a:ext cx="470" cy="240"/>
            </a:xfrm>
            <a:prstGeom prst="rect">
              <a:avLst/>
            </a:prstGeom>
            <a:solidFill>
              <a:srgbClr val="FF99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latin typeface="+mn-lt"/>
              </a:endParaRPr>
            </a:p>
          </p:txBody>
        </p:sp>
        <p:sp>
          <p:nvSpPr>
            <p:cNvPr id="96" name="Rectangle 9"/>
            <p:cNvSpPr>
              <a:spLocks noChangeArrowheads="1"/>
            </p:cNvSpPr>
            <p:nvPr/>
          </p:nvSpPr>
          <p:spPr bwMode="auto">
            <a:xfrm>
              <a:off x="5065" y="1866"/>
              <a:ext cx="473" cy="240"/>
            </a:xfrm>
            <a:prstGeom prst="rect">
              <a:avLst/>
            </a:prstGeom>
            <a:solidFill>
              <a:srgbClr val="FF99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latin typeface="+mn-lt"/>
              </a:endParaRPr>
            </a:p>
          </p:txBody>
        </p:sp>
      </p:grpSp>
      <p:sp>
        <p:nvSpPr>
          <p:cNvPr id="97" name="Rectangle 10"/>
          <p:cNvSpPr>
            <a:spLocks noChangeArrowheads="1"/>
          </p:cNvSpPr>
          <p:nvPr/>
        </p:nvSpPr>
        <p:spPr bwMode="auto">
          <a:xfrm>
            <a:off x="5353050" y="3208338"/>
            <a:ext cx="407988" cy="369887"/>
          </a:xfrm>
          <a:prstGeom prst="rect">
            <a:avLst/>
          </a:prstGeom>
          <a:noFill/>
          <a:ln w="9525">
            <a:noFill/>
            <a:miter lim="800000"/>
            <a:headEnd/>
            <a:tailEnd/>
          </a:ln>
          <a:effectLst/>
        </p:spPr>
        <p:txBody>
          <a:bodyPr wrap="none" lIns="92075" tIns="46038" rIns="92075" bIns="46038">
            <a:spAutoFit/>
          </a:bodyPr>
          <a:lstStyle/>
          <a:p>
            <a:pPr algn="ctr" fontAlgn="auto">
              <a:spcBef>
                <a:spcPts val="0"/>
              </a:spcBef>
              <a:spcAft>
                <a:spcPts val="0"/>
              </a:spcAft>
              <a:defRPr/>
            </a:pPr>
            <a:r>
              <a:rPr lang="en-US" sz="1800" kern="0">
                <a:solidFill>
                  <a:srgbClr val="000000"/>
                </a:solidFill>
                <a:latin typeface="+mn-lt"/>
              </a:rPr>
              <a:t>T</a:t>
            </a:r>
            <a:r>
              <a:rPr lang="en-US" sz="1800" kern="0" baseline="-25000">
                <a:solidFill>
                  <a:srgbClr val="000000"/>
                </a:solidFill>
                <a:latin typeface="+mn-lt"/>
              </a:rPr>
              <a:t>0</a:t>
            </a:r>
          </a:p>
        </p:txBody>
      </p:sp>
      <p:sp>
        <p:nvSpPr>
          <p:cNvPr id="98" name="Rectangle 11"/>
          <p:cNvSpPr>
            <a:spLocks noChangeArrowheads="1"/>
          </p:cNvSpPr>
          <p:nvPr/>
        </p:nvSpPr>
        <p:spPr bwMode="auto">
          <a:xfrm>
            <a:off x="6159500" y="3206750"/>
            <a:ext cx="407988" cy="369888"/>
          </a:xfrm>
          <a:prstGeom prst="rect">
            <a:avLst/>
          </a:prstGeom>
          <a:noFill/>
          <a:ln w="9525">
            <a:noFill/>
            <a:miter lim="800000"/>
            <a:headEnd/>
            <a:tailEnd/>
          </a:ln>
          <a:effectLst/>
        </p:spPr>
        <p:txBody>
          <a:bodyPr wrap="none" lIns="92075" tIns="46038" rIns="92075" bIns="46038">
            <a:spAutoFit/>
          </a:bodyPr>
          <a:lstStyle/>
          <a:p>
            <a:pPr algn="ctr" fontAlgn="auto">
              <a:spcBef>
                <a:spcPts val="0"/>
              </a:spcBef>
              <a:spcAft>
                <a:spcPts val="0"/>
              </a:spcAft>
              <a:defRPr/>
            </a:pPr>
            <a:r>
              <a:rPr lang="en-US" sz="1800" kern="0">
                <a:solidFill>
                  <a:srgbClr val="000000"/>
                </a:solidFill>
                <a:latin typeface="+mn-lt"/>
              </a:rPr>
              <a:t>T</a:t>
            </a:r>
            <a:r>
              <a:rPr lang="en-US" sz="1800" kern="0" baseline="-25000">
                <a:solidFill>
                  <a:srgbClr val="000000"/>
                </a:solidFill>
                <a:latin typeface="+mn-lt"/>
              </a:rPr>
              <a:t>1</a:t>
            </a:r>
          </a:p>
        </p:txBody>
      </p:sp>
      <p:grpSp>
        <p:nvGrpSpPr>
          <p:cNvPr id="35846" name="Group 12"/>
          <p:cNvGrpSpPr>
            <a:grpSpLocks/>
          </p:cNvGrpSpPr>
          <p:nvPr/>
        </p:nvGrpSpPr>
        <p:grpSpPr bwMode="auto">
          <a:xfrm>
            <a:off x="4848225" y="4675188"/>
            <a:ext cx="2392363" cy="358775"/>
            <a:chOff x="2918" y="2429"/>
            <a:chExt cx="1507" cy="226"/>
          </a:xfrm>
        </p:grpSpPr>
        <p:sp>
          <p:nvSpPr>
            <p:cNvPr id="100" name="Rectangle 13"/>
            <p:cNvSpPr>
              <a:spLocks noChangeArrowheads="1"/>
            </p:cNvSpPr>
            <p:nvPr/>
          </p:nvSpPr>
          <p:spPr bwMode="auto">
            <a:xfrm>
              <a:off x="2918" y="2429"/>
              <a:ext cx="751" cy="226"/>
            </a:xfrm>
            <a:prstGeom prst="rect">
              <a:avLst/>
            </a:prstGeom>
            <a:solidFill>
              <a:srgbClr val="F57B49"/>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latin typeface="+mn-lt"/>
              </a:endParaRPr>
            </a:p>
          </p:txBody>
        </p:sp>
        <p:sp>
          <p:nvSpPr>
            <p:cNvPr id="101" name="Rectangle 14"/>
            <p:cNvSpPr>
              <a:spLocks noChangeArrowheads="1"/>
            </p:cNvSpPr>
            <p:nvPr/>
          </p:nvSpPr>
          <p:spPr bwMode="auto">
            <a:xfrm>
              <a:off x="3673" y="2429"/>
              <a:ext cx="752" cy="226"/>
            </a:xfrm>
            <a:prstGeom prst="rect">
              <a:avLst/>
            </a:prstGeom>
            <a:solidFill>
              <a:srgbClr val="F57B49"/>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latin typeface="+mn-lt"/>
              </a:endParaRPr>
            </a:p>
          </p:txBody>
        </p:sp>
      </p:grpSp>
      <p:sp>
        <p:nvSpPr>
          <p:cNvPr id="102" name="Rectangle 15"/>
          <p:cNvSpPr>
            <a:spLocks noChangeArrowheads="1"/>
          </p:cNvSpPr>
          <p:nvPr/>
        </p:nvSpPr>
        <p:spPr bwMode="auto">
          <a:xfrm>
            <a:off x="4803775" y="4613275"/>
            <a:ext cx="407988" cy="369888"/>
          </a:xfrm>
          <a:prstGeom prst="rect">
            <a:avLst/>
          </a:prstGeom>
          <a:noFill/>
          <a:ln w="9525">
            <a:noFill/>
            <a:miter lim="800000"/>
            <a:headEnd/>
            <a:tailEnd/>
          </a:ln>
          <a:effectLst/>
        </p:spPr>
        <p:txBody>
          <a:bodyPr wrap="none" lIns="92075" tIns="46038" rIns="92075" bIns="46038">
            <a:spAutoFit/>
          </a:bodyPr>
          <a:lstStyle/>
          <a:p>
            <a:pPr algn="ctr" fontAlgn="auto">
              <a:spcBef>
                <a:spcPts val="0"/>
              </a:spcBef>
              <a:spcAft>
                <a:spcPts val="0"/>
              </a:spcAft>
              <a:defRPr/>
            </a:pPr>
            <a:r>
              <a:rPr lang="en-US" sz="1800" kern="0">
                <a:solidFill>
                  <a:sysClr val="windowText" lastClr="000000"/>
                </a:solidFill>
                <a:latin typeface="+mn-lt"/>
              </a:rPr>
              <a:t>T</a:t>
            </a:r>
            <a:r>
              <a:rPr lang="en-US" sz="1800" kern="0" baseline="-25000">
                <a:solidFill>
                  <a:sysClr val="windowText" lastClr="000000"/>
                </a:solidFill>
                <a:latin typeface="+mn-lt"/>
              </a:rPr>
              <a:t>0</a:t>
            </a:r>
            <a:endParaRPr lang="en-US" sz="1800" kern="0" baseline="-25000">
              <a:solidFill>
                <a:srgbClr val="000000"/>
              </a:solidFill>
              <a:latin typeface="+mn-lt"/>
            </a:endParaRPr>
          </a:p>
        </p:txBody>
      </p:sp>
      <p:grpSp>
        <p:nvGrpSpPr>
          <p:cNvPr id="35848" name="Group 16"/>
          <p:cNvGrpSpPr>
            <a:grpSpLocks/>
          </p:cNvGrpSpPr>
          <p:nvPr/>
        </p:nvGrpSpPr>
        <p:grpSpPr bwMode="auto">
          <a:xfrm>
            <a:off x="6670675" y="1604963"/>
            <a:ext cx="595313" cy="1614487"/>
            <a:chOff x="4385" y="582"/>
            <a:chExt cx="375" cy="1017"/>
          </a:xfrm>
        </p:grpSpPr>
        <p:sp>
          <p:nvSpPr>
            <p:cNvPr id="104" name="Rectangle 17"/>
            <p:cNvSpPr>
              <a:spLocks noChangeArrowheads="1"/>
            </p:cNvSpPr>
            <p:nvPr/>
          </p:nvSpPr>
          <p:spPr bwMode="auto">
            <a:xfrm>
              <a:off x="4385" y="582"/>
              <a:ext cx="375" cy="562"/>
            </a:xfrm>
            <a:prstGeom prst="rect">
              <a:avLst/>
            </a:prstGeom>
            <a:solidFill>
              <a:srgbClr val="969696"/>
            </a:solidFill>
            <a:ln w="12700">
              <a:solidFill>
                <a:srgbClr val="FF0000"/>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latin typeface="+mn-lt"/>
              </a:endParaRPr>
            </a:p>
          </p:txBody>
        </p:sp>
        <p:sp>
          <p:nvSpPr>
            <p:cNvPr id="105" name="Rectangle 18"/>
            <p:cNvSpPr>
              <a:spLocks noChangeArrowheads="1"/>
            </p:cNvSpPr>
            <p:nvPr/>
          </p:nvSpPr>
          <p:spPr bwMode="auto">
            <a:xfrm>
              <a:off x="4513" y="1004"/>
              <a:ext cx="59" cy="103"/>
            </a:xfrm>
            <a:prstGeom prst="rect">
              <a:avLst/>
            </a:prstGeom>
            <a:solidFill>
              <a:srgbClr val="FF00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latin typeface="+mn-lt"/>
              </a:endParaRPr>
            </a:p>
          </p:txBody>
        </p:sp>
        <p:sp>
          <p:nvSpPr>
            <p:cNvPr id="106" name="Rectangle 19"/>
            <p:cNvSpPr>
              <a:spLocks noChangeArrowheads="1"/>
            </p:cNvSpPr>
            <p:nvPr/>
          </p:nvSpPr>
          <p:spPr bwMode="auto">
            <a:xfrm>
              <a:off x="4591" y="628"/>
              <a:ext cx="59" cy="103"/>
            </a:xfrm>
            <a:prstGeom prst="rect">
              <a:avLst/>
            </a:prstGeom>
            <a:solidFill>
              <a:srgbClr val="FF00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latin typeface="+mn-lt"/>
              </a:endParaRPr>
            </a:p>
          </p:txBody>
        </p:sp>
        <p:sp>
          <p:nvSpPr>
            <p:cNvPr id="107" name="Rectangle 20"/>
            <p:cNvSpPr>
              <a:spLocks noChangeArrowheads="1"/>
            </p:cNvSpPr>
            <p:nvPr/>
          </p:nvSpPr>
          <p:spPr bwMode="auto">
            <a:xfrm>
              <a:off x="4662" y="854"/>
              <a:ext cx="59" cy="103"/>
            </a:xfrm>
            <a:prstGeom prst="rect">
              <a:avLst/>
            </a:prstGeom>
            <a:solidFill>
              <a:srgbClr val="FF00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latin typeface="+mn-lt"/>
              </a:endParaRPr>
            </a:p>
          </p:txBody>
        </p:sp>
        <p:sp>
          <p:nvSpPr>
            <p:cNvPr id="108" name="Rectangle 21"/>
            <p:cNvSpPr>
              <a:spLocks noChangeArrowheads="1"/>
            </p:cNvSpPr>
            <p:nvPr/>
          </p:nvSpPr>
          <p:spPr bwMode="auto">
            <a:xfrm>
              <a:off x="4413" y="768"/>
              <a:ext cx="59" cy="103"/>
            </a:xfrm>
            <a:prstGeom prst="rect">
              <a:avLst/>
            </a:prstGeom>
            <a:solidFill>
              <a:srgbClr val="FF00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latin typeface="+mn-lt"/>
              </a:endParaRPr>
            </a:p>
          </p:txBody>
        </p:sp>
        <p:sp>
          <p:nvSpPr>
            <p:cNvPr id="109" name="AutoShape 22"/>
            <p:cNvSpPr>
              <a:spLocks noChangeArrowheads="1"/>
            </p:cNvSpPr>
            <p:nvPr/>
          </p:nvSpPr>
          <p:spPr bwMode="auto">
            <a:xfrm>
              <a:off x="4400" y="1154"/>
              <a:ext cx="358" cy="445"/>
            </a:xfrm>
            <a:custGeom>
              <a:avLst/>
              <a:gdLst>
                <a:gd name="G0" fmla="+- 9009 0 0"/>
                <a:gd name="G1" fmla="+- 21600 0 9009"/>
                <a:gd name="G2" fmla="*/ 9009 1 2"/>
                <a:gd name="G3" fmla="+- 21600 0 G2"/>
                <a:gd name="G4" fmla="+/ 9009 21600 2"/>
                <a:gd name="G5" fmla="+/ G1 0 2"/>
                <a:gd name="G6" fmla="*/ 21600 21600 9009"/>
                <a:gd name="G7" fmla="*/ G6 1 2"/>
                <a:gd name="G8" fmla="+- 21600 0 G7"/>
                <a:gd name="G9" fmla="*/ 21600 1 2"/>
                <a:gd name="G10" fmla="+- 9009 0 G9"/>
                <a:gd name="G11" fmla="?: G10 G8 0"/>
                <a:gd name="G12" fmla="?: G10 G7 21600"/>
                <a:gd name="T0" fmla="*/ 17095 w 21600"/>
                <a:gd name="T1" fmla="*/ 10800 h 21600"/>
                <a:gd name="T2" fmla="*/ 10800 w 21600"/>
                <a:gd name="T3" fmla="*/ 21600 h 21600"/>
                <a:gd name="T4" fmla="*/ 4505 w 21600"/>
                <a:gd name="T5" fmla="*/ 10800 h 21600"/>
                <a:gd name="T6" fmla="*/ 10800 w 21600"/>
                <a:gd name="T7" fmla="*/ 0 h 21600"/>
                <a:gd name="T8" fmla="*/ 6305 w 21600"/>
                <a:gd name="T9" fmla="*/ 6305 h 21600"/>
                <a:gd name="T10" fmla="*/ 15295 w 21600"/>
                <a:gd name="T11" fmla="*/ 15295 h 21600"/>
              </a:gdLst>
              <a:ahLst/>
              <a:cxnLst>
                <a:cxn ang="0">
                  <a:pos x="T0" y="T1"/>
                </a:cxn>
                <a:cxn ang="0">
                  <a:pos x="T2" y="T3"/>
                </a:cxn>
                <a:cxn ang="0">
                  <a:pos x="T4" y="T5"/>
                </a:cxn>
                <a:cxn ang="0">
                  <a:pos x="T6" y="T7"/>
                </a:cxn>
              </a:cxnLst>
              <a:rect l="T8" t="T9" r="T10" b="T11"/>
              <a:pathLst>
                <a:path w="21600" h="21600">
                  <a:moveTo>
                    <a:pt x="0" y="0"/>
                  </a:moveTo>
                  <a:lnTo>
                    <a:pt x="9009" y="21600"/>
                  </a:lnTo>
                  <a:lnTo>
                    <a:pt x="12591" y="21600"/>
                  </a:lnTo>
                  <a:lnTo>
                    <a:pt x="21600" y="0"/>
                  </a:lnTo>
                  <a:close/>
                </a:path>
              </a:pathLst>
            </a:custGeom>
            <a:gradFill rotWithShape="0">
              <a:gsLst>
                <a:gs pos="0">
                  <a:srgbClr val="000099"/>
                </a:gs>
                <a:gs pos="100000">
                  <a:srgbClr val="000000"/>
                </a:gs>
              </a:gsLst>
              <a:lin ang="5400000" scaled="1"/>
            </a:gradFill>
            <a:ln w="19050">
              <a:solidFill>
                <a:srgbClr val="000000"/>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latin typeface="+mn-lt"/>
              </a:endParaRPr>
            </a:p>
          </p:txBody>
        </p:sp>
      </p:grpSp>
      <p:grpSp>
        <p:nvGrpSpPr>
          <p:cNvPr id="35849" name="Group 23"/>
          <p:cNvGrpSpPr>
            <a:grpSpLocks/>
          </p:cNvGrpSpPr>
          <p:nvPr/>
        </p:nvGrpSpPr>
        <p:grpSpPr bwMode="auto">
          <a:xfrm>
            <a:off x="7466013" y="1619250"/>
            <a:ext cx="595312" cy="1614488"/>
            <a:chOff x="4886" y="622"/>
            <a:chExt cx="375" cy="1017"/>
          </a:xfrm>
        </p:grpSpPr>
        <p:sp>
          <p:nvSpPr>
            <p:cNvPr id="111" name="Rectangle 24"/>
            <p:cNvSpPr>
              <a:spLocks noChangeArrowheads="1"/>
            </p:cNvSpPr>
            <p:nvPr/>
          </p:nvSpPr>
          <p:spPr bwMode="auto">
            <a:xfrm flipH="1">
              <a:off x="4886" y="622"/>
              <a:ext cx="375" cy="562"/>
            </a:xfrm>
            <a:prstGeom prst="rect">
              <a:avLst/>
            </a:prstGeom>
            <a:solidFill>
              <a:srgbClr val="969696"/>
            </a:solidFill>
            <a:ln w="12700">
              <a:solidFill>
                <a:srgbClr val="FF0000"/>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latin typeface="+mn-lt"/>
              </a:endParaRPr>
            </a:p>
          </p:txBody>
        </p:sp>
        <p:sp>
          <p:nvSpPr>
            <p:cNvPr id="112" name="Rectangle 25"/>
            <p:cNvSpPr>
              <a:spLocks noChangeArrowheads="1"/>
            </p:cNvSpPr>
            <p:nvPr/>
          </p:nvSpPr>
          <p:spPr bwMode="auto">
            <a:xfrm flipH="1">
              <a:off x="5065" y="981"/>
              <a:ext cx="59" cy="103"/>
            </a:xfrm>
            <a:prstGeom prst="rect">
              <a:avLst/>
            </a:prstGeom>
            <a:solidFill>
              <a:srgbClr val="FF00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latin typeface="+mn-lt"/>
              </a:endParaRPr>
            </a:p>
          </p:txBody>
        </p:sp>
        <p:sp>
          <p:nvSpPr>
            <p:cNvPr id="113" name="Rectangle 26"/>
            <p:cNvSpPr>
              <a:spLocks noChangeArrowheads="1"/>
            </p:cNvSpPr>
            <p:nvPr/>
          </p:nvSpPr>
          <p:spPr bwMode="auto">
            <a:xfrm flipH="1">
              <a:off x="4996" y="813"/>
              <a:ext cx="59" cy="103"/>
            </a:xfrm>
            <a:prstGeom prst="rect">
              <a:avLst/>
            </a:prstGeom>
            <a:solidFill>
              <a:srgbClr val="FF00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latin typeface="+mn-lt"/>
              </a:endParaRPr>
            </a:p>
          </p:txBody>
        </p:sp>
        <p:sp>
          <p:nvSpPr>
            <p:cNvPr id="114" name="Rectangle 27"/>
            <p:cNvSpPr>
              <a:spLocks noChangeArrowheads="1"/>
            </p:cNvSpPr>
            <p:nvPr/>
          </p:nvSpPr>
          <p:spPr bwMode="auto">
            <a:xfrm flipH="1">
              <a:off x="4925" y="894"/>
              <a:ext cx="59" cy="103"/>
            </a:xfrm>
            <a:prstGeom prst="rect">
              <a:avLst/>
            </a:prstGeom>
            <a:solidFill>
              <a:srgbClr val="FF00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latin typeface="+mn-lt"/>
              </a:endParaRPr>
            </a:p>
          </p:txBody>
        </p:sp>
        <p:sp>
          <p:nvSpPr>
            <p:cNvPr id="115" name="Rectangle 28"/>
            <p:cNvSpPr>
              <a:spLocks noChangeArrowheads="1"/>
            </p:cNvSpPr>
            <p:nvPr/>
          </p:nvSpPr>
          <p:spPr bwMode="auto">
            <a:xfrm flipH="1">
              <a:off x="5174" y="808"/>
              <a:ext cx="59" cy="103"/>
            </a:xfrm>
            <a:prstGeom prst="rect">
              <a:avLst/>
            </a:prstGeom>
            <a:solidFill>
              <a:srgbClr val="FF00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latin typeface="+mn-lt"/>
              </a:endParaRPr>
            </a:p>
          </p:txBody>
        </p:sp>
        <p:sp>
          <p:nvSpPr>
            <p:cNvPr id="116" name="AutoShape 29"/>
            <p:cNvSpPr>
              <a:spLocks noChangeArrowheads="1"/>
            </p:cNvSpPr>
            <p:nvPr/>
          </p:nvSpPr>
          <p:spPr bwMode="auto">
            <a:xfrm>
              <a:off x="4901" y="1194"/>
              <a:ext cx="358" cy="445"/>
            </a:xfrm>
            <a:custGeom>
              <a:avLst/>
              <a:gdLst>
                <a:gd name="G0" fmla="+- 9009 0 0"/>
                <a:gd name="G1" fmla="+- 21600 0 9009"/>
                <a:gd name="G2" fmla="*/ 9009 1 2"/>
                <a:gd name="G3" fmla="+- 21600 0 G2"/>
                <a:gd name="G4" fmla="+/ 9009 21600 2"/>
                <a:gd name="G5" fmla="+/ G1 0 2"/>
                <a:gd name="G6" fmla="*/ 21600 21600 9009"/>
                <a:gd name="G7" fmla="*/ G6 1 2"/>
                <a:gd name="G8" fmla="+- 21600 0 G7"/>
                <a:gd name="G9" fmla="*/ 21600 1 2"/>
                <a:gd name="G10" fmla="+- 9009 0 G9"/>
                <a:gd name="G11" fmla="?: G10 G8 0"/>
                <a:gd name="G12" fmla="?: G10 G7 21600"/>
                <a:gd name="T0" fmla="*/ 17095 w 21600"/>
                <a:gd name="T1" fmla="*/ 10800 h 21600"/>
                <a:gd name="T2" fmla="*/ 10800 w 21600"/>
                <a:gd name="T3" fmla="*/ 21600 h 21600"/>
                <a:gd name="T4" fmla="*/ 4505 w 21600"/>
                <a:gd name="T5" fmla="*/ 10800 h 21600"/>
                <a:gd name="T6" fmla="*/ 10800 w 21600"/>
                <a:gd name="T7" fmla="*/ 0 h 21600"/>
                <a:gd name="T8" fmla="*/ 6305 w 21600"/>
                <a:gd name="T9" fmla="*/ 6305 h 21600"/>
                <a:gd name="T10" fmla="*/ 15295 w 21600"/>
                <a:gd name="T11" fmla="*/ 15295 h 21600"/>
              </a:gdLst>
              <a:ahLst/>
              <a:cxnLst>
                <a:cxn ang="0">
                  <a:pos x="T0" y="T1"/>
                </a:cxn>
                <a:cxn ang="0">
                  <a:pos x="T2" y="T3"/>
                </a:cxn>
                <a:cxn ang="0">
                  <a:pos x="T4" y="T5"/>
                </a:cxn>
                <a:cxn ang="0">
                  <a:pos x="T6" y="T7"/>
                </a:cxn>
              </a:cxnLst>
              <a:rect l="T8" t="T9" r="T10" b="T11"/>
              <a:pathLst>
                <a:path w="21600" h="21600">
                  <a:moveTo>
                    <a:pt x="0" y="0"/>
                  </a:moveTo>
                  <a:lnTo>
                    <a:pt x="9009" y="21600"/>
                  </a:lnTo>
                  <a:lnTo>
                    <a:pt x="12591" y="21600"/>
                  </a:lnTo>
                  <a:lnTo>
                    <a:pt x="21600" y="0"/>
                  </a:lnTo>
                  <a:close/>
                </a:path>
              </a:pathLst>
            </a:custGeom>
            <a:gradFill rotWithShape="0">
              <a:gsLst>
                <a:gs pos="0">
                  <a:srgbClr val="000099"/>
                </a:gs>
                <a:gs pos="100000">
                  <a:srgbClr val="000000"/>
                </a:gs>
              </a:gsLst>
              <a:lin ang="5400000" scaled="1"/>
            </a:gradFill>
            <a:ln w="19050">
              <a:solidFill>
                <a:srgbClr val="000000"/>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latin typeface="+mn-lt"/>
              </a:endParaRPr>
            </a:p>
          </p:txBody>
        </p:sp>
      </p:grpSp>
      <p:grpSp>
        <p:nvGrpSpPr>
          <p:cNvPr id="35850" name="Group 30"/>
          <p:cNvGrpSpPr>
            <a:grpSpLocks/>
          </p:cNvGrpSpPr>
          <p:nvPr/>
        </p:nvGrpSpPr>
        <p:grpSpPr bwMode="auto">
          <a:xfrm>
            <a:off x="6670675" y="3059113"/>
            <a:ext cx="574675" cy="1617662"/>
            <a:chOff x="2403" y="3066"/>
            <a:chExt cx="362" cy="1019"/>
          </a:xfrm>
        </p:grpSpPr>
        <p:sp>
          <p:nvSpPr>
            <p:cNvPr id="118" name="AutoShape 31"/>
            <p:cNvSpPr>
              <a:spLocks noChangeArrowheads="1"/>
            </p:cNvSpPr>
            <p:nvPr/>
          </p:nvSpPr>
          <p:spPr bwMode="auto">
            <a:xfrm>
              <a:off x="2404" y="3640"/>
              <a:ext cx="358" cy="445"/>
            </a:xfrm>
            <a:custGeom>
              <a:avLst/>
              <a:gdLst>
                <a:gd name="G0" fmla="+- 9009 0 0"/>
                <a:gd name="G1" fmla="+- 21600 0 9009"/>
                <a:gd name="G2" fmla="*/ 9009 1 2"/>
                <a:gd name="G3" fmla="+- 21600 0 G2"/>
                <a:gd name="G4" fmla="+/ 9009 21600 2"/>
                <a:gd name="G5" fmla="+/ G1 0 2"/>
                <a:gd name="G6" fmla="*/ 21600 21600 9009"/>
                <a:gd name="G7" fmla="*/ G6 1 2"/>
                <a:gd name="G8" fmla="+- 21600 0 G7"/>
                <a:gd name="G9" fmla="*/ 21600 1 2"/>
                <a:gd name="G10" fmla="+- 9009 0 G9"/>
                <a:gd name="G11" fmla="?: G10 G8 0"/>
                <a:gd name="G12" fmla="?: G10 G7 21600"/>
                <a:gd name="T0" fmla="*/ 17095 w 21600"/>
                <a:gd name="T1" fmla="*/ 10800 h 21600"/>
                <a:gd name="T2" fmla="*/ 10800 w 21600"/>
                <a:gd name="T3" fmla="*/ 21600 h 21600"/>
                <a:gd name="T4" fmla="*/ 4505 w 21600"/>
                <a:gd name="T5" fmla="*/ 10800 h 21600"/>
                <a:gd name="T6" fmla="*/ 10800 w 21600"/>
                <a:gd name="T7" fmla="*/ 0 h 21600"/>
                <a:gd name="T8" fmla="*/ 6305 w 21600"/>
                <a:gd name="T9" fmla="*/ 6305 h 21600"/>
                <a:gd name="T10" fmla="*/ 15295 w 21600"/>
                <a:gd name="T11" fmla="*/ 15295 h 21600"/>
              </a:gdLst>
              <a:ahLst/>
              <a:cxnLst>
                <a:cxn ang="0">
                  <a:pos x="T0" y="T1"/>
                </a:cxn>
                <a:cxn ang="0">
                  <a:pos x="T2" y="T3"/>
                </a:cxn>
                <a:cxn ang="0">
                  <a:pos x="T4" y="T5"/>
                </a:cxn>
                <a:cxn ang="0">
                  <a:pos x="T6" y="T7"/>
                </a:cxn>
              </a:cxnLst>
              <a:rect l="T8" t="T9" r="T10" b="T11"/>
              <a:pathLst>
                <a:path w="21600" h="21600">
                  <a:moveTo>
                    <a:pt x="0" y="0"/>
                  </a:moveTo>
                  <a:lnTo>
                    <a:pt x="9009" y="21600"/>
                  </a:lnTo>
                  <a:lnTo>
                    <a:pt x="12591" y="21600"/>
                  </a:lnTo>
                  <a:lnTo>
                    <a:pt x="21600" y="0"/>
                  </a:lnTo>
                  <a:close/>
                </a:path>
              </a:pathLst>
            </a:custGeom>
            <a:gradFill rotWithShape="0">
              <a:gsLst>
                <a:gs pos="0">
                  <a:srgbClr val="000099"/>
                </a:gs>
                <a:gs pos="100000">
                  <a:srgbClr val="000000"/>
                </a:gs>
              </a:gsLst>
              <a:lin ang="5400000" scaled="1"/>
            </a:gradFill>
            <a:ln w="9525">
              <a:solidFill>
                <a:srgbClr val="000000"/>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latin typeface="+mn-lt"/>
              </a:endParaRPr>
            </a:p>
          </p:txBody>
        </p:sp>
        <p:grpSp>
          <p:nvGrpSpPr>
            <p:cNvPr id="35858" name="Group 32"/>
            <p:cNvGrpSpPr>
              <a:grpSpLocks/>
            </p:cNvGrpSpPr>
            <p:nvPr/>
          </p:nvGrpSpPr>
          <p:grpSpPr bwMode="auto">
            <a:xfrm>
              <a:off x="2403" y="3066"/>
              <a:ext cx="362" cy="562"/>
              <a:chOff x="2358" y="3565"/>
              <a:chExt cx="362" cy="562"/>
            </a:xfrm>
          </p:grpSpPr>
          <p:sp>
            <p:nvSpPr>
              <p:cNvPr id="120" name="Rectangle 33"/>
              <p:cNvSpPr>
                <a:spLocks noChangeArrowheads="1"/>
              </p:cNvSpPr>
              <p:nvPr/>
            </p:nvSpPr>
            <p:spPr bwMode="auto">
              <a:xfrm>
                <a:off x="2358" y="3565"/>
                <a:ext cx="362" cy="562"/>
              </a:xfrm>
              <a:prstGeom prst="rect">
                <a:avLst/>
              </a:prstGeom>
              <a:solidFill>
                <a:srgbClr val="969696"/>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latin typeface="+mn-lt"/>
                </a:endParaRPr>
              </a:p>
            </p:txBody>
          </p:sp>
          <p:sp>
            <p:nvSpPr>
              <p:cNvPr id="121" name="Rectangle 34"/>
              <p:cNvSpPr>
                <a:spLocks noChangeArrowheads="1"/>
              </p:cNvSpPr>
              <p:nvPr/>
            </p:nvSpPr>
            <p:spPr bwMode="auto">
              <a:xfrm>
                <a:off x="2400" y="3742"/>
                <a:ext cx="59" cy="103"/>
              </a:xfrm>
              <a:prstGeom prst="rect">
                <a:avLst/>
              </a:prstGeom>
              <a:solidFill>
                <a:srgbClr val="FFFF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latin typeface="+mn-lt"/>
                </a:endParaRPr>
              </a:p>
            </p:txBody>
          </p:sp>
          <p:sp>
            <p:nvSpPr>
              <p:cNvPr id="122" name="Rectangle 35"/>
              <p:cNvSpPr>
                <a:spLocks noChangeArrowheads="1"/>
              </p:cNvSpPr>
              <p:nvPr/>
            </p:nvSpPr>
            <p:spPr bwMode="auto">
              <a:xfrm>
                <a:off x="2482" y="3969"/>
                <a:ext cx="59" cy="103"/>
              </a:xfrm>
              <a:prstGeom prst="rect">
                <a:avLst/>
              </a:prstGeom>
              <a:solidFill>
                <a:srgbClr val="FFFF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latin typeface="+mn-lt"/>
                </a:endParaRPr>
              </a:p>
            </p:txBody>
          </p:sp>
          <p:sp>
            <p:nvSpPr>
              <p:cNvPr id="123" name="Rectangle 36"/>
              <p:cNvSpPr>
                <a:spLocks noChangeArrowheads="1"/>
              </p:cNvSpPr>
              <p:nvPr/>
            </p:nvSpPr>
            <p:spPr bwMode="auto">
              <a:xfrm>
                <a:off x="2560" y="3593"/>
                <a:ext cx="59" cy="103"/>
              </a:xfrm>
              <a:prstGeom prst="rect">
                <a:avLst/>
              </a:prstGeom>
              <a:solidFill>
                <a:srgbClr val="FFFF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latin typeface="+mn-lt"/>
                </a:endParaRPr>
              </a:p>
            </p:txBody>
          </p:sp>
          <p:sp>
            <p:nvSpPr>
              <p:cNvPr id="124" name="Rectangle 37"/>
              <p:cNvSpPr>
                <a:spLocks noChangeArrowheads="1"/>
              </p:cNvSpPr>
              <p:nvPr/>
            </p:nvSpPr>
            <p:spPr bwMode="auto">
              <a:xfrm>
                <a:off x="2631" y="3819"/>
                <a:ext cx="59" cy="103"/>
              </a:xfrm>
              <a:prstGeom prst="rect">
                <a:avLst/>
              </a:prstGeom>
              <a:solidFill>
                <a:srgbClr val="FFFF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latin typeface="+mn-lt"/>
                </a:endParaRPr>
              </a:p>
            </p:txBody>
          </p:sp>
        </p:grpSp>
      </p:grpSp>
      <p:grpSp>
        <p:nvGrpSpPr>
          <p:cNvPr id="35851" name="Group 38"/>
          <p:cNvGrpSpPr>
            <a:grpSpLocks/>
          </p:cNvGrpSpPr>
          <p:nvPr/>
        </p:nvGrpSpPr>
        <p:grpSpPr bwMode="auto">
          <a:xfrm>
            <a:off x="6942138" y="4660900"/>
            <a:ext cx="1566862" cy="381000"/>
            <a:chOff x="3020" y="3311"/>
            <a:chExt cx="987" cy="240"/>
          </a:xfrm>
        </p:grpSpPr>
        <p:sp>
          <p:nvSpPr>
            <p:cNvPr id="126" name="Rectangle 39"/>
            <p:cNvSpPr>
              <a:spLocks noChangeArrowheads="1"/>
            </p:cNvSpPr>
            <p:nvPr/>
          </p:nvSpPr>
          <p:spPr bwMode="auto">
            <a:xfrm>
              <a:off x="3020" y="3311"/>
              <a:ext cx="491" cy="240"/>
            </a:xfrm>
            <a:prstGeom prst="rect">
              <a:avLst/>
            </a:prstGeom>
            <a:solidFill>
              <a:srgbClr val="FF99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latin typeface="+mn-lt"/>
              </a:endParaRPr>
            </a:p>
          </p:txBody>
        </p:sp>
        <p:sp>
          <p:nvSpPr>
            <p:cNvPr id="127" name="Rectangle 40"/>
            <p:cNvSpPr>
              <a:spLocks noChangeArrowheads="1"/>
            </p:cNvSpPr>
            <p:nvPr/>
          </p:nvSpPr>
          <p:spPr bwMode="auto">
            <a:xfrm>
              <a:off x="3517" y="3311"/>
              <a:ext cx="490" cy="240"/>
            </a:xfrm>
            <a:prstGeom prst="rect">
              <a:avLst/>
            </a:prstGeom>
            <a:solidFill>
              <a:srgbClr val="FF99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latin typeface="+mn-lt"/>
              </a:endParaRPr>
            </a:p>
          </p:txBody>
        </p:sp>
      </p:grpSp>
      <p:sp>
        <p:nvSpPr>
          <p:cNvPr id="128" name="Rectangle 41"/>
          <p:cNvSpPr>
            <a:spLocks noChangeArrowheads="1"/>
          </p:cNvSpPr>
          <p:nvPr/>
        </p:nvSpPr>
        <p:spPr bwMode="auto">
          <a:xfrm>
            <a:off x="6888163" y="4635500"/>
            <a:ext cx="407987" cy="369888"/>
          </a:xfrm>
          <a:prstGeom prst="rect">
            <a:avLst/>
          </a:prstGeom>
          <a:noFill/>
          <a:ln w="9525">
            <a:noFill/>
            <a:miter lim="800000"/>
            <a:headEnd/>
            <a:tailEnd/>
          </a:ln>
          <a:effectLst/>
        </p:spPr>
        <p:txBody>
          <a:bodyPr wrap="none" lIns="92075" tIns="46038" rIns="92075" bIns="46038">
            <a:spAutoFit/>
          </a:bodyPr>
          <a:lstStyle/>
          <a:p>
            <a:pPr algn="ctr" fontAlgn="auto">
              <a:spcBef>
                <a:spcPts val="0"/>
              </a:spcBef>
              <a:spcAft>
                <a:spcPts val="0"/>
              </a:spcAft>
              <a:defRPr/>
            </a:pPr>
            <a:r>
              <a:rPr lang="en-US" sz="1800" kern="0">
                <a:solidFill>
                  <a:srgbClr val="000000"/>
                </a:solidFill>
                <a:latin typeface="+mn-lt"/>
              </a:rPr>
              <a:t>T</a:t>
            </a:r>
            <a:r>
              <a:rPr lang="en-US" sz="1800" kern="0" baseline="-25000">
                <a:solidFill>
                  <a:srgbClr val="000000"/>
                </a:solidFill>
                <a:latin typeface="+mn-lt"/>
              </a:rPr>
              <a:t>2</a:t>
            </a:r>
          </a:p>
        </p:txBody>
      </p:sp>
      <p:sp>
        <p:nvSpPr>
          <p:cNvPr id="129" name="Rectangle 42"/>
          <p:cNvSpPr>
            <a:spLocks noChangeArrowheads="1"/>
          </p:cNvSpPr>
          <p:nvPr/>
        </p:nvSpPr>
        <p:spPr bwMode="auto">
          <a:xfrm>
            <a:off x="7689850" y="4629150"/>
            <a:ext cx="407988" cy="369888"/>
          </a:xfrm>
          <a:prstGeom prst="rect">
            <a:avLst/>
          </a:prstGeom>
          <a:noFill/>
          <a:ln w="9525">
            <a:noFill/>
            <a:miter lim="800000"/>
            <a:headEnd/>
            <a:tailEnd/>
          </a:ln>
          <a:effectLst/>
        </p:spPr>
        <p:txBody>
          <a:bodyPr wrap="none" lIns="92075" tIns="46038" rIns="92075" bIns="46038">
            <a:spAutoFit/>
          </a:bodyPr>
          <a:lstStyle/>
          <a:p>
            <a:pPr algn="ctr" fontAlgn="auto">
              <a:spcBef>
                <a:spcPts val="0"/>
              </a:spcBef>
              <a:spcAft>
                <a:spcPts val="0"/>
              </a:spcAft>
              <a:defRPr/>
            </a:pPr>
            <a:r>
              <a:rPr lang="en-US" sz="1800" kern="0">
                <a:solidFill>
                  <a:srgbClr val="000000"/>
                </a:solidFill>
                <a:latin typeface="+mn-lt"/>
              </a:rPr>
              <a:t>T</a:t>
            </a:r>
            <a:r>
              <a:rPr lang="en-US" sz="1800" kern="0" baseline="-25000">
                <a:solidFill>
                  <a:srgbClr val="000000"/>
                </a:solidFill>
                <a:latin typeface="+mn-lt"/>
              </a:rPr>
              <a:t>3</a:t>
            </a:r>
          </a:p>
        </p:txBody>
      </p:sp>
      <p:sp>
        <p:nvSpPr>
          <p:cNvPr id="130" name="Rectangle 43"/>
          <p:cNvSpPr>
            <a:spLocks noChangeArrowheads="1"/>
          </p:cNvSpPr>
          <p:nvPr/>
        </p:nvSpPr>
        <p:spPr bwMode="auto">
          <a:xfrm>
            <a:off x="7712075" y="3222625"/>
            <a:ext cx="407988" cy="369888"/>
          </a:xfrm>
          <a:prstGeom prst="rect">
            <a:avLst/>
          </a:prstGeom>
          <a:noFill/>
          <a:ln w="9525">
            <a:noFill/>
            <a:miter lim="800000"/>
            <a:headEnd/>
            <a:tailEnd/>
          </a:ln>
          <a:effectLst/>
        </p:spPr>
        <p:txBody>
          <a:bodyPr wrap="none" lIns="92075" tIns="46038" rIns="92075" bIns="46038">
            <a:spAutoFit/>
          </a:bodyPr>
          <a:lstStyle/>
          <a:p>
            <a:pPr algn="ctr" fontAlgn="auto">
              <a:spcBef>
                <a:spcPts val="0"/>
              </a:spcBef>
              <a:spcAft>
                <a:spcPts val="0"/>
              </a:spcAft>
              <a:defRPr/>
            </a:pPr>
            <a:r>
              <a:rPr lang="en-US" sz="1800" kern="0">
                <a:solidFill>
                  <a:srgbClr val="000000"/>
                </a:solidFill>
                <a:latin typeface="+mn-lt"/>
              </a:rPr>
              <a:t>T</a:t>
            </a:r>
            <a:r>
              <a:rPr lang="en-US" sz="1800" kern="0" baseline="-25000">
                <a:solidFill>
                  <a:srgbClr val="000000"/>
                </a:solidFill>
                <a:latin typeface="+mn-lt"/>
              </a:rPr>
              <a:t>3</a:t>
            </a:r>
          </a:p>
        </p:txBody>
      </p:sp>
    </p:spTree>
    <p:extLst>
      <p:ext uri="{BB962C8B-B14F-4D97-AF65-F5344CB8AC3E}">
        <p14:creationId xmlns:p14="http://schemas.microsoft.com/office/powerpoint/2010/main" val="13681676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Title 176"/>
          <p:cNvSpPr>
            <a:spLocks noGrp="1"/>
          </p:cNvSpPr>
          <p:nvPr>
            <p:ph type="title" idx="4294967295"/>
          </p:nvPr>
        </p:nvSpPr>
        <p:spPr>
          <a:xfrm>
            <a:off x="0" y="0"/>
            <a:ext cx="9144000" cy="1143000"/>
          </a:xfrm>
        </p:spPr>
        <p:txBody>
          <a:bodyPr>
            <a:normAutofit/>
            <a:scene3d>
              <a:camera prst="orthographicFront"/>
              <a:lightRig rig="soft" dir="t">
                <a:rot lat="0" lon="0" rev="16800000"/>
              </a:lightRig>
            </a:scene3d>
            <a:sp3d prstMaterial="softEdge">
              <a:bevelT w="38100" h="38100"/>
            </a:sp3d>
          </a:bodyPr>
          <a:lstStyle/>
          <a:p>
            <a:pPr algn="ctr" eaLnBrk="1" fontAlgn="auto" hangingPunct="1">
              <a:spcAft>
                <a:spcPts val="0"/>
              </a:spcAft>
              <a:defRPr/>
            </a:pPr>
            <a:r>
              <a:rPr lang="en-US" sz="2800" b="1">
                <a:solidFill>
                  <a:schemeClr val="accent2">
                    <a:lumMod val="75000"/>
                  </a:schemeClr>
                </a:solidFill>
                <a:latin typeface="+mn-lt"/>
              </a:rPr>
              <a:t>Coarse Synchronization</a:t>
            </a:r>
          </a:p>
        </p:txBody>
      </p:sp>
      <p:sp>
        <p:nvSpPr>
          <p:cNvPr id="37890" name="Content Placeholder 177"/>
          <p:cNvSpPr>
            <a:spLocks noGrp="1"/>
          </p:cNvSpPr>
          <p:nvPr>
            <p:ph sz="half" idx="4294967295"/>
          </p:nvPr>
        </p:nvSpPr>
        <p:spPr>
          <a:xfrm>
            <a:off x="26479" y="1229497"/>
            <a:ext cx="4038600" cy="4349750"/>
          </a:xfrm>
        </p:spPr>
        <p:txBody>
          <a:bodyPr anchor="ctr"/>
          <a:lstStyle/>
          <a:p>
            <a:pPr eaLnBrk="1" hangingPunct="1"/>
            <a:r>
              <a:rPr lang="en-US" sz="2000" dirty="0"/>
              <a:t>Using network prediction codes, a unit listens for the net entry message</a:t>
            </a:r>
            <a:endParaRPr lang="en-US" sz="2000" dirty="0">
              <a:cs typeface="Arial"/>
            </a:endParaRPr>
          </a:p>
          <a:p>
            <a:pPr eaLnBrk="1" hangingPunct="1"/>
            <a:endParaRPr lang="en-US" sz="2000">
              <a:cs typeface="Arial"/>
            </a:endParaRPr>
          </a:p>
          <a:p>
            <a:pPr eaLnBrk="1" hangingPunct="1"/>
            <a:r>
              <a:rPr lang="en-US" sz="2000" dirty="0"/>
              <a:t>Coarse Sync is declared upon receipt of two J0.0  messages</a:t>
            </a:r>
            <a:endParaRPr lang="en-US" sz="2000" dirty="0">
              <a:cs typeface="Arial"/>
            </a:endParaRPr>
          </a:p>
          <a:p>
            <a:pPr eaLnBrk="1" hangingPunct="1"/>
            <a:endParaRPr lang="en-US" sz="2000">
              <a:cs typeface="Arial"/>
            </a:endParaRPr>
          </a:p>
          <a:p>
            <a:pPr eaLnBrk="1" hangingPunct="1"/>
            <a:r>
              <a:rPr lang="en-US" sz="2000" dirty="0"/>
              <a:t> In Coarse Sync</a:t>
            </a:r>
            <a:endParaRPr lang="en-US" sz="2000" dirty="0">
              <a:cs typeface="Arial"/>
            </a:endParaRPr>
          </a:p>
          <a:p>
            <a:pPr lvl="1" eaLnBrk="1" hangingPunct="1">
              <a:buFont typeface="Wingdings"/>
              <a:buChar char="§"/>
            </a:pPr>
            <a:r>
              <a:rPr lang="en-US" sz="2000" dirty="0"/>
              <a:t>A unit can receive all messages</a:t>
            </a:r>
            <a:endParaRPr lang="en-US" sz="2000" dirty="0">
              <a:cs typeface="Arial"/>
            </a:endParaRPr>
          </a:p>
          <a:p>
            <a:pPr lvl="1" eaLnBrk="1" hangingPunct="1">
              <a:buFont typeface="Wingdings"/>
              <a:buChar char="§"/>
            </a:pPr>
            <a:r>
              <a:rPr lang="en-US" sz="2000" dirty="0"/>
              <a:t>Only RTTs can be transmitted</a:t>
            </a:r>
            <a:endParaRPr lang="en-US" sz="2000" dirty="0">
              <a:cs typeface="Arial"/>
            </a:endParaRPr>
          </a:p>
          <a:p>
            <a:pPr eaLnBrk="1" hangingPunct="1"/>
            <a:endParaRPr lang="en-US" sz="2000">
              <a:cs typeface="Arial"/>
            </a:endParaRPr>
          </a:p>
        </p:txBody>
      </p:sp>
      <p:sp>
        <p:nvSpPr>
          <p:cNvPr id="37891" name="Rectangle 4"/>
          <p:cNvSpPr>
            <a:spLocks noChangeArrowheads="1"/>
          </p:cNvSpPr>
          <p:nvPr/>
        </p:nvSpPr>
        <p:spPr bwMode="auto">
          <a:xfrm>
            <a:off x="6518275" y="1706563"/>
            <a:ext cx="409575" cy="701675"/>
          </a:xfrm>
          <a:prstGeom prst="rect">
            <a:avLst/>
          </a:prstGeom>
          <a:noFill/>
          <a:ln w="9525">
            <a:noFill/>
            <a:miter lim="800000"/>
            <a:headEnd/>
            <a:tailEnd/>
          </a:ln>
        </p:spPr>
        <p:txBody>
          <a:bodyPr wrap="none" anchor="ctr"/>
          <a:lstStyle/>
          <a:p>
            <a:pPr algn="ctr" eaLnBrk="0" hangingPunct="0"/>
            <a:endParaRPr lang="en-CA"/>
          </a:p>
        </p:txBody>
      </p:sp>
      <p:sp>
        <p:nvSpPr>
          <p:cNvPr id="37892" name="Freeform 5"/>
          <p:cNvSpPr>
            <a:spLocks/>
          </p:cNvSpPr>
          <p:nvPr/>
        </p:nvSpPr>
        <p:spPr bwMode="auto">
          <a:xfrm>
            <a:off x="5419725" y="2695575"/>
            <a:ext cx="1020763" cy="866775"/>
          </a:xfrm>
          <a:custGeom>
            <a:avLst/>
            <a:gdLst>
              <a:gd name="T0" fmla="*/ 0 w 643"/>
              <a:gd name="T1" fmla="*/ 2147483647 h 546"/>
              <a:gd name="T2" fmla="*/ 2147483647 w 643"/>
              <a:gd name="T3" fmla="*/ 2147483647 h 546"/>
              <a:gd name="T4" fmla="*/ 2147483647 w 643"/>
              <a:gd name="T5" fmla="*/ 2147483647 h 546"/>
              <a:gd name="T6" fmla="*/ 2147483647 w 643"/>
              <a:gd name="T7" fmla="*/ 0 h 546"/>
              <a:gd name="T8" fmla="*/ 0 60000 65536"/>
              <a:gd name="T9" fmla="*/ 0 60000 65536"/>
              <a:gd name="T10" fmla="*/ 0 60000 65536"/>
              <a:gd name="T11" fmla="*/ 0 60000 65536"/>
              <a:gd name="T12" fmla="*/ 0 w 643"/>
              <a:gd name="T13" fmla="*/ 0 h 546"/>
              <a:gd name="T14" fmla="*/ 643 w 643"/>
              <a:gd name="T15" fmla="*/ 546 h 546"/>
            </a:gdLst>
            <a:ahLst/>
            <a:cxnLst>
              <a:cxn ang="T8">
                <a:pos x="T0" y="T1"/>
              </a:cxn>
              <a:cxn ang="T9">
                <a:pos x="T2" y="T3"/>
              </a:cxn>
              <a:cxn ang="T10">
                <a:pos x="T4" y="T5"/>
              </a:cxn>
              <a:cxn ang="T11">
                <a:pos x="T6" y="T7"/>
              </a:cxn>
            </a:cxnLst>
            <a:rect l="T12" t="T13" r="T14" b="T15"/>
            <a:pathLst>
              <a:path w="643" h="546">
                <a:moveTo>
                  <a:pt x="0" y="545"/>
                </a:moveTo>
                <a:lnTo>
                  <a:pt x="364" y="221"/>
                </a:lnTo>
                <a:lnTo>
                  <a:pt x="303" y="341"/>
                </a:lnTo>
                <a:lnTo>
                  <a:pt x="642" y="0"/>
                </a:lnTo>
              </a:path>
            </a:pathLst>
          </a:custGeom>
          <a:noFill/>
          <a:ln w="12700" cap="rnd" cmpd="sng">
            <a:solidFill>
              <a:schemeClr val="hlink"/>
            </a:solidFill>
            <a:prstDash val="solid"/>
            <a:round/>
            <a:headEnd type="none" w="sm" len="sm"/>
            <a:tailEnd type="none" w="sm" len="sm"/>
          </a:ln>
        </p:spPr>
        <p:txBody>
          <a:bodyPr/>
          <a:lstStyle/>
          <a:p>
            <a:endParaRPr lang="en-US"/>
          </a:p>
        </p:txBody>
      </p:sp>
      <p:sp>
        <p:nvSpPr>
          <p:cNvPr id="37893" name="Rectangle 6"/>
          <p:cNvSpPr>
            <a:spLocks noChangeArrowheads="1"/>
          </p:cNvSpPr>
          <p:nvPr/>
        </p:nvSpPr>
        <p:spPr bwMode="auto">
          <a:xfrm>
            <a:off x="6440488" y="1695450"/>
            <a:ext cx="185737" cy="708025"/>
          </a:xfrm>
          <a:prstGeom prst="rect">
            <a:avLst/>
          </a:prstGeom>
          <a:noFill/>
          <a:ln w="9525">
            <a:noFill/>
            <a:miter lim="800000"/>
            <a:headEnd/>
            <a:tailEnd/>
          </a:ln>
        </p:spPr>
        <p:txBody>
          <a:bodyPr wrap="none" lIns="92075" tIns="46038" rIns="92075" bIns="46038">
            <a:spAutoFit/>
          </a:bodyPr>
          <a:lstStyle/>
          <a:p>
            <a:pPr eaLnBrk="0" hangingPunct="0"/>
            <a:endParaRPr lang="en-CA" sz="4000" b="1">
              <a:solidFill>
                <a:schemeClr val="hlink"/>
              </a:solidFill>
              <a:latin typeface="Times New Roman" pitchFamily="18" charset="0"/>
            </a:endParaRPr>
          </a:p>
        </p:txBody>
      </p:sp>
      <p:grpSp>
        <p:nvGrpSpPr>
          <p:cNvPr id="37894" name="Group 7"/>
          <p:cNvGrpSpPr>
            <a:grpSpLocks/>
          </p:cNvGrpSpPr>
          <p:nvPr/>
        </p:nvGrpSpPr>
        <p:grpSpPr bwMode="auto">
          <a:xfrm>
            <a:off x="4779963" y="3405188"/>
            <a:ext cx="900112" cy="642937"/>
            <a:chOff x="3011" y="2145"/>
            <a:chExt cx="567" cy="405"/>
          </a:xfrm>
        </p:grpSpPr>
        <p:sp>
          <p:nvSpPr>
            <p:cNvPr id="37896" name="Freeform 8"/>
            <p:cNvSpPr>
              <a:spLocks/>
            </p:cNvSpPr>
            <p:nvPr/>
          </p:nvSpPr>
          <p:spPr bwMode="auto">
            <a:xfrm>
              <a:off x="3011" y="2384"/>
              <a:ext cx="333" cy="31"/>
            </a:xfrm>
            <a:custGeom>
              <a:avLst/>
              <a:gdLst>
                <a:gd name="T0" fmla="*/ 47 w 333"/>
                <a:gd name="T1" fmla="*/ 30 h 31"/>
                <a:gd name="T2" fmla="*/ 47 w 333"/>
                <a:gd name="T3" fmla="*/ 24 h 31"/>
                <a:gd name="T4" fmla="*/ 22 w 333"/>
                <a:gd name="T5" fmla="*/ 24 h 31"/>
                <a:gd name="T6" fmla="*/ 0 w 333"/>
                <a:gd name="T7" fmla="*/ 18 h 31"/>
                <a:gd name="T8" fmla="*/ 0 w 333"/>
                <a:gd name="T9" fmla="*/ 4 h 31"/>
                <a:gd name="T10" fmla="*/ 12 w 333"/>
                <a:gd name="T11" fmla="*/ 0 h 31"/>
                <a:gd name="T12" fmla="*/ 22 w 333"/>
                <a:gd name="T13" fmla="*/ 1 h 31"/>
                <a:gd name="T14" fmla="*/ 24 w 333"/>
                <a:gd name="T15" fmla="*/ 0 h 31"/>
                <a:gd name="T16" fmla="*/ 76 w 333"/>
                <a:gd name="T17" fmla="*/ 0 h 31"/>
                <a:gd name="T18" fmla="*/ 74 w 333"/>
                <a:gd name="T19" fmla="*/ 4 h 31"/>
                <a:gd name="T20" fmla="*/ 73 w 333"/>
                <a:gd name="T21" fmla="*/ 7 h 31"/>
                <a:gd name="T22" fmla="*/ 103 w 333"/>
                <a:gd name="T23" fmla="*/ 7 h 31"/>
                <a:gd name="T24" fmla="*/ 103 w 333"/>
                <a:gd name="T25" fmla="*/ 1 h 31"/>
                <a:gd name="T26" fmla="*/ 105 w 333"/>
                <a:gd name="T27" fmla="*/ 0 h 31"/>
                <a:gd name="T28" fmla="*/ 332 w 333"/>
                <a:gd name="T29" fmla="*/ 0 h 31"/>
                <a:gd name="T30" fmla="*/ 332 w 333"/>
                <a:gd name="T31" fmla="*/ 24 h 31"/>
                <a:gd name="T32" fmla="*/ 313 w 333"/>
                <a:gd name="T33" fmla="*/ 24 h 31"/>
                <a:gd name="T34" fmla="*/ 314 w 333"/>
                <a:gd name="T35" fmla="*/ 30 h 31"/>
                <a:gd name="T36" fmla="*/ 47 w 333"/>
                <a:gd name="T37" fmla="*/ 30 h 3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33"/>
                <a:gd name="T58" fmla="*/ 0 h 31"/>
                <a:gd name="T59" fmla="*/ 333 w 333"/>
                <a:gd name="T60" fmla="*/ 31 h 3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33" h="31">
                  <a:moveTo>
                    <a:pt x="47" y="30"/>
                  </a:moveTo>
                  <a:lnTo>
                    <a:pt x="47" y="24"/>
                  </a:lnTo>
                  <a:lnTo>
                    <a:pt x="22" y="24"/>
                  </a:lnTo>
                  <a:lnTo>
                    <a:pt x="0" y="18"/>
                  </a:lnTo>
                  <a:lnTo>
                    <a:pt x="0" y="4"/>
                  </a:lnTo>
                  <a:lnTo>
                    <a:pt x="12" y="0"/>
                  </a:lnTo>
                  <a:lnTo>
                    <a:pt x="22" y="1"/>
                  </a:lnTo>
                  <a:lnTo>
                    <a:pt x="24" y="0"/>
                  </a:lnTo>
                  <a:lnTo>
                    <a:pt x="76" y="0"/>
                  </a:lnTo>
                  <a:lnTo>
                    <a:pt x="74" y="4"/>
                  </a:lnTo>
                  <a:lnTo>
                    <a:pt x="73" y="7"/>
                  </a:lnTo>
                  <a:lnTo>
                    <a:pt x="103" y="7"/>
                  </a:lnTo>
                  <a:lnTo>
                    <a:pt x="103" y="1"/>
                  </a:lnTo>
                  <a:lnTo>
                    <a:pt x="105" y="0"/>
                  </a:lnTo>
                  <a:lnTo>
                    <a:pt x="332" y="0"/>
                  </a:lnTo>
                  <a:lnTo>
                    <a:pt x="332" y="24"/>
                  </a:lnTo>
                  <a:lnTo>
                    <a:pt x="313" y="24"/>
                  </a:lnTo>
                  <a:lnTo>
                    <a:pt x="314" y="30"/>
                  </a:lnTo>
                  <a:lnTo>
                    <a:pt x="47" y="3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7897" name="Freeform 9"/>
            <p:cNvSpPr>
              <a:spLocks/>
            </p:cNvSpPr>
            <p:nvPr/>
          </p:nvSpPr>
          <p:spPr bwMode="auto">
            <a:xfrm>
              <a:off x="3058" y="2363"/>
              <a:ext cx="403" cy="182"/>
            </a:xfrm>
            <a:custGeom>
              <a:avLst/>
              <a:gdLst>
                <a:gd name="T0" fmla="*/ 217 w 403"/>
                <a:gd name="T1" fmla="*/ 160 h 182"/>
                <a:gd name="T2" fmla="*/ 210 w 403"/>
                <a:gd name="T3" fmla="*/ 159 h 182"/>
                <a:gd name="T4" fmla="*/ 205 w 403"/>
                <a:gd name="T5" fmla="*/ 160 h 182"/>
                <a:gd name="T6" fmla="*/ 198 w 403"/>
                <a:gd name="T7" fmla="*/ 161 h 182"/>
                <a:gd name="T8" fmla="*/ 192 w 403"/>
                <a:gd name="T9" fmla="*/ 162 h 182"/>
                <a:gd name="T10" fmla="*/ 189 w 403"/>
                <a:gd name="T11" fmla="*/ 159 h 182"/>
                <a:gd name="T12" fmla="*/ 189 w 403"/>
                <a:gd name="T13" fmla="*/ 157 h 182"/>
                <a:gd name="T14" fmla="*/ 182 w 403"/>
                <a:gd name="T15" fmla="*/ 157 h 182"/>
                <a:gd name="T16" fmla="*/ 180 w 403"/>
                <a:gd name="T17" fmla="*/ 159 h 182"/>
                <a:gd name="T18" fmla="*/ 178 w 403"/>
                <a:gd name="T19" fmla="*/ 157 h 182"/>
                <a:gd name="T20" fmla="*/ 183 w 403"/>
                <a:gd name="T21" fmla="*/ 151 h 182"/>
                <a:gd name="T22" fmla="*/ 173 w 403"/>
                <a:gd name="T23" fmla="*/ 153 h 182"/>
                <a:gd name="T24" fmla="*/ 169 w 403"/>
                <a:gd name="T25" fmla="*/ 155 h 182"/>
                <a:gd name="T26" fmla="*/ 170 w 403"/>
                <a:gd name="T27" fmla="*/ 151 h 182"/>
                <a:gd name="T28" fmla="*/ 167 w 403"/>
                <a:gd name="T29" fmla="*/ 151 h 182"/>
                <a:gd name="T30" fmla="*/ 162 w 403"/>
                <a:gd name="T31" fmla="*/ 154 h 182"/>
                <a:gd name="T32" fmla="*/ 156 w 403"/>
                <a:gd name="T33" fmla="*/ 161 h 182"/>
                <a:gd name="T34" fmla="*/ 153 w 403"/>
                <a:gd name="T35" fmla="*/ 166 h 182"/>
                <a:gd name="T36" fmla="*/ 152 w 403"/>
                <a:gd name="T37" fmla="*/ 166 h 182"/>
                <a:gd name="T38" fmla="*/ 152 w 403"/>
                <a:gd name="T39" fmla="*/ 164 h 182"/>
                <a:gd name="T40" fmla="*/ 149 w 403"/>
                <a:gd name="T41" fmla="*/ 168 h 182"/>
                <a:gd name="T42" fmla="*/ 147 w 403"/>
                <a:gd name="T43" fmla="*/ 170 h 182"/>
                <a:gd name="T44" fmla="*/ 146 w 403"/>
                <a:gd name="T45" fmla="*/ 173 h 182"/>
                <a:gd name="T46" fmla="*/ 145 w 403"/>
                <a:gd name="T47" fmla="*/ 177 h 182"/>
                <a:gd name="T48" fmla="*/ 143 w 403"/>
                <a:gd name="T49" fmla="*/ 181 h 182"/>
                <a:gd name="T50" fmla="*/ 141 w 403"/>
                <a:gd name="T51" fmla="*/ 180 h 182"/>
                <a:gd name="T52" fmla="*/ 139 w 403"/>
                <a:gd name="T53" fmla="*/ 177 h 182"/>
                <a:gd name="T54" fmla="*/ 137 w 403"/>
                <a:gd name="T55" fmla="*/ 168 h 182"/>
                <a:gd name="T56" fmla="*/ 133 w 403"/>
                <a:gd name="T57" fmla="*/ 153 h 182"/>
                <a:gd name="T58" fmla="*/ 129 w 403"/>
                <a:gd name="T59" fmla="*/ 143 h 182"/>
                <a:gd name="T60" fmla="*/ 122 w 403"/>
                <a:gd name="T61" fmla="*/ 129 h 182"/>
                <a:gd name="T62" fmla="*/ 113 w 403"/>
                <a:gd name="T63" fmla="*/ 116 h 182"/>
                <a:gd name="T64" fmla="*/ 98 w 403"/>
                <a:gd name="T65" fmla="*/ 100 h 182"/>
                <a:gd name="T66" fmla="*/ 88 w 403"/>
                <a:gd name="T67" fmla="*/ 93 h 182"/>
                <a:gd name="T68" fmla="*/ 66 w 403"/>
                <a:gd name="T69" fmla="*/ 79 h 182"/>
                <a:gd name="T70" fmla="*/ 44 w 403"/>
                <a:gd name="T71" fmla="*/ 67 h 182"/>
                <a:gd name="T72" fmla="*/ 20 w 403"/>
                <a:gd name="T73" fmla="*/ 57 h 182"/>
                <a:gd name="T74" fmla="*/ 0 w 403"/>
                <a:gd name="T75" fmla="*/ 50 h 182"/>
                <a:gd name="T76" fmla="*/ 266 w 403"/>
                <a:gd name="T77" fmla="*/ 45 h 182"/>
                <a:gd name="T78" fmla="*/ 294 w 403"/>
                <a:gd name="T79" fmla="*/ 36 h 182"/>
                <a:gd name="T80" fmla="*/ 307 w 403"/>
                <a:gd name="T81" fmla="*/ 21 h 182"/>
                <a:gd name="T82" fmla="*/ 338 w 403"/>
                <a:gd name="T83" fmla="*/ 3 h 182"/>
                <a:gd name="T84" fmla="*/ 343 w 403"/>
                <a:gd name="T85" fmla="*/ 6 h 182"/>
                <a:gd name="T86" fmla="*/ 352 w 403"/>
                <a:gd name="T87" fmla="*/ 3 h 182"/>
                <a:gd name="T88" fmla="*/ 402 w 403"/>
                <a:gd name="T89" fmla="*/ 1 h 182"/>
                <a:gd name="T90" fmla="*/ 400 w 403"/>
                <a:gd name="T91" fmla="*/ 4 h 182"/>
                <a:gd name="T92" fmla="*/ 398 w 403"/>
                <a:gd name="T93" fmla="*/ 7 h 182"/>
                <a:gd name="T94" fmla="*/ 393 w 403"/>
                <a:gd name="T95" fmla="*/ 12 h 182"/>
                <a:gd name="T96" fmla="*/ 388 w 403"/>
                <a:gd name="T97" fmla="*/ 17 h 182"/>
                <a:gd name="T98" fmla="*/ 382 w 403"/>
                <a:gd name="T99" fmla="*/ 21 h 182"/>
                <a:gd name="T100" fmla="*/ 371 w 403"/>
                <a:gd name="T101" fmla="*/ 26 h 182"/>
                <a:gd name="T102" fmla="*/ 366 w 403"/>
                <a:gd name="T103" fmla="*/ 34 h 182"/>
                <a:gd name="T104" fmla="*/ 322 w 403"/>
                <a:gd name="T105" fmla="*/ 65 h 182"/>
                <a:gd name="T106" fmla="*/ 321 w 403"/>
                <a:gd name="T107" fmla="*/ 70 h 182"/>
                <a:gd name="T108" fmla="*/ 320 w 403"/>
                <a:gd name="T109" fmla="*/ 75 h 182"/>
                <a:gd name="T110" fmla="*/ 312 w 403"/>
                <a:gd name="T111" fmla="*/ 93 h 182"/>
                <a:gd name="T112" fmla="*/ 306 w 403"/>
                <a:gd name="T113" fmla="*/ 100 h 182"/>
                <a:gd name="T114" fmla="*/ 296 w 403"/>
                <a:gd name="T115" fmla="*/ 112 h 182"/>
                <a:gd name="T116" fmla="*/ 284 w 403"/>
                <a:gd name="T117" fmla="*/ 122 h 182"/>
                <a:gd name="T118" fmla="*/ 271 w 403"/>
                <a:gd name="T119" fmla="*/ 132 h 182"/>
                <a:gd name="T120" fmla="*/ 257 w 403"/>
                <a:gd name="T121" fmla="*/ 141 h 182"/>
                <a:gd name="T122" fmla="*/ 243 w 403"/>
                <a:gd name="T123" fmla="*/ 148 h 182"/>
                <a:gd name="T124" fmla="*/ 227 w 403"/>
                <a:gd name="T125" fmla="*/ 157 h 18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03"/>
                <a:gd name="T190" fmla="*/ 0 h 182"/>
                <a:gd name="T191" fmla="*/ 403 w 403"/>
                <a:gd name="T192" fmla="*/ 182 h 18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03" h="182">
                  <a:moveTo>
                    <a:pt x="221" y="158"/>
                  </a:moveTo>
                  <a:lnTo>
                    <a:pt x="217" y="160"/>
                  </a:lnTo>
                  <a:lnTo>
                    <a:pt x="212" y="161"/>
                  </a:lnTo>
                  <a:lnTo>
                    <a:pt x="210" y="159"/>
                  </a:lnTo>
                  <a:lnTo>
                    <a:pt x="207" y="160"/>
                  </a:lnTo>
                  <a:lnTo>
                    <a:pt x="205" y="160"/>
                  </a:lnTo>
                  <a:lnTo>
                    <a:pt x="201" y="161"/>
                  </a:lnTo>
                  <a:lnTo>
                    <a:pt x="198" y="161"/>
                  </a:lnTo>
                  <a:lnTo>
                    <a:pt x="195" y="162"/>
                  </a:lnTo>
                  <a:lnTo>
                    <a:pt x="192" y="162"/>
                  </a:lnTo>
                  <a:lnTo>
                    <a:pt x="189" y="161"/>
                  </a:lnTo>
                  <a:lnTo>
                    <a:pt x="189" y="159"/>
                  </a:lnTo>
                  <a:lnTo>
                    <a:pt x="191" y="157"/>
                  </a:lnTo>
                  <a:lnTo>
                    <a:pt x="189" y="157"/>
                  </a:lnTo>
                  <a:lnTo>
                    <a:pt x="185" y="157"/>
                  </a:lnTo>
                  <a:lnTo>
                    <a:pt x="182" y="157"/>
                  </a:lnTo>
                  <a:lnTo>
                    <a:pt x="181" y="158"/>
                  </a:lnTo>
                  <a:lnTo>
                    <a:pt x="180" y="159"/>
                  </a:lnTo>
                  <a:lnTo>
                    <a:pt x="178" y="159"/>
                  </a:lnTo>
                  <a:lnTo>
                    <a:pt x="178" y="157"/>
                  </a:lnTo>
                  <a:lnTo>
                    <a:pt x="180" y="156"/>
                  </a:lnTo>
                  <a:lnTo>
                    <a:pt x="183" y="151"/>
                  </a:lnTo>
                  <a:lnTo>
                    <a:pt x="174" y="151"/>
                  </a:lnTo>
                  <a:lnTo>
                    <a:pt x="173" y="153"/>
                  </a:lnTo>
                  <a:lnTo>
                    <a:pt x="171" y="154"/>
                  </a:lnTo>
                  <a:lnTo>
                    <a:pt x="169" y="155"/>
                  </a:lnTo>
                  <a:lnTo>
                    <a:pt x="170" y="153"/>
                  </a:lnTo>
                  <a:lnTo>
                    <a:pt x="170" y="151"/>
                  </a:lnTo>
                  <a:lnTo>
                    <a:pt x="169" y="151"/>
                  </a:lnTo>
                  <a:lnTo>
                    <a:pt x="167" y="151"/>
                  </a:lnTo>
                  <a:lnTo>
                    <a:pt x="165" y="153"/>
                  </a:lnTo>
                  <a:lnTo>
                    <a:pt x="162" y="154"/>
                  </a:lnTo>
                  <a:lnTo>
                    <a:pt x="157" y="159"/>
                  </a:lnTo>
                  <a:lnTo>
                    <a:pt x="156" y="161"/>
                  </a:lnTo>
                  <a:lnTo>
                    <a:pt x="155" y="164"/>
                  </a:lnTo>
                  <a:lnTo>
                    <a:pt x="153" y="166"/>
                  </a:lnTo>
                  <a:lnTo>
                    <a:pt x="152" y="169"/>
                  </a:lnTo>
                  <a:lnTo>
                    <a:pt x="152" y="166"/>
                  </a:lnTo>
                  <a:lnTo>
                    <a:pt x="152" y="165"/>
                  </a:lnTo>
                  <a:lnTo>
                    <a:pt x="152" y="164"/>
                  </a:lnTo>
                  <a:lnTo>
                    <a:pt x="150" y="166"/>
                  </a:lnTo>
                  <a:lnTo>
                    <a:pt x="149" y="168"/>
                  </a:lnTo>
                  <a:lnTo>
                    <a:pt x="148" y="169"/>
                  </a:lnTo>
                  <a:lnTo>
                    <a:pt x="147" y="170"/>
                  </a:lnTo>
                  <a:lnTo>
                    <a:pt x="146" y="172"/>
                  </a:lnTo>
                  <a:lnTo>
                    <a:pt x="146" y="173"/>
                  </a:lnTo>
                  <a:lnTo>
                    <a:pt x="146" y="175"/>
                  </a:lnTo>
                  <a:lnTo>
                    <a:pt x="145" y="177"/>
                  </a:lnTo>
                  <a:lnTo>
                    <a:pt x="145" y="178"/>
                  </a:lnTo>
                  <a:lnTo>
                    <a:pt x="143" y="181"/>
                  </a:lnTo>
                  <a:lnTo>
                    <a:pt x="142" y="181"/>
                  </a:lnTo>
                  <a:lnTo>
                    <a:pt x="141" y="180"/>
                  </a:lnTo>
                  <a:lnTo>
                    <a:pt x="139" y="178"/>
                  </a:lnTo>
                  <a:lnTo>
                    <a:pt x="139" y="177"/>
                  </a:lnTo>
                  <a:lnTo>
                    <a:pt x="138" y="176"/>
                  </a:lnTo>
                  <a:lnTo>
                    <a:pt x="137" y="168"/>
                  </a:lnTo>
                  <a:lnTo>
                    <a:pt x="135" y="160"/>
                  </a:lnTo>
                  <a:lnTo>
                    <a:pt x="133" y="153"/>
                  </a:lnTo>
                  <a:lnTo>
                    <a:pt x="130" y="145"/>
                  </a:lnTo>
                  <a:lnTo>
                    <a:pt x="129" y="143"/>
                  </a:lnTo>
                  <a:lnTo>
                    <a:pt x="126" y="135"/>
                  </a:lnTo>
                  <a:lnTo>
                    <a:pt x="122" y="129"/>
                  </a:lnTo>
                  <a:lnTo>
                    <a:pt x="118" y="122"/>
                  </a:lnTo>
                  <a:lnTo>
                    <a:pt x="113" y="116"/>
                  </a:lnTo>
                  <a:lnTo>
                    <a:pt x="109" y="111"/>
                  </a:lnTo>
                  <a:lnTo>
                    <a:pt x="98" y="100"/>
                  </a:lnTo>
                  <a:lnTo>
                    <a:pt x="92" y="96"/>
                  </a:lnTo>
                  <a:lnTo>
                    <a:pt x="88" y="93"/>
                  </a:lnTo>
                  <a:lnTo>
                    <a:pt x="77" y="85"/>
                  </a:lnTo>
                  <a:lnTo>
                    <a:pt x="66" y="79"/>
                  </a:lnTo>
                  <a:lnTo>
                    <a:pt x="55" y="73"/>
                  </a:lnTo>
                  <a:lnTo>
                    <a:pt x="44" y="67"/>
                  </a:lnTo>
                  <a:lnTo>
                    <a:pt x="32" y="62"/>
                  </a:lnTo>
                  <a:lnTo>
                    <a:pt x="20" y="57"/>
                  </a:lnTo>
                  <a:lnTo>
                    <a:pt x="9" y="53"/>
                  </a:lnTo>
                  <a:lnTo>
                    <a:pt x="0" y="50"/>
                  </a:lnTo>
                  <a:lnTo>
                    <a:pt x="266" y="50"/>
                  </a:lnTo>
                  <a:lnTo>
                    <a:pt x="266" y="45"/>
                  </a:lnTo>
                  <a:lnTo>
                    <a:pt x="284" y="45"/>
                  </a:lnTo>
                  <a:lnTo>
                    <a:pt x="294" y="36"/>
                  </a:lnTo>
                  <a:lnTo>
                    <a:pt x="294" y="21"/>
                  </a:lnTo>
                  <a:lnTo>
                    <a:pt x="307" y="21"/>
                  </a:lnTo>
                  <a:lnTo>
                    <a:pt x="338" y="1"/>
                  </a:lnTo>
                  <a:lnTo>
                    <a:pt x="338" y="3"/>
                  </a:lnTo>
                  <a:lnTo>
                    <a:pt x="343" y="3"/>
                  </a:lnTo>
                  <a:lnTo>
                    <a:pt x="343" y="6"/>
                  </a:lnTo>
                  <a:lnTo>
                    <a:pt x="352" y="6"/>
                  </a:lnTo>
                  <a:lnTo>
                    <a:pt x="352" y="3"/>
                  </a:lnTo>
                  <a:lnTo>
                    <a:pt x="401" y="0"/>
                  </a:lnTo>
                  <a:lnTo>
                    <a:pt x="402" y="1"/>
                  </a:lnTo>
                  <a:lnTo>
                    <a:pt x="402" y="2"/>
                  </a:lnTo>
                  <a:lnTo>
                    <a:pt x="400" y="4"/>
                  </a:lnTo>
                  <a:lnTo>
                    <a:pt x="400" y="5"/>
                  </a:lnTo>
                  <a:lnTo>
                    <a:pt x="398" y="7"/>
                  </a:lnTo>
                  <a:lnTo>
                    <a:pt x="396" y="10"/>
                  </a:lnTo>
                  <a:lnTo>
                    <a:pt x="393" y="12"/>
                  </a:lnTo>
                  <a:lnTo>
                    <a:pt x="391" y="15"/>
                  </a:lnTo>
                  <a:lnTo>
                    <a:pt x="388" y="17"/>
                  </a:lnTo>
                  <a:lnTo>
                    <a:pt x="385" y="19"/>
                  </a:lnTo>
                  <a:lnTo>
                    <a:pt x="382" y="21"/>
                  </a:lnTo>
                  <a:lnTo>
                    <a:pt x="377" y="23"/>
                  </a:lnTo>
                  <a:lnTo>
                    <a:pt x="371" y="26"/>
                  </a:lnTo>
                  <a:lnTo>
                    <a:pt x="366" y="29"/>
                  </a:lnTo>
                  <a:lnTo>
                    <a:pt x="366" y="34"/>
                  </a:lnTo>
                  <a:lnTo>
                    <a:pt x="321" y="60"/>
                  </a:lnTo>
                  <a:lnTo>
                    <a:pt x="322" y="65"/>
                  </a:lnTo>
                  <a:lnTo>
                    <a:pt x="322" y="67"/>
                  </a:lnTo>
                  <a:lnTo>
                    <a:pt x="321" y="70"/>
                  </a:lnTo>
                  <a:lnTo>
                    <a:pt x="321" y="72"/>
                  </a:lnTo>
                  <a:lnTo>
                    <a:pt x="320" y="75"/>
                  </a:lnTo>
                  <a:lnTo>
                    <a:pt x="319" y="77"/>
                  </a:lnTo>
                  <a:lnTo>
                    <a:pt x="312" y="93"/>
                  </a:lnTo>
                  <a:lnTo>
                    <a:pt x="311" y="94"/>
                  </a:lnTo>
                  <a:lnTo>
                    <a:pt x="306" y="100"/>
                  </a:lnTo>
                  <a:lnTo>
                    <a:pt x="301" y="106"/>
                  </a:lnTo>
                  <a:lnTo>
                    <a:pt x="296" y="112"/>
                  </a:lnTo>
                  <a:lnTo>
                    <a:pt x="289" y="118"/>
                  </a:lnTo>
                  <a:lnTo>
                    <a:pt x="284" y="122"/>
                  </a:lnTo>
                  <a:lnTo>
                    <a:pt x="278" y="127"/>
                  </a:lnTo>
                  <a:lnTo>
                    <a:pt x="271" y="132"/>
                  </a:lnTo>
                  <a:lnTo>
                    <a:pt x="265" y="136"/>
                  </a:lnTo>
                  <a:lnTo>
                    <a:pt x="257" y="141"/>
                  </a:lnTo>
                  <a:lnTo>
                    <a:pt x="251" y="145"/>
                  </a:lnTo>
                  <a:lnTo>
                    <a:pt x="243" y="148"/>
                  </a:lnTo>
                  <a:lnTo>
                    <a:pt x="235" y="151"/>
                  </a:lnTo>
                  <a:lnTo>
                    <a:pt x="227" y="157"/>
                  </a:lnTo>
                  <a:lnTo>
                    <a:pt x="221" y="158"/>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7898" name="Freeform 10"/>
            <p:cNvSpPr>
              <a:spLocks/>
            </p:cNvSpPr>
            <p:nvPr/>
          </p:nvSpPr>
          <p:spPr bwMode="auto">
            <a:xfrm>
              <a:off x="3117" y="2175"/>
              <a:ext cx="89" cy="94"/>
            </a:xfrm>
            <a:custGeom>
              <a:avLst/>
              <a:gdLst>
                <a:gd name="T0" fmla="*/ 8 w 89"/>
                <a:gd name="T1" fmla="*/ 93 h 94"/>
                <a:gd name="T2" fmla="*/ 0 w 89"/>
                <a:gd name="T3" fmla="*/ 93 h 94"/>
                <a:gd name="T4" fmla="*/ 0 w 89"/>
                <a:gd name="T5" fmla="*/ 85 h 94"/>
                <a:gd name="T6" fmla="*/ 5 w 89"/>
                <a:gd name="T7" fmla="*/ 85 h 94"/>
                <a:gd name="T8" fmla="*/ 5 w 89"/>
                <a:gd name="T9" fmla="*/ 83 h 94"/>
                <a:gd name="T10" fmla="*/ 6 w 89"/>
                <a:gd name="T11" fmla="*/ 82 h 94"/>
                <a:gd name="T12" fmla="*/ 8 w 89"/>
                <a:gd name="T13" fmla="*/ 81 h 94"/>
                <a:gd name="T14" fmla="*/ 10 w 89"/>
                <a:gd name="T15" fmla="*/ 81 h 94"/>
                <a:gd name="T16" fmla="*/ 10 w 89"/>
                <a:gd name="T17" fmla="*/ 82 h 94"/>
                <a:gd name="T18" fmla="*/ 11 w 89"/>
                <a:gd name="T19" fmla="*/ 82 h 94"/>
                <a:gd name="T20" fmla="*/ 11 w 89"/>
                <a:gd name="T21" fmla="*/ 83 h 94"/>
                <a:gd name="T22" fmla="*/ 11 w 89"/>
                <a:gd name="T23" fmla="*/ 85 h 94"/>
                <a:gd name="T24" fmla="*/ 27 w 89"/>
                <a:gd name="T25" fmla="*/ 85 h 94"/>
                <a:gd name="T26" fmla="*/ 27 w 89"/>
                <a:gd name="T27" fmla="*/ 82 h 94"/>
                <a:gd name="T28" fmla="*/ 16 w 89"/>
                <a:gd name="T29" fmla="*/ 82 h 94"/>
                <a:gd name="T30" fmla="*/ 16 w 89"/>
                <a:gd name="T31" fmla="*/ 65 h 94"/>
                <a:gd name="T32" fmla="*/ 33 w 89"/>
                <a:gd name="T33" fmla="*/ 65 h 94"/>
                <a:gd name="T34" fmla="*/ 33 w 89"/>
                <a:gd name="T35" fmla="*/ 55 h 94"/>
                <a:gd name="T36" fmla="*/ 44 w 89"/>
                <a:gd name="T37" fmla="*/ 55 h 94"/>
                <a:gd name="T38" fmla="*/ 44 w 89"/>
                <a:gd name="T39" fmla="*/ 33 h 94"/>
                <a:gd name="T40" fmla="*/ 6 w 89"/>
                <a:gd name="T41" fmla="*/ 30 h 94"/>
                <a:gd name="T42" fmla="*/ 44 w 89"/>
                <a:gd name="T43" fmla="*/ 30 h 94"/>
                <a:gd name="T44" fmla="*/ 44 w 89"/>
                <a:gd name="T45" fmla="*/ 27 h 94"/>
                <a:gd name="T46" fmla="*/ 34 w 89"/>
                <a:gd name="T47" fmla="*/ 25 h 94"/>
                <a:gd name="T48" fmla="*/ 44 w 89"/>
                <a:gd name="T49" fmla="*/ 25 h 94"/>
                <a:gd name="T50" fmla="*/ 44 w 89"/>
                <a:gd name="T51" fmla="*/ 12 h 94"/>
                <a:gd name="T52" fmla="*/ 9 w 89"/>
                <a:gd name="T53" fmla="*/ 10 h 94"/>
                <a:gd name="T54" fmla="*/ 45 w 89"/>
                <a:gd name="T55" fmla="*/ 10 h 94"/>
                <a:gd name="T56" fmla="*/ 45 w 89"/>
                <a:gd name="T57" fmla="*/ 0 h 94"/>
                <a:gd name="T58" fmla="*/ 47 w 89"/>
                <a:gd name="T59" fmla="*/ 0 h 94"/>
                <a:gd name="T60" fmla="*/ 47 w 89"/>
                <a:gd name="T61" fmla="*/ 10 h 94"/>
                <a:gd name="T62" fmla="*/ 81 w 89"/>
                <a:gd name="T63" fmla="*/ 10 h 94"/>
                <a:gd name="T64" fmla="*/ 47 w 89"/>
                <a:gd name="T65" fmla="*/ 12 h 94"/>
                <a:gd name="T66" fmla="*/ 48 w 89"/>
                <a:gd name="T67" fmla="*/ 26 h 94"/>
                <a:gd name="T68" fmla="*/ 57 w 89"/>
                <a:gd name="T69" fmla="*/ 26 h 94"/>
                <a:gd name="T70" fmla="*/ 48 w 89"/>
                <a:gd name="T71" fmla="*/ 27 h 94"/>
                <a:gd name="T72" fmla="*/ 48 w 89"/>
                <a:gd name="T73" fmla="*/ 30 h 94"/>
                <a:gd name="T74" fmla="*/ 88 w 89"/>
                <a:gd name="T75" fmla="*/ 30 h 94"/>
                <a:gd name="T76" fmla="*/ 48 w 89"/>
                <a:gd name="T77" fmla="*/ 33 h 94"/>
                <a:gd name="T78" fmla="*/ 47 w 89"/>
                <a:gd name="T79" fmla="*/ 48 h 94"/>
                <a:gd name="T80" fmla="*/ 59 w 89"/>
                <a:gd name="T81" fmla="*/ 48 h 94"/>
                <a:gd name="T82" fmla="*/ 59 w 89"/>
                <a:gd name="T83" fmla="*/ 57 h 94"/>
                <a:gd name="T84" fmla="*/ 54 w 89"/>
                <a:gd name="T85" fmla="*/ 57 h 94"/>
                <a:gd name="T86" fmla="*/ 54 w 89"/>
                <a:gd name="T87" fmla="*/ 77 h 94"/>
                <a:gd name="T88" fmla="*/ 59 w 89"/>
                <a:gd name="T89" fmla="*/ 77 h 94"/>
                <a:gd name="T90" fmla="*/ 59 w 89"/>
                <a:gd name="T91" fmla="*/ 74 h 94"/>
                <a:gd name="T92" fmla="*/ 63 w 89"/>
                <a:gd name="T93" fmla="*/ 74 h 94"/>
                <a:gd name="T94" fmla="*/ 63 w 89"/>
                <a:gd name="T95" fmla="*/ 77 h 94"/>
                <a:gd name="T96" fmla="*/ 67 w 89"/>
                <a:gd name="T97" fmla="*/ 77 h 94"/>
                <a:gd name="T98" fmla="*/ 67 w 89"/>
                <a:gd name="T99" fmla="*/ 74 h 94"/>
                <a:gd name="T100" fmla="*/ 77 w 89"/>
                <a:gd name="T101" fmla="*/ 74 h 94"/>
                <a:gd name="T102" fmla="*/ 77 w 89"/>
                <a:gd name="T103" fmla="*/ 81 h 94"/>
                <a:gd name="T104" fmla="*/ 46 w 89"/>
                <a:gd name="T105" fmla="*/ 81 h 94"/>
                <a:gd name="T106" fmla="*/ 46 w 89"/>
                <a:gd name="T107" fmla="*/ 85 h 94"/>
                <a:gd name="T108" fmla="*/ 77 w 89"/>
                <a:gd name="T109" fmla="*/ 85 h 94"/>
                <a:gd name="T110" fmla="*/ 77 w 89"/>
                <a:gd name="T111" fmla="*/ 93 h 94"/>
                <a:gd name="T112" fmla="*/ 8 w 89"/>
                <a:gd name="T113" fmla="*/ 93 h 9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9"/>
                <a:gd name="T172" fmla="*/ 0 h 94"/>
                <a:gd name="T173" fmla="*/ 89 w 89"/>
                <a:gd name="T174" fmla="*/ 94 h 9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9" h="94">
                  <a:moveTo>
                    <a:pt x="8" y="93"/>
                  </a:moveTo>
                  <a:lnTo>
                    <a:pt x="0" y="93"/>
                  </a:lnTo>
                  <a:lnTo>
                    <a:pt x="0" y="85"/>
                  </a:lnTo>
                  <a:lnTo>
                    <a:pt x="5" y="85"/>
                  </a:lnTo>
                  <a:lnTo>
                    <a:pt x="5" y="83"/>
                  </a:lnTo>
                  <a:lnTo>
                    <a:pt x="6" y="82"/>
                  </a:lnTo>
                  <a:lnTo>
                    <a:pt x="8" y="81"/>
                  </a:lnTo>
                  <a:lnTo>
                    <a:pt x="10" y="81"/>
                  </a:lnTo>
                  <a:lnTo>
                    <a:pt x="10" y="82"/>
                  </a:lnTo>
                  <a:lnTo>
                    <a:pt x="11" y="82"/>
                  </a:lnTo>
                  <a:lnTo>
                    <a:pt x="11" y="83"/>
                  </a:lnTo>
                  <a:lnTo>
                    <a:pt x="11" y="85"/>
                  </a:lnTo>
                  <a:lnTo>
                    <a:pt x="27" y="85"/>
                  </a:lnTo>
                  <a:lnTo>
                    <a:pt x="27" y="82"/>
                  </a:lnTo>
                  <a:lnTo>
                    <a:pt x="16" y="82"/>
                  </a:lnTo>
                  <a:lnTo>
                    <a:pt x="16" y="65"/>
                  </a:lnTo>
                  <a:lnTo>
                    <a:pt x="33" y="65"/>
                  </a:lnTo>
                  <a:lnTo>
                    <a:pt x="33" y="55"/>
                  </a:lnTo>
                  <a:lnTo>
                    <a:pt x="44" y="55"/>
                  </a:lnTo>
                  <a:lnTo>
                    <a:pt x="44" y="33"/>
                  </a:lnTo>
                  <a:lnTo>
                    <a:pt x="6" y="30"/>
                  </a:lnTo>
                  <a:lnTo>
                    <a:pt x="44" y="30"/>
                  </a:lnTo>
                  <a:lnTo>
                    <a:pt x="44" y="27"/>
                  </a:lnTo>
                  <a:lnTo>
                    <a:pt x="34" y="25"/>
                  </a:lnTo>
                  <a:lnTo>
                    <a:pt x="44" y="25"/>
                  </a:lnTo>
                  <a:lnTo>
                    <a:pt x="44" y="12"/>
                  </a:lnTo>
                  <a:lnTo>
                    <a:pt x="9" y="10"/>
                  </a:lnTo>
                  <a:lnTo>
                    <a:pt x="45" y="10"/>
                  </a:lnTo>
                  <a:lnTo>
                    <a:pt x="45" y="0"/>
                  </a:lnTo>
                  <a:lnTo>
                    <a:pt x="47" y="0"/>
                  </a:lnTo>
                  <a:lnTo>
                    <a:pt x="47" y="10"/>
                  </a:lnTo>
                  <a:lnTo>
                    <a:pt x="81" y="10"/>
                  </a:lnTo>
                  <a:lnTo>
                    <a:pt x="47" y="12"/>
                  </a:lnTo>
                  <a:lnTo>
                    <a:pt x="48" y="26"/>
                  </a:lnTo>
                  <a:lnTo>
                    <a:pt x="57" y="26"/>
                  </a:lnTo>
                  <a:lnTo>
                    <a:pt x="48" y="27"/>
                  </a:lnTo>
                  <a:lnTo>
                    <a:pt x="48" y="30"/>
                  </a:lnTo>
                  <a:lnTo>
                    <a:pt x="88" y="30"/>
                  </a:lnTo>
                  <a:lnTo>
                    <a:pt x="48" y="33"/>
                  </a:lnTo>
                  <a:lnTo>
                    <a:pt x="47" y="48"/>
                  </a:lnTo>
                  <a:lnTo>
                    <a:pt x="59" y="48"/>
                  </a:lnTo>
                  <a:lnTo>
                    <a:pt x="59" y="57"/>
                  </a:lnTo>
                  <a:lnTo>
                    <a:pt x="54" y="57"/>
                  </a:lnTo>
                  <a:lnTo>
                    <a:pt x="54" y="77"/>
                  </a:lnTo>
                  <a:lnTo>
                    <a:pt x="59" y="77"/>
                  </a:lnTo>
                  <a:lnTo>
                    <a:pt x="59" y="74"/>
                  </a:lnTo>
                  <a:lnTo>
                    <a:pt x="63" y="74"/>
                  </a:lnTo>
                  <a:lnTo>
                    <a:pt x="63" y="77"/>
                  </a:lnTo>
                  <a:lnTo>
                    <a:pt x="67" y="77"/>
                  </a:lnTo>
                  <a:lnTo>
                    <a:pt x="67" y="74"/>
                  </a:lnTo>
                  <a:lnTo>
                    <a:pt x="77" y="74"/>
                  </a:lnTo>
                  <a:lnTo>
                    <a:pt x="77" y="81"/>
                  </a:lnTo>
                  <a:lnTo>
                    <a:pt x="46" y="81"/>
                  </a:lnTo>
                  <a:lnTo>
                    <a:pt x="46" y="85"/>
                  </a:lnTo>
                  <a:lnTo>
                    <a:pt x="77" y="85"/>
                  </a:lnTo>
                  <a:lnTo>
                    <a:pt x="77" y="93"/>
                  </a:lnTo>
                  <a:lnTo>
                    <a:pt x="8" y="93"/>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7899" name="Freeform 11"/>
            <p:cNvSpPr>
              <a:spLocks/>
            </p:cNvSpPr>
            <p:nvPr/>
          </p:nvSpPr>
          <p:spPr bwMode="auto">
            <a:xfrm>
              <a:off x="3144" y="2173"/>
              <a:ext cx="17" cy="17"/>
            </a:xfrm>
            <a:custGeom>
              <a:avLst/>
              <a:gdLst>
                <a:gd name="T0" fmla="*/ 16 w 17"/>
                <a:gd name="T1" fmla="*/ 7 h 17"/>
                <a:gd name="T2" fmla="*/ 16 w 17"/>
                <a:gd name="T3" fmla="*/ 5 h 17"/>
                <a:gd name="T4" fmla="*/ 13 w 17"/>
                <a:gd name="T5" fmla="*/ 2 h 17"/>
                <a:gd name="T6" fmla="*/ 11 w 17"/>
                <a:gd name="T7" fmla="*/ 2 h 17"/>
                <a:gd name="T8" fmla="*/ 8 w 17"/>
                <a:gd name="T9" fmla="*/ 0 h 17"/>
                <a:gd name="T10" fmla="*/ 3 w 17"/>
                <a:gd name="T11" fmla="*/ 0 h 17"/>
                <a:gd name="T12" fmla="*/ 3 w 17"/>
                <a:gd name="T13" fmla="*/ 2 h 17"/>
                <a:gd name="T14" fmla="*/ 0 w 17"/>
                <a:gd name="T15" fmla="*/ 5 h 17"/>
                <a:gd name="T16" fmla="*/ 0 w 17"/>
                <a:gd name="T17" fmla="*/ 11 h 17"/>
                <a:gd name="T18" fmla="*/ 3 w 17"/>
                <a:gd name="T19" fmla="*/ 13 h 17"/>
                <a:gd name="T20" fmla="*/ 5 w 17"/>
                <a:gd name="T21" fmla="*/ 13 h 17"/>
                <a:gd name="T22" fmla="*/ 5 w 17"/>
                <a:gd name="T23" fmla="*/ 16 h 17"/>
                <a:gd name="T24" fmla="*/ 11 w 17"/>
                <a:gd name="T25" fmla="*/ 13 h 17"/>
                <a:gd name="T26" fmla="*/ 13 w 17"/>
                <a:gd name="T27" fmla="*/ 11 h 17"/>
                <a:gd name="T28" fmla="*/ 16 w 17"/>
                <a:gd name="T29" fmla="*/ 11 h 17"/>
                <a:gd name="T30" fmla="*/ 16 w 17"/>
                <a:gd name="T31" fmla="*/ 7 h 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7"/>
                <a:gd name="T49" fmla="*/ 0 h 17"/>
                <a:gd name="T50" fmla="*/ 17 w 17"/>
                <a:gd name="T51" fmla="*/ 17 h 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7" h="17">
                  <a:moveTo>
                    <a:pt x="16" y="7"/>
                  </a:moveTo>
                  <a:lnTo>
                    <a:pt x="16" y="5"/>
                  </a:lnTo>
                  <a:lnTo>
                    <a:pt x="13" y="2"/>
                  </a:lnTo>
                  <a:lnTo>
                    <a:pt x="11" y="2"/>
                  </a:lnTo>
                  <a:lnTo>
                    <a:pt x="8" y="0"/>
                  </a:lnTo>
                  <a:lnTo>
                    <a:pt x="3" y="0"/>
                  </a:lnTo>
                  <a:lnTo>
                    <a:pt x="3" y="2"/>
                  </a:lnTo>
                  <a:lnTo>
                    <a:pt x="0" y="5"/>
                  </a:lnTo>
                  <a:lnTo>
                    <a:pt x="0" y="11"/>
                  </a:lnTo>
                  <a:lnTo>
                    <a:pt x="3" y="13"/>
                  </a:lnTo>
                  <a:lnTo>
                    <a:pt x="5" y="13"/>
                  </a:lnTo>
                  <a:lnTo>
                    <a:pt x="5" y="16"/>
                  </a:lnTo>
                  <a:lnTo>
                    <a:pt x="11" y="13"/>
                  </a:lnTo>
                  <a:lnTo>
                    <a:pt x="13" y="11"/>
                  </a:lnTo>
                  <a:lnTo>
                    <a:pt x="16" y="11"/>
                  </a:lnTo>
                  <a:lnTo>
                    <a:pt x="16" y="7"/>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7900" name="Freeform 12"/>
            <p:cNvSpPr>
              <a:spLocks/>
            </p:cNvSpPr>
            <p:nvPr/>
          </p:nvSpPr>
          <p:spPr bwMode="auto">
            <a:xfrm>
              <a:off x="3178" y="2173"/>
              <a:ext cx="17" cy="17"/>
            </a:xfrm>
            <a:custGeom>
              <a:avLst/>
              <a:gdLst>
                <a:gd name="T0" fmla="*/ 16 w 17"/>
                <a:gd name="T1" fmla="*/ 7 h 17"/>
                <a:gd name="T2" fmla="*/ 16 w 17"/>
                <a:gd name="T3" fmla="*/ 2 h 17"/>
                <a:gd name="T4" fmla="*/ 13 w 17"/>
                <a:gd name="T5" fmla="*/ 2 h 17"/>
                <a:gd name="T6" fmla="*/ 13 w 17"/>
                <a:gd name="T7" fmla="*/ 0 h 17"/>
                <a:gd name="T8" fmla="*/ 8 w 17"/>
                <a:gd name="T9" fmla="*/ 0 h 17"/>
                <a:gd name="T10" fmla="*/ 6 w 17"/>
                <a:gd name="T11" fmla="*/ 2 h 17"/>
                <a:gd name="T12" fmla="*/ 3 w 17"/>
                <a:gd name="T13" fmla="*/ 2 h 17"/>
                <a:gd name="T14" fmla="*/ 3 w 17"/>
                <a:gd name="T15" fmla="*/ 5 h 17"/>
                <a:gd name="T16" fmla="*/ 0 w 17"/>
                <a:gd name="T17" fmla="*/ 7 h 17"/>
                <a:gd name="T18" fmla="*/ 0 w 17"/>
                <a:gd name="T19" fmla="*/ 8 h 17"/>
                <a:gd name="T20" fmla="*/ 3 w 17"/>
                <a:gd name="T21" fmla="*/ 11 h 17"/>
                <a:gd name="T22" fmla="*/ 3 w 17"/>
                <a:gd name="T23" fmla="*/ 13 h 17"/>
                <a:gd name="T24" fmla="*/ 8 w 17"/>
                <a:gd name="T25" fmla="*/ 13 h 17"/>
                <a:gd name="T26" fmla="*/ 8 w 17"/>
                <a:gd name="T27" fmla="*/ 16 h 17"/>
                <a:gd name="T28" fmla="*/ 13 w 17"/>
                <a:gd name="T29" fmla="*/ 13 h 17"/>
                <a:gd name="T30" fmla="*/ 16 w 17"/>
                <a:gd name="T31" fmla="*/ 11 h 17"/>
                <a:gd name="T32" fmla="*/ 16 w 17"/>
                <a:gd name="T33" fmla="*/ 7 h 1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
                <a:gd name="T52" fmla="*/ 0 h 17"/>
                <a:gd name="T53" fmla="*/ 17 w 17"/>
                <a:gd name="T54" fmla="*/ 17 h 1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 h="17">
                  <a:moveTo>
                    <a:pt x="16" y="7"/>
                  </a:moveTo>
                  <a:lnTo>
                    <a:pt x="16" y="2"/>
                  </a:lnTo>
                  <a:lnTo>
                    <a:pt x="13" y="2"/>
                  </a:lnTo>
                  <a:lnTo>
                    <a:pt x="13" y="0"/>
                  </a:lnTo>
                  <a:lnTo>
                    <a:pt x="8" y="0"/>
                  </a:lnTo>
                  <a:lnTo>
                    <a:pt x="6" y="2"/>
                  </a:lnTo>
                  <a:lnTo>
                    <a:pt x="3" y="2"/>
                  </a:lnTo>
                  <a:lnTo>
                    <a:pt x="3" y="5"/>
                  </a:lnTo>
                  <a:lnTo>
                    <a:pt x="0" y="7"/>
                  </a:lnTo>
                  <a:lnTo>
                    <a:pt x="0" y="8"/>
                  </a:lnTo>
                  <a:lnTo>
                    <a:pt x="3" y="11"/>
                  </a:lnTo>
                  <a:lnTo>
                    <a:pt x="3" y="13"/>
                  </a:lnTo>
                  <a:lnTo>
                    <a:pt x="8" y="13"/>
                  </a:lnTo>
                  <a:lnTo>
                    <a:pt x="8" y="16"/>
                  </a:lnTo>
                  <a:lnTo>
                    <a:pt x="13" y="13"/>
                  </a:lnTo>
                  <a:lnTo>
                    <a:pt x="16" y="11"/>
                  </a:lnTo>
                  <a:lnTo>
                    <a:pt x="16" y="7"/>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7901" name="Freeform 13"/>
            <p:cNvSpPr>
              <a:spLocks/>
            </p:cNvSpPr>
            <p:nvPr/>
          </p:nvSpPr>
          <p:spPr bwMode="auto">
            <a:xfrm>
              <a:off x="3164" y="2257"/>
              <a:ext cx="31" cy="17"/>
            </a:xfrm>
            <a:custGeom>
              <a:avLst/>
              <a:gdLst>
                <a:gd name="T0" fmla="*/ 0 w 31"/>
                <a:gd name="T1" fmla="*/ 0 h 17"/>
                <a:gd name="T2" fmla="*/ 30 w 31"/>
                <a:gd name="T3" fmla="*/ 0 h 17"/>
                <a:gd name="T4" fmla="*/ 27 w 31"/>
                <a:gd name="T5" fmla="*/ 16 h 17"/>
                <a:gd name="T6" fmla="*/ 0 w 31"/>
                <a:gd name="T7" fmla="*/ 16 h 17"/>
                <a:gd name="T8" fmla="*/ 0 w 31"/>
                <a:gd name="T9" fmla="*/ 0 h 17"/>
                <a:gd name="T10" fmla="*/ 0 60000 65536"/>
                <a:gd name="T11" fmla="*/ 0 60000 65536"/>
                <a:gd name="T12" fmla="*/ 0 60000 65536"/>
                <a:gd name="T13" fmla="*/ 0 60000 65536"/>
                <a:gd name="T14" fmla="*/ 0 60000 65536"/>
                <a:gd name="T15" fmla="*/ 0 w 31"/>
                <a:gd name="T16" fmla="*/ 0 h 17"/>
                <a:gd name="T17" fmla="*/ 31 w 31"/>
                <a:gd name="T18" fmla="*/ 17 h 17"/>
              </a:gdLst>
              <a:ahLst/>
              <a:cxnLst>
                <a:cxn ang="T10">
                  <a:pos x="T0" y="T1"/>
                </a:cxn>
                <a:cxn ang="T11">
                  <a:pos x="T2" y="T3"/>
                </a:cxn>
                <a:cxn ang="T12">
                  <a:pos x="T4" y="T5"/>
                </a:cxn>
                <a:cxn ang="T13">
                  <a:pos x="T6" y="T7"/>
                </a:cxn>
                <a:cxn ang="T14">
                  <a:pos x="T8" y="T9"/>
                </a:cxn>
              </a:cxnLst>
              <a:rect l="T15" t="T16" r="T17" b="T18"/>
              <a:pathLst>
                <a:path w="31" h="17">
                  <a:moveTo>
                    <a:pt x="0" y="0"/>
                  </a:moveTo>
                  <a:lnTo>
                    <a:pt x="30" y="0"/>
                  </a:lnTo>
                  <a:lnTo>
                    <a:pt x="27" y="16"/>
                  </a:lnTo>
                  <a:lnTo>
                    <a:pt x="0" y="16"/>
                  </a:lnTo>
                  <a:lnTo>
                    <a:pt x="0"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7902" name="Freeform 14"/>
            <p:cNvSpPr>
              <a:spLocks/>
            </p:cNvSpPr>
            <p:nvPr/>
          </p:nvSpPr>
          <p:spPr bwMode="auto">
            <a:xfrm>
              <a:off x="3126" y="2268"/>
              <a:ext cx="70" cy="17"/>
            </a:xfrm>
            <a:custGeom>
              <a:avLst/>
              <a:gdLst>
                <a:gd name="T0" fmla="*/ 0 w 70"/>
                <a:gd name="T1" fmla="*/ 16 h 17"/>
                <a:gd name="T2" fmla="*/ 66 w 70"/>
                <a:gd name="T3" fmla="*/ 16 h 17"/>
                <a:gd name="T4" fmla="*/ 69 w 70"/>
                <a:gd name="T5" fmla="*/ 0 h 17"/>
                <a:gd name="T6" fmla="*/ 0 w 70"/>
                <a:gd name="T7" fmla="*/ 0 h 17"/>
                <a:gd name="T8" fmla="*/ 0 w 70"/>
                <a:gd name="T9" fmla="*/ 16 h 17"/>
                <a:gd name="T10" fmla="*/ 0 60000 65536"/>
                <a:gd name="T11" fmla="*/ 0 60000 65536"/>
                <a:gd name="T12" fmla="*/ 0 60000 65536"/>
                <a:gd name="T13" fmla="*/ 0 60000 65536"/>
                <a:gd name="T14" fmla="*/ 0 60000 65536"/>
                <a:gd name="T15" fmla="*/ 0 w 70"/>
                <a:gd name="T16" fmla="*/ 0 h 17"/>
                <a:gd name="T17" fmla="*/ 70 w 70"/>
                <a:gd name="T18" fmla="*/ 17 h 17"/>
              </a:gdLst>
              <a:ahLst/>
              <a:cxnLst>
                <a:cxn ang="T10">
                  <a:pos x="T0" y="T1"/>
                </a:cxn>
                <a:cxn ang="T11">
                  <a:pos x="T2" y="T3"/>
                </a:cxn>
                <a:cxn ang="T12">
                  <a:pos x="T4" y="T5"/>
                </a:cxn>
                <a:cxn ang="T13">
                  <a:pos x="T6" y="T7"/>
                </a:cxn>
                <a:cxn ang="T14">
                  <a:pos x="T8" y="T9"/>
                </a:cxn>
              </a:cxnLst>
              <a:rect l="T15" t="T16" r="T17" b="T18"/>
              <a:pathLst>
                <a:path w="70" h="17">
                  <a:moveTo>
                    <a:pt x="0" y="16"/>
                  </a:moveTo>
                  <a:lnTo>
                    <a:pt x="66" y="16"/>
                  </a:lnTo>
                  <a:lnTo>
                    <a:pt x="69" y="0"/>
                  </a:lnTo>
                  <a:lnTo>
                    <a:pt x="0" y="0"/>
                  </a:lnTo>
                  <a:lnTo>
                    <a:pt x="0"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7903" name="Freeform 15"/>
            <p:cNvSpPr>
              <a:spLocks/>
            </p:cNvSpPr>
            <p:nvPr/>
          </p:nvSpPr>
          <p:spPr bwMode="auto">
            <a:xfrm>
              <a:off x="3126" y="2272"/>
              <a:ext cx="70" cy="17"/>
            </a:xfrm>
            <a:custGeom>
              <a:avLst/>
              <a:gdLst>
                <a:gd name="T0" fmla="*/ 69 w 70"/>
                <a:gd name="T1" fmla="*/ 0 h 17"/>
                <a:gd name="T2" fmla="*/ 0 w 70"/>
                <a:gd name="T3" fmla="*/ 0 h 17"/>
                <a:gd name="T4" fmla="*/ 0 w 70"/>
                <a:gd name="T5" fmla="*/ 16 h 17"/>
                <a:gd name="T6" fmla="*/ 69 w 70"/>
                <a:gd name="T7" fmla="*/ 16 h 17"/>
                <a:gd name="T8" fmla="*/ 69 w 70"/>
                <a:gd name="T9" fmla="*/ 0 h 17"/>
                <a:gd name="T10" fmla="*/ 0 60000 65536"/>
                <a:gd name="T11" fmla="*/ 0 60000 65536"/>
                <a:gd name="T12" fmla="*/ 0 60000 65536"/>
                <a:gd name="T13" fmla="*/ 0 60000 65536"/>
                <a:gd name="T14" fmla="*/ 0 60000 65536"/>
                <a:gd name="T15" fmla="*/ 0 w 70"/>
                <a:gd name="T16" fmla="*/ 0 h 17"/>
                <a:gd name="T17" fmla="*/ 70 w 70"/>
                <a:gd name="T18" fmla="*/ 17 h 17"/>
              </a:gdLst>
              <a:ahLst/>
              <a:cxnLst>
                <a:cxn ang="T10">
                  <a:pos x="T0" y="T1"/>
                </a:cxn>
                <a:cxn ang="T11">
                  <a:pos x="T2" y="T3"/>
                </a:cxn>
                <a:cxn ang="T12">
                  <a:pos x="T4" y="T5"/>
                </a:cxn>
                <a:cxn ang="T13">
                  <a:pos x="T6" y="T7"/>
                </a:cxn>
                <a:cxn ang="T14">
                  <a:pos x="T8" y="T9"/>
                </a:cxn>
              </a:cxnLst>
              <a:rect l="T15" t="T16" r="T17" b="T18"/>
              <a:pathLst>
                <a:path w="70" h="17">
                  <a:moveTo>
                    <a:pt x="69" y="0"/>
                  </a:moveTo>
                  <a:lnTo>
                    <a:pt x="0" y="0"/>
                  </a:lnTo>
                  <a:lnTo>
                    <a:pt x="0" y="16"/>
                  </a:lnTo>
                  <a:lnTo>
                    <a:pt x="69" y="16"/>
                  </a:lnTo>
                  <a:lnTo>
                    <a:pt x="69" y="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7904" name="Freeform 16"/>
            <p:cNvSpPr>
              <a:spLocks/>
            </p:cNvSpPr>
            <p:nvPr/>
          </p:nvSpPr>
          <p:spPr bwMode="auto">
            <a:xfrm>
              <a:off x="3126" y="2276"/>
              <a:ext cx="70" cy="17"/>
            </a:xfrm>
            <a:custGeom>
              <a:avLst/>
              <a:gdLst>
                <a:gd name="T0" fmla="*/ 65 w 70"/>
                <a:gd name="T1" fmla="*/ 16 h 17"/>
                <a:gd name="T2" fmla="*/ 10 w 70"/>
                <a:gd name="T3" fmla="*/ 16 h 17"/>
                <a:gd name="T4" fmla="*/ 7 w 70"/>
                <a:gd name="T5" fmla="*/ 8 h 17"/>
                <a:gd name="T6" fmla="*/ 2 w 70"/>
                <a:gd name="T7" fmla="*/ 8 h 17"/>
                <a:gd name="T8" fmla="*/ 0 w 70"/>
                <a:gd name="T9" fmla="*/ 0 h 17"/>
                <a:gd name="T10" fmla="*/ 69 w 70"/>
                <a:gd name="T11" fmla="*/ 0 h 17"/>
                <a:gd name="T12" fmla="*/ 65 w 70"/>
                <a:gd name="T13" fmla="*/ 16 h 17"/>
                <a:gd name="T14" fmla="*/ 0 60000 65536"/>
                <a:gd name="T15" fmla="*/ 0 60000 65536"/>
                <a:gd name="T16" fmla="*/ 0 60000 65536"/>
                <a:gd name="T17" fmla="*/ 0 60000 65536"/>
                <a:gd name="T18" fmla="*/ 0 60000 65536"/>
                <a:gd name="T19" fmla="*/ 0 60000 65536"/>
                <a:gd name="T20" fmla="*/ 0 60000 65536"/>
                <a:gd name="T21" fmla="*/ 0 w 70"/>
                <a:gd name="T22" fmla="*/ 0 h 17"/>
                <a:gd name="T23" fmla="*/ 70 w 70"/>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17">
                  <a:moveTo>
                    <a:pt x="65" y="16"/>
                  </a:moveTo>
                  <a:lnTo>
                    <a:pt x="10" y="16"/>
                  </a:lnTo>
                  <a:lnTo>
                    <a:pt x="7" y="8"/>
                  </a:lnTo>
                  <a:lnTo>
                    <a:pt x="2" y="8"/>
                  </a:lnTo>
                  <a:lnTo>
                    <a:pt x="0" y="0"/>
                  </a:lnTo>
                  <a:lnTo>
                    <a:pt x="69" y="0"/>
                  </a:lnTo>
                  <a:lnTo>
                    <a:pt x="65" y="16"/>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7905" name="Freeform 17"/>
            <p:cNvSpPr>
              <a:spLocks/>
            </p:cNvSpPr>
            <p:nvPr/>
          </p:nvSpPr>
          <p:spPr bwMode="auto">
            <a:xfrm>
              <a:off x="3135" y="2282"/>
              <a:ext cx="60" cy="17"/>
            </a:xfrm>
            <a:custGeom>
              <a:avLst/>
              <a:gdLst>
                <a:gd name="T0" fmla="*/ 0 w 60"/>
                <a:gd name="T1" fmla="*/ 16 h 17"/>
                <a:gd name="T2" fmla="*/ 59 w 60"/>
                <a:gd name="T3" fmla="*/ 16 h 17"/>
                <a:gd name="T4" fmla="*/ 59 w 60"/>
                <a:gd name="T5" fmla="*/ 0 h 17"/>
                <a:gd name="T6" fmla="*/ 0 w 60"/>
                <a:gd name="T7" fmla="*/ 0 h 17"/>
                <a:gd name="T8" fmla="*/ 0 w 60"/>
                <a:gd name="T9" fmla="*/ 16 h 17"/>
                <a:gd name="T10" fmla="*/ 0 60000 65536"/>
                <a:gd name="T11" fmla="*/ 0 60000 65536"/>
                <a:gd name="T12" fmla="*/ 0 60000 65536"/>
                <a:gd name="T13" fmla="*/ 0 60000 65536"/>
                <a:gd name="T14" fmla="*/ 0 60000 65536"/>
                <a:gd name="T15" fmla="*/ 0 w 60"/>
                <a:gd name="T16" fmla="*/ 0 h 17"/>
                <a:gd name="T17" fmla="*/ 60 w 60"/>
                <a:gd name="T18" fmla="*/ 17 h 17"/>
              </a:gdLst>
              <a:ahLst/>
              <a:cxnLst>
                <a:cxn ang="T10">
                  <a:pos x="T0" y="T1"/>
                </a:cxn>
                <a:cxn ang="T11">
                  <a:pos x="T2" y="T3"/>
                </a:cxn>
                <a:cxn ang="T12">
                  <a:pos x="T4" y="T5"/>
                </a:cxn>
                <a:cxn ang="T13">
                  <a:pos x="T6" y="T7"/>
                </a:cxn>
                <a:cxn ang="T14">
                  <a:pos x="T8" y="T9"/>
                </a:cxn>
              </a:cxnLst>
              <a:rect l="T15" t="T16" r="T17" b="T18"/>
              <a:pathLst>
                <a:path w="60" h="17">
                  <a:moveTo>
                    <a:pt x="0" y="16"/>
                  </a:moveTo>
                  <a:lnTo>
                    <a:pt x="59" y="16"/>
                  </a:lnTo>
                  <a:lnTo>
                    <a:pt x="59" y="0"/>
                  </a:lnTo>
                  <a:lnTo>
                    <a:pt x="0" y="0"/>
                  </a:lnTo>
                  <a:lnTo>
                    <a:pt x="0" y="16"/>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7906" name="Freeform 18"/>
            <p:cNvSpPr>
              <a:spLocks/>
            </p:cNvSpPr>
            <p:nvPr/>
          </p:nvSpPr>
          <p:spPr bwMode="auto">
            <a:xfrm>
              <a:off x="3145" y="2289"/>
              <a:ext cx="49" cy="40"/>
            </a:xfrm>
            <a:custGeom>
              <a:avLst/>
              <a:gdLst>
                <a:gd name="T0" fmla="*/ 48 w 49"/>
                <a:gd name="T1" fmla="*/ 7 h 40"/>
                <a:gd name="T2" fmla="*/ 48 w 49"/>
                <a:gd name="T3" fmla="*/ 0 h 40"/>
                <a:gd name="T4" fmla="*/ 0 w 49"/>
                <a:gd name="T5" fmla="*/ 0 h 40"/>
                <a:gd name="T6" fmla="*/ 0 w 49"/>
                <a:gd name="T7" fmla="*/ 39 h 40"/>
                <a:gd name="T8" fmla="*/ 32 w 49"/>
                <a:gd name="T9" fmla="*/ 39 h 40"/>
                <a:gd name="T10" fmla="*/ 32 w 49"/>
                <a:gd name="T11" fmla="*/ 9 h 40"/>
                <a:gd name="T12" fmla="*/ 48 w 49"/>
                <a:gd name="T13" fmla="*/ 9 h 40"/>
                <a:gd name="T14" fmla="*/ 48 w 49"/>
                <a:gd name="T15" fmla="*/ 7 h 40"/>
                <a:gd name="T16" fmla="*/ 0 60000 65536"/>
                <a:gd name="T17" fmla="*/ 0 60000 65536"/>
                <a:gd name="T18" fmla="*/ 0 60000 65536"/>
                <a:gd name="T19" fmla="*/ 0 60000 65536"/>
                <a:gd name="T20" fmla="*/ 0 60000 65536"/>
                <a:gd name="T21" fmla="*/ 0 60000 65536"/>
                <a:gd name="T22" fmla="*/ 0 60000 65536"/>
                <a:gd name="T23" fmla="*/ 0 60000 65536"/>
                <a:gd name="T24" fmla="*/ 0 w 49"/>
                <a:gd name="T25" fmla="*/ 0 h 40"/>
                <a:gd name="T26" fmla="*/ 49 w 49"/>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9" h="40">
                  <a:moveTo>
                    <a:pt x="48" y="7"/>
                  </a:moveTo>
                  <a:lnTo>
                    <a:pt x="48" y="0"/>
                  </a:lnTo>
                  <a:lnTo>
                    <a:pt x="0" y="0"/>
                  </a:lnTo>
                  <a:lnTo>
                    <a:pt x="0" y="39"/>
                  </a:lnTo>
                  <a:lnTo>
                    <a:pt x="32" y="39"/>
                  </a:lnTo>
                  <a:lnTo>
                    <a:pt x="32" y="9"/>
                  </a:lnTo>
                  <a:lnTo>
                    <a:pt x="48" y="9"/>
                  </a:lnTo>
                  <a:lnTo>
                    <a:pt x="48" y="7"/>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7907" name="Freeform 19"/>
            <p:cNvSpPr>
              <a:spLocks/>
            </p:cNvSpPr>
            <p:nvPr/>
          </p:nvSpPr>
          <p:spPr bwMode="auto">
            <a:xfrm>
              <a:off x="3178" y="2310"/>
              <a:ext cx="44" cy="17"/>
            </a:xfrm>
            <a:custGeom>
              <a:avLst/>
              <a:gdLst>
                <a:gd name="T0" fmla="*/ 43 w 44"/>
                <a:gd name="T1" fmla="*/ 16 h 17"/>
                <a:gd name="T2" fmla="*/ 0 w 44"/>
                <a:gd name="T3" fmla="*/ 16 h 17"/>
                <a:gd name="T4" fmla="*/ 0 w 44"/>
                <a:gd name="T5" fmla="*/ 0 h 17"/>
                <a:gd name="T6" fmla="*/ 31 w 44"/>
                <a:gd name="T7" fmla="*/ 0 h 17"/>
                <a:gd name="T8" fmla="*/ 43 w 44"/>
                <a:gd name="T9" fmla="*/ 16 h 17"/>
                <a:gd name="T10" fmla="*/ 0 60000 65536"/>
                <a:gd name="T11" fmla="*/ 0 60000 65536"/>
                <a:gd name="T12" fmla="*/ 0 60000 65536"/>
                <a:gd name="T13" fmla="*/ 0 60000 65536"/>
                <a:gd name="T14" fmla="*/ 0 60000 65536"/>
                <a:gd name="T15" fmla="*/ 0 w 44"/>
                <a:gd name="T16" fmla="*/ 0 h 17"/>
                <a:gd name="T17" fmla="*/ 44 w 44"/>
                <a:gd name="T18" fmla="*/ 17 h 17"/>
              </a:gdLst>
              <a:ahLst/>
              <a:cxnLst>
                <a:cxn ang="T10">
                  <a:pos x="T0" y="T1"/>
                </a:cxn>
                <a:cxn ang="T11">
                  <a:pos x="T2" y="T3"/>
                </a:cxn>
                <a:cxn ang="T12">
                  <a:pos x="T4" y="T5"/>
                </a:cxn>
                <a:cxn ang="T13">
                  <a:pos x="T6" y="T7"/>
                </a:cxn>
                <a:cxn ang="T14">
                  <a:pos x="T8" y="T9"/>
                </a:cxn>
              </a:cxnLst>
              <a:rect l="T15" t="T16" r="T17" b="T18"/>
              <a:pathLst>
                <a:path w="44" h="17">
                  <a:moveTo>
                    <a:pt x="43" y="16"/>
                  </a:moveTo>
                  <a:lnTo>
                    <a:pt x="0" y="16"/>
                  </a:lnTo>
                  <a:lnTo>
                    <a:pt x="0" y="0"/>
                  </a:lnTo>
                  <a:lnTo>
                    <a:pt x="31" y="0"/>
                  </a:lnTo>
                  <a:lnTo>
                    <a:pt x="43"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7908" name="Freeform 20"/>
            <p:cNvSpPr>
              <a:spLocks/>
            </p:cNvSpPr>
            <p:nvPr/>
          </p:nvSpPr>
          <p:spPr bwMode="auto">
            <a:xfrm>
              <a:off x="3121" y="2321"/>
              <a:ext cx="25" cy="17"/>
            </a:xfrm>
            <a:custGeom>
              <a:avLst/>
              <a:gdLst>
                <a:gd name="T0" fmla="*/ 0 w 25"/>
                <a:gd name="T1" fmla="*/ 16 h 17"/>
                <a:gd name="T2" fmla="*/ 0 w 25"/>
                <a:gd name="T3" fmla="*/ 8 h 17"/>
                <a:gd name="T4" fmla="*/ 24 w 25"/>
                <a:gd name="T5" fmla="*/ 0 h 17"/>
                <a:gd name="T6" fmla="*/ 24 w 25"/>
                <a:gd name="T7" fmla="*/ 9 h 17"/>
                <a:gd name="T8" fmla="*/ 0 w 25"/>
                <a:gd name="T9" fmla="*/ 16 h 17"/>
                <a:gd name="T10" fmla="*/ 0 60000 65536"/>
                <a:gd name="T11" fmla="*/ 0 60000 65536"/>
                <a:gd name="T12" fmla="*/ 0 60000 65536"/>
                <a:gd name="T13" fmla="*/ 0 60000 65536"/>
                <a:gd name="T14" fmla="*/ 0 60000 65536"/>
                <a:gd name="T15" fmla="*/ 0 w 25"/>
                <a:gd name="T16" fmla="*/ 0 h 17"/>
                <a:gd name="T17" fmla="*/ 25 w 25"/>
                <a:gd name="T18" fmla="*/ 17 h 17"/>
              </a:gdLst>
              <a:ahLst/>
              <a:cxnLst>
                <a:cxn ang="T10">
                  <a:pos x="T0" y="T1"/>
                </a:cxn>
                <a:cxn ang="T11">
                  <a:pos x="T2" y="T3"/>
                </a:cxn>
                <a:cxn ang="T12">
                  <a:pos x="T4" y="T5"/>
                </a:cxn>
                <a:cxn ang="T13">
                  <a:pos x="T6" y="T7"/>
                </a:cxn>
                <a:cxn ang="T14">
                  <a:pos x="T8" y="T9"/>
                </a:cxn>
              </a:cxnLst>
              <a:rect l="T15" t="T16" r="T17" b="T18"/>
              <a:pathLst>
                <a:path w="25" h="17">
                  <a:moveTo>
                    <a:pt x="0" y="16"/>
                  </a:moveTo>
                  <a:lnTo>
                    <a:pt x="0" y="8"/>
                  </a:lnTo>
                  <a:lnTo>
                    <a:pt x="24" y="0"/>
                  </a:lnTo>
                  <a:lnTo>
                    <a:pt x="24" y="9"/>
                  </a:lnTo>
                  <a:lnTo>
                    <a:pt x="0"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7909" name="Freeform 21"/>
            <p:cNvSpPr>
              <a:spLocks/>
            </p:cNvSpPr>
            <p:nvPr/>
          </p:nvSpPr>
          <p:spPr bwMode="auto">
            <a:xfrm>
              <a:off x="3012" y="2345"/>
              <a:ext cx="102" cy="40"/>
            </a:xfrm>
            <a:custGeom>
              <a:avLst/>
              <a:gdLst>
                <a:gd name="T0" fmla="*/ 73 w 102"/>
                <a:gd name="T1" fmla="*/ 30 h 40"/>
                <a:gd name="T2" fmla="*/ 75 w 102"/>
                <a:gd name="T3" fmla="*/ 39 h 40"/>
                <a:gd name="T4" fmla="*/ 23 w 102"/>
                <a:gd name="T5" fmla="*/ 39 h 40"/>
                <a:gd name="T6" fmla="*/ 25 w 102"/>
                <a:gd name="T7" fmla="*/ 36 h 40"/>
                <a:gd name="T8" fmla="*/ 18 w 102"/>
                <a:gd name="T9" fmla="*/ 29 h 40"/>
                <a:gd name="T10" fmla="*/ 47 w 102"/>
                <a:gd name="T11" fmla="*/ 17 h 40"/>
                <a:gd name="T12" fmla="*/ 19 w 102"/>
                <a:gd name="T13" fmla="*/ 18 h 40"/>
                <a:gd name="T14" fmla="*/ 19 w 102"/>
                <a:gd name="T15" fmla="*/ 15 h 40"/>
                <a:gd name="T16" fmla="*/ 0 w 102"/>
                <a:gd name="T17" fmla="*/ 9 h 40"/>
                <a:gd name="T18" fmla="*/ 0 w 102"/>
                <a:gd name="T19" fmla="*/ 0 h 40"/>
                <a:gd name="T20" fmla="*/ 101 w 102"/>
                <a:gd name="T21" fmla="*/ 0 h 40"/>
                <a:gd name="T22" fmla="*/ 40 w 102"/>
                <a:gd name="T23" fmla="*/ 30 h 40"/>
                <a:gd name="T24" fmla="*/ 73 w 102"/>
                <a:gd name="T25" fmla="*/ 30 h 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2"/>
                <a:gd name="T40" fmla="*/ 0 h 40"/>
                <a:gd name="T41" fmla="*/ 102 w 102"/>
                <a:gd name="T42" fmla="*/ 40 h 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2" h="40">
                  <a:moveTo>
                    <a:pt x="73" y="30"/>
                  </a:moveTo>
                  <a:lnTo>
                    <a:pt x="75" y="39"/>
                  </a:lnTo>
                  <a:lnTo>
                    <a:pt x="23" y="39"/>
                  </a:lnTo>
                  <a:lnTo>
                    <a:pt x="25" y="36"/>
                  </a:lnTo>
                  <a:lnTo>
                    <a:pt x="18" y="29"/>
                  </a:lnTo>
                  <a:lnTo>
                    <a:pt x="47" y="17"/>
                  </a:lnTo>
                  <a:lnTo>
                    <a:pt x="19" y="18"/>
                  </a:lnTo>
                  <a:lnTo>
                    <a:pt x="19" y="15"/>
                  </a:lnTo>
                  <a:lnTo>
                    <a:pt x="0" y="9"/>
                  </a:lnTo>
                  <a:lnTo>
                    <a:pt x="0" y="0"/>
                  </a:lnTo>
                  <a:lnTo>
                    <a:pt x="101" y="0"/>
                  </a:lnTo>
                  <a:lnTo>
                    <a:pt x="40" y="30"/>
                  </a:lnTo>
                  <a:lnTo>
                    <a:pt x="73" y="3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7910" name="Freeform 22"/>
            <p:cNvSpPr>
              <a:spLocks/>
            </p:cNvSpPr>
            <p:nvPr/>
          </p:nvSpPr>
          <p:spPr bwMode="auto">
            <a:xfrm>
              <a:off x="3060" y="2351"/>
              <a:ext cx="17" cy="17"/>
            </a:xfrm>
            <a:custGeom>
              <a:avLst/>
              <a:gdLst>
                <a:gd name="T0" fmla="*/ 16 w 17"/>
                <a:gd name="T1" fmla="*/ 3 h 17"/>
                <a:gd name="T2" fmla="*/ 16 w 17"/>
                <a:gd name="T3" fmla="*/ 11 h 17"/>
                <a:gd name="T4" fmla="*/ 0 w 17"/>
                <a:gd name="T5" fmla="*/ 16 h 17"/>
                <a:gd name="T6" fmla="*/ 0 w 17"/>
                <a:gd name="T7" fmla="*/ 2 h 17"/>
                <a:gd name="T8" fmla="*/ 6 w 17"/>
                <a:gd name="T9" fmla="*/ 0 h 17"/>
                <a:gd name="T10" fmla="*/ 10 w 17"/>
                <a:gd name="T11" fmla="*/ 0 h 17"/>
                <a:gd name="T12" fmla="*/ 13 w 17"/>
                <a:gd name="T13" fmla="*/ 0 h 17"/>
                <a:gd name="T14" fmla="*/ 15 w 17"/>
                <a:gd name="T15" fmla="*/ 1 h 17"/>
                <a:gd name="T16" fmla="*/ 15 w 17"/>
                <a:gd name="T17" fmla="*/ 2 h 17"/>
                <a:gd name="T18" fmla="*/ 16 w 17"/>
                <a:gd name="T19" fmla="*/ 3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17"/>
                <a:gd name="T32" fmla="*/ 17 w 17"/>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17">
                  <a:moveTo>
                    <a:pt x="16" y="3"/>
                  </a:moveTo>
                  <a:lnTo>
                    <a:pt x="16" y="11"/>
                  </a:lnTo>
                  <a:lnTo>
                    <a:pt x="0" y="16"/>
                  </a:lnTo>
                  <a:lnTo>
                    <a:pt x="0" y="2"/>
                  </a:lnTo>
                  <a:lnTo>
                    <a:pt x="6" y="0"/>
                  </a:lnTo>
                  <a:lnTo>
                    <a:pt x="10" y="0"/>
                  </a:lnTo>
                  <a:lnTo>
                    <a:pt x="13" y="0"/>
                  </a:lnTo>
                  <a:lnTo>
                    <a:pt x="15" y="1"/>
                  </a:lnTo>
                  <a:lnTo>
                    <a:pt x="15" y="2"/>
                  </a:lnTo>
                  <a:lnTo>
                    <a:pt x="16" y="3"/>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7911" name="Freeform 23"/>
            <p:cNvSpPr>
              <a:spLocks/>
            </p:cNvSpPr>
            <p:nvPr/>
          </p:nvSpPr>
          <p:spPr bwMode="auto">
            <a:xfrm>
              <a:off x="3084" y="2376"/>
              <a:ext cx="38" cy="17"/>
            </a:xfrm>
            <a:custGeom>
              <a:avLst/>
              <a:gdLst>
                <a:gd name="T0" fmla="*/ 1 w 38"/>
                <a:gd name="T1" fmla="*/ 0 h 17"/>
                <a:gd name="T2" fmla="*/ 3 w 38"/>
                <a:gd name="T3" fmla="*/ 8 h 17"/>
                <a:gd name="T4" fmla="*/ 0 w 38"/>
                <a:gd name="T5" fmla="*/ 13 h 17"/>
                <a:gd name="T6" fmla="*/ 0 w 38"/>
                <a:gd name="T7" fmla="*/ 16 h 17"/>
                <a:gd name="T8" fmla="*/ 30 w 38"/>
                <a:gd name="T9" fmla="*/ 16 h 17"/>
                <a:gd name="T10" fmla="*/ 30 w 38"/>
                <a:gd name="T11" fmla="*/ 9 h 17"/>
                <a:gd name="T12" fmla="*/ 32 w 38"/>
                <a:gd name="T13" fmla="*/ 8 h 17"/>
                <a:gd name="T14" fmla="*/ 37 w 38"/>
                <a:gd name="T15" fmla="*/ 0 h 17"/>
                <a:gd name="T16" fmla="*/ 1 w 38"/>
                <a:gd name="T17" fmla="*/ 0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
                <a:gd name="T28" fmla="*/ 0 h 17"/>
                <a:gd name="T29" fmla="*/ 38 w 38"/>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 h="17">
                  <a:moveTo>
                    <a:pt x="1" y="0"/>
                  </a:moveTo>
                  <a:lnTo>
                    <a:pt x="3" y="8"/>
                  </a:lnTo>
                  <a:lnTo>
                    <a:pt x="0" y="13"/>
                  </a:lnTo>
                  <a:lnTo>
                    <a:pt x="0" y="16"/>
                  </a:lnTo>
                  <a:lnTo>
                    <a:pt x="30" y="16"/>
                  </a:lnTo>
                  <a:lnTo>
                    <a:pt x="30" y="9"/>
                  </a:lnTo>
                  <a:lnTo>
                    <a:pt x="32" y="8"/>
                  </a:lnTo>
                  <a:lnTo>
                    <a:pt x="37" y="0"/>
                  </a:lnTo>
                  <a:lnTo>
                    <a:pt x="1"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7912" name="Freeform 24"/>
            <p:cNvSpPr>
              <a:spLocks/>
            </p:cNvSpPr>
            <p:nvPr/>
          </p:nvSpPr>
          <p:spPr bwMode="auto">
            <a:xfrm>
              <a:off x="3116" y="2376"/>
              <a:ext cx="211" cy="17"/>
            </a:xfrm>
            <a:custGeom>
              <a:avLst/>
              <a:gdLst>
                <a:gd name="T0" fmla="*/ 210 w 211"/>
                <a:gd name="T1" fmla="*/ 0 h 17"/>
                <a:gd name="T2" fmla="*/ 210 w 211"/>
                <a:gd name="T3" fmla="*/ 16 h 17"/>
                <a:gd name="T4" fmla="*/ 0 w 211"/>
                <a:gd name="T5" fmla="*/ 16 h 17"/>
                <a:gd name="T6" fmla="*/ 4 w 211"/>
                <a:gd name="T7" fmla="*/ 0 h 17"/>
                <a:gd name="T8" fmla="*/ 210 w 211"/>
                <a:gd name="T9" fmla="*/ 0 h 17"/>
                <a:gd name="T10" fmla="*/ 0 60000 65536"/>
                <a:gd name="T11" fmla="*/ 0 60000 65536"/>
                <a:gd name="T12" fmla="*/ 0 60000 65536"/>
                <a:gd name="T13" fmla="*/ 0 60000 65536"/>
                <a:gd name="T14" fmla="*/ 0 60000 65536"/>
                <a:gd name="T15" fmla="*/ 0 w 211"/>
                <a:gd name="T16" fmla="*/ 0 h 17"/>
                <a:gd name="T17" fmla="*/ 211 w 211"/>
                <a:gd name="T18" fmla="*/ 17 h 17"/>
              </a:gdLst>
              <a:ahLst/>
              <a:cxnLst>
                <a:cxn ang="T10">
                  <a:pos x="T0" y="T1"/>
                </a:cxn>
                <a:cxn ang="T11">
                  <a:pos x="T2" y="T3"/>
                </a:cxn>
                <a:cxn ang="T12">
                  <a:pos x="T4" y="T5"/>
                </a:cxn>
                <a:cxn ang="T13">
                  <a:pos x="T6" y="T7"/>
                </a:cxn>
                <a:cxn ang="T14">
                  <a:pos x="T8" y="T9"/>
                </a:cxn>
              </a:cxnLst>
              <a:rect l="T15" t="T16" r="T17" b="T18"/>
              <a:pathLst>
                <a:path w="211" h="17">
                  <a:moveTo>
                    <a:pt x="210" y="0"/>
                  </a:moveTo>
                  <a:lnTo>
                    <a:pt x="210" y="16"/>
                  </a:lnTo>
                  <a:lnTo>
                    <a:pt x="0" y="16"/>
                  </a:lnTo>
                  <a:lnTo>
                    <a:pt x="4" y="0"/>
                  </a:lnTo>
                  <a:lnTo>
                    <a:pt x="210"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7913" name="Freeform 25"/>
            <p:cNvSpPr>
              <a:spLocks/>
            </p:cNvSpPr>
            <p:nvPr/>
          </p:nvSpPr>
          <p:spPr bwMode="auto">
            <a:xfrm>
              <a:off x="3326" y="2371"/>
              <a:ext cx="40" cy="17"/>
            </a:xfrm>
            <a:custGeom>
              <a:avLst/>
              <a:gdLst>
                <a:gd name="T0" fmla="*/ 0 w 40"/>
                <a:gd name="T1" fmla="*/ 3 h 17"/>
                <a:gd name="T2" fmla="*/ 6 w 40"/>
                <a:gd name="T3" fmla="*/ 0 h 17"/>
                <a:gd name="T4" fmla="*/ 39 w 40"/>
                <a:gd name="T5" fmla="*/ 0 h 17"/>
                <a:gd name="T6" fmla="*/ 39 w 40"/>
                <a:gd name="T7" fmla="*/ 16 h 17"/>
                <a:gd name="T8" fmla="*/ 26 w 40"/>
                <a:gd name="T9" fmla="*/ 16 h 17"/>
                <a:gd name="T10" fmla="*/ 26 w 40"/>
                <a:gd name="T11" fmla="*/ 8 h 17"/>
                <a:gd name="T12" fmla="*/ 7 w 40"/>
                <a:gd name="T13" fmla="*/ 8 h 17"/>
                <a:gd name="T14" fmla="*/ 0 w 40"/>
                <a:gd name="T15" fmla="*/ 14 h 17"/>
                <a:gd name="T16" fmla="*/ 0 w 40"/>
                <a:gd name="T17" fmla="*/ 3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17"/>
                <a:gd name="T29" fmla="*/ 40 w 40"/>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17">
                  <a:moveTo>
                    <a:pt x="0" y="3"/>
                  </a:moveTo>
                  <a:lnTo>
                    <a:pt x="6" y="0"/>
                  </a:lnTo>
                  <a:lnTo>
                    <a:pt x="39" y="0"/>
                  </a:lnTo>
                  <a:lnTo>
                    <a:pt x="39" y="16"/>
                  </a:lnTo>
                  <a:lnTo>
                    <a:pt x="26" y="16"/>
                  </a:lnTo>
                  <a:lnTo>
                    <a:pt x="26" y="8"/>
                  </a:lnTo>
                  <a:lnTo>
                    <a:pt x="7" y="8"/>
                  </a:lnTo>
                  <a:lnTo>
                    <a:pt x="0" y="14"/>
                  </a:lnTo>
                  <a:lnTo>
                    <a:pt x="0" y="3"/>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7914" name="Freeform 26"/>
            <p:cNvSpPr>
              <a:spLocks/>
            </p:cNvSpPr>
            <p:nvPr/>
          </p:nvSpPr>
          <p:spPr bwMode="auto">
            <a:xfrm>
              <a:off x="3376" y="2347"/>
              <a:ext cx="22" cy="17"/>
            </a:xfrm>
            <a:custGeom>
              <a:avLst/>
              <a:gdLst>
                <a:gd name="T0" fmla="*/ 21 w 22"/>
                <a:gd name="T1" fmla="*/ 16 h 17"/>
                <a:gd name="T2" fmla="*/ 21 w 22"/>
                <a:gd name="T3" fmla="*/ 6 h 17"/>
                <a:gd name="T4" fmla="*/ 2 w 22"/>
                <a:gd name="T5" fmla="*/ 7 h 17"/>
                <a:gd name="T6" fmla="*/ 2 w 22"/>
                <a:gd name="T7" fmla="*/ 3 h 17"/>
                <a:gd name="T8" fmla="*/ 1 w 22"/>
                <a:gd name="T9" fmla="*/ 0 h 17"/>
                <a:gd name="T10" fmla="*/ 0 w 22"/>
                <a:gd name="T11" fmla="*/ 3 h 17"/>
                <a:gd name="T12" fmla="*/ 0 w 22"/>
                <a:gd name="T13" fmla="*/ 12 h 17"/>
                <a:gd name="T14" fmla="*/ 17 w 22"/>
                <a:gd name="T15" fmla="*/ 11 h 17"/>
                <a:gd name="T16" fmla="*/ 14 w 22"/>
                <a:gd name="T17" fmla="*/ 16 h 17"/>
                <a:gd name="T18" fmla="*/ 21 w 22"/>
                <a:gd name="T19" fmla="*/ 16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17"/>
                <a:gd name="T32" fmla="*/ 22 w 22"/>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17">
                  <a:moveTo>
                    <a:pt x="21" y="16"/>
                  </a:moveTo>
                  <a:lnTo>
                    <a:pt x="21" y="6"/>
                  </a:lnTo>
                  <a:lnTo>
                    <a:pt x="2" y="7"/>
                  </a:lnTo>
                  <a:lnTo>
                    <a:pt x="2" y="3"/>
                  </a:lnTo>
                  <a:lnTo>
                    <a:pt x="1" y="0"/>
                  </a:lnTo>
                  <a:lnTo>
                    <a:pt x="0" y="3"/>
                  </a:lnTo>
                  <a:lnTo>
                    <a:pt x="0" y="12"/>
                  </a:lnTo>
                  <a:lnTo>
                    <a:pt x="17" y="11"/>
                  </a:lnTo>
                  <a:lnTo>
                    <a:pt x="14" y="16"/>
                  </a:lnTo>
                  <a:lnTo>
                    <a:pt x="21"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7915" name="Freeform 27"/>
            <p:cNvSpPr>
              <a:spLocks/>
            </p:cNvSpPr>
            <p:nvPr/>
          </p:nvSpPr>
          <p:spPr bwMode="auto">
            <a:xfrm>
              <a:off x="3333" y="2348"/>
              <a:ext cx="65" cy="39"/>
            </a:xfrm>
            <a:custGeom>
              <a:avLst/>
              <a:gdLst>
                <a:gd name="T0" fmla="*/ 43 w 65"/>
                <a:gd name="T1" fmla="*/ 0 h 39"/>
                <a:gd name="T2" fmla="*/ 0 w 65"/>
                <a:gd name="T3" fmla="*/ 23 h 39"/>
                <a:gd name="T4" fmla="*/ 32 w 65"/>
                <a:gd name="T5" fmla="*/ 23 h 39"/>
                <a:gd name="T6" fmla="*/ 32 w 65"/>
                <a:gd name="T7" fmla="*/ 38 h 39"/>
                <a:gd name="T8" fmla="*/ 64 w 65"/>
                <a:gd name="T9" fmla="*/ 17 h 39"/>
                <a:gd name="T10" fmla="*/ 64 w 65"/>
                <a:gd name="T11" fmla="*/ 6 h 39"/>
                <a:gd name="T12" fmla="*/ 57 w 65"/>
                <a:gd name="T13" fmla="*/ 6 h 39"/>
                <a:gd name="T14" fmla="*/ 60 w 65"/>
                <a:gd name="T15" fmla="*/ 4 h 39"/>
                <a:gd name="T16" fmla="*/ 43 w 65"/>
                <a:gd name="T17" fmla="*/ 4 h 39"/>
                <a:gd name="T18" fmla="*/ 43 w 65"/>
                <a:gd name="T19" fmla="*/ 0 h 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5"/>
                <a:gd name="T31" fmla="*/ 0 h 39"/>
                <a:gd name="T32" fmla="*/ 65 w 65"/>
                <a:gd name="T33" fmla="*/ 39 h 3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5" h="39">
                  <a:moveTo>
                    <a:pt x="43" y="0"/>
                  </a:moveTo>
                  <a:lnTo>
                    <a:pt x="0" y="23"/>
                  </a:lnTo>
                  <a:lnTo>
                    <a:pt x="32" y="23"/>
                  </a:lnTo>
                  <a:lnTo>
                    <a:pt x="32" y="38"/>
                  </a:lnTo>
                  <a:lnTo>
                    <a:pt x="64" y="17"/>
                  </a:lnTo>
                  <a:lnTo>
                    <a:pt x="64" y="6"/>
                  </a:lnTo>
                  <a:lnTo>
                    <a:pt x="57" y="6"/>
                  </a:lnTo>
                  <a:lnTo>
                    <a:pt x="60" y="4"/>
                  </a:lnTo>
                  <a:lnTo>
                    <a:pt x="43" y="4"/>
                  </a:lnTo>
                  <a:lnTo>
                    <a:pt x="43" y="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7916" name="Freeform 28"/>
            <p:cNvSpPr>
              <a:spLocks/>
            </p:cNvSpPr>
            <p:nvPr/>
          </p:nvSpPr>
          <p:spPr bwMode="auto">
            <a:xfrm>
              <a:off x="3326" y="2379"/>
              <a:ext cx="27" cy="31"/>
            </a:xfrm>
            <a:custGeom>
              <a:avLst/>
              <a:gdLst>
                <a:gd name="T0" fmla="*/ 8 w 27"/>
                <a:gd name="T1" fmla="*/ 5 h 31"/>
                <a:gd name="T2" fmla="*/ 16 w 27"/>
                <a:gd name="T3" fmla="*/ 5 h 31"/>
                <a:gd name="T4" fmla="*/ 16 w 27"/>
                <a:gd name="T5" fmla="*/ 30 h 31"/>
                <a:gd name="T6" fmla="*/ 26 w 27"/>
                <a:gd name="T7" fmla="*/ 21 h 31"/>
                <a:gd name="T8" fmla="*/ 26 w 27"/>
                <a:gd name="T9" fmla="*/ 0 h 31"/>
                <a:gd name="T10" fmla="*/ 7 w 27"/>
                <a:gd name="T11" fmla="*/ 0 h 31"/>
                <a:gd name="T12" fmla="*/ 0 w 27"/>
                <a:gd name="T13" fmla="*/ 5 h 31"/>
                <a:gd name="T14" fmla="*/ 8 w 27"/>
                <a:gd name="T15" fmla="*/ 5 h 31"/>
                <a:gd name="T16" fmla="*/ 0 60000 65536"/>
                <a:gd name="T17" fmla="*/ 0 60000 65536"/>
                <a:gd name="T18" fmla="*/ 0 60000 65536"/>
                <a:gd name="T19" fmla="*/ 0 60000 65536"/>
                <a:gd name="T20" fmla="*/ 0 60000 65536"/>
                <a:gd name="T21" fmla="*/ 0 60000 65536"/>
                <a:gd name="T22" fmla="*/ 0 60000 65536"/>
                <a:gd name="T23" fmla="*/ 0 60000 65536"/>
                <a:gd name="T24" fmla="*/ 0 w 27"/>
                <a:gd name="T25" fmla="*/ 0 h 31"/>
                <a:gd name="T26" fmla="*/ 27 w 27"/>
                <a:gd name="T27" fmla="*/ 31 h 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 h="31">
                  <a:moveTo>
                    <a:pt x="8" y="5"/>
                  </a:moveTo>
                  <a:lnTo>
                    <a:pt x="16" y="5"/>
                  </a:lnTo>
                  <a:lnTo>
                    <a:pt x="16" y="30"/>
                  </a:lnTo>
                  <a:lnTo>
                    <a:pt x="26" y="21"/>
                  </a:lnTo>
                  <a:lnTo>
                    <a:pt x="26" y="0"/>
                  </a:lnTo>
                  <a:lnTo>
                    <a:pt x="7" y="0"/>
                  </a:lnTo>
                  <a:lnTo>
                    <a:pt x="0" y="5"/>
                  </a:lnTo>
                  <a:lnTo>
                    <a:pt x="8" y="5"/>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7917" name="Freeform 29"/>
            <p:cNvSpPr>
              <a:spLocks/>
            </p:cNvSpPr>
            <p:nvPr/>
          </p:nvSpPr>
          <p:spPr bwMode="auto">
            <a:xfrm>
              <a:off x="3269" y="2333"/>
              <a:ext cx="23" cy="44"/>
            </a:xfrm>
            <a:custGeom>
              <a:avLst/>
              <a:gdLst>
                <a:gd name="T0" fmla="*/ 12 w 23"/>
                <a:gd name="T1" fmla="*/ 43 h 44"/>
                <a:gd name="T2" fmla="*/ 22 w 23"/>
                <a:gd name="T3" fmla="*/ 0 h 44"/>
                <a:gd name="T4" fmla="*/ 13 w 23"/>
                <a:gd name="T5" fmla="*/ 0 h 44"/>
                <a:gd name="T6" fmla="*/ 0 w 23"/>
                <a:gd name="T7" fmla="*/ 43 h 44"/>
                <a:gd name="T8" fmla="*/ 12 w 23"/>
                <a:gd name="T9" fmla="*/ 43 h 44"/>
                <a:gd name="T10" fmla="*/ 0 60000 65536"/>
                <a:gd name="T11" fmla="*/ 0 60000 65536"/>
                <a:gd name="T12" fmla="*/ 0 60000 65536"/>
                <a:gd name="T13" fmla="*/ 0 60000 65536"/>
                <a:gd name="T14" fmla="*/ 0 60000 65536"/>
                <a:gd name="T15" fmla="*/ 0 w 23"/>
                <a:gd name="T16" fmla="*/ 0 h 44"/>
                <a:gd name="T17" fmla="*/ 23 w 23"/>
                <a:gd name="T18" fmla="*/ 44 h 44"/>
              </a:gdLst>
              <a:ahLst/>
              <a:cxnLst>
                <a:cxn ang="T10">
                  <a:pos x="T0" y="T1"/>
                </a:cxn>
                <a:cxn ang="T11">
                  <a:pos x="T2" y="T3"/>
                </a:cxn>
                <a:cxn ang="T12">
                  <a:pos x="T4" y="T5"/>
                </a:cxn>
                <a:cxn ang="T13">
                  <a:pos x="T6" y="T7"/>
                </a:cxn>
                <a:cxn ang="T14">
                  <a:pos x="T8" y="T9"/>
                </a:cxn>
              </a:cxnLst>
              <a:rect l="T15" t="T16" r="T17" b="T18"/>
              <a:pathLst>
                <a:path w="23" h="44">
                  <a:moveTo>
                    <a:pt x="12" y="43"/>
                  </a:moveTo>
                  <a:lnTo>
                    <a:pt x="22" y="0"/>
                  </a:lnTo>
                  <a:lnTo>
                    <a:pt x="13" y="0"/>
                  </a:lnTo>
                  <a:lnTo>
                    <a:pt x="0" y="43"/>
                  </a:lnTo>
                  <a:lnTo>
                    <a:pt x="12" y="43"/>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7918" name="Freeform 30"/>
            <p:cNvSpPr>
              <a:spLocks/>
            </p:cNvSpPr>
            <p:nvPr/>
          </p:nvSpPr>
          <p:spPr bwMode="auto">
            <a:xfrm>
              <a:off x="3098" y="2336"/>
              <a:ext cx="67" cy="41"/>
            </a:xfrm>
            <a:custGeom>
              <a:avLst/>
              <a:gdLst>
                <a:gd name="T0" fmla="*/ 57 w 67"/>
                <a:gd name="T1" fmla="*/ 0 h 41"/>
                <a:gd name="T2" fmla="*/ 66 w 67"/>
                <a:gd name="T3" fmla="*/ 0 h 41"/>
                <a:gd name="T4" fmla="*/ 15 w 67"/>
                <a:gd name="T5" fmla="*/ 40 h 41"/>
                <a:gd name="T6" fmla="*/ 0 w 67"/>
                <a:gd name="T7" fmla="*/ 40 h 41"/>
                <a:gd name="T8" fmla="*/ 57 w 67"/>
                <a:gd name="T9" fmla="*/ 0 h 41"/>
                <a:gd name="T10" fmla="*/ 0 60000 65536"/>
                <a:gd name="T11" fmla="*/ 0 60000 65536"/>
                <a:gd name="T12" fmla="*/ 0 60000 65536"/>
                <a:gd name="T13" fmla="*/ 0 60000 65536"/>
                <a:gd name="T14" fmla="*/ 0 60000 65536"/>
                <a:gd name="T15" fmla="*/ 0 w 67"/>
                <a:gd name="T16" fmla="*/ 0 h 41"/>
                <a:gd name="T17" fmla="*/ 67 w 67"/>
                <a:gd name="T18" fmla="*/ 41 h 41"/>
              </a:gdLst>
              <a:ahLst/>
              <a:cxnLst>
                <a:cxn ang="T10">
                  <a:pos x="T0" y="T1"/>
                </a:cxn>
                <a:cxn ang="T11">
                  <a:pos x="T2" y="T3"/>
                </a:cxn>
                <a:cxn ang="T12">
                  <a:pos x="T4" y="T5"/>
                </a:cxn>
                <a:cxn ang="T13">
                  <a:pos x="T6" y="T7"/>
                </a:cxn>
                <a:cxn ang="T14">
                  <a:pos x="T8" y="T9"/>
                </a:cxn>
              </a:cxnLst>
              <a:rect l="T15" t="T16" r="T17" b="T18"/>
              <a:pathLst>
                <a:path w="67" h="41">
                  <a:moveTo>
                    <a:pt x="57" y="0"/>
                  </a:moveTo>
                  <a:lnTo>
                    <a:pt x="66" y="0"/>
                  </a:lnTo>
                  <a:lnTo>
                    <a:pt x="15" y="40"/>
                  </a:lnTo>
                  <a:lnTo>
                    <a:pt x="0" y="40"/>
                  </a:lnTo>
                  <a:lnTo>
                    <a:pt x="57"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7919" name="Freeform 31"/>
            <p:cNvSpPr>
              <a:spLocks/>
            </p:cNvSpPr>
            <p:nvPr/>
          </p:nvSpPr>
          <p:spPr bwMode="auto">
            <a:xfrm>
              <a:off x="3012" y="2317"/>
              <a:ext cx="509" cy="60"/>
            </a:xfrm>
            <a:custGeom>
              <a:avLst/>
              <a:gdLst>
                <a:gd name="T0" fmla="*/ 73 w 509"/>
                <a:gd name="T1" fmla="*/ 59 h 60"/>
                <a:gd name="T2" fmla="*/ 40 w 509"/>
                <a:gd name="T3" fmla="*/ 59 h 60"/>
                <a:gd name="T4" fmla="*/ 100 w 509"/>
                <a:gd name="T5" fmla="*/ 28 h 60"/>
                <a:gd name="T6" fmla="*/ 0 w 509"/>
                <a:gd name="T7" fmla="*/ 28 h 60"/>
                <a:gd name="T8" fmla="*/ 109 w 509"/>
                <a:gd name="T9" fmla="*/ 11 h 60"/>
                <a:gd name="T10" fmla="*/ 132 w 509"/>
                <a:gd name="T11" fmla="*/ 8 h 60"/>
                <a:gd name="T12" fmla="*/ 132 w 509"/>
                <a:gd name="T13" fmla="*/ 10 h 60"/>
                <a:gd name="T14" fmla="*/ 165 w 509"/>
                <a:gd name="T15" fmla="*/ 10 h 60"/>
                <a:gd name="T16" fmla="*/ 165 w 509"/>
                <a:gd name="T17" fmla="*/ 0 h 60"/>
                <a:gd name="T18" fmla="*/ 344 w 509"/>
                <a:gd name="T19" fmla="*/ 0 h 60"/>
                <a:gd name="T20" fmla="*/ 351 w 509"/>
                <a:gd name="T21" fmla="*/ 0 h 60"/>
                <a:gd name="T22" fmla="*/ 417 w 509"/>
                <a:gd name="T23" fmla="*/ 0 h 60"/>
                <a:gd name="T24" fmla="*/ 452 w 509"/>
                <a:gd name="T25" fmla="*/ 12 h 60"/>
                <a:gd name="T26" fmla="*/ 508 w 509"/>
                <a:gd name="T27" fmla="*/ 23 h 60"/>
                <a:gd name="T28" fmla="*/ 508 w 509"/>
                <a:gd name="T29" fmla="*/ 25 h 60"/>
                <a:gd name="T30" fmla="*/ 384 w 509"/>
                <a:gd name="T31" fmla="*/ 32 h 60"/>
                <a:gd name="T32" fmla="*/ 366 w 509"/>
                <a:gd name="T33" fmla="*/ 33 h 60"/>
                <a:gd name="T34" fmla="*/ 366 w 509"/>
                <a:gd name="T35" fmla="*/ 30 h 60"/>
                <a:gd name="T36" fmla="*/ 365 w 509"/>
                <a:gd name="T37" fmla="*/ 29 h 60"/>
                <a:gd name="T38" fmla="*/ 363 w 509"/>
                <a:gd name="T39" fmla="*/ 30 h 60"/>
                <a:gd name="T40" fmla="*/ 320 w 509"/>
                <a:gd name="T41" fmla="*/ 53 h 60"/>
                <a:gd name="T42" fmla="*/ 313 w 509"/>
                <a:gd name="T43" fmla="*/ 56 h 60"/>
                <a:gd name="T44" fmla="*/ 313 w 509"/>
                <a:gd name="T45" fmla="*/ 59 h 60"/>
                <a:gd name="T46" fmla="*/ 269 w 509"/>
                <a:gd name="T47" fmla="*/ 59 h 60"/>
                <a:gd name="T48" fmla="*/ 278 w 509"/>
                <a:gd name="T49" fmla="*/ 16 h 60"/>
                <a:gd name="T50" fmla="*/ 270 w 509"/>
                <a:gd name="T51" fmla="*/ 16 h 60"/>
                <a:gd name="T52" fmla="*/ 256 w 509"/>
                <a:gd name="T53" fmla="*/ 59 h 60"/>
                <a:gd name="T54" fmla="*/ 100 w 509"/>
                <a:gd name="T55" fmla="*/ 59 h 60"/>
                <a:gd name="T56" fmla="*/ 151 w 509"/>
                <a:gd name="T57" fmla="*/ 19 h 60"/>
                <a:gd name="T58" fmla="*/ 142 w 509"/>
                <a:gd name="T59" fmla="*/ 19 h 60"/>
                <a:gd name="T60" fmla="*/ 85 w 509"/>
                <a:gd name="T61" fmla="*/ 59 h 60"/>
                <a:gd name="T62" fmla="*/ 73 w 509"/>
                <a:gd name="T63" fmla="*/ 59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09"/>
                <a:gd name="T97" fmla="*/ 0 h 60"/>
                <a:gd name="T98" fmla="*/ 509 w 509"/>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09" h="60">
                  <a:moveTo>
                    <a:pt x="73" y="59"/>
                  </a:moveTo>
                  <a:lnTo>
                    <a:pt x="40" y="59"/>
                  </a:lnTo>
                  <a:lnTo>
                    <a:pt x="100" y="28"/>
                  </a:lnTo>
                  <a:lnTo>
                    <a:pt x="0" y="28"/>
                  </a:lnTo>
                  <a:lnTo>
                    <a:pt x="109" y="11"/>
                  </a:lnTo>
                  <a:lnTo>
                    <a:pt x="132" y="8"/>
                  </a:lnTo>
                  <a:lnTo>
                    <a:pt x="132" y="10"/>
                  </a:lnTo>
                  <a:lnTo>
                    <a:pt x="165" y="10"/>
                  </a:lnTo>
                  <a:lnTo>
                    <a:pt x="165" y="0"/>
                  </a:lnTo>
                  <a:lnTo>
                    <a:pt x="344" y="0"/>
                  </a:lnTo>
                  <a:lnTo>
                    <a:pt x="351" y="0"/>
                  </a:lnTo>
                  <a:lnTo>
                    <a:pt x="417" y="0"/>
                  </a:lnTo>
                  <a:lnTo>
                    <a:pt x="452" y="12"/>
                  </a:lnTo>
                  <a:lnTo>
                    <a:pt x="508" y="23"/>
                  </a:lnTo>
                  <a:lnTo>
                    <a:pt x="508" y="25"/>
                  </a:lnTo>
                  <a:lnTo>
                    <a:pt x="384" y="32"/>
                  </a:lnTo>
                  <a:lnTo>
                    <a:pt x="366" y="33"/>
                  </a:lnTo>
                  <a:lnTo>
                    <a:pt x="366" y="30"/>
                  </a:lnTo>
                  <a:lnTo>
                    <a:pt x="365" y="29"/>
                  </a:lnTo>
                  <a:lnTo>
                    <a:pt x="363" y="30"/>
                  </a:lnTo>
                  <a:lnTo>
                    <a:pt x="320" y="53"/>
                  </a:lnTo>
                  <a:lnTo>
                    <a:pt x="313" y="56"/>
                  </a:lnTo>
                  <a:lnTo>
                    <a:pt x="313" y="59"/>
                  </a:lnTo>
                  <a:lnTo>
                    <a:pt x="269" y="59"/>
                  </a:lnTo>
                  <a:lnTo>
                    <a:pt x="278" y="16"/>
                  </a:lnTo>
                  <a:lnTo>
                    <a:pt x="270" y="16"/>
                  </a:lnTo>
                  <a:lnTo>
                    <a:pt x="256" y="59"/>
                  </a:lnTo>
                  <a:lnTo>
                    <a:pt x="100" y="59"/>
                  </a:lnTo>
                  <a:lnTo>
                    <a:pt x="151" y="19"/>
                  </a:lnTo>
                  <a:lnTo>
                    <a:pt x="142" y="19"/>
                  </a:lnTo>
                  <a:lnTo>
                    <a:pt x="85" y="59"/>
                  </a:lnTo>
                  <a:lnTo>
                    <a:pt x="73" y="59"/>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7920" name="Freeform 32"/>
            <p:cNvSpPr>
              <a:spLocks/>
            </p:cNvSpPr>
            <p:nvPr/>
          </p:nvSpPr>
          <p:spPr bwMode="auto">
            <a:xfrm>
              <a:off x="3397" y="2343"/>
              <a:ext cx="124" cy="25"/>
            </a:xfrm>
            <a:custGeom>
              <a:avLst/>
              <a:gdLst>
                <a:gd name="T0" fmla="*/ 123 w 124"/>
                <a:gd name="T1" fmla="*/ 0 h 25"/>
                <a:gd name="T2" fmla="*/ 0 w 124"/>
                <a:gd name="T3" fmla="*/ 6 h 25"/>
                <a:gd name="T4" fmla="*/ 0 w 124"/>
                <a:gd name="T5" fmla="*/ 24 h 25"/>
                <a:gd name="T6" fmla="*/ 5 w 124"/>
                <a:gd name="T7" fmla="*/ 23 h 25"/>
                <a:gd name="T8" fmla="*/ 5 w 124"/>
                <a:gd name="T9" fmla="*/ 16 h 25"/>
                <a:gd name="T10" fmla="*/ 5 w 124"/>
                <a:gd name="T11" fmla="*/ 15 h 25"/>
                <a:gd name="T12" fmla="*/ 6 w 124"/>
                <a:gd name="T13" fmla="*/ 14 h 25"/>
                <a:gd name="T14" fmla="*/ 8 w 124"/>
                <a:gd name="T15" fmla="*/ 14 h 25"/>
                <a:gd name="T16" fmla="*/ 8 w 124"/>
                <a:gd name="T17" fmla="*/ 13 h 25"/>
                <a:gd name="T18" fmla="*/ 9 w 124"/>
                <a:gd name="T19" fmla="*/ 12 h 25"/>
                <a:gd name="T20" fmla="*/ 10 w 124"/>
                <a:gd name="T21" fmla="*/ 12 h 25"/>
                <a:gd name="T22" fmla="*/ 11 w 124"/>
                <a:gd name="T23" fmla="*/ 13 h 25"/>
                <a:gd name="T24" fmla="*/ 12 w 124"/>
                <a:gd name="T25" fmla="*/ 13 h 25"/>
                <a:gd name="T26" fmla="*/ 13 w 124"/>
                <a:gd name="T27" fmla="*/ 14 h 25"/>
                <a:gd name="T28" fmla="*/ 14 w 124"/>
                <a:gd name="T29" fmla="*/ 16 h 25"/>
                <a:gd name="T30" fmla="*/ 14 w 124"/>
                <a:gd name="T31" fmla="*/ 17 h 25"/>
                <a:gd name="T32" fmla="*/ 13 w 124"/>
                <a:gd name="T33" fmla="*/ 23 h 25"/>
                <a:gd name="T34" fmla="*/ 62 w 124"/>
                <a:gd name="T35" fmla="*/ 20 h 25"/>
                <a:gd name="T36" fmla="*/ 109 w 124"/>
                <a:gd name="T37" fmla="*/ 17 h 25"/>
                <a:gd name="T38" fmla="*/ 109 w 124"/>
                <a:gd name="T39" fmla="*/ 5 h 25"/>
                <a:gd name="T40" fmla="*/ 123 w 124"/>
                <a:gd name="T41" fmla="*/ 0 h 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24"/>
                <a:gd name="T64" fmla="*/ 0 h 25"/>
                <a:gd name="T65" fmla="*/ 124 w 124"/>
                <a:gd name="T66" fmla="*/ 25 h 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24" h="25">
                  <a:moveTo>
                    <a:pt x="123" y="0"/>
                  </a:moveTo>
                  <a:lnTo>
                    <a:pt x="0" y="6"/>
                  </a:lnTo>
                  <a:lnTo>
                    <a:pt x="0" y="24"/>
                  </a:lnTo>
                  <a:lnTo>
                    <a:pt x="5" y="23"/>
                  </a:lnTo>
                  <a:lnTo>
                    <a:pt x="5" y="16"/>
                  </a:lnTo>
                  <a:lnTo>
                    <a:pt x="5" y="15"/>
                  </a:lnTo>
                  <a:lnTo>
                    <a:pt x="6" y="14"/>
                  </a:lnTo>
                  <a:lnTo>
                    <a:pt x="8" y="14"/>
                  </a:lnTo>
                  <a:lnTo>
                    <a:pt x="8" y="13"/>
                  </a:lnTo>
                  <a:lnTo>
                    <a:pt x="9" y="12"/>
                  </a:lnTo>
                  <a:lnTo>
                    <a:pt x="10" y="12"/>
                  </a:lnTo>
                  <a:lnTo>
                    <a:pt x="11" y="13"/>
                  </a:lnTo>
                  <a:lnTo>
                    <a:pt x="12" y="13"/>
                  </a:lnTo>
                  <a:lnTo>
                    <a:pt x="13" y="14"/>
                  </a:lnTo>
                  <a:lnTo>
                    <a:pt x="14" y="16"/>
                  </a:lnTo>
                  <a:lnTo>
                    <a:pt x="14" y="17"/>
                  </a:lnTo>
                  <a:lnTo>
                    <a:pt x="13" y="23"/>
                  </a:lnTo>
                  <a:lnTo>
                    <a:pt x="62" y="20"/>
                  </a:lnTo>
                  <a:lnTo>
                    <a:pt x="109" y="17"/>
                  </a:lnTo>
                  <a:lnTo>
                    <a:pt x="109" y="5"/>
                  </a:lnTo>
                  <a:lnTo>
                    <a:pt x="123" y="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7921" name="Freeform 33"/>
            <p:cNvSpPr>
              <a:spLocks/>
            </p:cNvSpPr>
            <p:nvPr/>
          </p:nvSpPr>
          <p:spPr bwMode="auto">
            <a:xfrm>
              <a:off x="3402" y="2356"/>
              <a:ext cx="17" cy="17"/>
            </a:xfrm>
            <a:custGeom>
              <a:avLst/>
              <a:gdLst>
                <a:gd name="T0" fmla="*/ 16 w 17"/>
                <a:gd name="T1" fmla="*/ 4 h 17"/>
                <a:gd name="T2" fmla="*/ 15 w 17"/>
                <a:gd name="T3" fmla="*/ 12 h 17"/>
                <a:gd name="T4" fmla="*/ 13 w 17"/>
                <a:gd name="T5" fmla="*/ 16 h 17"/>
                <a:gd name="T6" fmla="*/ 0 w 17"/>
                <a:gd name="T7" fmla="*/ 16 h 17"/>
                <a:gd name="T8" fmla="*/ 0 w 17"/>
                <a:gd name="T9" fmla="*/ 12 h 17"/>
                <a:gd name="T10" fmla="*/ 1 w 17"/>
                <a:gd name="T11" fmla="*/ 4 h 17"/>
                <a:gd name="T12" fmla="*/ 1 w 17"/>
                <a:gd name="T13" fmla="*/ 2 h 17"/>
                <a:gd name="T14" fmla="*/ 2 w 17"/>
                <a:gd name="T15" fmla="*/ 1 h 17"/>
                <a:gd name="T16" fmla="*/ 5 w 17"/>
                <a:gd name="T17" fmla="*/ 1 h 17"/>
                <a:gd name="T18" fmla="*/ 5 w 17"/>
                <a:gd name="T19" fmla="*/ 0 h 17"/>
                <a:gd name="T20" fmla="*/ 6 w 17"/>
                <a:gd name="T21" fmla="*/ 0 h 17"/>
                <a:gd name="T22" fmla="*/ 7 w 17"/>
                <a:gd name="T23" fmla="*/ 0 h 17"/>
                <a:gd name="T24" fmla="*/ 10 w 17"/>
                <a:gd name="T25" fmla="*/ 0 h 17"/>
                <a:gd name="T26" fmla="*/ 11 w 17"/>
                <a:gd name="T27" fmla="*/ 0 h 17"/>
                <a:gd name="T28" fmla="*/ 13 w 17"/>
                <a:gd name="T29" fmla="*/ 0 h 17"/>
                <a:gd name="T30" fmla="*/ 13 w 17"/>
                <a:gd name="T31" fmla="*/ 1 h 17"/>
                <a:gd name="T32" fmla="*/ 16 w 17"/>
                <a:gd name="T33" fmla="*/ 3 h 17"/>
                <a:gd name="T34" fmla="*/ 16 w 17"/>
                <a:gd name="T35" fmla="*/ 4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
                <a:gd name="T55" fmla="*/ 0 h 17"/>
                <a:gd name="T56" fmla="*/ 17 w 17"/>
                <a:gd name="T57" fmla="*/ 17 h 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 h="17">
                  <a:moveTo>
                    <a:pt x="16" y="4"/>
                  </a:moveTo>
                  <a:lnTo>
                    <a:pt x="15" y="12"/>
                  </a:lnTo>
                  <a:lnTo>
                    <a:pt x="13" y="16"/>
                  </a:lnTo>
                  <a:lnTo>
                    <a:pt x="0" y="16"/>
                  </a:lnTo>
                  <a:lnTo>
                    <a:pt x="0" y="12"/>
                  </a:lnTo>
                  <a:lnTo>
                    <a:pt x="1" y="4"/>
                  </a:lnTo>
                  <a:lnTo>
                    <a:pt x="1" y="2"/>
                  </a:lnTo>
                  <a:lnTo>
                    <a:pt x="2" y="1"/>
                  </a:lnTo>
                  <a:lnTo>
                    <a:pt x="5" y="1"/>
                  </a:lnTo>
                  <a:lnTo>
                    <a:pt x="5" y="0"/>
                  </a:lnTo>
                  <a:lnTo>
                    <a:pt x="6" y="0"/>
                  </a:lnTo>
                  <a:lnTo>
                    <a:pt x="7" y="0"/>
                  </a:lnTo>
                  <a:lnTo>
                    <a:pt x="10" y="0"/>
                  </a:lnTo>
                  <a:lnTo>
                    <a:pt x="11" y="0"/>
                  </a:lnTo>
                  <a:lnTo>
                    <a:pt x="13" y="0"/>
                  </a:lnTo>
                  <a:lnTo>
                    <a:pt x="13" y="1"/>
                  </a:lnTo>
                  <a:lnTo>
                    <a:pt x="16" y="3"/>
                  </a:lnTo>
                  <a:lnTo>
                    <a:pt x="16" y="4"/>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7922" name="Freeform 34"/>
            <p:cNvSpPr>
              <a:spLocks/>
            </p:cNvSpPr>
            <p:nvPr/>
          </p:nvSpPr>
          <p:spPr bwMode="auto">
            <a:xfrm>
              <a:off x="3183" y="2434"/>
              <a:ext cx="21" cy="17"/>
            </a:xfrm>
            <a:custGeom>
              <a:avLst/>
              <a:gdLst>
                <a:gd name="T0" fmla="*/ 20 w 21"/>
                <a:gd name="T1" fmla="*/ 7 h 17"/>
                <a:gd name="T2" fmla="*/ 20 w 21"/>
                <a:gd name="T3" fmla="*/ 6 h 17"/>
                <a:gd name="T4" fmla="*/ 18 w 21"/>
                <a:gd name="T5" fmla="*/ 4 h 17"/>
                <a:gd name="T6" fmla="*/ 17 w 21"/>
                <a:gd name="T7" fmla="*/ 3 h 17"/>
                <a:gd name="T8" fmla="*/ 15 w 21"/>
                <a:gd name="T9" fmla="*/ 2 h 17"/>
                <a:gd name="T10" fmla="*/ 14 w 21"/>
                <a:gd name="T11" fmla="*/ 0 h 17"/>
                <a:gd name="T12" fmla="*/ 12 w 21"/>
                <a:gd name="T13" fmla="*/ 0 h 17"/>
                <a:gd name="T14" fmla="*/ 7 w 21"/>
                <a:gd name="T15" fmla="*/ 0 h 17"/>
                <a:gd name="T16" fmla="*/ 5 w 21"/>
                <a:gd name="T17" fmla="*/ 2 h 17"/>
                <a:gd name="T18" fmla="*/ 4 w 21"/>
                <a:gd name="T19" fmla="*/ 2 h 17"/>
                <a:gd name="T20" fmla="*/ 2 w 21"/>
                <a:gd name="T21" fmla="*/ 3 h 17"/>
                <a:gd name="T22" fmla="*/ 1 w 21"/>
                <a:gd name="T23" fmla="*/ 4 h 17"/>
                <a:gd name="T24" fmla="*/ 1 w 21"/>
                <a:gd name="T25" fmla="*/ 6 h 17"/>
                <a:gd name="T26" fmla="*/ 0 w 21"/>
                <a:gd name="T27" fmla="*/ 7 h 17"/>
                <a:gd name="T28" fmla="*/ 0 w 21"/>
                <a:gd name="T29" fmla="*/ 9 h 17"/>
                <a:gd name="T30" fmla="*/ 1 w 21"/>
                <a:gd name="T31" fmla="*/ 11 h 17"/>
                <a:gd name="T32" fmla="*/ 2 w 21"/>
                <a:gd name="T33" fmla="*/ 13 h 17"/>
                <a:gd name="T34" fmla="*/ 3 w 21"/>
                <a:gd name="T35" fmla="*/ 13 h 17"/>
                <a:gd name="T36" fmla="*/ 4 w 21"/>
                <a:gd name="T37" fmla="*/ 14 h 17"/>
                <a:gd name="T38" fmla="*/ 5 w 21"/>
                <a:gd name="T39" fmla="*/ 14 h 17"/>
                <a:gd name="T40" fmla="*/ 7 w 21"/>
                <a:gd name="T41" fmla="*/ 16 h 17"/>
                <a:gd name="T42" fmla="*/ 13 w 21"/>
                <a:gd name="T43" fmla="*/ 16 h 17"/>
                <a:gd name="T44" fmla="*/ 15 w 21"/>
                <a:gd name="T45" fmla="*/ 14 h 17"/>
                <a:gd name="T46" fmla="*/ 16 w 21"/>
                <a:gd name="T47" fmla="*/ 14 h 17"/>
                <a:gd name="T48" fmla="*/ 17 w 21"/>
                <a:gd name="T49" fmla="*/ 13 h 17"/>
                <a:gd name="T50" fmla="*/ 18 w 21"/>
                <a:gd name="T51" fmla="*/ 11 h 17"/>
                <a:gd name="T52" fmla="*/ 19 w 21"/>
                <a:gd name="T53" fmla="*/ 11 h 17"/>
                <a:gd name="T54" fmla="*/ 20 w 21"/>
                <a:gd name="T55" fmla="*/ 9 h 17"/>
                <a:gd name="T56" fmla="*/ 20 w 21"/>
                <a:gd name="T57" fmla="*/ 7 h 1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1"/>
                <a:gd name="T88" fmla="*/ 0 h 17"/>
                <a:gd name="T89" fmla="*/ 21 w 21"/>
                <a:gd name="T90" fmla="*/ 17 h 1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1" h="17">
                  <a:moveTo>
                    <a:pt x="20" y="7"/>
                  </a:moveTo>
                  <a:lnTo>
                    <a:pt x="20" y="6"/>
                  </a:lnTo>
                  <a:lnTo>
                    <a:pt x="18" y="4"/>
                  </a:lnTo>
                  <a:lnTo>
                    <a:pt x="17" y="3"/>
                  </a:lnTo>
                  <a:lnTo>
                    <a:pt x="15" y="2"/>
                  </a:lnTo>
                  <a:lnTo>
                    <a:pt x="14" y="0"/>
                  </a:lnTo>
                  <a:lnTo>
                    <a:pt x="12" y="0"/>
                  </a:lnTo>
                  <a:lnTo>
                    <a:pt x="7" y="0"/>
                  </a:lnTo>
                  <a:lnTo>
                    <a:pt x="5" y="2"/>
                  </a:lnTo>
                  <a:lnTo>
                    <a:pt x="4" y="2"/>
                  </a:lnTo>
                  <a:lnTo>
                    <a:pt x="2" y="3"/>
                  </a:lnTo>
                  <a:lnTo>
                    <a:pt x="1" y="4"/>
                  </a:lnTo>
                  <a:lnTo>
                    <a:pt x="1" y="6"/>
                  </a:lnTo>
                  <a:lnTo>
                    <a:pt x="0" y="7"/>
                  </a:lnTo>
                  <a:lnTo>
                    <a:pt x="0" y="9"/>
                  </a:lnTo>
                  <a:lnTo>
                    <a:pt x="1" y="11"/>
                  </a:lnTo>
                  <a:lnTo>
                    <a:pt x="2" y="13"/>
                  </a:lnTo>
                  <a:lnTo>
                    <a:pt x="3" y="13"/>
                  </a:lnTo>
                  <a:lnTo>
                    <a:pt x="4" y="14"/>
                  </a:lnTo>
                  <a:lnTo>
                    <a:pt x="5" y="14"/>
                  </a:lnTo>
                  <a:lnTo>
                    <a:pt x="7" y="16"/>
                  </a:lnTo>
                  <a:lnTo>
                    <a:pt x="13" y="16"/>
                  </a:lnTo>
                  <a:lnTo>
                    <a:pt x="15" y="14"/>
                  </a:lnTo>
                  <a:lnTo>
                    <a:pt x="16" y="14"/>
                  </a:lnTo>
                  <a:lnTo>
                    <a:pt x="17" y="13"/>
                  </a:lnTo>
                  <a:lnTo>
                    <a:pt x="18" y="11"/>
                  </a:lnTo>
                  <a:lnTo>
                    <a:pt x="19" y="11"/>
                  </a:lnTo>
                  <a:lnTo>
                    <a:pt x="20" y="9"/>
                  </a:lnTo>
                  <a:lnTo>
                    <a:pt x="20" y="7"/>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7923" name="Freeform 35"/>
            <p:cNvSpPr>
              <a:spLocks/>
            </p:cNvSpPr>
            <p:nvPr/>
          </p:nvSpPr>
          <p:spPr bwMode="auto">
            <a:xfrm>
              <a:off x="3160" y="2431"/>
              <a:ext cx="17" cy="17"/>
            </a:xfrm>
            <a:custGeom>
              <a:avLst/>
              <a:gdLst>
                <a:gd name="T0" fmla="*/ 16 w 17"/>
                <a:gd name="T1" fmla="*/ 9 h 17"/>
                <a:gd name="T2" fmla="*/ 15 w 17"/>
                <a:gd name="T3" fmla="*/ 5 h 17"/>
                <a:gd name="T4" fmla="*/ 15 w 17"/>
                <a:gd name="T5" fmla="*/ 4 h 17"/>
                <a:gd name="T6" fmla="*/ 14 w 17"/>
                <a:gd name="T7" fmla="*/ 2 h 17"/>
                <a:gd name="T8" fmla="*/ 13 w 17"/>
                <a:gd name="T9" fmla="*/ 1 h 17"/>
                <a:gd name="T10" fmla="*/ 10 w 17"/>
                <a:gd name="T11" fmla="*/ 1 h 17"/>
                <a:gd name="T12" fmla="*/ 8 w 17"/>
                <a:gd name="T13" fmla="*/ 0 h 17"/>
                <a:gd name="T14" fmla="*/ 6 w 17"/>
                <a:gd name="T15" fmla="*/ 0 h 17"/>
                <a:gd name="T16" fmla="*/ 5 w 17"/>
                <a:gd name="T17" fmla="*/ 1 h 17"/>
                <a:gd name="T18" fmla="*/ 3 w 17"/>
                <a:gd name="T19" fmla="*/ 1 h 17"/>
                <a:gd name="T20" fmla="*/ 2 w 17"/>
                <a:gd name="T21" fmla="*/ 2 h 17"/>
                <a:gd name="T22" fmla="*/ 1 w 17"/>
                <a:gd name="T23" fmla="*/ 2 h 17"/>
                <a:gd name="T24" fmla="*/ 0 w 17"/>
                <a:gd name="T25" fmla="*/ 5 h 17"/>
                <a:gd name="T26" fmla="*/ 0 w 17"/>
                <a:gd name="T27" fmla="*/ 10 h 17"/>
                <a:gd name="T28" fmla="*/ 1 w 17"/>
                <a:gd name="T29" fmla="*/ 12 h 17"/>
                <a:gd name="T30" fmla="*/ 2 w 17"/>
                <a:gd name="T31" fmla="*/ 13 h 17"/>
                <a:gd name="T32" fmla="*/ 3 w 17"/>
                <a:gd name="T33" fmla="*/ 15 h 17"/>
                <a:gd name="T34" fmla="*/ 5 w 17"/>
                <a:gd name="T35" fmla="*/ 15 h 17"/>
                <a:gd name="T36" fmla="*/ 6 w 17"/>
                <a:gd name="T37" fmla="*/ 16 h 17"/>
                <a:gd name="T38" fmla="*/ 8 w 17"/>
                <a:gd name="T39" fmla="*/ 16 h 17"/>
                <a:gd name="T40" fmla="*/ 10 w 17"/>
                <a:gd name="T41" fmla="*/ 15 h 17"/>
                <a:gd name="T42" fmla="*/ 12 w 17"/>
                <a:gd name="T43" fmla="*/ 15 h 17"/>
                <a:gd name="T44" fmla="*/ 13 w 17"/>
                <a:gd name="T45" fmla="*/ 13 h 17"/>
                <a:gd name="T46" fmla="*/ 14 w 17"/>
                <a:gd name="T47" fmla="*/ 12 h 17"/>
                <a:gd name="T48" fmla="*/ 16 w 17"/>
                <a:gd name="T49" fmla="*/ 9 h 1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7"/>
                <a:gd name="T76" fmla="*/ 0 h 17"/>
                <a:gd name="T77" fmla="*/ 17 w 17"/>
                <a:gd name="T78" fmla="*/ 17 h 1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7" h="17">
                  <a:moveTo>
                    <a:pt x="16" y="9"/>
                  </a:moveTo>
                  <a:lnTo>
                    <a:pt x="15" y="5"/>
                  </a:lnTo>
                  <a:lnTo>
                    <a:pt x="15" y="4"/>
                  </a:lnTo>
                  <a:lnTo>
                    <a:pt x="14" y="2"/>
                  </a:lnTo>
                  <a:lnTo>
                    <a:pt x="13" y="1"/>
                  </a:lnTo>
                  <a:lnTo>
                    <a:pt x="10" y="1"/>
                  </a:lnTo>
                  <a:lnTo>
                    <a:pt x="8" y="0"/>
                  </a:lnTo>
                  <a:lnTo>
                    <a:pt x="6" y="0"/>
                  </a:lnTo>
                  <a:lnTo>
                    <a:pt x="5" y="1"/>
                  </a:lnTo>
                  <a:lnTo>
                    <a:pt x="3" y="1"/>
                  </a:lnTo>
                  <a:lnTo>
                    <a:pt x="2" y="2"/>
                  </a:lnTo>
                  <a:lnTo>
                    <a:pt x="1" y="2"/>
                  </a:lnTo>
                  <a:lnTo>
                    <a:pt x="0" y="5"/>
                  </a:lnTo>
                  <a:lnTo>
                    <a:pt x="0" y="10"/>
                  </a:lnTo>
                  <a:lnTo>
                    <a:pt x="1" y="12"/>
                  </a:lnTo>
                  <a:lnTo>
                    <a:pt x="2" y="13"/>
                  </a:lnTo>
                  <a:lnTo>
                    <a:pt x="3" y="15"/>
                  </a:lnTo>
                  <a:lnTo>
                    <a:pt x="5" y="15"/>
                  </a:lnTo>
                  <a:lnTo>
                    <a:pt x="6" y="16"/>
                  </a:lnTo>
                  <a:lnTo>
                    <a:pt x="8" y="16"/>
                  </a:lnTo>
                  <a:lnTo>
                    <a:pt x="10" y="15"/>
                  </a:lnTo>
                  <a:lnTo>
                    <a:pt x="12" y="15"/>
                  </a:lnTo>
                  <a:lnTo>
                    <a:pt x="13" y="13"/>
                  </a:lnTo>
                  <a:lnTo>
                    <a:pt x="14" y="12"/>
                  </a:lnTo>
                  <a:lnTo>
                    <a:pt x="16" y="9"/>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7924" name="Freeform 36"/>
            <p:cNvSpPr>
              <a:spLocks/>
            </p:cNvSpPr>
            <p:nvPr/>
          </p:nvSpPr>
          <p:spPr bwMode="auto">
            <a:xfrm>
              <a:off x="3208" y="2432"/>
              <a:ext cx="17" cy="17"/>
            </a:xfrm>
            <a:custGeom>
              <a:avLst/>
              <a:gdLst>
                <a:gd name="T0" fmla="*/ 16 w 17"/>
                <a:gd name="T1" fmla="*/ 9 h 17"/>
                <a:gd name="T2" fmla="*/ 15 w 17"/>
                <a:gd name="T3" fmla="*/ 5 h 17"/>
                <a:gd name="T4" fmla="*/ 15 w 17"/>
                <a:gd name="T5" fmla="*/ 4 h 17"/>
                <a:gd name="T6" fmla="*/ 14 w 17"/>
                <a:gd name="T7" fmla="*/ 2 h 17"/>
                <a:gd name="T8" fmla="*/ 12 w 17"/>
                <a:gd name="T9" fmla="*/ 2 h 17"/>
                <a:gd name="T10" fmla="*/ 11 w 17"/>
                <a:gd name="T11" fmla="*/ 0 h 17"/>
                <a:gd name="T12" fmla="*/ 3 w 17"/>
                <a:gd name="T13" fmla="*/ 0 h 17"/>
                <a:gd name="T14" fmla="*/ 2 w 17"/>
                <a:gd name="T15" fmla="*/ 2 h 17"/>
                <a:gd name="T16" fmla="*/ 0 w 17"/>
                <a:gd name="T17" fmla="*/ 4 h 17"/>
                <a:gd name="T18" fmla="*/ 0 w 17"/>
                <a:gd name="T19" fmla="*/ 5 h 17"/>
                <a:gd name="T20" fmla="*/ 0 w 17"/>
                <a:gd name="T21" fmla="*/ 7 h 17"/>
                <a:gd name="T22" fmla="*/ 0 w 17"/>
                <a:gd name="T23" fmla="*/ 9 h 17"/>
                <a:gd name="T24" fmla="*/ 1 w 17"/>
                <a:gd name="T25" fmla="*/ 12 h 17"/>
                <a:gd name="T26" fmla="*/ 2 w 17"/>
                <a:gd name="T27" fmla="*/ 14 h 17"/>
                <a:gd name="T28" fmla="*/ 3 w 17"/>
                <a:gd name="T29" fmla="*/ 16 h 17"/>
                <a:gd name="T30" fmla="*/ 4 w 17"/>
                <a:gd name="T31" fmla="*/ 16 h 17"/>
                <a:gd name="T32" fmla="*/ 10 w 17"/>
                <a:gd name="T33" fmla="*/ 16 h 17"/>
                <a:gd name="T34" fmla="*/ 12 w 17"/>
                <a:gd name="T35" fmla="*/ 16 h 17"/>
                <a:gd name="T36" fmla="*/ 13 w 17"/>
                <a:gd name="T37" fmla="*/ 14 h 17"/>
                <a:gd name="T38" fmla="*/ 14 w 17"/>
                <a:gd name="T39" fmla="*/ 12 h 17"/>
                <a:gd name="T40" fmla="*/ 16 w 17"/>
                <a:gd name="T41" fmla="*/ 9 h 1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7"/>
                <a:gd name="T64" fmla="*/ 0 h 17"/>
                <a:gd name="T65" fmla="*/ 17 w 17"/>
                <a:gd name="T66" fmla="*/ 17 h 1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7" h="17">
                  <a:moveTo>
                    <a:pt x="16" y="9"/>
                  </a:moveTo>
                  <a:lnTo>
                    <a:pt x="15" y="5"/>
                  </a:lnTo>
                  <a:lnTo>
                    <a:pt x="15" y="4"/>
                  </a:lnTo>
                  <a:lnTo>
                    <a:pt x="14" y="2"/>
                  </a:lnTo>
                  <a:lnTo>
                    <a:pt x="12" y="2"/>
                  </a:lnTo>
                  <a:lnTo>
                    <a:pt x="11" y="0"/>
                  </a:lnTo>
                  <a:lnTo>
                    <a:pt x="3" y="0"/>
                  </a:lnTo>
                  <a:lnTo>
                    <a:pt x="2" y="2"/>
                  </a:lnTo>
                  <a:lnTo>
                    <a:pt x="0" y="4"/>
                  </a:lnTo>
                  <a:lnTo>
                    <a:pt x="0" y="5"/>
                  </a:lnTo>
                  <a:lnTo>
                    <a:pt x="0" y="7"/>
                  </a:lnTo>
                  <a:lnTo>
                    <a:pt x="0" y="9"/>
                  </a:lnTo>
                  <a:lnTo>
                    <a:pt x="1" y="12"/>
                  </a:lnTo>
                  <a:lnTo>
                    <a:pt x="2" y="14"/>
                  </a:lnTo>
                  <a:lnTo>
                    <a:pt x="3" y="16"/>
                  </a:lnTo>
                  <a:lnTo>
                    <a:pt x="4" y="16"/>
                  </a:lnTo>
                  <a:lnTo>
                    <a:pt x="10" y="16"/>
                  </a:lnTo>
                  <a:lnTo>
                    <a:pt x="12" y="16"/>
                  </a:lnTo>
                  <a:lnTo>
                    <a:pt x="13" y="14"/>
                  </a:lnTo>
                  <a:lnTo>
                    <a:pt x="14" y="12"/>
                  </a:lnTo>
                  <a:lnTo>
                    <a:pt x="16" y="9"/>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7925" name="Freeform 37"/>
            <p:cNvSpPr>
              <a:spLocks/>
            </p:cNvSpPr>
            <p:nvPr/>
          </p:nvSpPr>
          <p:spPr bwMode="auto">
            <a:xfrm>
              <a:off x="3494" y="2400"/>
              <a:ext cx="68" cy="22"/>
            </a:xfrm>
            <a:custGeom>
              <a:avLst/>
              <a:gdLst>
                <a:gd name="T0" fmla="*/ 0 w 68"/>
                <a:gd name="T1" fmla="*/ 21 h 22"/>
                <a:gd name="T2" fmla="*/ 4 w 68"/>
                <a:gd name="T3" fmla="*/ 19 h 22"/>
                <a:gd name="T4" fmla="*/ 8 w 68"/>
                <a:gd name="T5" fmla="*/ 17 h 22"/>
                <a:gd name="T6" fmla="*/ 12 w 68"/>
                <a:gd name="T7" fmla="*/ 14 h 22"/>
                <a:gd name="T8" fmla="*/ 17 w 68"/>
                <a:gd name="T9" fmla="*/ 12 h 22"/>
                <a:gd name="T10" fmla="*/ 20 w 68"/>
                <a:gd name="T11" fmla="*/ 9 h 22"/>
                <a:gd name="T12" fmla="*/ 24 w 68"/>
                <a:gd name="T13" fmla="*/ 10 h 22"/>
                <a:gd name="T14" fmla="*/ 28 w 68"/>
                <a:gd name="T15" fmla="*/ 11 h 22"/>
                <a:gd name="T16" fmla="*/ 33 w 68"/>
                <a:gd name="T17" fmla="*/ 10 h 22"/>
                <a:gd name="T18" fmla="*/ 39 w 68"/>
                <a:gd name="T19" fmla="*/ 9 h 22"/>
                <a:gd name="T20" fmla="*/ 44 w 68"/>
                <a:gd name="T21" fmla="*/ 8 h 22"/>
                <a:gd name="T22" fmla="*/ 48 w 68"/>
                <a:gd name="T23" fmla="*/ 5 h 22"/>
                <a:gd name="T24" fmla="*/ 52 w 68"/>
                <a:gd name="T25" fmla="*/ 3 h 22"/>
                <a:gd name="T26" fmla="*/ 56 w 68"/>
                <a:gd name="T27" fmla="*/ 1 h 22"/>
                <a:gd name="T28" fmla="*/ 61 w 68"/>
                <a:gd name="T29" fmla="*/ 0 h 22"/>
                <a:gd name="T30" fmla="*/ 67 w 68"/>
                <a:gd name="T31" fmla="*/ 0 h 22"/>
                <a:gd name="T32" fmla="*/ 64 w 68"/>
                <a:gd name="T33" fmla="*/ 0 h 22"/>
                <a:gd name="T34" fmla="*/ 65 w 68"/>
                <a:gd name="T35" fmla="*/ 2 h 22"/>
                <a:gd name="T36" fmla="*/ 59 w 68"/>
                <a:gd name="T37" fmla="*/ 4 h 22"/>
                <a:gd name="T38" fmla="*/ 54 w 68"/>
                <a:gd name="T39" fmla="*/ 5 h 22"/>
                <a:gd name="T40" fmla="*/ 50 w 68"/>
                <a:gd name="T41" fmla="*/ 7 h 22"/>
                <a:gd name="T42" fmla="*/ 52 w 68"/>
                <a:gd name="T43" fmla="*/ 8 h 22"/>
                <a:gd name="T44" fmla="*/ 54 w 68"/>
                <a:gd name="T45" fmla="*/ 10 h 22"/>
                <a:gd name="T46" fmla="*/ 49 w 68"/>
                <a:gd name="T47" fmla="*/ 10 h 22"/>
                <a:gd name="T48" fmla="*/ 43 w 68"/>
                <a:gd name="T49" fmla="*/ 12 h 22"/>
                <a:gd name="T50" fmla="*/ 38 w 68"/>
                <a:gd name="T51" fmla="*/ 13 h 22"/>
                <a:gd name="T52" fmla="*/ 38 w 68"/>
                <a:gd name="T53" fmla="*/ 14 h 22"/>
                <a:gd name="T54" fmla="*/ 39 w 68"/>
                <a:gd name="T55" fmla="*/ 15 h 22"/>
                <a:gd name="T56" fmla="*/ 35 w 68"/>
                <a:gd name="T57" fmla="*/ 16 h 22"/>
                <a:gd name="T58" fmla="*/ 32 w 68"/>
                <a:gd name="T59" fmla="*/ 16 h 22"/>
                <a:gd name="T60" fmla="*/ 34 w 68"/>
                <a:gd name="T61" fmla="*/ 17 h 22"/>
                <a:gd name="T62" fmla="*/ 39 w 68"/>
                <a:gd name="T63" fmla="*/ 17 h 22"/>
                <a:gd name="T64" fmla="*/ 41 w 68"/>
                <a:gd name="T65" fmla="*/ 19 h 22"/>
                <a:gd name="T66" fmla="*/ 18 w 68"/>
                <a:gd name="T67" fmla="*/ 19 h 22"/>
                <a:gd name="T68" fmla="*/ 12 w 68"/>
                <a:gd name="T69" fmla="*/ 20 h 22"/>
                <a:gd name="T70" fmla="*/ 5 w 68"/>
                <a:gd name="T71" fmla="*/ 21 h 22"/>
                <a:gd name="T72" fmla="*/ 0 w 68"/>
                <a:gd name="T73" fmla="*/ 21 h 2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8"/>
                <a:gd name="T112" fmla="*/ 0 h 22"/>
                <a:gd name="T113" fmla="*/ 68 w 68"/>
                <a:gd name="T114" fmla="*/ 22 h 2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8" h="22">
                  <a:moveTo>
                    <a:pt x="0" y="21"/>
                  </a:moveTo>
                  <a:lnTo>
                    <a:pt x="4" y="19"/>
                  </a:lnTo>
                  <a:lnTo>
                    <a:pt x="8" y="17"/>
                  </a:lnTo>
                  <a:lnTo>
                    <a:pt x="12" y="14"/>
                  </a:lnTo>
                  <a:lnTo>
                    <a:pt x="17" y="12"/>
                  </a:lnTo>
                  <a:lnTo>
                    <a:pt x="20" y="9"/>
                  </a:lnTo>
                  <a:lnTo>
                    <a:pt x="24" y="10"/>
                  </a:lnTo>
                  <a:lnTo>
                    <a:pt x="28" y="11"/>
                  </a:lnTo>
                  <a:lnTo>
                    <a:pt x="33" y="10"/>
                  </a:lnTo>
                  <a:lnTo>
                    <a:pt x="39" y="9"/>
                  </a:lnTo>
                  <a:lnTo>
                    <a:pt x="44" y="8"/>
                  </a:lnTo>
                  <a:lnTo>
                    <a:pt x="48" y="5"/>
                  </a:lnTo>
                  <a:lnTo>
                    <a:pt x="52" y="3"/>
                  </a:lnTo>
                  <a:lnTo>
                    <a:pt x="56" y="1"/>
                  </a:lnTo>
                  <a:lnTo>
                    <a:pt x="61" y="0"/>
                  </a:lnTo>
                  <a:lnTo>
                    <a:pt x="67" y="0"/>
                  </a:lnTo>
                  <a:lnTo>
                    <a:pt x="64" y="0"/>
                  </a:lnTo>
                  <a:lnTo>
                    <a:pt x="65" y="2"/>
                  </a:lnTo>
                  <a:lnTo>
                    <a:pt x="59" y="4"/>
                  </a:lnTo>
                  <a:lnTo>
                    <a:pt x="54" y="5"/>
                  </a:lnTo>
                  <a:lnTo>
                    <a:pt x="50" y="7"/>
                  </a:lnTo>
                  <a:lnTo>
                    <a:pt x="52" y="8"/>
                  </a:lnTo>
                  <a:lnTo>
                    <a:pt x="54" y="10"/>
                  </a:lnTo>
                  <a:lnTo>
                    <a:pt x="49" y="10"/>
                  </a:lnTo>
                  <a:lnTo>
                    <a:pt x="43" y="12"/>
                  </a:lnTo>
                  <a:lnTo>
                    <a:pt x="38" y="13"/>
                  </a:lnTo>
                  <a:lnTo>
                    <a:pt x="38" y="14"/>
                  </a:lnTo>
                  <a:lnTo>
                    <a:pt x="39" y="15"/>
                  </a:lnTo>
                  <a:lnTo>
                    <a:pt x="35" y="16"/>
                  </a:lnTo>
                  <a:lnTo>
                    <a:pt x="32" y="16"/>
                  </a:lnTo>
                  <a:lnTo>
                    <a:pt x="34" y="17"/>
                  </a:lnTo>
                  <a:lnTo>
                    <a:pt x="39" y="17"/>
                  </a:lnTo>
                  <a:lnTo>
                    <a:pt x="41" y="19"/>
                  </a:lnTo>
                  <a:lnTo>
                    <a:pt x="18" y="19"/>
                  </a:lnTo>
                  <a:lnTo>
                    <a:pt x="12" y="20"/>
                  </a:lnTo>
                  <a:lnTo>
                    <a:pt x="5" y="21"/>
                  </a:lnTo>
                  <a:lnTo>
                    <a:pt x="0" y="21"/>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37926" name="Freeform 38"/>
            <p:cNvSpPr>
              <a:spLocks/>
            </p:cNvSpPr>
            <p:nvPr/>
          </p:nvSpPr>
          <p:spPr bwMode="auto">
            <a:xfrm>
              <a:off x="3385" y="2444"/>
              <a:ext cx="122" cy="39"/>
            </a:xfrm>
            <a:custGeom>
              <a:avLst/>
              <a:gdLst>
                <a:gd name="T0" fmla="*/ 3 w 122"/>
                <a:gd name="T1" fmla="*/ 35 h 39"/>
                <a:gd name="T2" fmla="*/ 13 w 122"/>
                <a:gd name="T3" fmla="*/ 32 h 39"/>
                <a:gd name="T4" fmla="*/ 22 w 122"/>
                <a:gd name="T5" fmla="*/ 27 h 39"/>
                <a:gd name="T6" fmla="*/ 34 w 122"/>
                <a:gd name="T7" fmla="*/ 22 h 39"/>
                <a:gd name="T8" fmla="*/ 43 w 122"/>
                <a:gd name="T9" fmla="*/ 19 h 39"/>
                <a:gd name="T10" fmla="*/ 51 w 122"/>
                <a:gd name="T11" fmla="*/ 16 h 39"/>
                <a:gd name="T12" fmla="*/ 57 w 122"/>
                <a:gd name="T13" fmla="*/ 12 h 39"/>
                <a:gd name="T14" fmla="*/ 76 w 122"/>
                <a:gd name="T15" fmla="*/ 11 h 39"/>
                <a:gd name="T16" fmla="*/ 85 w 122"/>
                <a:gd name="T17" fmla="*/ 9 h 39"/>
                <a:gd name="T18" fmla="*/ 93 w 122"/>
                <a:gd name="T19" fmla="*/ 6 h 39"/>
                <a:gd name="T20" fmla="*/ 101 w 122"/>
                <a:gd name="T21" fmla="*/ 5 h 39"/>
                <a:gd name="T22" fmla="*/ 112 w 122"/>
                <a:gd name="T23" fmla="*/ 1 h 39"/>
                <a:gd name="T24" fmla="*/ 121 w 122"/>
                <a:gd name="T25" fmla="*/ 0 h 39"/>
                <a:gd name="T26" fmla="*/ 117 w 122"/>
                <a:gd name="T27" fmla="*/ 1 h 39"/>
                <a:gd name="T28" fmla="*/ 112 w 122"/>
                <a:gd name="T29" fmla="*/ 4 h 39"/>
                <a:gd name="T30" fmla="*/ 107 w 122"/>
                <a:gd name="T31" fmla="*/ 7 h 39"/>
                <a:gd name="T32" fmla="*/ 110 w 122"/>
                <a:gd name="T33" fmla="*/ 7 h 39"/>
                <a:gd name="T34" fmla="*/ 110 w 122"/>
                <a:gd name="T35" fmla="*/ 10 h 39"/>
                <a:gd name="T36" fmla="*/ 110 w 122"/>
                <a:gd name="T37" fmla="*/ 10 h 39"/>
                <a:gd name="T38" fmla="*/ 107 w 122"/>
                <a:gd name="T39" fmla="*/ 12 h 39"/>
                <a:gd name="T40" fmla="*/ 99 w 122"/>
                <a:gd name="T41" fmla="*/ 12 h 39"/>
                <a:gd name="T42" fmla="*/ 88 w 122"/>
                <a:gd name="T43" fmla="*/ 12 h 39"/>
                <a:gd name="T44" fmla="*/ 85 w 122"/>
                <a:gd name="T45" fmla="*/ 14 h 39"/>
                <a:gd name="T46" fmla="*/ 89 w 122"/>
                <a:gd name="T47" fmla="*/ 16 h 39"/>
                <a:gd name="T48" fmla="*/ 95 w 122"/>
                <a:gd name="T49" fmla="*/ 17 h 39"/>
                <a:gd name="T50" fmla="*/ 89 w 122"/>
                <a:gd name="T51" fmla="*/ 18 h 39"/>
                <a:gd name="T52" fmla="*/ 94 w 122"/>
                <a:gd name="T53" fmla="*/ 20 h 39"/>
                <a:gd name="T54" fmla="*/ 103 w 122"/>
                <a:gd name="T55" fmla="*/ 22 h 39"/>
                <a:gd name="T56" fmla="*/ 99 w 122"/>
                <a:gd name="T57" fmla="*/ 25 h 39"/>
                <a:gd name="T58" fmla="*/ 89 w 122"/>
                <a:gd name="T59" fmla="*/ 27 h 39"/>
                <a:gd name="T60" fmla="*/ 73 w 122"/>
                <a:gd name="T61" fmla="*/ 30 h 39"/>
                <a:gd name="T62" fmla="*/ 57 w 122"/>
                <a:gd name="T63" fmla="*/ 31 h 39"/>
                <a:gd name="T64" fmla="*/ 40 w 122"/>
                <a:gd name="T65" fmla="*/ 29 h 39"/>
                <a:gd name="T66" fmla="*/ 46 w 122"/>
                <a:gd name="T67" fmla="*/ 31 h 39"/>
                <a:gd name="T68" fmla="*/ 45 w 122"/>
                <a:gd name="T69" fmla="*/ 32 h 39"/>
                <a:gd name="T70" fmla="*/ 41 w 122"/>
                <a:gd name="T71" fmla="*/ 34 h 39"/>
                <a:gd name="T72" fmla="*/ 46 w 122"/>
                <a:gd name="T73" fmla="*/ 35 h 39"/>
                <a:gd name="T74" fmla="*/ 40 w 122"/>
                <a:gd name="T75" fmla="*/ 36 h 39"/>
                <a:gd name="T76" fmla="*/ 24 w 122"/>
                <a:gd name="T77" fmla="*/ 35 h 39"/>
                <a:gd name="T78" fmla="*/ 15 w 122"/>
                <a:gd name="T79" fmla="*/ 37 h 39"/>
                <a:gd name="T80" fmla="*/ 7 w 122"/>
                <a:gd name="T81" fmla="*/ 38 h 39"/>
                <a:gd name="T82" fmla="*/ 0 w 122"/>
                <a:gd name="T83" fmla="*/ 36 h 3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22"/>
                <a:gd name="T127" fmla="*/ 0 h 39"/>
                <a:gd name="T128" fmla="*/ 122 w 122"/>
                <a:gd name="T129" fmla="*/ 39 h 3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22" h="39">
                  <a:moveTo>
                    <a:pt x="0" y="36"/>
                  </a:moveTo>
                  <a:lnTo>
                    <a:pt x="3" y="35"/>
                  </a:lnTo>
                  <a:lnTo>
                    <a:pt x="8" y="34"/>
                  </a:lnTo>
                  <a:lnTo>
                    <a:pt x="13" y="32"/>
                  </a:lnTo>
                  <a:lnTo>
                    <a:pt x="16" y="31"/>
                  </a:lnTo>
                  <a:lnTo>
                    <a:pt x="22" y="27"/>
                  </a:lnTo>
                  <a:lnTo>
                    <a:pt x="29" y="24"/>
                  </a:lnTo>
                  <a:lnTo>
                    <a:pt x="34" y="22"/>
                  </a:lnTo>
                  <a:lnTo>
                    <a:pt x="39" y="21"/>
                  </a:lnTo>
                  <a:lnTo>
                    <a:pt x="43" y="19"/>
                  </a:lnTo>
                  <a:lnTo>
                    <a:pt x="47" y="18"/>
                  </a:lnTo>
                  <a:lnTo>
                    <a:pt x="51" y="16"/>
                  </a:lnTo>
                  <a:lnTo>
                    <a:pt x="54" y="14"/>
                  </a:lnTo>
                  <a:lnTo>
                    <a:pt x="57" y="12"/>
                  </a:lnTo>
                  <a:lnTo>
                    <a:pt x="71" y="12"/>
                  </a:lnTo>
                  <a:lnTo>
                    <a:pt x="76" y="11"/>
                  </a:lnTo>
                  <a:lnTo>
                    <a:pt x="82" y="10"/>
                  </a:lnTo>
                  <a:lnTo>
                    <a:pt x="85" y="9"/>
                  </a:lnTo>
                  <a:lnTo>
                    <a:pt x="90" y="7"/>
                  </a:lnTo>
                  <a:lnTo>
                    <a:pt x="93" y="6"/>
                  </a:lnTo>
                  <a:lnTo>
                    <a:pt x="97" y="5"/>
                  </a:lnTo>
                  <a:lnTo>
                    <a:pt x="101" y="5"/>
                  </a:lnTo>
                  <a:lnTo>
                    <a:pt x="107" y="3"/>
                  </a:lnTo>
                  <a:lnTo>
                    <a:pt x="112" y="1"/>
                  </a:lnTo>
                  <a:lnTo>
                    <a:pt x="118" y="1"/>
                  </a:lnTo>
                  <a:lnTo>
                    <a:pt x="121" y="0"/>
                  </a:lnTo>
                  <a:lnTo>
                    <a:pt x="118" y="1"/>
                  </a:lnTo>
                  <a:lnTo>
                    <a:pt x="117" y="1"/>
                  </a:lnTo>
                  <a:lnTo>
                    <a:pt x="115" y="3"/>
                  </a:lnTo>
                  <a:lnTo>
                    <a:pt x="112" y="4"/>
                  </a:lnTo>
                  <a:lnTo>
                    <a:pt x="108" y="5"/>
                  </a:lnTo>
                  <a:lnTo>
                    <a:pt x="107" y="7"/>
                  </a:lnTo>
                  <a:lnTo>
                    <a:pt x="108" y="7"/>
                  </a:lnTo>
                  <a:lnTo>
                    <a:pt x="110" y="7"/>
                  </a:lnTo>
                  <a:lnTo>
                    <a:pt x="112" y="9"/>
                  </a:lnTo>
                  <a:lnTo>
                    <a:pt x="110" y="10"/>
                  </a:lnTo>
                  <a:lnTo>
                    <a:pt x="109" y="10"/>
                  </a:lnTo>
                  <a:lnTo>
                    <a:pt x="110" y="10"/>
                  </a:lnTo>
                  <a:lnTo>
                    <a:pt x="110" y="12"/>
                  </a:lnTo>
                  <a:lnTo>
                    <a:pt x="107" y="12"/>
                  </a:lnTo>
                  <a:lnTo>
                    <a:pt x="103" y="12"/>
                  </a:lnTo>
                  <a:lnTo>
                    <a:pt x="99" y="12"/>
                  </a:lnTo>
                  <a:lnTo>
                    <a:pt x="93" y="11"/>
                  </a:lnTo>
                  <a:lnTo>
                    <a:pt x="88" y="12"/>
                  </a:lnTo>
                  <a:lnTo>
                    <a:pt x="85" y="12"/>
                  </a:lnTo>
                  <a:lnTo>
                    <a:pt x="85" y="14"/>
                  </a:lnTo>
                  <a:lnTo>
                    <a:pt x="87" y="15"/>
                  </a:lnTo>
                  <a:lnTo>
                    <a:pt x="89" y="16"/>
                  </a:lnTo>
                  <a:lnTo>
                    <a:pt x="92" y="16"/>
                  </a:lnTo>
                  <a:lnTo>
                    <a:pt x="95" y="17"/>
                  </a:lnTo>
                  <a:lnTo>
                    <a:pt x="90" y="17"/>
                  </a:lnTo>
                  <a:lnTo>
                    <a:pt x="89" y="18"/>
                  </a:lnTo>
                  <a:lnTo>
                    <a:pt x="93" y="18"/>
                  </a:lnTo>
                  <a:lnTo>
                    <a:pt x="94" y="20"/>
                  </a:lnTo>
                  <a:lnTo>
                    <a:pt x="98" y="21"/>
                  </a:lnTo>
                  <a:lnTo>
                    <a:pt x="103" y="22"/>
                  </a:lnTo>
                  <a:lnTo>
                    <a:pt x="104" y="22"/>
                  </a:lnTo>
                  <a:lnTo>
                    <a:pt x="99" y="25"/>
                  </a:lnTo>
                  <a:lnTo>
                    <a:pt x="93" y="27"/>
                  </a:lnTo>
                  <a:lnTo>
                    <a:pt x="89" y="27"/>
                  </a:lnTo>
                  <a:lnTo>
                    <a:pt x="81" y="29"/>
                  </a:lnTo>
                  <a:lnTo>
                    <a:pt x="73" y="30"/>
                  </a:lnTo>
                  <a:lnTo>
                    <a:pt x="65" y="31"/>
                  </a:lnTo>
                  <a:lnTo>
                    <a:pt x="57" y="31"/>
                  </a:lnTo>
                  <a:lnTo>
                    <a:pt x="49" y="30"/>
                  </a:lnTo>
                  <a:lnTo>
                    <a:pt x="40" y="29"/>
                  </a:lnTo>
                  <a:lnTo>
                    <a:pt x="44" y="30"/>
                  </a:lnTo>
                  <a:lnTo>
                    <a:pt x="46" y="31"/>
                  </a:lnTo>
                  <a:lnTo>
                    <a:pt x="46" y="32"/>
                  </a:lnTo>
                  <a:lnTo>
                    <a:pt x="45" y="32"/>
                  </a:lnTo>
                  <a:lnTo>
                    <a:pt x="38" y="32"/>
                  </a:lnTo>
                  <a:lnTo>
                    <a:pt x="41" y="34"/>
                  </a:lnTo>
                  <a:lnTo>
                    <a:pt x="44" y="35"/>
                  </a:lnTo>
                  <a:lnTo>
                    <a:pt x="46" y="35"/>
                  </a:lnTo>
                  <a:lnTo>
                    <a:pt x="44" y="36"/>
                  </a:lnTo>
                  <a:lnTo>
                    <a:pt x="40" y="36"/>
                  </a:lnTo>
                  <a:lnTo>
                    <a:pt x="34" y="35"/>
                  </a:lnTo>
                  <a:lnTo>
                    <a:pt x="24" y="35"/>
                  </a:lnTo>
                  <a:lnTo>
                    <a:pt x="20" y="36"/>
                  </a:lnTo>
                  <a:lnTo>
                    <a:pt x="15" y="37"/>
                  </a:lnTo>
                  <a:lnTo>
                    <a:pt x="11" y="38"/>
                  </a:lnTo>
                  <a:lnTo>
                    <a:pt x="7" y="38"/>
                  </a:lnTo>
                  <a:lnTo>
                    <a:pt x="3" y="37"/>
                  </a:lnTo>
                  <a:lnTo>
                    <a:pt x="0" y="36"/>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37927" name="Freeform 39"/>
            <p:cNvSpPr>
              <a:spLocks/>
            </p:cNvSpPr>
            <p:nvPr/>
          </p:nvSpPr>
          <p:spPr bwMode="auto">
            <a:xfrm>
              <a:off x="3412" y="2498"/>
              <a:ext cx="52" cy="17"/>
            </a:xfrm>
            <a:custGeom>
              <a:avLst/>
              <a:gdLst>
                <a:gd name="T0" fmla="*/ 0 w 52"/>
                <a:gd name="T1" fmla="*/ 13 h 17"/>
                <a:gd name="T2" fmla="*/ 5 w 52"/>
                <a:gd name="T3" fmla="*/ 12 h 17"/>
                <a:gd name="T4" fmla="*/ 11 w 52"/>
                <a:gd name="T5" fmla="*/ 10 h 17"/>
                <a:gd name="T6" fmla="*/ 19 w 52"/>
                <a:gd name="T7" fmla="*/ 6 h 17"/>
                <a:gd name="T8" fmla="*/ 28 w 52"/>
                <a:gd name="T9" fmla="*/ 4 h 17"/>
                <a:gd name="T10" fmla="*/ 36 w 52"/>
                <a:gd name="T11" fmla="*/ 1 h 17"/>
                <a:gd name="T12" fmla="*/ 42 w 52"/>
                <a:gd name="T13" fmla="*/ 0 h 17"/>
                <a:gd name="T14" fmla="*/ 51 w 52"/>
                <a:gd name="T15" fmla="*/ 0 h 17"/>
                <a:gd name="T16" fmla="*/ 48 w 52"/>
                <a:gd name="T17" fmla="*/ 1 h 17"/>
                <a:gd name="T18" fmla="*/ 40 w 52"/>
                <a:gd name="T19" fmla="*/ 3 h 17"/>
                <a:gd name="T20" fmla="*/ 35 w 52"/>
                <a:gd name="T21" fmla="*/ 6 h 17"/>
                <a:gd name="T22" fmla="*/ 35 w 52"/>
                <a:gd name="T23" fmla="*/ 9 h 17"/>
                <a:gd name="T24" fmla="*/ 37 w 52"/>
                <a:gd name="T25" fmla="*/ 12 h 17"/>
                <a:gd name="T26" fmla="*/ 33 w 52"/>
                <a:gd name="T27" fmla="*/ 13 h 17"/>
                <a:gd name="T28" fmla="*/ 19 w 52"/>
                <a:gd name="T29" fmla="*/ 13 h 17"/>
                <a:gd name="T30" fmla="*/ 15 w 52"/>
                <a:gd name="T31" fmla="*/ 16 h 17"/>
                <a:gd name="T32" fmla="*/ 5 w 52"/>
                <a:gd name="T33" fmla="*/ 16 h 17"/>
                <a:gd name="T34" fmla="*/ 0 w 52"/>
                <a:gd name="T35" fmla="*/ 13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2"/>
                <a:gd name="T55" fmla="*/ 0 h 17"/>
                <a:gd name="T56" fmla="*/ 52 w 52"/>
                <a:gd name="T57" fmla="*/ 17 h 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2" h="17">
                  <a:moveTo>
                    <a:pt x="0" y="13"/>
                  </a:moveTo>
                  <a:lnTo>
                    <a:pt x="5" y="12"/>
                  </a:lnTo>
                  <a:lnTo>
                    <a:pt x="11" y="10"/>
                  </a:lnTo>
                  <a:lnTo>
                    <a:pt x="19" y="6"/>
                  </a:lnTo>
                  <a:lnTo>
                    <a:pt x="28" y="4"/>
                  </a:lnTo>
                  <a:lnTo>
                    <a:pt x="36" y="1"/>
                  </a:lnTo>
                  <a:lnTo>
                    <a:pt x="42" y="0"/>
                  </a:lnTo>
                  <a:lnTo>
                    <a:pt x="51" y="0"/>
                  </a:lnTo>
                  <a:lnTo>
                    <a:pt x="48" y="1"/>
                  </a:lnTo>
                  <a:lnTo>
                    <a:pt x="40" y="3"/>
                  </a:lnTo>
                  <a:lnTo>
                    <a:pt x="35" y="6"/>
                  </a:lnTo>
                  <a:lnTo>
                    <a:pt x="35" y="9"/>
                  </a:lnTo>
                  <a:lnTo>
                    <a:pt x="37" y="12"/>
                  </a:lnTo>
                  <a:lnTo>
                    <a:pt x="33" y="13"/>
                  </a:lnTo>
                  <a:lnTo>
                    <a:pt x="19" y="13"/>
                  </a:lnTo>
                  <a:lnTo>
                    <a:pt x="15" y="16"/>
                  </a:lnTo>
                  <a:lnTo>
                    <a:pt x="5" y="16"/>
                  </a:lnTo>
                  <a:lnTo>
                    <a:pt x="0" y="13"/>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37928" name="Freeform 40"/>
            <p:cNvSpPr>
              <a:spLocks/>
            </p:cNvSpPr>
            <p:nvPr/>
          </p:nvSpPr>
          <p:spPr bwMode="auto">
            <a:xfrm>
              <a:off x="3485" y="2479"/>
              <a:ext cx="55" cy="17"/>
            </a:xfrm>
            <a:custGeom>
              <a:avLst/>
              <a:gdLst>
                <a:gd name="T0" fmla="*/ 0 w 55"/>
                <a:gd name="T1" fmla="*/ 13 h 17"/>
                <a:gd name="T2" fmla="*/ 5 w 55"/>
                <a:gd name="T3" fmla="*/ 13 h 17"/>
                <a:gd name="T4" fmla="*/ 11 w 55"/>
                <a:gd name="T5" fmla="*/ 13 h 17"/>
                <a:gd name="T6" fmla="*/ 18 w 55"/>
                <a:gd name="T7" fmla="*/ 16 h 17"/>
                <a:gd name="T8" fmla="*/ 24 w 55"/>
                <a:gd name="T9" fmla="*/ 16 h 17"/>
                <a:gd name="T10" fmla="*/ 27 w 55"/>
                <a:gd name="T11" fmla="*/ 13 h 17"/>
                <a:gd name="T12" fmla="*/ 23 w 55"/>
                <a:gd name="T13" fmla="*/ 13 h 17"/>
                <a:gd name="T14" fmla="*/ 28 w 55"/>
                <a:gd name="T15" fmla="*/ 13 h 17"/>
                <a:gd name="T16" fmla="*/ 33 w 55"/>
                <a:gd name="T17" fmla="*/ 8 h 17"/>
                <a:gd name="T18" fmla="*/ 39 w 55"/>
                <a:gd name="T19" fmla="*/ 5 h 17"/>
                <a:gd name="T20" fmla="*/ 44 w 55"/>
                <a:gd name="T21" fmla="*/ 2 h 17"/>
                <a:gd name="T22" fmla="*/ 54 w 55"/>
                <a:gd name="T23" fmla="*/ 0 h 17"/>
                <a:gd name="T24" fmla="*/ 43 w 55"/>
                <a:gd name="T25" fmla="*/ 2 h 17"/>
                <a:gd name="T26" fmla="*/ 36 w 55"/>
                <a:gd name="T27" fmla="*/ 2 h 17"/>
                <a:gd name="T28" fmla="*/ 30 w 55"/>
                <a:gd name="T29" fmla="*/ 4 h 17"/>
                <a:gd name="T30" fmla="*/ 23 w 55"/>
                <a:gd name="T31" fmla="*/ 8 h 17"/>
                <a:gd name="T32" fmla="*/ 14 w 55"/>
                <a:gd name="T33" fmla="*/ 9 h 17"/>
                <a:gd name="T34" fmla="*/ 5 w 55"/>
                <a:gd name="T35" fmla="*/ 9 h 17"/>
                <a:gd name="T36" fmla="*/ 0 w 55"/>
                <a:gd name="T37" fmla="*/ 13 h 1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5"/>
                <a:gd name="T58" fmla="*/ 0 h 17"/>
                <a:gd name="T59" fmla="*/ 55 w 55"/>
                <a:gd name="T60" fmla="*/ 17 h 1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5" h="17">
                  <a:moveTo>
                    <a:pt x="0" y="13"/>
                  </a:moveTo>
                  <a:lnTo>
                    <a:pt x="5" y="13"/>
                  </a:lnTo>
                  <a:lnTo>
                    <a:pt x="11" y="13"/>
                  </a:lnTo>
                  <a:lnTo>
                    <a:pt x="18" y="16"/>
                  </a:lnTo>
                  <a:lnTo>
                    <a:pt x="24" y="16"/>
                  </a:lnTo>
                  <a:lnTo>
                    <a:pt x="27" y="13"/>
                  </a:lnTo>
                  <a:lnTo>
                    <a:pt x="23" y="13"/>
                  </a:lnTo>
                  <a:lnTo>
                    <a:pt x="28" y="13"/>
                  </a:lnTo>
                  <a:lnTo>
                    <a:pt x="33" y="8"/>
                  </a:lnTo>
                  <a:lnTo>
                    <a:pt x="39" y="5"/>
                  </a:lnTo>
                  <a:lnTo>
                    <a:pt x="44" y="2"/>
                  </a:lnTo>
                  <a:lnTo>
                    <a:pt x="54" y="0"/>
                  </a:lnTo>
                  <a:lnTo>
                    <a:pt x="43" y="2"/>
                  </a:lnTo>
                  <a:lnTo>
                    <a:pt x="36" y="2"/>
                  </a:lnTo>
                  <a:lnTo>
                    <a:pt x="30" y="4"/>
                  </a:lnTo>
                  <a:lnTo>
                    <a:pt x="23" y="8"/>
                  </a:lnTo>
                  <a:lnTo>
                    <a:pt x="14" y="9"/>
                  </a:lnTo>
                  <a:lnTo>
                    <a:pt x="5" y="9"/>
                  </a:lnTo>
                  <a:lnTo>
                    <a:pt x="0" y="13"/>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37929" name="Freeform 41"/>
            <p:cNvSpPr>
              <a:spLocks/>
            </p:cNvSpPr>
            <p:nvPr/>
          </p:nvSpPr>
          <p:spPr bwMode="auto">
            <a:xfrm>
              <a:off x="3033" y="2386"/>
              <a:ext cx="53" cy="17"/>
            </a:xfrm>
            <a:custGeom>
              <a:avLst/>
              <a:gdLst>
                <a:gd name="T0" fmla="*/ 0 w 53"/>
                <a:gd name="T1" fmla="*/ 0 h 17"/>
                <a:gd name="T2" fmla="*/ 20 w 53"/>
                <a:gd name="T3" fmla="*/ 16 h 17"/>
                <a:gd name="T4" fmla="*/ 52 w 53"/>
                <a:gd name="T5" fmla="*/ 16 h 17"/>
                <a:gd name="T6" fmla="*/ 0 60000 65536"/>
                <a:gd name="T7" fmla="*/ 0 60000 65536"/>
                <a:gd name="T8" fmla="*/ 0 60000 65536"/>
                <a:gd name="T9" fmla="*/ 0 w 53"/>
                <a:gd name="T10" fmla="*/ 0 h 17"/>
                <a:gd name="T11" fmla="*/ 53 w 53"/>
                <a:gd name="T12" fmla="*/ 17 h 17"/>
              </a:gdLst>
              <a:ahLst/>
              <a:cxnLst>
                <a:cxn ang="T6">
                  <a:pos x="T0" y="T1"/>
                </a:cxn>
                <a:cxn ang="T7">
                  <a:pos x="T2" y="T3"/>
                </a:cxn>
                <a:cxn ang="T8">
                  <a:pos x="T4" y="T5"/>
                </a:cxn>
              </a:cxnLst>
              <a:rect l="T9" t="T10" r="T11" b="T12"/>
              <a:pathLst>
                <a:path w="53" h="17">
                  <a:moveTo>
                    <a:pt x="0" y="0"/>
                  </a:moveTo>
                  <a:lnTo>
                    <a:pt x="20" y="16"/>
                  </a:lnTo>
                  <a:lnTo>
                    <a:pt x="52" y="16"/>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7930" name="Line 42"/>
            <p:cNvSpPr>
              <a:spLocks noChangeShapeType="1"/>
            </p:cNvSpPr>
            <p:nvPr/>
          </p:nvSpPr>
          <p:spPr bwMode="auto">
            <a:xfrm flipH="1">
              <a:off x="3041" y="2376"/>
              <a:ext cx="11"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31" name="Freeform 43"/>
            <p:cNvSpPr>
              <a:spLocks/>
            </p:cNvSpPr>
            <p:nvPr/>
          </p:nvSpPr>
          <p:spPr bwMode="auto">
            <a:xfrm>
              <a:off x="3364" y="2510"/>
              <a:ext cx="27" cy="17"/>
            </a:xfrm>
            <a:custGeom>
              <a:avLst/>
              <a:gdLst>
                <a:gd name="T0" fmla="*/ 0 w 27"/>
                <a:gd name="T1" fmla="*/ 16 h 17"/>
                <a:gd name="T2" fmla="*/ 5 w 27"/>
                <a:gd name="T3" fmla="*/ 14 h 17"/>
                <a:gd name="T4" fmla="*/ 8 w 27"/>
                <a:gd name="T5" fmla="*/ 12 h 17"/>
                <a:gd name="T6" fmla="*/ 12 w 27"/>
                <a:gd name="T7" fmla="*/ 11 h 17"/>
                <a:gd name="T8" fmla="*/ 16 w 27"/>
                <a:gd name="T9" fmla="*/ 9 h 17"/>
                <a:gd name="T10" fmla="*/ 20 w 27"/>
                <a:gd name="T11" fmla="*/ 5 h 17"/>
                <a:gd name="T12" fmla="*/ 26 w 27"/>
                <a:gd name="T13" fmla="*/ 0 h 17"/>
                <a:gd name="T14" fmla="*/ 0 60000 65536"/>
                <a:gd name="T15" fmla="*/ 0 60000 65536"/>
                <a:gd name="T16" fmla="*/ 0 60000 65536"/>
                <a:gd name="T17" fmla="*/ 0 60000 65536"/>
                <a:gd name="T18" fmla="*/ 0 60000 65536"/>
                <a:gd name="T19" fmla="*/ 0 60000 65536"/>
                <a:gd name="T20" fmla="*/ 0 60000 65536"/>
                <a:gd name="T21" fmla="*/ 0 w 27"/>
                <a:gd name="T22" fmla="*/ 0 h 17"/>
                <a:gd name="T23" fmla="*/ 27 w 27"/>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17">
                  <a:moveTo>
                    <a:pt x="0" y="16"/>
                  </a:moveTo>
                  <a:lnTo>
                    <a:pt x="5" y="14"/>
                  </a:lnTo>
                  <a:lnTo>
                    <a:pt x="8" y="12"/>
                  </a:lnTo>
                  <a:lnTo>
                    <a:pt x="12" y="11"/>
                  </a:lnTo>
                  <a:lnTo>
                    <a:pt x="16" y="9"/>
                  </a:lnTo>
                  <a:lnTo>
                    <a:pt x="20" y="5"/>
                  </a:lnTo>
                  <a:lnTo>
                    <a:pt x="26"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7932" name="Freeform 44"/>
            <p:cNvSpPr>
              <a:spLocks/>
            </p:cNvSpPr>
            <p:nvPr/>
          </p:nvSpPr>
          <p:spPr bwMode="auto">
            <a:xfrm>
              <a:off x="3390" y="2506"/>
              <a:ext cx="22" cy="17"/>
            </a:xfrm>
            <a:custGeom>
              <a:avLst/>
              <a:gdLst>
                <a:gd name="T0" fmla="*/ 0 w 22"/>
                <a:gd name="T1" fmla="*/ 16 h 17"/>
                <a:gd name="T2" fmla="*/ 8 w 22"/>
                <a:gd name="T3" fmla="*/ 7 h 17"/>
                <a:gd name="T4" fmla="*/ 12 w 22"/>
                <a:gd name="T5" fmla="*/ 0 h 17"/>
                <a:gd name="T6" fmla="*/ 15 w 22"/>
                <a:gd name="T7" fmla="*/ 7 h 17"/>
                <a:gd name="T8" fmla="*/ 21 w 22"/>
                <a:gd name="T9" fmla="*/ 7 h 17"/>
                <a:gd name="T10" fmla="*/ 0 60000 65536"/>
                <a:gd name="T11" fmla="*/ 0 60000 65536"/>
                <a:gd name="T12" fmla="*/ 0 60000 65536"/>
                <a:gd name="T13" fmla="*/ 0 60000 65536"/>
                <a:gd name="T14" fmla="*/ 0 60000 65536"/>
                <a:gd name="T15" fmla="*/ 0 w 22"/>
                <a:gd name="T16" fmla="*/ 0 h 17"/>
                <a:gd name="T17" fmla="*/ 22 w 22"/>
                <a:gd name="T18" fmla="*/ 17 h 17"/>
              </a:gdLst>
              <a:ahLst/>
              <a:cxnLst>
                <a:cxn ang="T10">
                  <a:pos x="T0" y="T1"/>
                </a:cxn>
                <a:cxn ang="T11">
                  <a:pos x="T2" y="T3"/>
                </a:cxn>
                <a:cxn ang="T12">
                  <a:pos x="T4" y="T5"/>
                </a:cxn>
                <a:cxn ang="T13">
                  <a:pos x="T6" y="T7"/>
                </a:cxn>
                <a:cxn ang="T14">
                  <a:pos x="T8" y="T9"/>
                </a:cxn>
              </a:cxnLst>
              <a:rect l="T15" t="T16" r="T17" b="T18"/>
              <a:pathLst>
                <a:path w="22" h="17">
                  <a:moveTo>
                    <a:pt x="0" y="16"/>
                  </a:moveTo>
                  <a:lnTo>
                    <a:pt x="8" y="7"/>
                  </a:lnTo>
                  <a:lnTo>
                    <a:pt x="12" y="0"/>
                  </a:lnTo>
                  <a:lnTo>
                    <a:pt x="15" y="7"/>
                  </a:lnTo>
                  <a:lnTo>
                    <a:pt x="21" y="7"/>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7933" name="Freeform 45"/>
            <p:cNvSpPr>
              <a:spLocks/>
            </p:cNvSpPr>
            <p:nvPr/>
          </p:nvSpPr>
          <p:spPr bwMode="auto">
            <a:xfrm>
              <a:off x="3463" y="2488"/>
              <a:ext cx="23" cy="17"/>
            </a:xfrm>
            <a:custGeom>
              <a:avLst/>
              <a:gdLst>
                <a:gd name="T0" fmla="*/ 0 w 23"/>
                <a:gd name="T1" fmla="*/ 16 h 17"/>
                <a:gd name="T2" fmla="*/ 8 w 23"/>
                <a:gd name="T3" fmla="*/ 12 h 17"/>
                <a:gd name="T4" fmla="*/ 15 w 23"/>
                <a:gd name="T5" fmla="*/ 8 h 17"/>
                <a:gd name="T6" fmla="*/ 20 w 23"/>
                <a:gd name="T7" fmla="*/ 3 h 17"/>
                <a:gd name="T8" fmla="*/ 22 w 23"/>
                <a:gd name="T9" fmla="*/ 0 h 17"/>
                <a:gd name="T10" fmla="*/ 0 60000 65536"/>
                <a:gd name="T11" fmla="*/ 0 60000 65536"/>
                <a:gd name="T12" fmla="*/ 0 60000 65536"/>
                <a:gd name="T13" fmla="*/ 0 60000 65536"/>
                <a:gd name="T14" fmla="*/ 0 60000 65536"/>
                <a:gd name="T15" fmla="*/ 0 w 23"/>
                <a:gd name="T16" fmla="*/ 0 h 17"/>
                <a:gd name="T17" fmla="*/ 23 w 23"/>
                <a:gd name="T18" fmla="*/ 17 h 17"/>
              </a:gdLst>
              <a:ahLst/>
              <a:cxnLst>
                <a:cxn ang="T10">
                  <a:pos x="T0" y="T1"/>
                </a:cxn>
                <a:cxn ang="T11">
                  <a:pos x="T2" y="T3"/>
                </a:cxn>
                <a:cxn ang="T12">
                  <a:pos x="T4" y="T5"/>
                </a:cxn>
                <a:cxn ang="T13">
                  <a:pos x="T6" y="T7"/>
                </a:cxn>
                <a:cxn ang="T14">
                  <a:pos x="T8" y="T9"/>
                </a:cxn>
              </a:cxnLst>
              <a:rect l="T15" t="T16" r="T17" b="T18"/>
              <a:pathLst>
                <a:path w="23" h="17">
                  <a:moveTo>
                    <a:pt x="0" y="16"/>
                  </a:moveTo>
                  <a:lnTo>
                    <a:pt x="8" y="12"/>
                  </a:lnTo>
                  <a:lnTo>
                    <a:pt x="15" y="8"/>
                  </a:lnTo>
                  <a:lnTo>
                    <a:pt x="20" y="3"/>
                  </a:lnTo>
                  <a:lnTo>
                    <a:pt x="22"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7934" name="Freeform 46"/>
            <p:cNvSpPr>
              <a:spLocks/>
            </p:cNvSpPr>
            <p:nvPr/>
          </p:nvSpPr>
          <p:spPr bwMode="auto">
            <a:xfrm>
              <a:off x="3458" y="2421"/>
              <a:ext cx="37" cy="17"/>
            </a:xfrm>
            <a:custGeom>
              <a:avLst/>
              <a:gdLst>
                <a:gd name="T0" fmla="*/ 0 w 37"/>
                <a:gd name="T1" fmla="*/ 16 h 17"/>
                <a:gd name="T2" fmla="*/ 6 w 37"/>
                <a:gd name="T3" fmla="*/ 13 h 17"/>
                <a:gd name="T4" fmla="*/ 11 w 37"/>
                <a:gd name="T5" fmla="*/ 9 h 17"/>
                <a:gd name="T6" fmla="*/ 17 w 37"/>
                <a:gd name="T7" fmla="*/ 4 h 17"/>
                <a:gd name="T8" fmla="*/ 22 w 37"/>
                <a:gd name="T9" fmla="*/ 4 h 17"/>
                <a:gd name="T10" fmla="*/ 29 w 37"/>
                <a:gd name="T11" fmla="*/ 3 h 17"/>
                <a:gd name="T12" fmla="*/ 36 w 37"/>
                <a:gd name="T13" fmla="*/ 0 h 17"/>
                <a:gd name="T14" fmla="*/ 0 60000 65536"/>
                <a:gd name="T15" fmla="*/ 0 60000 65536"/>
                <a:gd name="T16" fmla="*/ 0 60000 65536"/>
                <a:gd name="T17" fmla="*/ 0 60000 65536"/>
                <a:gd name="T18" fmla="*/ 0 60000 65536"/>
                <a:gd name="T19" fmla="*/ 0 60000 65536"/>
                <a:gd name="T20" fmla="*/ 0 60000 65536"/>
                <a:gd name="T21" fmla="*/ 0 w 37"/>
                <a:gd name="T22" fmla="*/ 0 h 17"/>
                <a:gd name="T23" fmla="*/ 37 w 37"/>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17">
                  <a:moveTo>
                    <a:pt x="0" y="16"/>
                  </a:moveTo>
                  <a:lnTo>
                    <a:pt x="6" y="13"/>
                  </a:lnTo>
                  <a:lnTo>
                    <a:pt x="11" y="9"/>
                  </a:lnTo>
                  <a:lnTo>
                    <a:pt x="17" y="4"/>
                  </a:lnTo>
                  <a:lnTo>
                    <a:pt x="22" y="4"/>
                  </a:lnTo>
                  <a:lnTo>
                    <a:pt x="29" y="3"/>
                  </a:lnTo>
                  <a:lnTo>
                    <a:pt x="36"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7935" name="Line 47"/>
            <p:cNvSpPr>
              <a:spLocks noChangeShapeType="1"/>
            </p:cNvSpPr>
            <p:nvPr/>
          </p:nvSpPr>
          <p:spPr bwMode="auto">
            <a:xfrm flipV="1">
              <a:off x="3165" y="2145"/>
              <a:ext cx="0" cy="28"/>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36" name="Line 48"/>
            <p:cNvSpPr>
              <a:spLocks noChangeShapeType="1"/>
            </p:cNvSpPr>
            <p:nvPr/>
          </p:nvSpPr>
          <p:spPr bwMode="auto">
            <a:xfrm flipV="1">
              <a:off x="3180" y="2179"/>
              <a:ext cx="0"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37" name="Line 49"/>
            <p:cNvSpPr>
              <a:spLocks noChangeShapeType="1"/>
            </p:cNvSpPr>
            <p:nvPr/>
          </p:nvSpPr>
          <p:spPr bwMode="auto">
            <a:xfrm flipV="1">
              <a:off x="3146" y="2179"/>
              <a:ext cx="0"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38" name="Line 50"/>
            <p:cNvSpPr>
              <a:spLocks noChangeShapeType="1"/>
            </p:cNvSpPr>
            <p:nvPr/>
          </p:nvSpPr>
          <p:spPr bwMode="auto">
            <a:xfrm>
              <a:off x="3152" y="2191"/>
              <a:ext cx="10" cy="4"/>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39" name="Line 51"/>
            <p:cNvSpPr>
              <a:spLocks noChangeShapeType="1"/>
            </p:cNvSpPr>
            <p:nvPr/>
          </p:nvSpPr>
          <p:spPr bwMode="auto">
            <a:xfrm flipH="1">
              <a:off x="3169" y="2191"/>
              <a:ext cx="9"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40" name="Line 52"/>
            <p:cNvSpPr>
              <a:spLocks noChangeShapeType="1"/>
            </p:cNvSpPr>
            <p:nvPr/>
          </p:nvSpPr>
          <p:spPr bwMode="auto">
            <a:xfrm>
              <a:off x="3148" y="2211"/>
              <a:ext cx="14" cy="6"/>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41" name="Line 53"/>
            <p:cNvSpPr>
              <a:spLocks noChangeShapeType="1"/>
            </p:cNvSpPr>
            <p:nvPr/>
          </p:nvSpPr>
          <p:spPr bwMode="auto">
            <a:xfrm flipV="1">
              <a:off x="3167" y="2210"/>
              <a:ext cx="14"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42" name="Line 54"/>
            <p:cNvSpPr>
              <a:spLocks noChangeShapeType="1"/>
            </p:cNvSpPr>
            <p:nvPr/>
          </p:nvSpPr>
          <p:spPr bwMode="auto">
            <a:xfrm flipH="1">
              <a:off x="3071" y="2356"/>
              <a:ext cx="17" cy="4"/>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43" name="Line 55"/>
            <p:cNvSpPr>
              <a:spLocks noChangeShapeType="1"/>
            </p:cNvSpPr>
            <p:nvPr/>
          </p:nvSpPr>
          <p:spPr bwMode="auto">
            <a:xfrm flipH="1">
              <a:off x="3097" y="2380"/>
              <a:ext cx="1" cy="1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44" name="Line 56"/>
            <p:cNvSpPr>
              <a:spLocks noChangeShapeType="1"/>
            </p:cNvSpPr>
            <p:nvPr/>
          </p:nvSpPr>
          <p:spPr bwMode="auto">
            <a:xfrm flipH="1">
              <a:off x="3110" y="2380"/>
              <a:ext cx="3" cy="1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45" name="Line 57"/>
            <p:cNvSpPr>
              <a:spLocks noChangeShapeType="1"/>
            </p:cNvSpPr>
            <p:nvPr/>
          </p:nvSpPr>
          <p:spPr bwMode="auto">
            <a:xfrm>
              <a:off x="3033" y="2390"/>
              <a:ext cx="0" cy="19"/>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46" name="Line 58"/>
            <p:cNvSpPr>
              <a:spLocks noChangeShapeType="1"/>
            </p:cNvSpPr>
            <p:nvPr/>
          </p:nvSpPr>
          <p:spPr bwMode="auto">
            <a:xfrm flipV="1">
              <a:off x="3345" y="2381"/>
              <a:ext cx="5"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47" name="Freeform 59"/>
            <p:cNvSpPr>
              <a:spLocks/>
            </p:cNvSpPr>
            <p:nvPr/>
          </p:nvSpPr>
          <p:spPr bwMode="auto">
            <a:xfrm>
              <a:off x="3114" y="2384"/>
              <a:ext cx="222" cy="17"/>
            </a:xfrm>
            <a:custGeom>
              <a:avLst/>
              <a:gdLst>
                <a:gd name="T0" fmla="*/ 221 w 222"/>
                <a:gd name="T1" fmla="*/ 0 h 17"/>
                <a:gd name="T2" fmla="*/ 218 w 222"/>
                <a:gd name="T3" fmla="*/ 4 h 17"/>
                <a:gd name="T4" fmla="*/ 215 w 222"/>
                <a:gd name="T5" fmla="*/ 8 h 17"/>
                <a:gd name="T6" fmla="*/ 212 w 222"/>
                <a:gd name="T7" fmla="*/ 13 h 17"/>
                <a:gd name="T8" fmla="*/ 209 w 222"/>
                <a:gd name="T9" fmla="*/ 15 h 17"/>
                <a:gd name="T10" fmla="*/ 205 w 222"/>
                <a:gd name="T11" fmla="*/ 15 h 17"/>
                <a:gd name="T12" fmla="*/ 201 w 222"/>
                <a:gd name="T13" fmla="*/ 16 h 17"/>
                <a:gd name="T14" fmla="*/ 198 w 222"/>
                <a:gd name="T15" fmla="*/ 15 h 17"/>
                <a:gd name="T16" fmla="*/ 0 w 222"/>
                <a:gd name="T17" fmla="*/ 15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2"/>
                <a:gd name="T28" fmla="*/ 0 h 17"/>
                <a:gd name="T29" fmla="*/ 222 w 222"/>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2" h="17">
                  <a:moveTo>
                    <a:pt x="221" y="0"/>
                  </a:moveTo>
                  <a:lnTo>
                    <a:pt x="218" y="4"/>
                  </a:lnTo>
                  <a:lnTo>
                    <a:pt x="215" y="8"/>
                  </a:lnTo>
                  <a:lnTo>
                    <a:pt x="212" y="13"/>
                  </a:lnTo>
                  <a:lnTo>
                    <a:pt x="209" y="15"/>
                  </a:lnTo>
                  <a:lnTo>
                    <a:pt x="205" y="15"/>
                  </a:lnTo>
                  <a:lnTo>
                    <a:pt x="201" y="16"/>
                  </a:lnTo>
                  <a:lnTo>
                    <a:pt x="198" y="15"/>
                  </a:lnTo>
                  <a:lnTo>
                    <a:pt x="0" y="15"/>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7948" name="Line 60"/>
            <p:cNvSpPr>
              <a:spLocks noChangeShapeType="1"/>
            </p:cNvSpPr>
            <p:nvPr/>
          </p:nvSpPr>
          <p:spPr bwMode="auto">
            <a:xfrm flipV="1">
              <a:off x="3367" y="2357"/>
              <a:ext cx="21" cy="1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49" name="Line 61"/>
            <p:cNvSpPr>
              <a:spLocks noChangeShapeType="1"/>
            </p:cNvSpPr>
            <p:nvPr/>
          </p:nvSpPr>
          <p:spPr bwMode="auto">
            <a:xfrm>
              <a:off x="3358" y="2360"/>
              <a:ext cx="25"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50" name="Line 62"/>
            <p:cNvSpPr>
              <a:spLocks noChangeShapeType="1"/>
            </p:cNvSpPr>
            <p:nvPr/>
          </p:nvSpPr>
          <p:spPr bwMode="auto">
            <a:xfrm flipV="1">
              <a:off x="3399" y="2350"/>
              <a:ext cx="106" cy="3"/>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51" name="Line 63"/>
            <p:cNvSpPr>
              <a:spLocks noChangeShapeType="1"/>
            </p:cNvSpPr>
            <p:nvPr/>
          </p:nvSpPr>
          <p:spPr bwMode="auto">
            <a:xfrm flipH="1">
              <a:off x="3420" y="2392"/>
              <a:ext cx="4"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52" name="Line 64"/>
            <p:cNvSpPr>
              <a:spLocks noChangeShapeType="1"/>
            </p:cNvSpPr>
            <p:nvPr/>
          </p:nvSpPr>
          <p:spPr bwMode="auto">
            <a:xfrm flipH="1">
              <a:off x="3399" y="2393"/>
              <a:ext cx="17"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53" name="Line 65"/>
            <p:cNvSpPr>
              <a:spLocks noChangeShapeType="1"/>
            </p:cNvSpPr>
            <p:nvPr/>
          </p:nvSpPr>
          <p:spPr bwMode="auto">
            <a:xfrm flipH="1">
              <a:off x="3364" y="2394"/>
              <a:ext cx="31"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54" name="Line 66"/>
            <p:cNvSpPr>
              <a:spLocks noChangeShapeType="1"/>
            </p:cNvSpPr>
            <p:nvPr/>
          </p:nvSpPr>
          <p:spPr bwMode="auto">
            <a:xfrm flipV="1">
              <a:off x="3395" y="2385"/>
              <a:ext cx="0" cy="7"/>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55" name="Line 67"/>
            <p:cNvSpPr>
              <a:spLocks noChangeShapeType="1"/>
            </p:cNvSpPr>
            <p:nvPr/>
          </p:nvSpPr>
          <p:spPr bwMode="auto">
            <a:xfrm>
              <a:off x="3397" y="2383"/>
              <a:ext cx="1"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56" name="Line 68"/>
            <p:cNvSpPr>
              <a:spLocks noChangeShapeType="1"/>
            </p:cNvSpPr>
            <p:nvPr/>
          </p:nvSpPr>
          <p:spPr bwMode="auto">
            <a:xfrm>
              <a:off x="3402" y="2383"/>
              <a:ext cx="10"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57" name="Freeform 69"/>
            <p:cNvSpPr>
              <a:spLocks/>
            </p:cNvSpPr>
            <p:nvPr/>
          </p:nvSpPr>
          <p:spPr bwMode="auto">
            <a:xfrm>
              <a:off x="3412" y="2383"/>
              <a:ext cx="17" cy="17"/>
            </a:xfrm>
            <a:custGeom>
              <a:avLst/>
              <a:gdLst>
                <a:gd name="T0" fmla="*/ 0 w 17"/>
                <a:gd name="T1" fmla="*/ 0 h 17"/>
                <a:gd name="T2" fmla="*/ 16 w 17"/>
                <a:gd name="T3" fmla="*/ 0 h 17"/>
                <a:gd name="T4" fmla="*/ 16 w 17"/>
                <a:gd name="T5" fmla="*/ 16 h 17"/>
                <a:gd name="T6" fmla="*/ 0 60000 65536"/>
                <a:gd name="T7" fmla="*/ 0 60000 65536"/>
                <a:gd name="T8" fmla="*/ 0 60000 65536"/>
                <a:gd name="T9" fmla="*/ 0 w 17"/>
                <a:gd name="T10" fmla="*/ 0 h 17"/>
                <a:gd name="T11" fmla="*/ 17 w 17"/>
                <a:gd name="T12" fmla="*/ 17 h 17"/>
              </a:gdLst>
              <a:ahLst/>
              <a:cxnLst>
                <a:cxn ang="T6">
                  <a:pos x="T0" y="T1"/>
                </a:cxn>
                <a:cxn ang="T7">
                  <a:pos x="T2" y="T3"/>
                </a:cxn>
                <a:cxn ang="T8">
                  <a:pos x="T4" y="T5"/>
                </a:cxn>
              </a:cxnLst>
              <a:rect l="T9" t="T10" r="T11" b="T12"/>
              <a:pathLst>
                <a:path w="17" h="17">
                  <a:moveTo>
                    <a:pt x="0" y="0"/>
                  </a:moveTo>
                  <a:lnTo>
                    <a:pt x="16" y="0"/>
                  </a:lnTo>
                  <a:lnTo>
                    <a:pt x="16" y="16"/>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7958" name="Freeform 70"/>
            <p:cNvSpPr>
              <a:spLocks/>
            </p:cNvSpPr>
            <p:nvPr/>
          </p:nvSpPr>
          <p:spPr bwMode="auto">
            <a:xfrm>
              <a:off x="3409" y="2382"/>
              <a:ext cx="17" cy="17"/>
            </a:xfrm>
            <a:custGeom>
              <a:avLst/>
              <a:gdLst>
                <a:gd name="T0" fmla="*/ 16 w 17"/>
                <a:gd name="T1" fmla="*/ 16 h 17"/>
                <a:gd name="T2" fmla="*/ 12 w 17"/>
                <a:gd name="T3" fmla="*/ 3 h 17"/>
                <a:gd name="T4" fmla="*/ 0 w 17"/>
                <a:gd name="T5" fmla="*/ 0 h 17"/>
                <a:gd name="T6" fmla="*/ 0 60000 65536"/>
                <a:gd name="T7" fmla="*/ 0 60000 65536"/>
                <a:gd name="T8" fmla="*/ 0 60000 65536"/>
                <a:gd name="T9" fmla="*/ 0 w 17"/>
                <a:gd name="T10" fmla="*/ 0 h 17"/>
                <a:gd name="T11" fmla="*/ 17 w 17"/>
                <a:gd name="T12" fmla="*/ 17 h 17"/>
              </a:gdLst>
              <a:ahLst/>
              <a:cxnLst>
                <a:cxn ang="T6">
                  <a:pos x="T0" y="T1"/>
                </a:cxn>
                <a:cxn ang="T7">
                  <a:pos x="T2" y="T3"/>
                </a:cxn>
                <a:cxn ang="T8">
                  <a:pos x="T4" y="T5"/>
                </a:cxn>
              </a:cxnLst>
              <a:rect l="T9" t="T10" r="T11" b="T12"/>
              <a:pathLst>
                <a:path w="17" h="17">
                  <a:moveTo>
                    <a:pt x="16" y="16"/>
                  </a:moveTo>
                  <a:lnTo>
                    <a:pt x="12" y="3"/>
                  </a:lnTo>
                  <a:lnTo>
                    <a:pt x="0"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7959" name="Line 71"/>
            <p:cNvSpPr>
              <a:spLocks noChangeShapeType="1"/>
            </p:cNvSpPr>
            <p:nvPr/>
          </p:nvSpPr>
          <p:spPr bwMode="auto">
            <a:xfrm flipH="1">
              <a:off x="3405" y="2381"/>
              <a:ext cx="4"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60" name="Line 72"/>
            <p:cNvSpPr>
              <a:spLocks noChangeShapeType="1"/>
            </p:cNvSpPr>
            <p:nvPr/>
          </p:nvSpPr>
          <p:spPr bwMode="auto">
            <a:xfrm flipH="1">
              <a:off x="3400" y="2382"/>
              <a:ext cx="1"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61" name="Line 73"/>
            <p:cNvSpPr>
              <a:spLocks noChangeShapeType="1"/>
            </p:cNvSpPr>
            <p:nvPr/>
          </p:nvSpPr>
          <p:spPr bwMode="auto">
            <a:xfrm flipV="1">
              <a:off x="3401" y="2372"/>
              <a:ext cx="0" cy="7"/>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62" name="Line 74"/>
            <p:cNvSpPr>
              <a:spLocks noChangeShapeType="1"/>
            </p:cNvSpPr>
            <p:nvPr/>
          </p:nvSpPr>
          <p:spPr bwMode="auto">
            <a:xfrm flipV="1">
              <a:off x="3409" y="2372"/>
              <a:ext cx="0" cy="7"/>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63" name="Line 75"/>
            <p:cNvSpPr>
              <a:spLocks noChangeShapeType="1"/>
            </p:cNvSpPr>
            <p:nvPr/>
          </p:nvSpPr>
          <p:spPr bwMode="auto">
            <a:xfrm flipH="1">
              <a:off x="3356" y="2398"/>
              <a:ext cx="4" cy="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64" name="Freeform 76"/>
            <p:cNvSpPr>
              <a:spLocks/>
            </p:cNvSpPr>
            <p:nvPr/>
          </p:nvSpPr>
          <p:spPr bwMode="auto">
            <a:xfrm>
              <a:off x="3399" y="2398"/>
              <a:ext cx="26" cy="17"/>
            </a:xfrm>
            <a:custGeom>
              <a:avLst/>
              <a:gdLst>
                <a:gd name="T0" fmla="*/ 0 w 26"/>
                <a:gd name="T1" fmla="*/ 16 h 17"/>
                <a:gd name="T2" fmla="*/ 9 w 26"/>
                <a:gd name="T3" fmla="*/ 16 h 17"/>
                <a:gd name="T4" fmla="*/ 14 w 26"/>
                <a:gd name="T5" fmla="*/ 12 h 17"/>
                <a:gd name="T6" fmla="*/ 19 w 26"/>
                <a:gd name="T7" fmla="*/ 4 h 17"/>
                <a:gd name="T8" fmla="*/ 23 w 26"/>
                <a:gd name="T9" fmla="*/ 0 h 17"/>
                <a:gd name="T10" fmla="*/ 25 w 26"/>
                <a:gd name="T11" fmla="*/ 0 h 17"/>
                <a:gd name="T12" fmla="*/ 0 60000 65536"/>
                <a:gd name="T13" fmla="*/ 0 60000 65536"/>
                <a:gd name="T14" fmla="*/ 0 60000 65536"/>
                <a:gd name="T15" fmla="*/ 0 60000 65536"/>
                <a:gd name="T16" fmla="*/ 0 60000 65536"/>
                <a:gd name="T17" fmla="*/ 0 60000 65536"/>
                <a:gd name="T18" fmla="*/ 0 w 26"/>
                <a:gd name="T19" fmla="*/ 0 h 17"/>
                <a:gd name="T20" fmla="*/ 26 w 26"/>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26" h="17">
                  <a:moveTo>
                    <a:pt x="0" y="16"/>
                  </a:moveTo>
                  <a:lnTo>
                    <a:pt x="9" y="16"/>
                  </a:lnTo>
                  <a:lnTo>
                    <a:pt x="14" y="12"/>
                  </a:lnTo>
                  <a:lnTo>
                    <a:pt x="19" y="4"/>
                  </a:lnTo>
                  <a:lnTo>
                    <a:pt x="23" y="0"/>
                  </a:lnTo>
                  <a:lnTo>
                    <a:pt x="25"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7965" name="Line 77"/>
            <p:cNvSpPr>
              <a:spLocks noChangeShapeType="1"/>
            </p:cNvSpPr>
            <p:nvPr/>
          </p:nvSpPr>
          <p:spPr bwMode="auto">
            <a:xfrm flipH="1">
              <a:off x="3363" y="2428"/>
              <a:ext cx="17" cy="9"/>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7966" name="Freeform 78"/>
            <p:cNvSpPr>
              <a:spLocks/>
            </p:cNvSpPr>
            <p:nvPr/>
          </p:nvSpPr>
          <p:spPr bwMode="auto">
            <a:xfrm>
              <a:off x="3331" y="2437"/>
              <a:ext cx="29" cy="17"/>
            </a:xfrm>
            <a:custGeom>
              <a:avLst/>
              <a:gdLst>
                <a:gd name="T0" fmla="*/ 0 w 29"/>
                <a:gd name="T1" fmla="*/ 16 h 17"/>
                <a:gd name="T2" fmla="*/ 4 w 29"/>
                <a:gd name="T3" fmla="*/ 16 h 17"/>
                <a:gd name="T4" fmla="*/ 8 w 29"/>
                <a:gd name="T5" fmla="*/ 13 h 17"/>
                <a:gd name="T6" fmla="*/ 13 w 29"/>
                <a:gd name="T7" fmla="*/ 11 h 17"/>
                <a:gd name="T8" fmla="*/ 16 w 29"/>
                <a:gd name="T9" fmla="*/ 9 h 17"/>
                <a:gd name="T10" fmla="*/ 21 w 29"/>
                <a:gd name="T11" fmla="*/ 5 h 17"/>
                <a:gd name="T12" fmla="*/ 25 w 29"/>
                <a:gd name="T13" fmla="*/ 4 h 17"/>
                <a:gd name="T14" fmla="*/ 28 w 29"/>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29"/>
                <a:gd name="T25" fmla="*/ 0 h 17"/>
                <a:gd name="T26" fmla="*/ 29 w 29"/>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 h="17">
                  <a:moveTo>
                    <a:pt x="0" y="16"/>
                  </a:moveTo>
                  <a:lnTo>
                    <a:pt x="4" y="16"/>
                  </a:lnTo>
                  <a:lnTo>
                    <a:pt x="8" y="13"/>
                  </a:lnTo>
                  <a:lnTo>
                    <a:pt x="13" y="11"/>
                  </a:lnTo>
                  <a:lnTo>
                    <a:pt x="16" y="9"/>
                  </a:lnTo>
                  <a:lnTo>
                    <a:pt x="21" y="5"/>
                  </a:lnTo>
                  <a:lnTo>
                    <a:pt x="25" y="4"/>
                  </a:lnTo>
                  <a:lnTo>
                    <a:pt x="28"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7967" name="Freeform 79"/>
            <p:cNvSpPr>
              <a:spLocks/>
            </p:cNvSpPr>
            <p:nvPr/>
          </p:nvSpPr>
          <p:spPr bwMode="auto">
            <a:xfrm>
              <a:off x="3561" y="2397"/>
              <a:ext cx="17" cy="17"/>
            </a:xfrm>
            <a:custGeom>
              <a:avLst/>
              <a:gdLst>
                <a:gd name="T0" fmla="*/ 0 w 17"/>
                <a:gd name="T1" fmla="*/ 16 h 17"/>
                <a:gd name="T2" fmla="*/ 8 w 17"/>
                <a:gd name="T3" fmla="*/ 8 h 17"/>
                <a:gd name="T4" fmla="*/ 16 w 17"/>
                <a:gd name="T5" fmla="*/ 0 h 17"/>
                <a:gd name="T6" fmla="*/ 0 60000 65536"/>
                <a:gd name="T7" fmla="*/ 0 60000 65536"/>
                <a:gd name="T8" fmla="*/ 0 60000 65536"/>
                <a:gd name="T9" fmla="*/ 0 w 17"/>
                <a:gd name="T10" fmla="*/ 0 h 17"/>
                <a:gd name="T11" fmla="*/ 17 w 17"/>
                <a:gd name="T12" fmla="*/ 17 h 17"/>
              </a:gdLst>
              <a:ahLst/>
              <a:cxnLst>
                <a:cxn ang="T6">
                  <a:pos x="T0" y="T1"/>
                </a:cxn>
                <a:cxn ang="T7">
                  <a:pos x="T2" y="T3"/>
                </a:cxn>
                <a:cxn ang="T8">
                  <a:pos x="T4" y="T5"/>
                </a:cxn>
              </a:cxnLst>
              <a:rect l="T9" t="T10" r="T11" b="T12"/>
              <a:pathLst>
                <a:path w="17" h="17">
                  <a:moveTo>
                    <a:pt x="0" y="16"/>
                  </a:moveTo>
                  <a:lnTo>
                    <a:pt x="8" y="8"/>
                  </a:lnTo>
                  <a:lnTo>
                    <a:pt x="16"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7968" name="Freeform 80"/>
            <p:cNvSpPr>
              <a:spLocks/>
            </p:cNvSpPr>
            <p:nvPr/>
          </p:nvSpPr>
          <p:spPr bwMode="auto">
            <a:xfrm>
              <a:off x="3089" y="2392"/>
              <a:ext cx="22" cy="20"/>
            </a:xfrm>
            <a:custGeom>
              <a:avLst/>
              <a:gdLst>
                <a:gd name="T0" fmla="*/ 0 w 22"/>
                <a:gd name="T1" fmla="*/ 0 h 20"/>
                <a:gd name="T2" fmla="*/ 7 w 22"/>
                <a:gd name="T3" fmla="*/ 15 h 20"/>
                <a:gd name="T4" fmla="*/ 9 w 22"/>
                <a:gd name="T5" fmla="*/ 18 h 20"/>
                <a:gd name="T6" fmla="*/ 11 w 22"/>
                <a:gd name="T7" fmla="*/ 19 h 20"/>
                <a:gd name="T8" fmla="*/ 16 w 22"/>
                <a:gd name="T9" fmla="*/ 19 h 20"/>
                <a:gd name="T10" fmla="*/ 18 w 22"/>
                <a:gd name="T11" fmla="*/ 18 h 20"/>
                <a:gd name="T12" fmla="*/ 21 w 22"/>
                <a:gd name="T13" fmla="*/ 16 h 20"/>
                <a:gd name="T14" fmla="*/ 21 w 22"/>
                <a:gd name="T15" fmla="*/ 10 h 20"/>
                <a:gd name="T16" fmla="*/ 18 w 22"/>
                <a:gd name="T17" fmla="*/ 0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
                <a:gd name="T28" fmla="*/ 0 h 20"/>
                <a:gd name="T29" fmla="*/ 22 w 22"/>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 h="20">
                  <a:moveTo>
                    <a:pt x="0" y="0"/>
                  </a:moveTo>
                  <a:lnTo>
                    <a:pt x="7" y="15"/>
                  </a:lnTo>
                  <a:lnTo>
                    <a:pt x="9" y="18"/>
                  </a:lnTo>
                  <a:lnTo>
                    <a:pt x="11" y="19"/>
                  </a:lnTo>
                  <a:lnTo>
                    <a:pt x="16" y="19"/>
                  </a:lnTo>
                  <a:lnTo>
                    <a:pt x="18" y="18"/>
                  </a:lnTo>
                  <a:lnTo>
                    <a:pt x="21" y="16"/>
                  </a:lnTo>
                  <a:lnTo>
                    <a:pt x="21" y="10"/>
                  </a:lnTo>
                  <a:lnTo>
                    <a:pt x="18"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7969" name="Freeform 81"/>
            <p:cNvSpPr>
              <a:spLocks/>
            </p:cNvSpPr>
            <p:nvPr/>
          </p:nvSpPr>
          <p:spPr bwMode="auto">
            <a:xfrm>
              <a:off x="3331" y="2409"/>
              <a:ext cx="17" cy="34"/>
            </a:xfrm>
            <a:custGeom>
              <a:avLst/>
              <a:gdLst>
                <a:gd name="T0" fmla="*/ 16 w 17"/>
                <a:gd name="T1" fmla="*/ 0 h 34"/>
                <a:gd name="T2" fmla="*/ 13 w 17"/>
                <a:gd name="T3" fmla="*/ 5 h 34"/>
                <a:gd name="T4" fmla="*/ 11 w 17"/>
                <a:gd name="T5" fmla="*/ 9 h 34"/>
                <a:gd name="T6" fmla="*/ 9 w 17"/>
                <a:gd name="T7" fmla="*/ 13 h 34"/>
                <a:gd name="T8" fmla="*/ 6 w 17"/>
                <a:gd name="T9" fmla="*/ 17 h 34"/>
                <a:gd name="T10" fmla="*/ 4 w 17"/>
                <a:gd name="T11" fmla="*/ 21 h 34"/>
                <a:gd name="T12" fmla="*/ 2 w 17"/>
                <a:gd name="T13" fmla="*/ 26 h 34"/>
                <a:gd name="T14" fmla="*/ 1 w 17"/>
                <a:gd name="T15" fmla="*/ 30 h 34"/>
                <a:gd name="T16" fmla="*/ 0 w 17"/>
                <a:gd name="T17" fmla="*/ 33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
                <a:gd name="T28" fmla="*/ 0 h 34"/>
                <a:gd name="T29" fmla="*/ 17 w 17"/>
                <a:gd name="T30" fmla="*/ 34 h 3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 h="34">
                  <a:moveTo>
                    <a:pt x="16" y="0"/>
                  </a:moveTo>
                  <a:lnTo>
                    <a:pt x="13" y="5"/>
                  </a:lnTo>
                  <a:lnTo>
                    <a:pt x="11" y="9"/>
                  </a:lnTo>
                  <a:lnTo>
                    <a:pt x="9" y="13"/>
                  </a:lnTo>
                  <a:lnTo>
                    <a:pt x="6" y="17"/>
                  </a:lnTo>
                  <a:lnTo>
                    <a:pt x="4" y="21"/>
                  </a:lnTo>
                  <a:lnTo>
                    <a:pt x="2" y="26"/>
                  </a:lnTo>
                  <a:lnTo>
                    <a:pt x="1" y="30"/>
                  </a:lnTo>
                  <a:lnTo>
                    <a:pt x="0" y="33"/>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7970" name="Freeform 82"/>
            <p:cNvSpPr>
              <a:spLocks/>
            </p:cNvSpPr>
            <p:nvPr/>
          </p:nvSpPr>
          <p:spPr bwMode="auto">
            <a:xfrm>
              <a:off x="3288" y="2480"/>
              <a:ext cx="98" cy="45"/>
            </a:xfrm>
            <a:custGeom>
              <a:avLst/>
              <a:gdLst>
                <a:gd name="T0" fmla="*/ 97 w 98"/>
                <a:gd name="T1" fmla="*/ 0 h 45"/>
                <a:gd name="T2" fmla="*/ 92 w 98"/>
                <a:gd name="T3" fmla="*/ 4 h 45"/>
                <a:gd name="T4" fmla="*/ 87 w 98"/>
                <a:gd name="T5" fmla="*/ 8 h 45"/>
                <a:gd name="T6" fmla="*/ 82 w 98"/>
                <a:gd name="T7" fmla="*/ 11 h 45"/>
                <a:gd name="T8" fmla="*/ 77 w 98"/>
                <a:gd name="T9" fmla="*/ 15 h 45"/>
                <a:gd name="T10" fmla="*/ 72 w 98"/>
                <a:gd name="T11" fmla="*/ 18 h 45"/>
                <a:gd name="T12" fmla="*/ 66 w 98"/>
                <a:gd name="T13" fmla="*/ 22 h 45"/>
                <a:gd name="T14" fmla="*/ 61 w 98"/>
                <a:gd name="T15" fmla="*/ 24 h 45"/>
                <a:gd name="T16" fmla="*/ 56 w 98"/>
                <a:gd name="T17" fmla="*/ 27 h 45"/>
                <a:gd name="T18" fmla="*/ 52 w 98"/>
                <a:gd name="T19" fmla="*/ 28 h 45"/>
                <a:gd name="T20" fmla="*/ 48 w 98"/>
                <a:gd name="T21" fmla="*/ 30 h 45"/>
                <a:gd name="T22" fmla="*/ 44 w 98"/>
                <a:gd name="T23" fmla="*/ 31 h 45"/>
                <a:gd name="T24" fmla="*/ 40 w 98"/>
                <a:gd name="T25" fmla="*/ 33 h 45"/>
                <a:gd name="T26" fmla="*/ 36 w 98"/>
                <a:gd name="T27" fmla="*/ 35 h 45"/>
                <a:gd name="T28" fmla="*/ 31 w 98"/>
                <a:gd name="T29" fmla="*/ 35 h 45"/>
                <a:gd name="T30" fmla="*/ 25 w 98"/>
                <a:gd name="T31" fmla="*/ 36 h 45"/>
                <a:gd name="T32" fmla="*/ 19 w 98"/>
                <a:gd name="T33" fmla="*/ 38 h 45"/>
                <a:gd name="T34" fmla="*/ 13 w 98"/>
                <a:gd name="T35" fmla="*/ 39 h 45"/>
                <a:gd name="T36" fmla="*/ 7 w 98"/>
                <a:gd name="T37" fmla="*/ 41 h 45"/>
                <a:gd name="T38" fmla="*/ 1 w 98"/>
                <a:gd name="T39" fmla="*/ 43 h 45"/>
                <a:gd name="T40" fmla="*/ 0 w 98"/>
                <a:gd name="T41" fmla="*/ 44 h 4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8"/>
                <a:gd name="T64" fmla="*/ 0 h 45"/>
                <a:gd name="T65" fmla="*/ 98 w 98"/>
                <a:gd name="T66" fmla="*/ 45 h 4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8" h="45">
                  <a:moveTo>
                    <a:pt x="97" y="0"/>
                  </a:moveTo>
                  <a:lnTo>
                    <a:pt x="92" y="4"/>
                  </a:lnTo>
                  <a:lnTo>
                    <a:pt x="87" y="8"/>
                  </a:lnTo>
                  <a:lnTo>
                    <a:pt x="82" y="11"/>
                  </a:lnTo>
                  <a:lnTo>
                    <a:pt x="77" y="15"/>
                  </a:lnTo>
                  <a:lnTo>
                    <a:pt x="72" y="18"/>
                  </a:lnTo>
                  <a:lnTo>
                    <a:pt x="66" y="22"/>
                  </a:lnTo>
                  <a:lnTo>
                    <a:pt x="61" y="24"/>
                  </a:lnTo>
                  <a:lnTo>
                    <a:pt x="56" y="27"/>
                  </a:lnTo>
                  <a:lnTo>
                    <a:pt x="52" y="28"/>
                  </a:lnTo>
                  <a:lnTo>
                    <a:pt x="48" y="30"/>
                  </a:lnTo>
                  <a:lnTo>
                    <a:pt x="44" y="31"/>
                  </a:lnTo>
                  <a:lnTo>
                    <a:pt x="40" y="33"/>
                  </a:lnTo>
                  <a:lnTo>
                    <a:pt x="36" y="35"/>
                  </a:lnTo>
                  <a:lnTo>
                    <a:pt x="31" y="35"/>
                  </a:lnTo>
                  <a:lnTo>
                    <a:pt x="25" y="36"/>
                  </a:lnTo>
                  <a:lnTo>
                    <a:pt x="19" y="38"/>
                  </a:lnTo>
                  <a:lnTo>
                    <a:pt x="13" y="39"/>
                  </a:lnTo>
                  <a:lnTo>
                    <a:pt x="7" y="41"/>
                  </a:lnTo>
                  <a:lnTo>
                    <a:pt x="1" y="43"/>
                  </a:lnTo>
                  <a:lnTo>
                    <a:pt x="0" y="44"/>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7971" name="Freeform 83"/>
            <p:cNvSpPr>
              <a:spLocks/>
            </p:cNvSpPr>
            <p:nvPr/>
          </p:nvSpPr>
          <p:spPr bwMode="auto">
            <a:xfrm>
              <a:off x="3302" y="2456"/>
              <a:ext cx="75" cy="57"/>
            </a:xfrm>
            <a:custGeom>
              <a:avLst/>
              <a:gdLst>
                <a:gd name="T0" fmla="*/ 0 w 75"/>
                <a:gd name="T1" fmla="*/ 56 h 57"/>
                <a:gd name="T2" fmla="*/ 7 w 75"/>
                <a:gd name="T3" fmla="*/ 52 h 57"/>
                <a:gd name="T4" fmla="*/ 14 w 75"/>
                <a:gd name="T5" fmla="*/ 48 h 57"/>
                <a:gd name="T6" fmla="*/ 21 w 75"/>
                <a:gd name="T7" fmla="*/ 44 h 57"/>
                <a:gd name="T8" fmla="*/ 28 w 75"/>
                <a:gd name="T9" fmla="*/ 39 h 57"/>
                <a:gd name="T10" fmla="*/ 34 w 75"/>
                <a:gd name="T11" fmla="*/ 35 h 57"/>
                <a:gd name="T12" fmla="*/ 41 w 75"/>
                <a:gd name="T13" fmla="*/ 30 h 57"/>
                <a:gd name="T14" fmla="*/ 46 w 75"/>
                <a:gd name="T15" fmla="*/ 24 h 57"/>
                <a:gd name="T16" fmla="*/ 52 w 75"/>
                <a:gd name="T17" fmla="*/ 19 h 57"/>
                <a:gd name="T18" fmla="*/ 58 w 75"/>
                <a:gd name="T19" fmla="*/ 13 h 57"/>
                <a:gd name="T20" fmla="*/ 63 w 75"/>
                <a:gd name="T21" fmla="*/ 7 h 57"/>
                <a:gd name="T22" fmla="*/ 68 w 75"/>
                <a:gd name="T23" fmla="*/ 1 h 57"/>
                <a:gd name="T24" fmla="*/ 69 w 75"/>
                <a:gd name="T25" fmla="*/ 0 h 57"/>
                <a:gd name="T26" fmla="*/ 70 w 75"/>
                <a:gd name="T27" fmla="*/ 0 h 57"/>
                <a:gd name="T28" fmla="*/ 66 w 75"/>
                <a:gd name="T29" fmla="*/ 9 h 57"/>
                <a:gd name="T30" fmla="*/ 71 w 75"/>
                <a:gd name="T31" fmla="*/ 9 h 57"/>
                <a:gd name="T32" fmla="*/ 70 w 75"/>
                <a:gd name="T33" fmla="*/ 10 h 57"/>
                <a:gd name="T34" fmla="*/ 60 w 75"/>
                <a:gd name="T35" fmla="*/ 18 h 57"/>
                <a:gd name="T36" fmla="*/ 74 w 75"/>
                <a:gd name="T37" fmla="*/ 15 h 57"/>
                <a:gd name="T38" fmla="*/ 70 w 75"/>
                <a:gd name="T39" fmla="*/ 19 h 57"/>
                <a:gd name="T40" fmla="*/ 52 w 75"/>
                <a:gd name="T41" fmla="*/ 28 h 57"/>
                <a:gd name="T42" fmla="*/ 46 w 75"/>
                <a:gd name="T43" fmla="*/ 31 h 57"/>
                <a:gd name="T44" fmla="*/ 52 w 75"/>
                <a:gd name="T45" fmla="*/ 30 h 57"/>
                <a:gd name="T46" fmla="*/ 47 w 75"/>
                <a:gd name="T47" fmla="*/ 32 h 57"/>
                <a:gd name="T48" fmla="*/ 45 w 75"/>
                <a:gd name="T49" fmla="*/ 35 h 57"/>
                <a:gd name="T50" fmla="*/ 20 w 75"/>
                <a:gd name="T51" fmla="*/ 48 h 57"/>
                <a:gd name="T52" fmla="*/ 21 w 75"/>
                <a:gd name="T53" fmla="*/ 50 h 57"/>
                <a:gd name="T54" fmla="*/ 8 w 75"/>
                <a:gd name="T55" fmla="*/ 52 h 57"/>
                <a:gd name="T56" fmla="*/ 0 w 75"/>
                <a:gd name="T57" fmla="*/ 56 h 5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75"/>
                <a:gd name="T88" fmla="*/ 0 h 57"/>
                <a:gd name="T89" fmla="*/ 75 w 75"/>
                <a:gd name="T90" fmla="*/ 57 h 5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75" h="57">
                  <a:moveTo>
                    <a:pt x="0" y="56"/>
                  </a:moveTo>
                  <a:lnTo>
                    <a:pt x="7" y="52"/>
                  </a:lnTo>
                  <a:lnTo>
                    <a:pt x="14" y="48"/>
                  </a:lnTo>
                  <a:lnTo>
                    <a:pt x="21" y="44"/>
                  </a:lnTo>
                  <a:lnTo>
                    <a:pt x="28" y="39"/>
                  </a:lnTo>
                  <a:lnTo>
                    <a:pt x="34" y="35"/>
                  </a:lnTo>
                  <a:lnTo>
                    <a:pt x="41" y="30"/>
                  </a:lnTo>
                  <a:lnTo>
                    <a:pt x="46" y="24"/>
                  </a:lnTo>
                  <a:lnTo>
                    <a:pt x="52" y="19"/>
                  </a:lnTo>
                  <a:lnTo>
                    <a:pt x="58" y="13"/>
                  </a:lnTo>
                  <a:lnTo>
                    <a:pt x="63" y="7"/>
                  </a:lnTo>
                  <a:lnTo>
                    <a:pt x="68" y="1"/>
                  </a:lnTo>
                  <a:lnTo>
                    <a:pt x="69" y="0"/>
                  </a:lnTo>
                  <a:lnTo>
                    <a:pt x="70" y="0"/>
                  </a:lnTo>
                  <a:lnTo>
                    <a:pt x="66" y="9"/>
                  </a:lnTo>
                  <a:lnTo>
                    <a:pt x="71" y="9"/>
                  </a:lnTo>
                  <a:lnTo>
                    <a:pt x="70" y="10"/>
                  </a:lnTo>
                  <a:lnTo>
                    <a:pt x="60" y="18"/>
                  </a:lnTo>
                  <a:lnTo>
                    <a:pt x="74" y="15"/>
                  </a:lnTo>
                  <a:lnTo>
                    <a:pt x="70" y="19"/>
                  </a:lnTo>
                  <a:lnTo>
                    <a:pt x="52" y="28"/>
                  </a:lnTo>
                  <a:lnTo>
                    <a:pt x="46" y="31"/>
                  </a:lnTo>
                  <a:lnTo>
                    <a:pt x="52" y="30"/>
                  </a:lnTo>
                  <a:lnTo>
                    <a:pt x="47" y="32"/>
                  </a:lnTo>
                  <a:lnTo>
                    <a:pt x="45" y="35"/>
                  </a:lnTo>
                  <a:lnTo>
                    <a:pt x="20" y="48"/>
                  </a:lnTo>
                  <a:lnTo>
                    <a:pt x="21" y="50"/>
                  </a:lnTo>
                  <a:lnTo>
                    <a:pt x="8" y="52"/>
                  </a:lnTo>
                  <a:lnTo>
                    <a:pt x="0" y="56"/>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37972" name="Freeform 84"/>
            <p:cNvSpPr>
              <a:spLocks/>
            </p:cNvSpPr>
            <p:nvPr/>
          </p:nvSpPr>
          <p:spPr bwMode="auto">
            <a:xfrm>
              <a:off x="3148" y="2507"/>
              <a:ext cx="217" cy="43"/>
            </a:xfrm>
            <a:custGeom>
              <a:avLst/>
              <a:gdLst>
                <a:gd name="T0" fmla="*/ 137 w 217"/>
                <a:gd name="T1" fmla="*/ 17 h 43"/>
                <a:gd name="T2" fmla="*/ 154 w 217"/>
                <a:gd name="T3" fmla="*/ 15 h 43"/>
                <a:gd name="T4" fmla="*/ 173 w 217"/>
                <a:gd name="T5" fmla="*/ 11 h 43"/>
                <a:gd name="T6" fmla="*/ 216 w 217"/>
                <a:gd name="T7" fmla="*/ 9 h 43"/>
                <a:gd name="T8" fmla="*/ 170 w 217"/>
                <a:gd name="T9" fmla="*/ 15 h 43"/>
                <a:gd name="T10" fmla="*/ 156 w 217"/>
                <a:gd name="T11" fmla="*/ 17 h 43"/>
                <a:gd name="T12" fmla="*/ 146 w 217"/>
                <a:gd name="T13" fmla="*/ 17 h 43"/>
                <a:gd name="T14" fmla="*/ 150 w 217"/>
                <a:gd name="T15" fmla="*/ 19 h 43"/>
                <a:gd name="T16" fmla="*/ 148 w 217"/>
                <a:gd name="T17" fmla="*/ 23 h 43"/>
                <a:gd name="T18" fmla="*/ 108 w 217"/>
                <a:gd name="T19" fmla="*/ 29 h 43"/>
                <a:gd name="T20" fmla="*/ 92 w 217"/>
                <a:gd name="T21" fmla="*/ 36 h 43"/>
                <a:gd name="T22" fmla="*/ 59 w 217"/>
                <a:gd name="T23" fmla="*/ 39 h 43"/>
                <a:gd name="T24" fmla="*/ 47 w 217"/>
                <a:gd name="T25" fmla="*/ 41 h 43"/>
                <a:gd name="T26" fmla="*/ 31 w 217"/>
                <a:gd name="T27" fmla="*/ 31 h 43"/>
                <a:gd name="T28" fmla="*/ 24 w 217"/>
                <a:gd name="T29" fmla="*/ 27 h 43"/>
                <a:gd name="T30" fmla="*/ 10 w 217"/>
                <a:gd name="T31" fmla="*/ 21 h 43"/>
                <a:gd name="T32" fmla="*/ 15 w 217"/>
                <a:gd name="T33" fmla="*/ 16 h 43"/>
                <a:gd name="T34" fmla="*/ 17 w 217"/>
                <a:gd name="T35" fmla="*/ 14 h 43"/>
                <a:gd name="T36" fmla="*/ 32 w 217"/>
                <a:gd name="T37" fmla="*/ 9 h 43"/>
                <a:gd name="T38" fmla="*/ 30 w 217"/>
                <a:gd name="T39" fmla="*/ 7 h 43"/>
                <a:gd name="T40" fmla="*/ 36 w 217"/>
                <a:gd name="T41" fmla="*/ 4 h 43"/>
                <a:gd name="T42" fmla="*/ 34 w 217"/>
                <a:gd name="T43" fmla="*/ 1 h 43"/>
                <a:gd name="T44" fmla="*/ 39 w 217"/>
                <a:gd name="T45" fmla="*/ 0 h 43"/>
                <a:gd name="T46" fmla="*/ 43 w 217"/>
                <a:gd name="T47" fmla="*/ 9 h 43"/>
                <a:gd name="T48" fmla="*/ 47 w 217"/>
                <a:gd name="T49" fmla="*/ 24 h 43"/>
                <a:gd name="T50" fmla="*/ 48 w 217"/>
                <a:gd name="T51" fmla="*/ 33 h 43"/>
                <a:gd name="T52" fmla="*/ 49 w 217"/>
                <a:gd name="T53" fmla="*/ 34 h 43"/>
                <a:gd name="T54" fmla="*/ 50 w 217"/>
                <a:gd name="T55" fmla="*/ 35 h 43"/>
                <a:gd name="T56" fmla="*/ 52 w 217"/>
                <a:gd name="T57" fmla="*/ 36 h 43"/>
                <a:gd name="T58" fmla="*/ 55 w 217"/>
                <a:gd name="T59" fmla="*/ 34 h 43"/>
                <a:gd name="T60" fmla="*/ 56 w 217"/>
                <a:gd name="T61" fmla="*/ 31 h 43"/>
                <a:gd name="T62" fmla="*/ 57 w 217"/>
                <a:gd name="T63" fmla="*/ 28 h 43"/>
                <a:gd name="T64" fmla="*/ 58 w 217"/>
                <a:gd name="T65" fmla="*/ 25 h 43"/>
                <a:gd name="T66" fmla="*/ 60 w 217"/>
                <a:gd name="T67" fmla="*/ 22 h 43"/>
                <a:gd name="T68" fmla="*/ 62 w 217"/>
                <a:gd name="T69" fmla="*/ 21 h 43"/>
                <a:gd name="T70" fmla="*/ 62 w 217"/>
                <a:gd name="T71" fmla="*/ 25 h 43"/>
                <a:gd name="T72" fmla="*/ 64 w 217"/>
                <a:gd name="T73" fmla="*/ 19 h 43"/>
                <a:gd name="T74" fmla="*/ 67 w 217"/>
                <a:gd name="T75" fmla="*/ 15 h 43"/>
                <a:gd name="T76" fmla="*/ 75 w 217"/>
                <a:gd name="T77" fmla="*/ 9 h 43"/>
                <a:gd name="T78" fmla="*/ 79 w 217"/>
                <a:gd name="T79" fmla="*/ 7 h 43"/>
                <a:gd name="T80" fmla="*/ 80 w 217"/>
                <a:gd name="T81" fmla="*/ 9 h 43"/>
                <a:gd name="T82" fmla="*/ 80 w 217"/>
                <a:gd name="T83" fmla="*/ 11 h 43"/>
                <a:gd name="T84" fmla="*/ 83 w 217"/>
                <a:gd name="T85" fmla="*/ 9 h 43"/>
                <a:gd name="T86" fmla="*/ 91 w 217"/>
                <a:gd name="T87" fmla="*/ 8 h 43"/>
                <a:gd name="T88" fmla="*/ 89 w 217"/>
                <a:gd name="T89" fmla="*/ 12 h 43"/>
                <a:gd name="T90" fmla="*/ 88 w 217"/>
                <a:gd name="T91" fmla="*/ 15 h 43"/>
                <a:gd name="T92" fmla="*/ 91 w 217"/>
                <a:gd name="T93" fmla="*/ 14 h 43"/>
                <a:gd name="T94" fmla="*/ 94 w 217"/>
                <a:gd name="T95" fmla="*/ 13 h 43"/>
                <a:gd name="T96" fmla="*/ 100 w 217"/>
                <a:gd name="T97" fmla="*/ 14 h 43"/>
                <a:gd name="T98" fmla="*/ 99 w 217"/>
                <a:gd name="T99" fmla="*/ 17 h 43"/>
                <a:gd name="T100" fmla="*/ 108 w 217"/>
                <a:gd name="T101" fmla="*/ 18 h 43"/>
                <a:gd name="T102" fmla="*/ 114 w 217"/>
                <a:gd name="T103" fmla="*/ 17 h 43"/>
                <a:gd name="T104" fmla="*/ 120 w 217"/>
                <a:gd name="T105" fmla="*/ 15 h 43"/>
                <a:gd name="T106" fmla="*/ 127 w 217"/>
                <a:gd name="T107" fmla="*/ 16 h 43"/>
                <a:gd name="T108" fmla="*/ 135 w 217"/>
                <a:gd name="T109" fmla="*/ 16 h 4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17"/>
                <a:gd name="T166" fmla="*/ 0 h 43"/>
                <a:gd name="T167" fmla="*/ 217 w 217"/>
                <a:gd name="T168" fmla="*/ 43 h 4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17" h="43">
                  <a:moveTo>
                    <a:pt x="135" y="16"/>
                  </a:moveTo>
                  <a:lnTo>
                    <a:pt x="137" y="17"/>
                  </a:lnTo>
                  <a:lnTo>
                    <a:pt x="140" y="16"/>
                  </a:lnTo>
                  <a:lnTo>
                    <a:pt x="154" y="15"/>
                  </a:lnTo>
                  <a:lnTo>
                    <a:pt x="167" y="11"/>
                  </a:lnTo>
                  <a:lnTo>
                    <a:pt x="173" y="11"/>
                  </a:lnTo>
                  <a:lnTo>
                    <a:pt x="173" y="13"/>
                  </a:lnTo>
                  <a:lnTo>
                    <a:pt x="216" y="9"/>
                  </a:lnTo>
                  <a:lnTo>
                    <a:pt x="180" y="16"/>
                  </a:lnTo>
                  <a:lnTo>
                    <a:pt x="170" y="15"/>
                  </a:lnTo>
                  <a:lnTo>
                    <a:pt x="173" y="17"/>
                  </a:lnTo>
                  <a:lnTo>
                    <a:pt x="156" y="17"/>
                  </a:lnTo>
                  <a:lnTo>
                    <a:pt x="150" y="16"/>
                  </a:lnTo>
                  <a:lnTo>
                    <a:pt x="146" y="17"/>
                  </a:lnTo>
                  <a:lnTo>
                    <a:pt x="146" y="19"/>
                  </a:lnTo>
                  <a:lnTo>
                    <a:pt x="150" y="19"/>
                  </a:lnTo>
                  <a:lnTo>
                    <a:pt x="152" y="20"/>
                  </a:lnTo>
                  <a:lnTo>
                    <a:pt x="148" y="23"/>
                  </a:lnTo>
                  <a:lnTo>
                    <a:pt x="107" y="27"/>
                  </a:lnTo>
                  <a:lnTo>
                    <a:pt x="108" y="29"/>
                  </a:lnTo>
                  <a:lnTo>
                    <a:pt x="89" y="34"/>
                  </a:lnTo>
                  <a:lnTo>
                    <a:pt x="92" y="36"/>
                  </a:lnTo>
                  <a:lnTo>
                    <a:pt x="68" y="36"/>
                  </a:lnTo>
                  <a:lnTo>
                    <a:pt x="59" y="39"/>
                  </a:lnTo>
                  <a:lnTo>
                    <a:pt x="53" y="42"/>
                  </a:lnTo>
                  <a:lnTo>
                    <a:pt x="47" y="41"/>
                  </a:lnTo>
                  <a:lnTo>
                    <a:pt x="38" y="33"/>
                  </a:lnTo>
                  <a:lnTo>
                    <a:pt x="31" y="31"/>
                  </a:lnTo>
                  <a:lnTo>
                    <a:pt x="33" y="29"/>
                  </a:lnTo>
                  <a:lnTo>
                    <a:pt x="24" y="27"/>
                  </a:lnTo>
                  <a:lnTo>
                    <a:pt x="26" y="25"/>
                  </a:lnTo>
                  <a:lnTo>
                    <a:pt x="10" y="21"/>
                  </a:lnTo>
                  <a:lnTo>
                    <a:pt x="0" y="20"/>
                  </a:lnTo>
                  <a:lnTo>
                    <a:pt x="15" y="16"/>
                  </a:lnTo>
                  <a:lnTo>
                    <a:pt x="19" y="15"/>
                  </a:lnTo>
                  <a:lnTo>
                    <a:pt x="17" y="14"/>
                  </a:lnTo>
                  <a:lnTo>
                    <a:pt x="25" y="10"/>
                  </a:lnTo>
                  <a:lnTo>
                    <a:pt x="32" y="9"/>
                  </a:lnTo>
                  <a:lnTo>
                    <a:pt x="32" y="8"/>
                  </a:lnTo>
                  <a:lnTo>
                    <a:pt x="30" y="7"/>
                  </a:lnTo>
                  <a:lnTo>
                    <a:pt x="31" y="4"/>
                  </a:lnTo>
                  <a:lnTo>
                    <a:pt x="36" y="4"/>
                  </a:lnTo>
                  <a:lnTo>
                    <a:pt x="37" y="2"/>
                  </a:lnTo>
                  <a:lnTo>
                    <a:pt x="34" y="1"/>
                  </a:lnTo>
                  <a:lnTo>
                    <a:pt x="35" y="0"/>
                  </a:lnTo>
                  <a:lnTo>
                    <a:pt x="39" y="0"/>
                  </a:lnTo>
                  <a:lnTo>
                    <a:pt x="40" y="1"/>
                  </a:lnTo>
                  <a:lnTo>
                    <a:pt x="43" y="9"/>
                  </a:lnTo>
                  <a:lnTo>
                    <a:pt x="45" y="16"/>
                  </a:lnTo>
                  <a:lnTo>
                    <a:pt x="47" y="24"/>
                  </a:lnTo>
                  <a:lnTo>
                    <a:pt x="48" y="32"/>
                  </a:lnTo>
                  <a:lnTo>
                    <a:pt x="48" y="33"/>
                  </a:lnTo>
                  <a:lnTo>
                    <a:pt x="49" y="33"/>
                  </a:lnTo>
                  <a:lnTo>
                    <a:pt x="49" y="34"/>
                  </a:lnTo>
                  <a:lnTo>
                    <a:pt x="49" y="35"/>
                  </a:lnTo>
                  <a:lnTo>
                    <a:pt x="50" y="35"/>
                  </a:lnTo>
                  <a:lnTo>
                    <a:pt x="51" y="36"/>
                  </a:lnTo>
                  <a:lnTo>
                    <a:pt x="52" y="36"/>
                  </a:lnTo>
                  <a:lnTo>
                    <a:pt x="53" y="36"/>
                  </a:lnTo>
                  <a:lnTo>
                    <a:pt x="55" y="34"/>
                  </a:lnTo>
                  <a:lnTo>
                    <a:pt x="55" y="33"/>
                  </a:lnTo>
                  <a:lnTo>
                    <a:pt x="56" y="31"/>
                  </a:lnTo>
                  <a:lnTo>
                    <a:pt x="56" y="29"/>
                  </a:lnTo>
                  <a:lnTo>
                    <a:pt x="57" y="28"/>
                  </a:lnTo>
                  <a:lnTo>
                    <a:pt x="57" y="26"/>
                  </a:lnTo>
                  <a:lnTo>
                    <a:pt x="58" y="25"/>
                  </a:lnTo>
                  <a:lnTo>
                    <a:pt x="59" y="24"/>
                  </a:lnTo>
                  <a:lnTo>
                    <a:pt x="60" y="22"/>
                  </a:lnTo>
                  <a:lnTo>
                    <a:pt x="61" y="20"/>
                  </a:lnTo>
                  <a:lnTo>
                    <a:pt x="62" y="21"/>
                  </a:lnTo>
                  <a:lnTo>
                    <a:pt x="62" y="23"/>
                  </a:lnTo>
                  <a:lnTo>
                    <a:pt x="62" y="25"/>
                  </a:lnTo>
                  <a:lnTo>
                    <a:pt x="63" y="22"/>
                  </a:lnTo>
                  <a:lnTo>
                    <a:pt x="64" y="19"/>
                  </a:lnTo>
                  <a:lnTo>
                    <a:pt x="66" y="17"/>
                  </a:lnTo>
                  <a:lnTo>
                    <a:pt x="67" y="15"/>
                  </a:lnTo>
                  <a:lnTo>
                    <a:pt x="72" y="10"/>
                  </a:lnTo>
                  <a:lnTo>
                    <a:pt x="75" y="9"/>
                  </a:lnTo>
                  <a:lnTo>
                    <a:pt x="77" y="8"/>
                  </a:lnTo>
                  <a:lnTo>
                    <a:pt x="79" y="7"/>
                  </a:lnTo>
                  <a:lnTo>
                    <a:pt x="80" y="7"/>
                  </a:lnTo>
                  <a:lnTo>
                    <a:pt x="80" y="9"/>
                  </a:lnTo>
                  <a:lnTo>
                    <a:pt x="79" y="11"/>
                  </a:lnTo>
                  <a:lnTo>
                    <a:pt x="80" y="11"/>
                  </a:lnTo>
                  <a:lnTo>
                    <a:pt x="81" y="10"/>
                  </a:lnTo>
                  <a:lnTo>
                    <a:pt x="83" y="9"/>
                  </a:lnTo>
                  <a:lnTo>
                    <a:pt x="84" y="8"/>
                  </a:lnTo>
                  <a:lnTo>
                    <a:pt x="91" y="8"/>
                  </a:lnTo>
                  <a:lnTo>
                    <a:pt x="93" y="8"/>
                  </a:lnTo>
                  <a:lnTo>
                    <a:pt x="89" y="12"/>
                  </a:lnTo>
                  <a:lnTo>
                    <a:pt x="88" y="14"/>
                  </a:lnTo>
                  <a:lnTo>
                    <a:pt x="88" y="15"/>
                  </a:lnTo>
                  <a:lnTo>
                    <a:pt x="89" y="15"/>
                  </a:lnTo>
                  <a:lnTo>
                    <a:pt x="91" y="14"/>
                  </a:lnTo>
                  <a:lnTo>
                    <a:pt x="92" y="14"/>
                  </a:lnTo>
                  <a:lnTo>
                    <a:pt x="94" y="13"/>
                  </a:lnTo>
                  <a:lnTo>
                    <a:pt x="99" y="13"/>
                  </a:lnTo>
                  <a:lnTo>
                    <a:pt x="100" y="14"/>
                  </a:lnTo>
                  <a:lnTo>
                    <a:pt x="99" y="15"/>
                  </a:lnTo>
                  <a:lnTo>
                    <a:pt x="99" y="17"/>
                  </a:lnTo>
                  <a:lnTo>
                    <a:pt x="102" y="18"/>
                  </a:lnTo>
                  <a:lnTo>
                    <a:pt x="108" y="18"/>
                  </a:lnTo>
                  <a:lnTo>
                    <a:pt x="111" y="17"/>
                  </a:lnTo>
                  <a:lnTo>
                    <a:pt x="114" y="17"/>
                  </a:lnTo>
                  <a:lnTo>
                    <a:pt x="117" y="16"/>
                  </a:lnTo>
                  <a:lnTo>
                    <a:pt x="120" y="15"/>
                  </a:lnTo>
                  <a:lnTo>
                    <a:pt x="121" y="18"/>
                  </a:lnTo>
                  <a:lnTo>
                    <a:pt x="127" y="16"/>
                  </a:lnTo>
                  <a:lnTo>
                    <a:pt x="131" y="14"/>
                  </a:lnTo>
                  <a:lnTo>
                    <a:pt x="135" y="16"/>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grpSp>
      <p:grpSp>
        <p:nvGrpSpPr>
          <p:cNvPr id="17514" name="Group 106"/>
          <p:cNvGrpSpPr>
            <a:grpSpLocks/>
          </p:cNvGrpSpPr>
          <p:nvPr/>
        </p:nvGrpSpPr>
        <p:grpSpPr bwMode="auto">
          <a:xfrm>
            <a:off x="6262688" y="1989137"/>
            <a:ext cx="1462087" cy="579438"/>
            <a:chOff x="4525" y="2144"/>
            <a:chExt cx="921" cy="365"/>
          </a:xfrm>
          <a:solidFill>
            <a:schemeClr val="bg1">
              <a:lumMod val="50000"/>
              <a:lumOff val="50000"/>
            </a:schemeClr>
          </a:solidFill>
        </p:grpSpPr>
        <p:sp>
          <p:nvSpPr>
            <p:cNvPr id="17515" name="Freeform 107"/>
            <p:cNvSpPr>
              <a:spLocks/>
            </p:cNvSpPr>
            <p:nvPr/>
          </p:nvSpPr>
          <p:spPr bwMode="auto">
            <a:xfrm>
              <a:off x="4525" y="2144"/>
              <a:ext cx="921" cy="363"/>
            </a:xfrm>
            <a:custGeom>
              <a:avLst/>
              <a:gdLst/>
              <a:ahLst/>
              <a:cxnLst>
                <a:cxn ang="0">
                  <a:pos x="640" y="239"/>
                </a:cxn>
                <a:cxn ang="0">
                  <a:pos x="701" y="231"/>
                </a:cxn>
                <a:cxn ang="0">
                  <a:pos x="846" y="236"/>
                </a:cxn>
                <a:cxn ang="0">
                  <a:pos x="860" y="193"/>
                </a:cxn>
                <a:cxn ang="0">
                  <a:pos x="884" y="118"/>
                </a:cxn>
                <a:cxn ang="0">
                  <a:pos x="850" y="132"/>
                </a:cxn>
                <a:cxn ang="0">
                  <a:pos x="779" y="16"/>
                </a:cxn>
                <a:cxn ang="0">
                  <a:pos x="821" y="19"/>
                </a:cxn>
                <a:cxn ang="0">
                  <a:pos x="734" y="139"/>
                </a:cxn>
                <a:cxn ang="0">
                  <a:pos x="704" y="157"/>
                </a:cxn>
                <a:cxn ang="0">
                  <a:pos x="605" y="153"/>
                </a:cxn>
                <a:cxn ang="0">
                  <a:pos x="599" y="103"/>
                </a:cxn>
                <a:cxn ang="0">
                  <a:pos x="662" y="76"/>
                </a:cxn>
                <a:cxn ang="0">
                  <a:pos x="665" y="54"/>
                </a:cxn>
                <a:cxn ang="0">
                  <a:pos x="704" y="4"/>
                </a:cxn>
                <a:cxn ang="0">
                  <a:pos x="655" y="1"/>
                </a:cxn>
                <a:cxn ang="0">
                  <a:pos x="547" y="26"/>
                </a:cxn>
                <a:cxn ang="0">
                  <a:pos x="493" y="47"/>
                </a:cxn>
                <a:cxn ang="0">
                  <a:pos x="481" y="70"/>
                </a:cxn>
                <a:cxn ang="0">
                  <a:pos x="473" y="83"/>
                </a:cxn>
                <a:cxn ang="0">
                  <a:pos x="434" y="115"/>
                </a:cxn>
                <a:cxn ang="0">
                  <a:pos x="397" y="118"/>
                </a:cxn>
                <a:cxn ang="0">
                  <a:pos x="375" y="125"/>
                </a:cxn>
                <a:cxn ang="0">
                  <a:pos x="364" y="130"/>
                </a:cxn>
                <a:cxn ang="0">
                  <a:pos x="113" y="130"/>
                </a:cxn>
                <a:cxn ang="0">
                  <a:pos x="52" y="139"/>
                </a:cxn>
                <a:cxn ang="0">
                  <a:pos x="12" y="162"/>
                </a:cxn>
                <a:cxn ang="0">
                  <a:pos x="0" y="177"/>
                </a:cxn>
                <a:cxn ang="0">
                  <a:pos x="17" y="192"/>
                </a:cxn>
                <a:cxn ang="0">
                  <a:pos x="76" y="214"/>
                </a:cxn>
                <a:cxn ang="0">
                  <a:pos x="277" y="230"/>
                </a:cxn>
                <a:cxn ang="0">
                  <a:pos x="320" y="278"/>
                </a:cxn>
                <a:cxn ang="0">
                  <a:pos x="283" y="281"/>
                </a:cxn>
                <a:cxn ang="0">
                  <a:pos x="266" y="292"/>
                </a:cxn>
                <a:cxn ang="0">
                  <a:pos x="268" y="320"/>
                </a:cxn>
                <a:cxn ang="0">
                  <a:pos x="304" y="321"/>
                </a:cxn>
                <a:cxn ang="0">
                  <a:pos x="347" y="320"/>
                </a:cxn>
                <a:cxn ang="0">
                  <a:pos x="330" y="327"/>
                </a:cxn>
                <a:cxn ang="0">
                  <a:pos x="328" y="352"/>
                </a:cxn>
                <a:cxn ang="0">
                  <a:pos x="361" y="362"/>
                </a:cxn>
                <a:cxn ang="0">
                  <a:pos x="411" y="359"/>
                </a:cxn>
                <a:cxn ang="0">
                  <a:pos x="440" y="341"/>
                </a:cxn>
                <a:cxn ang="0">
                  <a:pos x="495" y="355"/>
                </a:cxn>
                <a:cxn ang="0">
                  <a:pos x="473" y="278"/>
                </a:cxn>
                <a:cxn ang="0">
                  <a:pos x="385" y="293"/>
                </a:cxn>
                <a:cxn ang="0">
                  <a:pos x="373" y="312"/>
                </a:cxn>
                <a:cxn ang="0">
                  <a:pos x="384" y="317"/>
                </a:cxn>
                <a:cxn ang="0">
                  <a:pos x="477" y="245"/>
                </a:cxn>
                <a:cxn ang="0">
                  <a:pos x="535" y="150"/>
                </a:cxn>
              </a:cxnLst>
              <a:rect l="0" t="0" r="r" b="b"/>
              <a:pathLst>
                <a:path w="921" h="363">
                  <a:moveTo>
                    <a:pt x="477" y="245"/>
                  </a:moveTo>
                  <a:lnTo>
                    <a:pt x="532" y="246"/>
                  </a:lnTo>
                  <a:lnTo>
                    <a:pt x="587" y="244"/>
                  </a:lnTo>
                  <a:lnTo>
                    <a:pt x="640" y="239"/>
                  </a:lnTo>
                  <a:lnTo>
                    <a:pt x="695" y="232"/>
                  </a:lnTo>
                  <a:lnTo>
                    <a:pt x="698" y="235"/>
                  </a:lnTo>
                  <a:lnTo>
                    <a:pt x="703" y="235"/>
                  </a:lnTo>
                  <a:lnTo>
                    <a:pt x="701" y="231"/>
                  </a:lnTo>
                  <a:lnTo>
                    <a:pt x="744" y="222"/>
                  </a:lnTo>
                  <a:lnTo>
                    <a:pt x="788" y="211"/>
                  </a:lnTo>
                  <a:lnTo>
                    <a:pt x="831" y="231"/>
                  </a:lnTo>
                  <a:lnTo>
                    <a:pt x="846" y="236"/>
                  </a:lnTo>
                  <a:lnTo>
                    <a:pt x="854" y="238"/>
                  </a:lnTo>
                  <a:lnTo>
                    <a:pt x="861" y="238"/>
                  </a:lnTo>
                  <a:lnTo>
                    <a:pt x="888" y="236"/>
                  </a:lnTo>
                  <a:lnTo>
                    <a:pt x="860" y="193"/>
                  </a:lnTo>
                  <a:lnTo>
                    <a:pt x="860" y="189"/>
                  </a:lnTo>
                  <a:lnTo>
                    <a:pt x="920" y="123"/>
                  </a:lnTo>
                  <a:lnTo>
                    <a:pt x="890" y="118"/>
                  </a:lnTo>
                  <a:lnTo>
                    <a:pt x="884" y="118"/>
                  </a:lnTo>
                  <a:lnTo>
                    <a:pt x="879" y="118"/>
                  </a:lnTo>
                  <a:lnTo>
                    <a:pt x="873" y="119"/>
                  </a:lnTo>
                  <a:lnTo>
                    <a:pt x="869" y="121"/>
                  </a:lnTo>
                  <a:lnTo>
                    <a:pt x="850" y="132"/>
                  </a:lnTo>
                  <a:lnTo>
                    <a:pt x="873" y="16"/>
                  </a:lnTo>
                  <a:lnTo>
                    <a:pt x="848" y="15"/>
                  </a:lnTo>
                  <a:lnTo>
                    <a:pt x="817" y="16"/>
                  </a:lnTo>
                  <a:lnTo>
                    <a:pt x="779" y="16"/>
                  </a:lnTo>
                  <a:lnTo>
                    <a:pt x="779" y="17"/>
                  </a:lnTo>
                  <a:lnTo>
                    <a:pt x="817" y="17"/>
                  </a:lnTo>
                  <a:lnTo>
                    <a:pt x="820" y="18"/>
                  </a:lnTo>
                  <a:lnTo>
                    <a:pt x="821" y="19"/>
                  </a:lnTo>
                  <a:lnTo>
                    <a:pt x="821" y="21"/>
                  </a:lnTo>
                  <a:lnTo>
                    <a:pt x="819" y="24"/>
                  </a:lnTo>
                  <a:lnTo>
                    <a:pt x="748" y="123"/>
                  </a:lnTo>
                  <a:lnTo>
                    <a:pt x="734" y="139"/>
                  </a:lnTo>
                  <a:lnTo>
                    <a:pt x="726" y="144"/>
                  </a:lnTo>
                  <a:lnTo>
                    <a:pt x="719" y="150"/>
                  </a:lnTo>
                  <a:lnTo>
                    <a:pt x="711" y="154"/>
                  </a:lnTo>
                  <a:lnTo>
                    <a:pt x="704" y="157"/>
                  </a:lnTo>
                  <a:lnTo>
                    <a:pt x="696" y="158"/>
                  </a:lnTo>
                  <a:lnTo>
                    <a:pt x="687" y="158"/>
                  </a:lnTo>
                  <a:lnTo>
                    <a:pt x="609" y="154"/>
                  </a:lnTo>
                  <a:lnTo>
                    <a:pt x="605" y="153"/>
                  </a:lnTo>
                  <a:lnTo>
                    <a:pt x="603" y="152"/>
                  </a:lnTo>
                  <a:lnTo>
                    <a:pt x="601" y="149"/>
                  </a:lnTo>
                  <a:lnTo>
                    <a:pt x="600" y="145"/>
                  </a:lnTo>
                  <a:lnTo>
                    <a:pt x="599" y="103"/>
                  </a:lnTo>
                  <a:lnTo>
                    <a:pt x="625" y="97"/>
                  </a:lnTo>
                  <a:lnTo>
                    <a:pt x="646" y="88"/>
                  </a:lnTo>
                  <a:lnTo>
                    <a:pt x="655" y="81"/>
                  </a:lnTo>
                  <a:lnTo>
                    <a:pt x="662" y="76"/>
                  </a:lnTo>
                  <a:lnTo>
                    <a:pt x="665" y="68"/>
                  </a:lnTo>
                  <a:lnTo>
                    <a:pt x="666" y="64"/>
                  </a:lnTo>
                  <a:lnTo>
                    <a:pt x="667" y="59"/>
                  </a:lnTo>
                  <a:lnTo>
                    <a:pt x="665" y="54"/>
                  </a:lnTo>
                  <a:lnTo>
                    <a:pt x="664" y="49"/>
                  </a:lnTo>
                  <a:lnTo>
                    <a:pt x="661" y="45"/>
                  </a:lnTo>
                  <a:lnTo>
                    <a:pt x="657" y="41"/>
                  </a:lnTo>
                  <a:lnTo>
                    <a:pt x="704" y="4"/>
                  </a:lnTo>
                  <a:lnTo>
                    <a:pt x="685" y="0"/>
                  </a:lnTo>
                  <a:lnTo>
                    <a:pt x="672" y="0"/>
                  </a:lnTo>
                  <a:lnTo>
                    <a:pt x="662" y="0"/>
                  </a:lnTo>
                  <a:lnTo>
                    <a:pt x="655" y="1"/>
                  </a:lnTo>
                  <a:lnTo>
                    <a:pt x="611" y="25"/>
                  </a:lnTo>
                  <a:lnTo>
                    <a:pt x="590" y="22"/>
                  </a:lnTo>
                  <a:lnTo>
                    <a:pt x="568" y="22"/>
                  </a:lnTo>
                  <a:lnTo>
                    <a:pt x="547" y="26"/>
                  </a:lnTo>
                  <a:lnTo>
                    <a:pt x="526" y="30"/>
                  </a:lnTo>
                  <a:lnTo>
                    <a:pt x="508" y="38"/>
                  </a:lnTo>
                  <a:lnTo>
                    <a:pt x="500" y="43"/>
                  </a:lnTo>
                  <a:lnTo>
                    <a:pt x="493" y="47"/>
                  </a:lnTo>
                  <a:lnTo>
                    <a:pt x="488" y="53"/>
                  </a:lnTo>
                  <a:lnTo>
                    <a:pt x="485" y="58"/>
                  </a:lnTo>
                  <a:lnTo>
                    <a:pt x="482" y="64"/>
                  </a:lnTo>
                  <a:lnTo>
                    <a:pt x="481" y="70"/>
                  </a:lnTo>
                  <a:lnTo>
                    <a:pt x="480" y="71"/>
                  </a:lnTo>
                  <a:lnTo>
                    <a:pt x="478" y="72"/>
                  </a:lnTo>
                  <a:lnTo>
                    <a:pt x="475" y="76"/>
                  </a:lnTo>
                  <a:lnTo>
                    <a:pt x="473" y="83"/>
                  </a:lnTo>
                  <a:lnTo>
                    <a:pt x="473" y="90"/>
                  </a:lnTo>
                  <a:lnTo>
                    <a:pt x="473" y="98"/>
                  </a:lnTo>
                  <a:lnTo>
                    <a:pt x="446" y="112"/>
                  </a:lnTo>
                  <a:lnTo>
                    <a:pt x="434" y="115"/>
                  </a:lnTo>
                  <a:lnTo>
                    <a:pt x="425" y="117"/>
                  </a:lnTo>
                  <a:lnTo>
                    <a:pt x="417" y="118"/>
                  </a:lnTo>
                  <a:lnTo>
                    <a:pt x="407" y="119"/>
                  </a:lnTo>
                  <a:lnTo>
                    <a:pt x="397" y="118"/>
                  </a:lnTo>
                  <a:lnTo>
                    <a:pt x="388" y="119"/>
                  </a:lnTo>
                  <a:lnTo>
                    <a:pt x="381" y="121"/>
                  </a:lnTo>
                  <a:lnTo>
                    <a:pt x="376" y="123"/>
                  </a:lnTo>
                  <a:lnTo>
                    <a:pt x="375" y="125"/>
                  </a:lnTo>
                  <a:lnTo>
                    <a:pt x="370" y="124"/>
                  </a:lnTo>
                  <a:lnTo>
                    <a:pt x="368" y="124"/>
                  </a:lnTo>
                  <a:lnTo>
                    <a:pt x="366" y="127"/>
                  </a:lnTo>
                  <a:lnTo>
                    <a:pt x="364" y="130"/>
                  </a:lnTo>
                  <a:lnTo>
                    <a:pt x="361" y="138"/>
                  </a:lnTo>
                  <a:lnTo>
                    <a:pt x="360" y="141"/>
                  </a:lnTo>
                  <a:lnTo>
                    <a:pt x="153" y="130"/>
                  </a:lnTo>
                  <a:lnTo>
                    <a:pt x="113" y="130"/>
                  </a:lnTo>
                  <a:lnTo>
                    <a:pt x="95" y="130"/>
                  </a:lnTo>
                  <a:lnTo>
                    <a:pt x="78" y="131"/>
                  </a:lnTo>
                  <a:lnTo>
                    <a:pt x="65" y="135"/>
                  </a:lnTo>
                  <a:lnTo>
                    <a:pt x="52" y="139"/>
                  </a:lnTo>
                  <a:lnTo>
                    <a:pt x="40" y="144"/>
                  </a:lnTo>
                  <a:lnTo>
                    <a:pt x="30" y="152"/>
                  </a:lnTo>
                  <a:lnTo>
                    <a:pt x="21" y="159"/>
                  </a:lnTo>
                  <a:lnTo>
                    <a:pt x="12" y="162"/>
                  </a:lnTo>
                  <a:lnTo>
                    <a:pt x="7" y="167"/>
                  </a:lnTo>
                  <a:lnTo>
                    <a:pt x="3" y="170"/>
                  </a:lnTo>
                  <a:lnTo>
                    <a:pt x="1" y="173"/>
                  </a:lnTo>
                  <a:lnTo>
                    <a:pt x="0" y="177"/>
                  </a:lnTo>
                  <a:lnTo>
                    <a:pt x="1" y="181"/>
                  </a:lnTo>
                  <a:lnTo>
                    <a:pt x="1" y="183"/>
                  </a:lnTo>
                  <a:lnTo>
                    <a:pt x="4" y="184"/>
                  </a:lnTo>
                  <a:lnTo>
                    <a:pt x="17" y="192"/>
                  </a:lnTo>
                  <a:lnTo>
                    <a:pt x="31" y="199"/>
                  </a:lnTo>
                  <a:lnTo>
                    <a:pt x="46" y="204"/>
                  </a:lnTo>
                  <a:lnTo>
                    <a:pt x="60" y="210"/>
                  </a:lnTo>
                  <a:lnTo>
                    <a:pt x="76" y="214"/>
                  </a:lnTo>
                  <a:lnTo>
                    <a:pt x="92" y="218"/>
                  </a:lnTo>
                  <a:lnTo>
                    <a:pt x="106" y="220"/>
                  </a:lnTo>
                  <a:lnTo>
                    <a:pt x="120" y="221"/>
                  </a:lnTo>
                  <a:lnTo>
                    <a:pt x="277" y="230"/>
                  </a:lnTo>
                  <a:lnTo>
                    <a:pt x="348" y="272"/>
                  </a:lnTo>
                  <a:lnTo>
                    <a:pt x="340" y="275"/>
                  </a:lnTo>
                  <a:lnTo>
                    <a:pt x="329" y="277"/>
                  </a:lnTo>
                  <a:lnTo>
                    <a:pt x="320" y="278"/>
                  </a:lnTo>
                  <a:lnTo>
                    <a:pt x="311" y="278"/>
                  </a:lnTo>
                  <a:lnTo>
                    <a:pt x="299" y="277"/>
                  </a:lnTo>
                  <a:lnTo>
                    <a:pt x="290" y="278"/>
                  </a:lnTo>
                  <a:lnTo>
                    <a:pt x="283" y="281"/>
                  </a:lnTo>
                  <a:lnTo>
                    <a:pt x="277" y="286"/>
                  </a:lnTo>
                  <a:lnTo>
                    <a:pt x="272" y="287"/>
                  </a:lnTo>
                  <a:lnTo>
                    <a:pt x="268" y="289"/>
                  </a:lnTo>
                  <a:lnTo>
                    <a:pt x="266" y="292"/>
                  </a:lnTo>
                  <a:lnTo>
                    <a:pt x="264" y="303"/>
                  </a:lnTo>
                  <a:lnTo>
                    <a:pt x="265" y="314"/>
                  </a:lnTo>
                  <a:lnTo>
                    <a:pt x="267" y="317"/>
                  </a:lnTo>
                  <a:lnTo>
                    <a:pt x="268" y="320"/>
                  </a:lnTo>
                  <a:lnTo>
                    <a:pt x="269" y="320"/>
                  </a:lnTo>
                  <a:lnTo>
                    <a:pt x="271" y="321"/>
                  </a:lnTo>
                  <a:lnTo>
                    <a:pt x="297" y="323"/>
                  </a:lnTo>
                  <a:lnTo>
                    <a:pt x="304" y="321"/>
                  </a:lnTo>
                  <a:lnTo>
                    <a:pt x="306" y="321"/>
                  </a:lnTo>
                  <a:lnTo>
                    <a:pt x="306" y="320"/>
                  </a:lnTo>
                  <a:lnTo>
                    <a:pt x="344" y="320"/>
                  </a:lnTo>
                  <a:lnTo>
                    <a:pt x="347" y="320"/>
                  </a:lnTo>
                  <a:lnTo>
                    <a:pt x="343" y="321"/>
                  </a:lnTo>
                  <a:lnTo>
                    <a:pt x="340" y="325"/>
                  </a:lnTo>
                  <a:lnTo>
                    <a:pt x="335" y="325"/>
                  </a:lnTo>
                  <a:lnTo>
                    <a:pt x="330" y="327"/>
                  </a:lnTo>
                  <a:lnTo>
                    <a:pt x="329" y="331"/>
                  </a:lnTo>
                  <a:lnTo>
                    <a:pt x="328" y="337"/>
                  </a:lnTo>
                  <a:lnTo>
                    <a:pt x="327" y="342"/>
                  </a:lnTo>
                  <a:lnTo>
                    <a:pt x="328" y="352"/>
                  </a:lnTo>
                  <a:lnTo>
                    <a:pt x="330" y="357"/>
                  </a:lnTo>
                  <a:lnTo>
                    <a:pt x="331" y="359"/>
                  </a:lnTo>
                  <a:lnTo>
                    <a:pt x="334" y="359"/>
                  </a:lnTo>
                  <a:lnTo>
                    <a:pt x="361" y="362"/>
                  </a:lnTo>
                  <a:lnTo>
                    <a:pt x="369" y="362"/>
                  </a:lnTo>
                  <a:lnTo>
                    <a:pt x="371" y="362"/>
                  </a:lnTo>
                  <a:lnTo>
                    <a:pt x="371" y="359"/>
                  </a:lnTo>
                  <a:lnTo>
                    <a:pt x="411" y="359"/>
                  </a:lnTo>
                  <a:lnTo>
                    <a:pt x="439" y="354"/>
                  </a:lnTo>
                  <a:lnTo>
                    <a:pt x="440" y="350"/>
                  </a:lnTo>
                  <a:lnTo>
                    <a:pt x="440" y="346"/>
                  </a:lnTo>
                  <a:lnTo>
                    <a:pt x="440" y="341"/>
                  </a:lnTo>
                  <a:lnTo>
                    <a:pt x="440" y="339"/>
                  </a:lnTo>
                  <a:lnTo>
                    <a:pt x="453" y="333"/>
                  </a:lnTo>
                  <a:lnTo>
                    <a:pt x="487" y="354"/>
                  </a:lnTo>
                  <a:lnTo>
                    <a:pt x="495" y="355"/>
                  </a:lnTo>
                  <a:lnTo>
                    <a:pt x="512" y="356"/>
                  </a:lnTo>
                  <a:lnTo>
                    <a:pt x="582" y="357"/>
                  </a:lnTo>
                  <a:lnTo>
                    <a:pt x="550" y="354"/>
                  </a:lnTo>
                  <a:lnTo>
                    <a:pt x="473" y="278"/>
                  </a:lnTo>
                  <a:lnTo>
                    <a:pt x="475" y="247"/>
                  </a:lnTo>
                  <a:lnTo>
                    <a:pt x="477" y="245"/>
                  </a:lnTo>
                  <a:lnTo>
                    <a:pt x="414" y="309"/>
                  </a:lnTo>
                  <a:lnTo>
                    <a:pt x="385" y="293"/>
                  </a:lnTo>
                  <a:lnTo>
                    <a:pt x="372" y="299"/>
                  </a:lnTo>
                  <a:lnTo>
                    <a:pt x="373" y="302"/>
                  </a:lnTo>
                  <a:lnTo>
                    <a:pt x="374" y="307"/>
                  </a:lnTo>
                  <a:lnTo>
                    <a:pt x="373" y="312"/>
                  </a:lnTo>
                  <a:lnTo>
                    <a:pt x="372" y="314"/>
                  </a:lnTo>
                  <a:lnTo>
                    <a:pt x="362" y="316"/>
                  </a:lnTo>
                  <a:lnTo>
                    <a:pt x="375" y="317"/>
                  </a:lnTo>
                  <a:lnTo>
                    <a:pt x="384" y="317"/>
                  </a:lnTo>
                  <a:lnTo>
                    <a:pt x="395" y="316"/>
                  </a:lnTo>
                  <a:lnTo>
                    <a:pt x="405" y="314"/>
                  </a:lnTo>
                  <a:lnTo>
                    <a:pt x="414" y="309"/>
                  </a:lnTo>
                  <a:lnTo>
                    <a:pt x="477" y="245"/>
                  </a:lnTo>
                  <a:lnTo>
                    <a:pt x="557" y="151"/>
                  </a:lnTo>
                  <a:lnTo>
                    <a:pt x="557" y="123"/>
                  </a:lnTo>
                  <a:lnTo>
                    <a:pt x="546" y="133"/>
                  </a:lnTo>
                  <a:lnTo>
                    <a:pt x="535" y="150"/>
                  </a:lnTo>
                  <a:lnTo>
                    <a:pt x="557" y="151"/>
                  </a:lnTo>
                  <a:lnTo>
                    <a:pt x="477" y="24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16" name="Freeform 108"/>
            <p:cNvSpPr>
              <a:spLocks/>
            </p:cNvSpPr>
            <p:nvPr/>
          </p:nvSpPr>
          <p:spPr bwMode="auto">
            <a:xfrm>
              <a:off x="4525" y="2144"/>
              <a:ext cx="921" cy="363"/>
            </a:xfrm>
            <a:custGeom>
              <a:avLst/>
              <a:gdLst/>
              <a:ahLst/>
              <a:cxnLst>
                <a:cxn ang="0">
                  <a:pos x="587" y="244"/>
                </a:cxn>
                <a:cxn ang="0">
                  <a:pos x="698" y="235"/>
                </a:cxn>
                <a:cxn ang="0">
                  <a:pos x="744" y="222"/>
                </a:cxn>
                <a:cxn ang="0">
                  <a:pos x="846" y="236"/>
                </a:cxn>
                <a:cxn ang="0">
                  <a:pos x="888" y="236"/>
                </a:cxn>
                <a:cxn ang="0">
                  <a:pos x="920" y="123"/>
                </a:cxn>
                <a:cxn ang="0">
                  <a:pos x="879" y="118"/>
                </a:cxn>
                <a:cxn ang="0">
                  <a:pos x="850" y="132"/>
                </a:cxn>
                <a:cxn ang="0">
                  <a:pos x="817" y="16"/>
                </a:cxn>
                <a:cxn ang="0">
                  <a:pos x="817" y="17"/>
                </a:cxn>
                <a:cxn ang="0">
                  <a:pos x="821" y="21"/>
                </a:cxn>
                <a:cxn ang="0">
                  <a:pos x="734" y="139"/>
                </a:cxn>
                <a:cxn ang="0">
                  <a:pos x="711" y="154"/>
                </a:cxn>
                <a:cxn ang="0">
                  <a:pos x="687" y="158"/>
                </a:cxn>
                <a:cxn ang="0">
                  <a:pos x="603" y="152"/>
                </a:cxn>
                <a:cxn ang="0">
                  <a:pos x="599" y="103"/>
                </a:cxn>
                <a:cxn ang="0">
                  <a:pos x="655" y="81"/>
                </a:cxn>
                <a:cxn ang="0">
                  <a:pos x="666" y="64"/>
                </a:cxn>
                <a:cxn ang="0">
                  <a:pos x="664" y="49"/>
                </a:cxn>
                <a:cxn ang="0">
                  <a:pos x="704" y="4"/>
                </a:cxn>
                <a:cxn ang="0">
                  <a:pos x="662" y="0"/>
                </a:cxn>
                <a:cxn ang="0">
                  <a:pos x="590" y="22"/>
                </a:cxn>
                <a:cxn ang="0">
                  <a:pos x="526" y="30"/>
                </a:cxn>
                <a:cxn ang="0">
                  <a:pos x="493" y="47"/>
                </a:cxn>
                <a:cxn ang="0">
                  <a:pos x="482" y="64"/>
                </a:cxn>
                <a:cxn ang="0">
                  <a:pos x="478" y="72"/>
                </a:cxn>
                <a:cxn ang="0">
                  <a:pos x="473" y="90"/>
                </a:cxn>
                <a:cxn ang="0">
                  <a:pos x="434" y="115"/>
                </a:cxn>
                <a:cxn ang="0">
                  <a:pos x="407" y="119"/>
                </a:cxn>
                <a:cxn ang="0">
                  <a:pos x="381" y="121"/>
                </a:cxn>
                <a:cxn ang="0">
                  <a:pos x="370" y="124"/>
                </a:cxn>
                <a:cxn ang="0">
                  <a:pos x="364" y="130"/>
                </a:cxn>
                <a:cxn ang="0">
                  <a:pos x="153" y="130"/>
                </a:cxn>
                <a:cxn ang="0">
                  <a:pos x="78" y="131"/>
                </a:cxn>
                <a:cxn ang="0">
                  <a:pos x="40" y="144"/>
                </a:cxn>
                <a:cxn ang="0">
                  <a:pos x="12" y="162"/>
                </a:cxn>
                <a:cxn ang="0">
                  <a:pos x="1" y="173"/>
                </a:cxn>
                <a:cxn ang="0">
                  <a:pos x="1" y="183"/>
                </a:cxn>
                <a:cxn ang="0">
                  <a:pos x="31" y="199"/>
                </a:cxn>
                <a:cxn ang="0">
                  <a:pos x="76" y="214"/>
                </a:cxn>
                <a:cxn ang="0">
                  <a:pos x="120" y="221"/>
                </a:cxn>
                <a:cxn ang="0">
                  <a:pos x="340" y="275"/>
                </a:cxn>
                <a:cxn ang="0">
                  <a:pos x="311" y="278"/>
                </a:cxn>
                <a:cxn ang="0">
                  <a:pos x="283" y="281"/>
                </a:cxn>
                <a:cxn ang="0">
                  <a:pos x="268" y="289"/>
                </a:cxn>
                <a:cxn ang="0">
                  <a:pos x="265" y="314"/>
                </a:cxn>
                <a:cxn ang="0">
                  <a:pos x="269" y="320"/>
                </a:cxn>
                <a:cxn ang="0">
                  <a:pos x="304" y="321"/>
                </a:cxn>
                <a:cxn ang="0">
                  <a:pos x="344" y="320"/>
                </a:cxn>
                <a:cxn ang="0">
                  <a:pos x="340" y="325"/>
                </a:cxn>
                <a:cxn ang="0">
                  <a:pos x="329" y="331"/>
                </a:cxn>
                <a:cxn ang="0">
                  <a:pos x="328" y="352"/>
                </a:cxn>
                <a:cxn ang="0">
                  <a:pos x="334" y="359"/>
                </a:cxn>
                <a:cxn ang="0">
                  <a:pos x="371" y="362"/>
                </a:cxn>
                <a:cxn ang="0">
                  <a:pos x="439" y="354"/>
                </a:cxn>
                <a:cxn ang="0">
                  <a:pos x="440" y="341"/>
                </a:cxn>
                <a:cxn ang="0">
                  <a:pos x="487" y="354"/>
                </a:cxn>
                <a:cxn ang="0">
                  <a:pos x="582" y="357"/>
                </a:cxn>
                <a:cxn ang="0">
                  <a:pos x="475" y="247"/>
                </a:cxn>
              </a:cxnLst>
              <a:rect l="0" t="0" r="r" b="b"/>
              <a:pathLst>
                <a:path w="921" h="363">
                  <a:moveTo>
                    <a:pt x="477" y="245"/>
                  </a:moveTo>
                  <a:lnTo>
                    <a:pt x="532" y="246"/>
                  </a:lnTo>
                  <a:lnTo>
                    <a:pt x="587" y="244"/>
                  </a:lnTo>
                  <a:lnTo>
                    <a:pt x="640" y="239"/>
                  </a:lnTo>
                  <a:lnTo>
                    <a:pt x="695" y="232"/>
                  </a:lnTo>
                  <a:lnTo>
                    <a:pt x="698" y="235"/>
                  </a:lnTo>
                  <a:lnTo>
                    <a:pt x="703" y="235"/>
                  </a:lnTo>
                  <a:lnTo>
                    <a:pt x="701" y="231"/>
                  </a:lnTo>
                  <a:lnTo>
                    <a:pt x="744" y="222"/>
                  </a:lnTo>
                  <a:lnTo>
                    <a:pt x="788" y="211"/>
                  </a:lnTo>
                  <a:lnTo>
                    <a:pt x="831" y="231"/>
                  </a:lnTo>
                  <a:lnTo>
                    <a:pt x="846" y="236"/>
                  </a:lnTo>
                  <a:lnTo>
                    <a:pt x="854" y="238"/>
                  </a:lnTo>
                  <a:lnTo>
                    <a:pt x="861" y="238"/>
                  </a:lnTo>
                  <a:lnTo>
                    <a:pt x="888" y="236"/>
                  </a:lnTo>
                  <a:lnTo>
                    <a:pt x="860" y="193"/>
                  </a:lnTo>
                  <a:lnTo>
                    <a:pt x="860" y="189"/>
                  </a:lnTo>
                  <a:lnTo>
                    <a:pt x="920" y="123"/>
                  </a:lnTo>
                  <a:lnTo>
                    <a:pt x="890" y="118"/>
                  </a:lnTo>
                  <a:lnTo>
                    <a:pt x="884" y="118"/>
                  </a:lnTo>
                  <a:lnTo>
                    <a:pt x="879" y="118"/>
                  </a:lnTo>
                  <a:lnTo>
                    <a:pt x="873" y="119"/>
                  </a:lnTo>
                  <a:lnTo>
                    <a:pt x="869" y="121"/>
                  </a:lnTo>
                  <a:lnTo>
                    <a:pt x="850" y="132"/>
                  </a:lnTo>
                  <a:lnTo>
                    <a:pt x="873" y="16"/>
                  </a:lnTo>
                  <a:lnTo>
                    <a:pt x="848" y="15"/>
                  </a:lnTo>
                  <a:lnTo>
                    <a:pt x="817" y="16"/>
                  </a:lnTo>
                  <a:lnTo>
                    <a:pt x="779" y="16"/>
                  </a:lnTo>
                  <a:lnTo>
                    <a:pt x="779" y="17"/>
                  </a:lnTo>
                  <a:lnTo>
                    <a:pt x="817" y="17"/>
                  </a:lnTo>
                  <a:lnTo>
                    <a:pt x="820" y="18"/>
                  </a:lnTo>
                  <a:lnTo>
                    <a:pt x="821" y="19"/>
                  </a:lnTo>
                  <a:lnTo>
                    <a:pt x="821" y="21"/>
                  </a:lnTo>
                  <a:lnTo>
                    <a:pt x="819" y="24"/>
                  </a:lnTo>
                  <a:lnTo>
                    <a:pt x="748" y="123"/>
                  </a:lnTo>
                  <a:lnTo>
                    <a:pt x="734" y="139"/>
                  </a:lnTo>
                  <a:lnTo>
                    <a:pt x="726" y="144"/>
                  </a:lnTo>
                  <a:lnTo>
                    <a:pt x="719" y="150"/>
                  </a:lnTo>
                  <a:lnTo>
                    <a:pt x="711" y="154"/>
                  </a:lnTo>
                  <a:lnTo>
                    <a:pt x="704" y="157"/>
                  </a:lnTo>
                  <a:lnTo>
                    <a:pt x="696" y="158"/>
                  </a:lnTo>
                  <a:lnTo>
                    <a:pt x="687" y="158"/>
                  </a:lnTo>
                  <a:lnTo>
                    <a:pt x="609" y="154"/>
                  </a:lnTo>
                  <a:lnTo>
                    <a:pt x="605" y="153"/>
                  </a:lnTo>
                  <a:lnTo>
                    <a:pt x="603" y="152"/>
                  </a:lnTo>
                  <a:lnTo>
                    <a:pt x="601" y="149"/>
                  </a:lnTo>
                  <a:lnTo>
                    <a:pt x="600" y="145"/>
                  </a:lnTo>
                  <a:lnTo>
                    <a:pt x="599" y="103"/>
                  </a:lnTo>
                  <a:lnTo>
                    <a:pt x="625" y="97"/>
                  </a:lnTo>
                  <a:lnTo>
                    <a:pt x="646" y="88"/>
                  </a:lnTo>
                  <a:lnTo>
                    <a:pt x="655" y="81"/>
                  </a:lnTo>
                  <a:lnTo>
                    <a:pt x="662" y="76"/>
                  </a:lnTo>
                  <a:lnTo>
                    <a:pt x="665" y="68"/>
                  </a:lnTo>
                  <a:lnTo>
                    <a:pt x="666" y="64"/>
                  </a:lnTo>
                  <a:lnTo>
                    <a:pt x="667" y="59"/>
                  </a:lnTo>
                  <a:lnTo>
                    <a:pt x="665" y="54"/>
                  </a:lnTo>
                  <a:lnTo>
                    <a:pt x="664" y="49"/>
                  </a:lnTo>
                  <a:lnTo>
                    <a:pt x="661" y="45"/>
                  </a:lnTo>
                  <a:lnTo>
                    <a:pt x="657" y="41"/>
                  </a:lnTo>
                  <a:lnTo>
                    <a:pt x="704" y="4"/>
                  </a:lnTo>
                  <a:lnTo>
                    <a:pt x="685" y="0"/>
                  </a:lnTo>
                  <a:lnTo>
                    <a:pt x="672" y="0"/>
                  </a:lnTo>
                  <a:lnTo>
                    <a:pt x="662" y="0"/>
                  </a:lnTo>
                  <a:lnTo>
                    <a:pt x="655" y="1"/>
                  </a:lnTo>
                  <a:lnTo>
                    <a:pt x="611" y="25"/>
                  </a:lnTo>
                  <a:lnTo>
                    <a:pt x="590" y="22"/>
                  </a:lnTo>
                  <a:lnTo>
                    <a:pt x="568" y="22"/>
                  </a:lnTo>
                  <a:lnTo>
                    <a:pt x="547" y="26"/>
                  </a:lnTo>
                  <a:lnTo>
                    <a:pt x="526" y="30"/>
                  </a:lnTo>
                  <a:lnTo>
                    <a:pt x="508" y="38"/>
                  </a:lnTo>
                  <a:lnTo>
                    <a:pt x="500" y="43"/>
                  </a:lnTo>
                  <a:lnTo>
                    <a:pt x="493" y="47"/>
                  </a:lnTo>
                  <a:lnTo>
                    <a:pt x="488" y="53"/>
                  </a:lnTo>
                  <a:lnTo>
                    <a:pt x="485" y="58"/>
                  </a:lnTo>
                  <a:lnTo>
                    <a:pt x="482" y="64"/>
                  </a:lnTo>
                  <a:lnTo>
                    <a:pt x="481" y="70"/>
                  </a:lnTo>
                  <a:lnTo>
                    <a:pt x="480" y="71"/>
                  </a:lnTo>
                  <a:lnTo>
                    <a:pt x="478" y="72"/>
                  </a:lnTo>
                  <a:lnTo>
                    <a:pt x="475" y="76"/>
                  </a:lnTo>
                  <a:lnTo>
                    <a:pt x="473" y="83"/>
                  </a:lnTo>
                  <a:lnTo>
                    <a:pt x="473" y="90"/>
                  </a:lnTo>
                  <a:lnTo>
                    <a:pt x="473" y="98"/>
                  </a:lnTo>
                  <a:lnTo>
                    <a:pt x="446" y="112"/>
                  </a:lnTo>
                  <a:lnTo>
                    <a:pt x="434" y="115"/>
                  </a:lnTo>
                  <a:lnTo>
                    <a:pt x="425" y="117"/>
                  </a:lnTo>
                  <a:lnTo>
                    <a:pt x="417" y="118"/>
                  </a:lnTo>
                  <a:lnTo>
                    <a:pt x="407" y="119"/>
                  </a:lnTo>
                  <a:lnTo>
                    <a:pt x="397" y="118"/>
                  </a:lnTo>
                  <a:lnTo>
                    <a:pt x="388" y="119"/>
                  </a:lnTo>
                  <a:lnTo>
                    <a:pt x="381" y="121"/>
                  </a:lnTo>
                  <a:lnTo>
                    <a:pt x="376" y="123"/>
                  </a:lnTo>
                  <a:lnTo>
                    <a:pt x="375" y="125"/>
                  </a:lnTo>
                  <a:lnTo>
                    <a:pt x="370" y="124"/>
                  </a:lnTo>
                  <a:lnTo>
                    <a:pt x="368" y="124"/>
                  </a:lnTo>
                  <a:lnTo>
                    <a:pt x="366" y="127"/>
                  </a:lnTo>
                  <a:lnTo>
                    <a:pt x="364" y="130"/>
                  </a:lnTo>
                  <a:lnTo>
                    <a:pt x="361" y="138"/>
                  </a:lnTo>
                  <a:lnTo>
                    <a:pt x="360" y="141"/>
                  </a:lnTo>
                  <a:lnTo>
                    <a:pt x="153" y="130"/>
                  </a:lnTo>
                  <a:lnTo>
                    <a:pt x="113" y="130"/>
                  </a:lnTo>
                  <a:lnTo>
                    <a:pt x="95" y="130"/>
                  </a:lnTo>
                  <a:lnTo>
                    <a:pt x="78" y="131"/>
                  </a:lnTo>
                  <a:lnTo>
                    <a:pt x="65" y="135"/>
                  </a:lnTo>
                  <a:lnTo>
                    <a:pt x="52" y="139"/>
                  </a:lnTo>
                  <a:lnTo>
                    <a:pt x="40" y="144"/>
                  </a:lnTo>
                  <a:lnTo>
                    <a:pt x="30" y="152"/>
                  </a:lnTo>
                  <a:lnTo>
                    <a:pt x="21" y="159"/>
                  </a:lnTo>
                  <a:lnTo>
                    <a:pt x="12" y="162"/>
                  </a:lnTo>
                  <a:lnTo>
                    <a:pt x="7" y="167"/>
                  </a:lnTo>
                  <a:lnTo>
                    <a:pt x="3" y="170"/>
                  </a:lnTo>
                  <a:lnTo>
                    <a:pt x="1" y="173"/>
                  </a:lnTo>
                  <a:lnTo>
                    <a:pt x="0" y="177"/>
                  </a:lnTo>
                  <a:lnTo>
                    <a:pt x="1" y="181"/>
                  </a:lnTo>
                  <a:lnTo>
                    <a:pt x="1" y="183"/>
                  </a:lnTo>
                  <a:lnTo>
                    <a:pt x="4" y="184"/>
                  </a:lnTo>
                  <a:lnTo>
                    <a:pt x="17" y="192"/>
                  </a:lnTo>
                  <a:lnTo>
                    <a:pt x="31" y="199"/>
                  </a:lnTo>
                  <a:lnTo>
                    <a:pt x="46" y="204"/>
                  </a:lnTo>
                  <a:lnTo>
                    <a:pt x="60" y="210"/>
                  </a:lnTo>
                  <a:lnTo>
                    <a:pt x="76" y="214"/>
                  </a:lnTo>
                  <a:lnTo>
                    <a:pt x="92" y="218"/>
                  </a:lnTo>
                  <a:lnTo>
                    <a:pt x="106" y="220"/>
                  </a:lnTo>
                  <a:lnTo>
                    <a:pt x="120" y="221"/>
                  </a:lnTo>
                  <a:lnTo>
                    <a:pt x="277" y="230"/>
                  </a:lnTo>
                  <a:lnTo>
                    <a:pt x="348" y="272"/>
                  </a:lnTo>
                  <a:lnTo>
                    <a:pt x="340" y="275"/>
                  </a:lnTo>
                  <a:lnTo>
                    <a:pt x="329" y="277"/>
                  </a:lnTo>
                  <a:lnTo>
                    <a:pt x="320" y="278"/>
                  </a:lnTo>
                  <a:lnTo>
                    <a:pt x="311" y="278"/>
                  </a:lnTo>
                  <a:lnTo>
                    <a:pt x="299" y="277"/>
                  </a:lnTo>
                  <a:lnTo>
                    <a:pt x="290" y="278"/>
                  </a:lnTo>
                  <a:lnTo>
                    <a:pt x="283" y="281"/>
                  </a:lnTo>
                  <a:lnTo>
                    <a:pt x="277" y="286"/>
                  </a:lnTo>
                  <a:lnTo>
                    <a:pt x="272" y="287"/>
                  </a:lnTo>
                  <a:lnTo>
                    <a:pt x="268" y="289"/>
                  </a:lnTo>
                  <a:lnTo>
                    <a:pt x="266" y="292"/>
                  </a:lnTo>
                  <a:lnTo>
                    <a:pt x="264" y="303"/>
                  </a:lnTo>
                  <a:lnTo>
                    <a:pt x="265" y="314"/>
                  </a:lnTo>
                  <a:lnTo>
                    <a:pt x="267" y="317"/>
                  </a:lnTo>
                  <a:lnTo>
                    <a:pt x="268" y="320"/>
                  </a:lnTo>
                  <a:lnTo>
                    <a:pt x="269" y="320"/>
                  </a:lnTo>
                  <a:lnTo>
                    <a:pt x="271" y="321"/>
                  </a:lnTo>
                  <a:lnTo>
                    <a:pt x="297" y="323"/>
                  </a:lnTo>
                  <a:lnTo>
                    <a:pt x="304" y="321"/>
                  </a:lnTo>
                  <a:lnTo>
                    <a:pt x="306" y="321"/>
                  </a:lnTo>
                  <a:lnTo>
                    <a:pt x="306" y="320"/>
                  </a:lnTo>
                  <a:lnTo>
                    <a:pt x="344" y="320"/>
                  </a:lnTo>
                  <a:lnTo>
                    <a:pt x="347" y="320"/>
                  </a:lnTo>
                  <a:lnTo>
                    <a:pt x="343" y="321"/>
                  </a:lnTo>
                  <a:lnTo>
                    <a:pt x="340" y="325"/>
                  </a:lnTo>
                  <a:lnTo>
                    <a:pt x="335" y="325"/>
                  </a:lnTo>
                  <a:lnTo>
                    <a:pt x="330" y="327"/>
                  </a:lnTo>
                  <a:lnTo>
                    <a:pt x="329" y="331"/>
                  </a:lnTo>
                  <a:lnTo>
                    <a:pt x="328" y="337"/>
                  </a:lnTo>
                  <a:lnTo>
                    <a:pt x="327" y="342"/>
                  </a:lnTo>
                  <a:lnTo>
                    <a:pt x="328" y="352"/>
                  </a:lnTo>
                  <a:lnTo>
                    <a:pt x="330" y="357"/>
                  </a:lnTo>
                  <a:lnTo>
                    <a:pt x="331" y="359"/>
                  </a:lnTo>
                  <a:lnTo>
                    <a:pt x="334" y="359"/>
                  </a:lnTo>
                  <a:lnTo>
                    <a:pt x="361" y="362"/>
                  </a:lnTo>
                  <a:lnTo>
                    <a:pt x="369" y="362"/>
                  </a:lnTo>
                  <a:lnTo>
                    <a:pt x="371" y="362"/>
                  </a:lnTo>
                  <a:lnTo>
                    <a:pt x="371" y="359"/>
                  </a:lnTo>
                  <a:lnTo>
                    <a:pt x="411" y="359"/>
                  </a:lnTo>
                  <a:lnTo>
                    <a:pt x="439" y="354"/>
                  </a:lnTo>
                  <a:lnTo>
                    <a:pt x="440" y="350"/>
                  </a:lnTo>
                  <a:lnTo>
                    <a:pt x="440" y="346"/>
                  </a:lnTo>
                  <a:lnTo>
                    <a:pt x="440" y="341"/>
                  </a:lnTo>
                  <a:lnTo>
                    <a:pt x="440" y="339"/>
                  </a:lnTo>
                  <a:lnTo>
                    <a:pt x="453" y="333"/>
                  </a:lnTo>
                  <a:lnTo>
                    <a:pt x="487" y="354"/>
                  </a:lnTo>
                  <a:lnTo>
                    <a:pt x="495" y="355"/>
                  </a:lnTo>
                  <a:lnTo>
                    <a:pt x="512" y="356"/>
                  </a:lnTo>
                  <a:lnTo>
                    <a:pt x="582" y="357"/>
                  </a:lnTo>
                  <a:lnTo>
                    <a:pt x="550" y="354"/>
                  </a:lnTo>
                  <a:lnTo>
                    <a:pt x="473" y="278"/>
                  </a:lnTo>
                  <a:lnTo>
                    <a:pt x="475" y="247"/>
                  </a:lnTo>
                  <a:lnTo>
                    <a:pt x="477" y="24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17" name="Freeform 109"/>
            <p:cNvSpPr>
              <a:spLocks/>
            </p:cNvSpPr>
            <p:nvPr/>
          </p:nvSpPr>
          <p:spPr bwMode="auto">
            <a:xfrm>
              <a:off x="4887" y="2436"/>
              <a:ext cx="52" cy="27"/>
            </a:xfrm>
            <a:custGeom>
              <a:avLst/>
              <a:gdLst/>
              <a:ahLst/>
              <a:cxnLst>
                <a:cxn ang="0">
                  <a:pos x="51" y="17"/>
                </a:cxn>
                <a:cxn ang="0">
                  <a:pos x="23" y="0"/>
                </a:cxn>
                <a:cxn ang="0">
                  <a:pos x="9" y="7"/>
                </a:cxn>
                <a:cxn ang="0">
                  <a:pos x="10" y="9"/>
                </a:cxn>
                <a:cxn ang="0">
                  <a:pos x="11" y="15"/>
                </a:cxn>
                <a:cxn ang="0">
                  <a:pos x="10" y="20"/>
                </a:cxn>
                <a:cxn ang="0">
                  <a:pos x="9" y="22"/>
                </a:cxn>
                <a:cxn ang="0">
                  <a:pos x="0" y="24"/>
                </a:cxn>
                <a:cxn ang="0">
                  <a:pos x="12" y="26"/>
                </a:cxn>
                <a:cxn ang="0">
                  <a:pos x="22" y="26"/>
                </a:cxn>
                <a:cxn ang="0">
                  <a:pos x="32" y="24"/>
                </a:cxn>
                <a:cxn ang="0">
                  <a:pos x="42" y="22"/>
                </a:cxn>
                <a:cxn ang="0">
                  <a:pos x="51" y="17"/>
                </a:cxn>
              </a:cxnLst>
              <a:rect l="0" t="0" r="r" b="b"/>
              <a:pathLst>
                <a:path w="52" h="27">
                  <a:moveTo>
                    <a:pt x="51" y="17"/>
                  </a:moveTo>
                  <a:lnTo>
                    <a:pt x="23" y="0"/>
                  </a:lnTo>
                  <a:lnTo>
                    <a:pt x="9" y="7"/>
                  </a:lnTo>
                  <a:lnTo>
                    <a:pt x="10" y="9"/>
                  </a:lnTo>
                  <a:lnTo>
                    <a:pt x="11" y="15"/>
                  </a:lnTo>
                  <a:lnTo>
                    <a:pt x="10" y="20"/>
                  </a:lnTo>
                  <a:lnTo>
                    <a:pt x="9" y="22"/>
                  </a:lnTo>
                  <a:lnTo>
                    <a:pt x="0" y="24"/>
                  </a:lnTo>
                  <a:lnTo>
                    <a:pt x="12" y="26"/>
                  </a:lnTo>
                  <a:lnTo>
                    <a:pt x="22" y="26"/>
                  </a:lnTo>
                  <a:lnTo>
                    <a:pt x="32" y="24"/>
                  </a:lnTo>
                  <a:lnTo>
                    <a:pt x="42" y="22"/>
                  </a:lnTo>
                  <a:lnTo>
                    <a:pt x="51" y="17"/>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18" name="Freeform 110"/>
            <p:cNvSpPr>
              <a:spLocks/>
            </p:cNvSpPr>
            <p:nvPr/>
          </p:nvSpPr>
          <p:spPr bwMode="auto">
            <a:xfrm>
              <a:off x="5061" y="2268"/>
              <a:ext cx="23" cy="29"/>
            </a:xfrm>
            <a:custGeom>
              <a:avLst/>
              <a:gdLst/>
              <a:ahLst/>
              <a:cxnLst>
                <a:cxn ang="0">
                  <a:pos x="22" y="28"/>
                </a:cxn>
                <a:cxn ang="0">
                  <a:pos x="22" y="0"/>
                </a:cxn>
                <a:cxn ang="0">
                  <a:pos x="10" y="10"/>
                </a:cxn>
                <a:cxn ang="0">
                  <a:pos x="0" y="26"/>
                </a:cxn>
                <a:cxn ang="0">
                  <a:pos x="22" y="28"/>
                </a:cxn>
              </a:cxnLst>
              <a:rect l="0" t="0" r="r" b="b"/>
              <a:pathLst>
                <a:path w="23" h="29">
                  <a:moveTo>
                    <a:pt x="22" y="28"/>
                  </a:moveTo>
                  <a:lnTo>
                    <a:pt x="22" y="0"/>
                  </a:lnTo>
                  <a:lnTo>
                    <a:pt x="10" y="10"/>
                  </a:lnTo>
                  <a:lnTo>
                    <a:pt x="0" y="26"/>
                  </a:lnTo>
                  <a:lnTo>
                    <a:pt x="22" y="28"/>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19" name="Line 111"/>
            <p:cNvSpPr>
              <a:spLocks noChangeShapeType="1"/>
            </p:cNvSpPr>
            <p:nvPr/>
          </p:nvSpPr>
          <p:spPr bwMode="auto">
            <a:xfrm flipH="1" flipV="1">
              <a:off x="4879" y="2289"/>
              <a:ext cx="180" cy="2"/>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20" name="Freeform 112"/>
            <p:cNvSpPr>
              <a:spLocks/>
            </p:cNvSpPr>
            <p:nvPr/>
          </p:nvSpPr>
          <p:spPr bwMode="auto">
            <a:xfrm>
              <a:off x="4913" y="2257"/>
              <a:ext cx="87" cy="32"/>
            </a:xfrm>
            <a:custGeom>
              <a:avLst/>
              <a:gdLst/>
              <a:ahLst/>
              <a:cxnLst>
                <a:cxn ang="0">
                  <a:pos x="0" y="31"/>
                </a:cxn>
                <a:cxn ang="0">
                  <a:pos x="44" y="6"/>
                </a:cxn>
                <a:cxn ang="0">
                  <a:pos x="52" y="4"/>
                </a:cxn>
                <a:cxn ang="0">
                  <a:pos x="62" y="2"/>
                </a:cxn>
                <a:cxn ang="0">
                  <a:pos x="86" y="0"/>
                </a:cxn>
                <a:cxn ang="0">
                  <a:pos x="57" y="0"/>
                </a:cxn>
              </a:cxnLst>
              <a:rect l="0" t="0" r="r" b="b"/>
              <a:pathLst>
                <a:path w="87" h="32">
                  <a:moveTo>
                    <a:pt x="0" y="31"/>
                  </a:moveTo>
                  <a:lnTo>
                    <a:pt x="44" y="6"/>
                  </a:lnTo>
                  <a:lnTo>
                    <a:pt x="52" y="4"/>
                  </a:lnTo>
                  <a:lnTo>
                    <a:pt x="62" y="2"/>
                  </a:lnTo>
                  <a:lnTo>
                    <a:pt x="86" y="0"/>
                  </a:lnTo>
                  <a:lnTo>
                    <a:pt x="57"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1" name="Freeform 113"/>
            <p:cNvSpPr>
              <a:spLocks/>
            </p:cNvSpPr>
            <p:nvPr/>
          </p:nvSpPr>
          <p:spPr bwMode="auto">
            <a:xfrm>
              <a:off x="4921" y="2274"/>
              <a:ext cx="17" cy="17"/>
            </a:xfrm>
            <a:custGeom>
              <a:avLst/>
              <a:gdLst/>
              <a:ahLst/>
              <a:cxnLst>
                <a:cxn ang="0">
                  <a:pos x="0" y="16"/>
                </a:cxn>
                <a:cxn ang="0">
                  <a:pos x="11" y="5"/>
                </a:cxn>
                <a:cxn ang="0">
                  <a:pos x="16" y="0"/>
                </a:cxn>
              </a:cxnLst>
              <a:rect l="0" t="0" r="r" b="b"/>
              <a:pathLst>
                <a:path w="17" h="17">
                  <a:moveTo>
                    <a:pt x="0" y="16"/>
                  </a:moveTo>
                  <a:lnTo>
                    <a:pt x="11" y="5"/>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2" name="Freeform 114"/>
            <p:cNvSpPr>
              <a:spLocks/>
            </p:cNvSpPr>
            <p:nvPr/>
          </p:nvSpPr>
          <p:spPr bwMode="auto">
            <a:xfrm>
              <a:off x="4899" y="2270"/>
              <a:ext cx="35" cy="17"/>
            </a:xfrm>
            <a:custGeom>
              <a:avLst/>
              <a:gdLst/>
              <a:ahLst/>
              <a:cxnLst>
                <a:cxn ang="0">
                  <a:pos x="34" y="16"/>
                </a:cxn>
                <a:cxn ang="0">
                  <a:pos x="27" y="11"/>
                </a:cxn>
                <a:cxn ang="0">
                  <a:pos x="27" y="10"/>
                </a:cxn>
                <a:cxn ang="0">
                  <a:pos x="26" y="10"/>
                </a:cxn>
                <a:cxn ang="0">
                  <a:pos x="21" y="6"/>
                </a:cxn>
                <a:cxn ang="0">
                  <a:pos x="0" y="0"/>
                </a:cxn>
              </a:cxnLst>
              <a:rect l="0" t="0" r="r" b="b"/>
              <a:pathLst>
                <a:path w="35" h="17">
                  <a:moveTo>
                    <a:pt x="34" y="16"/>
                  </a:moveTo>
                  <a:lnTo>
                    <a:pt x="27" y="11"/>
                  </a:lnTo>
                  <a:lnTo>
                    <a:pt x="27" y="10"/>
                  </a:lnTo>
                  <a:lnTo>
                    <a:pt x="26" y="10"/>
                  </a:lnTo>
                  <a:lnTo>
                    <a:pt x="21" y="6"/>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3" name="Freeform 115"/>
            <p:cNvSpPr>
              <a:spLocks/>
            </p:cNvSpPr>
            <p:nvPr/>
          </p:nvSpPr>
          <p:spPr bwMode="auto">
            <a:xfrm>
              <a:off x="4889" y="2268"/>
              <a:ext cx="17" cy="20"/>
            </a:xfrm>
            <a:custGeom>
              <a:avLst/>
              <a:gdLst/>
              <a:ahLst/>
              <a:cxnLst>
                <a:cxn ang="0">
                  <a:pos x="16" y="0"/>
                </a:cxn>
                <a:cxn ang="0">
                  <a:pos x="13" y="2"/>
                </a:cxn>
                <a:cxn ang="0">
                  <a:pos x="8" y="6"/>
                </a:cxn>
                <a:cxn ang="0">
                  <a:pos x="0" y="19"/>
                </a:cxn>
              </a:cxnLst>
              <a:rect l="0" t="0" r="r" b="b"/>
              <a:pathLst>
                <a:path w="17" h="20">
                  <a:moveTo>
                    <a:pt x="16" y="0"/>
                  </a:moveTo>
                  <a:lnTo>
                    <a:pt x="13" y="2"/>
                  </a:lnTo>
                  <a:lnTo>
                    <a:pt x="8" y="6"/>
                  </a:lnTo>
                  <a:lnTo>
                    <a:pt x="0" y="1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4" name="Line 116"/>
            <p:cNvSpPr>
              <a:spLocks noChangeShapeType="1"/>
            </p:cNvSpPr>
            <p:nvPr/>
          </p:nvSpPr>
          <p:spPr bwMode="auto">
            <a:xfrm flipV="1">
              <a:off x="4994" y="2233"/>
              <a:ext cx="20" cy="1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25" name="Freeform 117"/>
            <p:cNvSpPr>
              <a:spLocks/>
            </p:cNvSpPr>
            <p:nvPr/>
          </p:nvSpPr>
          <p:spPr bwMode="auto">
            <a:xfrm>
              <a:off x="5002" y="2216"/>
              <a:ext cx="124" cy="36"/>
            </a:xfrm>
            <a:custGeom>
              <a:avLst/>
              <a:gdLst/>
              <a:ahLst/>
              <a:cxnLst>
                <a:cxn ang="0">
                  <a:pos x="0" y="24"/>
                </a:cxn>
                <a:cxn ang="0">
                  <a:pos x="0" y="13"/>
                </a:cxn>
                <a:cxn ang="0">
                  <a:pos x="2" y="5"/>
                </a:cxn>
                <a:cxn ang="0">
                  <a:pos x="5" y="0"/>
                </a:cxn>
                <a:cxn ang="0">
                  <a:pos x="5" y="5"/>
                </a:cxn>
                <a:cxn ang="0">
                  <a:pos x="8" y="10"/>
                </a:cxn>
                <a:cxn ang="0">
                  <a:pos x="11" y="14"/>
                </a:cxn>
                <a:cxn ang="0">
                  <a:pos x="16" y="17"/>
                </a:cxn>
                <a:cxn ang="0">
                  <a:pos x="29" y="25"/>
                </a:cxn>
                <a:cxn ang="0">
                  <a:pos x="45" y="30"/>
                </a:cxn>
                <a:cxn ang="0">
                  <a:pos x="64" y="33"/>
                </a:cxn>
                <a:cxn ang="0">
                  <a:pos x="83" y="35"/>
                </a:cxn>
                <a:cxn ang="0">
                  <a:pos x="104" y="33"/>
                </a:cxn>
                <a:cxn ang="0">
                  <a:pos x="123" y="31"/>
                </a:cxn>
              </a:cxnLst>
              <a:rect l="0" t="0" r="r" b="b"/>
              <a:pathLst>
                <a:path w="124" h="36">
                  <a:moveTo>
                    <a:pt x="0" y="24"/>
                  </a:moveTo>
                  <a:lnTo>
                    <a:pt x="0" y="13"/>
                  </a:lnTo>
                  <a:lnTo>
                    <a:pt x="2" y="5"/>
                  </a:lnTo>
                  <a:lnTo>
                    <a:pt x="5" y="0"/>
                  </a:lnTo>
                  <a:lnTo>
                    <a:pt x="5" y="5"/>
                  </a:lnTo>
                  <a:lnTo>
                    <a:pt x="8" y="10"/>
                  </a:lnTo>
                  <a:lnTo>
                    <a:pt x="11" y="14"/>
                  </a:lnTo>
                  <a:lnTo>
                    <a:pt x="16" y="17"/>
                  </a:lnTo>
                  <a:lnTo>
                    <a:pt x="29" y="25"/>
                  </a:lnTo>
                  <a:lnTo>
                    <a:pt x="45" y="30"/>
                  </a:lnTo>
                  <a:lnTo>
                    <a:pt x="64" y="33"/>
                  </a:lnTo>
                  <a:lnTo>
                    <a:pt x="83" y="35"/>
                  </a:lnTo>
                  <a:lnTo>
                    <a:pt x="104" y="33"/>
                  </a:lnTo>
                  <a:lnTo>
                    <a:pt x="123" y="3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6" name="Line 118"/>
            <p:cNvSpPr>
              <a:spLocks noChangeShapeType="1"/>
            </p:cNvSpPr>
            <p:nvPr/>
          </p:nvSpPr>
          <p:spPr bwMode="auto">
            <a:xfrm>
              <a:off x="5083" y="2255"/>
              <a:ext cx="0" cy="19"/>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27" name="Freeform 119"/>
            <p:cNvSpPr>
              <a:spLocks/>
            </p:cNvSpPr>
            <p:nvPr/>
          </p:nvSpPr>
          <p:spPr bwMode="auto">
            <a:xfrm>
              <a:off x="5071" y="2250"/>
              <a:ext cx="56" cy="71"/>
            </a:xfrm>
            <a:custGeom>
              <a:avLst/>
              <a:gdLst/>
              <a:ahLst/>
              <a:cxnLst>
                <a:cxn ang="0">
                  <a:pos x="10" y="45"/>
                </a:cxn>
                <a:cxn ang="0">
                  <a:pos x="10" y="48"/>
                </a:cxn>
                <a:cxn ang="0">
                  <a:pos x="7" y="50"/>
                </a:cxn>
                <a:cxn ang="0">
                  <a:pos x="2" y="55"/>
                </a:cxn>
                <a:cxn ang="0">
                  <a:pos x="1" y="57"/>
                </a:cxn>
                <a:cxn ang="0">
                  <a:pos x="0" y="58"/>
                </a:cxn>
                <a:cxn ang="0">
                  <a:pos x="1" y="61"/>
                </a:cxn>
                <a:cxn ang="0">
                  <a:pos x="5" y="64"/>
                </a:cxn>
                <a:cxn ang="0">
                  <a:pos x="15" y="68"/>
                </a:cxn>
                <a:cxn ang="0">
                  <a:pos x="27" y="70"/>
                </a:cxn>
                <a:cxn ang="0">
                  <a:pos x="39" y="68"/>
                </a:cxn>
                <a:cxn ang="0">
                  <a:pos x="48" y="65"/>
                </a:cxn>
                <a:cxn ang="0">
                  <a:pos x="52" y="63"/>
                </a:cxn>
                <a:cxn ang="0">
                  <a:pos x="55" y="61"/>
                </a:cxn>
                <a:cxn ang="0">
                  <a:pos x="53" y="58"/>
                </a:cxn>
                <a:cxn ang="0">
                  <a:pos x="52" y="57"/>
                </a:cxn>
                <a:cxn ang="0">
                  <a:pos x="47" y="52"/>
                </a:cxn>
                <a:cxn ang="0">
                  <a:pos x="46" y="50"/>
                </a:cxn>
                <a:cxn ang="0">
                  <a:pos x="46" y="47"/>
                </a:cxn>
                <a:cxn ang="0">
                  <a:pos x="46" y="0"/>
                </a:cxn>
              </a:cxnLst>
              <a:rect l="0" t="0" r="r" b="b"/>
              <a:pathLst>
                <a:path w="56" h="71">
                  <a:moveTo>
                    <a:pt x="10" y="45"/>
                  </a:moveTo>
                  <a:lnTo>
                    <a:pt x="10" y="48"/>
                  </a:lnTo>
                  <a:lnTo>
                    <a:pt x="7" y="50"/>
                  </a:lnTo>
                  <a:lnTo>
                    <a:pt x="2" y="55"/>
                  </a:lnTo>
                  <a:lnTo>
                    <a:pt x="1" y="57"/>
                  </a:lnTo>
                  <a:lnTo>
                    <a:pt x="0" y="58"/>
                  </a:lnTo>
                  <a:lnTo>
                    <a:pt x="1" y="61"/>
                  </a:lnTo>
                  <a:lnTo>
                    <a:pt x="5" y="64"/>
                  </a:lnTo>
                  <a:lnTo>
                    <a:pt x="15" y="68"/>
                  </a:lnTo>
                  <a:lnTo>
                    <a:pt x="27" y="70"/>
                  </a:lnTo>
                  <a:lnTo>
                    <a:pt x="39" y="68"/>
                  </a:lnTo>
                  <a:lnTo>
                    <a:pt x="48" y="65"/>
                  </a:lnTo>
                  <a:lnTo>
                    <a:pt x="52" y="63"/>
                  </a:lnTo>
                  <a:lnTo>
                    <a:pt x="55" y="61"/>
                  </a:lnTo>
                  <a:lnTo>
                    <a:pt x="53" y="58"/>
                  </a:lnTo>
                  <a:lnTo>
                    <a:pt x="52" y="57"/>
                  </a:lnTo>
                  <a:lnTo>
                    <a:pt x="47" y="52"/>
                  </a:lnTo>
                  <a:lnTo>
                    <a:pt x="46" y="50"/>
                  </a:lnTo>
                  <a:lnTo>
                    <a:pt x="46" y="47"/>
                  </a:lnTo>
                  <a:lnTo>
                    <a:pt x="4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8" name="Freeform 120"/>
            <p:cNvSpPr>
              <a:spLocks/>
            </p:cNvSpPr>
            <p:nvPr/>
          </p:nvSpPr>
          <p:spPr bwMode="auto">
            <a:xfrm>
              <a:off x="5108" y="2250"/>
              <a:ext cx="17" cy="67"/>
            </a:xfrm>
            <a:custGeom>
              <a:avLst/>
              <a:gdLst/>
              <a:ahLst/>
              <a:cxnLst>
                <a:cxn ang="0">
                  <a:pos x="5" y="0"/>
                </a:cxn>
                <a:cxn ang="0">
                  <a:pos x="0" y="47"/>
                </a:cxn>
                <a:cxn ang="0">
                  <a:pos x="2" y="58"/>
                </a:cxn>
                <a:cxn ang="0">
                  <a:pos x="7" y="62"/>
                </a:cxn>
                <a:cxn ang="0">
                  <a:pos x="16" y="66"/>
                </a:cxn>
              </a:cxnLst>
              <a:rect l="0" t="0" r="r" b="b"/>
              <a:pathLst>
                <a:path w="17" h="67">
                  <a:moveTo>
                    <a:pt x="5" y="0"/>
                  </a:moveTo>
                  <a:lnTo>
                    <a:pt x="0" y="47"/>
                  </a:lnTo>
                  <a:lnTo>
                    <a:pt x="2" y="58"/>
                  </a:lnTo>
                  <a:lnTo>
                    <a:pt x="7" y="62"/>
                  </a:lnTo>
                  <a:lnTo>
                    <a:pt x="16" y="6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9" name="Line 121"/>
            <p:cNvSpPr>
              <a:spLocks noChangeShapeType="1"/>
            </p:cNvSpPr>
            <p:nvPr/>
          </p:nvSpPr>
          <p:spPr bwMode="auto">
            <a:xfrm>
              <a:off x="5112" y="2298"/>
              <a:ext cx="22" cy="1"/>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0" name="Freeform 122"/>
            <p:cNvSpPr>
              <a:spLocks/>
            </p:cNvSpPr>
            <p:nvPr/>
          </p:nvSpPr>
          <p:spPr bwMode="auto">
            <a:xfrm>
              <a:off x="5110" y="2166"/>
              <a:ext cx="24" cy="81"/>
            </a:xfrm>
            <a:custGeom>
              <a:avLst/>
              <a:gdLst/>
              <a:ahLst/>
              <a:cxnLst>
                <a:cxn ang="0">
                  <a:pos x="19" y="80"/>
                </a:cxn>
                <a:cxn ang="0">
                  <a:pos x="20" y="75"/>
                </a:cxn>
                <a:cxn ang="0">
                  <a:pos x="23" y="70"/>
                </a:cxn>
                <a:cxn ang="0">
                  <a:pos x="21" y="63"/>
                </a:cxn>
                <a:cxn ang="0">
                  <a:pos x="20" y="54"/>
                </a:cxn>
                <a:cxn ang="0">
                  <a:pos x="12" y="32"/>
                </a:cxn>
                <a:cxn ang="0">
                  <a:pos x="0" y="0"/>
                </a:cxn>
              </a:cxnLst>
              <a:rect l="0" t="0" r="r" b="b"/>
              <a:pathLst>
                <a:path w="24" h="81">
                  <a:moveTo>
                    <a:pt x="19" y="80"/>
                  </a:moveTo>
                  <a:lnTo>
                    <a:pt x="20" y="75"/>
                  </a:lnTo>
                  <a:lnTo>
                    <a:pt x="23" y="70"/>
                  </a:lnTo>
                  <a:lnTo>
                    <a:pt x="21" y="63"/>
                  </a:lnTo>
                  <a:lnTo>
                    <a:pt x="20" y="54"/>
                  </a:lnTo>
                  <a:lnTo>
                    <a:pt x="12" y="32"/>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1" name="Freeform 123"/>
            <p:cNvSpPr>
              <a:spLocks/>
            </p:cNvSpPr>
            <p:nvPr/>
          </p:nvSpPr>
          <p:spPr bwMode="auto">
            <a:xfrm>
              <a:off x="5076" y="2166"/>
              <a:ext cx="51" cy="63"/>
            </a:xfrm>
            <a:custGeom>
              <a:avLst/>
              <a:gdLst/>
              <a:ahLst/>
              <a:cxnLst>
                <a:cxn ang="0">
                  <a:pos x="31" y="0"/>
                </a:cxn>
                <a:cxn ang="0">
                  <a:pos x="43" y="35"/>
                </a:cxn>
                <a:cxn ang="0">
                  <a:pos x="47" y="49"/>
                </a:cxn>
                <a:cxn ang="0">
                  <a:pos x="50" y="58"/>
                </a:cxn>
                <a:cxn ang="0">
                  <a:pos x="18" y="62"/>
                </a:cxn>
                <a:cxn ang="0">
                  <a:pos x="16" y="52"/>
                </a:cxn>
                <a:cxn ang="0">
                  <a:pos x="12" y="38"/>
                </a:cxn>
                <a:cxn ang="0">
                  <a:pos x="0" y="3"/>
                </a:cxn>
              </a:cxnLst>
              <a:rect l="0" t="0" r="r" b="b"/>
              <a:pathLst>
                <a:path w="51" h="63">
                  <a:moveTo>
                    <a:pt x="31" y="0"/>
                  </a:moveTo>
                  <a:lnTo>
                    <a:pt x="43" y="35"/>
                  </a:lnTo>
                  <a:lnTo>
                    <a:pt x="47" y="49"/>
                  </a:lnTo>
                  <a:lnTo>
                    <a:pt x="50" y="58"/>
                  </a:lnTo>
                  <a:lnTo>
                    <a:pt x="18" y="62"/>
                  </a:lnTo>
                  <a:lnTo>
                    <a:pt x="16" y="52"/>
                  </a:lnTo>
                  <a:lnTo>
                    <a:pt x="12" y="38"/>
                  </a:lnTo>
                  <a:lnTo>
                    <a:pt x="0" y="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2" name="Freeform 124"/>
            <p:cNvSpPr>
              <a:spLocks/>
            </p:cNvSpPr>
            <p:nvPr/>
          </p:nvSpPr>
          <p:spPr bwMode="auto">
            <a:xfrm>
              <a:off x="5071" y="2170"/>
              <a:ext cx="20" cy="82"/>
            </a:xfrm>
            <a:custGeom>
              <a:avLst/>
              <a:gdLst/>
              <a:ahLst/>
              <a:cxnLst>
                <a:cxn ang="0">
                  <a:pos x="0" y="0"/>
                </a:cxn>
                <a:cxn ang="0">
                  <a:pos x="11" y="33"/>
                </a:cxn>
                <a:cxn ang="0">
                  <a:pos x="17" y="54"/>
                </a:cxn>
                <a:cxn ang="0">
                  <a:pos x="19" y="63"/>
                </a:cxn>
                <a:cxn ang="0">
                  <a:pos x="19" y="69"/>
                </a:cxn>
                <a:cxn ang="0">
                  <a:pos x="18" y="76"/>
                </a:cxn>
                <a:cxn ang="0">
                  <a:pos x="17" y="81"/>
                </a:cxn>
              </a:cxnLst>
              <a:rect l="0" t="0" r="r" b="b"/>
              <a:pathLst>
                <a:path w="20" h="82">
                  <a:moveTo>
                    <a:pt x="0" y="0"/>
                  </a:moveTo>
                  <a:lnTo>
                    <a:pt x="11" y="33"/>
                  </a:lnTo>
                  <a:lnTo>
                    <a:pt x="17" y="54"/>
                  </a:lnTo>
                  <a:lnTo>
                    <a:pt x="19" y="63"/>
                  </a:lnTo>
                  <a:lnTo>
                    <a:pt x="19" y="69"/>
                  </a:lnTo>
                  <a:lnTo>
                    <a:pt x="18" y="76"/>
                  </a:lnTo>
                  <a:lnTo>
                    <a:pt x="17" y="8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3" name="Freeform 125"/>
            <p:cNvSpPr>
              <a:spLocks/>
            </p:cNvSpPr>
            <p:nvPr/>
          </p:nvSpPr>
          <p:spPr bwMode="auto">
            <a:xfrm>
              <a:off x="5136" y="2169"/>
              <a:ext cx="47" cy="17"/>
            </a:xfrm>
            <a:custGeom>
              <a:avLst/>
              <a:gdLst/>
              <a:ahLst/>
              <a:cxnLst>
                <a:cxn ang="0">
                  <a:pos x="46" y="16"/>
                </a:cxn>
                <a:cxn ang="0">
                  <a:pos x="38" y="11"/>
                </a:cxn>
                <a:cxn ang="0">
                  <a:pos x="27" y="5"/>
                </a:cxn>
                <a:cxn ang="0">
                  <a:pos x="14" y="2"/>
                </a:cxn>
                <a:cxn ang="0">
                  <a:pos x="0" y="0"/>
                </a:cxn>
              </a:cxnLst>
              <a:rect l="0" t="0" r="r" b="b"/>
              <a:pathLst>
                <a:path w="47" h="17">
                  <a:moveTo>
                    <a:pt x="46" y="16"/>
                  </a:moveTo>
                  <a:lnTo>
                    <a:pt x="38" y="11"/>
                  </a:lnTo>
                  <a:lnTo>
                    <a:pt x="27" y="5"/>
                  </a:lnTo>
                  <a:lnTo>
                    <a:pt x="14" y="2"/>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4" name="Line 126"/>
            <p:cNvSpPr>
              <a:spLocks noChangeShapeType="1"/>
            </p:cNvSpPr>
            <p:nvPr/>
          </p:nvSpPr>
          <p:spPr bwMode="auto">
            <a:xfrm flipV="1">
              <a:off x="5136" y="2149"/>
              <a:ext cx="49" cy="24"/>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5" name="Line 127"/>
            <p:cNvSpPr>
              <a:spLocks noChangeShapeType="1"/>
            </p:cNvSpPr>
            <p:nvPr/>
          </p:nvSpPr>
          <p:spPr bwMode="auto">
            <a:xfrm>
              <a:off x="5180" y="2145"/>
              <a:ext cx="38" cy="10"/>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6" name="Line 128"/>
            <p:cNvSpPr>
              <a:spLocks noChangeShapeType="1"/>
            </p:cNvSpPr>
            <p:nvPr/>
          </p:nvSpPr>
          <p:spPr bwMode="auto">
            <a:xfrm flipH="1">
              <a:off x="5169" y="2156"/>
              <a:ext cx="37" cy="26"/>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7" name="Line 129"/>
            <p:cNvSpPr>
              <a:spLocks noChangeShapeType="1"/>
            </p:cNvSpPr>
            <p:nvPr/>
          </p:nvSpPr>
          <p:spPr bwMode="auto">
            <a:xfrm flipV="1">
              <a:off x="5157" y="2151"/>
              <a:ext cx="38" cy="2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8" name="Freeform 130"/>
            <p:cNvSpPr>
              <a:spLocks/>
            </p:cNvSpPr>
            <p:nvPr/>
          </p:nvSpPr>
          <p:spPr bwMode="auto">
            <a:xfrm>
              <a:off x="5034" y="2250"/>
              <a:ext cx="47" cy="44"/>
            </a:xfrm>
            <a:custGeom>
              <a:avLst/>
              <a:gdLst/>
              <a:ahLst/>
              <a:cxnLst>
                <a:cxn ang="0">
                  <a:pos x="46" y="0"/>
                </a:cxn>
                <a:cxn ang="0">
                  <a:pos x="20" y="20"/>
                </a:cxn>
                <a:cxn ang="0">
                  <a:pos x="0" y="43"/>
                </a:cxn>
              </a:cxnLst>
              <a:rect l="0" t="0" r="r" b="b"/>
              <a:pathLst>
                <a:path w="47" h="44">
                  <a:moveTo>
                    <a:pt x="46" y="0"/>
                  </a:moveTo>
                  <a:lnTo>
                    <a:pt x="20" y="20"/>
                  </a:lnTo>
                  <a:lnTo>
                    <a:pt x="0" y="4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9" name="Line 131"/>
            <p:cNvSpPr>
              <a:spLocks noChangeShapeType="1"/>
            </p:cNvSpPr>
            <p:nvPr/>
          </p:nvSpPr>
          <p:spPr bwMode="auto">
            <a:xfrm flipH="1" flipV="1">
              <a:off x="5048" y="2270"/>
              <a:ext cx="21" cy="6"/>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0" name="Line 132"/>
            <p:cNvSpPr>
              <a:spLocks noChangeShapeType="1"/>
            </p:cNvSpPr>
            <p:nvPr/>
          </p:nvSpPr>
          <p:spPr bwMode="auto">
            <a:xfrm flipV="1">
              <a:off x="4997" y="2252"/>
              <a:ext cx="62" cy="45"/>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1" name="Line 133"/>
            <p:cNvSpPr>
              <a:spLocks noChangeShapeType="1"/>
            </p:cNvSpPr>
            <p:nvPr/>
          </p:nvSpPr>
          <p:spPr bwMode="auto">
            <a:xfrm flipH="1">
              <a:off x="4975" y="2237"/>
              <a:ext cx="43" cy="22"/>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2" name="Line 134"/>
            <p:cNvSpPr>
              <a:spLocks noChangeShapeType="1"/>
            </p:cNvSpPr>
            <p:nvPr/>
          </p:nvSpPr>
          <p:spPr bwMode="auto">
            <a:xfrm flipH="1">
              <a:off x="4916" y="2262"/>
              <a:ext cx="56" cy="2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3" name="Freeform 135"/>
            <p:cNvSpPr>
              <a:spLocks/>
            </p:cNvSpPr>
            <p:nvPr/>
          </p:nvSpPr>
          <p:spPr bwMode="auto">
            <a:xfrm>
              <a:off x="5212" y="2181"/>
              <a:ext cx="154" cy="137"/>
            </a:xfrm>
            <a:custGeom>
              <a:avLst/>
              <a:gdLst/>
              <a:ahLst/>
              <a:cxnLst>
                <a:cxn ang="0">
                  <a:pos x="0" y="119"/>
                </a:cxn>
                <a:cxn ang="0">
                  <a:pos x="23" y="128"/>
                </a:cxn>
                <a:cxn ang="0">
                  <a:pos x="34" y="130"/>
                </a:cxn>
                <a:cxn ang="0">
                  <a:pos x="44" y="131"/>
                </a:cxn>
                <a:cxn ang="0">
                  <a:pos x="114" y="136"/>
                </a:cxn>
                <a:cxn ang="0">
                  <a:pos x="153" y="0"/>
                </a:cxn>
              </a:cxnLst>
              <a:rect l="0" t="0" r="r" b="b"/>
              <a:pathLst>
                <a:path w="154" h="137">
                  <a:moveTo>
                    <a:pt x="0" y="119"/>
                  </a:moveTo>
                  <a:lnTo>
                    <a:pt x="23" y="128"/>
                  </a:lnTo>
                  <a:lnTo>
                    <a:pt x="34" y="130"/>
                  </a:lnTo>
                  <a:lnTo>
                    <a:pt x="44" y="131"/>
                  </a:lnTo>
                  <a:lnTo>
                    <a:pt x="114" y="136"/>
                  </a:lnTo>
                  <a:lnTo>
                    <a:pt x="153"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44" name="Freeform 136"/>
            <p:cNvSpPr>
              <a:spLocks/>
            </p:cNvSpPr>
            <p:nvPr/>
          </p:nvSpPr>
          <p:spPr bwMode="auto">
            <a:xfrm>
              <a:off x="5295" y="2181"/>
              <a:ext cx="99" cy="136"/>
            </a:xfrm>
            <a:custGeom>
              <a:avLst/>
              <a:gdLst/>
              <a:ahLst/>
              <a:cxnLst>
                <a:cxn ang="0">
                  <a:pos x="98" y="1"/>
                </a:cxn>
                <a:cxn ang="0">
                  <a:pos x="59" y="0"/>
                </a:cxn>
                <a:cxn ang="0">
                  <a:pos x="0" y="135"/>
                </a:cxn>
              </a:cxnLst>
              <a:rect l="0" t="0" r="r" b="b"/>
              <a:pathLst>
                <a:path w="99" h="136">
                  <a:moveTo>
                    <a:pt x="98" y="1"/>
                  </a:moveTo>
                  <a:lnTo>
                    <a:pt x="59" y="0"/>
                  </a:lnTo>
                  <a:lnTo>
                    <a:pt x="0" y="13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45" name="Freeform 137"/>
            <p:cNvSpPr>
              <a:spLocks/>
            </p:cNvSpPr>
            <p:nvPr/>
          </p:nvSpPr>
          <p:spPr bwMode="auto">
            <a:xfrm>
              <a:off x="5328" y="2316"/>
              <a:ext cx="58" cy="18"/>
            </a:xfrm>
            <a:custGeom>
              <a:avLst/>
              <a:gdLst/>
              <a:ahLst/>
              <a:cxnLst>
                <a:cxn ang="0">
                  <a:pos x="0" y="0"/>
                </a:cxn>
                <a:cxn ang="0">
                  <a:pos x="38" y="2"/>
                </a:cxn>
                <a:cxn ang="0">
                  <a:pos x="44" y="3"/>
                </a:cxn>
                <a:cxn ang="0">
                  <a:pos x="49" y="5"/>
                </a:cxn>
                <a:cxn ang="0">
                  <a:pos x="54" y="9"/>
                </a:cxn>
                <a:cxn ang="0">
                  <a:pos x="55" y="12"/>
                </a:cxn>
                <a:cxn ang="0">
                  <a:pos x="57" y="17"/>
                </a:cxn>
              </a:cxnLst>
              <a:rect l="0" t="0" r="r" b="b"/>
              <a:pathLst>
                <a:path w="58" h="18">
                  <a:moveTo>
                    <a:pt x="0" y="0"/>
                  </a:moveTo>
                  <a:lnTo>
                    <a:pt x="38" y="2"/>
                  </a:lnTo>
                  <a:lnTo>
                    <a:pt x="44" y="3"/>
                  </a:lnTo>
                  <a:lnTo>
                    <a:pt x="49" y="5"/>
                  </a:lnTo>
                  <a:lnTo>
                    <a:pt x="54" y="9"/>
                  </a:lnTo>
                  <a:lnTo>
                    <a:pt x="55" y="12"/>
                  </a:lnTo>
                  <a:lnTo>
                    <a:pt x="57" y="17"/>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46" name="Freeform 138"/>
            <p:cNvSpPr>
              <a:spLocks/>
            </p:cNvSpPr>
            <p:nvPr/>
          </p:nvSpPr>
          <p:spPr bwMode="auto">
            <a:xfrm>
              <a:off x="5338" y="2316"/>
              <a:ext cx="17" cy="17"/>
            </a:xfrm>
            <a:custGeom>
              <a:avLst/>
              <a:gdLst/>
              <a:ahLst/>
              <a:cxnLst>
                <a:cxn ang="0">
                  <a:pos x="16" y="0"/>
                </a:cxn>
                <a:cxn ang="0">
                  <a:pos x="0" y="8"/>
                </a:cxn>
                <a:cxn ang="0">
                  <a:pos x="0" y="16"/>
                </a:cxn>
              </a:cxnLst>
              <a:rect l="0" t="0" r="r" b="b"/>
              <a:pathLst>
                <a:path w="17" h="17">
                  <a:moveTo>
                    <a:pt x="16" y="0"/>
                  </a:moveTo>
                  <a:lnTo>
                    <a:pt x="0" y="8"/>
                  </a:lnTo>
                  <a:lnTo>
                    <a:pt x="0"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47" name="Line 139"/>
            <p:cNvSpPr>
              <a:spLocks noChangeShapeType="1"/>
            </p:cNvSpPr>
            <p:nvPr/>
          </p:nvSpPr>
          <p:spPr bwMode="auto">
            <a:xfrm flipV="1">
              <a:off x="5368" y="2278"/>
              <a:ext cx="5" cy="4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8" name="Line 140"/>
            <p:cNvSpPr>
              <a:spLocks noChangeShapeType="1"/>
            </p:cNvSpPr>
            <p:nvPr/>
          </p:nvSpPr>
          <p:spPr bwMode="auto">
            <a:xfrm flipV="1">
              <a:off x="5368" y="2264"/>
              <a:ext cx="32" cy="24"/>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9" name="Line 141"/>
            <p:cNvSpPr>
              <a:spLocks noChangeShapeType="1"/>
            </p:cNvSpPr>
            <p:nvPr/>
          </p:nvSpPr>
          <p:spPr bwMode="auto">
            <a:xfrm flipH="1">
              <a:off x="5367" y="2268"/>
              <a:ext cx="56" cy="40"/>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0" name="Line 142"/>
            <p:cNvSpPr>
              <a:spLocks noChangeShapeType="1"/>
            </p:cNvSpPr>
            <p:nvPr/>
          </p:nvSpPr>
          <p:spPr bwMode="auto">
            <a:xfrm flipV="1">
              <a:off x="5371" y="2270"/>
              <a:ext cx="65" cy="59"/>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1" name="Freeform 143"/>
            <p:cNvSpPr>
              <a:spLocks/>
            </p:cNvSpPr>
            <p:nvPr/>
          </p:nvSpPr>
          <p:spPr bwMode="auto">
            <a:xfrm>
              <a:off x="5393" y="2265"/>
              <a:ext cx="47" cy="17"/>
            </a:xfrm>
            <a:custGeom>
              <a:avLst/>
              <a:gdLst/>
              <a:ahLst/>
              <a:cxnLst>
                <a:cxn ang="0">
                  <a:pos x="0" y="0"/>
                </a:cxn>
                <a:cxn ang="0">
                  <a:pos x="2" y="0"/>
                </a:cxn>
                <a:cxn ang="0">
                  <a:pos x="10" y="0"/>
                </a:cxn>
                <a:cxn ang="0">
                  <a:pos x="24" y="5"/>
                </a:cxn>
                <a:cxn ang="0">
                  <a:pos x="46" y="16"/>
                </a:cxn>
              </a:cxnLst>
              <a:rect l="0" t="0" r="r" b="b"/>
              <a:pathLst>
                <a:path w="47" h="17">
                  <a:moveTo>
                    <a:pt x="0" y="0"/>
                  </a:moveTo>
                  <a:lnTo>
                    <a:pt x="2" y="0"/>
                  </a:lnTo>
                  <a:lnTo>
                    <a:pt x="10" y="0"/>
                  </a:lnTo>
                  <a:lnTo>
                    <a:pt x="24" y="5"/>
                  </a:lnTo>
                  <a:lnTo>
                    <a:pt x="46"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2" name="Freeform 144"/>
            <p:cNvSpPr>
              <a:spLocks/>
            </p:cNvSpPr>
            <p:nvPr/>
          </p:nvSpPr>
          <p:spPr bwMode="auto">
            <a:xfrm>
              <a:off x="5280" y="2330"/>
              <a:ext cx="106" cy="25"/>
            </a:xfrm>
            <a:custGeom>
              <a:avLst/>
              <a:gdLst/>
              <a:ahLst/>
              <a:cxnLst>
                <a:cxn ang="0">
                  <a:pos x="105" y="6"/>
                </a:cxn>
                <a:cxn ang="0">
                  <a:pos x="103" y="5"/>
                </a:cxn>
                <a:cxn ang="0">
                  <a:pos x="76" y="1"/>
                </a:cxn>
                <a:cxn ang="0">
                  <a:pos x="49" y="0"/>
                </a:cxn>
                <a:cxn ang="0">
                  <a:pos x="24" y="1"/>
                </a:cxn>
                <a:cxn ang="0">
                  <a:pos x="2" y="5"/>
                </a:cxn>
                <a:cxn ang="0">
                  <a:pos x="1" y="6"/>
                </a:cxn>
                <a:cxn ang="0">
                  <a:pos x="0" y="7"/>
                </a:cxn>
                <a:cxn ang="0">
                  <a:pos x="1" y="10"/>
                </a:cxn>
                <a:cxn ang="0">
                  <a:pos x="32" y="24"/>
                </a:cxn>
              </a:cxnLst>
              <a:rect l="0" t="0" r="r" b="b"/>
              <a:pathLst>
                <a:path w="106" h="25">
                  <a:moveTo>
                    <a:pt x="105" y="6"/>
                  </a:moveTo>
                  <a:lnTo>
                    <a:pt x="103" y="5"/>
                  </a:lnTo>
                  <a:lnTo>
                    <a:pt x="76" y="1"/>
                  </a:lnTo>
                  <a:lnTo>
                    <a:pt x="49" y="0"/>
                  </a:lnTo>
                  <a:lnTo>
                    <a:pt x="24" y="1"/>
                  </a:lnTo>
                  <a:lnTo>
                    <a:pt x="2" y="5"/>
                  </a:lnTo>
                  <a:lnTo>
                    <a:pt x="1" y="6"/>
                  </a:lnTo>
                  <a:lnTo>
                    <a:pt x="0" y="7"/>
                  </a:lnTo>
                  <a:lnTo>
                    <a:pt x="1" y="10"/>
                  </a:lnTo>
                  <a:lnTo>
                    <a:pt x="32" y="24"/>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3" name="Line 145"/>
            <p:cNvSpPr>
              <a:spLocks noChangeShapeType="1"/>
            </p:cNvSpPr>
            <p:nvPr/>
          </p:nvSpPr>
          <p:spPr bwMode="auto">
            <a:xfrm>
              <a:off x="5285" y="2335"/>
              <a:ext cx="96" cy="47"/>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4" name="Line 146"/>
            <p:cNvSpPr>
              <a:spLocks noChangeShapeType="1"/>
            </p:cNvSpPr>
            <p:nvPr/>
          </p:nvSpPr>
          <p:spPr bwMode="auto">
            <a:xfrm flipH="1" flipV="1">
              <a:off x="5329" y="2333"/>
              <a:ext cx="62" cy="47"/>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5" name="Line 147"/>
            <p:cNvSpPr>
              <a:spLocks noChangeShapeType="1"/>
            </p:cNvSpPr>
            <p:nvPr/>
          </p:nvSpPr>
          <p:spPr bwMode="auto">
            <a:xfrm>
              <a:off x="5368" y="2337"/>
              <a:ext cx="40" cy="4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6" name="Freeform 148"/>
            <p:cNvSpPr>
              <a:spLocks/>
            </p:cNvSpPr>
            <p:nvPr/>
          </p:nvSpPr>
          <p:spPr bwMode="auto">
            <a:xfrm>
              <a:off x="5353" y="2365"/>
              <a:ext cx="52" cy="17"/>
            </a:xfrm>
            <a:custGeom>
              <a:avLst/>
              <a:gdLst/>
              <a:ahLst/>
              <a:cxnLst>
                <a:cxn ang="0">
                  <a:pos x="51" y="0"/>
                </a:cxn>
                <a:cxn ang="0">
                  <a:pos x="21" y="0"/>
                </a:cxn>
                <a:cxn ang="0">
                  <a:pos x="4" y="5"/>
                </a:cxn>
                <a:cxn ang="0">
                  <a:pos x="1" y="7"/>
                </a:cxn>
                <a:cxn ang="0">
                  <a:pos x="0" y="10"/>
                </a:cxn>
                <a:cxn ang="0">
                  <a:pos x="1" y="13"/>
                </a:cxn>
                <a:cxn ang="0">
                  <a:pos x="3" y="16"/>
                </a:cxn>
              </a:cxnLst>
              <a:rect l="0" t="0" r="r" b="b"/>
              <a:pathLst>
                <a:path w="52" h="17">
                  <a:moveTo>
                    <a:pt x="51" y="0"/>
                  </a:moveTo>
                  <a:lnTo>
                    <a:pt x="21" y="0"/>
                  </a:lnTo>
                  <a:lnTo>
                    <a:pt x="4" y="5"/>
                  </a:lnTo>
                  <a:lnTo>
                    <a:pt x="1" y="7"/>
                  </a:lnTo>
                  <a:lnTo>
                    <a:pt x="0" y="10"/>
                  </a:lnTo>
                  <a:lnTo>
                    <a:pt x="1" y="13"/>
                  </a:lnTo>
                  <a:lnTo>
                    <a:pt x="3"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7" name="Freeform 149"/>
            <p:cNvSpPr>
              <a:spLocks/>
            </p:cNvSpPr>
            <p:nvPr/>
          </p:nvSpPr>
          <p:spPr bwMode="auto">
            <a:xfrm>
              <a:off x="5182" y="2331"/>
              <a:ext cx="17" cy="29"/>
            </a:xfrm>
            <a:custGeom>
              <a:avLst/>
              <a:gdLst/>
              <a:ahLst/>
              <a:cxnLst>
                <a:cxn ang="0">
                  <a:pos x="14" y="28"/>
                </a:cxn>
                <a:cxn ang="0">
                  <a:pos x="15" y="28"/>
                </a:cxn>
                <a:cxn ang="0">
                  <a:pos x="16" y="26"/>
                </a:cxn>
                <a:cxn ang="0">
                  <a:pos x="16" y="3"/>
                </a:cxn>
                <a:cxn ang="0">
                  <a:pos x="16" y="1"/>
                </a:cxn>
                <a:cxn ang="0">
                  <a:pos x="15" y="1"/>
                </a:cxn>
                <a:cxn ang="0">
                  <a:pos x="3" y="0"/>
                </a:cxn>
                <a:cxn ang="0">
                  <a:pos x="2" y="1"/>
                </a:cxn>
                <a:cxn ang="0">
                  <a:pos x="0" y="26"/>
                </a:cxn>
                <a:cxn ang="0">
                  <a:pos x="1" y="26"/>
                </a:cxn>
                <a:cxn ang="0">
                  <a:pos x="2" y="28"/>
                </a:cxn>
                <a:cxn ang="0">
                  <a:pos x="14" y="28"/>
                </a:cxn>
              </a:cxnLst>
              <a:rect l="0" t="0" r="r" b="b"/>
              <a:pathLst>
                <a:path w="17" h="29">
                  <a:moveTo>
                    <a:pt x="14" y="28"/>
                  </a:moveTo>
                  <a:lnTo>
                    <a:pt x="15" y="28"/>
                  </a:lnTo>
                  <a:lnTo>
                    <a:pt x="16" y="26"/>
                  </a:lnTo>
                  <a:lnTo>
                    <a:pt x="16" y="3"/>
                  </a:lnTo>
                  <a:lnTo>
                    <a:pt x="16" y="1"/>
                  </a:lnTo>
                  <a:lnTo>
                    <a:pt x="15" y="1"/>
                  </a:lnTo>
                  <a:lnTo>
                    <a:pt x="3" y="0"/>
                  </a:lnTo>
                  <a:lnTo>
                    <a:pt x="2" y="1"/>
                  </a:lnTo>
                  <a:lnTo>
                    <a:pt x="0" y="26"/>
                  </a:lnTo>
                  <a:lnTo>
                    <a:pt x="1" y="26"/>
                  </a:lnTo>
                  <a:lnTo>
                    <a:pt x="2" y="28"/>
                  </a:lnTo>
                  <a:lnTo>
                    <a:pt x="14" y="28"/>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8" name="Freeform 150"/>
            <p:cNvSpPr>
              <a:spLocks/>
            </p:cNvSpPr>
            <p:nvPr/>
          </p:nvSpPr>
          <p:spPr bwMode="auto">
            <a:xfrm>
              <a:off x="5188" y="2337"/>
              <a:ext cx="17" cy="17"/>
            </a:xfrm>
            <a:custGeom>
              <a:avLst/>
              <a:gdLst/>
              <a:ahLst/>
              <a:cxnLst>
                <a:cxn ang="0">
                  <a:pos x="11" y="16"/>
                </a:cxn>
                <a:cxn ang="0">
                  <a:pos x="0" y="11"/>
                </a:cxn>
                <a:cxn ang="0">
                  <a:pos x="0" y="0"/>
                </a:cxn>
                <a:cxn ang="0">
                  <a:pos x="11" y="0"/>
                </a:cxn>
                <a:cxn ang="0">
                  <a:pos x="16" y="0"/>
                </a:cxn>
                <a:cxn ang="0">
                  <a:pos x="16" y="11"/>
                </a:cxn>
                <a:cxn ang="0">
                  <a:pos x="11" y="16"/>
                </a:cxn>
              </a:cxnLst>
              <a:rect l="0" t="0" r="r" b="b"/>
              <a:pathLst>
                <a:path w="17" h="17">
                  <a:moveTo>
                    <a:pt x="11" y="16"/>
                  </a:moveTo>
                  <a:lnTo>
                    <a:pt x="0" y="11"/>
                  </a:lnTo>
                  <a:lnTo>
                    <a:pt x="0" y="0"/>
                  </a:lnTo>
                  <a:lnTo>
                    <a:pt x="11" y="0"/>
                  </a:lnTo>
                  <a:lnTo>
                    <a:pt x="16" y="0"/>
                  </a:lnTo>
                  <a:lnTo>
                    <a:pt x="16" y="11"/>
                  </a:lnTo>
                  <a:lnTo>
                    <a:pt x="11"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9" name="Line 151"/>
            <p:cNvSpPr>
              <a:spLocks noChangeShapeType="1"/>
            </p:cNvSpPr>
            <p:nvPr/>
          </p:nvSpPr>
          <p:spPr bwMode="auto">
            <a:xfrm>
              <a:off x="5217" y="2376"/>
              <a:ext cx="9" cy="0"/>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60" name="Freeform 152"/>
            <p:cNvSpPr>
              <a:spLocks/>
            </p:cNvSpPr>
            <p:nvPr/>
          </p:nvSpPr>
          <p:spPr bwMode="auto">
            <a:xfrm>
              <a:off x="5153" y="2373"/>
              <a:ext cx="17" cy="17"/>
            </a:xfrm>
            <a:custGeom>
              <a:avLst/>
              <a:gdLst/>
              <a:ahLst/>
              <a:cxnLst>
                <a:cxn ang="0">
                  <a:pos x="14" y="13"/>
                </a:cxn>
                <a:cxn ang="0">
                  <a:pos x="16" y="13"/>
                </a:cxn>
                <a:cxn ang="0">
                  <a:pos x="16" y="1"/>
                </a:cxn>
                <a:cxn ang="0">
                  <a:pos x="14" y="0"/>
                </a:cxn>
                <a:cxn ang="0">
                  <a:pos x="1" y="0"/>
                </a:cxn>
                <a:cxn ang="0">
                  <a:pos x="0" y="0"/>
                </a:cxn>
                <a:cxn ang="0">
                  <a:pos x="0" y="16"/>
                </a:cxn>
                <a:cxn ang="0">
                  <a:pos x="1" y="16"/>
                </a:cxn>
                <a:cxn ang="0">
                  <a:pos x="14" y="13"/>
                </a:cxn>
              </a:cxnLst>
              <a:rect l="0" t="0" r="r" b="b"/>
              <a:pathLst>
                <a:path w="17" h="17">
                  <a:moveTo>
                    <a:pt x="14" y="13"/>
                  </a:moveTo>
                  <a:lnTo>
                    <a:pt x="16" y="13"/>
                  </a:lnTo>
                  <a:lnTo>
                    <a:pt x="16" y="1"/>
                  </a:lnTo>
                  <a:lnTo>
                    <a:pt x="14" y="0"/>
                  </a:lnTo>
                  <a:lnTo>
                    <a:pt x="1" y="0"/>
                  </a:lnTo>
                  <a:lnTo>
                    <a:pt x="0" y="0"/>
                  </a:lnTo>
                  <a:lnTo>
                    <a:pt x="0" y="16"/>
                  </a:lnTo>
                  <a:lnTo>
                    <a:pt x="1" y="16"/>
                  </a:lnTo>
                  <a:lnTo>
                    <a:pt x="14" y="1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1" name="Freeform 153"/>
            <p:cNvSpPr>
              <a:spLocks/>
            </p:cNvSpPr>
            <p:nvPr/>
          </p:nvSpPr>
          <p:spPr bwMode="auto">
            <a:xfrm>
              <a:off x="5108" y="2379"/>
              <a:ext cx="17" cy="17"/>
            </a:xfrm>
            <a:custGeom>
              <a:avLst/>
              <a:gdLst/>
              <a:ahLst/>
              <a:cxnLst>
                <a:cxn ang="0">
                  <a:pos x="14" y="16"/>
                </a:cxn>
                <a:cxn ang="0">
                  <a:pos x="16" y="10"/>
                </a:cxn>
                <a:cxn ang="0">
                  <a:pos x="16" y="2"/>
                </a:cxn>
                <a:cxn ang="0">
                  <a:pos x="14" y="0"/>
                </a:cxn>
                <a:cxn ang="0">
                  <a:pos x="4" y="2"/>
                </a:cxn>
                <a:cxn ang="0">
                  <a:pos x="0" y="5"/>
                </a:cxn>
                <a:cxn ang="0">
                  <a:pos x="0" y="13"/>
                </a:cxn>
                <a:cxn ang="0">
                  <a:pos x="4" y="16"/>
                </a:cxn>
                <a:cxn ang="0">
                  <a:pos x="14" y="16"/>
                </a:cxn>
              </a:cxnLst>
              <a:rect l="0" t="0" r="r" b="b"/>
              <a:pathLst>
                <a:path w="17" h="17">
                  <a:moveTo>
                    <a:pt x="14" y="16"/>
                  </a:moveTo>
                  <a:lnTo>
                    <a:pt x="16" y="10"/>
                  </a:lnTo>
                  <a:lnTo>
                    <a:pt x="16" y="2"/>
                  </a:lnTo>
                  <a:lnTo>
                    <a:pt x="14" y="0"/>
                  </a:lnTo>
                  <a:lnTo>
                    <a:pt x="4" y="2"/>
                  </a:lnTo>
                  <a:lnTo>
                    <a:pt x="0" y="5"/>
                  </a:lnTo>
                  <a:lnTo>
                    <a:pt x="0" y="13"/>
                  </a:lnTo>
                  <a:lnTo>
                    <a:pt x="4" y="16"/>
                  </a:lnTo>
                  <a:lnTo>
                    <a:pt x="14"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2" name="Freeform 154"/>
            <p:cNvSpPr>
              <a:spLocks/>
            </p:cNvSpPr>
            <p:nvPr/>
          </p:nvSpPr>
          <p:spPr bwMode="auto">
            <a:xfrm>
              <a:off x="4892" y="2442"/>
              <a:ext cx="17" cy="17"/>
            </a:xfrm>
            <a:custGeom>
              <a:avLst/>
              <a:gdLst/>
              <a:ahLst/>
              <a:cxnLst>
                <a:cxn ang="0">
                  <a:pos x="16" y="0"/>
                </a:cxn>
                <a:cxn ang="0">
                  <a:pos x="0" y="8"/>
                </a:cxn>
                <a:cxn ang="0">
                  <a:pos x="0" y="13"/>
                </a:cxn>
                <a:cxn ang="0">
                  <a:pos x="16" y="16"/>
                </a:cxn>
              </a:cxnLst>
              <a:rect l="0" t="0" r="r" b="b"/>
              <a:pathLst>
                <a:path w="17" h="17">
                  <a:moveTo>
                    <a:pt x="16" y="0"/>
                  </a:moveTo>
                  <a:lnTo>
                    <a:pt x="0" y="8"/>
                  </a:lnTo>
                  <a:lnTo>
                    <a:pt x="0" y="13"/>
                  </a:lnTo>
                  <a:lnTo>
                    <a:pt x="16"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3" name="Freeform 155"/>
            <p:cNvSpPr>
              <a:spLocks/>
            </p:cNvSpPr>
            <p:nvPr/>
          </p:nvSpPr>
          <p:spPr bwMode="auto">
            <a:xfrm>
              <a:off x="4802" y="2430"/>
              <a:ext cx="96" cy="17"/>
            </a:xfrm>
            <a:custGeom>
              <a:avLst/>
              <a:gdLst/>
              <a:ahLst/>
              <a:cxnLst>
                <a:cxn ang="0">
                  <a:pos x="95" y="16"/>
                </a:cxn>
                <a:cxn ang="0">
                  <a:pos x="68" y="6"/>
                </a:cxn>
                <a:cxn ang="0">
                  <a:pos x="30" y="3"/>
                </a:cxn>
                <a:cxn ang="0">
                  <a:pos x="29" y="1"/>
                </a:cxn>
                <a:cxn ang="0">
                  <a:pos x="23" y="0"/>
                </a:cxn>
                <a:cxn ang="0">
                  <a:pos x="0" y="0"/>
                </a:cxn>
              </a:cxnLst>
              <a:rect l="0" t="0" r="r" b="b"/>
              <a:pathLst>
                <a:path w="96" h="17">
                  <a:moveTo>
                    <a:pt x="95" y="16"/>
                  </a:moveTo>
                  <a:lnTo>
                    <a:pt x="68" y="6"/>
                  </a:lnTo>
                  <a:lnTo>
                    <a:pt x="30" y="3"/>
                  </a:lnTo>
                  <a:lnTo>
                    <a:pt x="29" y="1"/>
                  </a:lnTo>
                  <a:lnTo>
                    <a:pt x="23" y="0"/>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4" name="Freeform 156"/>
            <p:cNvSpPr>
              <a:spLocks/>
            </p:cNvSpPr>
            <p:nvPr/>
          </p:nvSpPr>
          <p:spPr bwMode="auto">
            <a:xfrm>
              <a:off x="4791" y="2430"/>
              <a:ext cx="17" cy="36"/>
            </a:xfrm>
            <a:custGeom>
              <a:avLst/>
              <a:gdLst/>
              <a:ahLst/>
              <a:cxnLst>
                <a:cxn ang="0">
                  <a:pos x="16" y="0"/>
                </a:cxn>
                <a:cxn ang="0">
                  <a:pos x="4" y="4"/>
                </a:cxn>
                <a:cxn ang="0">
                  <a:pos x="0" y="16"/>
                </a:cxn>
                <a:cxn ang="0">
                  <a:pos x="4" y="29"/>
                </a:cxn>
                <a:cxn ang="0">
                  <a:pos x="4" y="32"/>
                </a:cxn>
                <a:cxn ang="0">
                  <a:pos x="11" y="35"/>
                </a:cxn>
              </a:cxnLst>
              <a:rect l="0" t="0" r="r" b="b"/>
              <a:pathLst>
                <a:path w="17" h="36">
                  <a:moveTo>
                    <a:pt x="16" y="0"/>
                  </a:moveTo>
                  <a:lnTo>
                    <a:pt x="4" y="4"/>
                  </a:lnTo>
                  <a:lnTo>
                    <a:pt x="0" y="16"/>
                  </a:lnTo>
                  <a:lnTo>
                    <a:pt x="4" y="29"/>
                  </a:lnTo>
                  <a:lnTo>
                    <a:pt x="4" y="32"/>
                  </a:lnTo>
                  <a:lnTo>
                    <a:pt x="11" y="3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5" name="Freeform 157"/>
            <p:cNvSpPr>
              <a:spLocks/>
            </p:cNvSpPr>
            <p:nvPr/>
          </p:nvSpPr>
          <p:spPr bwMode="auto">
            <a:xfrm>
              <a:off x="4826" y="2432"/>
              <a:ext cx="17" cy="34"/>
            </a:xfrm>
            <a:custGeom>
              <a:avLst/>
              <a:gdLst/>
              <a:ahLst/>
              <a:cxnLst>
                <a:cxn ang="0">
                  <a:pos x="11" y="33"/>
                </a:cxn>
                <a:cxn ang="0">
                  <a:pos x="7" y="31"/>
                </a:cxn>
                <a:cxn ang="0">
                  <a:pos x="4" y="29"/>
                </a:cxn>
                <a:cxn ang="0">
                  <a:pos x="0" y="16"/>
                </a:cxn>
                <a:cxn ang="0">
                  <a:pos x="7" y="3"/>
                </a:cxn>
                <a:cxn ang="0">
                  <a:pos x="11" y="1"/>
                </a:cxn>
                <a:cxn ang="0">
                  <a:pos x="16" y="0"/>
                </a:cxn>
              </a:cxnLst>
              <a:rect l="0" t="0" r="r" b="b"/>
              <a:pathLst>
                <a:path w="17" h="34">
                  <a:moveTo>
                    <a:pt x="11" y="33"/>
                  </a:moveTo>
                  <a:lnTo>
                    <a:pt x="7" y="31"/>
                  </a:lnTo>
                  <a:lnTo>
                    <a:pt x="4" y="29"/>
                  </a:lnTo>
                  <a:lnTo>
                    <a:pt x="0" y="16"/>
                  </a:lnTo>
                  <a:lnTo>
                    <a:pt x="7" y="3"/>
                  </a:lnTo>
                  <a:lnTo>
                    <a:pt x="11" y="1"/>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6" name="Freeform 158"/>
            <p:cNvSpPr>
              <a:spLocks/>
            </p:cNvSpPr>
            <p:nvPr/>
          </p:nvSpPr>
          <p:spPr bwMode="auto">
            <a:xfrm>
              <a:off x="4856" y="2436"/>
              <a:ext cx="17" cy="30"/>
            </a:xfrm>
            <a:custGeom>
              <a:avLst/>
              <a:gdLst/>
              <a:ahLst/>
              <a:cxnLst>
                <a:cxn ang="0">
                  <a:pos x="16" y="0"/>
                </a:cxn>
                <a:cxn ang="0">
                  <a:pos x="11" y="0"/>
                </a:cxn>
                <a:cxn ang="0">
                  <a:pos x="5" y="3"/>
                </a:cxn>
                <a:cxn ang="0">
                  <a:pos x="0" y="14"/>
                </a:cxn>
                <a:cxn ang="0">
                  <a:pos x="5" y="25"/>
                </a:cxn>
                <a:cxn ang="0">
                  <a:pos x="11" y="29"/>
                </a:cxn>
              </a:cxnLst>
              <a:rect l="0" t="0" r="r" b="b"/>
              <a:pathLst>
                <a:path w="17" h="30">
                  <a:moveTo>
                    <a:pt x="16" y="0"/>
                  </a:moveTo>
                  <a:lnTo>
                    <a:pt x="11" y="0"/>
                  </a:lnTo>
                  <a:lnTo>
                    <a:pt x="5" y="3"/>
                  </a:lnTo>
                  <a:lnTo>
                    <a:pt x="0" y="14"/>
                  </a:lnTo>
                  <a:lnTo>
                    <a:pt x="5" y="25"/>
                  </a:lnTo>
                  <a:lnTo>
                    <a:pt x="11" y="2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7" name="Freeform 159"/>
            <p:cNvSpPr>
              <a:spLocks/>
            </p:cNvSpPr>
            <p:nvPr/>
          </p:nvSpPr>
          <p:spPr bwMode="auto">
            <a:xfrm>
              <a:off x="4865" y="2436"/>
              <a:ext cx="17" cy="30"/>
            </a:xfrm>
            <a:custGeom>
              <a:avLst/>
              <a:gdLst/>
              <a:ahLst/>
              <a:cxnLst>
                <a:cxn ang="0">
                  <a:pos x="10" y="29"/>
                </a:cxn>
                <a:cxn ang="0">
                  <a:pos x="2" y="25"/>
                </a:cxn>
                <a:cxn ang="0">
                  <a:pos x="0" y="21"/>
                </a:cxn>
                <a:cxn ang="0">
                  <a:pos x="0" y="14"/>
                </a:cxn>
                <a:cxn ang="0">
                  <a:pos x="8" y="3"/>
                </a:cxn>
                <a:cxn ang="0">
                  <a:pos x="10" y="1"/>
                </a:cxn>
                <a:cxn ang="0">
                  <a:pos x="16" y="0"/>
                </a:cxn>
              </a:cxnLst>
              <a:rect l="0" t="0" r="r" b="b"/>
              <a:pathLst>
                <a:path w="17" h="30">
                  <a:moveTo>
                    <a:pt x="10" y="29"/>
                  </a:moveTo>
                  <a:lnTo>
                    <a:pt x="2" y="25"/>
                  </a:lnTo>
                  <a:lnTo>
                    <a:pt x="0" y="21"/>
                  </a:lnTo>
                  <a:lnTo>
                    <a:pt x="0" y="14"/>
                  </a:lnTo>
                  <a:lnTo>
                    <a:pt x="8" y="3"/>
                  </a:lnTo>
                  <a:lnTo>
                    <a:pt x="10" y="1"/>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8" name="Freeform 160"/>
            <p:cNvSpPr>
              <a:spLocks/>
            </p:cNvSpPr>
            <p:nvPr/>
          </p:nvSpPr>
          <p:spPr bwMode="auto">
            <a:xfrm>
              <a:off x="4873" y="2460"/>
              <a:ext cx="17" cy="17"/>
            </a:xfrm>
            <a:custGeom>
              <a:avLst/>
              <a:gdLst/>
              <a:ahLst/>
              <a:cxnLst>
                <a:cxn ang="0">
                  <a:pos x="0" y="16"/>
                </a:cxn>
                <a:cxn ang="0">
                  <a:pos x="7" y="5"/>
                </a:cxn>
                <a:cxn ang="0">
                  <a:pos x="16" y="0"/>
                </a:cxn>
              </a:cxnLst>
              <a:rect l="0" t="0" r="r" b="b"/>
              <a:pathLst>
                <a:path w="17" h="17">
                  <a:moveTo>
                    <a:pt x="0" y="16"/>
                  </a:moveTo>
                  <a:lnTo>
                    <a:pt x="7" y="5"/>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9" name="Freeform 161"/>
            <p:cNvSpPr>
              <a:spLocks/>
            </p:cNvSpPr>
            <p:nvPr/>
          </p:nvSpPr>
          <p:spPr bwMode="auto">
            <a:xfrm>
              <a:off x="4865" y="2471"/>
              <a:ext cx="33" cy="17"/>
            </a:xfrm>
            <a:custGeom>
              <a:avLst/>
              <a:gdLst/>
              <a:ahLst/>
              <a:cxnLst>
                <a:cxn ang="0">
                  <a:pos x="32" y="16"/>
                </a:cxn>
                <a:cxn ang="0">
                  <a:pos x="29" y="5"/>
                </a:cxn>
                <a:cxn ang="0">
                  <a:pos x="23" y="0"/>
                </a:cxn>
                <a:cxn ang="0">
                  <a:pos x="0" y="0"/>
                </a:cxn>
              </a:cxnLst>
              <a:rect l="0" t="0" r="r" b="b"/>
              <a:pathLst>
                <a:path w="33" h="17">
                  <a:moveTo>
                    <a:pt x="32" y="16"/>
                  </a:moveTo>
                  <a:lnTo>
                    <a:pt x="29" y="5"/>
                  </a:lnTo>
                  <a:lnTo>
                    <a:pt x="23" y="0"/>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0" name="Freeform 162"/>
            <p:cNvSpPr>
              <a:spLocks/>
            </p:cNvSpPr>
            <p:nvPr/>
          </p:nvSpPr>
          <p:spPr bwMode="auto">
            <a:xfrm>
              <a:off x="4960" y="2483"/>
              <a:ext cx="17" cy="17"/>
            </a:xfrm>
            <a:custGeom>
              <a:avLst/>
              <a:gdLst/>
              <a:ahLst/>
              <a:cxnLst>
                <a:cxn ang="0">
                  <a:pos x="16" y="0"/>
                </a:cxn>
                <a:cxn ang="0">
                  <a:pos x="0" y="2"/>
                </a:cxn>
                <a:cxn ang="0">
                  <a:pos x="0" y="7"/>
                </a:cxn>
                <a:cxn ang="0">
                  <a:pos x="0" y="12"/>
                </a:cxn>
                <a:cxn ang="0">
                  <a:pos x="7" y="16"/>
                </a:cxn>
              </a:cxnLst>
              <a:rect l="0" t="0" r="r" b="b"/>
              <a:pathLst>
                <a:path w="17" h="17">
                  <a:moveTo>
                    <a:pt x="16" y="0"/>
                  </a:moveTo>
                  <a:lnTo>
                    <a:pt x="0" y="2"/>
                  </a:lnTo>
                  <a:lnTo>
                    <a:pt x="0" y="7"/>
                  </a:lnTo>
                  <a:lnTo>
                    <a:pt x="0" y="12"/>
                  </a:lnTo>
                  <a:lnTo>
                    <a:pt x="7"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1" name="Freeform 163"/>
            <p:cNvSpPr>
              <a:spLocks/>
            </p:cNvSpPr>
            <p:nvPr/>
          </p:nvSpPr>
          <p:spPr bwMode="auto">
            <a:xfrm>
              <a:off x="4897" y="2472"/>
              <a:ext cx="70" cy="17"/>
            </a:xfrm>
            <a:custGeom>
              <a:avLst/>
              <a:gdLst/>
              <a:ahLst/>
              <a:cxnLst>
                <a:cxn ang="0">
                  <a:pos x="69" y="16"/>
                </a:cxn>
                <a:cxn ang="0">
                  <a:pos x="41" y="4"/>
                </a:cxn>
                <a:cxn ang="0">
                  <a:pos x="0" y="0"/>
                </a:cxn>
              </a:cxnLst>
              <a:rect l="0" t="0" r="r" b="b"/>
              <a:pathLst>
                <a:path w="70" h="17">
                  <a:moveTo>
                    <a:pt x="69" y="16"/>
                  </a:moveTo>
                  <a:lnTo>
                    <a:pt x="41" y="4"/>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2" name="Freeform 164"/>
            <p:cNvSpPr>
              <a:spLocks/>
            </p:cNvSpPr>
            <p:nvPr/>
          </p:nvSpPr>
          <p:spPr bwMode="auto">
            <a:xfrm>
              <a:off x="4856" y="2470"/>
              <a:ext cx="17" cy="34"/>
            </a:xfrm>
            <a:custGeom>
              <a:avLst/>
              <a:gdLst/>
              <a:ahLst/>
              <a:cxnLst>
                <a:cxn ang="0">
                  <a:pos x="16" y="0"/>
                </a:cxn>
                <a:cxn ang="0">
                  <a:pos x="11" y="2"/>
                </a:cxn>
                <a:cxn ang="0">
                  <a:pos x="8" y="5"/>
                </a:cxn>
                <a:cxn ang="0">
                  <a:pos x="0" y="17"/>
                </a:cxn>
                <a:cxn ang="0">
                  <a:pos x="3" y="27"/>
                </a:cxn>
                <a:cxn ang="0">
                  <a:pos x="8" y="31"/>
                </a:cxn>
                <a:cxn ang="0">
                  <a:pos x="11" y="33"/>
                </a:cxn>
              </a:cxnLst>
              <a:rect l="0" t="0" r="r" b="b"/>
              <a:pathLst>
                <a:path w="17" h="34">
                  <a:moveTo>
                    <a:pt x="16" y="0"/>
                  </a:moveTo>
                  <a:lnTo>
                    <a:pt x="11" y="2"/>
                  </a:lnTo>
                  <a:lnTo>
                    <a:pt x="8" y="5"/>
                  </a:lnTo>
                  <a:lnTo>
                    <a:pt x="0" y="17"/>
                  </a:lnTo>
                  <a:lnTo>
                    <a:pt x="3" y="27"/>
                  </a:lnTo>
                  <a:lnTo>
                    <a:pt x="8" y="31"/>
                  </a:lnTo>
                  <a:lnTo>
                    <a:pt x="11" y="3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3" name="Freeform 165"/>
            <p:cNvSpPr>
              <a:spLocks/>
            </p:cNvSpPr>
            <p:nvPr/>
          </p:nvSpPr>
          <p:spPr bwMode="auto">
            <a:xfrm>
              <a:off x="4892" y="2472"/>
              <a:ext cx="17" cy="32"/>
            </a:xfrm>
            <a:custGeom>
              <a:avLst/>
              <a:gdLst/>
              <a:ahLst/>
              <a:cxnLst>
                <a:cxn ang="0">
                  <a:pos x="12" y="31"/>
                </a:cxn>
                <a:cxn ang="0">
                  <a:pos x="6" y="27"/>
                </a:cxn>
                <a:cxn ang="0">
                  <a:pos x="0" y="16"/>
                </a:cxn>
                <a:cxn ang="0">
                  <a:pos x="6" y="3"/>
                </a:cxn>
                <a:cxn ang="0">
                  <a:pos x="12" y="0"/>
                </a:cxn>
                <a:cxn ang="0">
                  <a:pos x="16" y="0"/>
                </a:cxn>
              </a:cxnLst>
              <a:rect l="0" t="0" r="r" b="b"/>
              <a:pathLst>
                <a:path w="17" h="32">
                  <a:moveTo>
                    <a:pt x="12" y="31"/>
                  </a:moveTo>
                  <a:lnTo>
                    <a:pt x="6" y="27"/>
                  </a:lnTo>
                  <a:lnTo>
                    <a:pt x="0" y="16"/>
                  </a:lnTo>
                  <a:lnTo>
                    <a:pt x="6" y="3"/>
                  </a:lnTo>
                  <a:lnTo>
                    <a:pt x="12" y="0"/>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4" name="Freeform 166"/>
            <p:cNvSpPr>
              <a:spLocks/>
            </p:cNvSpPr>
            <p:nvPr/>
          </p:nvSpPr>
          <p:spPr bwMode="auto">
            <a:xfrm>
              <a:off x="4923" y="2474"/>
              <a:ext cx="17" cy="30"/>
            </a:xfrm>
            <a:custGeom>
              <a:avLst/>
              <a:gdLst/>
              <a:ahLst/>
              <a:cxnLst>
                <a:cxn ang="0">
                  <a:pos x="16" y="0"/>
                </a:cxn>
                <a:cxn ang="0">
                  <a:pos x="11" y="1"/>
                </a:cxn>
                <a:cxn ang="0">
                  <a:pos x="4" y="3"/>
                </a:cxn>
                <a:cxn ang="0">
                  <a:pos x="0" y="14"/>
                </a:cxn>
                <a:cxn ang="0">
                  <a:pos x="0" y="20"/>
                </a:cxn>
                <a:cxn ang="0">
                  <a:pos x="4" y="25"/>
                </a:cxn>
                <a:cxn ang="0">
                  <a:pos x="11" y="29"/>
                </a:cxn>
              </a:cxnLst>
              <a:rect l="0" t="0" r="r" b="b"/>
              <a:pathLst>
                <a:path w="17" h="30">
                  <a:moveTo>
                    <a:pt x="16" y="0"/>
                  </a:moveTo>
                  <a:lnTo>
                    <a:pt x="11" y="1"/>
                  </a:lnTo>
                  <a:lnTo>
                    <a:pt x="4" y="3"/>
                  </a:lnTo>
                  <a:lnTo>
                    <a:pt x="0" y="14"/>
                  </a:lnTo>
                  <a:lnTo>
                    <a:pt x="0" y="20"/>
                  </a:lnTo>
                  <a:lnTo>
                    <a:pt x="4" y="25"/>
                  </a:lnTo>
                  <a:lnTo>
                    <a:pt x="11" y="2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5" name="Freeform 167"/>
            <p:cNvSpPr>
              <a:spLocks/>
            </p:cNvSpPr>
            <p:nvPr/>
          </p:nvSpPr>
          <p:spPr bwMode="auto">
            <a:xfrm>
              <a:off x="4932" y="2474"/>
              <a:ext cx="17" cy="30"/>
            </a:xfrm>
            <a:custGeom>
              <a:avLst/>
              <a:gdLst/>
              <a:ahLst/>
              <a:cxnLst>
                <a:cxn ang="0">
                  <a:pos x="9" y="29"/>
                </a:cxn>
                <a:cxn ang="0">
                  <a:pos x="6" y="27"/>
                </a:cxn>
                <a:cxn ang="0">
                  <a:pos x="2" y="25"/>
                </a:cxn>
                <a:cxn ang="0">
                  <a:pos x="0" y="15"/>
                </a:cxn>
                <a:cxn ang="0">
                  <a:pos x="6" y="3"/>
                </a:cxn>
                <a:cxn ang="0">
                  <a:pos x="16" y="0"/>
                </a:cxn>
              </a:cxnLst>
              <a:rect l="0" t="0" r="r" b="b"/>
              <a:pathLst>
                <a:path w="17" h="30">
                  <a:moveTo>
                    <a:pt x="9" y="29"/>
                  </a:moveTo>
                  <a:lnTo>
                    <a:pt x="6" y="27"/>
                  </a:lnTo>
                  <a:lnTo>
                    <a:pt x="2" y="25"/>
                  </a:lnTo>
                  <a:lnTo>
                    <a:pt x="0" y="15"/>
                  </a:lnTo>
                  <a:lnTo>
                    <a:pt x="6" y="3"/>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6" name="Freeform 168"/>
            <p:cNvSpPr>
              <a:spLocks/>
            </p:cNvSpPr>
            <p:nvPr/>
          </p:nvSpPr>
          <p:spPr bwMode="auto">
            <a:xfrm>
              <a:off x="4938" y="2452"/>
              <a:ext cx="41" cy="25"/>
            </a:xfrm>
            <a:custGeom>
              <a:avLst/>
              <a:gdLst/>
              <a:ahLst/>
              <a:cxnLst>
                <a:cxn ang="0">
                  <a:pos x="40" y="24"/>
                </a:cxn>
                <a:cxn ang="0">
                  <a:pos x="8" y="6"/>
                </a:cxn>
                <a:cxn ang="0">
                  <a:pos x="7" y="6"/>
                </a:cxn>
                <a:cxn ang="0">
                  <a:pos x="7" y="5"/>
                </a:cxn>
                <a:cxn ang="0">
                  <a:pos x="11" y="3"/>
                </a:cxn>
                <a:cxn ang="0">
                  <a:pos x="34" y="1"/>
                </a:cxn>
                <a:cxn ang="0">
                  <a:pos x="26" y="0"/>
                </a:cxn>
                <a:cxn ang="0">
                  <a:pos x="16" y="0"/>
                </a:cxn>
                <a:cxn ang="0">
                  <a:pos x="7" y="1"/>
                </a:cxn>
                <a:cxn ang="0">
                  <a:pos x="0" y="1"/>
                </a:cxn>
              </a:cxnLst>
              <a:rect l="0" t="0" r="r" b="b"/>
              <a:pathLst>
                <a:path w="41" h="25">
                  <a:moveTo>
                    <a:pt x="40" y="24"/>
                  </a:moveTo>
                  <a:lnTo>
                    <a:pt x="8" y="6"/>
                  </a:lnTo>
                  <a:lnTo>
                    <a:pt x="7" y="6"/>
                  </a:lnTo>
                  <a:lnTo>
                    <a:pt x="7" y="5"/>
                  </a:lnTo>
                  <a:lnTo>
                    <a:pt x="11" y="3"/>
                  </a:lnTo>
                  <a:lnTo>
                    <a:pt x="34" y="1"/>
                  </a:lnTo>
                  <a:lnTo>
                    <a:pt x="26" y="0"/>
                  </a:lnTo>
                  <a:lnTo>
                    <a:pt x="16" y="0"/>
                  </a:lnTo>
                  <a:lnTo>
                    <a:pt x="7" y="1"/>
                  </a:lnTo>
                  <a:lnTo>
                    <a:pt x="0" y="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7" name="Freeform 169"/>
            <p:cNvSpPr>
              <a:spLocks/>
            </p:cNvSpPr>
            <p:nvPr/>
          </p:nvSpPr>
          <p:spPr bwMode="auto">
            <a:xfrm>
              <a:off x="4874" y="2415"/>
              <a:ext cx="38" cy="22"/>
            </a:xfrm>
            <a:custGeom>
              <a:avLst/>
              <a:gdLst/>
              <a:ahLst/>
              <a:cxnLst>
                <a:cxn ang="0">
                  <a:pos x="37" y="21"/>
                </a:cxn>
                <a:cxn ang="0">
                  <a:pos x="6" y="4"/>
                </a:cxn>
                <a:cxn ang="0">
                  <a:pos x="5" y="4"/>
                </a:cxn>
                <a:cxn ang="0">
                  <a:pos x="9" y="2"/>
                </a:cxn>
                <a:cxn ang="0">
                  <a:pos x="32" y="0"/>
                </a:cxn>
                <a:cxn ang="0">
                  <a:pos x="24" y="0"/>
                </a:cxn>
                <a:cxn ang="0">
                  <a:pos x="14" y="0"/>
                </a:cxn>
                <a:cxn ang="0">
                  <a:pos x="5" y="0"/>
                </a:cxn>
                <a:cxn ang="0">
                  <a:pos x="0" y="1"/>
                </a:cxn>
              </a:cxnLst>
              <a:rect l="0" t="0" r="r" b="b"/>
              <a:pathLst>
                <a:path w="38" h="22">
                  <a:moveTo>
                    <a:pt x="37" y="21"/>
                  </a:moveTo>
                  <a:lnTo>
                    <a:pt x="6" y="4"/>
                  </a:lnTo>
                  <a:lnTo>
                    <a:pt x="5" y="4"/>
                  </a:lnTo>
                  <a:lnTo>
                    <a:pt x="9" y="2"/>
                  </a:lnTo>
                  <a:lnTo>
                    <a:pt x="32" y="0"/>
                  </a:lnTo>
                  <a:lnTo>
                    <a:pt x="24" y="0"/>
                  </a:lnTo>
                  <a:lnTo>
                    <a:pt x="14" y="0"/>
                  </a:lnTo>
                  <a:lnTo>
                    <a:pt x="5" y="0"/>
                  </a:lnTo>
                  <a:lnTo>
                    <a:pt x="0" y="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8" name="Freeform 170"/>
            <p:cNvSpPr>
              <a:spLocks/>
            </p:cNvSpPr>
            <p:nvPr/>
          </p:nvSpPr>
          <p:spPr bwMode="auto">
            <a:xfrm>
              <a:off x="4794" y="2348"/>
              <a:ext cx="217" cy="41"/>
            </a:xfrm>
            <a:custGeom>
              <a:avLst/>
              <a:gdLst/>
              <a:ahLst/>
              <a:cxnLst>
                <a:cxn ang="0">
                  <a:pos x="7" y="24"/>
                </a:cxn>
                <a:cxn ang="0">
                  <a:pos x="1" y="21"/>
                </a:cxn>
                <a:cxn ang="0">
                  <a:pos x="0" y="19"/>
                </a:cxn>
                <a:cxn ang="0">
                  <a:pos x="0" y="16"/>
                </a:cxn>
                <a:cxn ang="0">
                  <a:pos x="1" y="13"/>
                </a:cxn>
                <a:cxn ang="0">
                  <a:pos x="3" y="10"/>
                </a:cxn>
                <a:cxn ang="0">
                  <a:pos x="9" y="6"/>
                </a:cxn>
                <a:cxn ang="0">
                  <a:pos x="17" y="3"/>
                </a:cxn>
                <a:cxn ang="0">
                  <a:pos x="39" y="0"/>
                </a:cxn>
                <a:cxn ang="0">
                  <a:pos x="61" y="0"/>
                </a:cxn>
                <a:cxn ang="0">
                  <a:pos x="83" y="0"/>
                </a:cxn>
                <a:cxn ang="0">
                  <a:pos x="107" y="3"/>
                </a:cxn>
                <a:cxn ang="0">
                  <a:pos x="132" y="8"/>
                </a:cxn>
                <a:cxn ang="0">
                  <a:pos x="157" y="13"/>
                </a:cxn>
                <a:cxn ang="0">
                  <a:pos x="186" y="22"/>
                </a:cxn>
                <a:cxn ang="0">
                  <a:pos x="216" y="32"/>
                </a:cxn>
                <a:cxn ang="0">
                  <a:pos x="209" y="40"/>
                </a:cxn>
              </a:cxnLst>
              <a:rect l="0" t="0" r="r" b="b"/>
              <a:pathLst>
                <a:path w="217" h="41">
                  <a:moveTo>
                    <a:pt x="7" y="24"/>
                  </a:moveTo>
                  <a:lnTo>
                    <a:pt x="1" y="21"/>
                  </a:lnTo>
                  <a:lnTo>
                    <a:pt x="0" y="19"/>
                  </a:lnTo>
                  <a:lnTo>
                    <a:pt x="0" y="16"/>
                  </a:lnTo>
                  <a:lnTo>
                    <a:pt x="1" y="13"/>
                  </a:lnTo>
                  <a:lnTo>
                    <a:pt x="3" y="10"/>
                  </a:lnTo>
                  <a:lnTo>
                    <a:pt x="9" y="6"/>
                  </a:lnTo>
                  <a:lnTo>
                    <a:pt x="17" y="3"/>
                  </a:lnTo>
                  <a:lnTo>
                    <a:pt x="39" y="0"/>
                  </a:lnTo>
                  <a:lnTo>
                    <a:pt x="61" y="0"/>
                  </a:lnTo>
                  <a:lnTo>
                    <a:pt x="83" y="0"/>
                  </a:lnTo>
                  <a:lnTo>
                    <a:pt x="107" y="3"/>
                  </a:lnTo>
                  <a:lnTo>
                    <a:pt x="132" y="8"/>
                  </a:lnTo>
                  <a:lnTo>
                    <a:pt x="157" y="13"/>
                  </a:lnTo>
                  <a:lnTo>
                    <a:pt x="186" y="22"/>
                  </a:lnTo>
                  <a:lnTo>
                    <a:pt x="216" y="32"/>
                  </a:lnTo>
                  <a:lnTo>
                    <a:pt x="209" y="4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9" name="Freeform 171"/>
            <p:cNvSpPr>
              <a:spLocks/>
            </p:cNvSpPr>
            <p:nvPr/>
          </p:nvSpPr>
          <p:spPr bwMode="auto">
            <a:xfrm>
              <a:off x="4857" y="2347"/>
              <a:ext cx="212" cy="44"/>
            </a:xfrm>
            <a:custGeom>
              <a:avLst/>
              <a:gdLst/>
              <a:ahLst/>
              <a:cxnLst>
                <a:cxn ang="0">
                  <a:pos x="183" y="43"/>
                </a:cxn>
                <a:cxn ang="0">
                  <a:pos x="195" y="41"/>
                </a:cxn>
                <a:cxn ang="0">
                  <a:pos x="205" y="39"/>
                </a:cxn>
                <a:cxn ang="0">
                  <a:pos x="209" y="36"/>
                </a:cxn>
                <a:cxn ang="0">
                  <a:pos x="211" y="35"/>
                </a:cxn>
                <a:cxn ang="0">
                  <a:pos x="209" y="34"/>
                </a:cxn>
                <a:cxn ang="0">
                  <a:pos x="185" y="26"/>
                </a:cxn>
                <a:cxn ang="0">
                  <a:pos x="161" y="18"/>
                </a:cxn>
                <a:cxn ang="0">
                  <a:pos x="135" y="12"/>
                </a:cxn>
                <a:cxn ang="0">
                  <a:pos x="110" y="7"/>
                </a:cxn>
                <a:cxn ang="0">
                  <a:pos x="83" y="4"/>
                </a:cxn>
                <a:cxn ang="0">
                  <a:pos x="56" y="2"/>
                </a:cxn>
                <a:cxn ang="0">
                  <a:pos x="0" y="0"/>
                </a:cxn>
              </a:cxnLst>
              <a:rect l="0" t="0" r="r" b="b"/>
              <a:pathLst>
                <a:path w="212" h="44">
                  <a:moveTo>
                    <a:pt x="183" y="43"/>
                  </a:moveTo>
                  <a:lnTo>
                    <a:pt x="195" y="41"/>
                  </a:lnTo>
                  <a:lnTo>
                    <a:pt x="205" y="39"/>
                  </a:lnTo>
                  <a:lnTo>
                    <a:pt x="209" y="36"/>
                  </a:lnTo>
                  <a:lnTo>
                    <a:pt x="211" y="35"/>
                  </a:lnTo>
                  <a:lnTo>
                    <a:pt x="209" y="34"/>
                  </a:lnTo>
                  <a:lnTo>
                    <a:pt x="185" y="26"/>
                  </a:lnTo>
                  <a:lnTo>
                    <a:pt x="161" y="18"/>
                  </a:lnTo>
                  <a:lnTo>
                    <a:pt x="135" y="12"/>
                  </a:lnTo>
                  <a:lnTo>
                    <a:pt x="110" y="7"/>
                  </a:lnTo>
                  <a:lnTo>
                    <a:pt x="83" y="4"/>
                  </a:lnTo>
                  <a:lnTo>
                    <a:pt x="56" y="2"/>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0" name="Freeform 172"/>
            <p:cNvSpPr>
              <a:spLocks/>
            </p:cNvSpPr>
            <p:nvPr/>
          </p:nvSpPr>
          <p:spPr bwMode="auto">
            <a:xfrm>
              <a:off x="4811" y="2376"/>
              <a:ext cx="17" cy="17"/>
            </a:xfrm>
            <a:custGeom>
              <a:avLst/>
              <a:gdLst/>
              <a:ahLst/>
              <a:cxnLst>
                <a:cxn ang="0">
                  <a:pos x="0" y="10"/>
                </a:cxn>
                <a:cxn ang="0">
                  <a:pos x="0" y="4"/>
                </a:cxn>
                <a:cxn ang="0">
                  <a:pos x="6" y="0"/>
                </a:cxn>
                <a:cxn ang="0">
                  <a:pos x="16" y="4"/>
                </a:cxn>
                <a:cxn ang="0">
                  <a:pos x="9" y="10"/>
                </a:cxn>
                <a:cxn ang="0">
                  <a:pos x="9" y="16"/>
                </a:cxn>
              </a:cxnLst>
              <a:rect l="0" t="0" r="r" b="b"/>
              <a:pathLst>
                <a:path w="17" h="17">
                  <a:moveTo>
                    <a:pt x="0" y="10"/>
                  </a:moveTo>
                  <a:lnTo>
                    <a:pt x="0" y="4"/>
                  </a:lnTo>
                  <a:lnTo>
                    <a:pt x="6" y="0"/>
                  </a:lnTo>
                  <a:lnTo>
                    <a:pt x="16" y="4"/>
                  </a:lnTo>
                  <a:lnTo>
                    <a:pt x="9" y="10"/>
                  </a:lnTo>
                  <a:lnTo>
                    <a:pt x="9"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1" name="Line 173"/>
            <p:cNvSpPr>
              <a:spLocks noChangeShapeType="1"/>
            </p:cNvSpPr>
            <p:nvPr/>
          </p:nvSpPr>
          <p:spPr bwMode="auto">
            <a:xfrm>
              <a:off x="4815" y="2356"/>
              <a:ext cx="88" cy="5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82" name="Line 174"/>
            <p:cNvSpPr>
              <a:spLocks noChangeShapeType="1"/>
            </p:cNvSpPr>
            <p:nvPr/>
          </p:nvSpPr>
          <p:spPr bwMode="auto">
            <a:xfrm>
              <a:off x="4908" y="2419"/>
              <a:ext cx="52" cy="3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83" name="Line 175"/>
            <p:cNvSpPr>
              <a:spLocks noChangeShapeType="1"/>
            </p:cNvSpPr>
            <p:nvPr/>
          </p:nvSpPr>
          <p:spPr bwMode="auto">
            <a:xfrm>
              <a:off x="4966" y="2458"/>
              <a:ext cx="56" cy="34"/>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84" name="Freeform 176"/>
            <p:cNvSpPr>
              <a:spLocks/>
            </p:cNvSpPr>
            <p:nvPr/>
          </p:nvSpPr>
          <p:spPr bwMode="auto">
            <a:xfrm>
              <a:off x="5010" y="2492"/>
              <a:ext cx="67" cy="17"/>
            </a:xfrm>
            <a:custGeom>
              <a:avLst/>
              <a:gdLst/>
              <a:ahLst/>
              <a:cxnLst>
                <a:cxn ang="0">
                  <a:pos x="66" y="16"/>
                </a:cxn>
                <a:cxn ang="0">
                  <a:pos x="18" y="3"/>
                </a:cxn>
                <a:cxn ang="0">
                  <a:pos x="7" y="0"/>
                </a:cxn>
                <a:cxn ang="0">
                  <a:pos x="2" y="3"/>
                </a:cxn>
                <a:cxn ang="0">
                  <a:pos x="0" y="6"/>
                </a:cxn>
                <a:cxn ang="0">
                  <a:pos x="2" y="16"/>
                </a:cxn>
              </a:cxnLst>
              <a:rect l="0" t="0" r="r" b="b"/>
              <a:pathLst>
                <a:path w="67" h="17">
                  <a:moveTo>
                    <a:pt x="66" y="16"/>
                  </a:moveTo>
                  <a:lnTo>
                    <a:pt x="18" y="3"/>
                  </a:lnTo>
                  <a:lnTo>
                    <a:pt x="7" y="0"/>
                  </a:lnTo>
                  <a:lnTo>
                    <a:pt x="2" y="3"/>
                  </a:lnTo>
                  <a:lnTo>
                    <a:pt x="0" y="6"/>
                  </a:lnTo>
                  <a:lnTo>
                    <a:pt x="2"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5" name="Freeform 177"/>
            <p:cNvSpPr>
              <a:spLocks/>
            </p:cNvSpPr>
            <p:nvPr/>
          </p:nvSpPr>
          <p:spPr bwMode="auto">
            <a:xfrm>
              <a:off x="4921" y="2354"/>
              <a:ext cx="121" cy="139"/>
            </a:xfrm>
            <a:custGeom>
              <a:avLst/>
              <a:gdLst/>
              <a:ahLst/>
              <a:cxnLst>
                <a:cxn ang="0">
                  <a:pos x="120" y="138"/>
                </a:cxn>
                <a:cxn ang="0">
                  <a:pos x="33" y="60"/>
                </a:cxn>
                <a:cxn ang="0">
                  <a:pos x="0" y="0"/>
                </a:cxn>
              </a:cxnLst>
              <a:rect l="0" t="0" r="r" b="b"/>
              <a:pathLst>
                <a:path w="121" h="139">
                  <a:moveTo>
                    <a:pt x="120" y="138"/>
                  </a:moveTo>
                  <a:lnTo>
                    <a:pt x="33" y="60"/>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6" name="Line 178"/>
            <p:cNvSpPr>
              <a:spLocks noChangeShapeType="1"/>
            </p:cNvSpPr>
            <p:nvPr/>
          </p:nvSpPr>
          <p:spPr bwMode="auto">
            <a:xfrm>
              <a:off x="4952" y="2418"/>
              <a:ext cx="46" cy="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87" name="Freeform 179"/>
            <p:cNvSpPr>
              <a:spLocks/>
            </p:cNvSpPr>
            <p:nvPr/>
          </p:nvSpPr>
          <p:spPr bwMode="auto">
            <a:xfrm>
              <a:off x="5010" y="2383"/>
              <a:ext cx="59" cy="17"/>
            </a:xfrm>
            <a:custGeom>
              <a:avLst/>
              <a:gdLst/>
              <a:ahLst/>
              <a:cxnLst>
                <a:cxn ang="0">
                  <a:pos x="0" y="0"/>
                </a:cxn>
                <a:cxn ang="0">
                  <a:pos x="30" y="16"/>
                </a:cxn>
                <a:cxn ang="0">
                  <a:pos x="58" y="16"/>
                </a:cxn>
              </a:cxnLst>
              <a:rect l="0" t="0" r="r" b="b"/>
              <a:pathLst>
                <a:path w="59" h="17">
                  <a:moveTo>
                    <a:pt x="0" y="0"/>
                  </a:moveTo>
                  <a:lnTo>
                    <a:pt x="30" y="16"/>
                  </a:lnTo>
                  <a:lnTo>
                    <a:pt x="58"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8" name="Freeform 180"/>
            <p:cNvSpPr>
              <a:spLocks/>
            </p:cNvSpPr>
            <p:nvPr/>
          </p:nvSpPr>
          <p:spPr bwMode="auto">
            <a:xfrm>
              <a:off x="4968" y="2371"/>
              <a:ext cx="62" cy="84"/>
            </a:xfrm>
            <a:custGeom>
              <a:avLst/>
              <a:gdLst/>
              <a:ahLst/>
              <a:cxnLst>
                <a:cxn ang="0">
                  <a:pos x="7" y="0"/>
                </a:cxn>
                <a:cxn ang="0">
                  <a:pos x="0" y="15"/>
                </a:cxn>
                <a:cxn ang="0">
                  <a:pos x="5" y="49"/>
                </a:cxn>
                <a:cxn ang="0">
                  <a:pos x="35" y="78"/>
                </a:cxn>
                <a:cxn ang="0">
                  <a:pos x="61" y="83"/>
                </a:cxn>
              </a:cxnLst>
              <a:rect l="0" t="0" r="r" b="b"/>
              <a:pathLst>
                <a:path w="62" h="84">
                  <a:moveTo>
                    <a:pt x="7" y="0"/>
                  </a:moveTo>
                  <a:lnTo>
                    <a:pt x="0" y="15"/>
                  </a:lnTo>
                  <a:lnTo>
                    <a:pt x="5" y="49"/>
                  </a:lnTo>
                  <a:lnTo>
                    <a:pt x="35" y="78"/>
                  </a:lnTo>
                  <a:lnTo>
                    <a:pt x="61" y="8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9" name="Line 181"/>
            <p:cNvSpPr>
              <a:spLocks noChangeShapeType="1"/>
            </p:cNvSpPr>
            <p:nvPr/>
          </p:nvSpPr>
          <p:spPr bwMode="auto">
            <a:xfrm>
              <a:off x="5011" y="2453"/>
              <a:ext cx="44" cy="36"/>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90" name="Line 182"/>
            <p:cNvSpPr>
              <a:spLocks noChangeShapeType="1"/>
            </p:cNvSpPr>
            <p:nvPr/>
          </p:nvSpPr>
          <p:spPr bwMode="auto">
            <a:xfrm flipH="1">
              <a:off x="5015" y="2491"/>
              <a:ext cx="51" cy="1"/>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91" name="Freeform 183"/>
            <p:cNvSpPr>
              <a:spLocks/>
            </p:cNvSpPr>
            <p:nvPr/>
          </p:nvSpPr>
          <p:spPr bwMode="auto">
            <a:xfrm>
              <a:off x="4894" y="2328"/>
              <a:ext cx="17" cy="19"/>
            </a:xfrm>
            <a:custGeom>
              <a:avLst/>
              <a:gdLst/>
              <a:ahLst/>
              <a:cxnLst>
                <a:cxn ang="0">
                  <a:pos x="16" y="15"/>
                </a:cxn>
                <a:cxn ang="0">
                  <a:pos x="14" y="8"/>
                </a:cxn>
                <a:cxn ang="0">
                  <a:pos x="16" y="1"/>
                </a:cxn>
                <a:cxn ang="0">
                  <a:pos x="14" y="0"/>
                </a:cxn>
                <a:cxn ang="0">
                  <a:pos x="8" y="0"/>
                </a:cxn>
                <a:cxn ang="0">
                  <a:pos x="2" y="0"/>
                </a:cxn>
                <a:cxn ang="0">
                  <a:pos x="1" y="1"/>
                </a:cxn>
                <a:cxn ang="0">
                  <a:pos x="0" y="8"/>
                </a:cxn>
                <a:cxn ang="0">
                  <a:pos x="0" y="14"/>
                </a:cxn>
                <a:cxn ang="0">
                  <a:pos x="1" y="16"/>
                </a:cxn>
                <a:cxn ang="0">
                  <a:pos x="7" y="18"/>
                </a:cxn>
                <a:cxn ang="0">
                  <a:pos x="13" y="16"/>
                </a:cxn>
                <a:cxn ang="0">
                  <a:pos x="16" y="15"/>
                </a:cxn>
              </a:cxnLst>
              <a:rect l="0" t="0" r="r" b="b"/>
              <a:pathLst>
                <a:path w="17" h="19">
                  <a:moveTo>
                    <a:pt x="16" y="15"/>
                  </a:moveTo>
                  <a:lnTo>
                    <a:pt x="14" y="8"/>
                  </a:lnTo>
                  <a:lnTo>
                    <a:pt x="16" y="1"/>
                  </a:lnTo>
                  <a:lnTo>
                    <a:pt x="14" y="0"/>
                  </a:lnTo>
                  <a:lnTo>
                    <a:pt x="8" y="0"/>
                  </a:lnTo>
                  <a:lnTo>
                    <a:pt x="2" y="0"/>
                  </a:lnTo>
                  <a:lnTo>
                    <a:pt x="1" y="1"/>
                  </a:lnTo>
                  <a:lnTo>
                    <a:pt x="0" y="8"/>
                  </a:lnTo>
                  <a:lnTo>
                    <a:pt x="0" y="14"/>
                  </a:lnTo>
                  <a:lnTo>
                    <a:pt x="1" y="16"/>
                  </a:lnTo>
                  <a:lnTo>
                    <a:pt x="7" y="18"/>
                  </a:lnTo>
                  <a:lnTo>
                    <a:pt x="13" y="16"/>
                  </a:lnTo>
                  <a:lnTo>
                    <a:pt x="16" y="1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2" name="Freeform 184"/>
            <p:cNvSpPr>
              <a:spLocks/>
            </p:cNvSpPr>
            <p:nvPr/>
          </p:nvSpPr>
          <p:spPr bwMode="auto">
            <a:xfrm>
              <a:off x="4894" y="2331"/>
              <a:ext cx="17" cy="17"/>
            </a:xfrm>
            <a:custGeom>
              <a:avLst/>
              <a:gdLst/>
              <a:ahLst/>
              <a:cxnLst>
                <a:cxn ang="0">
                  <a:pos x="12" y="16"/>
                </a:cxn>
                <a:cxn ang="0">
                  <a:pos x="0" y="12"/>
                </a:cxn>
                <a:cxn ang="0">
                  <a:pos x="0" y="4"/>
                </a:cxn>
                <a:cxn ang="0">
                  <a:pos x="4" y="0"/>
                </a:cxn>
                <a:cxn ang="0">
                  <a:pos x="16" y="4"/>
                </a:cxn>
                <a:cxn ang="0">
                  <a:pos x="16" y="12"/>
                </a:cxn>
                <a:cxn ang="0">
                  <a:pos x="12" y="16"/>
                </a:cxn>
              </a:cxnLst>
              <a:rect l="0" t="0" r="r" b="b"/>
              <a:pathLst>
                <a:path w="17" h="17">
                  <a:moveTo>
                    <a:pt x="12" y="16"/>
                  </a:moveTo>
                  <a:lnTo>
                    <a:pt x="0" y="12"/>
                  </a:lnTo>
                  <a:lnTo>
                    <a:pt x="0" y="4"/>
                  </a:lnTo>
                  <a:lnTo>
                    <a:pt x="4" y="0"/>
                  </a:lnTo>
                  <a:lnTo>
                    <a:pt x="16" y="4"/>
                  </a:lnTo>
                  <a:lnTo>
                    <a:pt x="16" y="12"/>
                  </a:lnTo>
                  <a:lnTo>
                    <a:pt x="12"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3" name="Freeform 185"/>
            <p:cNvSpPr>
              <a:spLocks/>
            </p:cNvSpPr>
            <p:nvPr/>
          </p:nvSpPr>
          <p:spPr bwMode="auto">
            <a:xfrm>
              <a:off x="4841" y="2325"/>
              <a:ext cx="17" cy="19"/>
            </a:xfrm>
            <a:custGeom>
              <a:avLst/>
              <a:gdLst/>
              <a:ahLst/>
              <a:cxnLst>
                <a:cxn ang="0">
                  <a:pos x="16" y="15"/>
                </a:cxn>
                <a:cxn ang="0">
                  <a:pos x="16" y="3"/>
                </a:cxn>
                <a:cxn ang="0">
                  <a:pos x="16" y="1"/>
                </a:cxn>
                <a:cxn ang="0">
                  <a:pos x="14" y="1"/>
                </a:cxn>
                <a:cxn ang="0">
                  <a:pos x="9" y="0"/>
                </a:cxn>
                <a:cxn ang="0">
                  <a:pos x="2" y="1"/>
                </a:cxn>
                <a:cxn ang="0">
                  <a:pos x="1" y="2"/>
                </a:cxn>
                <a:cxn ang="0">
                  <a:pos x="0" y="15"/>
                </a:cxn>
                <a:cxn ang="0">
                  <a:pos x="2" y="18"/>
                </a:cxn>
                <a:cxn ang="0">
                  <a:pos x="9" y="18"/>
                </a:cxn>
                <a:cxn ang="0">
                  <a:pos x="14" y="18"/>
                </a:cxn>
                <a:cxn ang="0">
                  <a:pos x="16" y="15"/>
                </a:cxn>
              </a:cxnLst>
              <a:rect l="0" t="0" r="r" b="b"/>
              <a:pathLst>
                <a:path w="17" h="19">
                  <a:moveTo>
                    <a:pt x="16" y="15"/>
                  </a:moveTo>
                  <a:lnTo>
                    <a:pt x="16" y="3"/>
                  </a:lnTo>
                  <a:lnTo>
                    <a:pt x="16" y="1"/>
                  </a:lnTo>
                  <a:lnTo>
                    <a:pt x="14" y="1"/>
                  </a:lnTo>
                  <a:lnTo>
                    <a:pt x="9" y="0"/>
                  </a:lnTo>
                  <a:lnTo>
                    <a:pt x="2" y="1"/>
                  </a:lnTo>
                  <a:lnTo>
                    <a:pt x="1" y="2"/>
                  </a:lnTo>
                  <a:lnTo>
                    <a:pt x="0" y="15"/>
                  </a:lnTo>
                  <a:lnTo>
                    <a:pt x="2" y="18"/>
                  </a:lnTo>
                  <a:lnTo>
                    <a:pt x="9" y="18"/>
                  </a:lnTo>
                  <a:lnTo>
                    <a:pt x="14" y="18"/>
                  </a:lnTo>
                  <a:lnTo>
                    <a:pt x="16" y="1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4" name="Freeform 186"/>
            <p:cNvSpPr>
              <a:spLocks/>
            </p:cNvSpPr>
            <p:nvPr/>
          </p:nvSpPr>
          <p:spPr bwMode="auto">
            <a:xfrm>
              <a:off x="4566" y="2302"/>
              <a:ext cx="17" cy="17"/>
            </a:xfrm>
            <a:custGeom>
              <a:avLst/>
              <a:gdLst/>
              <a:ahLst/>
              <a:cxnLst>
                <a:cxn ang="0">
                  <a:pos x="14" y="14"/>
                </a:cxn>
                <a:cxn ang="0">
                  <a:pos x="16" y="0"/>
                </a:cxn>
                <a:cxn ang="0">
                  <a:pos x="5" y="0"/>
                </a:cxn>
                <a:cxn ang="0">
                  <a:pos x="0" y="16"/>
                </a:cxn>
                <a:cxn ang="0">
                  <a:pos x="14" y="14"/>
                </a:cxn>
              </a:cxnLst>
              <a:rect l="0" t="0" r="r" b="b"/>
              <a:pathLst>
                <a:path w="17" h="17">
                  <a:moveTo>
                    <a:pt x="14" y="14"/>
                  </a:moveTo>
                  <a:lnTo>
                    <a:pt x="16" y="0"/>
                  </a:lnTo>
                  <a:lnTo>
                    <a:pt x="5" y="0"/>
                  </a:lnTo>
                  <a:lnTo>
                    <a:pt x="0" y="16"/>
                  </a:lnTo>
                  <a:lnTo>
                    <a:pt x="14" y="14"/>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5" name="Freeform 187"/>
            <p:cNvSpPr>
              <a:spLocks/>
            </p:cNvSpPr>
            <p:nvPr/>
          </p:nvSpPr>
          <p:spPr bwMode="auto">
            <a:xfrm>
              <a:off x="4556" y="2302"/>
              <a:ext cx="17" cy="17"/>
            </a:xfrm>
            <a:custGeom>
              <a:avLst/>
              <a:gdLst/>
              <a:ahLst/>
              <a:cxnLst>
                <a:cxn ang="0">
                  <a:pos x="11" y="16"/>
                </a:cxn>
                <a:cxn ang="0">
                  <a:pos x="16" y="0"/>
                </a:cxn>
                <a:cxn ang="0">
                  <a:pos x="8" y="0"/>
                </a:cxn>
                <a:cxn ang="0">
                  <a:pos x="0" y="10"/>
                </a:cxn>
                <a:cxn ang="0">
                  <a:pos x="11" y="16"/>
                </a:cxn>
              </a:cxnLst>
              <a:rect l="0" t="0" r="r" b="b"/>
              <a:pathLst>
                <a:path w="17" h="17">
                  <a:moveTo>
                    <a:pt x="11" y="16"/>
                  </a:moveTo>
                  <a:lnTo>
                    <a:pt x="16" y="0"/>
                  </a:lnTo>
                  <a:lnTo>
                    <a:pt x="8" y="0"/>
                  </a:lnTo>
                  <a:lnTo>
                    <a:pt x="0" y="10"/>
                  </a:lnTo>
                  <a:lnTo>
                    <a:pt x="11"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6" name="Freeform 188"/>
            <p:cNvSpPr>
              <a:spLocks/>
            </p:cNvSpPr>
            <p:nvPr/>
          </p:nvSpPr>
          <p:spPr bwMode="auto">
            <a:xfrm>
              <a:off x="4548" y="2297"/>
              <a:ext cx="17" cy="17"/>
            </a:xfrm>
            <a:custGeom>
              <a:avLst/>
              <a:gdLst/>
              <a:ahLst/>
              <a:cxnLst>
                <a:cxn ang="0">
                  <a:pos x="0" y="5"/>
                </a:cxn>
                <a:cxn ang="0">
                  <a:pos x="10" y="16"/>
                </a:cxn>
                <a:cxn ang="0">
                  <a:pos x="16" y="7"/>
                </a:cxn>
                <a:cxn ang="0">
                  <a:pos x="8" y="0"/>
                </a:cxn>
              </a:cxnLst>
              <a:rect l="0" t="0" r="r" b="b"/>
              <a:pathLst>
                <a:path w="17" h="17">
                  <a:moveTo>
                    <a:pt x="0" y="5"/>
                  </a:moveTo>
                  <a:lnTo>
                    <a:pt x="10" y="16"/>
                  </a:lnTo>
                  <a:lnTo>
                    <a:pt x="16" y="7"/>
                  </a:lnTo>
                  <a:lnTo>
                    <a:pt x="8"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7" name="Freeform 189"/>
            <p:cNvSpPr>
              <a:spLocks/>
            </p:cNvSpPr>
            <p:nvPr/>
          </p:nvSpPr>
          <p:spPr bwMode="auto">
            <a:xfrm>
              <a:off x="4559" y="2293"/>
              <a:ext cx="17" cy="17"/>
            </a:xfrm>
            <a:custGeom>
              <a:avLst/>
              <a:gdLst/>
              <a:ahLst/>
              <a:cxnLst>
                <a:cxn ang="0">
                  <a:pos x="0" y="6"/>
                </a:cxn>
                <a:cxn ang="0">
                  <a:pos x="9" y="16"/>
                </a:cxn>
                <a:cxn ang="0">
                  <a:pos x="16" y="9"/>
                </a:cxn>
                <a:cxn ang="0">
                  <a:pos x="6" y="0"/>
                </a:cxn>
                <a:cxn ang="0">
                  <a:pos x="0" y="6"/>
                </a:cxn>
              </a:cxnLst>
              <a:rect l="0" t="0" r="r" b="b"/>
              <a:pathLst>
                <a:path w="17" h="17">
                  <a:moveTo>
                    <a:pt x="0" y="6"/>
                  </a:moveTo>
                  <a:lnTo>
                    <a:pt x="9" y="16"/>
                  </a:lnTo>
                  <a:lnTo>
                    <a:pt x="16" y="9"/>
                  </a:lnTo>
                  <a:lnTo>
                    <a:pt x="6" y="0"/>
                  </a:lnTo>
                  <a:lnTo>
                    <a:pt x="0" y="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8" name="Freeform 190"/>
            <p:cNvSpPr>
              <a:spLocks/>
            </p:cNvSpPr>
            <p:nvPr/>
          </p:nvSpPr>
          <p:spPr bwMode="auto">
            <a:xfrm>
              <a:off x="4562" y="2299"/>
              <a:ext cx="17" cy="17"/>
            </a:xfrm>
            <a:custGeom>
              <a:avLst/>
              <a:gdLst/>
              <a:ahLst/>
              <a:cxnLst>
                <a:cxn ang="0">
                  <a:pos x="13" y="16"/>
                </a:cxn>
                <a:cxn ang="0">
                  <a:pos x="16" y="11"/>
                </a:cxn>
                <a:cxn ang="0">
                  <a:pos x="6" y="0"/>
                </a:cxn>
                <a:cxn ang="0">
                  <a:pos x="0" y="16"/>
                </a:cxn>
                <a:cxn ang="0">
                  <a:pos x="13" y="16"/>
                </a:cxn>
              </a:cxnLst>
              <a:rect l="0" t="0" r="r" b="b"/>
              <a:pathLst>
                <a:path w="17" h="17">
                  <a:moveTo>
                    <a:pt x="13" y="16"/>
                  </a:moveTo>
                  <a:lnTo>
                    <a:pt x="16" y="11"/>
                  </a:lnTo>
                  <a:lnTo>
                    <a:pt x="6" y="0"/>
                  </a:lnTo>
                  <a:lnTo>
                    <a:pt x="0" y="16"/>
                  </a:lnTo>
                  <a:lnTo>
                    <a:pt x="13"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9" name="Freeform 191"/>
            <p:cNvSpPr>
              <a:spLocks/>
            </p:cNvSpPr>
            <p:nvPr/>
          </p:nvSpPr>
          <p:spPr bwMode="auto">
            <a:xfrm>
              <a:off x="4532" y="2308"/>
              <a:ext cx="25" cy="17"/>
            </a:xfrm>
            <a:custGeom>
              <a:avLst/>
              <a:gdLst/>
              <a:ahLst/>
              <a:cxnLst>
                <a:cxn ang="0">
                  <a:pos x="24" y="0"/>
                </a:cxn>
                <a:cxn ang="0">
                  <a:pos x="18" y="11"/>
                </a:cxn>
                <a:cxn ang="0">
                  <a:pos x="12" y="16"/>
                </a:cxn>
                <a:cxn ang="0">
                  <a:pos x="5" y="11"/>
                </a:cxn>
                <a:cxn ang="0">
                  <a:pos x="0" y="4"/>
                </a:cxn>
              </a:cxnLst>
              <a:rect l="0" t="0" r="r" b="b"/>
              <a:pathLst>
                <a:path w="25" h="17">
                  <a:moveTo>
                    <a:pt x="24" y="0"/>
                  </a:moveTo>
                  <a:lnTo>
                    <a:pt x="18" y="11"/>
                  </a:lnTo>
                  <a:lnTo>
                    <a:pt x="12" y="16"/>
                  </a:lnTo>
                  <a:lnTo>
                    <a:pt x="5" y="11"/>
                  </a:lnTo>
                  <a:lnTo>
                    <a:pt x="0" y="4"/>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grpSp>
    </p:spTree>
    <p:extLst>
      <p:ext uri="{BB962C8B-B14F-4D97-AF65-F5344CB8AC3E}">
        <p14:creationId xmlns:p14="http://schemas.microsoft.com/office/powerpoint/2010/main" val="41245550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a:xfrm>
            <a:off x="0" y="0"/>
            <a:ext cx="9144000" cy="1143000"/>
          </a:xfrm>
        </p:spPr>
        <p:txBody>
          <a:bodyPr>
            <a:normAutofit/>
            <a:scene3d>
              <a:camera prst="orthographicFront"/>
              <a:lightRig rig="soft" dir="t">
                <a:rot lat="0" lon="0" rev="16800000"/>
              </a:lightRig>
            </a:scene3d>
            <a:sp3d prstMaterial="softEdge">
              <a:bevelT w="38100" h="38100"/>
            </a:sp3d>
          </a:bodyPr>
          <a:lstStyle/>
          <a:p>
            <a:pPr algn="ctr" eaLnBrk="1" fontAlgn="auto" hangingPunct="1">
              <a:spcAft>
                <a:spcPts val="0"/>
              </a:spcAft>
              <a:defRPr/>
            </a:pPr>
            <a:r>
              <a:rPr lang="en-US" sz="2800" b="1">
                <a:solidFill>
                  <a:schemeClr val="accent2">
                    <a:lumMod val="75000"/>
                  </a:schemeClr>
                </a:solidFill>
                <a:latin typeface="+mn-lt"/>
              </a:rPr>
              <a:t>Sync State 3 - Active Fine Sync</a:t>
            </a:r>
          </a:p>
        </p:txBody>
      </p:sp>
      <p:sp>
        <p:nvSpPr>
          <p:cNvPr id="39938" name="Rectangle 3"/>
          <p:cNvSpPr>
            <a:spLocks noGrp="1" noChangeArrowheads="1"/>
          </p:cNvSpPr>
          <p:nvPr>
            <p:ph sz="half" idx="4294967295"/>
          </p:nvPr>
        </p:nvSpPr>
        <p:spPr>
          <a:xfrm>
            <a:off x="0" y="1600200"/>
            <a:ext cx="4953000" cy="4349750"/>
          </a:xfrm>
        </p:spPr>
        <p:txBody>
          <a:bodyPr>
            <a:normAutofit/>
          </a:bodyPr>
          <a:lstStyle/>
          <a:p>
            <a:pPr eaLnBrk="1" hangingPunct="1"/>
            <a:r>
              <a:rPr lang="en-US" sz="1800"/>
              <a:t>From Coarse Sync, the terminal tracks received PPLIs</a:t>
            </a:r>
          </a:p>
          <a:p>
            <a:endParaRPr lang="en-US" sz="1800">
              <a:cs typeface="Arial"/>
            </a:endParaRPr>
          </a:p>
          <a:p>
            <a:pPr eaLnBrk="1" hangingPunct="1"/>
            <a:r>
              <a:rPr lang="en-US" sz="1800"/>
              <a:t>generates and transmit Round Trip Timing Interrogations (RTT-Is)</a:t>
            </a:r>
            <a:endParaRPr lang="en-US" sz="1800">
              <a:cs typeface="Arial"/>
            </a:endParaRPr>
          </a:p>
          <a:p>
            <a:endParaRPr lang="en-US" sz="1800">
              <a:cs typeface="Arial"/>
            </a:endParaRPr>
          </a:p>
          <a:p>
            <a:pPr lvl="1" eaLnBrk="1" hangingPunct="1">
              <a:buFont typeface="Wingdings"/>
              <a:buChar char="§"/>
            </a:pPr>
            <a:r>
              <a:rPr lang="en-US" sz="1800"/>
              <a:t>NPG-2 messages are addressed to the unit with the highest time quality</a:t>
            </a:r>
            <a:endParaRPr lang="en-US" sz="1800">
              <a:cs typeface="Arial"/>
            </a:endParaRPr>
          </a:p>
          <a:p>
            <a:pPr marL="457200" lvl="1" indent="0" eaLnBrk="1" hangingPunct="1">
              <a:buNone/>
            </a:pPr>
            <a:endParaRPr lang="en-US" sz="1800"/>
          </a:p>
          <a:p>
            <a:pPr lvl="1" eaLnBrk="1" hangingPunct="1">
              <a:buFont typeface="Wingdings"/>
              <a:buChar char="§"/>
            </a:pPr>
            <a:r>
              <a:rPr lang="en-US" sz="1800"/>
              <a:t>NPG-3 messages are broadcast on the net number (up to 15) of the highest received time quality</a:t>
            </a:r>
            <a:endParaRPr lang="en-US" sz="1800">
              <a:cs typeface="Arial"/>
            </a:endParaRPr>
          </a:p>
        </p:txBody>
      </p:sp>
      <p:sp>
        <p:nvSpPr>
          <p:cNvPr id="39939" name="Freeform 4"/>
          <p:cNvSpPr>
            <a:spLocks/>
          </p:cNvSpPr>
          <p:nvPr/>
        </p:nvSpPr>
        <p:spPr bwMode="auto">
          <a:xfrm>
            <a:off x="6324600" y="2578100"/>
            <a:ext cx="1020763" cy="866775"/>
          </a:xfrm>
          <a:custGeom>
            <a:avLst/>
            <a:gdLst>
              <a:gd name="T0" fmla="*/ 0 w 643"/>
              <a:gd name="T1" fmla="*/ 2147483647 h 546"/>
              <a:gd name="T2" fmla="*/ 2147483647 w 643"/>
              <a:gd name="T3" fmla="*/ 2147483647 h 546"/>
              <a:gd name="T4" fmla="*/ 2147483647 w 643"/>
              <a:gd name="T5" fmla="*/ 2147483647 h 546"/>
              <a:gd name="T6" fmla="*/ 2147483647 w 643"/>
              <a:gd name="T7" fmla="*/ 0 h 546"/>
              <a:gd name="T8" fmla="*/ 0 60000 65536"/>
              <a:gd name="T9" fmla="*/ 0 60000 65536"/>
              <a:gd name="T10" fmla="*/ 0 60000 65536"/>
              <a:gd name="T11" fmla="*/ 0 60000 65536"/>
              <a:gd name="T12" fmla="*/ 0 w 643"/>
              <a:gd name="T13" fmla="*/ 0 h 546"/>
              <a:gd name="T14" fmla="*/ 643 w 643"/>
              <a:gd name="T15" fmla="*/ 546 h 546"/>
            </a:gdLst>
            <a:ahLst/>
            <a:cxnLst>
              <a:cxn ang="T8">
                <a:pos x="T0" y="T1"/>
              </a:cxn>
              <a:cxn ang="T9">
                <a:pos x="T2" y="T3"/>
              </a:cxn>
              <a:cxn ang="T10">
                <a:pos x="T4" y="T5"/>
              </a:cxn>
              <a:cxn ang="T11">
                <a:pos x="T6" y="T7"/>
              </a:cxn>
            </a:cxnLst>
            <a:rect l="T12" t="T13" r="T14" b="T15"/>
            <a:pathLst>
              <a:path w="643" h="546">
                <a:moveTo>
                  <a:pt x="0" y="545"/>
                </a:moveTo>
                <a:lnTo>
                  <a:pt x="364" y="221"/>
                </a:lnTo>
                <a:lnTo>
                  <a:pt x="303" y="341"/>
                </a:lnTo>
                <a:lnTo>
                  <a:pt x="642" y="0"/>
                </a:lnTo>
              </a:path>
            </a:pathLst>
          </a:custGeom>
          <a:noFill/>
          <a:ln w="12700" cap="rnd" cmpd="sng">
            <a:solidFill>
              <a:schemeClr val="tx1"/>
            </a:solidFill>
            <a:prstDash val="solid"/>
            <a:round/>
            <a:headEnd type="none" w="sm" len="sm"/>
            <a:tailEnd type="stealth" w="med" len="lg"/>
          </a:ln>
        </p:spPr>
        <p:txBody>
          <a:bodyPr/>
          <a:lstStyle/>
          <a:p>
            <a:endParaRPr lang="en-US"/>
          </a:p>
        </p:txBody>
      </p:sp>
      <p:sp>
        <p:nvSpPr>
          <p:cNvPr id="39940" name="Rectangle 5"/>
          <p:cNvSpPr>
            <a:spLocks noChangeArrowheads="1"/>
          </p:cNvSpPr>
          <p:nvPr/>
        </p:nvSpPr>
        <p:spPr bwMode="auto">
          <a:xfrm>
            <a:off x="7377113" y="1577975"/>
            <a:ext cx="409575" cy="701675"/>
          </a:xfrm>
          <a:prstGeom prst="rect">
            <a:avLst/>
          </a:prstGeom>
          <a:noFill/>
          <a:ln w="9525">
            <a:noFill/>
            <a:miter lim="800000"/>
            <a:headEnd/>
            <a:tailEnd/>
          </a:ln>
        </p:spPr>
        <p:txBody>
          <a:bodyPr wrap="none" anchor="ctr"/>
          <a:lstStyle/>
          <a:p>
            <a:pPr algn="ctr" eaLnBrk="0" hangingPunct="0"/>
            <a:endParaRPr lang="en-CA"/>
          </a:p>
        </p:txBody>
      </p:sp>
      <p:grpSp>
        <p:nvGrpSpPr>
          <p:cNvPr id="39941" name="Group 6"/>
          <p:cNvGrpSpPr>
            <a:grpSpLocks/>
          </p:cNvGrpSpPr>
          <p:nvPr/>
        </p:nvGrpSpPr>
        <p:grpSpPr bwMode="auto">
          <a:xfrm>
            <a:off x="5638800" y="3276600"/>
            <a:ext cx="900113" cy="642938"/>
            <a:chOff x="3011" y="2145"/>
            <a:chExt cx="567" cy="405"/>
          </a:xfrm>
        </p:grpSpPr>
        <p:sp>
          <p:nvSpPr>
            <p:cNvPr id="39944" name="Freeform 7"/>
            <p:cNvSpPr>
              <a:spLocks/>
            </p:cNvSpPr>
            <p:nvPr/>
          </p:nvSpPr>
          <p:spPr bwMode="auto">
            <a:xfrm>
              <a:off x="3011" y="2384"/>
              <a:ext cx="333" cy="31"/>
            </a:xfrm>
            <a:custGeom>
              <a:avLst/>
              <a:gdLst>
                <a:gd name="T0" fmla="*/ 47 w 333"/>
                <a:gd name="T1" fmla="*/ 30 h 31"/>
                <a:gd name="T2" fmla="*/ 47 w 333"/>
                <a:gd name="T3" fmla="*/ 24 h 31"/>
                <a:gd name="T4" fmla="*/ 22 w 333"/>
                <a:gd name="T5" fmla="*/ 24 h 31"/>
                <a:gd name="T6" fmla="*/ 0 w 333"/>
                <a:gd name="T7" fmla="*/ 18 h 31"/>
                <a:gd name="T8" fmla="*/ 0 w 333"/>
                <a:gd name="T9" fmla="*/ 4 h 31"/>
                <a:gd name="T10" fmla="*/ 12 w 333"/>
                <a:gd name="T11" fmla="*/ 0 h 31"/>
                <a:gd name="T12" fmla="*/ 22 w 333"/>
                <a:gd name="T13" fmla="*/ 1 h 31"/>
                <a:gd name="T14" fmla="*/ 24 w 333"/>
                <a:gd name="T15" fmla="*/ 0 h 31"/>
                <a:gd name="T16" fmla="*/ 76 w 333"/>
                <a:gd name="T17" fmla="*/ 0 h 31"/>
                <a:gd name="T18" fmla="*/ 74 w 333"/>
                <a:gd name="T19" fmla="*/ 4 h 31"/>
                <a:gd name="T20" fmla="*/ 73 w 333"/>
                <a:gd name="T21" fmla="*/ 7 h 31"/>
                <a:gd name="T22" fmla="*/ 103 w 333"/>
                <a:gd name="T23" fmla="*/ 7 h 31"/>
                <a:gd name="T24" fmla="*/ 103 w 333"/>
                <a:gd name="T25" fmla="*/ 1 h 31"/>
                <a:gd name="T26" fmla="*/ 105 w 333"/>
                <a:gd name="T27" fmla="*/ 0 h 31"/>
                <a:gd name="T28" fmla="*/ 332 w 333"/>
                <a:gd name="T29" fmla="*/ 0 h 31"/>
                <a:gd name="T30" fmla="*/ 332 w 333"/>
                <a:gd name="T31" fmla="*/ 24 h 31"/>
                <a:gd name="T32" fmla="*/ 313 w 333"/>
                <a:gd name="T33" fmla="*/ 24 h 31"/>
                <a:gd name="T34" fmla="*/ 314 w 333"/>
                <a:gd name="T35" fmla="*/ 30 h 31"/>
                <a:gd name="T36" fmla="*/ 47 w 333"/>
                <a:gd name="T37" fmla="*/ 30 h 3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33"/>
                <a:gd name="T58" fmla="*/ 0 h 31"/>
                <a:gd name="T59" fmla="*/ 333 w 333"/>
                <a:gd name="T60" fmla="*/ 31 h 3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33" h="31">
                  <a:moveTo>
                    <a:pt x="47" y="30"/>
                  </a:moveTo>
                  <a:lnTo>
                    <a:pt x="47" y="24"/>
                  </a:lnTo>
                  <a:lnTo>
                    <a:pt x="22" y="24"/>
                  </a:lnTo>
                  <a:lnTo>
                    <a:pt x="0" y="18"/>
                  </a:lnTo>
                  <a:lnTo>
                    <a:pt x="0" y="4"/>
                  </a:lnTo>
                  <a:lnTo>
                    <a:pt x="12" y="0"/>
                  </a:lnTo>
                  <a:lnTo>
                    <a:pt x="22" y="1"/>
                  </a:lnTo>
                  <a:lnTo>
                    <a:pt x="24" y="0"/>
                  </a:lnTo>
                  <a:lnTo>
                    <a:pt x="76" y="0"/>
                  </a:lnTo>
                  <a:lnTo>
                    <a:pt x="74" y="4"/>
                  </a:lnTo>
                  <a:lnTo>
                    <a:pt x="73" y="7"/>
                  </a:lnTo>
                  <a:lnTo>
                    <a:pt x="103" y="7"/>
                  </a:lnTo>
                  <a:lnTo>
                    <a:pt x="103" y="1"/>
                  </a:lnTo>
                  <a:lnTo>
                    <a:pt x="105" y="0"/>
                  </a:lnTo>
                  <a:lnTo>
                    <a:pt x="332" y="0"/>
                  </a:lnTo>
                  <a:lnTo>
                    <a:pt x="332" y="24"/>
                  </a:lnTo>
                  <a:lnTo>
                    <a:pt x="313" y="24"/>
                  </a:lnTo>
                  <a:lnTo>
                    <a:pt x="314" y="30"/>
                  </a:lnTo>
                  <a:lnTo>
                    <a:pt x="47" y="3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9945" name="Freeform 8"/>
            <p:cNvSpPr>
              <a:spLocks/>
            </p:cNvSpPr>
            <p:nvPr/>
          </p:nvSpPr>
          <p:spPr bwMode="auto">
            <a:xfrm>
              <a:off x="3058" y="2363"/>
              <a:ext cx="403" cy="182"/>
            </a:xfrm>
            <a:custGeom>
              <a:avLst/>
              <a:gdLst>
                <a:gd name="T0" fmla="*/ 217 w 403"/>
                <a:gd name="T1" fmla="*/ 160 h 182"/>
                <a:gd name="T2" fmla="*/ 210 w 403"/>
                <a:gd name="T3" fmla="*/ 159 h 182"/>
                <a:gd name="T4" fmla="*/ 205 w 403"/>
                <a:gd name="T5" fmla="*/ 160 h 182"/>
                <a:gd name="T6" fmla="*/ 198 w 403"/>
                <a:gd name="T7" fmla="*/ 161 h 182"/>
                <a:gd name="T8" fmla="*/ 192 w 403"/>
                <a:gd name="T9" fmla="*/ 162 h 182"/>
                <a:gd name="T10" fmla="*/ 189 w 403"/>
                <a:gd name="T11" fmla="*/ 159 h 182"/>
                <a:gd name="T12" fmla="*/ 189 w 403"/>
                <a:gd name="T13" fmla="*/ 157 h 182"/>
                <a:gd name="T14" fmla="*/ 182 w 403"/>
                <a:gd name="T15" fmla="*/ 157 h 182"/>
                <a:gd name="T16" fmla="*/ 180 w 403"/>
                <a:gd name="T17" fmla="*/ 159 h 182"/>
                <a:gd name="T18" fmla="*/ 178 w 403"/>
                <a:gd name="T19" fmla="*/ 157 h 182"/>
                <a:gd name="T20" fmla="*/ 183 w 403"/>
                <a:gd name="T21" fmla="*/ 151 h 182"/>
                <a:gd name="T22" fmla="*/ 173 w 403"/>
                <a:gd name="T23" fmla="*/ 153 h 182"/>
                <a:gd name="T24" fmla="*/ 169 w 403"/>
                <a:gd name="T25" fmla="*/ 155 h 182"/>
                <a:gd name="T26" fmla="*/ 170 w 403"/>
                <a:gd name="T27" fmla="*/ 151 h 182"/>
                <a:gd name="T28" fmla="*/ 167 w 403"/>
                <a:gd name="T29" fmla="*/ 151 h 182"/>
                <a:gd name="T30" fmla="*/ 162 w 403"/>
                <a:gd name="T31" fmla="*/ 154 h 182"/>
                <a:gd name="T32" fmla="*/ 156 w 403"/>
                <a:gd name="T33" fmla="*/ 161 h 182"/>
                <a:gd name="T34" fmla="*/ 153 w 403"/>
                <a:gd name="T35" fmla="*/ 166 h 182"/>
                <a:gd name="T36" fmla="*/ 152 w 403"/>
                <a:gd name="T37" fmla="*/ 166 h 182"/>
                <a:gd name="T38" fmla="*/ 152 w 403"/>
                <a:gd name="T39" fmla="*/ 164 h 182"/>
                <a:gd name="T40" fmla="*/ 149 w 403"/>
                <a:gd name="T41" fmla="*/ 168 h 182"/>
                <a:gd name="T42" fmla="*/ 147 w 403"/>
                <a:gd name="T43" fmla="*/ 170 h 182"/>
                <a:gd name="T44" fmla="*/ 146 w 403"/>
                <a:gd name="T45" fmla="*/ 173 h 182"/>
                <a:gd name="T46" fmla="*/ 145 w 403"/>
                <a:gd name="T47" fmla="*/ 177 h 182"/>
                <a:gd name="T48" fmla="*/ 143 w 403"/>
                <a:gd name="T49" fmla="*/ 181 h 182"/>
                <a:gd name="T50" fmla="*/ 141 w 403"/>
                <a:gd name="T51" fmla="*/ 180 h 182"/>
                <a:gd name="T52" fmla="*/ 139 w 403"/>
                <a:gd name="T53" fmla="*/ 177 h 182"/>
                <a:gd name="T54" fmla="*/ 137 w 403"/>
                <a:gd name="T55" fmla="*/ 168 h 182"/>
                <a:gd name="T56" fmla="*/ 133 w 403"/>
                <a:gd name="T57" fmla="*/ 153 h 182"/>
                <a:gd name="T58" fmla="*/ 129 w 403"/>
                <a:gd name="T59" fmla="*/ 143 h 182"/>
                <a:gd name="T60" fmla="*/ 122 w 403"/>
                <a:gd name="T61" fmla="*/ 129 h 182"/>
                <a:gd name="T62" fmla="*/ 113 w 403"/>
                <a:gd name="T63" fmla="*/ 116 h 182"/>
                <a:gd name="T64" fmla="*/ 98 w 403"/>
                <a:gd name="T65" fmla="*/ 100 h 182"/>
                <a:gd name="T66" fmla="*/ 88 w 403"/>
                <a:gd name="T67" fmla="*/ 93 h 182"/>
                <a:gd name="T68" fmla="*/ 66 w 403"/>
                <a:gd name="T69" fmla="*/ 79 h 182"/>
                <a:gd name="T70" fmla="*/ 44 w 403"/>
                <a:gd name="T71" fmla="*/ 67 h 182"/>
                <a:gd name="T72" fmla="*/ 20 w 403"/>
                <a:gd name="T73" fmla="*/ 57 h 182"/>
                <a:gd name="T74" fmla="*/ 0 w 403"/>
                <a:gd name="T75" fmla="*/ 50 h 182"/>
                <a:gd name="T76" fmla="*/ 266 w 403"/>
                <a:gd name="T77" fmla="*/ 45 h 182"/>
                <a:gd name="T78" fmla="*/ 294 w 403"/>
                <a:gd name="T79" fmla="*/ 36 h 182"/>
                <a:gd name="T80" fmla="*/ 307 w 403"/>
                <a:gd name="T81" fmla="*/ 21 h 182"/>
                <a:gd name="T82" fmla="*/ 338 w 403"/>
                <a:gd name="T83" fmla="*/ 3 h 182"/>
                <a:gd name="T84" fmla="*/ 343 w 403"/>
                <a:gd name="T85" fmla="*/ 6 h 182"/>
                <a:gd name="T86" fmla="*/ 352 w 403"/>
                <a:gd name="T87" fmla="*/ 3 h 182"/>
                <a:gd name="T88" fmla="*/ 402 w 403"/>
                <a:gd name="T89" fmla="*/ 1 h 182"/>
                <a:gd name="T90" fmla="*/ 400 w 403"/>
                <a:gd name="T91" fmla="*/ 4 h 182"/>
                <a:gd name="T92" fmla="*/ 398 w 403"/>
                <a:gd name="T93" fmla="*/ 7 h 182"/>
                <a:gd name="T94" fmla="*/ 393 w 403"/>
                <a:gd name="T95" fmla="*/ 12 h 182"/>
                <a:gd name="T96" fmla="*/ 388 w 403"/>
                <a:gd name="T97" fmla="*/ 17 h 182"/>
                <a:gd name="T98" fmla="*/ 382 w 403"/>
                <a:gd name="T99" fmla="*/ 21 h 182"/>
                <a:gd name="T100" fmla="*/ 371 w 403"/>
                <a:gd name="T101" fmla="*/ 26 h 182"/>
                <a:gd name="T102" fmla="*/ 366 w 403"/>
                <a:gd name="T103" fmla="*/ 34 h 182"/>
                <a:gd name="T104" fmla="*/ 322 w 403"/>
                <a:gd name="T105" fmla="*/ 65 h 182"/>
                <a:gd name="T106" fmla="*/ 321 w 403"/>
                <a:gd name="T107" fmla="*/ 70 h 182"/>
                <a:gd name="T108" fmla="*/ 320 w 403"/>
                <a:gd name="T109" fmla="*/ 75 h 182"/>
                <a:gd name="T110" fmla="*/ 312 w 403"/>
                <a:gd name="T111" fmla="*/ 93 h 182"/>
                <a:gd name="T112" fmla="*/ 306 w 403"/>
                <a:gd name="T113" fmla="*/ 100 h 182"/>
                <a:gd name="T114" fmla="*/ 296 w 403"/>
                <a:gd name="T115" fmla="*/ 112 h 182"/>
                <a:gd name="T116" fmla="*/ 284 w 403"/>
                <a:gd name="T117" fmla="*/ 122 h 182"/>
                <a:gd name="T118" fmla="*/ 271 w 403"/>
                <a:gd name="T119" fmla="*/ 132 h 182"/>
                <a:gd name="T120" fmla="*/ 257 w 403"/>
                <a:gd name="T121" fmla="*/ 141 h 182"/>
                <a:gd name="T122" fmla="*/ 243 w 403"/>
                <a:gd name="T123" fmla="*/ 148 h 182"/>
                <a:gd name="T124" fmla="*/ 227 w 403"/>
                <a:gd name="T125" fmla="*/ 157 h 18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03"/>
                <a:gd name="T190" fmla="*/ 0 h 182"/>
                <a:gd name="T191" fmla="*/ 403 w 403"/>
                <a:gd name="T192" fmla="*/ 182 h 18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03" h="182">
                  <a:moveTo>
                    <a:pt x="221" y="158"/>
                  </a:moveTo>
                  <a:lnTo>
                    <a:pt x="217" y="160"/>
                  </a:lnTo>
                  <a:lnTo>
                    <a:pt x="212" y="161"/>
                  </a:lnTo>
                  <a:lnTo>
                    <a:pt x="210" y="159"/>
                  </a:lnTo>
                  <a:lnTo>
                    <a:pt x="207" y="160"/>
                  </a:lnTo>
                  <a:lnTo>
                    <a:pt x="205" y="160"/>
                  </a:lnTo>
                  <a:lnTo>
                    <a:pt x="201" y="161"/>
                  </a:lnTo>
                  <a:lnTo>
                    <a:pt x="198" y="161"/>
                  </a:lnTo>
                  <a:lnTo>
                    <a:pt x="195" y="162"/>
                  </a:lnTo>
                  <a:lnTo>
                    <a:pt x="192" y="162"/>
                  </a:lnTo>
                  <a:lnTo>
                    <a:pt x="189" y="161"/>
                  </a:lnTo>
                  <a:lnTo>
                    <a:pt x="189" y="159"/>
                  </a:lnTo>
                  <a:lnTo>
                    <a:pt x="191" y="157"/>
                  </a:lnTo>
                  <a:lnTo>
                    <a:pt x="189" y="157"/>
                  </a:lnTo>
                  <a:lnTo>
                    <a:pt x="185" y="157"/>
                  </a:lnTo>
                  <a:lnTo>
                    <a:pt x="182" y="157"/>
                  </a:lnTo>
                  <a:lnTo>
                    <a:pt x="181" y="158"/>
                  </a:lnTo>
                  <a:lnTo>
                    <a:pt x="180" y="159"/>
                  </a:lnTo>
                  <a:lnTo>
                    <a:pt x="178" y="159"/>
                  </a:lnTo>
                  <a:lnTo>
                    <a:pt x="178" y="157"/>
                  </a:lnTo>
                  <a:lnTo>
                    <a:pt x="180" y="156"/>
                  </a:lnTo>
                  <a:lnTo>
                    <a:pt x="183" y="151"/>
                  </a:lnTo>
                  <a:lnTo>
                    <a:pt x="174" y="151"/>
                  </a:lnTo>
                  <a:lnTo>
                    <a:pt x="173" y="153"/>
                  </a:lnTo>
                  <a:lnTo>
                    <a:pt x="171" y="154"/>
                  </a:lnTo>
                  <a:lnTo>
                    <a:pt x="169" y="155"/>
                  </a:lnTo>
                  <a:lnTo>
                    <a:pt x="170" y="153"/>
                  </a:lnTo>
                  <a:lnTo>
                    <a:pt x="170" y="151"/>
                  </a:lnTo>
                  <a:lnTo>
                    <a:pt x="169" y="151"/>
                  </a:lnTo>
                  <a:lnTo>
                    <a:pt x="167" y="151"/>
                  </a:lnTo>
                  <a:lnTo>
                    <a:pt x="165" y="153"/>
                  </a:lnTo>
                  <a:lnTo>
                    <a:pt x="162" y="154"/>
                  </a:lnTo>
                  <a:lnTo>
                    <a:pt x="157" y="159"/>
                  </a:lnTo>
                  <a:lnTo>
                    <a:pt x="156" y="161"/>
                  </a:lnTo>
                  <a:lnTo>
                    <a:pt x="155" y="164"/>
                  </a:lnTo>
                  <a:lnTo>
                    <a:pt x="153" y="166"/>
                  </a:lnTo>
                  <a:lnTo>
                    <a:pt x="152" y="169"/>
                  </a:lnTo>
                  <a:lnTo>
                    <a:pt x="152" y="166"/>
                  </a:lnTo>
                  <a:lnTo>
                    <a:pt x="152" y="165"/>
                  </a:lnTo>
                  <a:lnTo>
                    <a:pt x="152" y="164"/>
                  </a:lnTo>
                  <a:lnTo>
                    <a:pt x="150" y="166"/>
                  </a:lnTo>
                  <a:lnTo>
                    <a:pt x="149" y="168"/>
                  </a:lnTo>
                  <a:lnTo>
                    <a:pt x="148" y="169"/>
                  </a:lnTo>
                  <a:lnTo>
                    <a:pt x="147" y="170"/>
                  </a:lnTo>
                  <a:lnTo>
                    <a:pt x="146" y="172"/>
                  </a:lnTo>
                  <a:lnTo>
                    <a:pt x="146" y="173"/>
                  </a:lnTo>
                  <a:lnTo>
                    <a:pt x="146" y="175"/>
                  </a:lnTo>
                  <a:lnTo>
                    <a:pt x="145" y="177"/>
                  </a:lnTo>
                  <a:lnTo>
                    <a:pt x="145" y="178"/>
                  </a:lnTo>
                  <a:lnTo>
                    <a:pt x="143" y="181"/>
                  </a:lnTo>
                  <a:lnTo>
                    <a:pt x="142" y="181"/>
                  </a:lnTo>
                  <a:lnTo>
                    <a:pt x="141" y="180"/>
                  </a:lnTo>
                  <a:lnTo>
                    <a:pt x="139" y="178"/>
                  </a:lnTo>
                  <a:lnTo>
                    <a:pt x="139" y="177"/>
                  </a:lnTo>
                  <a:lnTo>
                    <a:pt x="138" y="176"/>
                  </a:lnTo>
                  <a:lnTo>
                    <a:pt x="137" y="168"/>
                  </a:lnTo>
                  <a:lnTo>
                    <a:pt x="135" y="160"/>
                  </a:lnTo>
                  <a:lnTo>
                    <a:pt x="133" y="153"/>
                  </a:lnTo>
                  <a:lnTo>
                    <a:pt x="130" y="145"/>
                  </a:lnTo>
                  <a:lnTo>
                    <a:pt x="129" y="143"/>
                  </a:lnTo>
                  <a:lnTo>
                    <a:pt x="126" y="135"/>
                  </a:lnTo>
                  <a:lnTo>
                    <a:pt x="122" y="129"/>
                  </a:lnTo>
                  <a:lnTo>
                    <a:pt x="118" y="122"/>
                  </a:lnTo>
                  <a:lnTo>
                    <a:pt x="113" y="116"/>
                  </a:lnTo>
                  <a:lnTo>
                    <a:pt x="109" y="111"/>
                  </a:lnTo>
                  <a:lnTo>
                    <a:pt x="98" y="100"/>
                  </a:lnTo>
                  <a:lnTo>
                    <a:pt x="92" y="96"/>
                  </a:lnTo>
                  <a:lnTo>
                    <a:pt x="88" y="93"/>
                  </a:lnTo>
                  <a:lnTo>
                    <a:pt x="77" y="85"/>
                  </a:lnTo>
                  <a:lnTo>
                    <a:pt x="66" y="79"/>
                  </a:lnTo>
                  <a:lnTo>
                    <a:pt x="55" y="73"/>
                  </a:lnTo>
                  <a:lnTo>
                    <a:pt x="44" y="67"/>
                  </a:lnTo>
                  <a:lnTo>
                    <a:pt x="32" y="62"/>
                  </a:lnTo>
                  <a:lnTo>
                    <a:pt x="20" y="57"/>
                  </a:lnTo>
                  <a:lnTo>
                    <a:pt x="9" y="53"/>
                  </a:lnTo>
                  <a:lnTo>
                    <a:pt x="0" y="50"/>
                  </a:lnTo>
                  <a:lnTo>
                    <a:pt x="266" y="50"/>
                  </a:lnTo>
                  <a:lnTo>
                    <a:pt x="266" y="45"/>
                  </a:lnTo>
                  <a:lnTo>
                    <a:pt x="284" y="45"/>
                  </a:lnTo>
                  <a:lnTo>
                    <a:pt x="294" y="36"/>
                  </a:lnTo>
                  <a:lnTo>
                    <a:pt x="294" y="21"/>
                  </a:lnTo>
                  <a:lnTo>
                    <a:pt x="307" y="21"/>
                  </a:lnTo>
                  <a:lnTo>
                    <a:pt x="338" y="1"/>
                  </a:lnTo>
                  <a:lnTo>
                    <a:pt x="338" y="3"/>
                  </a:lnTo>
                  <a:lnTo>
                    <a:pt x="343" y="3"/>
                  </a:lnTo>
                  <a:lnTo>
                    <a:pt x="343" y="6"/>
                  </a:lnTo>
                  <a:lnTo>
                    <a:pt x="352" y="6"/>
                  </a:lnTo>
                  <a:lnTo>
                    <a:pt x="352" y="3"/>
                  </a:lnTo>
                  <a:lnTo>
                    <a:pt x="401" y="0"/>
                  </a:lnTo>
                  <a:lnTo>
                    <a:pt x="402" y="1"/>
                  </a:lnTo>
                  <a:lnTo>
                    <a:pt x="402" y="2"/>
                  </a:lnTo>
                  <a:lnTo>
                    <a:pt x="400" y="4"/>
                  </a:lnTo>
                  <a:lnTo>
                    <a:pt x="400" y="5"/>
                  </a:lnTo>
                  <a:lnTo>
                    <a:pt x="398" y="7"/>
                  </a:lnTo>
                  <a:lnTo>
                    <a:pt x="396" y="10"/>
                  </a:lnTo>
                  <a:lnTo>
                    <a:pt x="393" y="12"/>
                  </a:lnTo>
                  <a:lnTo>
                    <a:pt x="391" y="15"/>
                  </a:lnTo>
                  <a:lnTo>
                    <a:pt x="388" y="17"/>
                  </a:lnTo>
                  <a:lnTo>
                    <a:pt x="385" y="19"/>
                  </a:lnTo>
                  <a:lnTo>
                    <a:pt x="382" y="21"/>
                  </a:lnTo>
                  <a:lnTo>
                    <a:pt x="377" y="23"/>
                  </a:lnTo>
                  <a:lnTo>
                    <a:pt x="371" y="26"/>
                  </a:lnTo>
                  <a:lnTo>
                    <a:pt x="366" y="29"/>
                  </a:lnTo>
                  <a:lnTo>
                    <a:pt x="366" y="34"/>
                  </a:lnTo>
                  <a:lnTo>
                    <a:pt x="321" y="60"/>
                  </a:lnTo>
                  <a:lnTo>
                    <a:pt x="322" y="65"/>
                  </a:lnTo>
                  <a:lnTo>
                    <a:pt x="322" y="67"/>
                  </a:lnTo>
                  <a:lnTo>
                    <a:pt x="321" y="70"/>
                  </a:lnTo>
                  <a:lnTo>
                    <a:pt x="321" y="72"/>
                  </a:lnTo>
                  <a:lnTo>
                    <a:pt x="320" y="75"/>
                  </a:lnTo>
                  <a:lnTo>
                    <a:pt x="319" y="77"/>
                  </a:lnTo>
                  <a:lnTo>
                    <a:pt x="312" y="93"/>
                  </a:lnTo>
                  <a:lnTo>
                    <a:pt x="311" y="94"/>
                  </a:lnTo>
                  <a:lnTo>
                    <a:pt x="306" y="100"/>
                  </a:lnTo>
                  <a:lnTo>
                    <a:pt x="301" y="106"/>
                  </a:lnTo>
                  <a:lnTo>
                    <a:pt x="296" y="112"/>
                  </a:lnTo>
                  <a:lnTo>
                    <a:pt x="289" y="118"/>
                  </a:lnTo>
                  <a:lnTo>
                    <a:pt x="284" y="122"/>
                  </a:lnTo>
                  <a:lnTo>
                    <a:pt x="278" y="127"/>
                  </a:lnTo>
                  <a:lnTo>
                    <a:pt x="271" y="132"/>
                  </a:lnTo>
                  <a:lnTo>
                    <a:pt x="265" y="136"/>
                  </a:lnTo>
                  <a:lnTo>
                    <a:pt x="257" y="141"/>
                  </a:lnTo>
                  <a:lnTo>
                    <a:pt x="251" y="145"/>
                  </a:lnTo>
                  <a:lnTo>
                    <a:pt x="243" y="148"/>
                  </a:lnTo>
                  <a:lnTo>
                    <a:pt x="235" y="151"/>
                  </a:lnTo>
                  <a:lnTo>
                    <a:pt x="227" y="157"/>
                  </a:lnTo>
                  <a:lnTo>
                    <a:pt x="221" y="158"/>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9946" name="Freeform 9"/>
            <p:cNvSpPr>
              <a:spLocks/>
            </p:cNvSpPr>
            <p:nvPr/>
          </p:nvSpPr>
          <p:spPr bwMode="auto">
            <a:xfrm>
              <a:off x="3117" y="2175"/>
              <a:ext cx="89" cy="94"/>
            </a:xfrm>
            <a:custGeom>
              <a:avLst/>
              <a:gdLst>
                <a:gd name="T0" fmla="*/ 8 w 89"/>
                <a:gd name="T1" fmla="*/ 93 h 94"/>
                <a:gd name="T2" fmla="*/ 0 w 89"/>
                <a:gd name="T3" fmla="*/ 93 h 94"/>
                <a:gd name="T4" fmla="*/ 0 w 89"/>
                <a:gd name="T5" fmla="*/ 85 h 94"/>
                <a:gd name="T6" fmla="*/ 5 w 89"/>
                <a:gd name="T7" fmla="*/ 85 h 94"/>
                <a:gd name="T8" fmla="*/ 5 w 89"/>
                <a:gd name="T9" fmla="*/ 83 h 94"/>
                <a:gd name="T10" fmla="*/ 6 w 89"/>
                <a:gd name="T11" fmla="*/ 82 h 94"/>
                <a:gd name="T12" fmla="*/ 8 w 89"/>
                <a:gd name="T13" fmla="*/ 81 h 94"/>
                <a:gd name="T14" fmla="*/ 10 w 89"/>
                <a:gd name="T15" fmla="*/ 81 h 94"/>
                <a:gd name="T16" fmla="*/ 10 w 89"/>
                <a:gd name="T17" fmla="*/ 82 h 94"/>
                <a:gd name="T18" fmla="*/ 11 w 89"/>
                <a:gd name="T19" fmla="*/ 82 h 94"/>
                <a:gd name="T20" fmla="*/ 11 w 89"/>
                <a:gd name="T21" fmla="*/ 83 h 94"/>
                <a:gd name="T22" fmla="*/ 11 w 89"/>
                <a:gd name="T23" fmla="*/ 85 h 94"/>
                <a:gd name="T24" fmla="*/ 27 w 89"/>
                <a:gd name="T25" fmla="*/ 85 h 94"/>
                <a:gd name="T26" fmla="*/ 27 w 89"/>
                <a:gd name="T27" fmla="*/ 82 h 94"/>
                <a:gd name="T28" fmla="*/ 16 w 89"/>
                <a:gd name="T29" fmla="*/ 82 h 94"/>
                <a:gd name="T30" fmla="*/ 16 w 89"/>
                <a:gd name="T31" fmla="*/ 65 h 94"/>
                <a:gd name="T32" fmla="*/ 33 w 89"/>
                <a:gd name="T33" fmla="*/ 65 h 94"/>
                <a:gd name="T34" fmla="*/ 33 w 89"/>
                <a:gd name="T35" fmla="*/ 55 h 94"/>
                <a:gd name="T36" fmla="*/ 44 w 89"/>
                <a:gd name="T37" fmla="*/ 55 h 94"/>
                <a:gd name="T38" fmla="*/ 44 w 89"/>
                <a:gd name="T39" fmla="*/ 33 h 94"/>
                <a:gd name="T40" fmla="*/ 6 w 89"/>
                <a:gd name="T41" fmla="*/ 30 h 94"/>
                <a:gd name="T42" fmla="*/ 44 w 89"/>
                <a:gd name="T43" fmla="*/ 30 h 94"/>
                <a:gd name="T44" fmla="*/ 44 w 89"/>
                <a:gd name="T45" fmla="*/ 27 h 94"/>
                <a:gd name="T46" fmla="*/ 34 w 89"/>
                <a:gd name="T47" fmla="*/ 25 h 94"/>
                <a:gd name="T48" fmla="*/ 44 w 89"/>
                <a:gd name="T49" fmla="*/ 25 h 94"/>
                <a:gd name="T50" fmla="*/ 44 w 89"/>
                <a:gd name="T51" fmla="*/ 12 h 94"/>
                <a:gd name="T52" fmla="*/ 9 w 89"/>
                <a:gd name="T53" fmla="*/ 10 h 94"/>
                <a:gd name="T54" fmla="*/ 45 w 89"/>
                <a:gd name="T55" fmla="*/ 10 h 94"/>
                <a:gd name="T56" fmla="*/ 45 w 89"/>
                <a:gd name="T57" fmla="*/ 0 h 94"/>
                <a:gd name="T58" fmla="*/ 47 w 89"/>
                <a:gd name="T59" fmla="*/ 0 h 94"/>
                <a:gd name="T60" fmla="*/ 47 w 89"/>
                <a:gd name="T61" fmla="*/ 10 h 94"/>
                <a:gd name="T62" fmla="*/ 81 w 89"/>
                <a:gd name="T63" fmla="*/ 10 h 94"/>
                <a:gd name="T64" fmla="*/ 47 w 89"/>
                <a:gd name="T65" fmla="*/ 12 h 94"/>
                <a:gd name="T66" fmla="*/ 48 w 89"/>
                <a:gd name="T67" fmla="*/ 26 h 94"/>
                <a:gd name="T68" fmla="*/ 57 w 89"/>
                <a:gd name="T69" fmla="*/ 26 h 94"/>
                <a:gd name="T70" fmla="*/ 48 w 89"/>
                <a:gd name="T71" fmla="*/ 27 h 94"/>
                <a:gd name="T72" fmla="*/ 48 w 89"/>
                <a:gd name="T73" fmla="*/ 30 h 94"/>
                <a:gd name="T74" fmla="*/ 88 w 89"/>
                <a:gd name="T75" fmla="*/ 30 h 94"/>
                <a:gd name="T76" fmla="*/ 48 w 89"/>
                <a:gd name="T77" fmla="*/ 33 h 94"/>
                <a:gd name="T78" fmla="*/ 47 w 89"/>
                <a:gd name="T79" fmla="*/ 48 h 94"/>
                <a:gd name="T80" fmla="*/ 59 w 89"/>
                <a:gd name="T81" fmla="*/ 48 h 94"/>
                <a:gd name="T82" fmla="*/ 59 w 89"/>
                <a:gd name="T83" fmla="*/ 57 h 94"/>
                <a:gd name="T84" fmla="*/ 54 w 89"/>
                <a:gd name="T85" fmla="*/ 57 h 94"/>
                <a:gd name="T86" fmla="*/ 54 w 89"/>
                <a:gd name="T87" fmla="*/ 77 h 94"/>
                <a:gd name="T88" fmla="*/ 59 w 89"/>
                <a:gd name="T89" fmla="*/ 77 h 94"/>
                <a:gd name="T90" fmla="*/ 59 w 89"/>
                <a:gd name="T91" fmla="*/ 74 h 94"/>
                <a:gd name="T92" fmla="*/ 63 w 89"/>
                <a:gd name="T93" fmla="*/ 74 h 94"/>
                <a:gd name="T94" fmla="*/ 63 w 89"/>
                <a:gd name="T95" fmla="*/ 77 h 94"/>
                <a:gd name="T96" fmla="*/ 67 w 89"/>
                <a:gd name="T97" fmla="*/ 77 h 94"/>
                <a:gd name="T98" fmla="*/ 67 w 89"/>
                <a:gd name="T99" fmla="*/ 74 h 94"/>
                <a:gd name="T100" fmla="*/ 77 w 89"/>
                <a:gd name="T101" fmla="*/ 74 h 94"/>
                <a:gd name="T102" fmla="*/ 77 w 89"/>
                <a:gd name="T103" fmla="*/ 81 h 94"/>
                <a:gd name="T104" fmla="*/ 46 w 89"/>
                <a:gd name="T105" fmla="*/ 81 h 94"/>
                <a:gd name="T106" fmla="*/ 46 w 89"/>
                <a:gd name="T107" fmla="*/ 85 h 94"/>
                <a:gd name="T108" fmla="*/ 77 w 89"/>
                <a:gd name="T109" fmla="*/ 85 h 94"/>
                <a:gd name="T110" fmla="*/ 77 w 89"/>
                <a:gd name="T111" fmla="*/ 93 h 94"/>
                <a:gd name="T112" fmla="*/ 8 w 89"/>
                <a:gd name="T113" fmla="*/ 93 h 9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9"/>
                <a:gd name="T172" fmla="*/ 0 h 94"/>
                <a:gd name="T173" fmla="*/ 89 w 89"/>
                <a:gd name="T174" fmla="*/ 94 h 9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9" h="94">
                  <a:moveTo>
                    <a:pt x="8" y="93"/>
                  </a:moveTo>
                  <a:lnTo>
                    <a:pt x="0" y="93"/>
                  </a:lnTo>
                  <a:lnTo>
                    <a:pt x="0" y="85"/>
                  </a:lnTo>
                  <a:lnTo>
                    <a:pt x="5" y="85"/>
                  </a:lnTo>
                  <a:lnTo>
                    <a:pt x="5" y="83"/>
                  </a:lnTo>
                  <a:lnTo>
                    <a:pt x="6" y="82"/>
                  </a:lnTo>
                  <a:lnTo>
                    <a:pt x="8" y="81"/>
                  </a:lnTo>
                  <a:lnTo>
                    <a:pt x="10" y="81"/>
                  </a:lnTo>
                  <a:lnTo>
                    <a:pt x="10" y="82"/>
                  </a:lnTo>
                  <a:lnTo>
                    <a:pt x="11" y="82"/>
                  </a:lnTo>
                  <a:lnTo>
                    <a:pt x="11" y="83"/>
                  </a:lnTo>
                  <a:lnTo>
                    <a:pt x="11" y="85"/>
                  </a:lnTo>
                  <a:lnTo>
                    <a:pt x="27" y="85"/>
                  </a:lnTo>
                  <a:lnTo>
                    <a:pt x="27" y="82"/>
                  </a:lnTo>
                  <a:lnTo>
                    <a:pt x="16" y="82"/>
                  </a:lnTo>
                  <a:lnTo>
                    <a:pt x="16" y="65"/>
                  </a:lnTo>
                  <a:lnTo>
                    <a:pt x="33" y="65"/>
                  </a:lnTo>
                  <a:lnTo>
                    <a:pt x="33" y="55"/>
                  </a:lnTo>
                  <a:lnTo>
                    <a:pt x="44" y="55"/>
                  </a:lnTo>
                  <a:lnTo>
                    <a:pt x="44" y="33"/>
                  </a:lnTo>
                  <a:lnTo>
                    <a:pt x="6" y="30"/>
                  </a:lnTo>
                  <a:lnTo>
                    <a:pt x="44" y="30"/>
                  </a:lnTo>
                  <a:lnTo>
                    <a:pt x="44" y="27"/>
                  </a:lnTo>
                  <a:lnTo>
                    <a:pt x="34" y="25"/>
                  </a:lnTo>
                  <a:lnTo>
                    <a:pt x="44" y="25"/>
                  </a:lnTo>
                  <a:lnTo>
                    <a:pt x="44" y="12"/>
                  </a:lnTo>
                  <a:lnTo>
                    <a:pt x="9" y="10"/>
                  </a:lnTo>
                  <a:lnTo>
                    <a:pt x="45" y="10"/>
                  </a:lnTo>
                  <a:lnTo>
                    <a:pt x="45" y="0"/>
                  </a:lnTo>
                  <a:lnTo>
                    <a:pt x="47" y="0"/>
                  </a:lnTo>
                  <a:lnTo>
                    <a:pt x="47" y="10"/>
                  </a:lnTo>
                  <a:lnTo>
                    <a:pt x="81" y="10"/>
                  </a:lnTo>
                  <a:lnTo>
                    <a:pt x="47" y="12"/>
                  </a:lnTo>
                  <a:lnTo>
                    <a:pt x="48" y="26"/>
                  </a:lnTo>
                  <a:lnTo>
                    <a:pt x="57" y="26"/>
                  </a:lnTo>
                  <a:lnTo>
                    <a:pt x="48" y="27"/>
                  </a:lnTo>
                  <a:lnTo>
                    <a:pt x="48" y="30"/>
                  </a:lnTo>
                  <a:lnTo>
                    <a:pt x="88" y="30"/>
                  </a:lnTo>
                  <a:lnTo>
                    <a:pt x="48" y="33"/>
                  </a:lnTo>
                  <a:lnTo>
                    <a:pt x="47" y="48"/>
                  </a:lnTo>
                  <a:lnTo>
                    <a:pt x="59" y="48"/>
                  </a:lnTo>
                  <a:lnTo>
                    <a:pt x="59" y="57"/>
                  </a:lnTo>
                  <a:lnTo>
                    <a:pt x="54" y="57"/>
                  </a:lnTo>
                  <a:lnTo>
                    <a:pt x="54" y="77"/>
                  </a:lnTo>
                  <a:lnTo>
                    <a:pt x="59" y="77"/>
                  </a:lnTo>
                  <a:lnTo>
                    <a:pt x="59" y="74"/>
                  </a:lnTo>
                  <a:lnTo>
                    <a:pt x="63" y="74"/>
                  </a:lnTo>
                  <a:lnTo>
                    <a:pt x="63" y="77"/>
                  </a:lnTo>
                  <a:lnTo>
                    <a:pt x="67" y="77"/>
                  </a:lnTo>
                  <a:lnTo>
                    <a:pt x="67" y="74"/>
                  </a:lnTo>
                  <a:lnTo>
                    <a:pt x="77" y="74"/>
                  </a:lnTo>
                  <a:lnTo>
                    <a:pt x="77" y="81"/>
                  </a:lnTo>
                  <a:lnTo>
                    <a:pt x="46" y="81"/>
                  </a:lnTo>
                  <a:lnTo>
                    <a:pt x="46" y="85"/>
                  </a:lnTo>
                  <a:lnTo>
                    <a:pt x="77" y="85"/>
                  </a:lnTo>
                  <a:lnTo>
                    <a:pt x="77" y="93"/>
                  </a:lnTo>
                  <a:lnTo>
                    <a:pt x="8" y="93"/>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9947" name="Freeform 10"/>
            <p:cNvSpPr>
              <a:spLocks/>
            </p:cNvSpPr>
            <p:nvPr/>
          </p:nvSpPr>
          <p:spPr bwMode="auto">
            <a:xfrm>
              <a:off x="3144" y="2173"/>
              <a:ext cx="17" cy="17"/>
            </a:xfrm>
            <a:custGeom>
              <a:avLst/>
              <a:gdLst>
                <a:gd name="T0" fmla="*/ 16 w 17"/>
                <a:gd name="T1" fmla="*/ 7 h 17"/>
                <a:gd name="T2" fmla="*/ 16 w 17"/>
                <a:gd name="T3" fmla="*/ 5 h 17"/>
                <a:gd name="T4" fmla="*/ 13 w 17"/>
                <a:gd name="T5" fmla="*/ 2 h 17"/>
                <a:gd name="T6" fmla="*/ 11 w 17"/>
                <a:gd name="T7" fmla="*/ 2 h 17"/>
                <a:gd name="T8" fmla="*/ 8 w 17"/>
                <a:gd name="T9" fmla="*/ 0 h 17"/>
                <a:gd name="T10" fmla="*/ 3 w 17"/>
                <a:gd name="T11" fmla="*/ 0 h 17"/>
                <a:gd name="T12" fmla="*/ 3 w 17"/>
                <a:gd name="T13" fmla="*/ 2 h 17"/>
                <a:gd name="T14" fmla="*/ 0 w 17"/>
                <a:gd name="T15" fmla="*/ 5 h 17"/>
                <a:gd name="T16" fmla="*/ 0 w 17"/>
                <a:gd name="T17" fmla="*/ 11 h 17"/>
                <a:gd name="T18" fmla="*/ 3 w 17"/>
                <a:gd name="T19" fmla="*/ 13 h 17"/>
                <a:gd name="T20" fmla="*/ 5 w 17"/>
                <a:gd name="T21" fmla="*/ 13 h 17"/>
                <a:gd name="T22" fmla="*/ 5 w 17"/>
                <a:gd name="T23" fmla="*/ 16 h 17"/>
                <a:gd name="T24" fmla="*/ 11 w 17"/>
                <a:gd name="T25" fmla="*/ 13 h 17"/>
                <a:gd name="T26" fmla="*/ 13 w 17"/>
                <a:gd name="T27" fmla="*/ 11 h 17"/>
                <a:gd name="T28" fmla="*/ 16 w 17"/>
                <a:gd name="T29" fmla="*/ 11 h 17"/>
                <a:gd name="T30" fmla="*/ 16 w 17"/>
                <a:gd name="T31" fmla="*/ 7 h 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7"/>
                <a:gd name="T49" fmla="*/ 0 h 17"/>
                <a:gd name="T50" fmla="*/ 17 w 17"/>
                <a:gd name="T51" fmla="*/ 17 h 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7" h="17">
                  <a:moveTo>
                    <a:pt x="16" y="7"/>
                  </a:moveTo>
                  <a:lnTo>
                    <a:pt x="16" y="5"/>
                  </a:lnTo>
                  <a:lnTo>
                    <a:pt x="13" y="2"/>
                  </a:lnTo>
                  <a:lnTo>
                    <a:pt x="11" y="2"/>
                  </a:lnTo>
                  <a:lnTo>
                    <a:pt x="8" y="0"/>
                  </a:lnTo>
                  <a:lnTo>
                    <a:pt x="3" y="0"/>
                  </a:lnTo>
                  <a:lnTo>
                    <a:pt x="3" y="2"/>
                  </a:lnTo>
                  <a:lnTo>
                    <a:pt x="0" y="5"/>
                  </a:lnTo>
                  <a:lnTo>
                    <a:pt x="0" y="11"/>
                  </a:lnTo>
                  <a:lnTo>
                    <a:pt x="3" y="13"/>
                  </a:lnTo>
                  <a:lnTo>
                    <a:pt x="5" y="13"/>
                  </a:lnTo>
                  <a:lnTo>
                    <a:pt x="5" y="16"/>
                  </a:lnTo>
                  <a:lnTo>
                    <a:pt x="11" y="13"/>
                  </a:lnTo>
                  <a:lnTo>
                    <a:pt x="13" y="11"/>
                  </a:lnTo>
                  <a:lnTo>
                    <a:pt x="16" y="11"/>
                  </a:lnTo>
                  <a:lnTo>
                    <a:pt x="16" y="7"/>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9948" name="Freeform 11"/>
            <p:cNvSpPr>
              <a:spLocks/>
            </p:cNvSpPr>
            <p:nvPr/>
          </p:nvSpPr>
          <p:spPr bwMode="auto">
            <a:xfrm>
              <a:off x="3178" y="2173"/>
              <a:ext cx="17" cy="17"/>
            </a:xfrm>
            <a:custGeom>
              <a:avLst/>
              <a:gdLst>
                <a:gd name="T0" fmla="*/ 16 w 17"/>
                <a:gd name="T1" fmla="*/ 7 h 17"/>
                <a:gd name="T2" fmla="*/ 16 w 17"/>
                <a:gd name="T3" fmla="*/ 2 h 17"/>
                <a:gd name="T4" fmla="*/ 13 w 17"/>
                <a:gd name="T5" fmla="*/ 2 h 17"/>
                <a:gd name="T6" fmla="*/ 13 w 17"/>
                <a:gd name="T7" fmla="*/ 0 h 17"/>
                <a:gd name="T8" fmla="*/ 8 w 17"/>
                <a:gd name="T9" fmla="*/ 0 h 17"/>
                <a:gd name="T10" fmla="*/ 6 w 17"/>
                <a:gd name="T11" fmla="*/ 2 h 17"/>
                <a:gd name="T12" fmla="*/ 3 w 17"/>
                <a:gd name="T13" fmla="*/ 2 h 17"/>
                <a:gd name="T14" fmla="*/ 3 w 17"/>
                <a:gd name="T15" fmla="*/ 5 h 17"/>
                <a:gd name="T16" fmla="*/ 0 w 17"/>
                <a:gd name="T17" fmla="*/ 7 h 17"/>
                <a:gd name="T18" fmla="*/ 0 w 17"/>
                <a:gd name="T19" fmla="*/ 8 h 17"/>
                <a:gd name="T20" fmla="*/ 3 w 17"/>
                <a:gd name="T21" fmla="*/ 11 h 17"/>
                <a:gd name="T22" fmla="*/ 3 w 17"/>
                <a:gd name="T23" fmla="*/ 13 h 17"/>
                <a:gd name="T24" fmla="*/ 8 w 17"/>
                <a:gd name="T25" fmla="*/ 13 h 17"/>
                <a:gd name="T26" fmla="*/ 8 w 17"/>
                <a:gd name="T27" fmla="*/ 16 h 17"/>
                <a:gd name="T28" fmla="*/ 13 w 17"/>
                <a:gd name="T29" fmla="*/ 13 h 17"/>
                <a:gd name="T30" fmla="*/ 16 w 17"/>
                <a:gd name="T31" fmla="*/ 11 h 17"/>
                <a:gd name="T32" fmla="*/ 16 w 17"/>
                <a:gd name="T33" fmla="*/ 7 h 1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
                <a:gd name="T52" fmla="*/ 0 h 17"/>
                <a:gd name="T53" fmla="*/ 17 w 17"/>
                <a:gd name="T54" fmla="*/ 17 h 1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 h="17">
                  <a:moveTo>
                    <a:pt x="16" y="7"/>
                  </a:moveTo>
                  <a:lnTo>
                    <a:pt x="16" y="2"/>
                  </a:lnTo>
                  <a:lnTo>
                    <a:pt x="13" y="2"/>
                  </a:lnTo>
                  <a:lnTo>
                    <a:pt x="13" y="0"/>
                  </a:lnTo>
                  <a:lnTo>
                    <a:pt x="8" y="0"/>
                  </a:lnTo>
                  <a:lnTo>
                    <a:pt x="6" y="2"/>
                  </a:lnTo>
                  <a:lnTo>
                    <a:pt x="3" y="2"/>
                  </a:lnTo>
                  <a:lnTo>
                    <a:pt x="3" y="5"/>
                  </a:lnTo>
                  <a:lnTo>
                    <a:pt x="0" y="7"/>
                  </a:lnTo>
                  <a:lnTo>
                    <a:pt x="0" y="8"/>
                  </a:lnTo>
                  <a:lnTo>
                    <a:pt x="3" y="11"/>
                  </a:lnTo>
                  <a:lnTo>
                    <a:pt x="3" y="13"/>
                  </a:lnTo>
                  <a:lnTo>
                    <a:pt x="8" y="13"/>
                  </a:lnTo>
                  <a:lnTo>
                    <a:pt x="8" y="16"/>
                  </a:lnTo>
                  <a:lnTo>
                    <a:pt x="13" y="13"/>
                  </a:lnTo>
                  <a:lnTo>
                    <a:pt x="16" y="11"/>
                  </a:lnTo>
                  <a:lnTo>
                    <a:pt x="16" y="7"/>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9949" name="Freeform 12"/>
            <p:cNvSpPr>
              <a:spLocks/>
            </p:cNvSpPr>
            <p:nvPr/>
          </p:nvSpPr>
          <p:spPr bwMode="auto">
            <a:xfrm>
              <a:off x="3164" y="2257"/>
              <a:ext cx="31" cy="17"/>
            </a:xfrm>
            <a:custGeom>
              <a:avLst/>
              <a:gdLst>
                <a:gd name="T0" fmla="*/ 0 w 31"/>
                <a:gd name="T1" fmla="*/ 0 h 17"/>
                <a:gd name="T2" fmla="*/ 30 w 31"/>
                <a:gd name="T3" fmla="*/ 0 h 17"/>
                <a:gd name="T4" fmla="*/ 27 w 31"/>
                <a:gd name="T5" fmla="*/ 16 h 17"/>
                <a:gd name="T6" fmla="*/ 0 w 31"/>
                <a:gd name="T7" fmla="*/ 16 h 17"/>
                <a:gd name="T8" fmla="*/ 0 w 31"/>
                <a:gd name="T9" fmla="*/ 0 h 17"/>
                <a:gd name="T10" fmla="*/ 0 60000 65536"/>
                <a:gd name="T11" fmla="*/ 0 60000 65536"/>
                <a:gd name="T12" fmla="*/ 0 60000 65536"/>
                <a:gd name="T13" fmla="*/ 0 60000 65536"/>
                <a:gd name="T14" fmla="*/ 0 60000 65536"/>
                <a:gd name="T15" fmla="*/ 0 w 31"/>
                <a:gd name="T16" fmla="*/ 0 h 17"/>
                <a:gd name="T17" fmla="*/ 31 w 31"/>
                <a:gd name="T18" fmla="*/ 17 h 17"/>
              </a:gdLst>
              <a:ahLst/>
              <a:cxnLst>
                <a:cxn ang="T10">
                  <a:pos x="T0" y="T1"/>
                </a:cxn>
                <a:cxn ang="T11">
                  <a:pos x="T2" y="T3"/>
                </a:cxn>
                <a:cxn ang="T12">
                  <a:pos x="T4" y="T5"/>
                </a:cxn>
                <a:cxn ang="T13">
                  <a:pos x="T6" y="T7"/>
                </a:cxn>
                <a:cxn ang="T14">
                  <a:pos x="T8" y="T9"/>
                </a:cxn>
              </a:cxnLst>
              <a:rect l="T15" t="T16" r="T17" b="T18"/>
              <a:pathLst>
                <a:path w="31" h="17">
                  <a:moveTo>
                    <a:pt x="0" y="0"/>
                  </a:moveTo>
                  <a:lnTo>
                    <a:pt x="30" y="0"/>
                  </a:lnTo>
                  <a:lnTo>
                    <a:pt x="27" y="16"/>
                  </a:lnTo>
                  <a:lnTo>
                    <a:pt x="0" y="16"/>
                  </a:lnTo>
                  <a:lnTo>
                    <a:pt x="0"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9950" name="Freeform 13"/>
            <p:cNvSpPr>
              <a:spLocks/>
            </p:cNvSpPr>
            <p:nvPr/>
          </p:nvSpPr>
          <p:spPr bwMode="auto">
            <a:xfrm>
              <a:off x="3126" y="2268"/>
              <a:ext cx="70" cy="17"/>
            </a:xfrm>
            <a:custGeom>
              <a:avLst/>
              <a:gdLst>
                <a:gd name="T0" fmla="*/ 0 w 70"/>
                <a:gd name="T1" fmla="*/ 16 h 17"/>
                <a:gd name="T2" fmla="*/ 66 w 70"/>
                <a:gd name="T3" fmla="*/ 16 h 17"/>
                <a:gd name="T4" fmla="*/ 69 w 70"/>
                <a:gd name="T5" fmla="*/ 0 h 17"/>
                <a:gd name="T6" fmla="*/ 0 w 70"/>
                <a:gd name="T7" fmla="*/ 0 h 17"/>
                <a:gd name="T8" fmla="*/ 0 w 70"/>
                <a:gd name="T9" fmla="*/ 16 h 17"/>
                <a:gd name="T10" fmla="*/ 0 60000 65536"/>
                <a:gd name="T11" fmla="*/ 0 60000 65536"/>
                <a:gd name="T12" fmla="*/ 0 60000 65536"/>
                <a:gd name="T13" fmla="*/ 0 60000 65536"/>
                <a:gd name="T14" fmla="*/ 0 60000 65536"/>
                <a:gd name="T15" fmla="*/ 0 w 70"/>
                <a:gd name="T16" fmla="*/ 0 h 17"/>
                <a:gd name="T17" fmla="*/ 70 w 70"/>
                <a:gd name="T18" fmla="*/ 17 h 17"/>
              </a:gdLst>
              <a:ahLst/>
              <a:cxnLst>
                <a:cxn ang="T10">
                  <a:pos x="T0" y="T1"/>
                </a:cxn>
                <a:cxn ang="T11">
                  <a:pos x="T2" y="T3"/>
                </a:cxn>
                <a:cxn ang="T12">
                  <a:pos x="T4" y="T5"/>
                </a:cxn>
                <a:cxn ang="T13">
                  <a:pos x="T6" y="T7"/>
                </a:cxn>
                <a:cxn ang="T14">
                  <a:pos x="T8" y="T9"/>
                </a:cxn>
              </a:cxnLst>
              <a:rect l="T15" t="T16" r="T17" b="T18"/>
              <a:pathLst>
                <a:path w="70" h="17">
                  <a:moveTo>
                    <a:pt x="0" y="16"/>
                  </a:moveTo>
                  <a:lnTo>
                    <a:pt x="66" y="16"/>
                  </a:lnTo>
                  <a:lnTo>
                    <a:pt x="69" y="0"/>
                  </a:lnTo>
                  <a:lnTo>
                    <a:pt x="0" y="0"/>
                  </a:lnTo>
                  <a:lnTo>
                    <a:pt x="0"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9951" name="Freeform 14"/>
            <p:cNvSpPr>
              <a:spLocks/>
            </p:cNvSpPr>
            <p:nvPr/>
          </p:nvSpPr>
          <p:spPr bwMode="auto">
            <a:xfrm>
              <a:off x="3126" y="2272"/>
              <a:ext cx="70" cy="17"/>
            </a:xfrm>
            <a:custGeom>
              <a:avLst/>
              <a:gdLst>
                <a:gd name="T0" fmla="*/ 69 w 70"/>
                <a:gd name="T1" fmla="*/ 0 h 17"/>
                <a:gd name="T2" fmla="*/ 0 w 70"/>
                <a:gd name="T3" fmla="*/ 0 h 17"/>
                <a:gd name="T4" fmla="*/ 0 w 70"/>
                <a:gd name="T5" fmla="*/ 16 h 17"/>
                <a:gd name="T6" fmla="*/ 69 w 70"/>
                <a:gd name="T7" fmla="*/ 16 h 17"/>
                <a:gd name="T8" fmla="*/ 69 w 70"/>
                <a:gd name="T9" fmla="*/ 0 h 17"/>
                <a:gd name="T10" fmla="*/ 0 60000 65536"/>
                <a:gd name="T11" fmla="*/ 0 60000 65536"/>
                <a:gd name="T12" fmla="*/ 0 60000 65536"/>
                <a:gd name="T13" fmla="*/ 0 60000 65536"/>
                <a:gd name="T14" fmla="*/ 0 60000 65536"/>
                <a:gd name="T15" fmla="*/ 0 w 70"/>
                <a:gd name="T16" fmla="*/ 0 h 17"/>
                <a:gd name="T17" fmla="*/ 70 w 70"/>
                <a:gd name="T18" fmla="*/ 17 h 17"/>
              </a:gdLst>
              <a:ahLst/>
              <a:cxnLst>
                <a:cxn ang="T10">
                  <a:pos x="T0" y="T1"/>
                </a:cxn>
                <a:cxn ang="T11">
                  <a:pos x="T2" y="T3"/>
                </a:cxn>
                <a:cxn ang="T12">
                  <a:pos x="T4" y="T5"/>
                </a:cxn>
                <a:cxn ang="T13">
                  <a:pos x="T6" y="T7"/>
                </a:cxn>
                <a:cxn ang="T14">
                  <a:pos x="T8" y="T9"/>
                </a:cxn>
              </a:cxnLst>
              <a:rect l="T15" t="T16" r="T17" b="T18"/>
              <a:pathLst>
                <a:path w="70" h="17">
                  <a:moveTo>
                    <a:pt x="69" y="0"/>
                  </a:moveTo>
                  <a:lnTo>
                    <a:pt x="0" y="0"/>
                  </a:lnTo>
                  <a:lnTo>
                    <a:pt x="0" y="16"/>
                  </a:lnTo>
                  <a:lnTo>
                    <a:pt x="69" y="16"/>
                  </a:lnTo>
                  <a:lnTo>
                    <a:pt x="69" y="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9952" name="Freeform 15"/>
            <p:cNvSpPr>
              <a:spLocks/>
            </p:cNvSpPr>
            <p:nvPr/>
          </p:nvSpPr>
          <p:spPr bwMode="auto">
            <a:xfrm>
              <a:off x="3126" y="2276"/>
              <a:ext cx="70" cy="17"/>
            </a:xfrm>
            <a:custGeom>
              <a:avLst/>
              <a:gdLst>
                <a:gd name="T0" fmla="*/ 65 w 70"/>
                <a:gd name="T1" fmla="*/ 16 h 17"/>
                <a:gd name="T2" fmla="*/ 10 w 70"/>
                <a:gd name="T3" fmla="*/ 16 h 17"/>
                <a:gd name="T4" fmla="*/ 7 w 70"/>
                <a:gd name="T5" fmla="*/ 8 h 17"/>
                <a:gd name="T6" fmla="*/ 2 w 70"/>
                <a:gd name="T7" fmla="*/ 8 h 17"/>
                <a:gd name="T8" fmla="*/ 0 w 70"/>
                <a:gd name="T9" fmla="*/ 0 h 17"/>
                <a:gd name="T10" fmla="*/ 69 w 70"/>
                <a:gd name="T11" fmla="*/ 0 h 17"/>
                <a:gd name="T12" fmla="*/ 65 w 70"/>
                <a:gd name="T13" fmla="*/ 16 h 17"/>
                <a:gd name="T14" fmla="*/ 0 60000 65536"/>
                <a:gd name="T15" fmla="*/ 0 60000 65536"/>
                <a:gd name="T16" fmla="*/ 0 60000 65536"/>
                <a:gd name="T17" fmla="*/ 0 60000 65536"/>
                <a:gd name="T18" fmla="*/ 0 60000 65536"/>
                <a:gd name="T19" fmla="*/ 0 60000 65536"/>
                <a:gd name="T20" fmla="*/ 0 60000 65536"/>
                <a:gd name="T21" fmla="*/ 0 w 70"/>
                <a:gd name="T22" fmla="*/ 0 h 17"/>
                <a:gd name="T23" fmla="*/ 70 w 70"/>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17">
                  <a:moveTo>
                    <a:pt x="65" y="16"/>
                  </a:moveTo>
                  <a:lnTo>
                    <a:pt x="10" y="16"/>
                  </a:lnTo>
                  <a:lnTo>
                    <a:pt x="7" y="8"/>
                  </a:lnTo>
                  <a:lnTo>
                    <a:pt x="2" y="8"/>
                  </a:lnTo>
                  <a:lnTo>
                    <a:pt x="0" y="0"/>
                  </a:lnTo>
                  <a:lnTo>
                    <a:pt x="69" y="0"/>
                  </a:lnTo>
                  <a:lnTo>
                    <a:pt x="65" y="16"/>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9953" name="Freeform 16"/>
            <p:cNvSpPr>
              <a:spLocks/>
            </p:cNvSpPr>
            <p:nvPr/>
          </p:nvSpPr>
          <p:spPr bwMode="auto">
            <a:xfrm>
              <a:off x="3135" y="2282"/>
              <a:ext cx="60" cy="17"/>
            </a:xfrm>
            <a:custGeom>
              <a:avLst/>
              <a:gdLst>
                <a:gd name="T0" fmla="*/ 0 w 60"/>
                <a:gd name="T1" fmla="*/ 16 h 17"/>
                <a:gd name="T2" fmla="*/ 59 w 60"/>
                <a:gd name="T3" fmla="*/ 16 h 17"/>
                <a:gd name="T4" fmla="*/ 59 w 60"/>
                <a:gd name="T5" fmla="*/ 0 h 17"/>
                <a:gd name="T6" fmla="*/ 0 w 60"/>
                <a:gd name="T7" fmla="*/ 0 h 17"/>
                <a:gd name="T8" fmla="*/ 0 w 60"/>
                <a:gd name="T9" fmla="*/ 16 h 17"/>
                <a:gd name="T10" fmla="*/ 0 60000 65536"/>
                <a:gd name="T11" fmla="*/ 0 60000 65536"/>
                <a:gd name="T12" fmla="*/ 0 60000 65536"/>
                <a:gd name="T13" fmla="*/ 0 60000 65536"/>
                <a:gd name="T14" fmla="*/ 0 60000 65536"/>
                <a:gd name="T15" fmla="*/ 0 w 60"/>
                <a:gd name="T16" fmla="*/ 0 h 17"/>
                <a:gd name="T17" fmla="*/ 60 w 60"/>
                <a:gd name="T18" fmla="*/ 17 h 17"/>
              </a:gdLst>
              <a:ahLst/>
              <a:cxnLst>
                <a:cxn ang="T10">
                  <a:pos x="T0" y="T1"/>
                </a:cxn>
                <a:cxn ang="T11">
                  <a:pos x="T2" y="T3"/>
                </a:cxn>
                <a:cxn ang="T12">
                  <a:pos x="T4" y="T5"/>
                </a:cxn>
                <a:cxn ang="T13">
                  <a:pos x="T6" y="T7"/>
                </a:cxn>
                <a:cxn ang="T14">
                  <a:pos x="T8" y="T9"/>
                </a:cxn>
              </a:cxnLst>
              <a:rect l="T15" t="T16" r="T17" b="T18"/>
              <a:pathLst>
                <a:path w="60" h="17">
                  <a:moveTo>
                    <a:pt x="0" y="16"/>
                  </a:moveTo>
                  <a:lnTo>
                    <a:pt x="59" y="16"/>
                  </a:lnTo>
                  <a:lnTo>
                    <a:pt x="59" y="0"/>
                  </a:lnTo>
                  <a:lnTo>
                    <a:pt x="0" y="0"/>
                  </a:lnTo>
                  <a:lnTo>
                    <a:pt x="0" y="16"/>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9954" name="Freeform 17"/>
            <p:cNvSpPr>
              <a:spLocks/>
            </p:cNvSpPr>
            <p:nvPr/>
          </p:nvSpPr>
          <p:spPr bwMode="auto">
            <a:xfrm>
              <a:off x="3145" y="2289"/>
              <a:ext cx="49" cy="40"/>
            </a:xfrm>
            <a:custGeom>
              <a:avLst/>
              <a:gdLst>
                <a:gd name="T0" fmla="*/ 48 w 49"/>
                <a:gd name="T1" fmla="*/ 7 h 40"/>
                <a:gd name="T2" fmla="*/ 48 w 49"/>
                <a:gd name="T3" fmla="*/ 0 h 40"/>
                <a:gd name="T4" fmla="*/ 0 w 49"/>
                <a:gd name="T5" fmla="*/ 0 h 40"/>
                <a:gd name="T6" fmla="*/ 0 w 49"/>
                <a:gd name="T7" fmla="*/ 39 h 40"/>
                <a:gd name="T8" fmla="*/ 32 w 49"/>
                <a:gd name="T9" fmla="*/ 39 h 40"/>
                <a:gd name="T10" fmla="*/ 32 w 49"/>
                <a:gd name="T11" fmla="*/ 9 h 40"/>
                <a:gd name="T12" fmla="*/ 48 w 49"/>
                <a:gd name="T13" fmla="*/ 9 h 40"/>
                <a:gd name="T14" fmla="*/ 48 w 49"/>
                <a:gd name="T15" fmla="*/ 7 h 40"/>
                <a:gd name="T16" fmla="*/ 0 60000 65536"/>
                <a:gd name="T17" fmla="*/ 0 60000 65536"/>
                <a:gd name="T18" fmla="*/ 0 60000 65536"/>
                <a:gd name="T19" fmla="*/ 0 60000 65536"/>
                <a:gd name="T20" fmla="*/ 0 60000 65536"/>
                <a:gd name="T21" fmla="*/ 0 60000 65536"/>
                <a:gd name="T22" fmla="*/ 0 60000 65536"/>
                <a:gd name="T23" fmla="*/ 0 60000 65536"/>
                <a:gd name="T24" fmla="*/ 0 w 49"/>
                <a:gd name="T25" fmla="*/ 0 h 40"/>
                <a:gd name="T26" fmla="*/ 49 w 49"/>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9" h="40">
                  <a:moveTo>
                    <a:pt x="48" y="7"/>
                  </a:moveTo>
                  <a:lnTo>
                    <a:pt x="48" y="0"/>
                  </a:lnTo>
                  <a:lnTo>
                    <a:pt x="0" y="0"/>
                  </a:lnTo>
                  <a:lnTo>
                    <a:pt x="0" y="39"/>
                  </a:lnTo>
                  <a:lnTo>
                    <a:pt x="32" y="39"/>
                  </a:lnTo>
                  <a:lnTo>
                    <a:pt x="32" y="9"/>
                  </a:lnTo>
                  <a:lnTo>
                    <a:pt x="48" y="9"/>
                  </a:lnTo>
                  <a:lnTo>
                    <a:pt x="48" y="7"/>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9955" name="Freeform 18"/>
            <p:cNvSpPr>
              <a:spLocks/>
            </p:cNvSpPr>
            <p:nvPr/>
          </p:nvSpPr>
          <p:spPr bwMode="auto">
            <a:xfrm>
              <a:off x="3178" y="2310"/>
              <a:ext cx="44" cy="17"/>
            </a:xfrm>
            <a:custGeom>
              <a:avLst/>
              <a:gdLst>
                <a:gd name="T0" fmla="*/ 43 w 44"/>
                <a:gd name="T1" fmla="*/ 16 h 17"/>
                <a:gd name="T2" fmla="*/ 0 w 44"/>
                <a:gd name="T3" fmla="*/ 16 h 17"/>
                <a:gd name="T4" fmla="*/ 0 w 44"/>
                <a:gd name="T5" fmla="*/ 0 h 17"/>
                <a:gd name="T6" fmla="*/ 31 w 44"/>
                <a:gd name="T7" fmla="*/ 0 h 17"/>
                <a:gd name="T8" fmla="*/ 43 w 44"/>
                <a:gd name="T9" fmla="*/ 16 h 17"/>
                <a:gd name="T10" fmla="*/ 0 60000 65536"/>
                <a:gd name="T11" fmla="*/ 0 60000 65536"/>
                <a:gd name="T12" fmla="*/ 0 60000 65536"/>
                <a:gd name="T13" fmla="*/ 0 60000 65536"/>
                <a:gd name="T14" fmla="*/ 0 60000 65536"/>
                <a:gd name="T15" fmla="*/ 0 w 44"/>
                <a:gd name="T16" fmla="*/ 0 h 17"/>
                <a:gd name="T17" fmla="*/ 44 w 44"/>
                <a:gd name="T18" fmla="*/ 17 h 17"/>
              </a:gdLst>
              <a:ahLst/>
              <a:cxnLst>
                <a:cxn ang="T10">
                  <a:pos x="T0" y="T1"/>
                </a:cxn>
                <a:cxn ang="T11">
                  <a:pos x="T2" y="T3"/>
                </a:cxn>
                <a:cxn ang="T12">
                  <a:pos x="T4" y="T5"/>
                </a:cxn>
                <a:cxn ang="T13">
                  <a:pos x="T6" y="T7"/>
                </a:cxn>
                <a:cxn ang="T14">
                  <a:pos x="T8" y="T9"/>
                </a:cxn>
              </a:cxnLst>
              <a:rect l="T15" t="T16" r="T17" b="T18"/>
              <a:pathLst>
                <a:path w="44" h="17">
                  <a:moveTo>
                    <a:pt x="43" y="16"/>
                  </a:moveTo>
                  <a:lnTo>
                    <a:pt x="0" y="16"/>
                  </a:lnTo>
                  <a:lnTo>
                    <a:pt x="0" y="0"/>
                  </a:lnTo>
                  <a:lnTo>
                    <a:pt x="31" y="0"/>
                  </a:lnTo>
                  <a:lnTo>
                    <a:pt x="43"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9956" name="Freeform 19"/>
            <p:cNvSpPr>
              <a:spLocks/>
            </p:cNvSpPr>
            <p:nvPr/>
          </p:nvSpPr>
          <p:spPr bwMode="auto">
            <a:xfrm>
              <a:off x="3121" y="2321"/>
              <a:ext cx="25" cy="17"/>
            </a:xfrm>
            <a:custGeom>
              <a:avLst/>
              <a:gdLst>
                <a:gd name="T0" fmla="*/ 0 w 25"/>
                <a:gd name="T1" fmla="*/ 16 h 17"/>
                <a:gd name="T2" fmla="*/ 0 w 25"/>
                <a:gd name="T3" fmla="*/ 8 h 17"/>
                <a:gd name="T4" fmla="*/ 24 w 25"/>
                <a:gd name="T5" fmla="*/ 0 h 17"/>
                <a:gd name="T6" fmla="*/ 24 w 25"/>
                <a:gd name="T7" fmla="*/ 9 h 17"/>
                <a:gd name="T8" fmla="*/ 0 w 25"/>
                <a:gd name="T9" fmla="*/ 16 h 17"/>
                <a:gd name="T10" fmla="*/ 0 60000 65536"/>
                <a:gd name="T11" fmla="*/ 0 60000 65536"/>
                <a:gd name="T12" fmla="*/ 0 60000 65536"/>
                <a:gd name="T13" fmla="*/ 0 60000 65536"/>
                <a:gd name="T14" fmla="*/ 0 60000 65536"/>
                <a:gd name="T15" fmla="*/ 0 w 25"/>
                <a:gd name="T16" fmla="*/ 0 h 17"/>
                <a:gd name="T17" fmla="*/ 25 w 25"/>
                <a:gd name="T18" fmla="*/ 17 h 17"/>
              </a:gdLst>
              <a:ahLst/>
              <a:cxnLst>
                <a:cxn ang="T10">
                  <a:pos x="T0" y="T1"/>
                </a:cxn>
                <a:cxn ang="T11">
                  <a:pos x="T2" y="T3"/>
                </a:cxn>
                <a:cxn ang="T12">
                  <a:pos x="T4" y="T5"/>
                </a:cxn>
                <a:cxn ang="T13">
                  <a:pos x="T6" y="T7"/>
                </a:cxn>
                <a:cxn ang="T14">
                  <a:pos x="T8" y="T9"/>
                </a:cxn>
              </a:cxnLst>
              <a:rect l="T15" t="T16" r="T17" b="T18"/>
              <a:pathLst>
                <a:path w="25" h="17">
                  <a:moveTo>
                    <a:pt x="0" y="16"/>
                  </a:moveTo>
                  <a:lnTo>
                    <a:pt x="0" y="8"/>
                  </a:lnTo>
                  <a:lnTo>
                    <a:pt x="24" y="0"/>
                  </a:lnTo>
                  <a:lnTo>
                    <a:pt x="24" y="9"/>
                  </a:lnTo>
                  <a:lnTo>
                    <a:pt x="0"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9957" name="Freeform 20"/>
            <p:cNvSpPr>
              <a:spLocks/>
            </p:cNvSpPr>
            <p:nvPr/>
          </p:nvSpPr>
          <p:spPr bwMode="auto">
            <a:xfrm>
              <a:off x="3012" y="2345"/>
              <a:ext cx="102" cy="40"/>
            </a:xfrm>
            <a:custGeom>
              <a:avLst/>
              <a:gdLst>
                <a:gd name="T0" fmla="*/ 73 w 102"/>
                <a:gd name="T1" fmla="*/ 30 h 40"/>
                <a:gd name="T2" fmla="*/ 75 w 102"/>
                <a:gd name="T3" fmla="*/ 39 h 40"/>
                <a:gd name="T4" fmla="*/ 23 w 102"/>
                <a:gd name="T5" fmla="*/ 39 h 40"/>
                <a:gd name="T6" fmla="*/ 25 w 102"/>
                <a:gd name="T7" fmla="*/ 36 h 40"/>
                <a:gd name="T8" fmla="*/ 18 w 102"/>
                <a:gd name="T9" fmla="*/ 29 h 40"/>
                <a:gd name="T10" fmla="*/ 47 w 102"/>
                <a:gd name="T11" fmla="*/ 17 h 40"/>
                <a:gd name="T12" fmla="*/ 19 w 102"/>
                <a:gd name="T13" fmla="*/ 18 h 40"/>
                <a:gd name="T14" fmla="*/ 19 w 102"/>
                <a:gd name="T15" fmla="*/ 15 h 40"/>
                <a:gd name="T16" fmla="*/ 0 w 102"/>
                <a:gd name="T17" fmla="*/ 9 h 40"/>
                <a:gd name="T18" fmla="*/ 0 w 102"/>
                <a:gd name="T19" fmla="*/ 0 h 40"/>
                <a:gd name="T20" fmla="*/ 101 w 102"/>
                <a:gd name="T21" fmla="*/ 0 h 40"/>
                <a:gd name="T22" fmla="*/ 40 w 102"/>
                <a:gd name="T23" fmla="*/ 30 h 40"/>
                <a:gd name="T24" fmla="*/ 73 w 102"/>
                <a:gd name="T25" fmla="*/ 30 h 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2"/>
                <a:gd name="T40" fmla="*/ 0 h 40"/>
                <a:gd name="T41" fmla="*/ 102 w 102"/>
                <a:gd name="T42" fmla="*/ 40 h 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2" h="40">
                  <a:moveTo>
                    <a:pt x="73" y="30"/>
                  </a:moveTo>
                  <a:lnTo>
                    <a:pt x="75" y="39"/>
                  </a:lnTo>
                  <a:lnTo>
                    <a:pt x="23" y="39"/>
                  </a:lnTo>
                  <a:lnTo>
                    <a:pt x="25" y="36"/>
                  </a:lnTo>
                  <a:lnTo>
                    <a:pt x="18" y="29"/>
                  </a:lnTo>
                  <a:lnTo>
                    <a:pt x="47" y="17"/>
                  </a:lnTo>
                  <a:lnTo>
                    <a:pt x="19" y="18"/>
                  </a:lnTo>
                  <a:lnTo>
                    <a:pt x="19" y="15"/>
                  </a:lnTo>
                  <a:lnTo>
                    <a:pt x="0" y="9"/>
                  </a:lnTo>
                  <a:lnTo>
                    <a:pt x="0" y="0"/>
                  </a:lnTo>
                  <a:lnTo>
                    <a:pt x="101" y="0"/>
                  </a:lnTo>
                  <a:lnTo>
                    <a:pt x="40" y="30"/>
                  </a:lnTo>
                  <a:lnTo>
                    <a:pt x="73" y="3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9958" name="Freeform 21"/>
            <p:cNvSpPr>
              <a:spLocks/>
            </p:cNvSpPr>
            <p:nvPr/>
          </p:nvSpPr>
          <p:spPr bwMode="auto">
            <a:xfrm>
              <a:off x="3060" y="2351"/>
              <a:ext cx="17" cy="17"/>
            </a:xfrm>
            <a:custGeom>
              <a:avLst/>
              <a:gdLst>
                <a:gd name="T0" fmla="*/ 16 w 17"/>
                <a:gd name="T1" fmla="*/ 3 h 17"/>
                <a:gd name="T2" fmla="*/ 16 w 17"/>
                <a:gd name="T3" fmla="*/ 11 h 17"/>
                <a:gd name="T4" fmla="*/ 0 w 17"/>
                <a:gd name="T5" fmla="*/ 16 h 17"/>
                <a:gd name="T6" fmla="*/ 0 w 17"/>
                <a:gd name="T7" fmla="*/ 2 h 17"/>
                <a:gd name="T8" fmla="*/ 6 w 17"/>
                <a:gd name="T9" fmla="*/ 0 h 17"/>
                <a:gd name="T10" fmla="*/ 10 w 17"/>
                <a:gd name="T11" fmla="*/ 0 h 17"/>
                <a:gd name="T12" fmla="*/ 13 w 17"/>
                <a:gd name="T13" fmla="*/ 0 h 17"/>
                <a:gd name="T14" fmla="*/ 15 w 17"/>
                <a:gd name="T15" fmla="*/ 1 h 17"/>
                <a:gd name="T16" fmla="*/ 15 w 17"/>
                <a:gd name="T17" fmla="*/ 2 h 17"/>
                <a:gd name="T18" fmla="*/ 16 w 17"/>
                <a:gd name="T19" fmla="*/ 3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17"/>
                <a:gd name="T32" fmla="*/ 17 w 17"/>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17">
                  <a:moveTo>
                    <a:pt x="16" y="3"/>
                  </a:moveTo>
                  <a:lnTo>
                    <a:pt x="16" y="11"/>
                  </a:lnTo>
                  <a:lnTo>
                    <a:pt x="0" y="16"/>
                  </a:lnTo>
                  <a:lnTo>
                    <a:pt x="0" y="2"/>
                  </a:lnTo>
                  <a:lnTo>
                    <a:pt x="6" y="0"/>
                  </a:lnTo>
                  <a:lnTo>
                    <a:pt x="10" y="0"/>
                  </a:lnTo>
                  <a:lnTo>
                    <a:pt x="13" y="0"/>
                  </a:lnTo>
                  <a:lnTo>
                    <a:pt x="15" y="1"/>
                  </a:lnTo>
                  <a:lnTo>
                    <a:pt x="15" y="2"/>
                  </a:lnTo>
                  <a:lnTo>
                    <a:pt x="16" y="3"/>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9959" name="Freeform 22"/>
            <p:cNvSpPr>
              <a:spLocks/>
            </p:cNvSpPr>
            <p:nvPr/>
          </p:nvSpPr>
          <p:spPr bwMode="auto">
            <a:xfrm>
              <a:off x="3084" y="2376"/>
              <a:ext cx="38" cy="17"/>
            </a:xfrm>
            <a:custGeom>
              <a:avLst/>
              <a:gdLst>
                <a:gd name="T0" fmla="*/ 1 w 38"/>
                <a:gd name="T1" fmla="*/ 0 h 17"/>
                <a:gd name="T2" fmla="*/ 3 w 38"/>
                <a:gd name="T3" fmla="*/ 8 h 17"/>
                <a:gd name="T4" fmla="*/ 0 w 38"/>
                <a:gd name="T5" fmla="*/ 13 h 17"/>
                <a:gd name="T6" fmla="*/ 0 w 38"/>
                <a:gd name="T7" fmla="*/ 16 h 17"/>
                <a:gd name="T8" fmla="*/ 30 w 38"/>
                <a:gd name="T9" fmla="*/ 16 h 17"/>
                <a:gd name="T10" fmla="*/ 30 w 38"/>
                <a:gd name="T11" fmla="*/ 9 h 17"/>
                <a:gd name="T12" fmla="*/ 32 w 38"/>
                <a:gd name="T13" fmla="*/ 8 h 17"/>
                <a:gd name="T14" fmla="*/ 37 w 38"/>
                <a:gd name="T15" fmla="*/ 0 h 17"/>
                <a:gd name="T16" fmla="*/ 1 w 38"/>
                <a:gd name="T17" fmla="*/ 0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
                <a:gd name="T28" fmla="*/ 0 h 17"/>
                <a:gd name="T29" fmla="*/ 38 w 38"/>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 h="17">
                  <a:moveTo>
                    <a:pt x="1" y="0"/>
                  </a:moveTo>
                  <a:lnTo>
                    <a:pt x="3" y="8"/>
                  </a:lnTo>
                  <a:lnTo>
                    <a:pt x="0" y="13"/>
                  </a:lnTo>
                  <a:lnTo>
                    <a:pt x="0" y="16"/>
                  </a:lnTo>
                  <a:lnTo>
                    <a:pt x="30" y="16"/>
                  </a:lnTo>
                  <a:lnTo>
                    <a:pt x="30" y="9"/>
                  </a:lnTo>
                  <a:lnTo>
                    <a:pt x="32" y="8"/>
                  </a:lnTo>
                  <a:lnTo>
                    <a:pt x="37" y="0"/>
                  </a:lnTo>
                  <a:lnTo>
                    <a:pt x="1"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9960" name="Freeform 23"/>
            <p:cNvSpPr>
              <a:spLocks/>
            </p:cNvSpPr>
            <p:nvPr/>
          </p:nvSpPr>
          <p:spPr bwMode="auto">
            <a:xfrm>
              <a:off x="3116" y="2376"/>
              <a:ext cx="211" cy="17"/>
            </a:xfrm>
            <a:custGeom>
              <a:avLst/>
              <a:gdLst>
                <a:gd name="T0" fmla="*/ 210 w 211"/>
                <a:gd name="T1" fmla="*/ 0 h 17"/>
                <a:gd name="T2" fmla="*/ 210 w 211"/>
                <a:gd name="T3" fmla="*/ 16 h 17"/>
                <a:gd name="T4" fmla="*/ 0 w 211"/>
                <a:gd name="T5" fmla="*/ 16 h 17"/>
                <a:gd name="T6" fmla="*/ 4 w 211"/>
                <a:gd name="T7" fmla="*/ 0 h 17"/>
                <a:gd name="T8" fmla="*/ 210 w 211"/>
                <a:gd name="T9" fmla="*/ 0 h 17"/>
                <a:gd name="T10" fmla="*/ 0 60000 65536"/>
                <a:gd name="T11" fmla="*/ 0 60000 65536"/>
                <a:gd name="T12" fmla="*/ 0 60000 65536"/>
                <a:gd name="T13" fmla="*/ 0 60000 65536"/>
                <a:gd name="T14" fmla="*/ 0 60000 65536"/>
                <a:gd name="T15" fmla="*/ 0 w 211"/>
                <a:gd name="T16" fmla="*/ 0 h 17"/>
                <a:gd name="T17" fmla="*/ 211 w 211"/>
                <a:gd name="T18" fmla="*/ 17 h 17"/>
              </a:gdLst>
              <a:ahLst/>
              <a:cxnLst>
                <a:cxn ang="T10">
                  <a:pos x="T0" y="T1"/>
                </a:cxn>
                <a:cxn ang="T11">
                  <a:pos x="T2" y="T3"/>
                </a:cxn>
                <a:cxn ang="T12">
                  <a:pos x="T4" y="T5"/>
                </a:cxn>
                <a:cxn ang="T13">
                  <a:pos x="T6" y="T7"/>
                </a:cxn>
                <a:cxn ang="T14">
                  <a:pos x="T8" y="T9"/>
                </a:cxn>
              </a:cxnLst>
              <a:rect l="T15" t="T16" r="T17" b="T18"/>
              <a:pathLst>
                <a:path w="211" h="17">
                  <a:moveTo>
                    <a:pt x="210" y="0"/>
                  </a:moveTo>
                  <a:lnTo>
                    <a:pt x="210" y="16"/>
                  </a:lnTo>
                  <a:lnTo>
                    <a:pt x="0" y="16"/>
                  </a:lnTo>
                  <a:lnTo>
                    <a:pt x="4" y="0"/>
                  </a:lnTo>
                  <a:lnTo>
                    <a:pt x="210"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9961" name="Freeform 24"/>
            <p:cNvSpPr>
              <a:spLocks/>
            </p:cNvSpPr>
            <p:nvPr/>
          </p:nvSpPr>
          <p:spPr bwMode="auto">
            <a:xfrm>
              <a:off x="3326" y="2371"/>
              <a:ext cx="40" cy="17"/>
            </a:xfrm>
            <a:custGeom>
              <a:avLst/>
              <a:gdLst>
                <a:gd name="T0" fmla="*/ 0 w 40"/>
                <a:gd name="T1" fmla="*/ 3 h 17"/>
                <a:gd name="T2" fmla="*/ 6 w 40"/>
                <a:gd name="T3" fmla="*/ 0 h 17"/>
                <a:gd name="T4" fmla="*/ 39 w 40"/>
                <a:gd name="T5" fmla="*/ 0 h 17"/>
                <a:gd name="T6" fmla="*/ 39 w 40"/>
                <a:gd name="T7" fmla="*/ 16 h 17"/>
                <a:gd name="T8" fmla="*/ 26 w 40"/>
                <a:gd name="T9" fmla="*/ 16 h 17"/>
                <a:gd name="T10" fmla="*/ 26 w 40"/>
                <a:gd name="T11" fmla="*/ 8 h 17"/>
                <a:gd name="T12" fmla="*/ 7 w 40"/>
                <a:gd name="T13" fmla="*/ 8 h 17"/>
                <a:gd name="T14" fmla="*/ 0 w 40"/>
                <a:gd name="T15" fmla="*/ 14 h 17"/>
                <a:gd name="T16" fmla="*/ 0 w 40"/>
                <a:gd name="T17" fmla="*/ 3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17"/>
                <a:gd name="T29" fmla="*/ 40 w 40"/>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17">
                  <a:moveTo>
                    <a:pt x="0" y="3"/>
                  </a:moveTo>
                  <a:lnTo>
                    <a:pt x="6" y="0"/>
                  </a:lnTo>
                  <a:lnTo>
                    <a:pt x="39" y="0"/>
                  </a:lnTo>
                  <a:lnTo>
                    <a:pt x="39" y="16"/>
                  </a:lnTo>
                  <a:lnTo>
                    <a:pt x="26" y="16"/>
                  </a:lnTo>
                  <a:lnTo>
                    <a:pt x="26" y="8"/>
                  </a:lnTo>
                  <a:lnTo>
                    <a:pt x="7" y="8"/>
                  </a:lnTo>
                  <a:lnTo>
                    <a:pt x="0" y="14"/>
                  </a:lnTo>
                  <a:lnTo>
                    <a:pt x="0" y="3"/>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9962" name="Freeform 25"/>
            <p:cNvSpPr>
              <a:spLocks/>
            </p:cNvSpPr>
            <p:nvPr/>
          </p:nvSpPr>
          <p:spPr bwMode="auto">
            <a:xfrm>
              <a:off x="3376" y="2347"/>
              <a:ext cx="22" cy="17"/>
            </a:xfrm>
            <a:custGeom>
              <a:avLst/>
              <a:gdLst>
                <a:gd name="T0" fmla="*/ 21 w 22"/>
                <a:gd name="T1" fmla="*/ 16 h 17"/>
                <a:gd name="T2" fmla="*/ 21 w 22"/>
                <a:gd name="T3" fmla="*/ 6 h 17"/>
                <a:gd name="T4" fmla="*/ 2 w 22"/>
                <a:gd name="T5" fmla="*/ 7 h 17"/>
                <a:gd name="T6" fmla="*/ 2 w 22"/>
                <a:gd name="T7" fmla="*/ 3 h 17"/>
                <a:gd name="T8" fmla="*/ 1 w 22"/>
                <a:gd name="T9" fmla="*/ 0 h 17"/>
                <a:gd name="T10" fmla="*/ 0 w 22"/>
                <a:gd name="T11" fmla="*/ 3 h 17"/>
                <a:gd name="T12" fmla="*/ 0 w 22"/>
                <a:gd name="T13" fmla="*/ 12 h 17"/>
                <a:gd name="T14" fmla="*/ 17 w 22"/>
                <a:gd name="T15" fmla="*/ 11 h 17"/>
                <a:gd name="T16" fmla="*/ 14 w 22"/>
                <a:gd name="T17" fmla="*/ 16 h 17"/>
                <a:gd name="T18" fmla="*/ 21 w 22"/>
                <a:gd name="T19" fmla="*/ 16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17"/>
                <a:gd name="T32" fmla="*/ 22 w 22"/>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17">
                  <a:moveTo>
                    <a:pt x="21" y="16"/>
                  </a:moveTo>
                  <a:lnTo>
                    <a:pt x="21" y="6"/>
                  </a:lnTo>
                  <a:lnTo>
                    <a:pt x="2" y="7"/>
                  </a:lnTo>
                  <a:lnTo>
                    <a:pt x="2" y="3"/>
                  </a:lnTo>
                  <a:lnTo>
                    <a:pt x="1" y="0"/>
                  </a:lnTo>
                  <a:lnTo>
                    <a:pt x="0" y="3"/>
                  </a:lnTo>
                  <a:lnTo>
                    <a:pt x="0" y="12"/>
                  </a:lnTo>
                  <a:lnTo>
                    <a:pt x="17" y="11"/>
                  </a:lnTo>
                  <a:lnTo>
                    <a:pt x="14" y="16"/>
                  </a:lnTo>
                  <a:lnTo>
                    <a:pt x="21"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9963" name="Freeform 26"/>
            <p:cNvSpPr>
              <a:spLocks/>
            </p:cNvSpPr>
            <p:nvPr/>
          </p:nvSpPr>
          <p:spPr bwMode="auto">
            <a:xfrm>
              <a:off x="3333" y="2348"/>
              <a:ext cx="65" cy="39"/>
            </a:xfrm>
            <a:custGeom>
              <a:avLst/>
              <a:gdLst>
                <a:gd name="T0" fmla="*/ 43 w 65"/>
                <a:gd name="T1" fmla="*/ 0 h 39"/>
                <a:gd name="T2" fmla="*/ 0 w 65"/>
                <a:gd name="T3" fmla="*/ 23 h 39"/>
                <a:gd name="T4" fmla="*/ 32 w 65"/>
                <a:gd name="T5" fmla="*/ 23 h 39"/>
                <a:gd name="T6" fmla="*/ 32 w 65"/>
                <a:gd name="T7" fmla="*/ 38 h 39"/>
                <a:gd name="T8" fmla="*/ 64 w 65"/>
                <a:gd name="T9" fmla="*/ 17 h 39"/>
                <a:gd name="T10" fmla="*/ 64 w 65"/>
                <a:gd name="T11" fmla="*/ 6 h 39"/>
                <a:gd name="T12" fmla="*/ 57 w 65"/>
                <a:gd name="T13" fmla="*/ 6 h 39"/>
                <a:gd name="T14" fmla="*/ 60 w 65"/>
                <a:gd name="T15" fmla="*/ 4 h 39"/>
                <a:gd name="T16" fmla="*/ 43 w 65"/>
                <a:gd name="T17" fmla="*/ 4 h 39"/>
                <a:gd name="T18" fmla="*/ 43 w 65"/>
                <a:gd name="T19" fmla="*/ 0 h 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5"/>
                <a:gd name="T31" fmla="*/ 0 h 39"/>
                <a:gd name="T32" fmla="*/ 65 w 65"/>
                <a:gd name="T33" fmla="*/ 39 h 3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5" h="39">
                  <a:moveTo>
                    <a:pt x="43" y="0"/>
                  </a:moveTo>
                  <a:lnTo>
                    <a:pt x="0" y="23"/>
                  </a:lnTo>
                  <a:lnTo>
                    <a:pt x="32" y="23"/>
                  </a:lnTo>
                  <a:lnTo>
                    <a:pt x="32" y="38"/>
                  </a:lnTo>
                  <a:lnTo>
                    <a:pt x="64" y="17"/>
                  </a:lnTo>
                  <a:lnTo>
                    <a:pt x="64" y="6"/>
                  </a:lnTo>
                  <a:lnTo>
                    <a:pt x="57" y="6"/>
                  </a:lnTo>
                  <a:lnTo>
                    <a:pt x="60" y="4"/>
                  </a:lnTo>
                  <a:lnTo>
                    <a:pt x="43" y="4"/>
                  </a:lnTo>
                  <a:lnTo>
                    <a:pt x="43" y="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9964" name="Freeform 27"/>
            <p:cNvSpPr>
              <a:spLocks/>
            </p:cNvSpPr>
            <p:nvPr/>
          </p:nvSpPr>
          <p:spPr bwMode="auto">
            <a:xfrm>
              <a:off x="3326" y="2379"/>
              <a:ext cx="27" cy="31"/>
            </a:xfrm>
            <a:custGeom>
              <a:avLst/>
              <a:gdLst>
                <a:gd name="T0" fmla="*/ 8 w 27"/>
                <a:gd name="T1" fmla="*/ 5 h 31"/>
                <a:gd name="T2" fmla="*/ 16 w 27"/>
                <a:gd name="T3" fmla="*/ 5 h 31"/>
                <a:gd name="T4" fmla="*/ 16 w 27"/>
                <a:gd name="T5" fmla="*/ 30 h 31"/>
                <a:gd name="T6" fmla="*/ 26 w 27"/>
                <a:gd name="T7" fmla="*/ 21 h 31"/>
                <a:gd name="T8" fmla="*/ 26 w 27"/>
                <a:gd name="T9" fmla="*/ 0 h 31"/>
                <a:gd name="T10" fmla="*/ 7 w 27"/>
                <a:gd name="T11" fmla="*/ 0 h 31"/>
                <a:gd name="T12" fmla="*/ 0 w 27"/>
                <a:gd name="T13" fmla="*/ 5 h 31"/>
                <a:gd name="T14" fmla="*/ 8 w 27"/>
                <a:gd name="T15" fmla="*/ 5 h 31"/>
                <a:gd name="T16" fmla="*/ 0 60000 65536"/>
                <a:gd name="T17" fmla="*/ 0 60000 65536"/>
                <a:gd name="T18" fmla="*/ 0 60000 65536"/>
                <a:gd name="T19" fmla="*/ 0 60000 65536"/>
                <a:gd name="T20" fmla="*/ 0 60000 65536"/>
                <a:gd name="T21" fmla="*/ 0 60000 65536"/>
                <a:gd name="T22" fmla="*/ 0 60000 65536"/>
                <a:gd name="T23" fmla="*/ 0 60000 65536"/>
                <a:gd name="T24" fmla="*/ 0 w 27"/>
                <a:gd name="T25" fmla="*/ 0 h 31"/>
                <a:gd name="T26" fmla="*/ 27 w 27"/>
                <a:gd name="T27" fmla="*/ 31 h 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 h="31">
                  <a:moveTo>
                    <a:pt x="8" y="5"/>
                  </a:moveTo>
                  <a:lnTo>
                    <a:pt x="16" y="5"/>
                  </a:lnTo>
                  <a:lnTo>
                    <a:pt x="16" y="30"/>
                  </a:lnTo>
                  <a:lnTo>
                    <a:pt x="26" y="21"/>
                  </a:lnTo>
                  <a:lnTo>
                    <a:pt x="26" y="0"/>
                  </a:lnTo>
                  <a:lnTo>
                    <a:pt x="7" y="0"/>
                  </a:lnTo>
                  <a:lnTo>
                    <a:pt x="0" y="5"/>
                  </a:lnTo>
                  <a:lnTo>
                    <a:pt x="8" y="5"/>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9965" name="Freeform 28"/>
            <p:cNvSpPr>
              <a:spLocks/>
            </p:cNvSpPr>
            <p:nvPr/>
          </p:nvSpPr>
          <p:spPr bwMode="auto">
            <a:xfrm>
              <a:off x="3269" y="2333"/>
              <a:ext cx="23" cy="44"/>
            </a:xfrm>
            <a:custGeom>
              <a:avLst/>
              <a:gdLst>
                <a:gd name="T0" fmla="*/ 12 w 23"/>
                <a:gd name="T1" fmla="*/ 43 h 44"/>
                <a:gd name="T2" fmla="*/ 22 w 23"/>
                <a:gd name="T3" fmla="*/ 0 h 44"/>
                <a:gd name="T4" fmla="*/ 13 w 23"/>
                <a:gd name="T5" fmla="*/ 0 h 44"/>
                <a:gd name="T6" fmla="*/ 0 w 23"/>
                <a:gd name="T7" fmla="*/ 43 h 44"/>
                <a:gd name="T8" fmla="*/ 12 w 23"/>
                <a:gd name="T9" fmla="*/ 43 h 44"/>
                <a:gd name="T10" fmla="*/ 0 60000 65536"/>
                <a:gd name="T11" fmla="*/ 0 60000 65536"/>
                <a:gd name="T12" fmla="*/ 0 60000 65536"/>
                <a:gd name="T13" fmla="*/ 0 60000 65536"/>
                <a:gd name="T14" fmla="*/ 0 60000 65536"/>
                <a:gd name="T15" fmla="*/ 0 w 23"/>
                <a:gd name="T16" fmla="*/ 0 h 44"/>
                <a:gd name="T17" fmla="*/ 23 w 23"/>
                <a:gd name="T18" fmla="*/ 44 h 44"/>
              </a:gdLst>
              <a:ahLst/>
              <a:cxnLst>
                <a:cxn ang="T10">
                  <a:pos x="T0" y="T1"/>
                </a:cxn>
                <a:cxn ang="T11">
                  <a:pos x="T2" y="T3"/>
                </a:cxn>
                <a:cxn ang="T12">
                  <a:pos x="T4" y="T5"/>
                </a:cxn>
                <a:cxn ang="T13">
                  <a:pos x="T6" y="T7"/>
                </a:cxn>
                <a:cxn ang="T14">
                  <a:pos x="T8" y="T9"/>
                </a:cxn>
              </a:cxnLst>
              <a:rect l="T15" t="T16" r="T17" b="T18"/>
              <a:pathLst>
                <a:path w="23" h="44">
                  <a:moveTo>
                    <a:pt x="12" y="43"/>
                  </a:moveTo>
                  <a:lnTo>
                    <a:pt x="22" y="0"/>
                  </a:lnTo>
                  <a:lnTo>
                    <a:pt x="13" y="0"/>
                  </a:lnTo>
                  <a:lnTo>
                    <a:pt x="0" y="43"/>
                  </a:lnTo>
                  <a:lnTo>
                    <a:pt x="12" y="43"/>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9966" name="Freeform 29"/>
            <p:cNvSpPr>
              <a:spLocks/>
            </p:cNvSpPr>
            <p:nvPr/>
          </p:nvSpPr>
          <p:spPr bwMode="auto">
            <a:xfrm>
              <a:off x="3098" y="2336"/>
              <a:ext cx="67" cy="41"/>
            </a:xfrm>
            <a:custGeom>
              <a:avLst/>
              <a:gdLst>
                <a:gd name="T0" fmla="*/ 57 w 67"/>
                <a:gd name="T1" fmla="*/ 0 h 41"/>
                <a:gd name="T2" fmla="*/ 66 w 67"/>
                <a:gd name="T3" fmla="*/ 0 h 41"/>
                <a:gd name="T4" fmla="*/ 15 w 67"/>
                <a:gd name="T5" fmla="*/ 40 h 41"/>
                <a:gd name="T6" fmla="*/ 0 w 67"/>
                <a:gd name="T7" fmla="*/ 40 h 41"/>
                <a:gd name="T8" fmla="*/ 57 w 67"/>
                <a:gd name="T9" fmla="*/ 0 h 41"/>
                <a:gd name="T10" fmla="*/ 0 60000 65536"/>
                <a:gd name="T11" fmla="*/ 0 60000 65536"/>
                <a:gd name="T12" fmla="*/ 0 60000 65536"/>
                <a:gd name="T13" fmla="*/ 0 60000 65536"/>
                <a:gd name="T14" fmla="*/ 0 60000 65536"/>
                <a:gd name="T15" fmla="*/ 0 w 67"/>
                <a:gd name="T16" fmla="*/ 0 h 41"/>
                <a:gd name="T17" fmla="*/ 67 w 67"/>
                <a:gd name="T18" fmla="*/ 41 h 41"/>
              </a:gdLst>
              <a:ahLst/>
              <a:cxnLst>
                <a:cxn ang="T10">
                  <a:pos x="T0" y="T1"/>
                </a:cxn>
                <a:cxn ang="T11">
                  <a:pos x="T2" y="T3"/>
                </a:cxn>
                <a:cxn ang="T12">
                  <a:pos x="T4" y="T5"/>
                </a:cxn>
                <a:cxn ang="T13">
                  <a:pos x="T6" y="T7"/>
                </a:cxn>
                <a:cxn ang="T14">
                  <a:pos x="T8" y="T9"/>
                </a:cxn>
              </a:cxnLst>
              <a:rect l="T15" t="T16" r="T17" b="T18"/>
              <a:pathLst>
                <a:path w="67" h="41">
                  <a:moveTo>
                    <a:pt x="57" y="0"/>
                  </a:moveTo>
                  <a:lnTo>
                    <a:pt x="66" y="0"/>
                  </a:lnTo>
                  <a:lnTo>
                    <a:pt x="15" y="40"/>
                  </a:lnTo>
                  <a:lnTo>
                    <a:pt x="0" y="40"/>
                  </a:lnTo>
                  <a:lnTo>
                    <a:pt x="57"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9967" name="Freeform 30"/>
            <p:cNvSpPr>
              <a:spLocks/>
            </p:cNvSpPr>
            <p:nvPr/>
          </p:nvSpPr>
          <p:spPr bwMode="auto">
            <a:xfrm>
              <a:off x="3012" y="2317"/>
              <a:ext cx="509" cy="60"/>
            </a:xfrm>
            <a:custGeom>
              <a:avLst/>
              <a:gdLst>
                <a:gd name="T0" fmla="*/ 73 w 509"/>
                <a:gd name="T1" fmla="*/ 59 h 60"/>
                <a:gd name="T2" fmla="*/ 40 w 509"/>
                <a:gd name="T3" fmla="*/ 59 h 60"/>
                <a:gd name="T4" fmla="*/ 100 w 509"/>
                <a:gd name="T5" fmla="*/ 28 h 60"/>
                <a:gd name="T6" fmla="*/ 0 w 509"/>
                <a:gd name="T7" fmla="*/ 28 h 60"/>
                <a:gd name="T8" fmla="*/ 109 w 509"/>
                <a:gd name="T9" fmla="*/ 11 h 60"/>
                <a:gd name="T10" fmla="*/ 132 w 509"/>
                <a:gd name="T11" fmla="*/ 8 h 60"/>
                <a:gd name="T12" fmla="*/ 132 w 509"/>
                <a:gd name="T13" fmla="*/ 10 h 60"/>
                <a:gd name="T14" fmla="*/ 165 w 509"/>
                <a:gd name="T15" fmla="*/ 10 h 60"/>
                <a:gd name="T16" fmla="*/ 165 w 509"/>
                <a:gd name="T17" fmla="*/ 0 h 60"/>
                <a:gd name="T18" fmla="*/ 344 w 509"/>
                <a:gd name="T19" fmla="*/ 0 h 60"/>
                <a:gd name="T20" fmla="*/ 351 w 509"/>
                <a:gd name="T21" fmla="*/ 0 h 60"/>
                <a:gd name="T22" fmla="*/ 417 w 509"/>
                <a:gd name="T23" fmla="*/ 0 h 60"/>
                <a:gd name="T24" fmla="*/ 452 w 509"/>
                <a:gd name="T25" fmla="*/ 12 h 60"/>
                <a:gd name="T26" fmla="*/ 508 w 509"/>
                <a:gd name="T27" fmla="*/ 23 h 60"/>
                <a:gd name="T28" fmla="*/ 508 w 509"/>
                <a:gd name="T29" fmla="*/ 25 h 60"/>
                <a:gd name="T30" fmla="*/ 384 w 509"/>
                <a:gd name="T31" fmla="*/ 32 h 60"/>
                <a:gd name="T32" fmla="*/ 366 w 509"/>
                <a:gd name="T33" fmla="*/ 33 h 60"/>
                <a:gd name="T34" fmla="*/ 366 w 509"/>
                <a:gd name="T35" fmla="*/ 30 h 60"/>
                <a:gd name="T36" fmla="*/ 365 w 509"/>
                <a:gd name="T37" fmla="*/ 29 h 60"/>
                <a:gd name="T38" fmla="*/ 363 w 509"/>
                <a:gd name="T39" fmla="*/ 30 h 60"/>
                <a:gd name="T40" fmla="*/ 320 w 509"/>
                <a:gd name="T41" fmla="*/ 53 h 60"/>
                <a:gd name="T42" fmla="*/ 313 w 509"/>
                <a:gd name="T43" fmla="*/ 56 h 60"/>
                <a:gd name="T44" fmla="*/ 313 w 509"/>
                <a:gd name="T45" fmla="*/ 59 h 60"/>
                <a:gd name="T46" fmla="*/ 269 w 509"/>
                <a:gd name="T47" fmla="*/ 59 h 60"/>
                <a:gd name="T48" fmla="*/ 278 w 509"/>
                <a:gd name="T49" fmla="*/ 16 h 60"/>
                <a:gd name="T50" fmla="*/ 270 w 509"/>
                <a:gd name="T51" fmla="*/ 16 h 60"/>
                <a:gd name="T52" fmla="*/ 256 w 509"/>
                <a:gd name="T53" fmla="*/ 59 h 60"/>
                <a:gd name="T54" fmla="*/ 100 w 509"/>
                <a:gd name="T55" fmla="*/ 59 h 60"/>
                <a:gd name="T56" fmla="*/ 151 w 509"/>
                <a:gd name="T57" fmla="*/ 19 h 60"/>
                <a:gd name="T58" fmla="*/ 142 w 509"/>
                <a:gd name="T59" fmla="*/ 19 h 60"/>
                <a:gd name="T60" fmla="*/ 85 w 509"/>
                <a:gd name="T61" fmla="*/ 59 h 60"/>
                <a:gd name="T62" fmla="*/ 73 w 509"/>
                <a:gd name="T63" fmla="*/ 59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09"/>
                <a:gd name="T97" fmla="*/ 0 h 60"/>
                <a:gd name="T98" fmla="*/ 509 w 509"/>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09" h="60">
                  <a:moveTo>
                    <a:pt x="73" y="59"/>
                  </a:moveTo>
                  <a:lnTo>
                    <a:pt x="40" y="59"/>
                  </a:lnTo>
                  <a:lnTo>
                    <a:pt x="100" y="28"/>
                  </a:lnTo>
                  <a:lnTo>
                    <a:pt x="0" y="28"/>
                  </a:lnTo>
                  <a:lnTo>
                    <a:pt x="109" y="11"/>
                  </a:lnTo>
                  <a:lnTo>
                    <a:pt x="132" y="8"/>
                  </a:lnTo>
                  <a:lnTo>
                    <a:pt x="132" y="10"/>
                  </a:lnTo>
                  <a:lnTo>
                    <a:pt x="165" y="10"/>
                  </a:lnTo>
                  <a:lnTo>
                    <a:pt x="165" y="0"/>
                  </a:lnTo>
                  <a:lnTo>
                    <a:pt x="344" y="0"/>
                  </a:lnTo>
                  <a:lnTo>
                    <a:pt x="351" y="0"/>
                  </a:lnTo>
                  <a:lnTo>
                    <a:pt x="417" y="0"/>
                  </a:lnTo>
                  <a:lnTo>
                    <a:pt x="452" y="12"/>
                  </a:lnTo>
                  <a:lnTo>
                    <a:pt x="508" y="23"/>
                  </a:lnTo>
                  <a:lnTo>
                    <a:pt x="508" y="25"/>
                  </a:lnTo>
                  <a:lnTo>
                    <a:pt x="384" y="32"/>
                  </a:lnTo>
                  <a:lnTo>
                    <a:pt x="366" y="33"/>
                  </a:lnTo>
                  <a:lnTo>
                    <a:pt x="366" y="30"/>
                  </a:lnTo>
                  <a:lnTo>
                    <a:pt x="365" y="29"/>
                  </a:lnTo>
                  <a:lnTo>
                    <a:pt x="363" y="30"/>
                  </a:lnTo>
                  <a:lnTo>
                    <a:pt x="320" y="53"/>
                  </a:lnTo>
                  <a:lnTo>
                    <a:pt x="313" y="56"/>
                  </a:lnTo>
                  <a:lnTo>
                    <a:pt x="313" y="59"/>
                  </a:lnTo>
                  <a:lnTo>
                    <a:pt x="269" y="59"/>
                  </a:lnTo>
                  <a:lnTo>
                    <a:pt x="278" y="16"/>
                  </a:lnTo>
                  <a:lnTo>
                    <a:pt x="270" y="16"/>
                  </a:lnTo>
                  <a:lnTo>
                    <a:pt x="256" y="59"/>
                  </a:lnTo>
                  <a:lnTo>
                    <a:pt x="100" y="59"/>
                  </a:lnTo>
                  <a:lnTo>
                    <a:pt x="151" y="19"/>
                  </a:lnTo>
                  <a:lnTo>
                    <a:pt x="142" y="19"/>
                  </a:lnTo>
                  <a:lnTo>
                    <a:pt x="85" y="59"/>
                  </a:lnTo>
                  <a:lnTo>
                    <a:pt x="73" y="59"/>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9968" name="Freeform 31"/>
            <p:cNvSpPr>
              <a:spLocks/>
            </p:cNvSpPr>
            <p:nvPr/>
          </p:nvSpPr>
          <p:spPr bwMode="auto">
            <a:xfrm>
              <a:off x="3397" y="2343"/>
              <a:ext cx="124" cy="25"/>
            </a:xfrm>
            <a:custGeom>
              <a:avLst/>
              <a:gdLst>
                <a:gd name="T0" fmla="*/ 123 w 124"/>
                <a:gd name="T1" fmla="*/ 0 h 25"/>
                <a:gd name="T2" fmla="*/ 0 w 124"/>
                <a:gd name="T3" fmla="*/ 6 h 25"/>
                <a:gd name="T4" fmla="*/ 0 w 124"/>
                <a:gd name="T5" fmla="*/ 24 h 25"/>
                <a:gd name="T6" fmla="*/ 5 w 124"/>
                <a:gd name="T7" fmla="*/ 23 h 25"/>
                <a:gd name="T8" fmla="*/ 5 w 124"/>
                <a:gd name="T9" fmla="*/ 16 h 25"/>
                <a:gd name="T10" fmla="*/ 5 w 124"/>
                <a:gd name="T11" fmla="*/ 15 h 25"/>
                <a:gd name="T12" fmla="*/ 6 w 124"/>
                <a:gd name="T13" fmla="*/ 14 h 25"/>
                <a:gd name="T14" fmla="*/ 8 w 124"/>
                <a:gd name="T15" fmla="*/ 14 h 25"/>
                <a:gd name="T16" fmla="*/ 8 w 124"/>
                <a:gd name="T17" fmla="*/ 13 h 25"/>
                <a:gd name="T18" fmla="*/ 9 w 124"/>
                <a:gd name="T19" fmla="*/ 12 h 25"/>
                <a:gd name="T20" fmla="*/ 10 w 124"/>
                <a:gd name="T21" fmla="*/ 12 h 25"/>
                <a:gd name="T22" fmla="*/ 11 w 124"/>
                <a:gd name="T23" fmla="*/ 13 h 25"/>
                <a:gd name="T24" fmla="*/ 12 w 124"/>
                <a:gd name="T25" fmla="*/ 13 h 25"/>
                <a:gd name="T26" fmla="*/ 13 w 124"/>
                <a:gd name="T27" fmla="*/ 14 h 25"/>
                <a:gd name="T28" fmla="*/ 14 w 124"/>
                <a:gd name="T29" fmla="*/ 16 h 25"/>
                <a:gd name="T30" fmla="*/ 14 w 124"/>
                <a:gd name="T31" fmla="*/ 17 h 25"/>
                <a:gd name="T32" fmla="*/ 13 w 124"/>
                <a:gd name="T33" fmla="*/ 23 h 25"/>
                <a:gd name="T34" fmla="*/ 62 w 124"/>
                <a:gd name="T35" fmla="*/ 20 h 25"/>
                <a:gd name="T36" fmla="*/ 109 w 124"/>
                <a:gd name="T37" fmla="*/ 17 h 25"/>
                <a:gd name="T38" fmla="*/ 109 w 124"/>
                <a:gd name="T39" fmla="*/ 5 h 25"/>
                <a:gd name="T40" fmla="*/ 123 w 124"/>
                <a:gd name="T41" fmla="*/ 0 h 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24"/>
                <a:gd name="T64" fmla="*/ 0 h 25"/>
                <a:gd name="T65" fmla="*/ 124 w 124"/>
                <a:gd name="T66" fmla="*/ 25 h 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24" h="25">
                  <a:moveTo>
                    <a:pt x="123" y="0"/>
                  </a:moveTo>
                  <a:lnTo>
                    <a:pt x="0" y="6"/>
                  </a:lnTo>
                  <a:lnTo>
                    <a:pt x="0" y="24"/>
                  </a:lnTo>
                  <a:lnTo>
                    <a:pt x="5" y="23"/>
                  </a:lnTo>
                  <a:lnTo>
                    <a:pt x="5" y="16"/>
                  </a:lnTo>
                  <a:lnTo>
                    <a:pt x="5" y="15"/>
                  </a:lnTo>
                  <a:lnTo>
                    <a:pt x="6" y="14"/>
                  </a:lnTo>
                  <a:lnTo>
                    <a:pt x="8" y="14"/>
                  </a:lnTo>
                  <a:lnTo>
                    <a:pt x="8" y="13"/>
                  </a:lnTo>
                  <a:lnTo>
                    <a:pt x="9" y="12"/>
                  </a:lnTo>
                  <a:lnTo>
                    <a:pt x="10" y="12"/>
                  </a:lnTo>
                  <a:lnTo>
                    <a:pt x="11" y="13"/>
                  </a:lnTo>
                  <a:lnTo>
                    <a:pt x="12" y="13"/>
                  </a:lnTo>
                  <a:lnTo>
                    <a:pt x="13" y="14"/>
                  </a:lnTo>
                  <a:lnTo>
                    <a:pt x="14" y="16"/>
                  </a:lnTo>
                  <a:lnTo>
                    <a:pt x="14" y="17"/>
                  </a:lnTo>
                  <a:lnTo>
                    <a:pt x="13" y="23"/>
                  </a:lnTo>
                  <a:lnTo>
                    <a:pt x="62" y="20"/>
                  </a:lnTo>
                  <a:lnTo>
                    <a:pt x="109" y="17"/>
                  </a:lnTo>
                  <a:lnTo>
                    <a:pt x="109" y="5"/>
                  </a:lnTo>
                  <a:lnTo>
                    <a:pt x="123" y="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9969" name="Freeform 32"/>
            <p:cNvSpPr>
              <a:spLocks/>
            </p:cNvSpPr>
            <p:nvPr/>
          </p:nvSpPr>
          <p:spPr bwMode="auto">
            <a:xfrm>
              <a:off x="3402" y="2356"/>
              <a:ext cx="17" cy="17"/>
            </a:xfrm>
            <a:custGeom>
              <a:avLst/>
              <a:gdLst>
                <a:gd name="T0" fmla="*/ 16 w 17"/>
                <a:gd name="T1" fmla="*/ 4 h 17"/>
                <a:gd name="T2" fmla="*/ 15 w 17"/>
                <a:gd name="T3" fmla="*/ 12 h 17"/>
                <a:gd name="T4" fmla="*/ 13 w 17"/>
                <a:gd name="T5" fmla="*/ 16 h 17"/>
                <a:gd name="T6" fmla="*/ 0 w 17"/>
                <a:gd name="T7" fmla="*/ 16 h 17"/>
                <a:gd name="T8" fmla="*/ 0 w 17"/>
                <a:gd name="T9" fmla="*/ 12 h 17"/>
                <a:gd name="T10" fmla="*/ 1 w 17"/>
                <a:gd name="T11" fmla="*/ 4 h 17"/>
                <a:gd name="T12" fmla="*/ 1 w 17"/>
                <a:gd name="T13" fmla="*/ 2 h 17"/>
                <a:gd name="T14" fmla="*/ 2 w 17"/>
                <a:gd name="T15" fmla="*/ 1 h 17"/>
                <a:gd name="T16" fmla="*/ 5 w 17"/>
                <a:gd name="T17" fmla="*/ 1 h 17"/>
                <a:gd name="T18" fmla="*/ 5 w 17"/>
                <a:gd name="T19" fmla="*/ 0 h 17"/>
                <a:gd name="T20" fmla="*/ 6 w 17"/>
                <a:gd name="T21" fmla="*/ 0 h 17"/>
                <a:gd name="T22" fmla="*/ 7 w 17"/>
                <a:gd name="T23" fmla="*/ 0 h 17"/>
                <a:gd name="T24" fmla="*/ 10 w 17"/>
                <a:gd name="T25" fmla="*/ 0 h 17"/>
                <a:gd name="T26" fmla="*/ 11 w 17"/>
                <a:gd name="T27" fmla="*/ 0 h 17"/>
                <a:gd name="T28" fmla="*/ 13 w 17"/>
                <a:gd name="T29" fmla="*/ 0 h 17"/>
                <a:gd name="T30" fmla="*/ 13 w 17"/>
                <a:gd name="T31" fmla="*/ 1 h 17"/>
                <a:gd name="T32" fmla="*/ 16 w 17"/>
                <a:gd name="T33" fmla="*/ 3 h 17"/>
                <a:gd name="T34" fmla="*/ 16 w 17"/>
                <a:gd name="T35" fmla="*/ 4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
                <a:gd name="T55" fmla="*/ 0 h 17"/>
                <a:gd name="T56" fmla="*/ 17 w 17"/>
                <a:gd name="T57" fmla="*/ 17 h 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 h="17">
                  <a:moveTo>
                    <a:pt x="16" y="4"/>
                  </a:moveTo>
                  <a:lnTo>
                    <a:pt x="15" y="12"/>
                  </a:lnTo>
                  <a:lnTo>
                    <a:pt x="13" y="16"/>
                  </a:lnTo>
                  <a:lnTo>
                    <a:pt x="0" y="16"/>
                  </a:lnTo>
                  <a:lnTo>
                    <a:pt x="0" y="12"/>
                  </a:lnTo>
                  <a:lnTo>
                    <a:pt x="1" y="4"/>
                  </a:lnTo>
                  <a:lnTo>
                    <a:pt x="1" y="2"/>
                  </a:lnTo>
                  <a:lnTo>
                    <a:pt x="2" y="1"/>
                  </a:lnTo>
                  <a:lnTo>
                    <a:pt x="5" y="1"/>
                  </a:lnTo>
                  <a:lnTo>
                    <a:pt x="5" y="0"/>
                  </a:lnTo>
                  <a:lnTo>
                    <a:pt x="6" y="0"/>
                  </a:lnTo>
                  <a:lnTo>
                    <a:pt x="7" y="0"/>
                  </a:lnTo>
                  <a:lnTo>
                    <a:pt x="10" y="0"/>
                  </a:lnTo>
                  <a:lnTo>
                    <a:pt x="11" y="0"/>
                  </a:lnTo>
                  <a:lnTo>
                    <a:pt x="13" y="0"/>
                  </a:lnTo>
                  <a:lnTo>
                    <a:pt x="13" y="1"/>
                  </a:lnTo>
                  <a:lnTo>
                    <a:pt x="16" y="3"/>
                  </a:lnTo>
                  <a:lnTo>
                    <a:pt x="16" y="4"/>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9970" name="Freeform 33"/>
            <p:cNvSpPr>
              <a:spLocks/>
            </p:cNvSpPr>
            <p:nvPr/>
          </p:nvSpPr>
          <p:spPr bwMode="auto">
            <a:xfrm>
              <a:off x="3183" y="2434"/>
              <a:ext cx="21" cy="17"/>
            </a:xfrm>
            <a:custGeom>
              <a:avLst/>
              <a:gdLst>
                <a:gd name="T0" fmla="*/ 20 w 21"/>
                <a:gd name="T1" fmla="*/ 7 h 17"/>
                <a:gd name="T2" fmla="*/ 20 w 21"/>
                <a:gd name="T3" fmla="*/ 6 h 17"/>
                <a:gd name="T4" fmla="*/ 18 w 21"/>
                <a:gd name="T5" fmla="*/ 4 h 17"/>
                <a:gd name="T6" fmla="*/ 17 w 21"/>
                <a:gd name="T7" fmla="*/ 3 h 17"/>
                <a:gd name="T8" fmla="*/ 15 w 21"/>
                <a:gd name="T9" fmla="*/ 2 h 17"/>
                <a:gd name="T10" fmla="*/ 14 w 21"/>
                <a:gd name="T11" fmla="*/ 0 h 17"/>
                <a:gd name="T12" fmla="*/ 12 w 21"/>
                <a:gd name="T13" fmla="*/ 0 h 17"/>
                <a:gd name="T14" fmla="*/ 7 w 21"/>
                <a:gd name="T15" fmla="*/ 0 h 17"/>
                <a:gd name="T16" fmla="*/ 5 w 21"/>
                <a:gd name="T17" fmla="*/ 2 h 17"/>
                <a:gd name="T18" fmla="*/ 4 w 21"/>
                <a:gd name="T19" fmla="*/ 2 h 17"/>
                <a:gd name="T20" fmla="*/ 2 w 21"/>
                <a:gd name="T21" fmla="*/ 3 h 17"/>
                <a:gd name="T22" fmla="*/ 1 w 21"/>
                <a:gd name="T23" fmla="*/ 4 h 17"/>
                <a:gd name="T24" fmla="*/ 1 w 21"/>
                <a:gd name="T25" fmla="*/ 6 h 17"/>
                <a:gd name="T26" fmla="*/ 0 w 21"/>
                <a:gd name="T27" fmla="*/ 7 h 17"/>
                <a:gd name="T28" fmla="*/ 0 w 21"/>
                <a:gd name="T29" fmla="*/ 9 h 17"/>
                <a:gd name="T30" fmla="*/ 1 w 21"/>
                <a:gd name="T31" fmla="*/ 11 h 17"/>
                <a:gd name="T32" fmla="*/ 2 w 21"/>
                <a:gd name="T33" fmla="*/ 13 h 17"/>
                <a:gd name="T34" fmla="*/ 3 w 21"/>
                <a:gd name="T35" fmla="*/ 13 h 17"/>
                <a:gd name="T36" fmla="*/ 4 w 21"/>
                <a:gd name="T37" fmla="*/ 14 h 17"/>
                <a:gd name="T38" fmla="*/ 5 w 21"/>
                <a:gd name="T39" fmla="*/ 14 h 17"/>
                <a:gd name="T40" fmla="*/ 7 w 21"/>
                <a:gd name="T41" fmla="*/ 16 h 17"/>
                <a:gd name="T42" fmla="*/ 13 w 21"/>
                <a:gd name="T43" fmla="*/ 16 h 17"/>
                <a:gd name="T44" fmla="*/ 15 w 21"/>
                <a:gd name="T45" fmla="*/ 14 h 17"/>
                <a:gd name="T46" fmla="*/ 16 w 21"/>
                <a:gd name="T47" fmla="*/ 14 h 17"/>
                <a:gd name="T48" fmla="*/ 17 w 21"/>
                <a:gd name="T49" fmla="*/ 13 h 17"/>
                <a:gd name="T50" fmla="*/ 18 w 21"/>
                <a:gd name="T51" fmla="*/ 11 h 17"/>
                <a:gd name="T52" fmla="*/ 19 w 21"/>
                <a:gd name="T53" fmla="*/ 11 h 17"/>
                <a:gd name="T54" fmla="*/ 20 w 21"/>
                <a:gd name="T55" fmla="*/ 9 h 17"/>
                <a:gd name="T56" fmla="*/ 20 w 21"/>
                <a:gd name="T57" fmla="*/ 7 h 1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1"/>
                <a:gd name="T88" fmla="*/ 0 h 17"/>
                <a:gd name="T89" fmla="*/ 21 w 21"/>
                <a:gd name="T90" fmla="*/ 17 h 1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1" h="17">
                  <a:moveTo>
                    <a:pt x="20" y="7"/>
                  </a:moveTo>
                  <a:lnTo>
                    <a:pt x="20" y="6"/>
                  </a:lnTo>
                  <a:lnTo>
                    <a:pt x="18" y="4"/>
                  </a:lnTo>
                  <a:lnTo>
                    <a:pt x="17" y="3"/>
                  </a:lnTo>
                  <a:lnTo>
                    <a:pt x="15" y="2"/>
                  </a:lnTo>
                  <a:lnTo>
                    <a:pt x="14" y="0"/>
                  </a:lnTo>
                  <a:lnTo>
                    <a:pt x="12" y="0"/>
                  </a:lnTo>
                  <a:lnTo>
                    <a:pt x="7" y="0"/>
                  </a:lnTo>
                  <a:lnTo>
                    <a:pt x="5" y="2"/>
                  </a:lnTo>
                  <a:lnTo>
                    <a:pt x="4" y="2"/>
                  </a:lnTo>
                  <a:lnTo>
                    <a:pt x="2" y="3"/>
                  </a:lnTo>
                  <a:lnTo>
                    <a:pt x="1" y="4"/>
                  </a:lnTo>
                  <a:lnTo>
                    <a:pt x="1" y="6"/>
                  </a:lnTo>
                  <a:lnTo>
                    <a:pt x="0" y="7"/>
                  </a:lnTo>
                  <a:lnTo>
                    <a:pt x="0" y="9"/>
                  </a:lnTo>
                  <a:lnTo>
                    <a:pt x="1" y="11"/>
                  </a:lnTo>
                  <a:lnTo>
                    <a:pt x="2" y="13"/>
                  </a:lnTo>
                  <a:lnTo>
                    <a:pt x="3" y="13"/>
                  </a:lnTo>
                  <a:lnTo>
                    <a:pt x="4" y="14"/>
                  </a:lnTo>
                  <a:lnTo>
                    <a:pt x="5" y="14"/>
                  </a:lnTo>
                  <a:lnTo>
                    <a:pt x="7" y="16"/>
                  </a:lnTo>
                  <a:lnTo>
                    <a:pt x="13" y="16"/>
                  </a:lnTo>
                  <a:lnTo>
                    <a:pt x="15" y="14"/>
                  </a:lnTo>
                  <a:lnTo>
                    <a:pt x="16" y="14"/>
                  </a:lnTo>
                  <a:lnTo>
                    <a:pt x="17" y="13"/>
                  </a:lnTo>
                  <a:lnTo>
                    <a:pt x="18" y="11"/>
                  </a:lnTo>
                  <a:lnTo>
                    <a:pt x="19" y="11"/>
                  </a:lnTo>
                  <a:lnTo>
                    <a:pt x="20" y="9"/>
                  </a:lnTo>
                  <a:lnTo>
                    <a:pt x="20" y="7"/>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9971" name="Freeform 34"/>
            <p:cNvSpPr>
              <a:spLocks/>
            </p:cNvSpPr>
            <p:nvPr/>
          </p:nvSpPr>
          <p:spPr bwMode="auto">
            <a:xfrm>
              <a:off x="3160" y="2431"/>
              <a:ext cx="17" cy="17"/>
            </a:xfrm>
            <a:custGeom>
              <a:avLst/>
              <a:gdLst>
                <a:gd name="T0" fmla="*/ 16 w 17"/>
                <a:gd name="T1" fmla="*/ 9 h 17"/>
                <a:gd name="T2" fmla="*/ 15 w 17"/>
                <a:gd name="T3" fmla="*/ 5 h 17"/>
                <a:gd name="T4" fmla="*/ 15 w 17"/>
                <a:gd name="T5" fmla="*/ 4 h 17"/>
                <a:gd name="T6" fmla="*/ 14 w 17"/>
                <a:gd name="T7" fmla="*/ 2 h 17"/>
                <a:gd name="T8" fmla="*/ 13 w 17"/>
                <a:gd name="T9" fmla="*/ 1 h 17"/>
                <a:gd name="T10" fmla="*/ 10 w 17"/>
                <a:gd name="T11" fmla="*/ 1 h 17"/>
                <a:gd name="T12" fmla="*/ 8 w 17"/>
                <a:gd name="T13" fmla="*/ 0 h 17"/>
                <a:gd name="T14" fmla="*/ 6 w 17"/>
                <a:gd name="T15" fmla="*/ 0 h 17"/>
                <a:gd name="T16" fmla="*/ 5 w 17"/>
                <a:gd name="T17" fmla="*/ 1 h 17"/>
                <a:gd name="T18" fmla="*/ 3 w 17"/>
                <a:gd name="T19" fmla="*/ 1 h 17"/>
                <a:gd name="T20" fmla="*/ 2 w 17"/>
                <a:gd name="T21" fmla="*/ 2 h 17"/>
                <a:gd name="T22" fmla="*/ 1 w 17"/>
                <a:gd name="T23" fmla="*/ 2 h 17"/>
                <a:gd name="T24" fmla="*/ 0 w 17"/>
                <a:gd name="T25" fmla="*/ 5 h 17"/>
                <a:gd name="T26" fmla="*/ 0 w 17"/>
                <a:gd name="T27" fmla="*/ 10 h 17"/>
                <a:gd name="T28" fmla="*/ 1 w 17"/>
                <a:gd name="T29" fmla="*/ 12 h 17"/>
                <a:gd name="T30" fmla="*/ 2 w 17"/>
                <a:gd name="T31" fmla="*/ 13 h 17"/>
                <a:gd name="T32" fmla="*/ 3 w 17"/>
                <a:gd name="T33" fmla="*/ 15 h 17"/>
                <a:gd name="T34" fmla="*/ 5 w 17"/>
                <a:gd name="T35" fmla="*/ 15 h 17"/>
                <a:gd name="T36" fmla="*/ 6 w 17"/>
                <a:gd name="T37" fmla="*/ 16 h 17"/>
                <a:gd name="T38" fmla="*/ 8 w 17"/>
                <a:gd name="T39" fmla="*/ 16 h 17"/>
                <a:gd name="T40" fmla="*/ 10 w 17"/>
                <a:gd name="T41" fmla="*/ 15 h 17"/>
                <a:gd name="T42" fmla="*/ 12 w 17"/>
                <a:gd name="T43" fmla="*/ 15 h 17"/>
                <a:gd name="T44" fmla="*/ 13 w 17"/>
                <a:gd name="T45" fmla="*/ 13 h 17"/>
                <a:gd name="T46" fmla="*/ 14 w 17"/>
                <a:gd name="T47" fmla="*/ 12 h 17"/>
                <a:gd name="T48" fmla="*/ 16 w 17"/>
                <a:gd name="T49" fmla="*/ 9 h 1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7"/>
                <a:gd name="T76" fmla="*/ 0 h 17"/>
                <a:gd name="T77" fmla="*/ 17 w 17"/>
                <a:gd name="T78" fmla="*/ 17 h 1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7" h="17">
                  <a:moveTo>
                    <a:pt x="16" y="9"/>
                  </a:moveTo>
                  <a:lnTo>
                    <a:pt x="15" y="5"/>
                  </a:lnTo>
                  <a:lnTo>
                    <a:pt x="15" y="4"/>
                  </a:lnTo>
                  <a:lnTo>
                    <a:pt x="14" y="2"/>
                  </a:lnTo>
                  <a:lnTo>
                    <a:pt x="13" y="1"/>
                  </a:lnTo>
                  <a:lnTo>
                    <a:pt x="10" y="1"/>
                  </a:lnTo>
                  <a:lnTo>
                    <a:pt x="8" y="0"/>
                  </a:lnTo>
                  <a:lnTo>
                    <a:pt x="6" y="0"/>
                  </a:lnTo>
                  <a:lnTo>
                    <a:pt x="5" y="1"/>
                  </a:lnTo>
                  <a:lnTo>
                    <a:pt x="3" y="1"/>
                  </a:lnTo>
                  <a:lnTo>
                    <a:pt x="2" y="2"/>
                  </a:lnTo>
                  <a:lnTo>
                    <a:pt x="1" y="2"/>
                  </a:lnTo>
                  <a:lnTo>
                    <a:pt x="0" y="5"/>
                  </a:lnTo>
                  <a:lnTo>
                    <a:pt x="0" y="10"/>
                  </a:lnTo>
                  <a:lnTo>
                    <a:pt x="1" y="12"/>
                  </a:lnTo>
                  <a:lnTo>
                    <a:pt x="2" y="13"/>
                  </a:lnTo>
                  <a:lnTo>
                    <a:pt x="3" y="15"/>
                  </a:lnTo>
                  <a:lnTo>
                    <a:pt x="5" y="15"/>
                  </a:lnTo>
                  <a:lnTo>
                    <a:pt x="6" y="16"/>
                  </a:lnTo>
                  <a:lnTo>
                    <a:pt x="8" y="16"/>
                  </a:lnTo>
                  <a:lnTo>
                    <a:pt x="10" y="15"/>
                  </a:lnTo>
                  <a:lnTo>
                    <a:pt x="12" y="15"/>
                  </a:lnTo>
                  <a:lnTo>
                    <a:pt x="13" y="13"/>
                  </a:lnTo>
                  <a:lnTo>
                    <a:pt x="14" y="12"/>
                  </a:lnTo>
                  <a:lnTo>
                    <a:pt x="16" y="9"/>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9972" name="Freeform 35"/>
            <p:cNvSpPr>
              <a:spLocks/>
            </p:cNvSpPr>
            <p:nvPr/>
          </p:nvSpPr>
          <p:spPr bwMode="auto">
            <a:xfrm>
              <a:off x="3208" y="2432"/>
              <a:ext cx="17" cy="17"/>
            </a:xfrm>
            <a:custGeom>
              <a:avLst/>
              <a:gdLst>
                <a:gd name="T0" fmla="*/ 16 w 17"/>
                <a:gd name="T1" fmla="*/ 9 h 17"/>
                <a:gd name="T2" fmla="*/ 15 w 17"/>
                <a:gd name="T3" fmla="*/ 5 h 17"/>
                <a:gd name="T4" fmla="*/ 15 w 17"/>
                <a:gd name="T5" fmla="*/ 4 h 17"/>
                <a:gd name="T6" fmla="*/ 14 w 17"/>
                <a:gd name="T7" fmla="*/ 2 h 17"/>
                <a:gd name="T8" fmla="*/ 12 w 17"/>
                <a:gd name="T9" fmla="*/ 2 h 17"/>
                <a:gd name="T10" fmla="*/ 11 w 17"/>
                <a:gd name="T11" fmla="*/ 0 h 17"/>
                <a:gd name="T12" fmla="*/ 3 w 17"/>
                <a:gd name="T13" fmla="*/ 0 h 17"/>
                <a:gd name="T14" fmla="*/ 2 w 17"/>
                <a:gd name="T15" fmla="*/ 2 h 17"/>
                <a:gd name="T16" fmla="*/ 0 w 17"/>
                <a:gd name="T17" fmla="*/ 4 h 17"/>
                <a:gd name="T18" fmla="*/ 0 w 17"/>
                <a:gd name="T19" fmla="*/ 5 h 17"/>
                <a:gd name="T20" fmla="*/ 0 w 17"/>
                <a:gd name="T21" fmla="*/ 7 h 17"/>
                <a:gd name="T22" fmla="*/ 0 w 17"/>
                <a:gd name="T23" fmla="*/ 9 h 17"/>
                <a:gd name="T24" fmla="*/ 1 w 17"/>
                <a:gd name="T25" fmla="*/ 12 h 17"/>
                <a:gd name="T26" fmla="*/ 2 w 17"/>
                <a:gd name="T27" fmla="*/ 14 h 17"/>
                <a:gd name="T28" fmla="*/ 3 w 17"/>
                <a:gd name="T29" fmla="*/ 16 h 17"/>
                <a:gd name="T30" fmla="*/ 4 w 17"/>
                <a:gd name="T31" fmla="*/ 16 h 17"/>
                <a:gd name="T32" fmla="*/ 10 w 17"/>
                <a:gd name="T33" fmla="*/ 16 h 17"/>
                <a:gd name="T34" fmla="*/ 12 w 17"/>
                <a:gd name="T35" fmla="*/ 16 h 17"/>
                <a:gd name="T36" fmla="*/ 13 w 17"/>
                <a:gd name="T37" fmla="*/ 14 h 17"/>
                <a:gd name="T38" fmla="*/ 14 w 17"/>
                <a:gd name="T39" fmla="*/ 12 h 17"/>
                <a:gd name="T40" fmla="*/ 16 w 17"/>
                <a:gd name="T41" fmla="*/ 9 h 1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7"/>
                <a:gd name="T64" fmla="*/ 0 h 17"/>
                <a:gd name="T65" fmla="*/ 17 w 17"/>
                <a:gd name="T66" fmla="*/ 17 h 1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7" h="17">
                  <a:moveTo>
                    <a:pt x="16" y="9"/>
                  </a:moveTo>
                  <a:lnTo>
                    <a:pt x="15" y="5"/>
                  </a:lnTo>
                  <a:lnTo>
                    <a:pt x="15" y="4"/>
                  </a:lnTo>
                  <a:lnTo>
                    <a:pt x="14" y="2"/>
                  </a:lnTo>
                  <a:lnTo>
                    <a:pt x="12" y="2"/>
                  </a:lnTo>
                  <a:lnTo>
                    <a:pt x="11" y="0"/>
                  </a:lnTo>
                  <a:lnTo>
                    <a:pt x="3" y="0"/>
                  </a:lnTo>
                  <a:lnTo>
                    <a:pt x="2" y="2"/>
                  </a:lnTo>
                  <a:lnTo>
                    <a:pt x="0" y="4"/>
                  </a:lnTo>
                  <a:lnTo>
                    <a:pt x="0" y="5"/>
                  </a:lnTo>
                  <a:lnTo>
                    <a:pt x="0" y="7"/>
                  </a:lnTo>
                  <a:lnTo>
                    <a:pt x="0" y="9"/>
                  </a:lnTo>
                  <a:lnTo>
                    <a:pt x="1" y="12"/>
                  </a:lnTo>
                  <a:lnTo>
                    <a:pt x="2" y="14"/>
                  </a:lnTo>
                  <a:lnTo>
                    <a:pt x="3" y="16"/>
                  </a:lnTo>
                  <a:lnTo>
                    <a:pt x="4" y="16"/>
                  </a:lnTo>
                  <a:lnTo>
                    <a:pt x="10" y="16"/>
                  </a:lnTo>
                  <a:lnTo>
                    <a:pt x="12" y="16"/>
                  </a:lnTo>
                  <a:lnTo>
                    <a:pt x="13" y="14"/>
                  </a:lnTo>
                  <a:lnTo>
                    <a:pt x="14" y="12"/>
                  </a:lnTo>
                  <a:lnTo>
                    <a:pt x="16" y="9"/>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9973" name="Freeform 36"/>
            <p:cNvSpPr>
              <a:spLocks/>
            </p:cNvSpPr>
            <p:nvPr/>
          </p:nvSpPr>
          <p:spPr bwMode="auto">
            <a:xfrm>
              <a:off x="3494" y="2400"/>
              <a:ext cx="68" cy="22"/>
            </a:xfrm>
            <a:custGeom>
              <a:avLst/>
              <a:gdLst>
                <a:gd name="T0" fmla="*/ 0 w 68"/>
                <a:gd name="T1" fmla="*/ 21 h 22"/>
                <a:gd name="T2" fmla="*/ 4 w 68"/>
                <a:gd name="T3" fmla="*/ 19 h 22"/>
                <a:gd name="T4" fmla="*/ 8 w 68"/>
                <a:gd name="T5" fmla="*/ 17 h 22"/>
                <a:gd name="T6" fmla="*/ 12 w 68"/>
                <a:gd name="T7" fmla="*/ 14 h 22"/>
                <a:gd name="T8" fmla="*/ 17 w 68"/>
                <a:gd name="T9" fmla="*/ 12 h 22"/>
                <a:gd name="T10" fmla="*/ 20 w 68"/>
                <a:gd name="T11" fmla="*/ 9 h 22"/>
                <a:gd name="T12" fmla="*/ 24 w 68"/>
                <a:gd name="T13" fmla="*/ 10 h 22"/>
                <a:gd name="T14" fmla="*/ 28 w 68"/>
                <a:gd name="T15" fmla="*/ 11 h 22"/>
                <a:gd name="T16" fmla="*/ 33 w 68"/>
                <a:gd name="T17" fmla="*/ 10 h 22"/>
                <a:gd name="T18" fmla="*/ 39 w 68"/>
                <a:gd name="T19" fmla="*/ 9 h 22"/>
                <a:gd name="T20" fmla="*/ 44 w 68"/>
                <a:gd name="T21" fmla="*/ 8 h 22"/>
                <a:gd name="T22" fmla="*/ 48 w 68"/>
                <a:gd name="T23" fmla="*/ 5 h 22"/>
                <a:gd name="T24" fmla="*/ 52 w 68"/>
                <a:gd name="T25" fmla="*/ 3 h 22"/>
                <a:gd name="T26" fmla="*/ 56 w 68"/>
                <a:gd name="T27" fmla="*/ 1 h 22"/>
                <a:gd name="T28" fmla="*/ 61 w 68"/>
                <a:gd name="T29" fmla="*/ 0 h 22"/>
                <a:gd name="T30" fmla="*/ 67 w 68"/>
                <a:gd name="T31" fmla="*/ 0 h 22"/>
                <a:gd name="T32" fmla="*/ 64 w 68"/>
                <a:gd name="T33" fmla="*/ 0 h 22"/>
                <a:gd name="T34" fmla="*/ 65 w 68"/>
                <a:gd name="T35" fmla="*/ 2 h 22"/>
                <a:gd name="T36" fmla="*/ 59 w 68"/>
                <a:gd name="T37" fmla="*/ 4 h 22"/>
                <a:gd name="T38" fmla="*/ 54 w 68"/>
                <a:gd name="T39" fmla="*/ 5 h 22"/>
                <a:gd name="T40" fmla="*/ 50 w 68"/>
                <a:gd name="T41" fmla="*/ 7 h 22"/>
                <a:gd name="T42" fmla="*/ 52 w 68"/>
                <a:gd name="T43" fmla="*/ 8 h 22"/>
                <a:gd name="T44" fmla="*/ 54 w 68"/>
                <a:gd name="T45" fmla="*/ 10 h 22"/>
                <a:gd name="T46" fmla="*/ 49 w 68"/>
                <a:gd name="T47" fmla="*/ 10 h 22"/>
                <a:gd name="T48" fmla="*/ 43 w 68"/>
                <a:gd name="T49" fmla="*/ 12 h 22"/>
                <a:gd name="T50" fmla="*/ 38 w 68"/>
                <a:gd name="T51" fmla="*/ 13 h 22"/>
                <a:gd name="T52" fmla="*/ 38 w 68"/>
                <a:gd name="T53" fmla="*/ 14 h 22"/>
                <a:gd name="T54" fmla="*/ 39 w 68"/>
                <a:gd name="T55" fmla="*/ 15 h 22"/>
                <a:gd name="T56" fmla="*/ 35 w 68"/>
                <a:gd name="T57" fmla="*/ 16 h 22"/>
                <a:gd name="T58" fmla="*/ 32 w 68"/>
                <a:gd name="T59" fmla="*/ 16 h 22"/>
                <a:gd name="T60" fmla="*/ 34 w 68"/>
                <a:gd name="T61" fmla="*/ 17 h 22"/>
                <a:gd name="T62" fmla="*/ 39 w 68"/>
                <a:gd name="T63" fmla="*/ 17 h 22"/>
                <a:gd name="T64" fmla="*/ 41 w 68"/>
                <a:gd name="T65" fmla="*/ 19 h 22"/>
                <a:gd name="T66" fmla="*/ 18 w 68"/>
                <a:gd name="T67" fmla="*/ 19 h 22"/>
                <a:gd name="T68" fmla="*/ 12 w 68"/>
                <a:gd name="T69" fmla="*/ 20 h 22"/>
                <a:gd name="T70" fmla="*/ 5 w 68"/>
                <a:gd name="T71" fmla="*/ 21 h 22"/>
                <a:gd name="T72" fmla="*/ 0 w 68"/>
                <a:gd name="T73" fmla="*/ 21 h 2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8"/>
                <a:gd name="T112" fmla="*/ 0 h 22"/>
                <a:gd name="T113" fmla="*/ 68 w 68"/>
                <a:gd name="T114" fmla="*/ 22 h 2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8" h="22">
                  <a:moveTo>
                    <a:pt x="0" y="21"/>
                  </a:moveTo>
                  <a:lnTo>
                    <a:pt x="4" y="19"/>
                  </a:lnTo>
                  <a:lnTo>
                    <a:pt x="8" y="17"/>
                  </a:lnTo>
                  <a:lnTo>
                    <a:pt x="12" y="14"/>
                  </a:lnTo>
                  <a:lnTo>
                    <a:pt x="17" y="12"/>
                  </a:lnTo>
                  <a:lnTo>
                    <a:pt x="20" y="9"/>
                  </a:lnTo>
                  <a:lnTo>
                    <a:pt x="24" y="10"/>
                  </a:lnTo>
                  <a:lnTo>
                    <a:pt x="28" y="11"/>
                  </a:lnTo>
                  <a:lnTo>
                    <a:pt x="33" y="10"/>
                  </a:lnTo>
                  <a:lnTo>
                    <a:pt x="39" y="9"/>
                  </a:lnTo>
                  <a:lnTo>
                    <a:pt x="44" y="8"/>
                  </a:lnTo>
                  <a:lnTo>
                    <a:pt x="48" y="5"/>
                  </a:lnTo>
                  <a:lnTo>
                    <a:pt x="52" y="3"/>
                  </a:lnTo>
                  <a:lnTo>
                    <a:pt x="56" y="1"/>
                  </a:lnTo>
                  <a:lnTo>
                    <a:pt x="61" y="0"/>
                  </a:lnTo>
                  <a:lnTo>
                    <a:pt x="67" y="0"/>
                  </a:lnTo>
                  <a:lnTo>
                    <a:pt x="64" y="0"/>
                  </a:lnTo>
                  <a:lnTo>
                    <a:pt x="65" y="2"/>
                  </a:lnTo>
                  <a:lnTo>
                    <a:pt x="59" y="4"/>
                  </a:lnTo>
                  <a:lnTo>
                    <a:pt x="54" y="5"/>
                  </a:lnTo>
                  <a:lnTo>
                    <a:pt x="50" y="7"/>
                  </a:lnTo>
                  <a:lnTo>
                    <a:pt x="52" y="8"/>
                  </a:lnTo>
                  <a:lnTo>
                    <a:pt x="54" y="10"/>
                  </a:lnTo>
                  <a:lnTo>
                    <a:pt x="49" y="10"/>
                  </a:lnTo>
                  <a:lnTo>
                    <a:pt x="43" y="12"/>
                  </a:lnTo>
                  <a:lnTo>
                    <a:pt x="38" y="13"/>
                  </a:lnTo>
                  <a:lnTo>
                    <a:pt x="38" y="14"/>
                  </a:lnTo>
                  <a:lnTo>
                    <a:pt x="39" y="15"/>
                  </a:lnTo>
                  <a:lnTo>
                    <a:pt x="35" y="16"/>
                  </a:lnTo>
                  <a:lnTo>
                    <a:pt x="32" y="16"/>
                  </a:lnTo>
                  <a:lnTo>
                    <a:pt x="34" y="17"/>
                  </a:lnTo>
                  <a:lnTo>
                    <a:pt x="39" y="17"/>
                  </a:lnTo>
                  <a:lnTo>
                    <a:pt x="41" y="19"/>
                  </a:lnTo>
                  <a:lnTo>
                    <a:pt x="18" y="19"/>
                  </a:lnTo>
                  <a:lnTo>
                    <a:pt x="12" y="20"/>
                  </a:lnTo>
                  <a:lnTo>
                    <a:pt x="5" y="21"/>
                  </a:lnTo>
                  <a:lnTo>
                    <a:pt x="0" y="21"/>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39974" name="Freeform 37"/>
            <p:cNvSpPr>
              <a:spLocks/>
            </p:cNvSpPr>
            <p:nvPr/>
          </p:nvSpPr>
          <p:spPr bwMode="auto">
            <a:xfrm>
              <a:off x="3385" y="2444"/>
              <a:ext cx="122" cy="39"/>
            </a:xfrm>
            <a:custGeom>
              <a:avLst/>
              <a:gdLst>
                <a:gd name="T0" fmla="*/ 3 w 122"/>
                <a:gd name="T1" fmla="*/ 35 h 39"/>
                <a:gd name="T2" fmla="*/ 13 w 122"/>
                <a:gd name="T3" fmla="*/ 32 h 39"/>
                <a:gd name="T4" fmla="*/ 22 w 122"/>
                <a:gd name="T5" fmla="*/ 27 h 39"/>
                <a:gd name="T6" fmla="*/ 34 w 122"/>
                <a:gd name="T7" fmla="*/ 22 h 39"/>
                <a:gd name="T8" fmla="*/ 43 w 122"/>
                <a:gd name="T9" fmla="*/ 19 h 39"/>
                <a:gd name="T10" fmla="*/ 51 w 122"/>
                <a:gd name="T11" fmla="*/ 16 h 39"/>
                <a:gd name="T12" fmla="*/ 57 w 122"/>
                <a:gd name="T13" fmla="*/ 12 h 39"/>
                <a:gd name="T14" fmla="*/ 76 w 122"/>
                <a:gd name="T15" fmla="*/ 11 h 39"/>
                <a:gd name="T16" fmla="*/ 85 w 122"/>
                <a:gd name="T17" fmla="*/ 9 h 39"/>
                <a:gd name="T18" fmla="*/ 93 w 122"/>
                <a:gd name="T19" fmla="*/ 6 h 39"/>
                <a:gd name="T20" fmla="*/ 101 w 122"/>
                <a:gd name="T21" fmla="*/ 5 h 39"/>
                <a:gd name="T22" fmla="*/ 112 w 122"/>
                <a:gd name="T23" fmla="*/ 1 h 39"/>
                <a:gd name="T24" fmla="*/ 121 w 122"/>
                <a:gd name="T25" fmla="*/ 0 h 39"/>
                <a:gd name="T26" fmla="*/ 117 w 122"/>
                <a:gd name="T27" fmla="*/ 1 h 39"/>
                <a:gd name="T28" fmla="*/ 112 w 122"/>
                <a:gd name="T29" fmla="*/ 4 h 39"/>
                <a:gd name="T30" fmla="*/ 107 w 122"/>
                <a:gd name="T31" fmla="*/ 7 h 39"/>
                <a:gd name="T32" fmla="*/ 110 w 122"/>
                <a:gd name="T33" fmla="*/ 7 h 39"/>
                <a:gd name="T34" fmla="*/ 110 w 122"/>
                <a:gd name="T35" fmla="*/ 10 h 39"/>
                <a:gd name="T36" fmla="*/ 110 w 122"/>
                <a:gd name="T37" fmla="*/ 10 h 39"/>
                <a:gd name="T38" fmla="*/ 107 w 122"/>
                <a:gd name="T39" fmla="*/ 12 h 39"/>
                <a:gd name="T40" fmla="*/ 99 w 122"/>
                <a:gd name="T41" fmla="*/ 12 h 39"/>
                <a:gd name="T42" fmla="*/ 88 w 122"/>
                <a:gd name="T43" fmla="*/ 12 h 39"/>
                <a:gd name="T44" fmla="*/ 85 w 122"/>
                <a:gd name="T45" fmla="*/ 14 h 39"/>
                <a:gd name="T46" fmla="*/ 89 w 122"/>
                <a:gd name="T47" fmla="*/ 16 h 39"/>
                <a:gd name="T48" fmla="*/ 95 w 122"/>
                <a:gd name="T49" fmla="*/ 17 h 39"/>
                <a:gd name="T50" fmla="*/ 89 w 122"/>
                <a:gd name="T51" fmla="*/ 18 h 39"/>
                <a:gd name="T52" fmla="*/ 94 w 122"/>
                <a:gd name="T53" fmla="*/ 20 h 39"/>
                <a:gd name="T54" fmla="*/ 103 w 122"/>
                <a:gd name="T55" fmla="*/ 22 h 39"/>
                <a:gd name="T56" fmla="*/ 99 w 122"/>
                <a:gd name="T57" fmla="*/ 25 h 39"/>
                <a:gd name="T58" fmla="*/ 89 w 122"/>
                <a:gd name="T59" fmla="*/ 27 h 39"/>
                <a:gd name="T60" fmla="*/ 73 w 122"/>
                <a:gd name="T61" fmla="*/ 30 h 39"/>
                <a:gd name="T62" fmla="*/ 57 w 122"/>
                <a:gd name="T63" fmla="*/ 31 h 39"/>
                <a:gd name="T64" fmla="*/ 40 w 122"/>
                <a:gd name="T65" fmla="*/ 29 h 39"/>
                <a:gd name="T66" fmla="*/ 46 w 122"/>
                <a:gd name="T67" fmla="*/ 31 h 39"/>
                <a:gd name="T68" fmla="*/ 45 w 122"/>
                <a:gd name="T69" fmla="*/ 32 h 39"/>
                <a:gd name="T70" fmla="*/ 41 w 122"/>
                <a:gd name="T71" fmla="*/ 34 h 39"/>
                <a:gd name="T72" fmla="*/ 46 w 122"/>
                <a:gd name="T73" fmla="*/ 35 h 39"/>
                <a:gd name="T74" fmla="*/ 40 w 122"/>
                <a:gd name="T75" fmla="*/ 36 h 39"/>
                <a:gd name="T76" fmla="*/ 24 w 122"/>
                <a:gd name="T77" fmla="*/ 35 h 39"/>
                <a:gd name="T78" fmla="*/ 15 w 122"/>
                <a:gd name="T79" fmla="*/ 37 h 39"/>
                <a:gd name="T80" fmla="*/ 7 w 122"/>
                <a:gd name="T81" fmla="*/ 38 h 39"/>
                <a:gd name="T82" fmla="*/ 0 w 122"/>
                <a:gd name="T83" fmla="*/ 36 h 3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22"/>
                <a:gd name="T127" fmla="*/ 0 h 39"/>
                <a:gd name="T128" fmla="*/ 122 w 122"/>
                <a:gd name="T129" fmla="*/ 39 h 3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22" h="39">
                  <a:moveTo>
                    <a:pt x="0" y="36"/>
                  </a:moveTo>
                  <a:lnTo>
                    <a:pt x="3" y="35"/>
                  </a:lnTo>
                  <a:lnTo>
                    <a:pt x="8" y="34"/>
                  </a:lnTo>
                  <a:lnTo>
                    <a:pt x="13" y="32"/>
                  </a:lnTo>
                  <a:lnTo>
                    <a:pt x="16" y="31"/>
                  </a:lnTo>
                  <a:lnTo>
                    <a:pt x="22" y="27"/>
                  </a:lnTo>
                  <a:lnTo>
                    <a:pt x="29" y="24"/>
                  </a:lnTo>
                  <a:lnTo>
                    <a:pt x="34" y="22"/>
                  </a:lnTo>
                  <a:lnTo>
                    <a:pt x="39" y="21"/>
                  </a:lnTo>
                  <a:lnTo>
                    <a:pt x="43" y="19"/>
                  </a:lnTo>
                  <a:lnTo>
                    <a:pt x="47" y="18"/>
                  </a:lnTo>
                  <a:lnTo>
                    <a:pt x="51" y="16"/>
                  </a:lnTo>
                  <a:lnTo>
                    <a:pt x="54" y="14"/>
                  </a:lnTo>
                  <a:lnTo>
                    <a:pt x="57" y="12"/>
                  </a:lnTo>
                  <a:lnTo>
                    <a:pt x="71" y="12"/>
                  </a:lnTo>
                  <a:lnTo>
                    <a:pt x="76" y="11"/>
                  </a:lnTo>
                  <a:lnTo>
                    <a:pt x="82" y="10"/>
                  </a:lnTo>
                  <a:lnTo>
                    <a:pt x="85" y="9"/>
                  </a:lnTo>
                  <a:lnTo>
                    <a:pt x="90" y="7"/>
                  </a:lnTo>
                  <a:lnTo>
                    <a:pt x="93" y="6"/>
                  </a:lnTo>
                  <a:lnTo>
                    <a:pt x="97" y="5"/>
                  </a:lnTo>
                  <a:lnTo>
                    <a:pt x="101" y="5"/>
                  </a:lnTo>
                  <a:lnTo>
                    <a:pt x="107" y="3"/>
                  </a:lnTo>
                  <a:lnTo>
                    <a:pt x="112" y="1"/>
                  </a:lnTo>
                  <a:lnTo>
                    <a:pt x="118" y="1"/>
                  </a:lnTo>
                  <a:lnTo>
                    <a:pt x="121" y="0"/>
                  </a:lnTo>
                  <a:lnTo>
                    <a:pt x="118" y="1"/>
                  </a:lnTo>
                  <a:lnTo>
                    <a:pt x="117" y="1"/>
                  </a:lnTo>
                  <a:lnTo>
                    <a:pt x="115" y="3"/>
                  </a:lnTo>
                  <a:lnTo>
                    <a:pt x="112" y="4"/>
                  </a:lnTo>
                  <a:lnTo>
                    <a:pt x="108" y="5"/>
                  </a:lnTo>
                  <a:lnTo>
                    <a:pt x="107" y="7"/>
                  </a:lnTo>
                  <a:lnTo>
                    <a:pt x="108" y="7"/>
                  </a:lnTo>
                  <a:lnTo>
                    <a:pt x="110" y="7"/>
                  </a:lnTo>
                  <a:lnTo>
                    <a:pt x="112" y="9"/>
                  </a:lnTo>
                  <a:lnTo>
                    <a:pt x="110" y="10"/>
                  </a:lnTo>
                  <a:lnTo>
                    <a:pt x="109" y="10"/>
                  </a:lnTo>
                  <a:lnTo>
                    <a:pt x="110" y="10"/>
                  </a:lnTo>
                  <a:lnTo>
                    <a:pt x="110" y="12"/>
                  </a:lnTo>
                  <a:lnTo>
                    <a:pt x="107" y="12"/>
                  </a:lnTo>
                  <a:lnTo>
                    <a:pt x="103" y="12"/>
                  </a:lnTo>
                  <a:lnTo>
                    <a:pt x="99" y="12"/>
                  </a:lnTo>
                  <a:lnTo>
                    <a:pt x="93" y="11"/>
                  </a:lnTo>
                  <a:lnTo>
                    <a:pt x="88" y="12"/>
                  </a:lnTo>
                  <a:lnTo>
                    <a:pt x="85" y="12"/>
                  </a:lnTo>
                  <a:lnTo>
                    <a:pt x="85" y="14"/>
                  </a:lnTo>
                  <a:lnTo>
                    <a:pt x="87" y="15"/>
                  </a:lnTo>
                  <a:lnTo>
                    <a:pt x="89" y="16"/>
                  </a:lnTo>
                  <a:lnTo>
                    <a:pt x="92" y="16"/>
                  </a:lnTo>
                  <a:lnTo>
                    <a:pt x="95" y="17"/>
                  </a:lnTo>
                  <a:lnTo>
                    <a:pt x="90" y="17"/>
                  </a:lnTo>
                  <a:lnTo>
                    <a:pt x="89" y="18"/>
                  </a:lnTo>
                  <a:lnTo>
                    <a:pt x="93" y="18"/>
                  </a:lnTo>
                  <a:lnTo>
                    <a:pt x="94" y="20"/>
                  </a:lnTo>
                  <a:lnTo>
                    <a:pt x="98" y="21"/>
                  </a:lnTo>
                  <a:lnTo>
                    <a:pt x="103" y="22"/>
                  </a:lnTo>
                  <a:lnTo>
                    <a:pt x="104" y="22"/>
                  </a:lnTo>
                  <a:lnTo>
                    <a:pt x="99" y="25"/>
                  </a:lnTo>
                  <a:lnTo>
                    <a:pt x="93" y="27"/>
                  </a:lnTo>
                  <a:lnTo>
                    <a:pt x="89" y="27"/>
                  </a:lnTo>
                  <a:lnTo>
                    <a:pt x="81" y="29"/>
                  </a:lnTo>
                  <a:lnTo>
                    <a:pt x="73" y="30"/>
                  </a:lnTo>
                  <a:lnTo>
                    <a:pt x="65" y="31"/>
                  </a:lnTo>
                  <a:lnTo>
                    <a:pt x="57" y="31"/>
                  </a:lnTo>
                  <a:lnTo>
                    <a:pt x="49" y="30"/>
                  </a:lnTo>
                  <a:lnTo>
                    <a:pt x="40" y="29"/>
                  </a:lnTo>
                  <a:lnTo>
                    <a:pt x="44" y="30"/>
                  </a:lnTo>
                  <a:lnTo>
                    <a:pt x="46" y="31"/>
                  </a:lnTo>
                  <a:lnTo>
                    <a:pt x="46" y="32"/>
                  </a:lnTo>
                  <a:lnTo>
                    <a:pt x="45" y="32"/>
                  </a:lnTo>
                  <a:lnTo>
                    <a:pt x="38" y="32"/>
                  </a:lnTo>
                  <a:lnTo>
                    <a:pt x="41" y="34"/>
                  </a:lnTo>
                  <a:lnTo>
                    <a:pt x="44" y="35"/>
                  </a:lnTo>
                  <a:lnTo>
                    <a:pt x="46" y="35"/>
                  </a:lnTo>
                  <a:lnTo>
                    <a:pt x="44" y="36"/>
                  </a:lnTo>
                  <a:lnTo>
                    <a:pt x="40" y="36"/>
                  </a:lnTo>
                  <a:lnTo>
                    <a:pt x="34" y="35"/>
                  </a:lnTo>
                  <a:lnTo>
                    <a:pt x="24" y="35"/>
                  </a:lnTo>
                  <a:lnTo>
                    <a:pt x="20" y="36"/>
                  </a:lnTo>
                  <a:lnTo>
                    <a:pt x="15" y="37"/>
                  </a:lnTo>
                  <a:lnTo>
                    <a:pt x="11" y="38"/>
                  </a:lnTo>
                  <a:lnTo>
                    <a:pt x="7" y="38"/>
                  </a:lnTo>
                  <a:lnTo>
                    <a:pt x="3" y="37"/>
                  </a:lnTo>
                  <a:lnTo>
                    <a:pt x="0" y="36"/>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39975" name="Freeform 38"/>
            <p:cNvSpPr>
              <a:spLocks/>
            </p:cNvSpPr>
            <p:nvPr/>
          </p:nvSpPr>
          <p:spPr bwMode="auto">
            <a:xfrm>
              <a:off x="3412" y="2498"/>
              <a:ext cx="52" cy="17"/>
            </a:xfrm>
            <a:custGeom>
              <a:avLst/>
              <a:gdLst>
                <a:gd name="T0" fmla="*/ 0 w 52"/>
                <a:gd name="T1" fmla="*/ 13 h 17"/>
                <a:gd name="T2" fmla="*/ 5 w 52"/>
                <a:gd name="T3" fmla="*/ 12 h 17"/>
                <a:gd name="T4" fmla="*/ 11 w 52"/>
                <a:gd name="T5" fmla="*/ 10 h 17"/>
                <a:gd name="T6" fmla="*/ 19 w 52"/>
                <a:gd name="T7" fmla="*/ 6 h 17"/>
                <a:gd name="T8" fmla="*/ 28 w 52"/>
                <a:gd name="T9" fmla="*/ 4 h 17"/>
                <a:gd name="T10" fmla="*/ 36 w 52"/>
                <a:gd name="T11" fmla="*/ 1 h 17"/>
                <a:gd name="T12" fmla="*/ 42 w 52"/>
                <a:gd name="T13" fmla="*/ 0 h 17"/>
                <a:gd name="T14" fmla="*/ 51 w 52"/>
                <a:gd name="T15" fmla="*/ 0 h 17"/>
                <a:gd name="T16" fmla="*/ 48 w 52"/>
                <a:gd name="T17" fmla="*/ 1 h 17"/>
                <a:gd name="T18" fmla="*/ 40 w 52"/>
                <a:gd name="T19" fmla="*/ 3 h 17"/>
                <a:gd name="T20" fmla="*/ 35 w 52"/>
                <a:gd name="T21" fmla="*/ 6 h 17"/>
                <a:gd name="T22" fmla="*/ 35 w 52"/>
                <a:gd name="T23" fmla="*/ 9 h 17"/>
                <a:gd name="T24" fmla="*/ 37 w 52"/>
                <a:gd name="T25" fmla="*/ 12 h 17"/>
                <a:gd name="T26" fmla="*/ 33 w 52"/>
                <a:gd name="T27" fmla="*/ 13 h 17"/>
                <a:gd name="T28" fmla="*/ 19 w 52"/>
                <a:gd name="T29" fmla="*/ 13 h 17"/>
                <a:gd name="T30" fmla="*/ 15 w 52"/>
                <a:gd name="T31" fmla="*/ 16 h 17"/>
                <a:gd name="T32" fmla="*/ 5 w 52"/>
                <a:gd name="T33" fmla="*/ 16 h 17"/>
                <a:gd name="T34" fmla="*/ 0 w 52"/>
                <a:gd name="T35" fmla="*/ 13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2"/>
                <a:gd name="T55" fmla="*/ 0 h 17"/>
                <a:gd name="T56" fmla="*/ 52 w 52"/>
                <a:gd name="T57" fmla="*/ 17 h 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2" h="17">
                  <a:moveTo>
                    <a:pt x="0" y="13"/>
                  </a:moveTo>
                  <a:lnTo>
                    <a:pt x="5" y="12"/>
                  </a:lnTo>
                  <a:lnTo>
                    <a:pt x="11" y="10"/>
                  </a:lnTo>
                  <a:lnTo>
                    <a:pt x="19" y="6"/>
                  </a:lnTo>
                  <a:lnTo>
                    <a:pt x="28" y="4"/>
                  </a:lnTo>
                  <a:lnTo>
                    <a:pt x="36" y="1"/>
                  </a:lnTo>
                  <a:lnTo>
                    <a:pt x="42" y="0"/>
                  </a:lnTo>
                  <a:lnTo>
                    <a:pt x="51" y="0"/>
                  </a:lnTo>
                  <a:lnTo>
                    <a:pt x="48" y="1"/>
                  </a:lnTo>
                  <a:lnTo>
                    <a:pt x="40" y="3"/>
                  </a:lnTo>
                  <a:lnTo>
                    <a:pt x="35" y="6"/>
                  </a:lnTo>
                  <a:lnTo>
                    <a:pt x="35" y="9"/>
                  </a:lnTo>
                  <a:lnTo>
                    <a:pt x="37" y="12"/>
                  </a:lnTo>
                  <a:lnTo>
                    <a:pt x="33" y="13"/>
                  </a:lnTo>
                  <a:lnTo>
                    <a:pt x="19" y="13"/>
                  </a:lnTo>
                  <a:lnTo>
                    <a:pt x="15" y="16"/>
                  </a:lnTo>
                  <a:lnTo>
                    <a:pt x="5" y="16"/>
                  </a:lnTo>
                  <a:lnTo>
                    <a:pt x="0" y="13"/>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39976" name="Freeform 39"/>
            <p:cNvSpPr>
              <a:spLocks/>
            </p:cNvSpPr>
            <p:nvPr/>
          </p:nvSpPr>
          <p:spPr bwMode="auto">
            <a:xfrm>
              <a:off x="3485" y="2479"/>
              <a:ext cx="55" cy="17"/>
            </a:xfrm>
            <a:custGeom>
              <a:avLst/>
              <a:gdLst>
                <a:gd name="T0" fmla="*/ 0 w 55"/>
                <a:gd name="T1" fmla="*/ 13 h 17"/>
                <a:gd name="T2" fmla="*/ 5 w 55"/>
                <a:gd name="T3" fmla="*/ 13 h 17"/>
                <a:gd name="T4" fmla="*/ 11 w 55"/>
                <a:gd name="T5" fmla="*/ 13 h 17"/>
                <a:gd name="T6" fmla="*/ 18 w 55"/>
                <a:gd name="T7" fmla="*/ 16 h 17"/>
                <a:gd name="T8" fmla="*/ 24 w 55"/>
                <a:gd name="T9" fmla="*/ 16 h 17"/>
                <a:gd name="T10" fmla="*/ 27 w 55"/>
                <a:gd name="T11" fmla="*/ 13 h 17"/>
                <a:gd name="T12" fmla="*/ 23 w 55"/>
                <a:gd name="T13" fmla="*/ 13 h 17"/>
                <a:gd name="T14" fmla="*/ 28 w 55"/>
                <a:gd name="T15" fmla="*/ 13 h 17"/>
                <a:gd name="T16" fmla="*/ 33 w 55"/>
                <a:gd name="T17" fmla="*/ 8 h 17"/>
                <a:gd name="T18" fmla="*/ 39 w 55"/>
                <a:gd name="T19" fmla="*/ 5 h 17"/>
                <a:gd name="T20" fmla="*/ 44 w 55"/>
                <a:gd name="T21" fmla="*/ 2 h 17"/>
                <a:gd name="T22" fmla="*/ 54 w 55"/>
                <a:gd name="T23" fmla="*/ 0 h 17"/>
                <a:gd name="T24" fmla="*/ 43 w 55"/>
                <a:gd name="T25" fmla="*/ 2 h 17"/>
                <a:gd name="T26" fmla="*/ 36 w 55"/>
                <a:gd name="T27" fmla="*/ 2 h 17"/>
                <a:gd name="T28" fmla="*/ 30 w 55"/>
                <a:gd name="T29" fmla="*/ 4 h 17"/>
                <a:gd name="T30" fmla="*/ 23 w 55"/>
                <a:gd name="T31" fmla="*/ 8 h 17"/>
                <a:gd name="T32" fmla="*/ 14 w 55"/>
                <a:gd name="T33" fmla="*/ 9 h 17"/>
                <a:gd name="T34" fmla="*/ 5 w 55"/>
                <a:gd name="T35" fmla="*/ 9 h 17"/>
                <a:gd name="T36" fmla="*/ 0 w 55"/>
                <a:gd name="T37" fmla="*/ 13 h 1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5"/>
                <a:gd name="T58" fmla="*/ 0 h 17"/>
                <a:gd name="T59" fmla="*/ 55 w 55"/>
                <a:gd name="T60" fmla="*/ 17 h 1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5" h="17">
                  <a:moveTo>
                    <a:pt x="0" y="13"/>
                  </a:moveTo>
                  <a:lnTo>
                    <a:pt x="5" y="13"/>
                  </a:lnTo>
                  <a:lnTo>
                    <a:pt x="11" y="13"/>
                  </a:lnTo>
                  <a:lnTo>
                    <a:pt x="18" y="16"/>
                  </a:lnTo>
                  <a:lnTo>
                    <a:pt x="24" y="16"/>
                  </a:lnTo>
                  <a:lnTo>
                    <a:pt x="27" y="13"/>
                  </a:lnTo>
                  <a:lnTo>
                    <a:pt x="23" y="13"/>
                  </a:lnTo>
                  <a:lnTo>
                    <a:pt x="28" y="13"/>
                  </a:lnTo>
                  <a:lnTo>
                    <a:pt x="33" y="8"/>
                  </a:lnTo>
                  <a:lnTo>
                    <a:pt x="39" y="5"/>
                  </a:lnTo>
                  <a:lnTo>
                    <a:pt x="44" y="2"/>
                  </a:lnTo>
                  <a:lnTo>
                    <a:pt x="54" y="0"/>
                  </a:lnTo>
                  <a:lnTo>
                    <a:pt x="43" y="2"/>
                  </a:lnTo>
                  <a:lnTo>
                    <a:pt x="36" y="2"/>
                  </a:lnTo>
                  <a:lnTo>
                    <a:pt x="30" y="4"/>
                  </a:lnTo>
                  <a:lnTo>
                    <a:pt x="23" y="8"/>
                  </a:lnTo>
                  <a:lnTo>
                    <a:pt x="14" y="9"/>
                  </a:lnTo>
                  <a:lnTo>
                    <a:pt x="5" y="9"/>
                  </a:lnTo>
                  <a:lnTo>
                    <a:pt x="0" y="13"/>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39977" name="Freeform 40"/>
            <p:cNvSpPr>
              <a:spLocks/>
            </p:cNvSpPr>
            <p:nvPr/>
          </p:nvSpPr>
          <p:spPr bwMode="auto">
            <a:xfrm>
              <a:off x="3033" y="2386"/>
              <a:ext cx="53" cy="17"/>
            </a:xfrm>
            <a:custGeom>
              <a:avLst/>
              <a:gdLst>
                <a:gd name="T0" fmla="*/ 0 w 53"/>
                <a:gd name="T1" fmla="*/ 0 h 17"/>
                <a:gd name="T2" fmla="*/ 20 w 53"/>
                <a:gd name="T3" fmla="*/ 16 h 17"/>
                <a:gd name="T4" fmla="*/ 52 w 53"/>
                <a:gd name="T5" fmla="*/ 16 h 17"/>
                <a:gd name="T6" fmla="*/ 0 60000 65536"/>
                <a:gd name="T7" fmla="*/ 0 60000 65536"/>
                <a:gd name="T8" fmla="*/ 0 60000 65536"/>
                <a:gd name="T9" fmla="*/ 0 w 53"/>
                <a:gd name="T10" fmla="*/ 0 h 17"/>
                <a:gd name="T11" fmla="*/ 53 w 53"/>
                <a:gd name="T12" fmla="*/ 17 h 17"/>
              </a:gdLst>
              <a:ahLst/>
              <a:cxnLst>
                <a:cxn ang="T6">
                  <a:pos x="T0" y="T1"/>
                </a:cxn>
                <a:cxn ang="T7">
                  <a:pos x="T2" y="T3"/>
                </a:cxn>
                <a:cxn ang="T8">
                  <a:pos x="T4" y="T5"/>
                </a:cxn>
              </a:cxnLst>
              <a:rect l="T9" t="T10" r="T11" b="T12"/>
              <a:pathLst>
                <a:path w="53" h="17">
                  <a:moveTo>
                    <a:pt x="0" y="0"/>
                  </a:moveTo>
                  <a:lnTo>
                    <a:pt x="20" y="16"/>
                  </a:lnTo>
                  <a:lnTo>
                    <a:pt x="52" y="16"/>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9978" name="Line 41"/>
            <p:cNvSpPr>
              <a:spLocks noChangeShapeType="1"/>
            </p:cNvSpPr>
            <p:nvPr/>
          </p:nvSpPr>
          <p:spPr bwMode="auto">
            <a:xfrm flipH="1">
              <a:off x="3041" y="2376"/>
              <a:ext cx="11"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9979" name="Freeform 42"/>
            <p:cNvSpPr>
              <a:spLocks/>
            </p:cNvSpPr>
            <p:nvPr/>
          </p:nvSpPr>
          <p:spPr bwMode="auto">
            <a:xfrm>
              <a:off x="3364" y="2510"/>
              <a:ext cx="27" cy="17"/>
            </a:xfrm>
            <a:custGeom>
              <a:avLst/>
              <a:gdLst>
                <a:gd name="T0" fmla="*/ 0 w 27"/>
                <a:gd name="T1" fmla="*/ 16 h 17"/>
                <a:gd name="T2" fmla="*/ 5 w 27"/>
                <a:gd name="T3" fmla="*/ 14 h 17"/>
                <a:gd name="T4" fmla="*/ 8 w 27"/>
                <a:gd name="T5" fmla="*/ 12 h 17"/>
                <a:gd name="T6" fmla="*/ 12 w 27"/>
                <a:gd name="T7" fmla="*/ 11 h 17"/>
                <a:gd name="T8" fmla="*/ 16 w 27"/>
                <a:gd name="T9" fmla="*/ 9 h 17"/>
                <a:gd name="T10" fmla="*/ 20 w 27"/>
                <a:gd name="T11" fmla="*/ 5 h 17"/>
                <a:gd name="T12" fmla="*/ 26 w 27"/>
                <a:gd name="T13" fmla="*/ 0 h 17"/>
                <a:gd name="T14" fmla="*/ 0 60000 65536"/>
                <a:gd name="T15" fmla="*/ 0 60000 65536"/>
                <a:gd name="T16" fmla="*/ 0 60000 65536"/>
                <a:gd name="T17" fmla="*/ 0 60000 65536"/>
                <a:gd name="T18" fmla="*/ 0 60000 65536"/>
                <a:gd name="T19" fmla="*/ 0 60000 65536"/>
                <a:gd name="T20" fmla="*/ 0 60000 65536"/>
                <a:gd name="T21" fmla="*/ 0 w 27"/>
                <a:gd name="T22" fmla="*/ 0 h 17"/>
                <a:gd name="T23" fmla="*/ 27 w 27"/>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17">
                  <a:moveTo>
                    <a:pt x="0" y="16"/>
                  </a:moveTo>
                  <a:lnTo>
                    <a:pt x="5" y="14"/>
                  </a:lnTo>
                  <a:lnTo>
                    <a:pt x="8" y="12"/>
                  </a:lnTo>
                  <a:lnTo>
                    <a:pt x="12" y="11"/>
                  </a:lnTo>
                  <a:lnTo>
                    <a:pt x="16" y="9"/>
                  </a:lnTo>
                  <a:lnTo>
                    <a:pt x="20" y="5"/>
                  </a:lnTo>
                  <a:lnTo>
                    <a:pt x="26"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9980" name="Freeform 43"/>
            <p:cNvSpPr>
              <a:spLocks/>
            </p:cNvSpPr>
            <p:nvPr/>
          </p:nvSpPr>
          <p:spPr bwMode="auto">
            <a:xfrm>
              <a:off x="3390" y="2506"/>
              <a:ext cx="22" cy="17"/>
            </a:xfrm>
            <a:custGeom>
              <a:avLst/>
              <a:gdLst>
                <a:gd name="T0" fmla="*/ 0 w 22"/>
                <a:gd name="T1" fmla="*/ 16 h 17"/>
                <a:gd name="T2" fmla="*/ 8 w 22"/>
                <a:gd name="T3" fmla="*/ 7 h 17"/>
                <a:gd name="T4" fmla="*/ 12 w 22"/>
                <a:gd name="T5" fmla="*/ 0 h 17"/>
                <a:gd name="T6" fmla="*/ 15 w 22"/>
                <a:gd name="T7" fmla="*/ 7 h 17"/>
                <a:gd name="T8" fmla="*/ 21 w 22"/>
                <a:gd name="T9" fmla="*/ 7 h 17"/>
                <a:gd name="T10" fmla="*/ 0 60000 65536"/>
                <a:gd name="T11" fmla="*/ 0 60000 65536"/>
                <a:gd name="T12" fmla="*/ 0 60000 65536"/>
                <a:gd name="T13" fmla="*/ 0 60000 65536"/>
                <a:gd name="T14" fmla="*/ 0 60000 65536"/>
                <a:gd name="T15" fmla="*/ 0 w 22"/>
                <a:gd name="T16" fmla="*/ 0 h 17"/>
                <a:gd name="T17" fmla="*/ 22 w 22"/>
                <a:gd name="T18" fmla="*/ 17 h 17"/>
              </a:gdLst>
              <a:ahLst/>
              <a:cxnLst>
                <a:cxn ang="T10">
                  <a:pos x="T0" y="T1"/>
                </a:cxn>
                <a:cxn ang="T11">
                  <a:pos x="T2" y="T3"/>
                </a:cxn>
                <a:cxn ang="T12">
                  <a:pos x="T4" y="T5"/>
                </a:cxn>
                <a:cxn ang="T13">
                  <a:pos x="T6" y="T7"/>
                </a:cxn>
                <a:cxn ang="T14">
                  <a:pos x="T8" y="T9"/>
                </a:cxn>
              </a:cxnLst>
              <a:rect l="T15" t="T16" r="T17" b="T18"/>
              <a:pathLst>
                <a:path w="22" h="17">
                  <a:moveTo>
                    <a:pt x="0" y="16"/>
                  </a:moveTo>
                  <a:lnTo>
                    <a:pt x="8" y="7"/>
                  </a:lnTo>
                  <a:lnTo>
                    <a:pt x="12" y="0"/>
                  </a:lnTo>
                  <a:lnTo>
                    <a:pt x="15" y="7"/>
                  </a:lnTo>
                  <a:lnTo>
                    <a:pt x="21" y="7"/>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9981" name="Freeform 44"/>
            <p:cNvSpPr>
              <a:spLocks/>
            </p:cNvSpPr>
            <p:nvPr/>
          </p:nvSpPr>
          <p:spPr bwMode="auto">
            <a:xfrm>
              <a:off x="3463" y="2488"/>
              <a:ext cx="23" cy="17"/>
            </a:xfrm>
            <a:custGeom>
              <a:avLst/>
              <a:gdLst>
                <a:gd name="T0" fmla="*/ 0 w 23"/>
                <a:gd name="T1" fmla="*/ 16 h 17"/>
                <a:gd name="T2" fmla="*/ 8 w 23"/>
                <a:gd name="T3" fmla="*/ 12 h 17"/>
                <a:gd name="T4" fmla="*/ 15 w 23"/>
                <a:gd name="T5" fmla="*/ 8 h 17"/>
                <a:gd name="T6" fmla="*/ 20 w 23"/>
                <a:gd name="T7" fmla="*/ 3 h 17"/>
                <a:gd name="T8" fmla="*/ 22 w 23"/>
                <a:gd name="T9" fmla="*/ 0 h 17"/>
                <a:gd name="T10" fmla="*/ 0 60000 65536"/>
                <a:gd name="T11" fmla="*/ 0 60000 65536"/>
                <a:gd name="T12" fmla="*/ 0 60000 65536"/>
                <a:gd name="T13" fmla="*/ 0 60000 65536"/>
                <a:gd name="T14" fmla="*/ 0 60000 65536"/>
                <a:gd name="T15" fmla="*/ 0 w 23"/>
                <a:gd name="T16" fmla="*/ 0 h 17"/>
                <a:gd name="T17" fmla="*/ 23 w 23"/>
                <a:gd name="T18" fmla="*/ 17 h 17"/>
              </a:gdLst>
              <a:ahLst/>
              <a:cxnLst>
                <a:cxn ang="T10">
                  <a:pos x="T0" y="T1"/>
                </a:cxn>
                <a:cxn ang="T11">
                  <a:pos x="T2" y="T3"/>
                </a:cxn>
                <a:cxn ang="T12">
                  <a:pos x="T4" y="T5"/>
                </a:cxn>
                <a:cxn ang="T13">
                  <a:pos x="T6" y="T7"/>
                </a:cxn>
                <a:cxn ang="T14">
                  <a:pos x="T8" y="T9"/>
                </a:cxn>
              </a:cxnLst>
              <a:rect l="T15" t="T16" r="T17" b="T18"/>
              <a:pathLst>
                <a:path w="23" h="17">
                  <a:moveTo>
                    <a:pt x="0" y="16"/>
                  </a:moveTo>
                  <a:lnTo>
                    <a:pt x="8" y="12"/>
                  </a:lnTo>
                  <a:lnTo>
                    <a:pt x="15" y="8"/>
                  </a:lnTo>
                  <a:lnTo>
                    <a:pt x="20" y="3"/>
                  </a:lnTo>
                  <a:lnTo>
                    <a:pt x="22"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9982" name="Freeform 45"/>
            <p:cNvSpPr>
              <a:spLocks/>
            </p:cNvSpPr>
            <p:nvPr/>
          </p:nvSpPr>
          <p:spPr bwMode="auto">
            <a:xfrm>
              <a:off x="3458" y="2421"/>
              <a:ext cx="37" cy="17"/>
            </a:xfrm>
            <a:custGeom>
              <a:avLst/>
              <a:gdLst>
                <a:gd name="T0" fmla="*/ 0 w 37"/>
                <a:gd name="T1" fmla="*/ 16 h 17"/>
                <a:gd name="T2" fmla="*/ 6 w 37"/>
                <a:gd name="T3" fmla="*/ 13 h 17"/>
                <a:gd name="T4" fmla="*/ 11 w 37"/>
                <a:gd name="T5" fmla="*/ 9 h 17"/>
                <a:gd name="T6" fmla="*/ 17 w 37"/>
                <a:gd name="T7" fmla="*/ 4 h 17"/>
                <a:gd name="T8" fmla="*/ 22 w 37"/>
                <a:gd name="T9" fmla="*/ 4 h 17"/>
                <a:gd name="T10" fmla="*/ 29 w 37"/>
                <a:gd name="T11" fmla="*/ 3 h 17"/>
                <a:gd name="T12" fmla="*/ 36 w 37"/>
                <a:gd name="T13" fmla="*/ 0 h 17"/>
                <a:gd name="T14" fmla="*/ 0 60000 65536"/>
                <a:gd name="T15" fmla="*/ 0 60000 65536"/>
                <a:gd name="T16" fmla="*/ 0 60000 65536"/>
                <a:gd name="T17" fmla="*/ 0 60000 65536"/>
                <a:gd name="T18" fmla="*/ 0 60000 65536"/>
                <a:gd name="T19" fmla="*/ 0 60000 65536"/>
                <a:gd name="T20" fmla="*/ 0 60000 65536"/>
                <a:gd name="T21" fmla="*/ 0 w 37"/>
                <a:gd name="T22" fmla="*/ 0 h 17"/>
                <a:gd name="T23" fmla="*/ 37 w 37"/>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17">
                  <a:moveTo>
                    <a:pt x="0" y="16"/>
                  </a:moveTo>
                  <a:lnTo>
                    <a:pt x="6" y="13"/>
                  </a:lnTo>
                  <a:lnTo>
                    <a:pt x="11" y="9"/>
                  </a:lnTo>
                  <a:lnTo>
                    <a:pt x="17" y="4"/>
                  </a:lnTo>
                  <a:lnTo>
                    <a:pt x="22" y="4"/>
                  </a:lnTo>
                  <a:lnTo>
                    <a:pt x="29" y="3"/>
                  </a:lnTo>
                  <a:lnTo>
                    <a:pt x="36"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9983" name="Line 46"/>
            <p:cNvSpPr>
              <a:spLocks noChangeShapeType="1"/>
            </p:cNvSpPr>
            <p:nvPr/>
          </p:nvSpPr>
          <p:spPr bwMode="auto">
            <a:xfrm flipV="1">
              <a:off x="3165" y="2145"/>
              <a:ext cx="0" cy="28"/>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9984" name="Line 47"/>
            <p:cNvSpPr>
              <a:spLocks noChangeShapeType="1"/>
            </p:cNvSpPr>
            <p:nvPr/>
          </p:nvSpPr>
          <p:spPr bwMode="auto">
            <a:xfrm flipV="1">
              <a:off x="3180" y="2179"/>
              <a:ext cx="0"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9985" name="Line 48"/>
            <p:cNvSpPr>
              <a:spLocks noChangeShapeType="1"/>
            </p:cNvSpPr>
            <p:nvPr/>
          </p:nvSpPr>
          <p:spPr bwMode="auto">
            <a:xfrm flipV="1">
              <a:off x="3146" y="2179"/>
              <a:ext cx="0"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9986" name="Line 49"/>
            <p:cNvSpPr>
              <a:spLocks noChangeShapeType="1"/>
            </p:cNvSpPr>
            <p:nvPr/>
          </p:nvSpPr>
          <p:spPr bwMode="auto">
            <a:xfrm>
              <a:off x="3152" y="2191"/>
              <a:ext cx="10" cy="4"/>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9987" name="Line 50"/>
            <p:cNvSpPr>
              <a:spLocks noChangeShapeType="1"/>
            </p:cNvSpPr>
            <p:nvPr/>
          </p:nvSpPr>
          <p:spPr bwMode="auto">
            <a:xfrm flipH="1">
              <a:off x="3169" y="2191"/>
              <a:ext cx="9"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9988" name="Line 51"/>
            <p:cNvSpPr>
              <a:spLocks noChangeShapeType="1"/>
            </p:cNvSpPr>
            <p:nvPr/>
          </p:nvSpPr>
          <p:spPr bwMode="auto">
            <a:xfrm>
              <a:off x="3148" y="2211"/>
              <a:ext cx="14" cy="6"/>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9989" name="Line 52"/>
            <p:cNvSpPr>
              <a:spLocks noChangeShapeType="1"/>
            </p:cNvSpPr>
            <p:nvPr/>
          </p:nvSpPr>
          <p:spPr bwMode="auto">
            <a:xfrm flipV="1">
              <a:off x="3167" y="2210"/>
              <a:ext cx="14"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9990" name="Line 53"/>
            <p:cNvSpPr>
              <a:spLocks noChangeShapeType="1"/>
            </p:cNvSpPr>
            <p:nvPr/>
          </p:nvSpPr>
          <p:spPr bwMode="auto">
            <a:xfrm flipH="1">
              <a:off x="3071" y="2356"/>
              <a:ext cx="17" cy="4"/>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9991" name="Line 54"/>
            <p:cNvSpPr>
              <a:spLocks noChangeShapeType="1"/>
            </p:cNvSpPr>
            <p:nvPr/>
          </p:nvSpPr>
          <p:spPr bwMode="auto">
            <a:xfrm flipH="1">
              <a:off x="3097" y="2380"/>
              <a:ext cx="1" cy="1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9992" name="Line 55"/>
            <p:cNvSpPr>
              <a:spLocks noChangeShapeType="1"/>
            </p:cNvSpPr>
            <p:nvPr/>
          </p:nvSpPr>
          <p:spPr bwMode="auto">
            <a:xfrm flipH="1">
              <a:off x="3110" y="2380"/>
              <a:ext cx="3" cy="1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9993" name="Line 56"/>
            <p:cNvSpPr>
              <a:spLocks noChangeShapeType="1"/>
            </p:cNvSpPr>
            <p:nvPr/>
          </p:nvSpPr>
          <p:spPr bwMode="auto">
            <a:xfrm>
              <a:off x="3033" y="2390"/>
              <a:ext cx="0" cy="19"/>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9994" name="Line 57"/>
            <p:cNvSpPr>
              <a:spLocks noChangeShapeType="1"/>
            </p:cNvSpPr>
            <p:nvPr/>
          </p:nvSpPr>
          <p:spPr bwMode="auto">
            <a:xfrm flipV="1">
              <a:off x="3345" y="2381"/>
              <a:ext cx="5"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9995" name="Freeform 58"/>
            <p:cNvSpPr>
              <a:spLocks/>
            </p:cNvSpPr>
            <p:nvPr/>
          </p:nvSpPr>
          <p:spPr bwMode="auto">
            <a:xfrm>
              <a:off x="3114" y="2384"/>
              <a:ext cx="222" cy="17"/>
            </a:xfrm>
            <a:custGeom>
              <a:avLst/>
              <a:gdLst>
                <a:gd name="T0" fmla="*/ 221 w 222"/>
                <a:gd name="T1" fmla="*/ 0 h 17"/>
                <a:gd name="T2" fmla="*/ 218 w 222"/>
                <a:gd name="T3" fmla="*/ 4 h 17"/>
                <a:gd name="T4" fmla="*/ 215 w 222"/>
                <a:gd name="T5" fmla="*/ 8 h 17"/>
                <a:gd name="T6" fmla="*/ 212 w 222"/>
                <a:gd name="T7" fmla="*/ 13 h 17"/>
                <a:gd name="T8" fmla="*/ 209 w 222"/>
                <a:gd name="T9" fmla="*/ 15 h 17"/>
                <a:gd name="T10" fmla="*/ 205 w 222"/>
                <a:gd name="T11" fmla="*/ 15 h 17"/>
                <a:gd name="T12" fmla="*/ 201 w 222"/>
                <a:gd name="T13" fmla="*/ 16 h 17"/>
                <a:gd name="T14" fmla="*/ 198 w 222"/>
                <a:gd name="T15" fmla="*/ 15 h 17"/>
                <a:gd name="T16" fmla="*/ 0 w 222"/>
                <a:gd name="T17" fmla="*/ 15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2"/>
                <a:gd name="T28" fmla="*/ 0 h 17"/>
                <a:gd name="T29" fmla="*/ 222 w 222"/>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2" h="17">
                  <a:moveTo>
                    <a:pt x="221" y="0"/>
                  </a:moveTo>
                  <a:lnTo>
                    <a:pt x="218" y="4"/>
                  </a:lnTo>
                  <a:lnTo>
                    <a:pt x="215" y="8"/>
                  </a:lnTo>
                  <a:lnTo>
                    <a:pt x="212" y="13"/>
                  </a:lnTo>
                  <a:lnTo>
                    <a:pt x="209" y="15"/>
                  </a:lnTo>
                  <a:lnTo>
                    <a:pt x="205" y="15"/>
                  </a:lnTo>
                  <a:lnTo>
                    <a:pt x="201" y="16"/>
                  </a:lnTo>
                  <a:lnTo>
                    <a:pt x="198" y="15"/>
                  </a:lnTo>
                  <a:lnTo>
                    <a:pt x="0" y="15"/>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9996" name="Line 59"/>
            <p:cNvSpPr>
              <a:spLocks noChangeShapeType="1"/>
            </p:cNvSpPr>
            <p:nvPr/>
          </p:nvSpPr>
          <p:spPr bwMode="auto">
            <a:xfrm flipV="1">
              <a:off x="3367" y="2357"/>
              <a:ext cx="21" cy="1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9997" name="Line 60"/>
            <p:cNvSpPr>
              <a:spLocks noChangeShapeType="1"/>
            </p:cNvSpPr>
            <p:nvPr/>
          </p:nvSpPr>
          <p:spPr bwMode="auto">
            <a:xfrm>
              <a:off x="3358" y="2360"/>
              <a:ext cx="25"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9998" name="Line 61"/>
            <p:cNvSpPr>
              <a:spLocks noChangeShapeType="1"/>
            </p:cNvSpPr>
            <p:nvPr/>
          </p:nvSpPr>
          <p:spPr bwMode="auto">
            <a:xfrm flipV="1">
              <a:off x="3399" y="2350"/>
              <a:ext cx="106" cy="3"/>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9999" name="Line 62"/>
            <p:cNvSpPr>
              <a:spLocks noChangeShapeType="1"/>
            </p:cNvSpPr>
            <p:nvPr/>
          </p:nvSpPr>
          <p:spPr bwMode="auto">
            <a:xfrm flipH="1">
              <a:off x="3420" y="2392"/>
              <a:ext cx="4"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0000" name="Line 63"/>
            <p:cNvSpPr>
              <a:spLocks noChangeShapeType="1"/>
            </p:cNvSpPr>
            <p:nvPr/>
          </p:nvSpPr>
          <p:spPr bwMode="auto">
            <a:xfrm flipH="1">
              <a:off x="3399" y="2393"/>
              <a:ext cx="17"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0001" name="Line 64"/>
            <p:cNvSpPr>
              <a:spLocks noChangeShapeType="1"/>
            </p:cNvSpPr>
            <p:nvPr/>
          </p:nvSpPr>
          <p:spPr bwMode="auto">
            <a:xfrm flipH="1">
              <a:off x="3364" y="2394"/>
              <a:ext cx="31"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0002" name="Line 65"/>
            <p:cNvSpPr>
              <a:spLocks noChangeShapeType="1"/>
            </p:cNvSpPr>
            <p:nvPr/>
          </p:nvSpPr>
          <p:spPr bwMode="auto">
            <a:xfrm flipV="1">
              <a:off x="3395" y="2385"/>
              <a:ext cx="0" cy="7"/>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0003" name="Line 66"/>
            <p:cNvSpPr>
              <a:spLocks noChangeShapeType="1"/>
            </p:cNvSpPr>
            <p:nvPr/>
          </p:nvSpPr>
          <p:spPr bwMode="auto">
            <a:xfrm>
              <a:off x="3397" y="2383"/>
              <a:ext cx="1"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0004" name="Line 67"/>
            <p:cNvSpPr>
              <a:spLocks noChangeShapeType="1"/>
            </p:cNvSpPr>
            <p:nvPr/>
          </p:nvSpPr>
          <p:spPr bwMode="auto">
            <a:xfrm>
              <a:off x="3402" y="2383"/>
              <a:ext cx="10"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0005" name="Freeform 68"/>
            <p:cNvSpPr>
              <a:spLocks/>
            </p:cNvSpPr>
            <p:nvPr/>
          </p:nvSpPr>
          <p:spPr bwMode="auto">
            <a:xfrm>
              <a:off x="3412" y="2383"/>
              <a:ext cx="17" cy="17"/>
            </a:xfrm>
            <a:custGeom>
              <a:avLst/>
              <a:gdLst>
                <a:gd name="T0" fmla="*/ 0 w 17"/>
                <a:gd name="T1" fmla="*/ 0 h 17"/>
                <a:gd name="T2" fmla="*/ 16 w 17"/>
                <a:gd name="T3" fmla="*/ 0 h 17"/>
                <a:gd name="T4" fmla="*/ 16 w 17"/>
                <a:gd name="T5" fmla="*/ 16 h 17"/>
                <a:gd name="T6" fmla="*/ 0 60000 65536"/>
                <a:gd name="T7" fmla="*/ 0 60000 65536"/>
                <a:gd name="T8" fmla="*/ 0 60000 65536"/>
                <a:gd name="T9" fmla="*/ 0 w 17"/>
                <a:gd name="T10" fmla="*/ 0 h 17"/>
                <a:gd name="T11" fmla="*/ 17 w 17"/>
                <a:gd name="T12" fmla="*/ 17 h 17"/>
              </a:gdLst>
              <a:ahLst/>
              <a:cxnLst>
                <a:cxn ang="T6">
                  <a:pos x="T0" y="T1"/>
                </a:cxn>
                <a:cxn ang="T7">
                  <a:pos x="T2" y="T3"/>
                </a:cxn>
                <a:cxn ang="T8">
                  <a:pos x="T4" y="T5"/>
                </a:cxn>
              </a:cxnLst>
              <a:rect l="T9" t="T10" r="T11" b="T12"/>
              <a:pathLst>
                <a:path w="17" h="17">
                  <a:moveTo>
                    <a:pt x="0" y="0"/>
                  </a:moveTo>
                  <a:lnTo>
                    <a:pt x="16" y="0"/>
                  </a:lnTo>
                  <a:lnTo>
                    <a:pt x="16" y="16"/>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40006" name="Freeform 69"/>
            <p:cNvSpPr>
              <a:spLocks/>
            </p:cNvSpPr>
            <p:nvPr/>
          </p:nvSpPr>
          <p:spPr bwMode="auto">
            <a:xfrm>
              <a:off x="3409" y="2382"/>
              <a:ext cx="17" cy="17"/>
            </a:xfrm>
            <a:custGeom>
              <a:avLst/>
              <a:gdLst>
                <a:gd name="T0" fmla="*/ 16 w 17"/>
                <a:gd name="T1" fmla="*/ 16 h 17"/>
                <a:gd name="T2" fmla="*/ 12 w 17"/>
                <a:gd name="T3" fmla="*/ 3 h 17"/>
                <a:gd name="T4" fmla="*/ 0 w 17"/>
                <a:gd name="T5" fmla="*/ 0 h 17"/>
                <a:gd name="T6" fmla="*/ 0 60000 65536"/>
                <a:gd name="T7" fmla="*/ 0 60000 65536"/>
                <a:gd name="T8" fmla="*/ 0 60000 65536"/>
                <a:gd name="T9" fmla="*/ 0 w 17"/>
                <a:gd name="T10" fmla="*/ 0 h 17"/>
                <a:gd name="T11" fmla="*/ 17 w 17"/>
                <a:gd name="T12" fmla="*/ 17 h 17"/>
              </a:gdLst>
              <a:ahLst/>
              <a:cxnLst>
                <a:cxn ang="T6">
                  <a:pos x="T0" y="T1"/>
                </a:cxn>
                <a:cxn ang="T7">
                  <a:pos x="T2" y="T3"/>
                </a:cxn>
                <a:cxn ang="T8">
                  <a:pos x="T4" y="T5"/>
                </a:cxn>
              </a:cxnLst>
              <a:rect l="T9" t="T10" r="T11" b="T12"/>
              <a:pathLst>
                <a:path w="17" h="17">
                  <a:moveTo>
                    <a:pt x="16" y="16"/>
                  </a:moveTo>
                  <a:lnTo>
                    <a:pt x="12" y="3"/>
                  </a:lnTo>
                  <a:lnTo>
                    <a:pt x="0"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40007" name="Line 70"/>
            <p:cNvSpPr>
              <a:spLocks noChangeShapeType="1"/>
            </p:cNvSpPr>
            <p:nvPr/>
          </p:nvSpPr>
          <p:spPr bwMode="auto">
            <a:xfrm flipH="1">
              <a:off x="3405" y="2381"/>
              <a:ext cx="4"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0008" name="Line 71"/>
            <p:cNvSpPr>
              <a:spLocks noChangeShapeType="1"/>
            </p:cNvSpPr>
            <p:nvPr/>
          </p:nvSpPr>
          <p:spPr bwMode="auto">
            <a:xfrm flipH="1">
              <a:off x="3400" y="2382"/>
              <a:ext cx="1"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0009" name="Line 72"/>
            <p:cNvSpPr>
              <a:spLocks noChangeShapeType="1"/>
            </p:cNvSpPr>
            <p:nvPr/>
          </p:nvSpPr>
          <p:spPr bwMode="auto">
            <a:xfrm flipV="1">
              <a:off x="3401" y="2372"/>
              <a:ext cx="0" cy="7"/>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0010" name="Line 73"/>
            <p:cNvSpPr>
              <a:spLocks noChangeShapeType="1"/>
            </p:cNvSpPr>
            <p:nvPr/>
          </p:nvSpPr>
          <p:spPr bwMode="auto">
            <a:xfrm flipV="1">
              <a:off x="3409" y="2372"/>
              <a:ext cx="0" cy="7"/>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0011" name="Line 74"/>
            <p:cNvSpPr>
              <a:spLocks noChangeShapeType="1"/>
            </p:cNvSpPr>
            <p:nvPr/>
          </p:nvSpPr>
          <p:spPr bwMode="auto">
            <a:xfrm flipH="1">
              <a:off x="3356" y="2398"/>
              <a:ext cx="4" cy="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0012" name="Freeform 75"/>
            <p:cNvSpPr>
              <a:spLocks/>
            </p:cNvSpPr>
            <p:nvPr/>
          </p:nvSpPr>
          <p:spPr bwMode="auto">
            <a:xfrm>
              <a:off x="3399" y="2398"/>
              <a:ext cx="26" cy="17"/>
            </a:xfrm>
            <a:custGeom>
              <a:avLst/>
              <a:gdLst>
                <a:gd name="T0" fmla="*/ 0 w 26"/>
                <a:gd name="T1" fmla="*/ 16 h 17"/>
                <a:gd name="T2" fmla="*/ 9 w 26"/>
                <a:gd name="T3" fmla="*/ 16 h 17"/>
                <a:gd name="T4" fmla="*/ 14 w 26"/>
                <a:gd name="T5" fmla="*/ 12 h 17"/>
                <a:gd name="T6" fmla="*/ 19 w 26"/>
                <a:gd name="T7" fmla="*/ 4 h 17"/>
                <a:gd name="T8" fmla="*/ 23 w 26"/>
                <a:gd name="T9" fmla="*/ 0 h 17"/>
                <a:gd name="T10" fmla="*/ 25 w 26"/>
                <a:gd name="T11" fmla="*/ 0 h 17"/>
                <a:gd name="T12" fmla="*/ 0 60000 65536"/>
                <a:gd name="T13" fmla="*/ 0 60000 65536"/>
                <a:gd name="T14" fmla="*/ 0 60000 65536"/>
                <a:gd name="T15" fmla="*/ 0 60000 65536"/>
                <a:gd name="T16" fmla="*/ 0 60000 65536"/>
                <a:gd name="T17" fmla="*/ 0 60000 65536"/>
                <a:gd name="T18" fmla="*/ 0 w 26"/>
                <a:gd name="T19" fmla="*/ 0 h 17"/>
                <a:gd name="T20" fmla="*/ 26 w 26"/>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26" h="17">
                  <a:moveTo>
                    <a:pt x="0" y="16"/>
                  </a:moveTo>
                  <a:lnTo>
                    <a:pt x="9" y="16"/>
                  </a:lnTo>
                  <a:lnTo>
                    <a:pt x="14" y="12"/>
                  </a:lnTo>
                  <a:lnTo>
                    <a:pt x="19" y="4"/>
                  </a:lnTo>
                  <a:lnTo>
                    <a:pt x="23" y="0"/>
                  </a:lnTo>
                  <a:lnTo>
                    <a:pt x="25"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40013" name="Line 76"/>
            <p:cNvSpPr>
              <a:spLocks noChangeShapeType="1"/>
            </p:cNvSpPr>
            <p:nvPr/>
          </p:nvSpPr>
          <p:spPr bwMode="auto">
            <a:xfrm flipH="1">
              <a:off x="3363" y="2428"/>
              <a:ext cx="17" cy="9"/>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0014" name="Freeform 77"/>
            <p:cNvSpPr>
              <a:spLocks/>
            </p:cNvSpPr>
            <p:nvPr/>
          </p:nvSpPr>
          <p:spPr bwMode="auto">
            <a:xfrm>
              <a:off x="3331" y="2437"/>
              <a:ext cx="29" cy="17"/>
            </a:xfrm>
            <a:custGeom>
              <a:avLst/>
              <a:gdLst>
                <a:gd name="T0" fmla="*/ 0 w 29"/>
                <a:gd name="T1" fmla="*/ 16 h 17"/>
                <a:gd name="T2" fmla="*/ 4 w 29"/>
                <a:gd name="T3" fmla="*/ 16 h 17"/>
                <a:gd name="T4" fmla="*/ 8 w 29"/>
                <a:gd name="T5" fmla="*/ 13 h 17"/>
                <a:gd name="T6" fmla="*/ 13 w 29"/>
                <a:gd name="T7" fmla="*/ 11 h 17"/>
                <a:gd name="T8" fmla="*/ 16 w 29"/>
                <a:gd name="T9" fmla="*/ 9 h 17"/>
                <a:gd name="T10" fmla="*/ 21 w 29"/>
                <a:gd name="T11" fmla="*/ 5 h 17"/>
                <a:gd name="T12" fmla="*/ 25 w 29"/>
                <a:gd name="T13" fmla="*/ 4 h 17"/>
                <a:gd name="T14" fmla="*/ 28 w 29"/>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29"/>
                <a:gd name="T25" fmla="*/ 0 h 17"/>
                <a:gd name="T26" fmla="*/ 29 w 29"/>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 h="17">
                  <a:moveTo>
                    <a:pt x="0" y="16"/>
                  </a:moveTo>
                  <a:lnTo>
                    <a:pt x="4" y="16"/>
                  </a:lnTo>
                  <a:lnTo>
                    <a:pt x="8" y="13"/>
                  </a:lnTo>
                  <a:lnTo>
                    <a:pt x="13" y="11"/>
                  </a:lnTo>
                  <a:lnTo>
                    <a:pt x="16" y="9"/>
                  </a:lnTo>
                  <a:lnTo>
                    <a:pt x="21" y="5"/>
                  </a:lnTo>
                  <a:lnTo>
                    <a:pt x="25" y="4"/>
                  </a:lnTo>
                  <a:lnTo>
                    <a:pt x="28"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40015" name="Freeform 78"/>
            <p:cNvSpPr>
              <a:spLocks/>
            </p:cNvSpPr>
            <p:nvPr/>
          </p:nvSpPr>
          <p:spPr bwMode="auto">
            <a:xfrm>
              <a:off x="3561" y="2397"/>
              <a:ext cx="17" cy="17"/>
            </a:xfrm>
            <a:custGeom>
              <a:avLst/>
              <a:gdLst>
                <a:gd name="T0" fmla="*/ 0 w 17"/>
                <a:gd name="T1" fmla="*/ 16 h 17"/>
                <a:gd name="T2" fmla="*/ 8 w 17"/>
                <a:gd name="T3" fmla="*/ 8 h 17"/>
                <a:gd name="T4" fmla="*/ 16 w 17"/>
                <a:gd name="T5" fmla="*/ 0 h 17"/>
                <a:gd name="T6" fmla="*/ 0 60000 65536"/>
                <a:gd name="T7" fmla="*/ 0 60000 65536"/>
                <a:gd name="T8" fmla="*/ 0 60000 65536"/>
                <a:gd name="T9" fmla="*/ 0 w 17"/>
                <a:gd name="T10" fmla="*/ 0 h 17"/>
                <a:gd name="T11" fmla="*/ 17 w 17"/>
                <a:gd name="T12" fmla="*/ 17 h 17"/>
              </a:gdLst>
              <a:ahLst/>
              <a:cxnLst>
                <a:cxn ang="T6">
                  <a:pos x="T0" y="T1"/>
                </a:cxn>
                <a:cxn ang="T7">
                  <a:pos x="T2" y="T3"/>
                </a:cxn>
                <a:cxn ang="T8">
                  <a:pos x="T4" y="T5"/>
                </a:cxn>
              </a:cxnLst>
              <a:rect l="T9" t="T10" r="T11" b="T12"/>
              <a:pathLst>
                <a:path w="17" h="17">
                  <a:moveTo>
                    <a:pt x="0" y="16"/>
                  </a:moveTo>
                  <a:lnTo>
                    <a:pt x="8" y="8"/>
                  </a:lnTo>
                  <a:lnTo>
                    <a:pt x="16"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40016" name="Freeform 79"/>
            <p:cNvSpPr>
              <a:spLocks/>
            </p:cNvSpPr>
            <p:nvPr/>
          </p:nvSpPr>
          <p:spPr bwMode="auto">
            <a:xfrm>
              <a:off x="3089" y="2392"/>
              <a:ext cx="22" cy="20"/>
            </a:xfrm>
            <a:custGeom>
              <a:avLst/>
              <a:gdLst>
                <a:gd name="T0" fmla="*/ 0 w 22"/>
                <a:gd name="T1" fmla="*/ 0 h 20"/>
                <a:gd name="T2" fmla="*/ 7 w 22"/>
                <a:gd name="T3" fmla="*/ 15 h 20"/>
                <a:gd name="T4" fmla="*/ 9 w 22"/>
                <a:gd name="T5" fmla="*/ 18 h 20"/>
                <a:gd name="T6" fmla="*/ 11 w 22"/>
                <a:gd name="T7" fmla="*/ 19 h 20"/>
                <a:gd name="T8" fmla="*/ 16 w 22"/>
                <a:gd name="T9" fmla="*/ 19 h 20"/>
                <a:gd name="T10" fmla="*/ 18 w 22"/>
                <a:gd name="T11" fmla="*/ 18 h 20"/>
                <a:gd name="T12" fmla="*/ 21 w 22"/>
                <a:gd name="T13" fmla="*/ 16 h 20"/>
                <a:gd name="T14" fmla="*/ 21 w 22"/>
                <a:gd name="T15" fmla="*/ 10 h 20"/>
                <a:gd name="T16" fmla="*/ 18 w 22"/>
                <a:gd name="T17" fmla="*/ 0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
                <a:gd name="T28" fmla="*/ 0 h 20"/>
                <a:gd name="T29" fmla="*/ 22 w 22"/>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 h="20">
                  <a:moveTo>
                    <a:pt x="0" y="0"/>
                  </a:moveTo>
                  <a:lnTo>
                    <a:pt x="7" y="15"/>
                  </a:lnTo>
                  <a:lnTo>
                    <a:pt x="9" y="18"/>
                  </a:lnTo>
                  <a:lnTo>
                    <a:pt x="11" y="19"/>
                  </a:lnTo>
                  <a:lnTo>
                    <a:pt x="16" y="19"/>
                  </a:lnTo>
                  <a:lnTo>
                    <a:pt x="18" y="18"/>
                  </a:lnTo>
                  <a:lnTo>
                    <a:pt x="21" y="16"/>
                  </a:lnTo>
                  <a:lnTo>
                    <a:pt x="21" y="10"/>
                  </a:lnTo>
                  <a:lnTo>
                    <a:pt x="18"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40017" name="Freeform 80"/>
            <p:cNvSpPr>
              <a:spLocks/>
            </p:cNvSpPr>
            <p:nvPr/>
          </p:nvSpPr>
          <p:spPr bwMode="auto">
            <a:xfrm>
              <a:off x="3331" y="2409"/>
              <a:ext cx="17" cy="34"/>
            </a:xfrm>
            <a:custGeom>
              <a:avLst/>
              <a:gdLst>
                <a:gd name="T0" fmla="*/ 16 w 17"/>
                <a:gd name="T1" fmla="*/ 0 h 34"/>
                <a:gd name="T2" fmla="*/ 13 w 17"/>
                <a:gd name="T3" fmla="*/ 5 h 34"/>
                <a:gd name="T4" fmla="*/ 11 w 17"/>
                <a:gd name="T5" fmla="*/ 9 h 34"/>
                <a:gd name="T6" fmla="*/ 9 w 17"/>
                <a:gd name="T7" fmla="*/ 13 h 34"/>
                <a:gd name="T8" fmla="*/ 6 w 17"/>
                <a:gd name="T9" fmla="*/ 17 h 34"/>
                <a:gd name="T10" fmla="*/ 4 w 17"/>
                <a:gd name="T11" fmla="*/ 21 h 34"/>
                <a:gd name="T12" fmla="*/ 2 w 17"/>
                <a:gd name="T13" fmla="*/ 26 h 34"/>
                <a:gd name="T14" fmla="*/ 1 w 17"/>
                <a:gd name="T15" fmla="*/ 30 h 34"/>
                <a:gd name="T16" fmla="*/ 0 w 17"/>
                <a:gd name="T17" fmla="*/ 33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
                <a:gd name="T28" fmla="*/ 0 h 34"/>
                <a:gd name="T29" fmla="*/ 17 w 17"/>
                <a:gd name="T30" fmla="*/ 34 h 3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 h="34">
                  <a:moveTo>
                    <a:pt x="16" y="0"/>
                  </a:moveTo>
                  <a:lnTo>
                    <a:pt x="13" y="5"/>
                  </a:lnTo>
                  <a:lnTo>
                    <a:pt x="11" y="9"/>
                  </a:lnTo>
                  <a:lnTo>
                    <a:pt x="9" y="13"/>
                  </a:lnTo>
                  <a:lnTo>
                    <a:pt x="6" y="17"/>
                  </a:lnTo>
                  <a:lnTo>
                    <a:pt x="4" y="21"/>
                  </a:lnTo>
                  <a:lnTo>
                    <a:pt x="2" y="26"/>
                  </a:lnTo>
                  <a:lnTo>
                    <a:pt x="1" y="30"/>
                  </a:lnTo>
                  <a:lnTo>
                    <a:pt x="0" y="33"/>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40018" name="Freeform 81"/>
            <p:cNvSpPr>
              <a:spLocks/>
            </p:cNvSpPr>
            <p:nvPr/>
          </p:nvSpPr>
          <p:spPr bwMode="auto">
            <a:xfrm>
              <a:off x="3288" y="2480"/>
              <a:ext cx="98" cy="45"/>
            </a:xfrm>
            <a:custGeom>
              <a:avLst/>
              <a:gdLst>
                <a:gd name="T0" fmla="*/ 97 w 98"/>
                <a:gd name="T1" fmla="*/ 0 h 45"/>
                <a:gd name="T2" fmla="*/ 92 w 98"/>
                <a:gd name="T3" fmla="*/ 4 h 45"/>
                <a:gd name="T4" fmla="*/ 87 w 98"/>
                <a:gd name="T5" fmla="*/ 8 h 45"/>
                <a:gd name="T6" fmla="*/ 82 w 98"/>
                <a:gd name="T7" fmla="*/ 11 h 45"/>
                <a:gd name="T8" fmla="*/ 77 w 98"/>
                <a:gd name="T9" fmla="*/ 15 h 45"/>
                <a:gd name="T10" fmla="*/ 72 w 98"/>
                <a:gd name="T11" fmla="*/ 18 h 45"/>
                <a:gd name="T12" fmla="*/ 66 w 98"/>
                <a:gd name="T13" fmla="*/ 22 h 45"/>
                <a:gd name="T14" fmla="*/ 61 w 98"/>
                <a:gd name="T15" fmla="*/ 24 h 45"/>
                <a:gd name="T16" fmla="*/ 56 w 98"/>
                <a:gd name="T17" fmla="*/ 27 h 45"/>
                <a:gd name="T18" fmla="*/ 52 w 98"/>
                <a:gd name="T19" fmla="*/ 28 h 45"/>
                <a:gd name="T20" fmla="*/ 48 w 98"/>
                <a:gd name="T21" fmla="*/ 30 h 45"/>
                <a:gd name="T22" fmla="*/ 44 w 98"/>
                <a:gd name="T23" fmla="*/ 31 h 45"/>
                <a:gd name="T24" fmla="*/ 40 w 98"/>
                <a:gd name="T25" fmla="*/ 33 h 45"/>
                <a:gd name="T26" fmla="*/ 36 w 98"/>
                <a:gd name="T27" fmla="*/ 35 h 45"/>
                <a:gd name="T28" fmla="*/ 31 w 98"/>
                <a:gd name="T29" fmla="*/ 35 h 45"/>
                <a:gd name="T30" fmla="*/ 25 w 98"/>
                <a:gd name="T31" fmla="*/ 36 h 45"/>
                <a:gd name="T32" fmla="*/ 19 w 98"/>
                <a:gd name="T33" fmla="*/ 38 h 45"/>
                <a:gd name="T34" fmla="*/ 13 w 98"/>
                <a:gd name="T35" fmla="*/ 39 h 45"/>
                <a:gd name="T36" fmla="*/ 7 w 98"/>
                <a:gd name="T37" fmla="*/ 41 h 45"/>
                <a:gd name="T38" fmla="*/ 1 w 98"/>
                <a:gd name="T39" fmla="*/ 43 h 45"/>
                <a:gd name="T40" fmla="*/ 0 w 98"/>
                <a:gd name="T41" fmla="*/ 44 h 4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8"/>
                <a:gd name="T64" fmla="*/ 0 h 45"/>
                <a:gd name="T65" fmla="*/ 98 w 98"/>
                <a:gd name="T66" fmla="*/ 45 h 4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8" h="45">
                  <a:moveTo>
                    <a:pt x="97" y="0"/>
                  </a:moveTo>
                  <a:lnTo>
                    <a:pt x="92" y="4"/>
                  </a:lnTo>
                  <a:lnTo>
                    <a:pt x="87" y="8"/>
                  </a:lnTo>
                  <a:lnTo>
                    <a:pt x="82" y="11"/>
                  </a:lnTo>
                  <a:lnTo>
                    <a:pt x="77" y="15"/>
                  </a:lnTo>
                  <a:lnTo>
                    <a:pt x="72" y="18"/>
                  </a:lnTo>
                  <a:lnTo>
                    <a:pt x="66" y="22"/>
                  </a:lnTo>
                  <a:lnTo>
                    <a:pt x="61" y="24"/>
                  </a:lnTo>
                  <a:lnTo>
                    <a:pt x="56" y="27"/>
                  </a:lnTo>
                  <a:lnTo>
                    <a:pt x="52" y="28"/>
                  </a:lnTo>
                  <a:lnTo>
                    <a:pt x="48" y="30"/>
                  </a:lnTo>
                  <a:lnTo>
                    <a:pt x="44" y="31"/>
                  </a:lnTo>
                  <a:lnTo>
                    <a:pt x="40" y="33"/>
                  </a:lnTo>
                  <a:lnTo>
                    <a:pt x="36" y="35"/>
                  </a:lnTo>
                  <a:lnTo>
                    <a:pt x="31" y="35"/>
                  </a:lnTo>
                  <a:lnTo>
                    <a:pt x="25" y="36"/>
                  </a:lnTo>
                  <a:lnTo>
                    <a:pt x="19" y="38"/>
                  </a:lnTo>
                  <a:lnTo>
                    <a:pt x="13" y="39"/>
                  </a:lnTo>
                  <a:lnTo>
                    <a:pt x="7" y="41"/>
                  </a:lnTo>
                  <a:lnTo>
                    <a:pt x="1" y="43"/>
                  </a:lnTo>
                  <a:lnTo>
                    <a:pt x="0" y="44"/>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40019" name="Freeform 82"/>
            <p:cNvSpPr>
              <a:spLocks/>
            </p:cNvSpPr>
            <p:nvPr/>
          </p:nvSpPr>
          <p:spPr bwMode="auto">
            <a:xfrm>
              <a:off x="3302" y="2456"/>
              <a:ext cx="75" cy="57"/>
            </a:xfrm>
            <a:custGeom>
              <a:avLst/>
              <a:gdLst>
                <a:gd name="T0" fmla="*/ 0 w 75"/>
                <a:gd name="T1" fmla="*/ 56 h 57"/>
                <a:gd name="T2" fmla="*/ 7 w 75"/>
                <a:gd name="T3" fmla="*/ 52 h 57"/>
                <a:gd name="T4" fmla="*/ 14 w 75"/>
                <a:gd name="T5" fmla="*/ 48 h 57"/>
                <a:gd name="T6" fmla="*/ 21 w 75"/>
                <a:gd name="T7" fmla="*/ 44 h 57"/>
                <a:gd name="T8" fmla="*/ 28 w 75"/>
                <a:gd name="T9" fmla="*/ 39 h 57"/>
                <a:gd name="T10" fmla="*/ 34 w 75"/>
                <a:gd name="T11" fmla="*/ 35 h 57"/>
                <a:gd name="T12" fmla="*/ 41 w 75"/>
                <a:gd name="T13" fmla="*/ 30 h 57"/>
                <a:gd name="T14" fmla="*/ 46 w 75"/>
                <a:gd name="T15" fmla="*/ 24 h 57"/>
                <a:gd name="T16" fmla="*/ 52 w 75"/>
                <a:gd name="T17" fmla="*/ 19 h 57"/>
                <a:gd name="T18" fmla="*/ 58 w 75"/>
                <a:gd name="T19" fmla="*/ 13 h 57"/>
                <a:gd name="T20" fmla="*/ 63 w 75"/>
                <a:gd name="T21" fmla="*/ 7 h 57"/>
                <a:gd name="T22" fmla="*/ 68 w 75"/>
                <a:gd name="T23" fmla="*/ 1 h 57"/>
                <a:gd name="T24" fmla="*/ 69 w 75"/>
                <a:gd name="T25" fmla="*/ 0 h 57"/>
                <a:gd name="T26" fmla="*/ 70 w 75"/>
                <a:gd name="T27" fmla="*/ 0 h 57"/>
                <a:gd name="T28" fmla="*/ 66 w 75"/>
                <a:gd name="T29" fmla="*/ 9 h 57"/>
                <a:gd name="T30" fmla="*/ 71 w 75"/>
                <a:gd name="T31" fmla="*/ 9 h 57"/>
                <a:gd name="T32" fmla="*/ 70 w 75"/>
                <a:gd name="T33" fmla="*/ 10 h 57"/>
                <a:gd name="T34" fmla="*/ 60 w 75"/>
                <a:gd name="T35" fmla="*/ 18 h 57"/>
                <a:gd name="T36" fmla="*/ 74 w 75"/>
                <a:gd name="T37" fmla="*/ 15 h 57"/>
                <a:gd name="T38" fmla="*/ 70 w 75"/>
                <a:gd name="T39" fmla="*/ 19 h 57"/>
                <a:gd name="T40" fmla="*/ 52 w 75"/>
                <a:gd name="T41" fmla="*/ 28 h 57"/>
                <a:gd name="T42" fmla="*/ 46 w 75"/>
                <a:gd name="T43" fmla="*/ 31 h 57"/>
                <a:gd name="T44" fmla="*/ 52 w 75"/>
                <a:gd name="T45" fmla="*/ 30 h 57"/>
                <a:gd name="T46" fmla="*/ 47 w 75"/>
                <a:gd name="T47" fmla="*/ 32 h 57"/>
                <a:gd name="T48" fmla="*/ 45 w 75"/>
                <a:gd name="T49" fmla="*/ 35 h 57"/>
                <a:gd name="T50" fmla="*/ 20 w 75"/>
                <a:gd name="T51" fmla="*/ 48 h 57"/>
                <a:gd name="T52" fmla="*/ 21 w 75"/>
                <a:gd name="T53" fmla="*/ 50 h 57"/>
                <a:gd name="T54" fmla="*/ 8 w 75"/>
                <a:gd name="T55" fmla="*/ 52 h 57"/>
                <a:gd name="T56" fmla="*/ 0 w 75"/>
                <a:gd name="T57" fmla="*/ 56 h 5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75"/>
                <a:gd name="T88" fmla="*/ 0 h 57"/>
                <a:gd name="T89" fmla="*/ 75 w 75"/>
                <a:gd name="T90" fmla="*/ 57 h 5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75" h="57">
                  <a:moveTo>
                    <a:pt x="0" y="56"/>
                  </a:moveTo>
                  <a:lnTo>
                    <a:pt x="7" y="52"/>
                  </a:lnTo>
                  <a:lnTo>
                    <a:pt x="14" y="48"/>
                  </a:lnTo>
                  <a:lnTo>
                    <a:pt x="21" y="44"/>
                  </a:lnTo>
                  <a:lnTo>
                    <a:pt x="28" y="39"/>
                  </a:lnTo>
                  <a:lnTo>
                    <a:pt x="34" y="35"/>
                  </a:lnTo>
                  <a:lnTo>
                    <a:pt x="41" y="30"/>
                  </a:lnTo>
                  <a:lnTo>
                    <a:pt x="46" y="24"/>
                  </a:lnTo>
                  <a:lnTo>
                    <a:pt x="52" y="19"/>
                  </a:lnTo>
                  <a:lnTo>
                    <a:pt x="58" y="13"/>
                  </a:lnTo>
                  <a:lnTo>
                    <a:pt x="63" y="7"/>
                  </a:lnTo>
                  <a:lnTo>
                    <a:pt x="68" y="1"/>
                  </a:lnTo>
                  <a:lnTo>
                    <a:pt x="69" y="0"/>
                  </a:lnTo>
                  <a:lnTo>
                    <a:pt x="70" y="0"/>
                  </a:lnTo>
                  <a:lnTo>
                    <a:pt x="66" y="9"/>
                  </a:lnTo>
                  <a:lnTo>
                    <a:pt x="71" y="9"/>
                  </a:lnTo>
                  <a:lnTo>
                    <a:pt x="70" y="10"/>
                  </a:lnTo>
                  <a:lnTo>
                    <a:pt x="60" y="18"/>
                  </a:lnTo>
                  <a:lnTo>
                    <a:pt x="74" y="15"/>
                  </a:lnTo>
                  <a:lnTo>
                    <a:pt x="70" y="19"/>
                  </a:lnTo>
                  <a:lnTo>
                    <a:pt x="52" y="28"/>
                  </a:lnTo>
                  <a:lnTo>
                    <a:pt x="46" y="31"/>
                  </a:lnTo>
                  <a:lnTo>
                    <a:pt x="52" y="30"/>
                  </a:lnTo>
                  <a:lnTo>
                    <a:pt x="47" y="32"/>
                  </a:lnTo>
                  <a:lnTo>
                    <a:pt x="45" y="35"/>
                  </a:lnTo>
                  <a:lnTo>
                    <a:pt x="20" y="48"/>
                  </a:lnTo>
                  <a:lnTo>
                    <a:pt x="21" y="50"/>
                  </a:lnTo>
                  <a:lnTo>
                    <a:pt x="8" y="52"/>
                  </a:lnTo>
                  <a:lnTo>
                    <a:pt x="0" y="56"/>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40020" name="Freeform 83"/>
            <p:cNvSpPr>
              <a:spLocks/>
            </p:cNvSpPr>
            <p:nvPr/>
          </p:nvSpPr>
          <p:spPr bwMode="auto">
            <a:xfrm>
              <a:off x="3148" y="2507"/>
              <a:ext cx="217" cy="43"/>
            </a:xfrm>
            <a:custGeom>
              <a:avLst/>
              <a:gdLst>
                <a:gd name="T0" fmla="*/ 137 w 217"/>
                <a:gd name="T1" fmla="*/ 17 h 43"/>
                <a:gd name="T2" fmla="*/ 154 w 217"/>
                <a:gd name="T3" fmla="*/ 15 h 43"/>
                <a:gd name="T4" fmla="*/ 173 w 217"/>
                <a:gd name="T5" fmla="*/ 11 h 43"/>
                <a:gd name="T6" fmla="*/ 216 w 217"/>
                <a:gd name="T7" fmla="*/ 9 h 43"/>
                <a:gd name="T8" fmla="*/ 170 w 217"/>
                <a:gd name="T9" fmla="*/ 15 h 43"/>
                <a:gd name="T10" fmla="*/ 156 w 217"/>
                <a:gd name="T11" fmla="*/ 17 h 43"/>
                <a:gd name="T12" fmla="*/ 146 w 217"/>
                <a:gd name="T13" fmla="*/ 17 h 43"/>
                <a:gd name="T14" fmla="*/ 150 w 217"/>
                <a:gd name="T15" fmla="*/ 19 h 43"/>
                <a:gd name="T16" fmla="*/ 148 w 217"/>
                <a:gd name="T17" fmla="*/ 23 h 43"/>
                <a:gd name="T18" fmla="*/ 108 w 217"/>
                <a:gd name="T19" fmla="*/ 29 h 43"/>
                <a:gd name="T20" fmla="*/ 92 w 217"/>
                <a:gd name="T21" fmla="*/ 36 h 43"/>
                <a:gd name="T22" fmla="*/ 59 w 217"/>
                <a:gd name="T23" fmla="*/ 39 h 43"/>
                <a:gd name="T24" fmla="*/ 47 w 217"/>
                <a:gd name="T25" fmla="*/ 41 h 43"/>
                <a:gd name="T26" fmla="*/ 31 w 217"/>
                <a:gd name="T27" fmla="*/ 31 h 43"/>
                <a:gd name="T28" fmla="*/ 24 w 217"/>
                <a:gd name="T29" fmla="*/ 27 h 43"/>
                <a:gd name="T30" fmla="*/ 10 w 217"/>
                <a:gd name="T31" fmla="*/ 21 h 43"/>
                <a:gd name="T32" fmla="*/ 15 w 217"/>
                <a:gd name="T33" fmla="*/ 16 h 43"/>
                <a:gd name="T34" fmla="*/ 17 w 217"/>
                <a:gd name="T35" fmla="*/ 14 h 43"/>
                <a:gd name="T36" fmla="*/ 32 w 217"/>
                <a:gd name="T37" fmla="*/ 9 h 43"/>
                <a:gd name="T38" fmla="*/ 30 w 217"/>
                <a:gd name="T39" fmla="*/ 7 h 43"/>
                <a:gd name="T40" fmla="*/ 36 w 217"/>
                <a:gd name="T41" fmla="*/ 4 h 43"/>
                <a:gd name="T42" fmla="*/ 34 w 217"/>
                <a:gd name="T43" fmla="*/ 1 h 43"/>
                <a:gd name="T44" fmla="*/ 39 w 217"/>
                <a:gd name="T45" fmla="*/ 0 h 43"/>
                <a:gd name="T46" fmla="*/ 43 w 217"/>
                <a:gd name="T47" fmla="*/ 9 h 43"/>
                <a:gd name="T48" fmla="*/ 47 w 217"/>
                <a:gd name="T49" fmla="*/ 24 h 43"/>
                <a:gd name="T50" fmla="*/ 48 w 217"/>
                <a:gd name="T51" fmla="*/ 33 h 43"/>
                <a:gd name="T52" fmla="*/ 49 w 217"/>
                <a:gd name="T53" fmla="*/ 34 h 43"/>
                <a:gd name="T54" fmla="*/ 50 w 217"/>
                <a:gd name="T55" fmla="*/ 35 h 43"/>
                <a:gd name="T56" fmla="*/ 52 w 217"/>
                <a:gd name="T57" fmla="*/ 36 h 43"/>
                <a:gd name="T58" fmla="*/ 55 w 217"/>
                <a:gd name="T59" fmla="*/ 34 h 43"/>
                <a:gd name="T60" fmla="*/ 56 w 217"/>
                <a:gd name="T61" fmla="*/ 31 h 43"/>
                <a:gd name="T62" fmla="*/ 57 w 217"/>
                <a:gd name="T63" fmla="*/ 28 h 43"/>
                <a:gd name="T64" fmla="*/ 58 w 217"/>
                <a:gd name="T65" fmla="*/ 25 h 43"/>
                <a:gd name="T66" fmla="*/ 60 w 217"/>
                <a:gd name="T67" fmla="*/ 22 h 43"/>
                <a:gd name="T68" fmla="*/ 62 w 217"/>
                <a:gd name="T69" fmla="*/ 21 h 43"/>
                <a:gd name="T70" fmla="*/ 62 w 217"/>
                <a:gd name="T71" fmla="*/ 25 h 43"/>
                <a:gd name="T72" fmla="*/ 64 w 217"/>
                <a:gd name="T73" fmla="*/ 19 h 43"/>
                <a:gd name="T74" fmla="*/ 67 w 217"/>
                <a:gd name="T75" fmla="*/ 15 h 43"/>
                <a:gd name="T76" fmla="*/ 75 w 217"/>
                <a:gd name="T77" fmla="*/ 9 h 43"/>
                <a:gd name="T78" fmla="*/ 79 w 217"/>
                <a:gd name="T79" fmla="*/ 7 h 43"/>
                <a:gd name="T80" fmla="*/ 80 w 217"/>
                <a:gd name="T81" fmla="*/ 9 h 43"/>
                <a:gd name="T82" fmla="*/ 80 w 217"/>
                <a:gd name="T83" fmla="*/ 11 h 43"/>
                <a:gd name="T84" fmla="*/ 83 w 217"/>
                <a:gd name="T85" fmla="*/ 9 h 43"/>
                <a:gd name="T86" fmla="*/ 91 w 217"/>
                <a:gd name="T87" fmla="*/ 8 h 43"/>
                <a:gd name="T88" fmla="*/ 89 w 217"/>
                <a:gd name="T89" fmla="*/ 12 h 43"/>
                <a:gd name="T90" fmla="*/ 88 w 217"/>
                <a:gd name="T91" fmla="*/ 15 h 43"/>
                <a:gd name="T92" fmla="*/ 91 w 217"/>
                <a:gd name="T93" fmla="*/ 14 h 43"/>
                <a:gd name="T94" fmla="*/ 94 w 217"/>
                <a:gd name="T95" fmla="*/ 13 h 43"/>
                <a:gd name="T96" fmla="*/ 100 w 217"/>
                <a:gd name="T97" fmla="*/ 14 h 43"/>
                <a:gd name="T98" fmla="*/ 99 w 217"/>
                <a:gd name="T99" fmla="*/ 17 h 43"/>
                <a:gd name="T100" fmla="*/ 108 w 217"/>
                <a:gd name="T101" fmla="*/ 18 h 43"/>
                <a:gd name="T102" fmla="*/ 114 w 217"/>
                <a:gd name="T103" fmla="*/ 17 h 43"/>
                <a:gd name="T104" fmla="*/ 120 w 217"/>
                <a:gd name="T105" fmla="*/ 15 h 43"/>
                <a:gd name="T106" fmla="*/ 127 w 217"/>
                <a:gd name="T107" fmla="*/ 16 h 43"/>
                <a:gd name="T108" fmla="*/ 135 w 217"/>
                <a:gd name="T109" fmla="*/ 16 h 4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17"/>
                <a:gd name="T166" fmla="*/ 0 h 43"/>
                <a:gd name="T167" fmla="*/ 217 w 217"/>
                <a:gd name="T168" fmla="*/ 43 h 4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17" h="43">
                  <a:moveTo>
                    <a:pt x="135" y="16"/>
                  </a:moveTo>
                  <a:lnTo>
                    <a:pt x="137" y="17"/>
                  </a:lnTo>
                  <a:lnTo>
                    <a:pt x="140" y="16"/>
                  </a:lnTo>
                  <a:lnTo>
                    <a:pt x="154" y="15"/>
                  </a:lnTo>
                  <a:lnTo>
                    <a:pt x="167" y="11"/>
                  </a:lnTo>
                  <a:lnTo>
                    <a:pt x="173" y="11"/>
                  </a:lnTo>
                  <a:lnTo>
                    <a:pt x="173" y="13"/>
                  </a:lnTo>
                  <a:lnTo>
                    <a:pt x="216" y="9"/>
                  </a:lnTo>
                  <a:lnTo>
                    <a:pt x="180" y="16"/>
                  </a:lnTo>
                  <a:lnTo>
                    <a:pt x="170" y="15"/>
                  </a:lnTo>
                  <a:lnTo>
                    <a:pt x="173" y="17"/>
                  </a:lnTo>
                  <a:lnTo>
                    <a:pt x="156" y="17"/>
                  </a:lnTo>
                  <a:lnTo>
                    <a:pt x="150" y="16"/>
                  </a:lnTo>
                  <a:lnTo>
                    <a:pt x="146" y="17"/>
                  </a:lnTo>
                  <a:lnTo>
                    <a:pt x="146" y="19"/>
                  </a:lnTo>
                  <a:lnTo>
                    <a:pt x="150" y="19"/>
                  </a:lnTo>
                  <a:lnTo>
                    <a:pt x="152" y="20"/>
                  </a:lnTo>
                  <a:lnTo>
                    <a:pt x="148" y="23"/>
                  </a:lnTo>
                  <a:lnTo>
                    <a:pt x="107" y="27"/>
                  </a:lnTo>
                  <a:lnTo>
                    <a:pt x="108" y="29"/>
                  </a:lnTo>
                  <a:lnTo>
                    <a:pt x="89" y="34"/>
                  </a:lnTo>
                  <a:lnTo>
                    <a:pt x="92" y="36"/>
                  </a:lnTo>
                  <a:lnTo>
                    <a:pt x="68" y="36"/>
                  </a:lnTo>
                  <a:lnTo>
                    <a:pt x="59" y="39"/>
                  </a:lnTo>
                  <a:lnTo>
                    <a:pt x="53" y="42"/>
                  </a:lnTo>
                  <a:lnTo>
                    <a:pt x="47" y="41"/>
                  </a:lnTo>
                  <a:lnTo>
                    <a:pt x="38" y="33"/>
                  </a:lnTo>
                  <a:lnTo>
                    <a:pt x="31" y="31"/>
                  </a:lnTo>
                  <a:lnTo>
                    <a:pt x="33" y="29"/>
                  </a:lnTo>
                  <a:lnTo>
                    <a:pt x="24" y="27"/>
                  </a:lnTo>
                  <a:lnTo>
                    <a:pt x="26" y="25"/>
                  </a:lnTo>
                  <a:lnTo>
                    <a:pt x="10" y="21"/>
                  </a:lnTo>
                  <a:lnTo>
                    <a:pt x="0" y="20"/>
                  </a:lnTo>
                  <a:lnTo>
                    <a:pt x="15" y="16"/>
                  </a:lnTo>
                  <a:lnTo>
                    <a:pt x="19" y="15"/>
                  </a:lnTo>
                  <a:lnTo>
                    <a:pt x="17" y="14"/>
                  </a:lnTo>
                  <a:lnTo>
                    <a:pt x="25" y="10"/>
                  </a:lnTo>
                  <a:lnTo>
                    <a:pt x="32" y="9"/>
                  </a:lnTo>
                  <a:lnTo>
                    <a:pt x="32" y="8"/>
                  </a:lnTo>
                  <a:lnTo>
                    <a:pt x="30" y="7"/>
                  </a:lnTo>
                  <a:lnTo>
                    <a:pt x="31" y="4"/>
                  </a:lnTo>
                  <a:lnTo>
                    <a:pt x="36" y="4"/>
                  </a:lnTo>
                  <a:lnTo>
                    <a:pt x="37" y="2"/>
                  </a:lnTo>
                  <a:lnTo>
                    <a:pt x="34" y="1"/>
                  </a:lnTo>
                  <a:lnTo>
                    <a:pt x="35" y="0"/>
                  </a:lnTo>
                  <a:lnTo>
                    <a:pt x="39" y="0"/>
                  </a:lnTo>
                  <a:lnTo>
                    <a:pt x="40" y="1"/>
                  </a:lnTo>
                  <a:lnTo>
                    <a:pt x="43" y="9"/>
                  </a:lnTo>
                  <a:lnTo>
                    <a:pt x="45" y="16"/>
                  </a:lnTo>
                  <a:lnTo>
                    <a:pt x="47" y="24"/>
                  </a:lnTo>
                  <a:lnTo>
                    <a:pt x="48" y="32"/>
                  </a:lnTo>
                  <a:lnTo>
                    <a:pt x="48" y="33"/>
                  </a:lnTo>
                  <a:lnTo>
                    <a:pt x="49" y="33"/>
                  </a:lnTo>
                  <a:lnTo>
                    <a:pt x="49" y="34"/>
                  </a:lnTo>
                  <a:lnTo>
                    <a:pt x="49" y="35"/>
                  </a:lnTo>
                  <a:lnTo>
                    <a:pt x="50" y="35"/>
                  </a:lnTo>
                  <a:lnTo>
                    <a:pt x="51" y="36"/>
                  </a:lnTo>
                  <a:lnTo>
                    <a:pt x="52" y="36"/>
                  </a:lnTo>
                  <a:lnTo>
                    <a:pt x="53" y="36"/>
                  </a:lnTo>
                  <a:lnTo>
                    <a:pt x="55" y="34"/>
                  </a:lnTo>
                  <a:lnTo>
                    <a:pt x="55" y="33"/>
                  </a:lnTo>
                  <a:lnTo>
                    <a:pt x="56" y="31"/>
                  </a:lnTo>
                  <a:lnTo>
                    <a:pt x="56" y="29"/>
                  </a:lnTo>
                  <a:lnTo>
                    <a:pt x="57" y="28"/>
                  </a:lnTo>
                  <a:lnTo>
                    <a:pt x="57" y="26"/>
                  </a:lnTo>
                  <a:lnTo>
                    <a:pt x="58" y="25"/>
                  </a:lnTo>
                  <a:lnTo>
                    <a:pt x="59" y="24"/>
                  </a:lnTo>
                  <a:lnTo>
                    <a:pt x="60" y="22"/>
                  </a:lnTo>
                  <a:lnTo>
                    <a:pt x="61" y="20"/>
                  </a:lnTo>
                  <a:lnTo>
                    <a:pt x="62" y="21"/>
                  </a:lnTo>
                  <a:lnTo>
                    <a:pt x="62" y="23"/>
                  </a:lnTo>
                  <a:lnTo>
                    <a:pt x="62" y="25"/>
                  </a:lnTo>
                  <a:lnTo>
                    <a:pt x="63" y="22"/>
                  </a:lnTo>
                  <a:lnTo>
                    <a:pt x="64" y="19"/>
                  </a:lnTo>
                  <a:lnTo>
                    <a:pt x="66" y="17"/>
                  </a:lnTo>
                  <a:lnTo>
                    <a:pt x="67" y="15"/>
                  </a:lnTo>
                  <a:lnTo>
                    <a:pt x="72" y="10"/>
                  </a:lnTo>
                  <a:lnTo>
                    <a:pt x="75" y="9"/>
                  </a:lnTo>
                  <a:lnTo>
                    <a:pt x="77" y="8"/>
                  </a:lnTo>
                  <a:lnTo>
                    <a:pt x="79" y="7"/>
                  </a:lnTo>
                  <a:lnTo>
                    <a:pt x="80" y="7"/>
                  </a:lnTo>
                  <a:lnTo>
                    <a:pt x="80" y="9"/>
                  </a:lnTo>
                  <a:lnTo>
                    <a:pt x="79" y="11"/>
                  </a:lnTo>
                  <a:lnTo>
                    <a:pt x="80" y="11"/>
                  </a:lnTo>
                  <a:lnTo>
                    <a:pt x="81" y="10"/>
                  </a:lnTo>
                  <a:lnTo>
                    <a:pt x="83" y="9"/>
                  </a:lnTo>
                  <a:lnTo>
                    <a:pt x="84" y="8"/>
                  </a:lnTo>
                  <a:lnTo>
                    <a:pt x="91" y="8"/>
                  </a:lnTo>
                  <a:lnTo>
                    <a:pt x="93" y="8"/>
                  </a:lnTo>
                  <a:lnTo>
                    <a:pt x="89" y="12"/>
                  </a:lnTo>
                  <a:lnTo>
                    <a:pt x="88" y="14"/>
                  </a:lnTo>
                  <a:lnTo>
                    <a:pt x="88" y="15"/>
                  </a:lnTo>
                  <a:lnTo>
                    <a:pt x="89" y="15"/>
                  </a:lnTo>
                  <a:lnTo>
                    <a:pt x="91" y="14"/>
                  </a:lnTo>
                  <a:lnTo>
                    <a:pt x="92" y="14"/>
                  </a:lnTo>
                  <a:lnTo>
                    <a:pt x="94" y="13"/>
                  </a:lnTo>
                  <a:lnTo>
                    <a:pt x="99" y="13"/>
                  </a:lnTo>
                  <a:lnTo>
                    <a:pt x="100" y="14"/>
                  </a:lnTo>
                  <a:lnTo>
                    <a:pt x="99" y="15"/>
                  </a:lnTo>
                  <a:lnTo>
                    <a:pt x="99" y="17"/>
                  </a:lnTo>
                  <a:lnTo>
                    <a:pt x="102" y="18"/>
                  </a:lnTo>
                  <a:lnTo>
                    <a:pt x="108" y="18"/>
                  </a:lnTo>
                  <a:lnTo>
                    <a:pt x="111" y="17"/>
                  </a:lnTo>
                  <a:lnTo>
                    <a:pt x="114" y="17"/>
                  </a:lnTo>
                  <a:lnTo>
                    <a:pt x="117" y="16"/>
                  </a:lnTo>
                  <a:lnTo>
                    <a:pt x="120" y="15"/>
                  </a:lnTo>
                  <a:lnTo>
                    <a:pt x="121" y="18"/>
                  </a:lnTo>
                  <a:lnTo>
                    <a:pt x="127" y="16"/>
                  </a:lnTo>
                  <a:lnTo>
                    <a:pt x="131" y="14"/>
                  </a:lnTo>
                  <a:lnTo>
                    <a:pt x="135" y="16"/>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grpSp>
      <p:sp>
        <p:nvSpPr>
          <p:cNvPr id="23722" name="Text Box 170"/>
          <p:cNvSpPr txBox="1">
            <a:spLocks noChangeArrowheads="1"/>
          </p:cNvSpPr>
          <p:nvPr/>
        </p:nvSpPr>
        <p:spPr bwMode="auto">
          <a:xfrm>
            <a:off x="6927850" y="3009900"/>
            <a:ext cx="800100" cy="461963"/>
          </a:xfrm>
          <a:prstGeom prst="rect">
            <a:avLst/>
          </a:prstGeom>
          <a:noFill/>
          <a:ln w="9525">
            <a:noFill/>
            <a:miter lim="800000"/>
            <a:headEnd/>
            <a:tailEnd/>
          </a:ln>
          <a:effectLst/>
        </p:spPr>
        <p:txBody>
          <a:bodyPr wrap="none" lIns="92075" tIns="46038" rIns="92075" bIns="46038">
            <a:spAutoFit/>
          </a:bodyPr>
          <a:lstStyle/>
          <a:p>
            <a:pPr eaLnBrk="0" hangingPunct="0">
              <a:spcBef>
                <a:spcPct val="20000"/>
              </a:spcBef>
              <a:buClr>
                <a:schemeClr val="tx1"/>
              </a:buClr>
              <a:defRPr/>
            </a:pPr>
            <a:r>
              <a:rPr lang="en-US">
                <a:solidFill>
                  <a:schemeClr val="tx1"/>
                </a:solidFill>
                <a:latin typeface="+mn-lt"/>
              </a:rPr>
              <a:t>PPLI</a:t>
            </a:r>
          </a:p>
        </p:txBody>
      </p:sp>
      <p:grpSp>
        <p:nvGrpSpPr>
          <p:cNvPr id="17514" name="Group 106"/>
          <p:cNvGrpSpPr>
            <a:grpSpLocks/>
          </p:cNvGrpSpPr>
          <p:nvPr/>
        </p:nvGrpSpPr>
        <p:grpSpPr bwMode="auto">
          <a:xfrm>
            <a:off x="7183438" y="1843087"/>
            <a:ext cx="1462087" cy="579438"/>
            <a:chOff x="4525" y="2144"/>
            <a:chExt cx="921" cy="365"/>
          </a:xfrm>
          <a:solidFill>
            <a:schemeClr val="bg1">
              <a:lumMod val="50000"/>
              <a:lumOff val="50000"/>
            </a:schemeClr>
          </a:solidFill>
        </p:grpSpPr>
        <p:sp>
          <p:nvSpPr>
            <p:cNvPr id="17515" name="Freeform 107"/>
            <p:cNvSpPr>
              <a:spLocks/>
            </p:cNvSpPr>
            <p:nvPr/>
          </p:nvSpPr>
          <p:spPr bwMode="auto">
            <a:xfrm>
              <a:off x="4525" y="2144"/>
              <a:ext cx="921" cy="363"/>
            </a:xfrm>
            <a:custGeom>
              <a:avLst/>
              <a:gdLst/>
              <a:ahLst/>
              <a:cxnLst>
                <a:cxn ang="0">
                  <a:pos x="640" y="239"/>
                </a:cxn>
                <a:cxn ang="0">
                  <a:pos x="701" y="231"/>
                </a:cxn>
                <a:cxn ang="0">
                  <a:pos x="846" y="236"/>
                </a:cxn>
                <a:cxn ang="0">
                  <a:pos x="860" y="193"/>
                </a:cxn>
                <a:cxn ang="0">
                  <a:pos x="884" y="118"/>
                </a:cxn>
                <a:cxn ang="0">
                  <a:pos x="850" y="132"/>
                </a:cxn>
                <a:cxn ang="0">
                  <a:pos x="779" y="16"/>
                </a:cxn>
                <a:cxn ang="0">
                  <a:pos x="821" y="19"/>
                </a:cxn>
                <a:cxn ang="0">
                  <a:pos x="734" y="139"/>
                </a:cxn>
                <a:cxn ang="0">
                  <a:pos x="704" y="157"/>
                </a:cxn>
                <a:cxn ang="0">
                  <a:pos x="605" y="153"/>
                </a:cxn>
                <a:cxn ang="0">
                  <a:pos x="599" y="103"/>
                </a:cxn>
                <a:cxn ang="0">
                  <a:pos x="662" y="76"/>
                </a:cxn>
                <a:cxn ang="0">
                  <a:pos x="665" y="54"/>
                </a:cxn>
                <a:cxn ang="0">
                  <a:pos x="704" y="4"/>
                </a:cxn>
                <a:cxn ang="0">
                  <a:pos x="655" y="1"/>
                </a:cxn>
                <a:cxn ang="0">
                  <a:pos x="547" y="26"/>
                </a:cxn>
                <a:cxn ang="0">
                  <a:pos x="493" y="47"/>
                </a:cxn>
                <a:cxn ang="0">
                  <a:pos x="481" y="70"/>
                </a:cxn>
                <a:cxn ang="0">
                  <a:pos x="473" y="83"/>
                </a:cxn>
                <a:cxn ang="0">
                  <a:pos x="434" y="115"/>
                </a:cxn>
                <a:cxn ang="0">
                  <a:pos x="397" y="118"/>
                </a:cxn>
                <a:cxn ang="0">
                  <a:pos x="375" y="125"/>
                </a:cxn>
                <a:cxn ang="0">
                  <a:pos x="364" y="130"/>
                </a:cxn>
                <a:cxn ang="0">
                  <a:pos x="113" y="130"/>
                </a:cxn>
                <a:cxn ang="0">
                  <a:pos x="52" y="139"/>
                </a:cxn>
                <a:cxn ang="0">
                  <a:pos x="12" y="162"/>
                </a:cxn>
                <a:cxn ang="0">
                  <a:pos x="0" y="177"/>
                </a:cxn>
                <a:cxn ang="0">
                  <a:pos x="17" y="192"/>
                </a:cxn>
                <a:cxn ang="0">
                  <a:pos x="76" y="214"/>
                </a:cxn>
                <a:cxn ang="0">
                  <a:pos x="277" y="230"/>
                </a:cxn>
                <a:cxn ang="0">
                  <a:pos x="320" y="278"/>
                </a:cxn>
                <a:cxn ang="0">
                  <a:pos x="283" y="281"/>
                </a:cxn>
                <a:cxn ang="0">
                  <a:pos x="266" y="292"/>
                </a:cxn>
                <a:cxn ang="0">
                  <a:pos x="268" y="320"/>
                </a:cxn>
                <a:cxn ang="0">
                  <a:pos x="304" y="321"/>
                </a:cxn>
                <a:cxn ang="0">
                  <a:pos x="347" y="320"/>
                </a:cxn>
                <a:cxn ang="0">
                  <a:pos x="330" y="327"/>
                </a:cxn>
                <a:cxn ang="0">
                  <a:pos x="328" y="352"/>
                </a:cxn>
                <a:cxn ang="0">
                  <a:pos x="361" y="362"/>
                </a:cxn>
                <a:cxn ang="0">
                  <a:pos x="411" y="359"/>
                </a:cxn>
                <a:cxn ang="0">
                  <a:pos x="440" y="341"/>
                </a:cxn>
                <a:cxn ang="0">
                  <a:pos x="495" y="355"/>
                </a:cxn>
                <a:cxn ang="0">
                  <a:pos x="473" y="278"/>
                </a:cxn>
                <a:cxn ang="0">
                  <a:pos x="385" y="293"/>
                </a:cxn>
                <a:cxn ang="0">
                  <a:pos x="373" y="312"/>
                </a:cxn>
                <a:cxn ang="0">
                  <a:pos x="384" y="317"/>
                </a:cxn>
                <a:cxn ang="0">
                  <a:pos x="477" y="245"/>
                </a:cxn>
                <a:cxn ang="0">
                  <a:pos x="535" y="150"/>
                </a:cxn>
              </a:cxnLst>
              <a:rect l="0" t="0" r="r" b="b"/>
              <a:pathLst>
                <a:path w="921" h="363">
                  <a:moveTo>
                    <a:pt x="477" y="245"/>
                  </a:moveTo>
                  <a:lnTo>
                    <a:pt x="532" y="246"/>
                  </a:lnTo>
                  <a:lnTo>
                    <a:pt x="587" y="244"/>
                  </a:lnTo>
                  <a:lnTo>
                    <a:pt x="640" y="239"/>
                  </a:lnTo>
                  <a:lnTo>
                    <a:pt x="695" y="232"/>
                  </a:lnTo>
                  <a:lnTo>
                    <a:pt x="698" y="235"/>
                  </a:lnTo>
                  <a:lnTo>
                    <a:pt x="703" y="235"/>
                  </a:lnTo>
                  <a:lnTo>
                    <a:pt x="701" y="231"/>
                  </a:lnTo>
                  <a:lnTo>
                    <a:pt x="744" y="222"/>
                  </a:lnTo>
                  <a:lnTo>
                    <a:pt x="788" y="211"/>
                  </a:lnTo>
                  <a:lnTo>
                    <a:pt x="831" y="231"/>
                  </a:lnTo>
                  <a:lnTo>
                    <a:pt x="846" y="236"/>
                  </a:lnTo>
                  <a:lnTo>
                    <a:pt x="854" y="238"/>
                  </a:lnTo>
                  <a:lnTo>
                    <a:pt x="861" y="238"/>
                  </a:lnTo>
                  <a:lnTo>
                    <a:pt x="888" y="236"/>
                  </a:lnTo>
                  <a:lnTo>
                    <a:pt x="860" y="193"/>
                  </a:lnTo>
                  <a:lnTo>
                    <a:pt x="860" y="189"/>
                  </a:lnTo>
                  <a:lnTo>
                    <a:pt x="920" y="123"/>
                  </a:lnTo>
                  <a:lnTo>
                    <a:pt x="890" y="118"/>
                  </a:lnTo>
                  <a:lnTo>
                    <a:pt x="884" y="118"/>
                  </a:lnTo>
                  <a:lnTo>
                    <a:pt x="879" y="118"/>
                  </a:lnTo>
                  <a:lnTo>
                    <a:pt x="873" y="119"/>
                  </a:lnTo>
                  <a:lnTo>
                    <a:pt x="869" y="121"/>
                  </a:lnTo>
                  <a:lnTo>
                    <a:pt x="850" y="132"/>
                  </a:lnTo>
                  <a:lnTo>
                    <a:pt x="873" y="16"/>
                  </a:lnTo>
                  <a:lnTo>
                    <a:pt x="848" y="15"/>
                  </a:lnTo>
                  <a:lnTo>
                    <a:pt x="817" y="16"/>
                  </a:lnTo>
                  <a:lnTo>
                    <a:pt x="779" y="16"/>
                  </a:lnTo>
                  <a:lnTo>
                    <a:pt x="779" y="17"/>
                  </a:lnTo>
                  <a:lnTo>
                    <a:pt x="817" y="17"/>
                  </a:lnTo>
                  <a:lnTo>
                    <a:pt x="820" y="18"/>
                  </a:lnTo>
                  <a:lnTo>
                    <a:pt x="821" y="19"/>
                  </a:lnTo>
                  <a:lnTo>
                    <a:pt x="821" y="21"/>
                  </a:lnTo>
                  <a:lnTo>
                    <a:pt x="819" y="24"/>
                  </a:lnTo>
                  <a:lnTo>
                    <a:pt x="748" y="123"/>
                  </a:lnTo>
                  <a:lnTo>
                    <a:pt x="734" y="139"/>
                  </a:lnTo>
                  <a:lnTo>
                    <a:pt x="726" y="144"/>
                  </a:lnTo>
                  <a:lnTo>
                    <a:pt x="719" y="150"/>
                  </a:lnTo>
                  <a:lnTo>
                    <a:pt x="711" y="154"/>
                  </a:lnTo>
                  <a:lnTo>
                    <a:pt x="704" y="157"/>
                  </a:lnTo>
                  <a:lnTo>
                    <a:pt x="696" y="158"/>
                  </a:lnTo>
                  <a:lnTo>
                    <a:pt x="687" y="158"/>
                  </a:lnTo>
                  <a:lnTo>
                    <a:pt x="609" y="154"/>
                  </a:lnTo>
                  <a:lnTo>
                    <a:pt x="605" y="153"/>
                  </a:lnTo>
                  <a:lnTo>
                    <a:pt x="603" y="152"/>
                  </a:lnTo>
                  <a:lnTo>
                    <a:pt x="601" y="149"/>
                  </a:lnTo>
                  <a:lnTo>
                    <a:pt x="600" y="145"/>
                  </a:lnTo>
                  <a:lnTo>
                    <a:pt x="599" y="103"/>
                  </a:lnTo>
                  <a:lnTo>
                    <a:pt x="625" y="97"/>
                  </a:lnTo>
                  <a:lnTo>
                    <a:pt x="646" y="88"/>
                  </a:lnTo>
                  <a:lnTo>
                    <a:pt x="655" y="81"/>
                  </a:lnTo>
                  <a:lnTo>
                    <a:pt x="662" y="76"/>
                  </a:lnTo>
                  <a:lnTo>
                    <a:pt x="665" y="68"/>
                  </a:lnTo>
                  <a:lnTo>
                    <a:pt x="666" y="64"/>
                  </a:lnTo>
                  <a:lnTo>
                    <a:pt x="667" y="59"/>
                  </a:lnTo>
                  <a:lnTo>
                    <a:pt x="665" y="54"/>
                  </a:lnTo>
                  <a:lnTo>
                    <a:pt x="664" y="49"/>
                  </a:lnTo>
                  <a:lnTo>
                    <a:pt x="661" y="45"/>
                  </a:lnTo>
                  <a:lnTo>
                    <a:pt x="657" y="41"/>
                  </a:lnTo>
                  <a:lnTo>
                    <a:pt x="704" y="4"/>
                  </a:lnTo>
                  <a:lnTo>
                    <a:pt x="685" y="0"/>
                  </a:lnTo>
                  <a:lnTo>
                    <a:pt x="672" y="0"/>
                  </a:lnTo>
                  <a:lnTo>
                    <a:pt x="662" y="0"/>
                  </a:lnTo>
                  <a:lnTo>
                    <a:pt x="655" y="1"/>
                  </a:lnTo>
                  <a:lnTo>
                    <a:pt x="611" y="25"/>
                  </a:lnTo>
                  <a:lnTo>
                    <a:pt x="590" y="22"/>
                  </a:lnTo>
                  <a:lnTo>
                    <a:pt x="568" y="22"/>
                  </a:lnTo>
                  <a:lnTo>
                    <a:pt x="547" y="26"/>
                  </a:lnTo>
                  <a:lnTo>
                    <a:pt x="526" y="30"/>
                  </a:lnTo>
                  <a:lnTo>
                    <a:pt x="508" y="38"/>
                  </a:lnTo>
                  <a:lnTo>
                    <a:pt x="500" y="43"/>
                  </a:lnTo>
                  <a:lnTo>
                    <a:pt x="493" y="47"/>
                  </a:lnTo>
                  <a:lnTo>
                    <a:pt x="488" y="53"/>
                  </a:lnTo>
                  <a:lnTo>
                    <a:pt x="485" y="58"/>
                  </a:lnTo>
                  <a:lnTo>
                    <a:pt x="482" y="64"/>
                  </a:lnTo>
                  <a:lnTo>
                    <a:pt x="481" y="70"/>
                  </a:lnTo>
                  <a:lnTo>
                    <a:pt x="480" y="71"/>
                  </a:lnTo>
                  <a:lnTo>
                    <a:pt x="478" y="72"/>
                  </a:lnTo>
                  <a:lnTo>
                    <a:pt x="475" y="76"/>
                  </a:lnTo>
                  <a:lnTo>
                    <a:pt x="473" y="83"/>
                  </a:lnTo>
                  <a:lnTo>
                    <a:pt x="473" y="90"/>
                  </a:lnTo>
                  <a:lnTo>
                    <a:pt x="473" y="98"/>
                  </a:lnTo>
                  <a:lnTo>
                    <a:pt x="446" y="112"/>
                  </a:lnTo>
                  <a:lnTo>
                    <a:pt x="434" y="115"/>
                  </a:lnTo>
                  <a:lnTo>
                    <a:pt x="425" y="117"/>
                  </a:lnTo>
                  <a:lnTo>
                    <a:pt x="417" y="118"/>
                  </a:lnTo>
                  <a:lnTo>
                    <a:pt x="407" y="119"/>
                  </a:lnTo>
                  <a:lnTo>
                    <a:pt x="397" y="118"/>
                  </a:lnTo>
                  <a:lnTo>
                    <a:pt x="388" y="119"/>
                  </a:lnTo>
                  <a:lnTo>
                    <a:pt x="381" y="121"/>
                  </a:lnTo>
                  <a:lnTo>
                    <a:pt x="376" y="123"/>
                  </a:lnTo>
                  <a:lnTo>
                    <a:pt x="375" y="125"/>
                  </a:lnTo>
                  <a:lnTo>
                    <a:pt x="370" y="124"/>
                  </a:lnTo>
                  <a:lnTo>
                    <a:pt x="368" y="124"/>
                  </a:lnTo>
                  <a:lnTo>
                    <a:pt x="366" y="127"/>
                  </a:lnTo>
                  <a:lnTo>
                    <a:pt x="364" y="130"/>
                  </a:lnTo>
                  <a:lnTo>
                    <a:pt x="361" y="138"/>
                  </a:lnTo>
                  <a:lnTo>
                    <a:pt x="360" y="141"/>
                  </a:lnTo>
                  <a:lnTo>
                    <a:pt x="153" y="130"/>
                  </a:lnTo>
                  <a:lnTo>
                    <a:pt x="113" y="130"/>
                  </a:lnTo>
                  <a:lnTo>
                    <a:pt x="95" y="130"/>
                  </a:lnTo>
                  <a:lnTo>
                    <a:pt x="78" y="131"/>
                  </a:lnTo>
                  <a:lnTo>
                    <a:pt x="65" y="135"/>
                  </a:lnTo>
                  <a:lnTo>
                    <a:pt x="52" y="139"/>
                  </a:lnTo>
                  <a:lnTo>
                    <a:pt x="40" y="144"/>
                  </a:lnTo>
                  <a:lnTo>
                    <a:pt x="30" y="152"/>
                  </a:lnTo>
                  <a:lnTo>
                    <a:pt x="21" y="159"/>
                  </a:lnTo>
                  <a:lnTo>
                    <a:pt x="12" y="162"/>
                  </a:lnTo>
                  <a:lnTo>
                    <a:pt x="7" y="167"/>
                  </a:lnTo>
                  <a:lnTo>
                    <a:pt x="3" y="170"/>
                  </a:lnTo>
                  <a:lnTo>
                    <a:pt x="1" y="173"/>
                  </a:lnTo>
                  <a:lnTo>
                    <a:pt x="0" y="177"/>
                  </a:lnTo>
                  <a:lnTo>
                    <a:pt x="1" y="181"/>
                  </a:lnTo>
                  <a:lnTo>
                    <a:pt x="1" y="183"/>
                  </a:lnTo>
                  <a:lnTo>
                    <a:pt x="4" y="184"/>
                  </a:lnTo>
                  <a:lnTo>
                    <a:pt x="17" y="192"/>
                  </a:lnTo>
                  <a:lnTo>
                    <a:pt x="31" y="199"/>
                  </a:lnTo>
                  <a:lnTo>
                    <a:pt x="46" y="204"/>
                  </a:lnTo>
                  <a:lnTo>
                    <a:pt x="60" y="210"/>
                  </a:lnTo>
                  <a:lnTo>
                    <a:pt x="76" y="214"/>
                  </a:lnTo>
                  <a:lnTo>
                    <a:pt x="92" y="218"/>
                  </a:lnTo>
                  <a:lnTo>
                    <a:pt x="106" y="220"/>
                  </a:lnTo>
                  <a:lnTo>
                    <a:pt x="120" y="221"/>
                  </a:lnTo>
                  <a:lnTo>
                    <a:pt x="277" y="230"/>
                  </a:lnTo>
                  <a:lnTo>
                    <a:pt x="348" y="272"/>
                  </a:lnTo>
                  <a:lnTo>
                    <a:pt x="340" y="275"/>
                  </a:lnTo>
                  <a:lnTo>
                    <a:pt x="329" y="277"/>
                  </a:lnTo>
                  <a:lnTo>
                    <a:pt x="320" y="278"/>
                  </a:lnTo>
                  <a:lnTo>
                    <a:pt x="311" y="278"/>
                  </a:lnTo>
                  <a:lnTo>
                    <a:pt x="299" y="277"/>
                  </a:lnTo>
                  <a:lnTo>
                    <a:pt x="290" y="278"/>
                  </a:lnTo>
                  <a:lnTo>
                    <a:pt x="283" y="281"/>
                  </a:lnTo>
                  <a:lnTo>
                    <a:pt x="277" y="286"/>
                  </a:lnTo>
                  <a:lnTo>
                    <a:pt x="272" y="287"/>
                  </a:lnTo>
                  <a:lnTo>
                    <a:pt x="268" y="289"/>
                  </a:lnTo>
                  <a:lnTo>
                    <a:pt x="266" y="292"/>
                  </a:lnTo>
                  <a:lnTo>
                    <a:pt x="264" y="303"/>
                  </a:lnTo>
                  <a:lnTo>
                    <a:pt x="265" y="314"/>
                  </a:lnTo>
                  <a:lnTo>
                    <a:pt x="267" y="317"/>
                  </a:lnTo>
                  <a:lnTo>
                    <a:pt x="268" y="320"/>
                  </a:lnTo>
                  <a:lnTo>
                    <a:pt x="269" y="320"/>
                  </a:lnTo>
                  <a:lnTo>
                    <a:pt x="271" y="321"/>
                  </a:lnTo>
                  <a:lnTo>
                    <a:pt x="297" y="323"/>
                  </a:lnTo>
                  <a:lnTo>
                    <a:pt x="304" y="321"/>
                  </a:lnTo>
                  <a:lnTo>
                    <a:pt x="306" y="321"/>
                  </a:lnTo>
                  <a:lnTo>
                    <a:pt x="306" y="320"/>
                  </a:lnTo>
                  <a:lnTo>
                    <a:pt x="344" y="320"/>
                  </a:lnTo>
                  <a:lnTo>
                    <a:pt x="347" y="320"/>
                  </a:lnTo>
                  <a:lnTo>
                    <a:pt x="343" y="321"/>
                  </a:lnTo>
                  <a:lnTo>
                    <a:pt x="340" y="325"/>
                  </a:lnTo>
                  <a:lnTo>
                    <a:pt x="335" y="325"/>
                  </a:lnTo>
                  <a:lnTo>
                    <a:pt x="330" y="327"/>
                  </a:lnTo>
                  <a:lnTo>
                    <a:pt x="329" y="331"/>
                  </a:lnTo>
                  <a:lnTo>
                    <a:pt x="328" y="337"/>
                  </a:lnTo>
                  <a:lnTo>
                    <a:pt x="327" y="342"/>
                  </a:lnTo>
                  <a:lnTo>
                    <a:pt x="328" y="352"/>
                  </a:lnTo>
                  <a:lnTo>
                    <a:pt x="330" y="357"/>
                  </a:lnTo>
                  <a:lnTo>
                    <a:pt x="331" y="359"/>
                  </a:lnTo>
                  <a:lnTo>
                    <a:pt x="334" y="359"/>
                  </a:lnTo>
                  <a:lnTo>
                    <a:pt x="361" y="362"/>
                  </a:lnTo>
                  <a:lnTo>
                    <a:pt x="369" y="362"/>
                  </a:lnTo>
                  <a:lnTo>
                    <a:pt x="371" y="362"/>
                  </a:lnTo>
                  <a:lnTo>
                    <a:pt x="371" y="359"/>
                  </a:lnTo>
                  <a:lnTo>
                    <a:pt x="411" y="359"/>
                  </a:lnTo>
                  <a:lnTo>
                    <a:pt x="439" y="354"/>
                  </a:lnTo>
                  <a:lnTo>
                    <a:pt x="440" y="350"/>
                  </a:lnTo>
                  <a:lnTo>
                    <a:pt x="440" y="346"/>
                  </a:lnTo>
                  <a:lnTo>
                    <a:pt x="440" y="341"/>
                  </a:lnTo>
                  <a:lnTo>
                    <a:pt x="440" y="339"/>
                  </a:lnTo>
                  <a:lnTo>
                    <a:pt x="453" y="333"/>
                  </a:lnTo>
                  <a:lnTo>
                    <a:pt x="487" y="354"/>
                  </a:lnTo>
                  <a:lnTo>
                    <a:pt x="495" y="355"/>
                  </a:lnTo>
                  <a:lnTo>
                    <a:pt x="512" y="356"/>
                  </a:lnTo>
                  <a:lnTo>
                    <a:pt x="582" y="357"/>
                  </a:lnTo>
                  <a:lnTo>
                    <a:pt x="550" y="354"/>
                  </a:lnTo>
                  <a:lnTo>
                    <a:pt x="473" y="278"/>
                  </a:lnTo>
                  <a:lnTo>
                    <a:pt x="475" y="247"/>
                  </a:lnTo>
                  <a:lnTo>
                    <a:pt x="477" y="245"/>
                  </a:lnTo>
                  <a:lnTo>
                    <a:pt x="414" y="309"/>
                  </a:lnTo>
                  <a:lnTo>
                    <a:pt x="385" y="293"/>
                  </a:lnTo>
                  <a:lnTo>
                    <a:pt x="372" y="299"/>
                  </a:lnTo>
                  <a:lnTo>
                    <a:pt x="373" y="302"/>
                  </a:lnTo>
                  <a:lnTo>
                    <a:pt x="374" y="307"/>
                  </a:lnTo>
                  <a:lnTo>
                    <a:pt x="373" y="312"/>
                  </a:lnTo>
                  <a:lnTo>
                    <a:pt x="372" y="314"/>
                  </a:lnTo>
                  <a:lnTo>
                    <a:pt x="362" y="316"/>
                  </a:lnTo>
                  <a:lnTo>
                    <a:pt x="375" y="317"/>
                  </a:lnTo>
                  <a:lnTo>
                    <a:pt x="384" y="317"/>
                  </a:lnTo>
                  <a:lnTo>
                    <a:pt x="395" y="316"/>
                  </a:lnTo>
                  <a:lnTo>
                    <a:pt x="405" y="314"/>
                  </a:lnTo>
                  <a:lnTo>
                    <a:pt x="414" y="309"/>
                  </a:lnTo>
                  <a:lnTo>
                    <a:pt x="477" y="245"/>
                  </a:lnTo>
                  <a:lnTo>
                    <a:pt x="557" y="151"/>
                  </a:lnTo>
                  <a:lnTo>
                    <a:pt x="557" y="123"/>
                  </a:lnTo>
                  <a:lnTo>
                    <a:pt x="546" y="133"/>
                  </a:lnTo>
                  <a:lnTo>
                    <a:pt x="535" y="150"/>
                  </a:lnTo>
                  <a:lnTo>
                    <a:pt x="557" y="151"/>
                  </a:lnTo>
                  <a:lnTo>
                    <a:pt x="477" y="24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16" name="Freeform 108"/>
            <p:cNvSpPr>
              <a:spLocks/>
            </p:cNvSpPr>
            <p:nvPr/>
          </p:nvSpPr>
          <p:spPr bwMode="auto">
            <a:xfrm>
              <a:off x="4525" y="2144"/>
              <a:ext cx="921" cy="363"/>
            </a:xfrm>
            <a:custGeom>
              <a:avLst/>
              <a:gdLst/>
              <a:ahLst/>
              <a:cxnLst>
                <a:cxn ang="0">
                  <a:pos x="587" y="244"/>
                </a:cxn>
                <a:cxn ang="0">
                  <a:pos x="698" y="235"/>
                </a:cxn>
                <a:cxn ang="0">
                  <a:pos x="744" y="222"/>
                </a:cxn>
                <a:cxn ang="0">
                  <a:pos x="846" y="236"/>
                </a:cxn>
                <a:cxn ang="0">
                  <a:pos x="888" y="236"/>
                </a:cxn>
                <a:cxn ang="0">
                  <a:pos x="920" y="123"/>
                </a:cxn>
                <a:cxn ang="0">
                  <a:pos x="879" y="118"/>
                </a:cxn>
                <a:cxn ang="0">
                  <a:pos x="850" y="132"/>
                </a:cxn>
                <a:cxn ang="0">
                  <a:pos x="817" y="16"/>
                </a:cxn>
                <a:cxn ang="0">
                  <a:pos x="817" y="17"/>
                </a:cxn>
                <a:cxn ang="0">
                  <a:pos x="821" y="21"/>
                </a:cxn>
                <a:cxn ang="0">
                  <a:pos x="734" y="139"/>
                </a:cxn>
                <a:cxn ang="0">
                  <a:pos x="711" y="154"/>
                </a:cxn>
                <a:cxn ang="0">
                  <a:pos x="687" y="158"/>
                </a:cxn>
                <a:cxn ang="0">
                  <a:pos x="603" y="152"/>
                </a:cxn>
                <a:cxn ang="0">
                  <a:pos x="599" y="103"/>
                </a:cxn>
                <a:cxn ang="0">
                  <a:pos x="655" y="81"/>
                </a:cxn>
                <a:cxn ang="0">
                  <a:pos x="666" y="64"/>
                </a:cxn>
                <a:cxn ang="0">
                  <a:pos x="664" y="49"/>
                </a:cxn>
                <a:cxn ang="0">
                  <a:pos x="704" y="4"/>
                </a:cxn>
                <a:cxn ang="0">
                  <a:pos x="662" y="0"/>
                </a:cxn>
                <a:cxn ang="0">
                  <a:pos x="590" y="22"/>
                </a:cxn>
                <a:cxn ang="0">
                  <a:pos x="526" y="30"/>
                </a:cxn>
                <a:cxn ang="0">
                  <a:pos x="493" y="47"/>
                </a:cxn>
                <a:cxn ang="0">
                  <a:pos x="482" y="64"/>
                </a:cxn>
                <a:cxn ang="0">
                  <a:pos x="478" y="72"/>
                </a:cxn>
                <a:cxn ang="0">
                  <a:pos x="473" y="90"/>
                </a:cxn>
                <a:cxn ang="0">
                  <a:pos x="434" y="115"/>
                </a:cxn>
                <a:cxn ang="0">
                  <a:pos x="407" y="119"/>
                </a:cxn>
                <a:cxn ang="0">
                  <a:pos x="381" y="121"/>
                </a:cxn>
                <a:cxn ang="0">
                  <a:pos x="370" y="124"/>
                </a:cxn>
                <a:cxn ang="0">
                  <a:pos x="364" y="130"/>
                </a:cxn>
                <a:cxn ang="0">
                  <a:pos x="153" y="130"/>
                </a:cxn>
                <a:cxn ang="0">
                  <a:pos x="78" y="131"/>
                </a:cxn>
                <a:cxn ang="0">
                  <a:pos x="40" y="144"/>
                </a:cxn>
                <a:cxn ang="0">
                  <a:pos x="12" y="162"/>
                </a:cxn>
                <a:cxn ang="0">
                  <a:pos x="1" y="173"/>
                </a:cxn>
                <a:cxn ang="0">
                  <a:pos x="1" y="183"/>
                </a:cxn>
                <a:cxn ang="0">
                  <a:pos x="31" y="199"/>
                </a:cxn>
                <a:cxn ang="0">
                  <a:pos x="76" y="214"/>
                </a:cxn>
                <a:cxn ang="0">
                  <a:pos x="120" y="221"/>
                </a:cxn>
                <a:cxn ang="0">
                  <a:pos x="340" y="275"/>
                </a:cxn>
                <a:cxn ang="0">
                  <a:pos x="311" y="278"/>
                </a:cxn>
                <a:cxn ang="0">
                  <a:pos x="283" y="281"/>
                </a:cxn>
                <a:cxn ang="0">
                  <a:pos x="268" y="289"/>
                </a:cxn>
                <a:cxn ang="0">
                  <a:pos x="265" y="314"/>
                </a:cxn>
                <a:cxn ang="0">
                  <a:pos x="269" y="320"/>
                </a:cxn>
                <a:cxn ang="0">
                  <a:pos x="304" y="321"/>
                </a:cxn>
                <a:cxn ang="0">
                  <a:pos x="344" y="320"/>
                </a:cxn>
                <a:cxn ang="0">
                  <a:pos x="340" y="325"/>
                </a:cxn>
                <a:cxn ang="0">
                  <a:pos x="329" y="331"/>
                </a:cxn>
                <a:cxn ang="0">
                  <a:pos x="328" y="352"/>
                </a:cxn>
                <a:cxn ang="0">
                  <a:pos x="334" y="359"/>
                </a:cxn>
                <a:cxn ang="0">
                  <a:pos x="371" y="362"/>
                </a:cxn>
                <a:cxn ang="0">
                  <a:pos x="439" y="354"/>
                </a:cxn>
                <a:cxn ang="0">
                  <a:pos x="440" y="341"/>
                </a:cxn>
                <a:cxn ang="0">
                  <a:pos x="487" y="354"/>
                </a:cxn>
                <a:cxn ang="0">
                  <a:pos x="582" y="357"/>
                </a:cxn>
                <a:cxn ang="0">
                  <a:pos x="475" y="247"/>
                </a:cxn>
              </a:cxnLst>
              <a:rect l="0" t="0" r="r" b="b"/>
              <a:pathLst>
                <a:path w="921" h="363">
                  <a:moveTo>
                    <a:pt x="477" y="245"/>
                  </a:moveTo>
                  <a:lnTo>
                    <a:pt x="532" y="246"/>
                  </a:lnTo>
                  <a:lnTo>
                    <a:pt x="587" y="244"/>
                  </a:lnTo>
                  <a:lnTo>
                    <a:pt x="640" y="239"/>
                  </a:lnTo>
                  <a:lnTo>
                    <a:pt x="695" y="232"/>
                  </a:lnTo>
                  <a:lnTo>
                    <a:pt x="698" y="235"/>
                  </a:lnTo>
                  <a:lnTo>
                    <a:pt x="703" y="235"/>
                  </a:lnTo>
                  <a:lnTo>
                    <a:pt x="701" y="231"/>
                  </a:lnTo>
                  <a:lnTo>
                    <a:pt x="744" y="222"/>
                  </a:lnTo>
                  <a:lnTo>
                    <a:pt x="788" y="211"/>
                  </a:lnTo>
                  <a:lnTo>
                    <a:pt x="831" y="231"/>
                  </a:lnTo>
                  <a:lnTo>
                    <a:pt x="846" y="236"/>
                  </a:lnTo>
                  <a:lnTo>
                    <a:pt x="854" y="238"/>
                  </a:lnTo>
                  <a:lnTo>
                    <a:pt x="861" y="238"/>
                  </a:lnTo>
                  <a:lnTo>
                    <a:pt x="888" y="236"/>
                  </a:lnTo>
                  <a:lnTo>
                    <a:pt x="860" y="193"/>
                  </a:lnTo>
                  <a:lnTo>
                    <a:pt x="860" y="189"/>
                  </a:lnTo>
                  <a:lnTo>
                    <a:pt x="920" y="123"/>
                  </a:lnTo>
                  <a:lnTo>
                    <a:pt x="890" y="118"/>
                  </a:lnTo>
                  <a:lnTo>
                    <a:pt x="884" y="118"/>
                  </a:lnTo>
                  <a:lnTo>
                    <a:pt x="879" y="118"/>
                  </a:lnTo>
                  <a:lnTo>
                    <a:pt x="873" y="119"/>
                  </a:lnTo>
                  <a:lnTo>
                    <a:pt x="869" y="121"/>
                  </a:lnTo>
                  <a:lnTo>
                    <a:pt x="850" y="132"/>
                  </a:lnTo>
                  <a:lnTo>
                    <a:pt x="873" y="16"/>
                  </a:lnTo>
                  <a:lnTo>
                    <a:pt x="848" y="15"/>
                  </a:lnTo>
                  <a:lnTo>
                    <a:pt x="817" y="16"/>
                  </a:lnTo>
                  <a:lnTo>
                    <a:pt x="779" y="16"/>
                  </a:lnTo>
                  <a:lnTo>
                    <a:pt x="779" y="17"/>
                  </a:lnTo>
                  <a:lnTo>
                    <a:pt x="817" y="17"/>
                  </a:lnTo>
                  <a:lnTo>
                    <a:pt x="820" y="18"/>
                  </a:lnTo>
                  <a:lnTo>
                    <a:pt x="821" y="19"/>
                  </a:lnTo>
                  <a:lnTo>
                    <a:pt x="821" y="21"/>
                  </a:lnTo>
                  <a:lnTo>
                    <a:pt x="819" y="24"/>
                  </a:lnTo>
                  <a:lnTo>
                    <a:pt x="748" y="123"/>
                  </a:lnTo>
                  <a:lnTo>
                    <a:pt x="734" y="139"/>
                  </a:lnTo>
                  <a:lnTo>
                    <a:pt x="726" y="144"/>
                  </a:lnTo>
                  <a:lnTo>
                    <a:pt x="719" y="150"/>
                  </a:lnTo>
                  <a:lnTo>
                    <a:pt x="711" y="154"/>
                  </a:lnTo>
                  <a:lnTo>
                    <a:pt x="704" y="157"/>
                  </a:lnTo>
                  <a:lnTo>
                    <a:pt x="696" y="158"/>
                  </a:lnTo>
                  <a:lnTo>
                    <a:pt x="687" y="158"/>
                  </a:lnTo>
                  <a:lnTo>
                    <a:pt x="609" y="154"/>
                  </a:lnTo>
                  <a:lnTo>
                    <a:pt x="605" y="153"/>
                  </a:lnTo>
                  <a:lnTo>
                    <a:pt x="603" y="152"/>
                  </a:lnTo>
                  <a:lnTo>
                    <a:pt x="601" y="149"/>
                  </a:lnTo>
                  <a:lnTo>
                    <a:pt x="600" y="145"/>
                  </a:lnTo>
                  <a:lnTo>
                    <a:pt x="599" y="103"/>
                  </a:lnTo>
                  <a:lnTo>
                    <a:pt x="625" y="97"/>
                  </a:lnTo>
                  <a:lnTo>
                    <a:pt x="646" y="88"/>
                  </a:lnTo>
                  <a:lnTo>
                    <a:pt x="655" y="81"/>
                  </a:lnTo>
                  <a:lnTo>
                    <a:pt x="662" y="76"/>
                  </a:lnTo>
                  <a:lnTo>
                    <a:pt x="665" y="68"/>
                  </a:lnTo>
                  <a:lnTo>
                    <a:pt x="666" y="64"/>
                  </a:lnTo>
                  <a:lnTo>
                    <a:pt x="667" y="59"/>
                  </a:lnTo>
                  <a:lnTo>
                    <a:pt x="665" y="54"/>
                  </a:lnTo>
                  <a:lnTo>
                    <a:pt x="664" y="49"/>
                  </a:lnTo>
                  <a:lnTo>
                    <a:pt x="661" y="45"/>
                  </a:lnTo>
                  <a:lnTo>
                    <a:pt x="657" y="41"/>
                  </a:lnTo>
                  <a:lnTo>
                    <a:pt x="704" y="4"/>
                  </a:lnTo>
                  <a:lnTo>
                    <a:pt x="685" y="0"/>
                  </a:lnTo>
                  <a:lnTo>
                    <a:pt x="672" y="0"/>
                  </a:lnTo>
                  <a:lnTo>
                    <a:pt x="662" y="0"/>
                  </a:lnTo>
                  <a:lnTo>
                    <a:pt x="655" y="1"/>
                  </a:lnTo>
                  <a:lnTo>
                    <a:pt x="611" y="25"/>
                  </a:lnTo>
                  <a:lnTo>
                    <a:pt x="590" y="22"/>
                  </a:lnTo>
                  <a:lnTo>
                    <a:pt x="568" y="22"/>
                  </a:lnTo>
                  <a:lnTo>
                    <a:pt x="547" y="26"/>
                  </a:lnTo>
                  <a:lnTo>
                    <a:pt x="526" y="30"/>
                  </a:lnTo>
                  <a:lnTo>
                    <a:pt x="508" y="38"/>
                  </a:lnTo>
                  <a:lnTo>
                    <a:pt x="500" y="43"/>
                  </a:lnTo>
                  <a:lnTo>
                    <a:pt x="493" y="47"/>
                  </a:lnTo>
                  <a:lnTo>
                    <a:pt x="488" y="53"/>
                  </a:lnTo>
                  <a:lnTo>
                    <a:pt x="485" y="58"/>
                  </a:lnTo>
                  <a:lnTo>
                    <a:pt x="482" y="64"/>
                  </a:lnTo>
                  <a:lnTo>
                    <a:pt x="481" y="70"/>
                  </a:lnTo>
                  <a:lnTo>
                    <a:pt x="480" y="71"/>
                  </a:lnTo>
                  <a:lnTo>
                    <a:pt x="478" y="72"/>
                  </a:lnTo>
                  <a:lnTo>
                    <a:pt x="475" y="76"/>
                  </a:lnTo>
                  <a:lnTo>
                    <a:pt x="473" y="83"/>
                  </a:lnTo>
                  <a:lnTo>
                    <a:pt x="473" y="90"/>
                  </a:lnTo>
                  <a:lnTo>
                    <a:pt x="473" y="98"/>
                  </a:lnTo>
                  <a:lnTo>
                    <a:pt x="446" y="112"/>
                  </a:lnTo>
                  <a:lnTo>
                    <a:pt x="434" y="115"/>
                  </a:lnTo>
                  <a:lnTo>
                    <a:pt x="425" y="117"/>
                  </a:lnTo>
                  <a:lnTo>
                    <a:pt x="417" y="118"/>
                  </a:lnTo>
                  <a:lnTo>
                    <a:pt x="407" y="119"/>
                  </a:lnTo>
                  <a:lnTo>
                    <a:pt x="397" y="118"/>
                  </a:lnTo>
                  <a:lnTo>
                    <a:pt x="388" y="119"/>
                  </a:lnTo>
                  <a:lnTo>
                    <a:pt x="381" y="121"/>
                  </a:lnTo>
                  <a:lnTo>
                    <a:pt x="376" y="123"/>
                  </a:lnTo>
                  <a:lnTo>
                    <a:pt x="375" y="125"/>
                  </a:lnTo>
                  <a:lnTo>
                    <a:pt x="370" y="124"/>
                  </a:lnTo>
                  <a:lnTo>
                    <a:pt x="368" y="124"/>
                  </a:lnTo>
                  <a:lnTo>
                    <a:pt x="366" y="127"/>
                  </a:lnTo>
                  <a:lnTo>
                    <a:pt x="364" y="130"/>
                  </a:lnTo>
                  <a:lnTo>
                    <a:pt x="361" y="138"/>
                  </a:lnTo>
                  <a:lnTo>
                    <a:pt x="360" y="141"/>
                  </a:lnTo>
                  <a:lnTo>
                    <a:pt x="153" y="130"/>
                  </a:lnTo>
                  <a:lnTo>
                    <a:pt x="113" y="130"/>
                  </a:lnTo>
                  <a:lnTo>
                    <a:pt x="95" y="130"/>
                  </a:lnTo>
                  <a:lnTo>
                    <a:pt x="78" y="131"/>
                  </a:lnTo>
                  <a:lnTo>
                    <a:pt x="65" y="135"/>
                  </a:lnTo>
                  <a:lnTo>
                    <a:pt x="52" y="139"/>
                  </a:lnTo>
                  <a:lnTo>
                    <a:pt x="40" y="144"/>
                  </a:lnTo>
                  <a:lnTo>
                    <a:pt x="30" y="152"/>
                  </a:lnTo>
                  <a:lnTo>
                    <a:pt x="21" y="159"/>
                  </a:lnTo>
                  <a:lnTo>
                    <a:pt x="12" y="162"/>
                  </a:lnTo>
                  <a:lnTo>
                    <a:pt x="7" y="167"/>
                  </a:lnTo>
                  <a:lnTo>
                    <a:pt x="3" y="170"/>
                  </a:lnTo>
                  <a:lnTo>
                    <a:pt x="1" y="173"/>
                  </a:lnTo>
                  <a:lnTo>
                    <a:pt x="0" y="177"/>
                  </a:lnTo>
                  <a:lnTo>
                    <a:pt x="1" y="181"/>
                  </a:lnTo>
                  <a:lnTo>
                    <a:pt x="1" y="183"/>
                  </a:lnTo>
                  <a:lnTo>
                    <a:pt x="4" y="184"/>
                  </a:lnTo>
                  <a:lnTo>
                    <a:pt x="17" y="192"/>
                  </a:lnTo>
                  <a:lnTo>
                    <a:pt x="31" y="199"/>
                  </a:lnTo>
                  <a:lnTo>
                    <a:pt x="46" y="204"/>
                  </a:lnTo>
                  <a:lnTo>
                    <a:pt x="60" y="210"/>
                  </a:lnTo>
                  <a:lnTo>
                    <a:pt x="76" y="214"/>
                  </a:lnTo>
                  <a:lnTo>
                    <a:pt x="92" y="218"/>
                  </a:lnTo>
                  <a:lnTo>
                    <a:pt x="106" y="220"/>
                  </a:lnTo>
                  <a:lnTo>
                    <a:pt x="120" y="221"/>
                  </a:lnTo>
                  <a:lnTo>
                    <a:pt x="277" y="230"/>
                  </a:lnTo>
                  <a:lnTo>
                    <a:pt x="348" y="272"/>
                  </a:lnTo>
                  <a:lnTo>
                    <a:pt x="340" y="275"/>
                  </a:lnTo>
                  <a:lnTo>
                    <a:pt x="329" y="277"/>
                  </a:lnTo>
                  <a:lnTo>
                    <a:pt x="320" y="278"/>
                  </a:lnTo>
                  <a:lnTo>
                    <a:pt x="311" y="278"/>
                  </a:lnTo>
                  <a:lnTo>
                    <a:pt x="299" y="277"/>
                  </a:lnTo>
                  <a:lnTo>
                    <a:pt x="290" y="278"/>
                  </a:lnTo>
                  <a:lnTo>
                    <a:pt x="283" y="281"/>
                  </a:lnTo>
                  <a:lnTo>
                    <a:pt x="277" y="286"/>
                  </a:lnTo>
                  <a:lnTo>
                    <a:pt x="272" y="287"/>
                  </a:lnTo>
                  <a:lnTo>
                    <a:pt x="268" y="289"/>
                  </a:lnTo>
                  <a:lnTo>
                    <a:pt x="266" y="292"/>
                  </a:lnTo>
                  <a:lnTo>
                    <a:pt x="264" y="303"/>
                  </a:lnTo>
                  <a:lnTo>
                    <a:pt x="265" y="314"/>
                  </a:lnTo>
                  <a:lnTo>
                    <a:pt x="267" y="317"/>
                  </a:lnTo>
                  <a:lnTo>
                    <a:pt x="268" y="320"/>
                  </a:lnTo>
                  <a:lnTo>
                    <a:pt x="269" y="320"/>
                  </a:lnTo>
                  <a:lnTo>
                    <a:pt x="271" y="321"/>
                  </a:lnTo>
                  <a:lnTo>
                    <a:pt x="297" y="323"/>
                  </a:lnTo>
                  <a:lnTo>
                    <a:pt x="304" y="321"/>
                  </a:lnTo>
                  <a:lnTo>
                    <a:pt x="306" y="321"/>
                  </a:lnTo>
                  <a:lnTo>
                    <a:pt x="306" y="320"/>
                  </a:lnTo>
                  <a:lnTo>
                    <a:pt x="344" y="320"/>
                  </a:lnTo>
                  <a:lnTo>
                    <a:pt x="347" y="320"/>
                  </a:lnTo>
                  <a:lnTo>
                    <a:pt x="343" y="321"/>
                  </a:lnTo>
                  <a:lnTo>
                    <a:pt x="340" y="325"/>
                  </a:lnTo>
                  <a:lnTo>
                    <a:pt x="335" y="325"/>
                  </a:lnTo>
                  <a:lnTo>
                    <a:pt x="330" y="327"/>
                  </a:lnTo>
                  <a:lnTo>
                    <a:pt x="329" y="331"/>
                  </a:lnTo>
                  <a:lnTo>
                    <a:pt x="328" y="337"/>
                  </a:lnTo>
                  <a:lnTo>
                    <a:pt x="327" y="342"/>
                  </a:lnTo>
                  <a:lnTo>
                    <a:pt x="328" y="352"/>
                  </a:lnTo>
                  <a:lnTo>
                    <a:pt x="330" y="357"/>
                  </a:lnTo>
                  <a:lnTo>
                    <a:pt x="331" y="359"/>
                  </a:lnTo>
                  <a:lnTo>
                    <a:pt x="334" y="359"/>
                  </a:lnTo>
                  <a:lnTo>
                    <a:pt x="361" y="362"/>
                  </a:lnTo>
                  <a:lnTo>
                    <a:pt x="369" y="362"/>
                  </a:lnTo>
                  <a:lnTo>
                    <a:pt x="371" y="362"/>
                  </a:lnTo>
                  <a:lnTo>
                    <a:pt x="371" y="359"/>
                  </a:lnTo>
                  <a:lnTo>
                    <a:pt x="411" y="359"/>
                  </a:lnTo>
                  <a:lnTo>
                    <a:pt x="439" y="354"/>
                  </a:lnTo>
                  <a:lnTo>
                    <a:pt x="440" y="350"/>
                  </a:lnTo>
                  <a:lnTo>
                    <a:pt x="440" y="346"/>
                  </a:lnTo>
                  <a:lnTo>
                    <a:pt x="440" y="341"/>
                  </a:lnTo>
                  <a:lnTo>
                    <a:pt x="440" y="339"/>
                  </a:lnTo>
                  <a:lnTo>
                    <a:pt x="453" y="333"/>
                  </a:lnTo>
                  <a:lnTo>
                    <a:pt x="487" y="354"/>
                  </a:lnTo>
                  <a:lnTo>
                    <a:pt x="495" y="355"/>
                  </a:lnTo>
                  <a:lnTo>
                    <a:pt x="512" y="356"/>
                  </a:lnTo>
                  <a:lnTo>
                    <a:pt x="582" y="357"/>
                  </a:lnTo>
                  <a:lnTo>
                    <a:pt x="550" y="354"/>
                  </a:lnTo>
                  <a:lnTo>
                    <a:pt x="473" y="278"/>
                  </a:lnTo>
                  <a:lnTo>
                    <a:pt x="475" y="247"/>
                  </a:lnTo>
                  <a:lnTo>
                    <a:pt x="477" y="24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17" name="Freeform 109"/>
            <p:cNvSpPr>
              <a:spLocks/>
            </p:cNvSpPr>
            <p:nvPr/>
          </p:nvSpPr>
          <p:spPr bwMode="auto">
            <a:xfrm>
              <a:off x="4887" y="2436"/>
              <a:ext cx="52" cy="27"/>
            </a:xfrm>
            <a:custGeom>
              <a:avLst/>
              <a:gdLst/>
              <a:ahLst/>
              <a:cxnLst>
                <a:cxn ang="0">
                  <a:pos x="51" y="17"/>
                </a:cxn>
                <a:cxn ang="0">
                  <a:pos x="23" y="0"/>
                </a:cxn>
                <a:cxn ang="0">
                  <a:pos x="9" y="7"/>
                </a:cxn>
                <a:cxn ang="0">
                  <a:pos x="10" y="9"/>
                </a:cxn>
                <a:cxn ang="0">
                  <a:pos x="11" y="15"/>
                </a:cxn>
                <a:cxn ang="0">
                  <a:pos x="10" y="20"/>
                </a:cxn>
                <a:cxn ang="0">
                  <a:pos x="9" y="22"/>
                </a:cxn>
                <a:cxn ang="0">
                  <a:pos x="0" y="24"/>
                </a:cxn>
                <a:cxn ang="0">
                  <a:pos x="12" y="26"/>
                </a:cxn>
                <a:cxn ang="0">
                  <a:pos x="22" y="26"/>
                </a:cxn>
                <a:cxn ang="0">
                  <a:pos x="32" y="24"/>
                </a:cxn>
                <a:cxn ang="0">
                  <a:pos x="42" y="22"/>
                </a:cxn>
                <a:cxn ang="0">
                  <a:pos x="51" y="17"/>
                </a:cxn>
              </a:cxnLst>
              <a:rect l="0" t="0" r="r" b="b"/>
              <a:pathLst>
                <a:path w="52" h="27">
                  <a:moveTo>
                    <a:pt x="51" y="17"/>
                  </a:moveTo>
                  <a:lnTo>
                    <a:pt x="23" y="0"/>
                  </a:lnTo>
                  <a:lnTo>
                    <a:pt x="9" y="7"/>
                  </a:lnTo>
                  <a:lnTo>
                    <a:pt x="10" y="9"/>
                  </a:lnTo>
                  <a:lnTo>
                    <a:pt x="11" y="15"/>
                  </a:lnTo>
                  <a:lnTo>
                    <a:pt x="10" y="20"/>
                  </a:lnTo>
                  <a:lnTo>
                    <a:pt x="9" y="22"/>
                  </a:lnTo>
                  <a:lnTo>
                    <a:pt x="0" y="24"/>
                  </a:lnTo>
                  <a:lnTo>
                    <a:pt x="12" y="26"/>
                  </a:lnTo>
                  <a:lnTo>
                    <a:pt x="22" y="26"/>
                  </a:lnTo>
                  <a:lnTo>
                    <a:pt x="32" y="24"/>
                  </a:lnTo>
                  <a:lnTo>
                    <a:pt x="42" y="22"/>
                  </a:lnTo>
                  <a:lnTo>
                    <a:pt x="51" y="17"/>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18" name="Freeform 110"/>
            <p:cNvSpPr>
              <a:spLocks/>
            </p:cNvSpPr>
            <p:nvPr/>
          </p:nvSpPr>
          <p:spPr bwMode="auto">
            <a:xfrm>
              <a:off x="5061" y="2268"/>
              <a:ext cx="23" cy="29"/>
            </a:xfrm>
            <a:custGeom>
              <a:avLst/>
              <a:gdLst/>
              <a:ahLst/>
              <a:cxnLst>
                <a:cxn ang="0">
                  <a:pos x="22" y="28"/>
                </a:cxn>
                <a:cxn ang="0">
                  <a:pos x="22" y="0"/>
                </a:cxn>
                <a:cxn ang="0">
                  <a:pos x="10" y="10"/>
                </a:cxn>
                <a:cxn ang="0">
                  <a:pos x="0" y="26"/>
                </a:cxn>
                <a:cxn ang="0">
                  <a:pos x="22" y="28"/>
                </a:cxn>
              </a:cxnLst>
              <a:rect l="0" t="0" r="r" b="b"/>
              <a:pathLst>
                <a:path w="23" h="29">
                  <a:moveTo>
                    <a:pt x="22" y="28"/>
                  </a:moveTo>
                  <a:lnTo>
                    <a:pt x="22" y="0"/>
                  </a:lnTo>
                  <a:lnTo>
                    <a:pt x="10" y="10"/>
                  </a:lnTo>
                  <a:lnTo>
                    <a:pt x="0" y="26"/>
                  </a:lnTo>
                  <a:lnTo>
                    <a:pt x="22" y="28"/>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19" name="Line 111"/>
            <p:cNvSpPr>
              <a:spLocks noChangeShapeType="1"/>
            </p:cNvSpPr>
            <p:nvPr/>
          </p:nvSpPr>
          <p:spPr bwMode="auto">
            <a:xfrm flipH="1" flipV="1">
              <a:off x="4879" y="2289"/>
              <a:ext cx="180" cy="2"/>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20" name="Freeform 112"/>
            <p:cNvSpPr>
              <a:spLocks/>
            </p:cNvSpPr>
            <p:nvPr/>
          </p:nvSpPr>
          <p:spPr bwMode="auto">
            <a:xfrm>
              <a:off x="4913" y="2257"/>
              <a:ext cx="87" cy="32"/>
            </a:xfrm>
            <a:custGeom>
              <a:avLst/>
              <a:gdLst/>
              <a:ahLst/>
              <a:cxnLst>
                <a:cxn ang="0">
                  <a:pos x="0" y="31"/>
                </a:cxn>
                <a:cxn ang="0">
                  <a:pos x="44" y="6"/>
                </a:cxn>
                <a:cxn ang="0">
                  <a:pos x="52" y="4"/>
                </a:cxn>
                <a:cxn ang="0">
                  <a:pos x="62" y="2"/>
                </a:cxn>
                <a:cxn ang="0">
                  <a:pos x="86" y="0"/>
                </a:cxn>
                <a:cxn ang="0">
                  <a:pos x="57" y="0"/>
                </a:cxn>
              </a:cxnLst>
              <a:rect l="0" t="0" r="r" b="b"/>
              <a:pathLst>
                <a:path w="87" h="32">
                  <a:moveTo>
                    <a:pt x="0" y="31"/>
                  </a:moveTo>
                  <a:lnTo>
                    <a:pt x="44" y="6"/>
                  </a:lnTo>
                  <a:lnTo>
                    <a:pt x="52" y="4"/>
                  </a:lnTo>
                  <a:lnTo>
                    <a:pt x="62" y="2"/>
                  </a:lnTo>
                  <a:lnTo>
                    <a:pt x="86" y="0"/>
                  </a:lnTo>
                  <a:lnTo>
                    <a:pt x="57"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1" name="Freeform 113"/>
            <p:cNvSpPr>
              <a:spLocks/>
            </p:cNvSpPr>
            <p:nvPr/>
          </p:nvSpPr>
          <p:spPr bwMode="auto">
            <a:xfrm>
              <a:off x="4921" y="2274"/>
              <a:ext cx="17" cy="17"/>
            </a:xfrm>
            <a:custGeom>
              <a:avLst/>
              <a:gdLst/>
              <a:ahLst/>
              <a:cxnLst>
                <a:cxn ang="0">
                  <a:pos x="0" y="16"/>
                </a:cxn>
                <a:cxn ang="0">
                  <a:pos x="11" y="5"/>
                </a:cxn>
                <a:cxn ang="0">
                  <a:pos x="16" y="0"/>
                </a:cxn>
              </a:cxnLst>
              <a:rect l="0" t="0" r="r" b="b"/>
              <a:pathLst>
                <a:path w="17" h="17">
                  <a:moveTo>
                    <a:pt x="0" y="16"/>
                  </a:moveTo>
                  <a:lnTo>
                    <a:pt x="11" y="5"/>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2" name="Freeform 114"/>
            <p:cNvSpPr>
              <a:spLocks/>
            </p:cNvSpPr>
            <p:nvPr/>
          </p:nvSpPr>
          <p:spPr bwMode="auto">
            <a:xfrm>
              <a:off x="4899" y="2270"/>
              <a:ext cx="35" cy="17"/>
            </a:xfrm>
            <a:custGeom>
              <a:avLst/>
              <a:gdLst/>
              <a:ahLst/>
              <a:cxnLst>
                <a:cxn ang="0">
                  <a:pos x="34" y="16"/>
                </a:cxn>
                <a:cxn ang="0">
                  <a:pos x="27" y="11"/>
                </a:cxn>
                <a:cxn ang="0">
                  <a:pos x="27" y="10"/>
                </a:cxn>
                <a:cxn ang="0">
                  <a:pos x="26" y="10"/>
                </a:cxn>
                <a:cxn ang="0">
                  <a:pos x="21" y="6"/>
                </a:cxn>
                <a:cxn ang="0">
                  <a:pos x="0" y="0"/>
                </a:cxn>
              </a:cxnLst>
              <a:rect l="0" t="0" r="r" b="b"/>
              <a:pathLst>
                <a:path w="35" h="17">
                  <a:moveTo>
                    <a:pt x="34" y="16"/>
                  </a:moveTo>
                  <a:lnTo>
                    <a:pt x="27" y="11"/>
                  </a:lnTo>
                  <a:lnTo>
                    <a:pt x="27" y="10"/>
                  </a:lnTo>
                  <a:lnTo>
                    <a:pt x="26" y="10"/>
                  </a:lnTo>
                  <a:lnTo>
                    <a:pt x="21" y="6"/>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3" name="Freeform 115"/>
            <p:cNvSpPr>
              <a:spLocks/>
            </p:cNvSpPr>
            <p:nvPr/>
          </p:nvSpPr>
          <p:spPr bwMode="auto">
            <a:xfrm>
              <a:off x="4889" y="2268"/>
              <a:ext cx="17" cy="20"/>
            </a:xfrm>
            <a:custGeom>
              <a:avLst/>
              <a:gdLst/>
              <a:ahLst/>
              <a:cxnLst>
                <a:cxn ang="0">
                  <a:pos x="16" y="0"/>
                </a:cxn>
                <a:cxn ang="0">
                  <a:pos x="13" y="2"/>
                </a:cxn>
                <a:cxn ang="0">
                  <a:pos x="8" y="6"/>
                </a:cxn>
                <a:cxn ang="0">
                  <a:pos x="0" y="19"/>
                </a:cxn>
              </a:cxnLst>
              <a:rect l="0" t="0" r="r" b="b"/>
              <a:pathLst>
                <a:path w="17" h="20">
                  <a:moveTo>
                    <a:pt x="16" y="0"/>
                  </a:moveTo>
                  <a:lnTo>
                    <a:pt x="13" y="2"/>
                  </a:lnTo>
                  <a:lnTo>
                    <a:pt x="8" y="6"/>
                  </a:lnTo>
                  <a:lnTo>
                    <a:pt x="0" y="1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4" name="Line 116"/>
            <p:cNvSpPr>
              <a:spLocks noChangeShapeType="1"/>
            </p:cNvSpPr>
            <p:nvPr/>
          </p:nvSpPr>
          <p:spPr bwMode="auto">
            <a:xfrm flipV="1">
              <a:off x="4994" y="2233"/>
              <a:ext cx="20" cy="1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25" name="Freeform 117"/>
            <p:cNvSpPr>
              <a:spLocks/>
            </p:cNvSpPr>
            <p:nvPr/>
          </p:nvSpPr>
          <p:spPr bwMode="auto">
            <a:xfrm>
              <a:off x="5002" y="2216"/>
              <a:ext cx="124" cy="36"/>
            </a:xfrm>
            <a:custGeom>
              <a:avLst/>
              <a:gdLst/>
              <a:ahLst/>
              <a:cxnLst>
                <a:cxn ang="0">
                  <a:pos x="0" y="24"/>
                </a:cxn>
                <a:cxn ang="0">
                  <a:pos x="0" y="13"/>
                </a:cxn>
                <a:cxn ang="0">
                  <a:pos x="2" y="5"/>
                </a:cxn>
                <a:cxn ang="0">
                  <a:pos x="5" y="0"/>
                </a:cxn>
                <a:cxn ang="0">
                  <a:pos x="5" y="5"/>
                </a:cxn>
                <a:cxn ang="0">
                  <a:pos x="8" y="10"/>
                </a:cxn>
                <a:cxn ang="0">
                  <a:pos x="11" y="14"/>
                </a:cxn>
                <a:cxn ang="0">
                  <a:pos x="16" y="17"/>
                </a:cxn>
                <a:cxn ang="0">
                  <a:pos x="29" y="25"/>
                </a:cxn>
                <a:cxn ang="0">
                  <a:pos x="45" y="30"/>
                </a:cxn>
                <a:cxn ang="0">
                  <a:pos x="64" y="33"/>
                </a:cxn>
                <a:cxn ang="0">
                  <a:pos x="83" y="35"/>
                </a:cxn>
                <a:cxn ang="0">
                  <a:pos x="104" y="33"/>
                </a:cxn>
                <a:cxn ang="0">
                  <a:pos x="123" y="31"/>
                </a:cxn>
              </a:cxnLst>
              <a:rect l="0" t="0" r="r" b="b"/>
              <a:pathLst>
                <a:path w="124" h="36">
                  <a:moveTo>
                    <a:pt x="0" y="24"/>
                  </a:moveTo>
                  <a:lnTo>
                    <a:pt x="0" y="13"/>
                  </a:lnTo>
                  <a:lnTo>
                    <a:pt x="2" y="5"/>
                  </a:lnTo>
                  <a:lnTo>
                    <a:pt x="5" y="0"/>
                  </a:lnTo>
                  <a:lnTo>
                    <a:pt x="5" y="5"/>
                  </a:lnTo>
                  <a:lnTo>
                    <a:pt x="8" y="10"/>
                  </a:lnTo>
                  <a:lnTo>
                    <a:pt x="11" y="14"/>
                  </a:lnTo>
                  <a:lnTo>
                    <a:pt x="16" y="17"/>
                  </a:lnTo>
                  <a:lnTo>
                    <a:pt x="29" y="25"/>
                  </a:lnTo>
                  <a:lnTo>
                    <a:pt x="45" y="30"/>
                  </a:lnTo>
                  <a:lnTo>
                    <a:pt x="64" y="33"/>
                  </a:lnTo>
                  <a:lnTo>
                    <a:pt x="83" y="35"/>
                  </a:lnTo>
                  <a:lnTo>
                    <a:pt x="104" y="33"/>
                  </a:lnTo>
                  <a:lnTo>
                    <a:pt x="123" y="3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6" name="Line 118"/>
            <p:cNvSpPr>
              <a:spLocks noChangeShapeType="1"/>
            </p:cNvSpPr>
            <p:nvPr/>
          </p:nvSpPr>
          <p:spPr bwMode="auto">
            <a:xfrm>
              <a:off x="5083" y="2255"/>
              <a:ext cx="0" cy="19"/>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27" name="Freeform 119"/>
            <p:cNvSpPr>
              <a:spLocks/>
            </p:cNvSpPr>
            <p:nvPr/>
          </p:nvSpPr>
          <p:spPr bwMode="auto">
            <a:xfrm>
              <a:off x="5071" y="2250"/>
              <a:ext cx="56" cy="71"/>
            </a:xfrm>
            <a:custGeom>
              <a:avLst/>
              <a:gdLst/>
              <a:ahLst/>
              <a:cxnLst>
                <a:cxn ang="0">
                  <a:pos x="10" y="45"/>
                </a:cxn>
                <a:cxn ang="0">
                  <a:pos x="10" y="48"/>
                </a:cxn>
                <a:cxn ang="0">
                  <a:pos x="7" y="50"/>
                </a:cxn>
                <a:cxn ang="0">
                  <a:pos x="2" y="55"/>
                </a:cxn>
                <a:cxn ang="0">
                  <a:pos x="1" y="57"/>
                </a:cxn>
                <a:cxn ang="0">
                  <a:pos x="0" y="58"/>
                </a:cxn>
                <a:cxn ang="0">
                  <a:pos x="1" y="61"/>
                </a:cxn>
                <a:cxn ang="0">
                  <a:pos x="5" y="64"/>
                </a:cxn>
                <a:cxn ang="0">
                  <a:pos x="15" y="68"/>
                </a:cxn>
                <a:cxn ang="0">
                  <a:pos x="27" y="70"/>
                </a:cxn>
                <a:cxn ang="0">
                  <a:pos x="39" y="68"/>
                </a:cxn>
                <a:cxn ang="0">
                  <a:pos x="48" y="65"/>
                </a:cxn>
                <a:cxn ang="0">
                  <a:pos x="52" y="63"/>
                </a:cxn>
                <a:cxn ang="0">
                  <a:pos x="55" y="61"/>
                </a:cxn>
                <a:cxn ang="0">
                  <a:pos x="53" y="58"/>
                </a:cxn>
                <a:cxn ang="0">
                  <a:pos x="52" y="57"/>
                </a:cxn>
                <a:cxn ang="0">
                  <a:pos x="47" y="52"/>
                </a:cxn>
                <a:cxn ang="0">
                  <a:pos x="46" y="50"/>
                </a:cxn>
                <a:cxn ang="0">
                  <a:pos x="46" y="47"/>
                </a:cxn>
                <a:cxn ang="0">
                  <a:pos x="46" y="0"/>
                </a:cxn>
              </a:cxnLst>
              <a:rect l="0" t="0" r="r" b="b"/>
              <a:pathLst>
                <a:path w="56" h="71">
                  <a:moveTo>
                    <a:pt x="10" y="45"/>
                  </a:moveTo>
                  <a:lnTo>
                    <a:pt x="10" y="48"/>
                  </a:lnTo>
                  <a:lnTo>
                    <a:pt x="7" y="50"/>
                  </a:lnTo>
                  <a:lnTo>
                    <a:pt x="2" y="55"/>
                  </a:lnTo>
                  <a:lnTo>
                    <a:pt x="1" y="57"/>
                  </a:lnTo>
                  <a:lnTo>
                    <a:pt x="0" y="58"/>
                  </a:lnTo>
                  <a:lnTo>
                    <a:pt x="1" y="61"/>
                  </a:lnTo>
                  <a:lnTo>
                    <a:pt x="5" y="64"/>
                  </a:lnTo>
                  <a:lnTo>
                    <a:pt x="15" y="68"/>
                  </a:lnTo>
                  <a:lnTo>
                    <a:pt x="27" y="70"/>
                  </a:lnTo>
                  <a:lnTo>
                    <a:pt x="39" y="68"/>
                  </a:lnTo>
                  <a:lnTo>
                    <a:pt x="48" y="65"/>
                  </a:lnTo>
                  <a:lnTo>
                    <a:pt x="52" y="63"/>
                  </a:lnTo>
                  <a:lnTo>
                    <a:pt x="55" y="61"/>
                  </a:lnTo>
                  <a:lnTo>
                    <a:pt x="53" y="58"/>
                  </a:lnTo>
                  <a:lnTo>
                    <a:pt x="52" y="57"/>
                  </a:lnTo>
                  <a:lnTo>
                    <a:pt x="47" y="52"/>
                  </a:lnTo>
                  <a:lnTo>
                    <a:pt x="46" y="50"/>
                  </a:lnTo>
                  <a:lnTo>
                    <a:pt x="46" y="47"/>
                  </a:lnTo>
                  <a:lnTo>
                    <a:pt x="4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8" name="Freeform 120"/>
            <p:cNvSpPr>
              <a:spLocks/>
            </p:cNvSpPr>
            <p:nvPr/>
          </p:nvSpPr>
          <p:spPr bwMode="auto">
            <a:xfrm>
              <a:off x="5108" y="2250"/>
              <a:ext cx="17" cy="67"/>
            </a:xfrm>
            <a:custGeom>
              <a:avLst/>
              <a:gdLst/>
              <a:ahLst/>
              <a:cxnLst>
                <a:cxn ang="0">
                  <a:pos x="5" y="0"/>
                </a:cxn>
                <a:cxn ang="0">
                  <a:pos x="0" y="47"/>
                </a:cxn>
                <a:cxn ang="0">
                  <a:pos x="2" y="58"/>
                </a:cxn>
                <a:cxn ang="0">
                  <a:pos x="7" y="62"/>
                </a:cxn>
                <a:cxn ang="0">
                  <a:pos x="16" y="66"/>
                </a:cxn>
              </a:cxnLst>
              <a:rect l="0" t="0" r="r" b="b"/>
              <a:pathLst>
                <a:path w="17" h="67">
                  <a:moveTo>
                    <a:pt x="5" y="0"/>
                  </a:moveTo>
                  <a:lnTo>
                    <a:pt x="0" y="47"/>
                  </a:lnTo>
                  <a:lnTo>
                    <a:pt x="2" y="58"/>
                  </a:lnTo>
                  <a:lnTo>
                    <a:pt x="7" y="62"/>
                  </a:lnTo>
                  <a:lnTo>
                    <a:pt x="16" y="6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9" name="Line 121"/>
            <p:cNvSpPr>
              <a:spLocks noChangeShapeType="1"/>
            </p:cNvSpPr>
            <p:nvPr/>
          </p:nvSpPr>
          <p:spPr bwMode="auto">
            <a:xfrm>
              <a:off x="5112" y="2298"/>
              <a:ext cx="22" cy="1"/>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0" name="Freeform 122"/>
            <p:cNvSpPr>
              <a:spLocks/>
            </p:cNvSpPr>
            <p:nvPr/>
          </p:nvSpPr>
          <p:spPr bwMode="auto">
            <a:xfrm>
              <a:off x="5110" y="2166"/>
              <a:ext cx="24" cy="81"/>
            </a:xfrm>
            <a:custGeom>
              <a:avLst/>
              <a:gdLst/>
              <a:ahLst/>
              <a:cxnLst>
                <a:cxn ang="0">
                  <a:pos x="19" y="80"/>
                </a:cxn>
                <a:cxn ang="0">
                  <a:pos x="20" y="75"/>
                </a:cxn>
                <a:cxn ang="0">
                  <a:pos x="23" y="70"/>
                </a:cxn>
                <a:cxn ang="0">
                  <a:pos x="21" y="63"/>
                </a:cxn>
                <a:cxn ang="0">
                  <a:pos x="20" y="54"/>
                </a:cxn>
                <a:cxn ang="0">
                  <a:pos x="12" y="32"/>
                </a:cxn>
                <a:cxn ang="0">
                  <a:pos x="0" y="0"/>
                </a:cxn>
              </a:cxnLst>
              <a:rect l="0" t="0" r="r" b="b"/>
              <a:pathLst>
                <a:path w="24" h="81">
                  <a:moveTo>
                    <a:pt x="19" y="80"/>
                  </a:moveTo>
                  <a:lnTo>
                    <a:pt x="20" y="75"/>
                  </a:lnTo>
                  <a:lnTo>
                    <a:pt x="23" y="70"/>
                  </a:lnTo>
                  <a:lnTo>
                    <a:pt x="21" y="63"/>
                  </a:lnTo>
                  <a:lnTo>
                    <a:pt x="20" y="54"/>
                  </a:lnTo>
                  <a:lnTo>
                    <a:pt x="12" y="32"/>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1" name="Freeform 123"/>
            <p:cNvSpPr>
              <a:spLocks/>
            </p:cNvSpPr>
            <p:nvPr/>
          </p:nvSpPr>
          <p:spPr bwMode="auto">
            <a:xfrm>
              <a:off x="5076" y="2166"/>
              <a:ext cx="51" cy="63"/>
            </a:xfrm>
            <a:custGeom>
              <a:avLst/>
              <a:gdLst/>
              <a:ahLst/>
              <a:cxnLst>
                <a:cxn ang="0">
                  <a:pos x="31" y="0"/>
                </a:cxn>
                <a:cxn ang="0">
                  <a:pos x="43" y="35"/>
                </a:cxn>
                <a:cxn ang="0">
                  <a:pos x="47" y="49"/>
                </a:cxn>
                <a:cxn ang="0">
                  <a:pos x="50" y="58"/>
                </a:cxn>
                <a:cxn ang="0">
                  <a:pos x="18" y="62"/>
                </a:cxn>
                <a:cxn ang="0">
                  <a:pos x="16" y="52"/>
                </a:cxn>
                <a:cxn ang="0">
                  <a:pos x="12" y="38"/>
                </a:cxn>
                <a:cxn ang="0">
                  <a:pos x="0" y="3"/>
                </a:cxn>
              </a:cxnLst>
              <a:rect l="0" t="0" r="r" b="b"/>
              <a:pathLst>
                <a:path w="51" h="63">
                  <a:moveTo>
                    <a:pt x="31" y="0"/>
                  </a:moveTo>
                  <a:lnTo>
                    <a:pt x="43" y="35"/>
                  </a:lnTo>
                  <a:lnTo>
                    <a:pt x="47" y="49"/>
                  </a:lnTo>
                  <a:lnTo>
                    <a:pt x="50" y="58"/>
                  </a:lnTo>
                  <a:lnTo>
                    <a:pt x="18" y="62"/>
                  </a:lnTo>
                  <a:lnTo>
                    <a:pt x="16" y="52"/>
                  </a:lnTo>
                  <a:lnTo>
                    <a:pt x="12" y="38"/>
                  </a:lnTo>
                  <a:lnTo>
                    <a:pt x="0" y="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2" name="Freeform 124"/>
            <p:cNvSpPr>
              <a:spLocks/>
            </p:cNvSpPr>
            <p:nvPr/>
          </p:nvSpPr>
          <p:spPr bwMode="auto">
            <a:xfrm>
              <a:off x="5071" y="2170"/>
              <a:ext cx="20" cy="82"/>
            </a:xfrm>
            <a:custGeom>
              <a:avLst/>
              <a:gdLst/>
              <a:ahLst/>
              <a:cxnLst>
                <a:cxn ang="0">
                  <a:pos x="0" y="0"/>
                </a:cxn>
                <a:cxn ang="0">
                  <a:pos x="11" y="33"/>
                </a:cxn>
                <a:cxn ang="0">
                  <a:pos x="17" y="54"/>
                </a:cxn>
                <a:cxn ang="0">
                  <a:pos x="19" y="63"/>
                </a:cxn>
                <a:cxn ang="0">
                  <a:pos x="19" y="69"/>
                </a:cxn>
                <a:cxn ang="0">
                  <a:pos x="18" y="76"/>
                </a:cxn>
                <a:cxn ang="0">
                  <a:pos x="17" y="81"/>
                </a:cxn>
              </a:cxnLst>
              <a:rect l="0" t="0" r="r" b="b"/>
              <a:pathLst>
                <a:path w="20" h="82">
                  <a:moveTo>
                    <a:pt x="0" y="0"/>
                  </a:moveTo>
                  <a:lnTo>
                    <a:pt x="11" y="33"/>
                  </a:lnTo>
                  <a:lnTo>
                    <a:pt x="17" y="54"/>
                  </a:lnTo>
                  <a:lnTo>
                    <a:pt x="19" y="63"/>
                  </a:lnTo>
                  <a:lnTo>
                    <a:pt x="19" y="69"/>
                  </a:lnTo>
                  <a:lnTo>
                    <a:pt x="18" y="76"/>
                  </a:lnTo>
                  <a:lnTo>
                    <a:pt x="17" y="8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3" name="Freeform 125"/>
            <p:cNvSpPr>
              <a:spLocks/>
            </p:cNvSpPr>
            <p:nvPr/>
          </p:nvSpPr>
          <p:spPr bwMode="auto">
            <a:xfrm>
              <a:off x="5136" y="2169"/>
              <a:ext cx="47" cy="17"/>
            </a:xfrm>
            <a:custGeom>
              <a:avLst/>
              <a:gdLst/>
              <a:ahLst/>
              <a:cxnLst>
                <a:cxn ang="0">
                  <a:pos x="46" y="16"/>
                </a:cxn>
                <a:cxn ang="0">
                  <a:pos x="38" y="11"/>
                </a:cxn>
                <a:cxn ang="0">
                  <a:pos x="27" y="5"/>
                </a:cxn>
                <a:cxn ang="0">
                  <a:pos x="14" y="2"/>
                </a:cxn>
                <a:cxn ang="0">
                  <a:pos x="0" y="0"/>
                </a:cxn>
              </a:cxnLst>
              <a:rect l="0" t="0" r="r" b="b"/>
              <a:pathLst>
                <a:path w="47" h="17">
                  <a:moveTo>
                    <a:pt x="46" y="16"/>
                  </a:moveTo>
                  <a:lnTo>
                    <a:pt x="38" y="11"/>
                  </a:lnTo>
                  <a:lnTo>
                    <a:pt x="27" y="5"/>
                  </a:lnTo>
                  <a:lnTo>
                    <a:pt x="14" y="2"/>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4" name="Line 126"/>
            <p:cNvSpPr>
              <a:spLocks noChangeShapeType="1"/>
            </p:cNvSpPr>
            <p:nvPr/>
          </p:nvSpPr>
          <p:spPr bwMode="auto">
            <a:xfrm flipV="1">
              <a:off x="5136" y="2149"/>
              <a:ext cx="49" cy="24"/>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5" name="Line 127"/>
            <p:cNvSpPr>
              <a:spLocks noChangeShapeType="1"/>
            </p:cNvSpPr>
            <p:nvPr/>
          </p:nvSpPr>
          <p:spPr bwMode="auto">
            <a:xfrm>
              <a:off x="5180" y="2145"/>
              <a:ext cx="38" cy="10"/>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6" name="Line 128"/>
            <p:cNvSpPr>
              <a:spLocks noChangeShapeType="1"/>
            </p:cNvSpPr>
            <p:nvPr/>
          </p:nvSpPr>
          <p:spPr bwMode="auto">
            <a:xfrm flipH="1">
              <a:off x="5169" y="2156"/>
              <a:ext cx="37" cy="26"/>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7" name="Line 129"/>
            <p:cNvSpPr>
              <a:spLocks noChangeShapeType="1"/>
            </p:cNvSpPr>
            <p:nvPr/>
          </p:nvSpPr>
          <p:spPr bwMode="auto">
            <a:xfrm flipV="1">
              <a:off x="5157" y="2151"/>
              <a:ext cx="38" cy="2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8" name="Freeform 130"/>
            <p:cNvSpPr>
              <a:spLocks/>
            </p:cNvSpPr>
            <p:nvPr/>
          </p:nvSpPr>
          <p:spPr bwMode="auto">
            <a:xfrm>
              <a:off x="5034" y="2250"/>
              <a:ext cx="47" cy="44"/>
            </a:xfrm>
            <a:custGeom>
              <a:avLst/>
              <a:gdLst/>
              <a:ahLst/>
              <a:cxnLst>
                <a:cxn ang="0">
                  <a:pos x="46" y="0"/>
                </a:cxn>
                <a:cxn ang="0">
                  <a:pos x="20" y="20"/>
                </a:cxn>
                <a:cxn ang="0">
                  <a:pos x="0" y="43"/>
                </a:cxn>
              </a:cxnLst>
              <a:rect l="0" t="0" r="r" b="b"/>
              <a:pathLst>
                <a:path w="47" h="44">
                  <a:moveTo>
                    <a:pt x="46" y="0"/>
                  </a:moveTo>
                  <a:lnTo>
                    <a:pt x="20" y="20"/>
                  </a:lnTo>
                  <a:lnTo>
                    <a:pt x="0" y="4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9" name="Line 131"/>
            <p:cNvSpPr>
              <a:spLocks noChangeShapeType="1"/>
            </p:cNvSpPr>
            <p:nvPr/>
          </p:nvSpPr>
          <p:spPr bwMode="auto">
            <a:xfrm flipH="1" flipV="1">
              <a:off x="5048" y="2270"/>
              <a:ext cx="21" cy="6"/>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0" name="Line 132"/>
            <p:cNvSpPr>
              <a:spLocks noChangeShapeType="1"/>
            </p:cNvSpPr>
            <p:nvPr/>
          </p:nvSpPr>
          <p:spPr bwMode="auto">
            <a:xfrm flipV="1">
              <a:off x="4997" y="2252"/>
              <a:ext cx="62" cy="45"/>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1" name="Line 133"/>
            <p:cNvSpPr>
              <a:spLocks noChangeShapeType="1"/>
            </p:cNvSpPr>
            <p:nvPr/>
          </p:nvSpPr>
          <p:spPr bwMode="auto">
            <a:xfrm flipH="1">
              <a:off x="4975" y="2237"/>
              <a:ext cx="43" cy="22"/>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2" name="Line 134"/>
            <p:cNvSpPr>
              <a:spLocks noChangeShapeType="1"/>
            </p:cNvSpPr>
            <p:nvPr/>
          </p:nvSpPr>
          <p:spPr bwMode="auto">
            <a:xfrm flipH="1">
              <a:off x="4916" y="2262"/>
              <a:ext cx="56" cy="2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3" name="Freeform 135"/>
            <p:cNvSpPr>
              <a:spLocks/>
            </p:cNvSpPr>
            <p:nvPr/>
          </p:nvSpPr>
          <p:spPr bwMode="auto">
            <a:xfrm>
              <a:off x="5212" y="2181"/>
              <a:ext cx="154" cy="137"/>
            </a:xfrm>
            <a:custGeom>
              <a:avLst/>
              <a:gdLst/>
              <a:ahLst/>
              <a:cxnLst>
                <a:cxn ang="0">
                  <a:pos x="0" y="119"/>
                </a:cxn>
                <a:cxn ang="0">
                  <a:pos x="23" y="128"/>
                </a:cxn>
                <a:cxn ang="0">
                  <a:pos x="34" y="130"/>
                </a:cxn>
                <a:cxn ang="0">
                  <a:pos x="44" y="131"/>
                </a:cxn>
                <a:cxn ang="0">
                  <a:pos x="114" y="136"/>
                </a:cxn>
                <a:cxn ang="0">
                  <a:pos x="153" y="0"/>
                </a:cxn>
              </a:cxnLst>
              <a:rect l="0" t="0" r="r" b="b"/>
              <a:pathLst>
                <a:path w="154" h="137">
                  <a:moveTo>
                    <a:pt x="0" y="119"/>
                  </a:moveTo>
                  <a:lnTo>
                    <a:pt x="23" y="128"/>
                  </a:lnTo>
                  <a:lnTo>
                    <a:pt x="34" y="130"/>
                  </a:lnTo>
                  <a:lnTo>
                    <a:pt x="44" y="131"/>
                  </a:lnTo>
                  <a:lnTo>
                    <a:pt x="114" y="136"/>
                  </a:lnTo>
                  <a:lnTo>
                    <a:pt x="153"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44" name="Freeform 136"/>
            <p:cNvSpPr>
              <a:spLocks/>
            </p:cNvSpPr>
            <p:nvPr/>
          </p:nvSpPr>
          <p:spPr bwMode="auto">
            <a:xfrm>
              <a:off x="5295" y="2181"/>
              <a:ext cx="99" cy="136"/>
            </a:xfrm>
            <a:custGeom>
              <a:avLst/>
              <a:gdLst/>
              <a:ahLst/>
              <a:cxnLst>
                <a:cxn ang="0">
                  <a:pos x="98" y="1"/>
                </a:cxn>
                <a:cxn ang="0">
                  <a:pos x="59" y="0"/>
                </a:cxn>
                <a:cxn ang="0">
                  <a:pos x="0" y="135"/>
                </a:cxn>
              </a:cxnLst>
              <a:rect l="0" t="0" r="r" b="b"/>
              <a:pathLst>
                <a:path w="99" h="136">
                  <a:moveTo>
                    <a:pt x="98" y="1"/>
                  </a:moveTo>
                  <a:lnTo>
                    <a:pt x="59" y="0"/>
                  </a:lnTo>
                  <a:lnTo>
                    <a:pt x="0" y="13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45" name="Freeform 137"/>
            <p:cNvSpPr>
              <a:spLocks/>
            </p:cNvSpPr>
            <p:nvPr/>
          </p:nvSpPr>
          <p:spPr bwMode="auto">
            <a:xfrm>
              <a:off x="5328" y="2316"/>
              <a:ext cx="58" cy="18"/>
            </a:xfrm>
            <a:custGeom>
              <a:avLst/>
              <a:gdLst/>
              <a:ahLst/>
              <a:cxnLst>
                <a:cxn ang="0">
                  <a:pos x="0" y="0"/>
                </a:cxn>
                <a:cxn ang="0">
                  <a:pos x="38" y="2"/>
                </a:cxn>
                <a:cxn ang="0">
                  <a:pos x="44" y="3"/>
                </a:cxn>
                <a:cxn ang="0">
                  <a:pos x="49" y="5"/>
                </a:cxn>
                <a:cxn ang="0">
                  <a:pos x="54" y="9"/>
                </a:cxn>
                <a:cxn ang="0">
                  <a:pos x="55" y="12"/>
                </a:cxn>
                <a:cxn ang="0">
                  <a:pos x="57" y="17"/>
                </a:cxn>
              </a:cxnLst>
              <a:rect l="0" t="0" r="r" b="b"/>
              <a:pathLst>
                <a:path w="58" h="18">
                  <a:moveTo>
                    <a:pt x="0" y="0"/>
                  </a:moveTo>
                  <a:lnTo>
                    <a:pt x="38" y="2"/>
                  </a:lnTo>
                  <a:lnTo>
                    <a:pt x="44" y="3"/>
                  </a:lnTo>
                  <a:lnTo>
                    <a:pt x="49" y="5"/>
                  </a:lnTo>
                  <a:lnTo>
                    <a:pt x="54" y="9"/>
                  </a:lnTo>
                  <a:lnTo>
                    <a:pt x="55" y="12"/>
                  </a:lnTo>
                  <a:lnTo>
                    <a:pt x="57" y="17"/>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46" name="Freeform 138"/>
            <p:cNvSpPr>
              <a:spLocks/>
            </p:cNvSpPr>
            <p:nvPr/>
          </p:nvSpPr>
          <p:spPr bwMode="auto">
            <a:xfrm>
              <a:off x="5338" y="2316"/>
              <a:ext cx="17" cy="17"/>
            </a:xfrm>
            <a:custGeom>
              <a:avLst/>
              <a:gdLst/>
              <a:ahLst/>
              <a:cxnLst>
                <a:cxn ang="0">
                  <a:pos x="16" y="0"/>
                </a:cxn>
                <a:cxn ang="0">
                  <a:pos x="0" y="8"/>
                </a:cxn>
                <a:cxn ang="0">
                  <a:pos x="0" y="16"/>
                </a:cxn>
              </a:cxnLst>
              <a:rect l="0" t="0" r="r" b="b"/>
              <a:pathLst>
                <a:path w="17" h="17">
                  <a:moveTo>
                    <a:pt x="16" y="0"/>
                  </a:moveTo>
                  <a:lnTo>
                    <a:pt x="0" y="8"/>
                  </a:lnTo>
                  <a:lnTo>
                    <a:pt x="0"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47" name="Line 139"/>
            <p:cNvSpPr>
              <a:spLocks noChangeShapeType="1"/>
            </p:cNvSpPr>
            <p:nvPr/>
          </p:nvSpPr>
          <p:spPr bwMode="auto">
            <a:xfrm flipV="1">
              <a:off x="5368" y="2278"/>
              <a:ext cx="5" cy="4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8" name="Line 140"/>
            <p:cNvSpPr>
              <a:spLocks noChangeShapeType="1"/>
            </p:cNvSpPr>
            <p:nvPr/>
          </p:nvSpPr>
          <p:spPr bwMode="auto">
            <a:xfrm flipV="1">
              <a:off x="5368" y="2264"/>
              <a:ext cx="32" cy="24"/>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9" name="Line 141"/>
            <p:cNvSpPr>
              <a:spLocks noChangeShapeType="1"/>
            </p:cNvSpPr>
            <p:nvPr/>
          </p:nvSpPr>
          <p:spPr bwMode="auto">
            <a:xfrm flipH="1">
              <a:off x="5367" y="2268"/>
              <a:ext cx="56" cy="40"/>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0" name="Line 142"/>
            <p:cNvSpPr>
              <a:spLocks noChangeShapeType="1"/>
            </p:cNvSpPr>
            <p:nvPr/>
          </p:nvSpPr>
          <p:spPr bwMode="auto">
            <a:xfrm flipV="1">
              <a:off x="5371" y="2270"/>
              <a:ext cx="65" cy="59"/>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1" name="Freeform 143"/>
            <p:cNvSpPr>
              <a:spLocks/>
            </p:cNvSpPr>
            <p:nvPr/>
          </p:nvSpPr>
          <p:spPr bwMode="auto">
            <a:xfrm>
              <a:off x="5393" y="2265"/>
              <a:ext cx="47" cy="17"/>
            </a:xfrm>
            <a:custGeom>
              <a:avLst/>
              <a:gdLst/>
              <a:ahLst/>
              <a:cxnLst>
                <a:cxn ang="0">
                  <a:pos x="0" y="0"/>
                </a:cxn>
                <a:cxn ang="0">
                  <a:pos x="2" y="0"/>
                </a:cxn>
                <a:cxn ang="0">
                  <a:pos x="10" y="0"/>
                </a:cxn>
                <a:cxn ang="0">
                  <a:pos x="24" y="5"/>
                </a:cxn>
                <a:cxn ang="0">
                  <a:pos x="46" y="16"/>
                </a:cxn>
              </a:cxnLst>
              <a:rect l="0" t="0" r="r" b="b"/>
              <a:pathLst>
                <a:path w="47" h="17">
                  <a:moveTo>
                    <a:pt x="0" y="0"/>
                  </a:moveTo>
                  <a:lnTo>
                    <a:pt x="2" y="0"/>
                  </a:lnTo>
                  <a:lnTo>
                    <a:pt x="10" y="0"/>
                  </a:lnTo>
                  <a:lnTo>
                    <a:pt x="24" y="5"/>
                  </a:lnTo>
                  <a:lnTo>
                    <a:pt x="46"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2" name="Freeform 144"/>
            <p:cNvSpPr>
              <a:spLocks/>
            </p:cNvSpPr>
            <p:nvPr/>
          </p:nvSpPr>
          <p:spPr bwMode="auto">
            <a:xfrm>
              <a:off x="5280" y="2330"/>
              <a:ext cx="106" cy="25"/>
            </a:xfrm>
            <a:custGeom>
              <a:avLst/>
              <a:gdLst/>
              <a:ahLst/>
              <a:cxnLst>
                <a:cxn ang="0">
                  <a:pos x="105" y="6"/>
                </a:cxn>
                <a:cxn ang="0">
                  <a:pos x="103" y="5"/>
                </a:cxn>
                <a:cxn ang="0">
                  <a:pos x="76" y="1"/>
                </a:cxn>
                <a:cxn ang="0">
                  <a:pos x="49" y="0"/>
                </a:cxn>
                <a:cxn ang="0">
                  <a:pos x="24" y="1"/>
                </a:cxn>
                <a:cxn ang="0">
                  <a:pos x="2" y="5"/>
                </a:cxn>
                <a:cxn ang="0">
                  <a:pos x="1" y="6"/>
                </a:cxn>
                <a:cxn ang="0">
                  <a:pos x="0" y="7"/>
                </a:cxn>
                <a:cxn ang="0">
                  <a:pos x="1" y="10"/>
                </a:cxn>
                <a:cxn ang="0">
                  <a:pos x="32" y="24"/>
                </a:cxn>
              </a:cxnLst>
              <a:rect l="0" t="0" r="r" b="b"/>
              <a:pathLst>
                <a:path w="106" h="25">
                  <a:moveTo>
                    <a:pt x="105" y="6"/>
                  </a:moveTo>
                  <a:lnTo>
                    <a:pt x="103" y="5"/>
                  </a:lnTo>
                  <a:lnTo>
                    <a:pt x="76" y="1"/>
                  </a:lnTo>
                  <a:lnTo>
                    <a:pt x="49" y="0"/>
                  </a:lnTo>
                  <a:lnTo>
                    <a:pt x="24" y="1"/>
                  </a:lnTo>
                  <a:lnTo>
                    <a:pt x="2" y="5"/>
                  </a:lnTo>
                  <a:lnTo>
                    <a:pt x="1" y="6"/>
                  </a:lnTo>
                  <a:lnTo>
                    <a:pt x="0" y="7"/>
                  </a:lnTo>
                  <a:lnTo>
                    <a:pt x="1" y="10"/>
                  </a:lnTo>
                  <a:lnTo>
                    <a:pt x="32" y="24"/>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3" name="Line 145"/>
            <p:cNvSpPr>
              <a:spLocks noChangeShapeType="1"/>
            </p:cNvSpPr>
            <p:nvPr/>
          </p:nvSpPr>
          <p:spPr bwMode="auto">
            <a:xfrm>
              <a:off x="5285" y="2335"/>
              <a:ext cx="96" cy="47"/>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4" name="Line 146"/>
            <p:cNvSpPr>
              <a:spLocks noChangeShapeType="1"/>
            </p:cNvSpPr>
            <p:nvPr/>
          </p:nvSpPr>
          <p:spPr bwMode="auto">
            <a:xfrm flipH="1" flipV="1">
              <a:off x="5329" y="2333"/>
              <a:ext cx="62" cy="47"/>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5" name="Line 147"/>
            <p:cNvSpPr>
              <a:spLocks noChangeShapeType="1"/>
            </p:cNvSpPr>
            <p:nvPr/>
          </p:nvSpPr>
          <p:spPr bwMode="auto">
            <a:xfrm>
              <a:off x="5368" y="2337"/>
              <a:ext cx="40" cy="4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6" name="Freeform 148"/>
            <p:cNvSpPr>
              <a:spLocks/>
            </p:cNvSpPr>
            <p:nvPr/>
          </p:nvSpPr>
          <p:spPr bwMode="auto">
            <a:xfrm>
              <a:off x="5353" y="2365"/>
              <a:ext cx="52" cy="17"/>
            </a:xfrm>
            <a:custGeom>
              <a:avLst/>
              <a:gdLst/>
              <a:ahLst/>
              <a:cxnLst>
                <a:cxn ang="0">
                  <a:pos x="51" y="0"/>
                </a:cxn>
                <a:cxn ang="0">
                  <a:pos x="21" y="0"/>
                </a:cxn>
                <a:cxn ang="0">
                  <a:pos x="4" y="5"/>
                </a:cxn>
                <a:cxn ang="0">
                  <a:pos x="1" y="7"/>
                </a:cxn>
                <a:cxn ang="0">
                  <a:pos x="0" y="10"/>
                </a:cxn>
                <a:cxn ang="0">
                  <a:pos x="1" y="13"/>
                </a:cxn>
                <a:cxn ang="0">
                  <a:pos x="3" y="16"/>
                </a:cxn>
              </a:cxnLst>
              <a:rect l="0" t="0" r="r" b="b"/>
              <a:pathLst>
                <a:path w="52" h="17">
                  <a:moveTo>
                    <a:pt x="51" y="0"/>
                  </a:moveTo>
                  <a:lnTo>
                    <a:pt x="21" y="0"/>
                  </a:lnTo>
                  <a:lnTo>
                    <a:pt x="4" y="5"/>
                  </a:lnTo>
                  <a:lnTo>
                    <a:pt x="1" y="7"/>
                  </a:lnTo>
                  <a:lnTo>
                    <a:pt x="0" y="10"/>
                  </a:lnTo>
                  <a:lnTo>
                    <a:pt x="1" y="13"/>
                  </a:lnTo>
                  <a:lnTo>
                    <a:pt x="3"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7" name="Freeform 149"/>
            <p:cNvSpPr>
              <a:spLocks/>
            </p:cNvSpPr>
            <p:nvPr/>
          </p:nvSpPr>
          <p:spPr bwMode="auto">
            <a:xfrm>
              <a:off x="5182" y="2331"/>
              <a:ext cx="17" cy="29"/>
            </a:xfrm>
            <a:custGeom>
              <a:avLst/>
              <a:gdLst/>
              <a:ahLst/>
              <a:cxnLst>
                <a:cxn ang="0">
                  <a:pos x="14" y="28"/>
                </a:cxn>
                <a:cxn ang="0">
                  <a:pos x="15" y="28"/>
                </a:cxn>
                <a:cxn ang="0">
                  <a:pos x="16" y="26"/>
                </a:cxn>
                <a:cxn ang="0">
                  <a:pos x="16" y="3"/>
                </a:cxn>
                <a:cxn ang="0">
                  <a:pos x="16" y="1"/>
                </a:cxn>
                <a:cxn ang="0">
                  <a:pos x="15" y="1"/>
                </a:cxn>
                <a:cxn ang="0">
                  <a:pos x="3" y="0"/>
                </a:cxn>
                <a:cxn ang="0">
                  <a:pos x="2" y="1"/>
                </a:cxn>
                <a:cxn ang="0">
                  <a:pos x="0" y="26"/>
                </a:cxn>
                <a:cxn ang="0">
                  <a:pos x="1" y="26"/>
                </a:cxn>
                <a:cxn ang="0">
                  <a:pos x="2" y="28"/>
                </a:cxn>
                <a:cxn ang="0">
                  <a:pos x="14" y="28"/>
                </a:cxn>
              </a:cxnLst>
              <a:rect l="0" t="0" r="r" b="b"/>
              <a:pathLst>
                <a:path w="17" h="29">
                  <a:moveTo>
                    <a:pt x="14" y="28"/>
                  </a:moveTo>
                  <a:lnTo>
                    <a:pt x="15" y="28"/>
                  </a:lnTo>
                  <a:lnTo>
                    <a:pt x="16" y="26"/>
                  </a:lnTo>
                  <a:lnTo>
                    <a:pt x="16" y="3"/>
                  </a:lnTo>
                  <a:lnTo>
                    <a:pt x="16" y="1"/>
                  </a:lnTo>
                  <a:lnTo>
                    <a:pt x="15" y="1"/>
                  </a:lnTo>
                  <a:lnTo>
                    <a:pt x="3" y="0"/>
                  </a:lnTo>
                  <a:lnTo>
                    <a:pt x="2" y="1"/>
                  </a:lnTo>
                  <a:lnTo>
                    <a:pt x="0" y="26"/>
                  </a:lnTo>
                  <a:lnTo>
                    <a:pt x="1" y="26"/>
                  </a:lnTo>
                  <a:lnTo>
                    <a:pt x="2" y="28"/>
                  </a:lnTo>
                  <a:lnTo>
                    <a:pt x="14" y="28"/>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8" name="Freeform 150"/>
            <p:cNvSpPr>
              <a:spLocks/>
            </p:cNvSpPr>
            <p:nvPr/>
          </p:nvSpPr>
          <p:spPr bwMode="auto">
            <a:xfrm>
              <a:off x="5188" y="2337"/>
              <a:ext cx="17" cy="17"/>
            </a:xfrm>
            <a:custGeom>
              <a:avLst/>
              <a:gdLst/>
              <a:ahLst/>
              <a:cxnLst>
                <a:cxn ang="0">
                  <a:pos x="11" y="16"/>
                </a:cxn>
                <a:cxn ang="0">
                  <a:pos x="0" y="11"/>
                </a:cxn>
                <a:cxn ang="0">
                  <a:pos x="0" y="0"/>
                </a:cxn>
                <a:cxn ang="0">
                  <a:pos x="11" y="0"/>
                </a:cxn>
                <a:cxn ang="0">
                  <a:pos x="16" y="0"/>
                </a:cxn>
                <a:cxn ang="0">
                  <a:pos x="16" y="11"/>
                </a:cxn>
                <a:cxn ang="0">
                  <a:pos x="11" y="16"/>
                </a:cxn>
              </a:cxnLst>
              <a:rect l="0" t="0" r="r" b="b"/>
              <a:pathLst>
                <a:path w="17" h="17">
                  <a:moveTo>
                    <a:pt x="11" y="16"/>
                  </a:moveTo>
                  <a:lnTo>
                    <a:pt x="0" y="11"/>
                  </a:lnTo>
                  <a:lnTo>
                    <a:pt x="0" y="0"/>
                  </a:lnTo>
                  <a:lnTo>
                    <a:pt x="11" y="0"/>
                  </a:lnTo>
                  <a:lnTo>
                    <a:pt x="16" y="0"/>
                  </a:lnTo>
                  <a:lnTo>
                    <a:pt x="16" y="11"/>
                  </a:lnTo>
                  <a:lnTo>
                    <a:pt x="11"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9" name="Line 151"/>
            <p:cNvSpPr>
              <a:spLocks noChangeShapeType="1"/>
            </p:cNvSpPr>
            <p:nvPr/>
          </p:nvSpPr>
          <p:spPr bwMode="auto">
            <a:xfrm>
              <a:off x="5217" y="2376"/>
              <a:ext cx="9" cy="0"/>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60" name="Freeform 152"/>
            <p:cNvSpPr>
              <a:spLocks/>
            </p:cNvSpPr>
            <p:nvPr/>
          </p:nvSpPr>
          <p:spPr bwMode="auto">
            <a:xfrm>
              <a:off x="5153" y="2373"/>
              <a:ext cx="17" cy="17"/>
            </a:xfrm>
            <a:custGeom>
              <a:avLst/>
              <a:gdLst/>
              <a:ahLst/>
              <a:cxnLst>
                <a:cxn ang="0">
                  <a:pos x="14" y="13"/>
                </a:cxn>
                <a:cxn ang="0">
                  <a:pos x="16" y="13"/>
                </a:cxn>
                <a:cxn ang="0">
                  <a:pos x="16" y="1"/>
                </a:cxn>
                <a:cxn ang="0">
                  <a:pos x="14" y="0"/>
                </a:cxn>
                <a:cxn ang="0">
                  <a:pos x="1" y="0"/>
                </a:cxn>
                <a:cxn ang="0">
                  <a:pos x="0" y="0"/>
                </a:cxn>
                <a:cxn ang="0">
                  <a:pos x="0" y="16"/>
                </a:cxn>
                <a:cxn ang="0">
                  <a:pos x="1" y="16"/>
                </a:cxn>
                <a:cxn ang="0">
                  <a:pos x="14" y="13"/>
                </a:cxn>
              </a:cxnLst>
              <a:rect l="0" t="0" r="r" b="b"/>
              <a:pathLst>
                <a:path w="17" h="17">
                  <a:moveTo>
                    <a:pt x="14" y="13"/>
                  </a:moveTo>
                  <a:lnTo>
                    <a:pt x="16" y="13"/>
                  </a:lnTo>
                  <a:lnTo>
                    <a:pt x="16" y="1"/>
                  </a:lnTo>
                  <a:lnTo>
                    <a:pt x="14" y="0"/>
                  </a:lnTo>
                  <a:lnTo>
                    <a:pt x="1" y="0"/>
                  </a:lnTo>
                  <a:lnTo>
                    <a:pt x="0" y="0"/>
                  </a:lnTo>
                  <a:lnTo>
                    <a:pt x="0" y="16"/>
                  </a:lnTo>
                  <a:lnTo>
                    <a:pt x="1" y="16"/>
                  </a:lnTo>
                  <a:lnTo>
                    <a:pt x="14" y="1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1" name="Freeform 153"/>
            <p:cNvSpPr>
              <a:spLocks/>
            </p:cNvSpPr>
            <p:nvPr/>
          </p:nvSpPr>
          <p:spPr bwMode="auto">
            <a:xfrm>
              <a:off x="5108" y="2379"/>
              <a:ext cx="17" cy="17"/>
            </a:xfrm>
            <a:custGeom>
              <a:avLst/>
              <a:gdLst/>
              <a:ahLst/>
              <a:cxnLst>
                <a:cxn ang="0">
                  <a:pos x="14" y="16"/>
                </a:cxn>
                <a:cxn ang="0">
                  <a:pos x="16" y="10"/>
                </a:cxn>
                <a:cxn ang="0">
                  <a:pos x="16" y="2"/>
                </a:cxn>
                <a:cxn ang="0">
                  <a:pos x="14" y="0"/>
                </a:cxn>
                <a:cxn ang="0">
                  <a:pos x="4" y="2"/>
                </a:cxn>
                <a:cxn ang="0">
                  <a:pos x="0" y="5"/>
                </a:cxn>
                <a:cxn ang="0">
                  <a:pos x="0" y="13"/>
                </a:cxn>
                <a:cxn ang="0">
                  <a:pos x="4" y="16"/>
                </a:cxn>
                <a:cxn ang="0">
                  <a:pos x="14" y="16"/>
                </a:cxn>
              </a:cxnLst>
              <a:rect l="0" t="0" r="r" b="b"/>
              <a:pathLst>
                <a:path w="17" h="17">
                  <a:moveTo>
                    <a:pt x="14" y="16"/>
                  </a:moveTo>
                  <a:lnTo>
                    <a:pt x="16" y="10"/>
                  </a:lnTo>
                  <a:lnTo>
                    <a:pt x="16" y="2"/>
                  </a:lnTo>
                  <a:lnTo>
                    <a:pt x="14" y="0"/>
                  </a:lnTo>
                  <a:lnTo>
                    <a:pt x="4" y="2"/>
                  </a:lnTo>
                  <a:lnTo>
                    <a:pt x="0" y="5"/>
                  </a:lnTo>
                  <a:lnTo>
                    <a:pt x="0" y="13"/>
                  </a:lnTo>
                  <a:lnTo>
                    <a:pt x="4" y="16"/>
                  </a:lnTo>
                  <a:lnTo>
                    <a:pt x="14"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2" name="Freeform 154"/>
            <p:cNvSpPr>
              <a:spLocks/>
            </p:cNvSpPr>
            <p:nvPr/>
          </p:nvSpPr>
          <p:spPr bwMode="auto">
            <a:xfrm>
              <a:off x="4892" y="2442"/>
              <a:ext cx="17" cy="17"/>
            </a:xfrm>
            <a:custGeom>
              <a:avLst/>
              <a:gdLst/>
              <a:ahLst/>
              <a:cxnLst>
                <a:cxn ang="0">
                  <a:pos x="16" y="0"/>
                </a:cxn>
                <a:cxn ang="0">
                  <a:pos x="0" y="8"/>
                </a:cxn>
                <a:cxn ang="0">
                  <a:pos x="0" y="13"/>
                </a:cxn>
                <a:cxn ang="0">
                  <a:pos x="16" y="16"/>
                </a:cxn>
              </a:cxnLst>
              <a:rect l="0" t="0" r="r" b="b"/>
              <a:pathLst>
                <a:path w="17" h="17">
                  <a:moveTo>
                    <a:pt x="16" y="0"/>
                  </a:moveTo>
                  <a:lnTo>
                    <a:pt x="0" y="8"/>
                  </a:lnTo>
                  <a:lnTo>
                    <a:pt x="0" y="13"/>
                  </a:lnTo>
                  <a:lnTo>
                    <a:pt x="16"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3" name="Freeform 155"/>
            <p:cNvSpPr>
              <a:spLocks/>
            </p:cNvSpPr>
            <p:nvPr/>
          </p:nvSpPr>
          <p:spPr bwMode="auto">
            <a:xfrm>
              <a:off x="4802" y="2430"/>
              <a:ext cx="96" cy="17"/>
            </a:xfrm>
            <a:custGeom>
              <a:avLst/>
              <a:gdLst/>
              <a:ahLst/>
              <a:cxnLst>
                <a:cxn ang="0">
                  <a:pos x="95" y="16"/>
                </a:cxn>
                <a:cxn ang="0">
                  <a:pos x="68" y="6"/>
                </a:cxn>
                <a:cxn ang="0">
                  <a:pos x="30" y="3"/>
                </a:cxn>
                <a:cxn ang="0">
                  <a:pos x="29" y="1"/>
                </a:cxn>
                <a:cxn ang="0">
                  <a:pos x="23" y="0"/>
                </a:cxn>
                <a:cxn ang="0">
                  <a:pos x="0" y="0"/>
                </a:cxn>
              </a:cxnLst>
              <a:rect l="0" t="0" r="r" b="b"/>
              <a:pathLst>
                <a:path w="96" h="17">
                  <a:moveTo>
                    <a:pt x="95" y="16"/>
                  </a:moveTo>
                  <a:lnTo>
                    <a:pt x="68" y="6"/>
                  </a:lnTo>
                  <a:lnTo>
                    <a:pt x="30" y="3"/>
                  </a:lnTo>
                  <a:lnTo>
                    <a:pt x="29" y="1"/>
                  </a:lnTo>
                  <a:lnTo>
                    <a:pt x="23" y="0"/>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4" name="Freeform 156"/>
            <p:cNvSpPr>
              <a:spLocks/>
            </p:cNvSpPr>
            <p:nvPr/>
          </p:nvSpPr>
          <p:spPr bwMode="auto">
            <a:xfrm>
              <a:off x="4791" y="2430"/>
              <a:ext cx="17" cy="36"/>
            </a:xfrm>
            <a:custGeom>
              <a:avLst/>
              <a:gdLst/>
              <a:ahLst/>
              <a:cxnLst>
                <a:cxn ang="0">
                  <a:pos x="16" y="0"/>
                </a:cxn>
                <a:cxn ang="0">
                  <a:pos x="4" y="4"/>
                </a:cxn>
                <a:cxn ang="0">
                  <a:pos x="0" y="16"/>
                </a:cxn>
                <a:cxn ang="0">
                  <a:pos x="4" y="29"/>
                </a:cxn>
                <a:cxn ang="0">
                  <a:pos x="4" y="32"/>
                </a:cxn>
                <a:cxn ang="0">
                  <a:pos x="11" y="35"/>
                </a:cxn>
              </a:cxnLst>
              <a:rect l="0" t="0" r="r" b="b"/>
              <a:pathLst>
                <a:path w="17" h="36">
                  <a:moveTo>
                    <a:pt x="16" y="0"/>
                  </a:moveTo>
                  <a:lnTo>
                    <a:pt x="4" y="4"/>
                  </a:lnTo>
                  <a:lnTo>
                    <a:pt x="0" y="16"/>
                  </a:lnTo>
                  <a:lnTo>
                    <a:pt x="4" y="29"/>
                  </a:lnTo>
                  <a:lnTo>
                    <a:pt x="4" y="32"/>
                  </a:lnTo>
                  <a:lnTo>
                    <a:pt x="11" y="3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5" name="Freeform 157"/>
            <p:cNvSpPr>
              <a:spLocks/>
            </p:cNvSpPr>
            <p:nvPr/>
          </p:nvSpPr>
          <p:spPr bwMode="auto">
            <a:xfrm>
              <a:off x="4826" y="2432"/>
              <a:ext cx="17" cy="34"/>
            </a:xfrm>
            <a:custGeom>
              <a:avLst/>
              <a:gdLst/>
              <a:ahLst/>
              <a:cxnLst>
                <a:cxn ang="0">
                  <a:pos x="11" y="33"/>
                </a:cxn>
                <a:cxn ang="0">
                  <a:pos x="7" y="31"/>
                </a:cxn>
                <a:cxn ang="0">
                  <a:pos x="4" y="29"/>
                </a:cxn>
                <a:cxn ang="0">
                  <a:pos x="0" y="16"/>
                </a:cxn>
                <a:cxn ang="0">
                  <a:pos x="7" y="3"/>
                </a:cxn>
                <a:cxn ang="0">
                  <a:pos x="11" y="1"/>
                </a:cxn>
                <a:cxn ang="0">
                  <a:pos x="16" y="0"/>
                </a:cxn>
              </a:cxnLst>
              <a:rect l="0" t="0" r="r" b="b"/>
              <a:pathLst>
                <a:path w="17" h="34">
                  <a:moveTo>
                    <a:pt x="11" y="33"/>
                  </a:moveTo>
                  <a:lnTo>
                    <a:pt x="7" y="31"/>
                  </a:lnTo>
                  <a:lnTo>
                    <a:pt x="4" y="29"/>
                  </a:lnTo>
                  <a:lnTo>
                    <a:pt x="0" y="16"/>
                  </a:lnTo>
                  <a:lnTo>
                    <a:pt x="7" y="3"/>
                  </a:lnTo>
                  <a:lnTo>
                    <a:pt x="11" y="1"/>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6" name="Freeform 158"/>
            <p:cNvSpPr>
              <a:spLocks/>
            </p:cNvSpPr>
            <p:nvPr/>
          </p:nvSpPr>
          <p:spPr bwMode="auto">
            <a:xfrm>
              <a:off x="4856" y="2436"/>
              <a:ext cx="17" cy="30"/>
            </a:xfrm>
            <a:custGeom>
              <a:avLst/>
              <a:gdLst/>
              <a:ahLst/>
              <a:cxnLst>
                <a:cxn ang="0">
                  <a:pos x="16" y="0"/>
                </a:cxn>
                <a:cxn ang="0">
                  <a:pos x="11" y="0"/>
                </a:cxn>
                <a:cxn ang="0">
                  <a:pos x="5" y="3"/>
                </a:cxn>
                <a:cxn ang="0">
                  <a:pos x="0" y="14"/>
                </a:cxn>
                <a:cxn ang="0">
                  <a:pos x="5" y="25"/>
                </a:cxn>
                <a:cxn ang="0">
                  <a:pos x="11" y="29"/>
                </a:cxn>
              </a:cxnLst>
              <a:rect l="0" t="0" r="r" b="b"/>
              <a:pathLst>
                <a:path w="17" h="30">
                  <a:moveTo>
                    <a:pt x="16" y="0"/>
                  </a:moveTo>
                  <a:lnTo>
                    <a:pt x="11" y="0"/>
                  </a:lnTo>
                  <a:lnTo>
                    <a:pt x="5" y="3"/>
                  </a:lnTo>
                  <a:lnTo>
                    <a:pt x="0" y="14"/>
                  </a:lnTo>
                  <a:lnTo>
                    <a:pt x="5" y="25"/>
                  </a:lnTo>
                  <a:lnTo>
                    <a:pt x="11" y="2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7" name="Freeform 159"/>
            <p:cNvSpPr>
              <a:spLocks/>
            </p:cNvSpPr>
            <p:nvPr/>
          </p:nvSpPr>
          <p:spPr bwMode="auto">
            <a:xfrm>
              <a:off x="4865" y="2436"/>
              <a:ext cx="17" cy="30"/>
            </a:xfrm>
            <a:custGeom>
              <a:avLst/>
              <a:gdLst/>
              <a:ahLst/>
              <a:cxnLst>
                <a:cxn ang="0">
                  <a:pos x="10" y="29"/>
                </a:cxn>
                <a:cxn ang="0">
                  <a:pos x="2" y="25"/>
                </a:cxn>
                <a:cxn ang="0">
                  <a:pos x="0" y="21"/>
                </a:cxn>
                <a:cxn ang="0">
                  <a:pos x="0" y="14"/>
                </a:cxn>
                <a:cxn ang="0">
                  <a:pos x="8" y="3"/>
                </a:cxn>
                <a:cxn ang="0">
                  <a:pos x="10" y="1"/>
                </a:cxn>
                <a:cxn ang="0">
                  <a:pos x="16" y="0"/>
                </a:cxn>
              </a:cxnLst>
              <a:rect l="0" t="0" r="r" b="b"/>
              <a:pathLst>
                <a:path w="17" h="30">
                  <a:moveTo>
                    <a:pt x="10" y="29"/>
                  </a:moveTo>
                  <a:lnTo>
                    <a:pt x="2" y="25"/>
                  </a:lnTo>
                  <a:lnTo>
                    <a:pt x="0" y="21"/>
                  </a:lnTo>
                  <a:lnTo>
                    <a:pt x="0" y="14"/>
                  </a:lnTo>
                  <a:lnTo>
                    <a:pt x="8" y="3"/>
                  </a:lnTo>
                  <a:lnTo>
                    <a:pt x="10" y="1"/>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8" name="Freeform 160"/>
            <p:cNvSpPr>
              <a:spLocks/>
            </p:cNvSpPr>
            <p:nvPr/>
          </p:nvSpPr>
          <p:spPr bwMode="auto">
            <a:xfrm>
              <a:off x="4873" y="2460"/>
              <a:ext cx="17" cy="17"/>
            </a:xfrm>
            <a:custGeom>
              <a:avLst/>
              <a:gdLst/>
              <a:ahLst/>
              <a:cxnLst>
                <a:cxn ang="0">
                  <a:pos x="0" y="16"/>
                </a:cxn>
                <a:cxn ang="0">
                  <a:pos x="7" y="5"/>
                </a:cxn>
                <a:cxn ang="0">
                  <a:pos x="16" y="0"/>
                </a:cxn>
              </a:cxnLst>
              <a:rect l="0" t="0" r="r" b="b"/>
              <a:pathLst>
                <a:path w="17" h="17">
                  <a:moveTo>
                    <a:pt x="0" y="16"/>
                  </a:moveTo>
                  <a:lnTo>
                    <a:pt x="7" y="5"/>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9" name="Freeform 161"/>
            <p:cNvSpPr>
              <a:spLocks/>
            </p:cNvSpPr>
            <p:nvPr/>
          </p:nvSpPr>
          <p:spPr bwMode="auto">
            <a:xfrm>
              <a:off x="4865" y="2471"/>
              <a:ext cx="33" cy="17"/>
            </a:xfrm>
            <a:custGeom>
              <a:avLst/>
              <a:gdLst/>
              <a:ahLst/>
              <a:cxnLst>
                <a:cxn ang="0">
                  <a:pos x="32" y="16"/>
                </a:cxn>
                <a:cxn ang="0">
                  <a:pos x="29" y="5"/>
                </a:cxn>
                <a:cxn ang="0">
                  <a:pos x="23" y="0"/>
                </a:cxn>
                <a:cxn ang="0">
                  <a:pos x="0" y="0"/>
                </a:cxn>
              </a:cxnLst>
              <a:rect l="0" t="0" r="r" b="b"/>
              <a:pathLst>
                <a:path w="33" h="17">
                  <a:moveTo>
                    <a:pt x="32" y="16"/>
                  </a:moveTo>
                  <a:lnTo>
                    <a:pt x="29" y="5"/>
                  </a:lnTo>
                  <a:lnTo>
                    <a:pt x="23" y="0"/>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0" name="Freeform 162"/>
            <p:cNvSpPr>
              <a:spLocks/>
            </p:cNvSpPr>
            <p:nvPr/>
          </p:nvSpPr>
          <p:spPr bwMode="auto">
            <a:xfrm>
              <a:off x="4960" y="2483"/>
              <a:ext cx="17" cy="17"/>
            </a:xfrm>
            <a:custGeom>
              <a:avLst/>
              <a:gdLst/>
              <a:ahLst/>
              <a:cxnLst>
                <a:cxn ang="0">
                  <a:pos x="16" y="0"/>
                </a:cxn>
                <a:cxn ang="0">
                  <a:pos x="0" y="2"/>
                </a:cxn>
                <a:cxn ang="0">
                  <a:pos x="0" y="7"/>
                </a:cxn>
                <a:cxn ang="0">
                  <a:pos x="0" y="12"/>
                </a:cxn>
                <a:cxn ang="0">
                  <a:pos x="7" y="16"/>
                </a:cxn>
              </a:cxnLst>
              <a:rect l="0" t="0" r="r" b="b"/>
              <a:pathLst>
                <a:path w="17" h="17">
                  <a:moveTo>
                    <a:pt x="16" y="0"/>
                  </a:moveTo>
                  <a:lnTo>
                    <a:pt x="0" y="2"/>
                  </a:lnTo>
                  <a:lnTo>
                    <a:pt x="0" y="7"/>
                  </a:lnTo>
                  <a:lnTo>
                    <a:pt x="0" y="12"/>
                  </a:lnTo>
                  <a:lnTo>
                    <a:pt x="7"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1" name="Freeform 163"/>
            <p:cNvSpPr>
              <a:spLocks/>
            </p:cNvSpPr>
            <p:nvPr/>
          </p:nvSpPr>
          <p:spPr bwMode="auto">
            <a:xfrm>
              <a:off x="4897" y="2472"/>
              <a:ext cx="70" cy="17"/>
            </a:xfrm>
            <a:custGeom>
              <a:avLst/>
              <a:gdLst/>
              <a:ahLst/>
              <a:cxnLst>
                <a:cxn ang="0">
                  <a:pos x="69" y="16"/>
                </a:cxn>
                <a:cxn ang="0">
                  <a:pos x="41" y="4"/>
                </a:cxn>
                <a:cxn ang="0">
                  <a:pos x="0" y="0"/>
                </a:cxn>
              </a:cxnLst>
              <a:rect l="0" t="0" r="r" b="b"/>
              <a:pathLst>
                <a:path w="70" h="17">
                  <a:moveTo>
                    <a:pt x="69" y="16"/>
                  </a:moveTo>
                  <a:lnTo>
                    <a:pt x="41" y="4"/>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2" name="Freeform 164"/>
            <p:cNvSpPr>
              <a:spLocks/>
            </p:cNvSpPr>
            <p:nvPr/>
          </p:nvSpPr>
          <p:spPr bwMode="auto">
            <a:xfrm>
              <a:off x="4856" y="2470"/>
              <a:ext cx="17" cy="34"/>
            </a:xfrm>
            <a:custGeom>
              <a:avLst/>
              <a:gdLst/>
              <a:ahLst/>
              <a:cxnLst>
                <a:cxn ang="0">
                  <a:pos x="16" y="0"/>
                </a:cxn>
                <a:cxn ang="0">
                  <a:pos x="11" y="2"/>
                </a:cxn>
                <a:cxn ang="0">
                  <a:pos x="8" y="5"/>
                </a:cxn>
                <a:cxn ang="0">
                  <a:pos x="0" y="17"/>
                </a:cxn>
                <a:cxn ang="0">
                  <a:pos x="3" y="27"/>
                </a:cxn>
                <a:cxn ang="0">
                  <a:pos x="8" y="31"/>
                </a:cxn>
                <a:cxn ang="0">
                  <a:pos x="11" y="33"/>
                </a:cxn>
              </a:cxnLst>
              <a:rect l="0" t="0" r="r" b="b"/>
              <a:pathLst>
                <a:path w="17" h="34">
                  <a:moveTo>
                    <a:pt x="16" y="0"/>
                  </a:moveTo>
                  <a:lnTo>
                    <a:pt x="11" y="2"/>
                  </a:lnTo>
                  <a:lnTo>
                    <a:pt x="8" y="5"/>
                  </a:lnTo>
                  <a:lnTo>
                    <a:pt x="0" y="17"/>
                  </a:lnTo>
                  <a:lnTo>
                    <a:pt x="3" y="27"/>
                  </a:lnTo>
                  <a:lnTo>
                    <a:pt x="8" y="31"/>
                  </a:lnTo>
                  <a:lnTo>
                    <a:pt x="11" y="3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3" name="Freeform 165"/>
            <p:cNvSpPr>
              <a:spLocks/>
            </p:cNvSpPr>
            <p:nvPr/>
          </p:nvSpPr>
          <p:spPr bwMode="auto">
            <a:xfrm>
              <a:off x="4892" y="2472"/>
              <a:ext cx="17" cy="32"/>
            </a:xfrm>
            <a:custGeom>
              <a:avLst/>
              <a:gdLst/>
              <a:ahLst/>
              <a:cxnLst>
                <a:cxn ang="0">
                  <a:pos x="12" y="31"/>
                </a:cxn>
                <a:cxn ang="0">
                  <a:pos x="6" y="27"/>
                </a:cxn>
                <a:cxn ang="0">
                  <a:pos x="0" y="16"/>
                </a:cxn>
                <a:cxn ang="0">
                  <a:pos x="6" y="3"/>
                </a:cxn>
                <a:cxn ang="0">
                  <a:pos x="12" y="0"/>
                </a:cxn>
                <a:cxn ang="0">
                  <a:pos x="16" y="0"/>
                </a:cxn>
              </a:cxnLst>
              <a:rect l="0" t="0" r="r" b="b"/>
              <a:pathLst>
                <a:path w="17" h="32">
                  <a:moveTo>
                    <a:pt x="12" y="31"/>
                  </a:moveTo>
                  <a:lnTo>
                    <a:pt x="6" y="27"/>
                  </a:lnTo>
                  <a:lnTo>
                    <a:pt x="0" y="16"/>
                  </a:lnTo>
                  <a:lnTo>
                    <a:pt x="6" y="3"/>
                  </a:lnTo>
                  <a:lnTo>
                    <a:pt x="12" y="0"/>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4" name="Freeform 166"/>
            <p:cNvSpPr>
              <a:spLocks/>
            </p:cNvSpPr>
            <p:nvPr/>
          </p:nvSpPr>
          <p:spPr bwMode="auto">
            <a:xfrm>
              <a:off x="4923" y="2474"/>
              <a:ext cx="17" cy="30"/>
            </a:xfrm>
            <a:custGeom>
              <a:avLst/>
              <a:gdLst/>
              <a:ahLst/>
              <a:cxnLst>
                <a:cxn ang="0">
                  <a:pos x="16" y="0"/>
                </a:cxn>
                <a:cxn ang="0">
                  <a:pos x="11" y="1"/>
                </a:cxn>
                <a:cxn ang="0">
                  <a:pos x="4" y="3"/>
                </a:cxn>
                <a:cxn ang="0">
                  <a:pos x="0" y="14"/>
                </a:cxn>
                <a:cxn ang="0">
                  <a:pos x="0" y="20"/>
                </a:cxn>
                <a:cxn ang="0">
                  <a:pos x="4" y="25"/>
                </a:cxn>
                <a:cxn ang="0">
                  <a:pos x="11" y="29"/>
                </a:cxn>
              </a:cxnLst>
              <a:rect l="0" t="0" r="r" b="b"/>
              <a:pathLst>
                <a:path w="17" h="30">
                  <a:moveTo>
                    <a:pt x="16" y="0"/>
                  </a:moveTo>
                  <a:lnTo>
                    <a:pt x="11" y="1"/>
                  </a:lnTo>
                  <a:lnTo>
                    <a:pt x="4" y="3"/>
                  </a:lnTo>
                  <a:lnTo>
                    <a:pt x="0" y="14"/>
                  </a:lnTo>
                  <a:lnTo>
                    <a:pt x="0" y="20"/>
                  </a:lnTo>
                  <a:lnTo>
                    <a:pt x="4" y="25"/>
                  </a:lnTo>
                  <a:lnTo>
                    <a:pt x="11" y="2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5" name="Freeform 167"/>
            <p:cNvSpPr>
              <a:spLocks/>
            </p:cNvSpPr>
            <p:nvPr/>
          </p:nvSpPr>
          <p:spPr bwMode="auto">
            <a:xfrm>
              <a:off x="4932" y="2474"/>
              <a:ext cx="17" cy="30"/>
            </a:xfrm>
            <a:custGeom>
              <a:avLst/>
              <a:gdLst/>
              <a:ahLst/>
              <a:cxnLst>
                <a:cxn ang="0">
                  <a:pos x="9" y="29"/>
                </a:cxn>
                <a:cxn ang="0">
                  <a:pos x="6" y="27"/>
                </a:cxn>
                <a:cxn ang="0">
                  <a:pos x="2" y="25"/>
                </a:cxn>
                <a:cxn ang="0">
                  <a:pos x="0" y="15"/>
                </a:cxn>
                <a:cxn ang="0">
                  <a:pos x="6" y="3"/>
                </a:cxn>
                <a:cxn ang="0">
                  <a:pos x="16" y="0"/>
                </a:cxn>
              </a:cxnLst>
              <a:rect l="0" t="0" r="r" b="b"/>
              <a:pathLst>
                <a:path w="17" h="30">
                  <a:moveTo>
                    <a:pt x="9" y="29"/>
                  </a:moveTo>
                  <a:lnTo>
                    <a:pt x="6" y="27"/>
                  </a:lnTo>
                  <a:lnTo>
                    <a:pt x="2" y="25"/>
                  </a:lnTo>
                  <a:lnTo>
                    <a:pt x="0" y="15"/>
                  </a:lnTo>
                  <a:lnTo>
                    <a:pt x="6" y="3"/>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6" name="Freeform 168"/>
            <p:cNvSpPr>
              <a:spLocks/>
            </p:cNvSpPr>
            <p:nvPr/>
          </p:nvSpPr>
          <p:spPr bwMode="auto">
            <a:xfrm>
              <a:off x="4938" y="2452"/>
              <a:ext cx="41" cy="25"/>
            </a:xfrm>
            <a:custGeom>
              <a:avLst/>
              <a:gdLst/>
              <a:ahLst/>
              <a:cxnLst>
                <a:cxn ang="0">
                  <a:pos x="40" y="24"/>
                </a:cxn>
                <a:cxn ang="0">
                  <a:pos x="8" y="6"/>
                </a:cxn>
                <a:cxn ang="0">
                  <a:pos x="7" y="6"/>
                </a:cxn>
                <a:cxn ang="0">
                  <a:pos x="7" y="5"/>
                </a:cxn>
                <a:cxn ang="0">
                  <a:pos x="11" y="3"/>
                </a:cxn>
                <a:cxn ang="0">
                  <a:pos x="34" y="1"/>
                </a:cxn>
                <a:cxn ang="0">
                  <a:pos x="26" y="0"/>
                </a:cxn>
                <a:cxn ang="0">
                  <a:pos x="16" y="0"/>
                </a:cxn>
                <a:cxn ang="0">
                  <a:pos x="7" y="1"/>
                </a:cxn>
                <a:cxn ang="0">
                  <a:pos x="0" y="1"/>
                </a:cxn>
              </a:cxnLst>
              <a:rect l="0" t="0" r="r" b="b"/>
              <a:pathLst>
                <a:path w="41" h="25">
                  <a:moveTo>
                    <a:pt x="40" y="24"/>
                  </a:moveTo>
                  <a:lnTo>
                    <a:pt x="8" y="6"/>
                  </a:lnTo>
                  <a:lnTo>
                    <a:pt x="7" y="6"/>
                  </a:lnTo>
                  <a:lnTo>
                    <a:pt x="7" y="5"/>
                  </a:lnTo>
                  <a:lnTo>
                    <a:pt x="11" y="3"/>
                  </a:lnTo>
                  <a:lnTo>
                    <a:pt x="34" y="1"/>
                  </a:lnTo>
                  <a:lnTo>
                    <a:pt x="26" y="0"/>
                  </a:lnTo>
                  <a:lnTo>
                    <a:pt x="16" y="0"/>
                  </a:lnTo>
                  <a:lnTo>
                    <a:pt x="7" y="1"/>
                  </a:lnTo>
                  <a:lnTo>
                    <a:pt x="0" y="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7" name="Freeform 169"/>
            <p:cNvSpPr>
              <a:spLocks/>
            </p:cNvSpPr>
            <p:nvPr/>
          </p:nvSpPr>
          <p:spPr bwMode="auto">
            <a:xfrm>
              <a:off x="4874" y="2415"/>
              <a:ext cx="38" cy="22"/>
            </a:xfrm>
            <a:custGeom>
              <a:avLst/>
              <a:gdLst/>
              <a:ahLst/>
              <a:cxnLst>
                <a:cxn ang="0">
                  <a:pos x="37" y="21"/>
                </a:cxn>
                <a:cxn ang="0">
                  <a:pos x="6" y="4"/>
                </a:cxn>
                <a:cxn ang="0">
                  <a:pos x="5" y="4"/>
                </a:cxn>
                <a:cxn ang="0">
                  <a:pos x="9" y="2"/>
                </a:cxn>
                <a:cxn ang="0">
                  <a:pos x="32" y="0"/>
                </a:cxn>
                <a:cxn ang="0">
                  <a:pos x="24" y="0"/>
                </a:cxn>
                <a:cxn ang="0">
                  <a:pos x="14" y="0"/>
                </a:cxn>
                <a:cxn ang="0">
                  <a:pos x="5" y="0"/>
                </a:cxn>
                <a:cxn ang="0">
                  <a:pos x="0" y="1"/>
                </a:cxn>
              </a:cxnLst>
              <a:rect l="0" t="0" r="r" b="b"/>
              <a:pathLst>
                <a:path w="38" h="22">
                  <a:moveTo>
                    <a:pt x="37" y="21"/>
                  </a:moveTo>
                  <a:lnTo>
                    <a:pt x="6" y="4"/>
                  </a:lnTo>
                  <a:lnTo>
                    <a:pt x="5" y="4"/>
                  </a:lnTo>
                  <a:lnTo>
                    <a:pt x="9" y="2"/>
                  </a:lnTo>
                  <a:lnTo>
                    <a:pt x="32" y="0"/>
                  </a:lnTo>
                  <a:lnTo>
                    <a:pt x="24" y="0"/>
                  </a:lnTo>
                  <a:lnTo>
                    <a:pt x="14" y="0"/>
                  </a:lnTo>
                  <a:lnTo>
                    <a:pt x="5" y="0"/>
                  </a:lnTo>
                  <a:lnTo>
                    <a:pt x="0" y="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8" name="Freeform 170"/>
            <p:cNvSpPr>
              <a:spLocks/>
            </p:cNvSpPr>
            <p:nvPr/>
          </p:nvSpPr>
          <p:spPr bwMode="auto">
            <a:xfrm>
              <a:off x="4794" y="2348"/>
              <a:ext cx="217" cy="41"/>
            </a:xfrm>
            <a:custGeom>
              <a:avLst/>
              <a:gdLst/>
              <a:ahLst/>
              <a:cxnLst>
                <a:cxn ang="0">
                  <a:pos x="7" y="24"/>
                </a:cxn>
                <a:cxn ang="0">
                  <a:pos x="1" y="21"/>
                </a:cxn>
                <a:cxn ang="0">
                  <a:pos x="0" y="19"/>
                </a:cxn>
                <a:cxn ang="0">
                  <a:pos x="0" y="16"/>
                </a:cxn>
                <a:cxn ang="0">
                  <a:pos x="1" y="13"/>
                </a:cxn>
                <a:cxn ang="0">
                  <a:pos x="3" y="10"/>
                </a:cxn>
                <a:cxn ang="0">
                  <a:pos x="9" y="6"/>
                </a:cxn>
                <a:cxn ang="0">
                  <a:pos x="17" y="3"/>
                </a:cxn>
                <a:cxn ang="0">
                  <a:pos x="39" y="0"/>
                </a:cxn>
                <a:cxn ang="0">
                  <a:pos x="61" y="0"/>
                </a:cxn>
                <a:cxn ang="0">
                  <a:pos x="83" y="0"/>
                </a:cxn>
                <a:cxn ang="0">
                  <a:pos x="107" y="3"/>
                </a:cxn>
                <a:cxn ang="0">
                  <a:pos x="132" y="8"/>
                </a:cxn>
                <a:cxn ang="0">
                  <a:pos x="157" y="13"/>
                </a:cxn>
                <a:cxn ang="0">
                  <a:pos x="186" y="22"/>
                </a:cxn>
                <a:cxn ang="0">
                  <a:pos x="216" y="32"/>
                </a:cxn>
                <a:cxn ang="0">
                  <a:pos x="209" y="40"/>
                </a:cxn>
              </a:cxnLst>
              <a:rect l="0" t="0" r="r" b="b"/>
              <a:pathLst>
                <a:path w="217" h="41">
                  <a:moveTo>
                    <a:pt x="7" y="24"/>
                  </a:moveTo>
                  <a:lnTo>
                    <a:pt x="1" y="21"/>
                  </a:lnTo>
                  <a:lnTo>
                    <a:pt x="0" y="19"/>
                  </a:lnTo>
                  <a:lnTo>
                    <a:pt x="0" y="16"/>
                  </a:lnTo>
                  <a:lnTo>
                    <a:pt x="1" y="13"/>
                  </a:lnTo>
                  <a:lnTo>
                    <a:pt x="3" y="10"/>
                  </a:lnTo>
                  <a:lnTo>
                    <a:pt x="9" y="6"/>
                  </a:lnTo>
                  <a:lnTo>
                    <a:pt x="17" y="3"/>
                  </a:lnTo>
                  <a:lnTo>
                    <a:pt x="39" y="0"/>
                  </a:lnTo>
                  <a:lnTo>
                    <a:pt x="61" y="0"/>
                  </a:lnTo>
                  <a:lnTo>
                    <a:pt x="83" y="0"/>
                  </a:lnTo>
                  <a:lnTo>
                    <a:pt x="107" y="3"/>
                  </a:lnTo>
                  <a:lnTo>
                    <a:pt x="132" y="8"/>
                  </a:lnTo>
                  <a:lnTo>
                    <a:pt x="157" y="13"/>
                  </a:lnTo>
                  <a:lnTo>
                    <a:pt x="186" y="22"/>
                  </a:lnTo>
                  <a:lnTo>
                    <a:pt x="216" y="32"/>
                  </a:lnTo>
                  <a:lnTo>
                    <a:pt x="209" y="4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9" name="Freeform 171"/>
            <p:cNvSpPr>
              <a:spLocks/>
            </p:cNvSpPr>
            <p:nvPr/>
          </p:nvSpPr>
          <p:spPr bwMode="auto">
            <a:xfrm>
              <a:off x="4857" y="2347"/>
              <a:ext cx="212" cy="44"/>
            </a:xfrm>
            <a:custGeom>
              <a:avLst/>
              <a:gdLst/>
              <a:ahLst/>
              <a:cxnLst>
                <a:cxn ang="0">
                  <a:pos x="183" y="43"/>
                </a:cxn>
                <a:cxn ang="0">
                  <a:pos x="195" y="41"/>
                </a:cxn>
                <a:cxn ang="0">
                  <a:pos x="205" y="39"/>
                </a:cxn>
                <a:cxn ang="0">
                  <a:pos x="209" y="36"/>
                </a:cxn>
                <a:cxn ang="0">
                  <a:pos x="211" y="35"/>
                </a:cxn>
                <a:cxn ang="0">
                  <a:pos x="209" y="34"/>
                </a:cxn>
                <a:cxn ang="0">
                  <a:pos x="185" y="26"/>
                </a:cxn>
                <a:cxn ang="0">
                  <a:pos x="161" y="18"/>
                </a:cxn>
                <a:cxn ang="0">
                  <a:pos x="135" y="12"/>
                </a:cxn>
                <a:cxn ang="0">
                  <a:pos x="110" y="7"/>
                </a:cxn>
                <a:cxn ang="0">
                  <a:pos x="83" y="4"/>
                </a:cxn>
                <a:cxn ang="0">
                  <a:pos x="56" y="2"/>
                </a:cxn>
                <a:cxn ang="0">
                  <a:pos x="0" y="0"/>
                </a:cxn>
              </a:cxnLst>
              <a:rect l="0" t="0" r="r" b="b"/>
              <a:pathLst>
                <a:path w="212" h="44">
                  <a:moveTo>
                    <a:pt x="183" y="43"/>
                  </a:moveTo>
                  <a:lnTo>
                    <a:pt x="195" y="41"/>
                  </a:lnTo>
                  <a:lnTo>
                    <a:pt x="205" y="39"/>
                  </a:lnTo>
                  <a:lnTo>
                    <a:pt x="209" y="36"/>
                  </a:lnTo>
                  <a:lnTo>
                    <a:pt x="211" y="35"/>
                  </a:lnTo>
                  <a:lnTo>
                    <a:pt x="209" y="34"/>
                  </a:lnTo>
                  <a:lnTo>
                    <a:pt x="185" y="26"/>
                  </a:lnTo>
                  <a:lnTo>
                    <a:pt x="161" y="18"/>
                  </a:lnTo>
                  <a:lnTo>
                    <a:pt x="135" y="12"/>
                  </a:lnTo>
                  <a:lnTo>
                    <a:pt x="110" y="7"/>
                  </a:lnTo>
                  <a:lnTo>
                    <a:pt x="83" y="4"/>
                  </a:lnTo>
                  <a:lnTo>
                    <a:pt x="56" y="2"/>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0" name="Freeform 172"/>
            <p:cNvSpPr>
              <a:spLocks/>
            </p:cNvSpPr>
            <p:nvPr/>
          </p:nvSpPr>
          <p:spPr bwMode="auto">
            <a:xfrm>
              <a:off x="4811" y="2376"/>
              <a:ext cx="17" cy="17"/>
            </a:xfrm>
            <a:custGeom>
              <a:avLst/>
              <a:gdLst/>
              <a:ahLst/>
              <a:cxnLst>
                <a:cxn ang="0">
                  <a:pos x="0" y="10"/>
                </a:cxn>
                <a:cxn ang="0">
                  <a:pos x="0" y="4"/>
                </a:cxn>
                <a:cxn ang="0">
                  <a:pos x="6" y="0"/>
                </a:cxn>
                <a:cxn ang="0">
                  <a:pos x="16" y="4"/>
                </a:cxn>
                <a:cxn ang="0">
                  <a:pos x="9" y="10"/>
                </a:cxn>
                <a:cxn ang="0">
                  <a:pos x="9" y="16"/>
                </a:cxn>
              </a:cxnLst>
              <a:rect l="0" t="0" r="r" b="b"/>
              <a:pathLst>
                <a:path w="17" h="17">
                  <a:moveTo>
                    <a:pt x="0" y="10"/>
                  </a:moveTo>
                  <a:lnTo>
                    <a:pt x="0" y="4"/>
                  </a:lnTo>
                  <a:lnTo>
                    <a:pt x="6" y="0"/>
                  </a:lnTo>
                  <a:lnTo>
                    <a:pt x="16" y="4"/>
                  </a:lnTo>
                  <a:lnTo>
                    <a:pt x="9" y="10"/>
                  </a:lnTo>
                  <a:lnTo>
                    <a:pt x="9"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1" name="Line 173"/>
            <p:cNvSpPr>
              <a:spLocks noChangeShapeType="1"/>
            </p:cNvSpPr>
            <p:nvPr/>
          </p:nvSpPr>
          <p:spPr bwMode="auto">
            <a:xfrm>
              <a:off x="4815" y="2356"/>
              <a:ext cx="88" cy="5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82" name="Line 174"/>
            <p:cNvSpPr>
              <a:spLocks noChangeShapeType="1"/>
            </p:cNvSpPr>
            <p:nvPr/>
          </p:nvSpPr>
          <p:spPr bwMode="auto">
            <a:xfrm>
              <a:off x="4908" y="2419"/>
              <a:ext cx="52" cy="3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83" name="Line 175"/>
            <p:cNvSpPr>
              <a:spLocks noChangeShapeType="1"/>
            </p:cNvSpPr>
            <p:nvPr/>
          </p:nvSpPr>
          <p:spPr bwMode="auto">
            <a:xfrm>
              <a:off x="4966" y="2458"/>
              <a:ext cx="56" cy="34"/>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84" name="Freeform 176"/>
            <p:cNvSpPr>
              <a:spLocks/>
            </p:cNvSpPr>
            <p:nvPr/>
          </p:nvSpPr>
          <p:spPr bwMode="auto">
            <a:xfrm>
              <a:off x="5010" y="2492"/>
              <a:ext cx="67" cy="17"/>
            </a:xfrm>
            <a:custGeom>
              <a:avLst/>
              <a:gdLst/>
              <a:ahLst/>
              <a:cxnLst>
                <a:cxn ang="0">
                  <a:pos x="66" y="16"/>
                </a:cxn>
                <a:cxn ang="0">
                  <a:pos x="18" y="3"/>
                </a:cxn>
                <a:cxn ang="0">
                  <a:pos x="7" y="0"/>
                </a:cxn>
                <a:cxn ang="0">
                  <a:pos x="2" y="3"/>
                </a:cxn>
                <a:cxn ang="0">
                  <a:pos x="0" y="6"/>
                </a:cxn>
                <a:cxn ang="0">
                  <a:pos x="2" y="16"/>
                </a:cxn>
              </a:cxnLst>
              <a:rect l="0" t="0" r="r" b="b"/>
              <a:pathLst>
                <a:path w="67" h="17">
                  <a:moveTo>
                    <a:pt x="66" y="16"/>
                  </a:moveTo>
                  <a:lnTo>
                    <a:pt x="18" y="3"/>
                  </a:lnTo>
                  <a:lnTo>
                    <a:pt x="7" y="0"/>
                  </a:lnTo>
                  <a:lnTo>
                    <a:pt x="2" y="3"/>
                  </a:lnTo>
                  <a:lnTo>
                    <a:pt x="0" y="6"/>
                  </a:lnTo>
                  <a:lnTo>
                    <a:pt x="2"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5" name="Freeform 177"/>
            <p:cNvSpPr>
              <a:spLocks/>
            </p:cNvSpPr>
            <p:nvPr/>
          </p:nvSpPr>
          <p:spPr bwMode="auto">
            <a:xfrm>
              <a:off x="4921" y="2354"/>
              <a:ext cx="121" cy="139"/>
            </a:xfrm>
            <a:custGeom>
              <a:avLst/>
              <a:gdLst/>
              <a:ahLst/>
              <a:cxnLst>
                <a:cxn ang="0">
                  <a:pos x="120" y="138"/>
                </a:cxn>
                <a:cxn ang="0">
                  <a:pos x="33" y="60"/>
                </a:cxn>
                <a:cxn ang="0">
                  <a:pos x="0" y="0"/>
                </a:cxn>
              </a:cxnLst>
              <a:rect l="0" t="0" r="r" b="b"/>
              <a:pathLst>
                <a:path w="121" h="139">
                  <a:moveTo>
                    <a:pt x="120" y="138"/>
                  </a:moveTo>
                  <a:lnTo>
                    <a:pt x="33" y="60"/>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6" name="Line 178"/>
            <p:cNvSpPr>
              <a:spLocks noChangeShapeType="1"/>
            </p:cNvSpPr>
            <p:nvPr/>
          </p:nvSpPr>
          <p:spPr bwMode="auto">
            <a:xfrm>
              <a:off x="4952" y="2418"/>
              <a:ext cx="46" cy="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87" name="Freeform 179"/>
            <p:cNvSpPr>
              <a:spLocks/>
            </p:cNvSpPr>
            <p:nvPr/>
          </p:nvSpPr>
          <p:spPr bwMode="auto">
            <a:xfrm>
              <a:off x="5010" y="2383"/>
              <a:ext cx="59" cy="17"/>
            </a:xfrm>
            <a:custGeom>
              <a:avLst/>
              <a:gdLst/>
              <a:ahLst/>
              <a:cxnLst>
                <a:cxn ang="0">
                  <a:pos x="0" y="0"/>
                </a:cxn>
                <a:cxn ang="0">
                  <a:pos x="30" y="16"/>
                </a:cxn>
                <a:cxn ang="0">
                  <a:pos x="58" y="16"/>
                </a:cxn>
              </a:cxnLst>
              <a:rect l="0" t="0" r="r" b="b"/>
              <a:pathLst>
                <a:path w="59" h="17">
                  <a:moveTo>
                    <a:pt x="0" y="0"/>
                  </a:moveTo>
                  <a:lnTo>
                    <a:pt x="30" y="16"/>
                  </a:lnTo>
                  <a:lnTo>
                    <a:pt x="58"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8" name="Freeform 180"/>
            <p:cNvSpPr>
              <a:spLocks/>
            </p:cNvSpPr>
            <p:nvPr/>
          </p:nvSpPr>
          <p:spPr bwMode="auto">
            <a:xfrm>
              <a:off x="4968" y="2371"/>
              <a:ext cx="62" cy="84"/>
            </a:xfrm>
            <a:custGeom>
              <a:avLst/>
              <a:gdLst/>
              <a:ahLst/>
              <a:cxnLst>
                <a:cxn ang="0">
                  <a:pos x="7" y="0"/>
                </a:cxn>
                <a:cxn ang="0">
                  <a:pos x="0" y="15"/>
                </a:cxn>
                <a:cxn ang="0">
                  <a:pos x="5" y="49"/>
                </a:cxn>
                <a:cxn ang="0">
                  <a:pos x="35" y="78"/>
                </a:cxn>
                <a:cxn ang="0">
                  <a:pos x="61" y="83"/>
                </a:cxn>
              </a:cxnLst>
              <a:rect l="0" t="0" r="r" b="b"/>
              <a:pathLst>
                <a:path w="62" h="84">
                  <a:moveTo>
                    <a:pt x="7" y="0"/>
                  </a:moveTo>
                  <a:lnTo>
                    <a:pt x="0" y="15"/>
                  </a:lnTo>
                  <a:lnTo>
                    <a:pt x="5" y="49"/>
                  </a:lnTo>
                  <a:lnTo>
                    <a:pt x="35" y="78"/>
                  </a:lnTo>
                  <a:lnTo>
                    <a:pt x="61" y="8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9" name="Line 181"/>
            <p:cNvSpPr>
              <a:spLocks noChangeShapeType="1"/>
            </p:cNvSpPr>
            <p:nvPr/>
          </p:nvSpPr>
          <p:spPr bwMode="auto">
            <a:xfrm>
              <a:off x="5011" y="2453"/>
              <a:ext cx="44" cy="36"/>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90" name="Line 182"/>
            <p:cNvSpPr>
              <a:spLocks noChangeShapeType="1"/>
            </p:cNvSpPr>
            <p:nvPr/>
          </p:nvSpPr>
          <p:spPr bwMode="auto">
            <a:xfrm flipH="1">
              <a:off x="5015" y="2491"/>
              <a:ext cx="51" cy="1"/>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91" name="Freeform 183"/>
            <p:cNvSpPr>
              <a:spLocks/>
            </p:cNvSpPr>
            <p:nvPr/>
          </p:nvSpPr>
          <p:spPr bwMode="auto">
            <a:xfrm>
              <a:off x="4894" y="2328"/>
              <a:ext cx="17" cy="19"/>
            </a:xfrm>
            <a:custGeom>
              <a:avLst/>
              <a:gdLst/>
              <a:ahLst/>
              <a:cxnLst>
                <a:cxn ang="0">
                  <a:pos x="16" y="15"/>
                </a:cxn>
                <a:cxn ang="0">
                  <a:pos x="14" y="8"/>
                </a:cxn>
                <a:cxn ang="0">
                  <a:pos x="16" y="1"/>
                </a:cxn>
                <a:cxn ang="0">
                  <a:pos x="14" y="0"/>
                </a:cxn>
                <a:cxn ang="0">
                  <a:pos x="8" y="0"/>
                </a:cxn>
                <a:cxn ang="0">
                  <a:pos x="2" y="0"/>
                </a:cxn>
                <a:cxn ang="0">
                  <a:pos x="1" y="1"/>
                </a:cxn>
                <a:cxn ang="0">
                  <a:pos x="0" y="8"/>
                </a:cxn>
                <a:cxn ang="0">
                  <a:pos x="0" y="14"/>
                </a:cxn>
                <a:cxn ang="0">
                  <a:pos x="1" y="16"/>
                </a:cxn>
                <a:cxn ang="0">
                  <a:pos x="7" y="18"/>
                </a:cxn>
                <a:cxn ang="0">
                  <a:pos x="13" y="16"/>
                </a:cxn>
                <a:cxn ang="0">
                  <a:pos x="16" y="15"/>
                </a:cxn>
              </a:cxnLst>
              <a:rect l="0" t="0" r="r" b="b"/>
              <a:pathLst>
                <a:path w="17" h="19">
                  <a:moveTo>
                    <a:pt x="16" y="15"/>
                  </a:moveTo>
                  <a:lnTo>
                    <a:pt x="14" y="8"/>
                  </a:lnTo>
                  <a:lnTo>
                    <a:pt x="16" y="1"/>
                  </a:lnTo>
                  <a:lnTo>
                    <a:pt x="14" y="0"/>
                  </a:lnTo>
                  <a:lnTo>
                    <a:pt x="8" y="0"/>
                  </a:lnTo>
                  <a:lnTo>
                    <a:pt x="2" y="0"/>
                  </a:lnTo>
                  <a:lnTo>
                    <a:pt x="1" y="1"/>
                  </a:lnTo>
                  <a:lnTo>
                    <a:pt x="0" y="8"/>
                  </a:lnTo>
                  <a:lnTo>
                    <a:pt x="0" y="14"/>
                  </a:lnTo>
                  <a:lnTo>
                    <a:pt x="1" y="16"/>
                  </a:lnTo>
                  <a:lnTo>
                    <a:pt x="7" y="18"/>
                  </a:lnTo>
                  <a:lnTo>
                    <a:pt x="13" y="16"/>
                  </a:lnTo>
                  <a:lnTo>
                    <a:pt x="16" y="1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2" name="Freeform 184"/>
            <p:cNvSpPr>
              <a:spLocks/>
            </p:cNvSpPr>
            <p:nvPr/>
          </p:nvSpPr>
          <p:spPr bwMode="auto">
            <a:xfrm>
              <a:off x="4894" y="2331"/>
              <a:ext cx="17" cy="17"/>
            </a:xfrm>
            <a:custGeom>
              <a:avLst/>
              <a:gdLst/>
              <a:ahLst/>
              <a:cxnLst>
                <a:cxn ang="0">
                  <a:pos x="12" y="16"/>
                </a:cxn>
                <a:cxn ang="0">
                  <a:pos x="0" y="12"/>
                </a:cxn>
                <a:cxn ang="0">
                  <a:pos x="0" y="4"/>
                </a:cxn>
                <a:cxn ang="0">
                  <a:pos x="4" y="0"/>
                </a:cxn>
                <a:cxn ang="0">
                  <a:pos x="16" y="4"/>
                </a:cxn>
                <a:cxn ang="0">
                  <a:pos x="16" y="12"/>
                </a:cxn>
                <a:cxn ang="0">
                  <a:pos x="12" y="16"/>
                </a:cxn>
              </a:cxnLst>
              <a:rect l="0" t="0" r="r" b="b"/>
              <a:pathLst>
                <a:path w="17" h="17">
                  <a:moveTo>
                    <a:pt x="12" y="16"/>
                  </a:moveTo>
                  <a:lnTo>
                    <a:pt x="0" y="12"/>
                  </a:lnTo>
                  <a:lnTo>
                    <a:pt x="0" y="4"/>
                  </a:lnTo>
                  <a:lnTo>
                    <a:pt x="4" y="0"/>
                  </a:lnTo>
                  <a:lnTo>
                    <a:pt x="16" y="4"/>
                  </a:lnTo>
                  <a:lnTo>
                    <a:pt x="16" y="12"/>
                  </a:lnTo>
                  <a:lnTo>
                    <a:pt x="12"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3" name="Freeform 185"/>
            <p:cNvSpPr>
              <a:spLocks/>
            </p:cNvSpPr>
            <p:nvPr/>
          </p:nvSpPr>
          <p:spPr bwMode="auto">
            <a:xfrm>
              <a:off x="4841" y="2325"/>
              <a:ext cx="17" cy="19"/>
            </a:xfrm>
            <a:custGeom>
              <a:avLst/>
              <a:gdLst/>
              <a:ahLst/>
              <a:cxnLst>
                <a:cxn ang="0">
                  <a:pos x="16" y="15"/>
                </a:cxn>
                <a:cxn ang="0">
                  <a:pos x="16" y="3"/>
                </a:cxn>
                <a:cxn ang="0">
                  <a:pos x="16" y="1"/>
                </a:cxn>
                <a:cxn ang="0">
                  <a:pos x="14" y="1"/>
                </a:cxn>
                <a:cxn ang="0">
                  <a:pos x="9" y="0"/>
                </a:cxn>
                <a:cxn ang="0">
                  <a:pos x="2" y="1"/>
                </a:cxn>
                <a:cxn ang="0">
                  <a:pos x="1" y="2"/>
                </a:cxn>
                <a:cxn ang="0">
                  <a:pos x="0" y="15"/>
                </a:cxn>
                <a:cxn ang="0">
                  <a:pos x="2" y="18"/>
                </a:cxn>
                <a:cxn ang="0">
                  <a:pos x="9" y="18"/>
                </a:cxn>
                <a:cxn ang="0">
                  <a:pos x="14" y="18"/>
                </a:cxn>
                <a:cxn ang="0">
                  <a:pos x="16" y="15"/>
                </a:cxn>
              </a:cxnLst>
              <a:rect l="0" t="0" r="r" b="b"/>
              <a:pathLst>
                <a:path w="17" h="19">
                  <a:moveTo>
                    <a:pt x="16" y="15"/>
                  </a:moveTo>
                  <a:lnTo>
                    <a:pt x="16" y="3"/>
                  </a:lnTo>
                  <a:lnTo>
                    <a:pt x="16" y="1"/>
                  </a:lnTo>
                  <a:lnTo>
                    <a:pt x="14" y="1"/>
                  </a:lnTo>
                  <a:lnTo>
                    <a:pt x="9" y="0"/>
                  </a:lnTo>
                  <a:lnTo>
                    <a:pt x="2" y="1"/>
                  </a:lnTo>
                  <a:lnTo>
                    <a:pt x="1" y="2"/>
                  </a:lnTo>
                  <a:lnTo>
                    <a:pt x="0" y="15"/>
                  </a:lnTo>
                  <a:lnTo>
                    <a:pt x="2" y="18"/>
                  </a:lnTo>
                  <a:lnTo>
                    <a:pt x="9" y="18"/>
                  </a:lnTo>
                  <a:lnTo>
                    <a:pt x="14" y="18"/>
                  </a:lnTo>
                  <a:lnTo>
                    <a:pt x="16" y="1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4" name="Freeform 186"/>
            <p:cNvSpPr>
              <a:spLocks/>
            </p:cNvSpPr>
            <p:nvPr/>
          </p:nvSpPr>
          <p:spPr bwMode="auto">
            <a:xfrm>
              <a:off x="4566" y="2302"/>
              <a:ext cx="17" cy="17"/>
            </a:xfrm>
            <a:custGeom>
              <a:avLst/>
              <a:gdLst/>
              <a:ahLst/>
              <a:cxnLst>
                <a:cxn ang="0">
                  <a:pos x="14" y="14"/>
                </a:cxn>
                <a:cxn ang="0">
                  <a:pos x="16" y="0"/>
                </a:cxn>
                <a:cxn ang="0">
                  <a:pos x="5" y="0"/>
                </a:cxn>
                <a:cxn ang="0">
                  <a:pos x="0" y="16"/>
                </a:cxn>
                <a:cxn ang="0">
                  <a:pos x="14" y="14"/>
                </a:cxn>
              </a:cxnLst>
              <a:rect l="0" t="0" r="r" b="b"/>
              <a:pathLst>
                <a:path w="17" h="17">
                  <a:moveTo>
                    <a:pt x="14" y="14"/>
                  </a:moveTo>
                  <a:lnTo>
                    <a:pt x="16" y="0"/>
                  </a:lnTo>
                  <a:lnTo>
                    <a:pt x="5" y="0"/>
                  </a:lnTo>
                  <a:lnTo>
                    <a:pt x="0" y="16"/>
                  </a:lnTo>
                  <a:lnTo>
                    <a:pt x="14" y="14"/>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5" name="Freeform 187"/>
            <p:cNvSpPr>
              <a:spLocks/>
            </p:cNvSpPr>
            <p:nvPr/>
          </p:nvSpPr>
          <p:spPr bwMode="auto">
            <a:xfrm>
              <a:off x="4556" y="2302"/>
              <a:ext cx="17" cy="17"/>
            </a:xfrm>
            <a:custGeom>
              <a:avLst/>
              <a:gdLst/>
              <a:ahLst/>
              <a:cxnLst>
                <a:cxn ang="0">
                  <a:pos x="11" y="16"/>
                </a:cxn>
                <a:cxn ang="0">
                  <a:pos x="16" y="0"/>
                </a:cxn>
                <a:cxn ang="0">
                  <a:pos x="8" y="0"/>
                </a:cxn>
                <a:cxn ang="0">
                  <a:pos x="0" y="10"/>
                </a:cxn>
                <a:cxn ang="0">
                  <a:pos x="11" y="16"/>
                </a:cxn>
              </a:cxnLst>
              <a:rect l="0" t="0" r="r" b="b"/>
              <a:pathLst>
                <a:path w="17" h="17">
                  <a:moveTo>
                    <a:pt x="11" y="16"/>
                  </a:moveTo>
                  <a:lnTo>
                    <a:pt x="16" y="0"/>
                  </a:lnTo>
                  <a:lnTo>
                    <a:pt x="8" y="0"/>
                  </a:lnTo>
                  <a:lnTo>
                    <a:pt x="0" y="10"/>
                  </a:lnTo>
                  <a:lnTo>
                    <a:pt x="11"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6" name="Freeform 188"/>
            <p:cNvSpPr>
              <a:spLocks/>
            </p:cNvSpPr>
            <p:nvPr/>
          </p:nvSpPr>
          <p:spPr bwMode="auto">
            <a:xfrm>
              <a:off x="4548" y="2297"/>
              <a:ext cx="17" cy="17"/>
            </a:xfrm>
            <a:custGeom>
              <a:avLst/>
              <a:gdLst/>
              <a:ahLst/>
              <a:cxnLst>
                <a:cxn ang="0">
                  <a:pos x="0" y="5"/>
                </a:cxn>
                <a:cxn ang="0">
                  <a:pos x="10" y="16"/>
                </a:cxn>
                <a:cxn ang="0">
                  <a:pos x="16" y="7"/>
                </a:cxn>
                <a:cxn ang="0">
                  <a:pos x="8" y="0"/>
                </a:cxn>
              </a:cxnLst>
              <a:rect l="0" t="0" r="r" b="b"/>
              <a:pathLst>
                <a:path w="17" h="17">
                  <a:moveTo>
                    <a:pt x="0" y="5"/>
                  </a:moveTo>
                  <a:lnTo>
                    <a:pt x="10" y="16"/>
                  </a:lnTo>
                  <a:lnTo>
                    <a:pt x="16" y="7"/>
                  </a:lnTo>
                  <a:lnTo>
                    <a:pt x="8"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7" name="Freeform 189"/>
            <p:cNvSpPr>
              <a:spLocks/>
            </p:cNvSpPr>
            <p:nvPr/>
          </p:nvSpPr>
          <p:spPr bwMode="auto">
            <a:xfrm>
              <a:off x="4559" y="2293"/>
              <a:ext cx="17" cy="17"/>
            </a:xfrm>
            <a:custGeom>
              <a:avLst/>
              <a:gdLst/>
              <a:ahLst/>
              <a:cxnLst>
                <a:cxn ang="0">
                  <a:pos x="0" y="6"/>
                </a:cxn>
                <a:cxn ang="0">
                  <a:pos x="9" y="16"/>
                </a:cxn>
                <a:cxn ang="0">
                  <a:pos x="16" y="9"/>
                </a:cxn>
                <a:cxn ang="0">
                  <a:pos x="6" y="0"/>
                </a:cxn>
                <a:cxn ang="0">
                  <a:pos x="0" y="6"/>
                </a:cxn>
              </a:cxnLst>
              <a:rect l="0" t="0" r="r" b="b"/>
              <a:pathLst>
                <a:path w="17" h="17">
                  <a:moveTo>
                    <a:pt x="0" y="6"/>
                  </a:moveTo>
                  <a:lnTo>
                    <a:pt x="9" y="16"/>
                  </a:lnTo>
                  <a:lnTo>
                    <a:pt x="16" y="9"/>
                  </a:lnTo>
                  <a:lnTo>
                    <a:pt x="6" y="0"/>
                  </a:lnTo>
                  <a:lnTo>
                    <a:pt x="0" y="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8" name="Freeform 190"/>
            <p:cNvSpPr>
              <a:spLocks/>
            </p:cNvSpPr>
            <p:nvPr/>
          </p:nvSpPr>
          <p:spPr bwMode="auto">
            <a:xfrm>
              <a:off x="4562" y="2299"/>
              <a:ext cx="17" cy="17"/>
            </a:xfrm>
            <a:custGeom>
              <a:avLst/>
              <a:gdLst/>
              <a:ahLst/>
              <a:cxnLst>
                <a:cxn ang="0">
                  <a:pos x="13" y="16"/>
                </a:cxn>
                <a:cxn ang="0">
                  <a:pos x="16" y="11"/>
                </a:cxn>
                <a:cxn ang="0">
                  <a:pos x="6" y="0"/>
                </a:cxn>
                <a:cxn ang="0">
                  <a:pos x="0" y="16"/>
                </a:cxn>
                <a:cxn ang="0">
                  <a:pos x="13" y="16"/>
                </a:cxn>
              </a:cxnLst>
              <a:rect l="0" t="0" r="r" b="b"/>
              <a:pathLst>
                <a:path w="17" h="17">
                  <a:moveTo>
                    <a:pt x="13" y="16"/>
                  </a:moveTo>
                  <a:lnTo>
                    <a:pt x="16" y="11"/>
                  </a:lnTo>
                  <a:lnTo>
                    <a:pt x="6" y="0"/>
                  </a:lnTo>
                  <a:lnTo>
                    <a:pt x="0" y="16"/>
                  </a:lnTo>
                  <a:lnTo>
                    <a:pt x="13"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9" name="Freeform 191"/>
            <p:cNvSpPr>
              <a:spLocks/>
            </p:cNvSpPr>
            <p:nvPr/>
          </p:nvSpPr>
          <p:spPr bwMode="auto">
            <a:xfrm>
              <a:off x="4532" y="2308"/>
              <a:ext cx="25" cy="17"/>
            </a:xfrm>
            <a:custGeom>
              <a:avLst/>
              <a:gdLst/>
              <a:ahLst/>
              <a:cxnLst>
                <a:cxn ang="0">
                  <a:pos x="24" y="0"/>
                </a:cxn>
                <a:cxn ang="0">
                  <a:pos x="18" y="11"/>
                </a:cxn>
                <a:cxn ang="0">
                  <a:pos x="12" y="16"/>
                </a:cxn>
                <a:cxn ang="0">
                  <a:pos x="5" y="11"/>
                </a:cxn>
                <a:cxn ang="0">
                  <a:pos x="0" y="4"/>
                </a:cxn>
              </a:cxnLst>
              <a:rect l="0" t="0" r="r" b="b"/>
              <a:pathLst>
                <a:path w="25" h="17">
                  <a:moveTo>
                    <a:pt x="24" y="0"/>
                  </a:moveTo>
                  <a:lnTo>
                    <a:pt x="18" y="11"/>
                  </a:lnTo>
                  <a:lnTo>
                    <a:pt x="12" y="16"/>
                  </a:lnTo>
                  <a:lnTo>
                    <a:pt x="5" y="11"/>
                  </a:lnTo>
                  <a:lnTo>
                    <a:pt x="0" y="4"/>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grpSp>
      <p:grpSp>
        <p:nvGrpSpPr>
          <p:cNvPr id="4" name="Group 3"/>
          <p:cNvGrpSpPr/>
          <p:nvPr/>
        </p:nvGrpSpPr>
        <p:grpSpPr>
          <a:xfrm>
            <a:off x="5410200" y="4114800"/>
            <a:ext cx="3581400" cy="2057400"/>
            <a:chOff x="5410200" y="4114800"/>
            <a:chExt cx="3581400" cy="2057400"/>
          </a:xfrm>
        </p:grpSpPr>
        <p:sp>
          <p:nvSpPr>
            <p:cNvPr id="3" name="Cloud 2"/>
            <p:cNvSpPr/>
            <p:nvPr/>
          </p:nvSpPr>
          <p:spPr bwMode="auto">
            <a:xfrm>
              <a:off x="5410200" y="4114800"/>
              <a:ext cx="3581400" cy="2057400"/>
            </a:xfrm>
            <a:prstGeom prst="cloud">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CA" sz="1200" b="0" i="0" u="none" strike="noStrike" cap="none" normalizeH="0" baseline="0">
                <a:ln>
                  <a:noFill/>
                </a:ln>
                <a:solidFill>
                  <a:schemeClr val="tx1"/>
                </a:solidFill>
                <a:effectLst/>
                <a:latin typeface="Arial" charset="0"/>
              </a:endParaRPr>
            </a:p>
          </p:txBody>
        </p:sp>
        <p:sp>
          <p:nvSpPr>
            <p:cNvPr id="2" name="TextBox 1"/>
            <p:cNvSpPr txBox="1"/>
            <p:nvPr/>
          </p:nvSpPr>
          <p:spPr>
            <a:xfrm>
              <a:off x="5702581" y="4646910"/>
              <a:ext cx="3048000" cy="923330"/>
            </a:xfrm>
            <a:prstGeom prst="rect">
              <a:avLst/>
            </a:prstGeom>
            <a:noFill/>
          </p:spPr>
          <p:txBody>
            <a:bodyPr wrap="square" rtlCol="0">
              <a:spAutoFit/>
            </a:bodyPr>
            <a:lstStyle/>
            <a:p>
              <a:pPr eaLnBrk="1" hangingPunct="1"/>
              <a:r>
                <a:rPr lang="en-US"/>
                <a:t>Any unit that performs Active sync known as a Primary Unit (PRU)</a:t>
              </a:r>
            </a:p>
          </p:txBody>
        </p:sp>
      </p:grpSp>
    </p:spTree>
    <p:extLst>
      <p:ext uri="{BB962C8B-B14F-4D97-AF65-F5344CB8AC3E}">
        <p14:creationId xmlns:p14="http://schemas.microsoft.com/office/powerpoint/2010/main" val="198366017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Title 172"/>
          <p:cNvSpPr>
            <a:spLocks noGrp="1"/>
          </p:cNvSpPr>
          <p:nvPr>
            <p:ph type="title" idx="4294967295"/>
          </p:nvPr>
        </p:nvSpPr>
        <p:spPr>
          <a:xfrm>
            <a:off x="0" y="0"/>
            <a:ext cx="9144000" cy="1143000"/>
          </a:xfrm>
        </p:spPr>
        <p:txBody>
          <a:bodyPr>
            <a:normAutofit/>
            <a:scene3d>
              <a:camera prst="orthographicFront"/>
              <a:lightRig rig="soft" dir="t">
                <a:rot lat="0" lon="0" rev="16800000"/>
              </a:lightRig>
            </a:scene3d>
            <a:sp3d prstMaterial="softEdge">
              <a:bevelT w="38100" h="38100"/>
            </a:sp3d>
          </a:bodyPr>
          <a:lstStyle/>
          <a:p>
            <a:pPr algn="ctr" eaLnBrk="1" fontAlgn="auto" hangingPunct="1">
              <a:spcAft>
                <a:spcPts val="0"/>
              </a:spcAft>
              <a:defRPr/>
            </a:pPr>
            <a:r>
              <a:rPr lang="en-US" sz="2800" b="1">
                <a:solidFill>
                  <a:schemeClr val="accent2">
                    <a:lumMod val="75000"/>
                  </a:schemeClr>
                </a:solidFill>
                <a:latin typeface="+mn-lt"/>
              </a:rPr>
              <a:t>Round Trip Timing</a:t>
            </a:r>
          </a:p>
        </p:txBody>
      </p:sp>
      <p:sp>
        <p:nvSpPr>
          <p:cNvPr id="41986" name="Content Placeholder 173"/>
          <p:cNvSpPr>
            <a:spLocks noGrp="1"/>
          </p:cNvSpPr>
          <p:nvPr>
            <p:ph sz="half" idx="4294967295"/>
          </p:nvPr>
        </p:nvSpPr>
        <p:spPr>
          <a:xfrm>
            <a:off x="0" y="1591374"/>
            <a:ext cx="5029200" cy="3520082"/>
          </a:xfrm>
        </p:spPr>
        <p:txBody>
          <a:bodyPr anchor="ctr">
            <a:normAutofit/>
          </a:bodyPr>
          <a:lstStyle/>
          <a:p>
            <a:pPr eaLnBrk="1" hangingPunct="1"/>
            <a:r>
              <a:rPr lang="en-US" sz="2000"/>
              <a:t>3 RTT-I messages are sent every 12 seconds</a:t>
            </a:r>
            <a:endParaRPr lang="en-US" sz="2000">
              <a:cs typeface="Arial"/>
            </a:endParaRPr>
          </a:p>
          <a:p>
            <a:endParaRPr lang="en-US" sz="2000"/>
          </a:p>
          <a:p>
            <a:pPr eaLnBrk="1" hangingPunct="1"/>
            <a:r>
              <a:rPr lang="en-US" sz="2000"/>
              <a:t>RTT-responses (RTT-R) are used to refine time and gain Fine Sync</a:t>
            </a:r>
            <a:endParaRPr lang="en-US" sz="2000">
              <a:cs typeface="Arial"/>
            </a:endParaRPr>
          </a:p>
          <a:p>
            <a:pPr eaLnBrk="1" hangingPunct="1"/>
            <a:endParaRPr lang="en-US" sz="2000">
              <a:cs typeface="Arial"/>
            </a:endParaRPr>
          </a:p>
          <a:p>
            <a:pPr eaLnBrk="1" hangingPunct="1">
              <a:lnSpc>
                <a:spcPct val="90000"/>
              </a:lnSpc>
            </a:pPr>
            <a:endParaRPr lang="en-US" sz="2800"/>
          </a:p>
        </p:txBody>
      </p:sp>
      <p:sp>
        <p:nvSpPr>
          <p:cNvPr id="41987" name="Freeform 4"/>
          <p:cNvSpPr>
            <a:spLocks/>
          </p:cNvSpPr>
          <p:nvPr/>
        </p:nvSpPr>
        <p:spPr bwMode="auto">
          <a:xfrm>
            <a:off x="6400800" y="2590800"/>
            <a:ext cx="1020763" cy="866775"/>
          </a:xfrm>
          <a:custGeom>
            <a:avLst/>
            <a:gdLst>
              <a:gd name="T0" fmla="*/ 0 w 643"/>
              <a:gd name="T1" fmla="*/ 2147483647 h 546"/>
              <a:gd name="T2" fmla="*/ 2147483647 w 643"/>
              <a:gd name="T3" fmla="*/ 2147483647 h 546"/>
              <a:gd name="T4" fmla="*/ 2147483647 w 643"/>
              <a:gd name="T5" fmla="*/ 2147483647 h 546"/>
              <a:gd name="T6" fmla="*/ 2147483647 w 643"/>
              <a:gd name="T7" fmla="*/ 0 h 546"/>
              <a:gd name="T8" fmla="*/ 0 60000 65536"/>
              <a:gd name="T9" fmla="*/ 0 60000 65536"/>
              <a:gd name="T10" fmla="*/ 0 60000 65536"/>
              <a:gd name="T11" fmla="*/ 0 60000 65536"/>
              <a:gd name="T12" fmla="*/ 0 w 643"/>
              <a:gd name="T13" fmla="*/ 0 h 546"/>
              <a:gd name="T14" fmla="*/ 643 w 643"/>
              <a:gd name="T15" fmla="*/ 546 h 546"/>
            </a:gdLst>
            <a:ahLst/>
            <a:cxnLst>
              <a:cxn ang="T8">
                <a:pos x="T0" y="T1"/>
              </a:cxn>
              <a:cxn ang="T9">
                <a:pos x="T2" y="T3"/>
              </a:cxn>
              <a:cxn ang="T10">
                <a:pos x="T4" y="T5"/>
              </a:cxn>
              <a:cxn ang="T11">
                <a:pos x="T6" y="T7"/>
              </a:cxn>
            </a:cxnLst>
            <a:rect l="T12" t="T13" r="T14" b="T15"/>
            <a:pathLst>
              <a:path w="643" h="546">
                <a:moveTo>
                  <a:pt x="0" y="545"/>
                </a:moveTo>
                <a:lnTo>
                  <a:pt x="364" y="221"/>
                </a:lnTo>
                <a:lnTo>
                  <a:pt x="303" y="341"/>
                </a:lnTo>
                <a:lnTo>
                  <a:pt x="642" y="0"/>
                </a:lnTo>
              </a:path>
            </a:pathLst>
          </a:custGeom>
          <a:noFill/>
          <a:ln w="12700" cap="rnd" cmpd="sng">
            <a:solidFill>
              <a:schemeClr val="hlink"/>
            </a:solidFill>
            <a:prstDash val="solid"/>
            <a:round/>
            <a:headEnd type="none" w="sm" len="sm"/>
            <a:tailEnd type="stealth" w="med" len="lg"/>
          </a:ln>
        </p:spPr>
        <p:txBody>
          <a:bodyPr/>
          <a:lstStyle/>
          <a:p>
            <a:endParaRPr lang="en-US"/>
          </a:p>
        </p:txBody>
      </p:sp>
      <p:sp>
        <p:nvSpPr>
          <p:cNvPr id="41988" name="Rectangle 5"/>
          <p:cNvSpPr>
            <a:spLocks noChangeArrowheads="1"/>
          </p:cNvSpPr>
          <p:nvPr/>
        </p:nvSpPr>
        <p:spPr bwMode="auto">
          <a:xfrm>
            <a:off x="7453313" y="1590675"/>
            <a:ext cx="409575" cy="701675"/>
          </a:xfrm>
          <a:prstGeom prst="rect">
            <a:avLst/>
          </a:prstGeom>
          <a:noFill/>
          <a:ln w="9525">
            <a:noFill/>
            <a:miter lim="800000"/>
            <a:headEnd/>
            <a:tailEnd/>
          </a:ln>
        </p:spPr>
        <p:txBody>
          <a:bodyPr wrap="none" anchor="ctr"/>
          <a:lstStyle/>
          <a:p>
            <a:pPr algn="ctr" eaLnBrk="0" hangingPunct="0"/>
            <a:endParaRPr lang="en-CA"/>
          </a:p>
        </p:txBody>
      </p:sp>
      <p:grpSp>
        <p:nvGrpSpPr>
          <p:cNvPr id="41989" name="Group 6"/>
          <p:cNvGrpSpPr>
            <a:grpSpLocks/>
          </p:cNvGrpSpPr>
          <p:nvPr/>
        </p:nvGrpSpPr>
        <p:grpSpPr bwMode="auto">
          <a:xfrm>
            <a:off x="5715000" y="3289300"/>
            <a:ext cx="900113" cy="642938"/>
            <a:chOff x="3011" y="2145"/>
            <a:chExt cx="567" cy="405"/>
          </a:xfrm>
        </p:grpSpPr>
        <p:sp>
          <p:nvSpPr>
            <p:cNvPr id="41991" name="Freeform 7"/>
            <p:cNvSpPr>
              <a:spLocks/>
            </p:cNvSpPr>
            <p:nvPr/>
          </p:nvSpPr>
          <p:spPr bwMode="auto">
            <a:xfrm>
              <a:off x="3011" y="2384"/>
              <a:ext cx="333" cy="31"/>
            </a:xfrm>
            <a:custGeom>
              <a:avLst/>
              <a:gdLst>
                <a:gd name="T0" fmla="*/ 47 w 333"/>
                <a:gd name="T1" fmla="*/ 30 h 31"/>
                <a:gd name="T2" fmla="*/ 47 w 333"/>
                <a:gd name="T3" fmla="*/ 24 h 31"/>
                <a:gd name="T4" fmla="*/ 22 w 333"/>
                <a:gd name="T5" fmla="*/ 24 h 31"/>
                <a:gd name="T6" fmla="*/ 0 w 333"/>
                <a:gd name="T7" fmla="*/ 18 h 31"/>
                <a:gd name="T8" fmla="*/ 0 w 333"/>
                <a:gd name="T9" fmla="*/ 4 h 31"/>
                <a:gd name="T10" fmla="*/ 12 w 333"/>
                <a:gd name="T11" fmla="*/ 0 h 31"/>
                <a:gd name="T12" fmla="*/ 22 w 333"/>
                <a:gd name="T13" fmla="*/ 1 h 31"/>
                <a:gd name="T14" fmla="*/ 24 w 333"/>
                <a:gd name="T15" fmla="*/ 0 h 31"/>
                <a:gd name="T16" fmla="*/ 76 w 333"/>
                <a:gd name="T17" fmla="*/ 0 h 31"/>
                <a:gd name="T18" fmla="*/ 74 w 333"/>
                <a:gd name="T19" fmla="*/ 4 h 31"/>
                <a:gd name="T20" fmla="*/ 73 w 333"/>
                <a:gd name="T21" fmla="*/ 7 h 31"/>
                <a:gd name="T22" fmla="*/ 103 w 333"/>
                <a:gd name="T23" fmla="*/ 7 h 31"/>
                <a:gd name="T24" fmla="*/ 103 w 333"/>
                <a:gd name="T25" fmla="*/ 1 h 31"/>
                <a:gd name="T26" fmla="*/ 105 w 333"/>
                <a:gd name="T27" fmla="*/ 0 h 31"/>
                <a:gd name="T28" fmla="*/ 332 w 333"/>
                <a:gd name="T29" fmla="*/ 0 h 31"/>
                <a:gd name="T30" fmla="*/ 332 w 333"/>
                <a:gd name="T31" fmla="*/ 24 h 31"/>
                <a:gd name="T32" fmla="*/ 313 w 333"/>
                <a:gd name="T33" fmla="*/ 24 h 31"/>
                <a:gd name="T34" fmla="*/ 314 w 333"/>
                <a:gd name="T35" fmla="*/ 30 h 31"/>
                <a:gd name="T36" fmla="*/ 47 w 333"/>
                <a:gd name="T37" fmla="*/ 30 h 3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33"/>
                <a:gd name="T58" fmla="*/ 0 h 31"/>
                <a:gd name="T59" fmla="*/ 333 w 333"/>
                <a:gd name="T60" fmla="*/ 31 h 3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33" h="31">
                  <a:moveTo>
                    <a:pt x="47" y="30"/>
                  </a:moveTo>
                  <a:lnTo>
                    <a:pt x="47" y="24"/>
                  </a:lnTo>
                  <a:lnTo>
                    <a:pt x="22" y="24"/>
                  </a:lnTo>
                  <a:lnTo>
                    <a:pt x="0" y="18"/>
                  </a:lnTo>
                  <a:lnTo>
                    <a:pt x="0" y="4"/>
                  </a:lnTo>
                  <a:lnTo>
                    <a:pt x="12" y="0"/>
                  </a:lnTo>
                  <a:lnTo>
                    <a:pt x="22" y="1"/>
                  </a:lnTo>
                  <a:lnTo>
                    <a:pt x="24" y="0"/>
                  </a:lnTo>
                  <a:lnTo>
                    <a:pt x="76" y="0"/>
                  </a:lnTo>
                  <a:lnTo>
                    <a:pt x="74" y="4"/>
                  </a:lnTo>
                  <a:lnTo>
                    <a:pt x="73" y="7"/>
                  </a:lnTo>
                  <a:lnTo>
                    <a:pt x="103" y="7"/>
                  </a:lnTo>
                  <a:lnTo>
                    <a:pt x="103" y="1"/>
                  </a:lnTo>
                  <a:lnTo>
                    <a:pt x="105" y="0"/>
                  </a:lnTo>
                  <a:lnTo>
                    <a:pt x="332" y="0"/>
                  </a:lnTo>
                  <a:lnTo>
                    <a:pt x="332" y="24"/>
                  </a:lnTo>
                  <a:lnTo>
                    <a:pt x="313" y="24"/>
                  </a:lnTo>
                  <a:lnTo>
                    <a:pt x="314" y="30"/>
                  </a:lnTo>
                  <a:lnTo>
                    <a:pt x="47" y="3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41992" name="Freeform 8"/>
            <p:cNvSpPr>
              <a:spLocks/>
            </p:cNvSpPr>
            <p:nvPr/>
          </p:nvSpPr>
          <p:spPr bwMode="auto">
            <a:xfrm>
              <a:off x="3058" y="2363"/>
              <a:ext cx="403" cy="182"/>
            </a:xfrm>
            <a:custGeom>
              <a:avLst/>
              <a:gdLst>
                <a:gd name="T0" fmla="*/ 217 w 403"/>
                <a:gd name="T1" fmla="*/ 160 h 182"/>
                <a:gd name="T2" fmla="*/ 210 w 403"/>
                <a:gd name="T3" fmla="*/ 159 h 182"/>
                <a:gd name="T4" fmla="*/ 205 w 403"/>
                <a:gd name="T5" fmla="*/ 160 h 182"/>
                <a:gd name="T6" fmla="*/ 198 w 403"/>
                <a:gd name="T7" fmla="*/ 161 h 182"/>
                <a:gd name="T8" fmla="*/ 192 w 403"/>
                <a:gd name="T9" fmla="*/ 162 h 182"/>
                <a:gd name="T10" fmla="*/ 189 w 403"/>
                <a:gd name="T11" fmla="*/ 159 h 182"/>
                <a:gd name="T12" fmla="*/ 189 w 403"/>
                <a:gd name="T13" fmla="*/ 157 h 182"/>
                <a:gd name="T14" fmla="*/ 182 w 403"/>
                <a:gd name="T15" fmla="*/ 157 h 182"/>
                <a:gd name="T16" fmla="*/ 180 w 403"/>
                <a:gd name="T17" fmla="*/ 159 h 182"/>
                <a:gd name="T18" fmla="*/ 178 w 403"/>
                <a:gd name="T19" fmla="*/ 157 h 182"/>
                <a:gd name="T20" fmla="*/ 183 w 403"/>
                <a:gd name="T21" fmla="*/ 151 h 182"/>
                <a:gd name="T22" fmla="*/ 173 w 403"/>
                <a:gd name="T23" fmla="*/ 153 h 182"/>
                <a:gd name="T24" fmla="*/ 169 w 403"/>
                <a:gd name="T25" fmla="*/ 155 h 182"/>
                <a:gd name="T26" fmla="*/ 170 w 403"/>
                <a:gd name="T27" fmla="*/ 151 h 182"/>
                <a:gd name="T28" fmla="*/ 167 w 403"/>
                <a:gd name="T29" fmla="*/ 151 h 182"/>
                <a:gd name="T30" fmla="*/ 162 w 403"/>
                <a:gd name="T31" fmla="*/ 154 h 182"/>
                <a:gd name="T32" fmla="*/ 156 w 403"/>
                <a:gd name="T33" fmla="*/ 161 h 182"/>
                <a:gd name="T34" fmla="*/ 153 w 403"/>
                <a:gd name="T35" fmla="*/ 166 h 182"/>
                <a:gd name="T36" fmla="*/ 152 w 403"/>
                <a:gd name="T37" fmla="*/ 166 h 182"/>
                <a:gd name="T38" fmla="*/ 152 w 403"/>
                <a:gd name="T39" fmla="*/ 164 h 182"/>
                <a:gd name="T40" fmla="*/ 149 w 403"/>
                <a:gd name="T41" fmla="*/ 168 h 182"/>
                <a:gd name="T42" fmla="*/ 147 w 403"/>
                <a:gd name="T43" fmla="*/ 170 h 182"/>
                <a:gd name="T44" fmla="*/ 146 w 403"/>
                <a:gd name="T45" fmla="*/ 173 h 182"/>
                <a:gd name="T46" fmla="*/ 145 w 403"/>
                <a:gd name="T47" fmla="*/ 177 h 182"/>
                <a:gd name="T48" fmla="*/ 143 w 403"/>
                <a:gd name="T49" fmla="*/ 181 h 182"/>
                <a:gd name="T50" fmla="*/ 141 w 403"/>
                <a:gd name="T51" fmla="*/ 180 h 182"/>
                <a:gd name="T52" fmla="*/ 139 w 403"/>
                <a:gd name="T53" fmla="*/ 177 h 182"/>
                <a:gd name="T54" fmla="*/ 137 w 403"/>
                <a:gd name="T55" fmla="*/ 168 h 182"/>
                <a:gd name="T56" fmla="*/ 133 w 403"/>
                <a:gd name="T57" fmla="*/ 153 h 182"/>
                <a:gd name="T58" fmla="*/ 129 w 403"/>
                <a:gd name="T59" fmla="*/ 143 h 182"/>
                <a:gd name="T60" fmla="*/ 122 w 403"/>
                <a:gd name="T61" fmla="*/ 129 h 182"/>
                <a:gd name="T62" fmla="*/ 113 w 403"/>
                <a:gd name="T63" fmla="*/ 116 h 182"/>
                <a:gd name="T64" fmla="*/ 98 w 403"/>
                <a:gd name="T65" fmla="*/ 100 h 182"/>
                <a:gd name="T66" fmla="*/ 88 w 403"/>
                <a:gd name="T67" fmla="*/ 93 h 182"/>
                <a:gd name="T68" fmla="*/ 66 w 403"/>
                <a:gd name="T69" fmla="*/ 79 h 182"/>
                <a:gd name="T70" fmla="*/ 44 w 403"/>
                <a:gd name="T71" fmla="*/ 67 h 182"/>
                <a:gd name="T72" fmla="*/ 20 w 403"/>
                <a:gd name="T73" fmla="*/ 57 h 182"/>
                <a:gd name="T74" fmla="*/ 0 w 403"/>
                <a:gd name="T75" fmla="*/ 50 h 182"/>
                <a:gd name="T76" fmla="*/ 266 w 403"/>
                <a:gd name="T77" fmla="*/ 45 h 182"/>
                <a:gd name="T78" fmla="*/ 294 w 403"/>
                <a:gd name="T79" fmla="*/ 36 h 182"/>
                <a:gd name="T80" fmla="*/ 307 w 403"/>
                <a:gd name="T81" fmla="*/ 21 h 182"/>
                <a:gd name="T82" fmla="*/ 338 w 403"/>
                <a:gd name="T83" fmla="*/ 3 h 182"/>
                <a:gd name="T84" fmla="*/ 343 w 403"/>
                <a:gd name="T85" fmla="*/ 6 h 182"/>
                <a:gd name="T86" fmla="*/ 352 w 403"/>
                <a:gd name="T87" fmla="*/ 3 h 182"/>
                <a:gd name="T88" fmla="*/ 402 w 403"/>
                <a:gd name="T89" fmla="*/ 1 h 182"/>
                <a:gd name="T90" fmla="*/ 400 w 403"/>
                <a:gd name="T91" fmla="*/ 4 h 182"/>
                <a:gd name="T92" fmla="*/ 398 w 403"/>
                <a:gd name="T93" fmla="*/ 7 h 182"/>
                <a:gd name="T94" fmla="*/ 393 w 403"/>
                <a:gd name="T95" fmla="*/ 12 h 182"/>
                <a:gd name="T96" fmla="*/ 388 w 403"/>
                <a:gd name="T97" fmla="*/ 17 h 182"/>
                <a:gd name="T98" fmla="*/ 382 w 403"/>
                <a:gd name="T99" fmla="*/ 21 h 182"/>
                <a:gd name="T100" fmla="*/ 371 w 403"/>
                <a:gd name="T101" fmla="*/ 26 h 182"/>
                <a:gd name="T102" fmla="*/ 366 w 403"/>
                <a:gd name="T103" fmla="*/ 34 h 182"/>
                <a:gd name="T104" fmla="*/ 322 w 403"/>
                <a:gd name="T105" fmla="*/ 65 h 182"/>
                <a:gd name="T106" fmla="*/ 321 w 403"/>
                <a:gd name="T107" fmla="*/ 70 h 182"/>
                <a:gd name="T108" fmla="*/ 320 w 403"/>
                <a:gd name="T109" fmla="*/ 75 h 182"/>
                <a:gd name="T110" fmla="*/ 312 w 403"/>
                <a:gd name="T111" fmla="*/ 93 h 182"/>
                <a:gd name="T112" fmla="*/ 306 w 403"/>
                <a:gd name="T113" fmla="*/ 100 h 182"/>
                <a:gd name="T114" fmla="*/ 296 w 403"/>
                <a:gd name="T115" fmla="*/ 112 h 182"/>
                <a:gd name="T116" fmla="*/ 284 w 403"/>
                <a:gd name="T117" fmla="*/ 122 h 182"/>
                <a:gd name="T118" fmla="*/ 271 w 403"/>
                <a:gd name="T119" fmla="*/ 132 h 182"/>
                <a:gd name="T120" fmla="*/ 257 w 403"/>
                <a:gd name="T121" fmla="*/ 141 h 182"/>
                <a:gd name="T122" fmla="*/ 243 w 403"/>
                <a:gd name="T123" fmla="*/ 148 h 182"/>
                <a:gd name="T124" fmla="*/ 227 w 403"/>
                <a:gd name="T125" fmla="*/ 157 h 18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03"/>
                <a:gd name="T190" fmla="*/ 0 h 182"/>
                <a:gd name="T191" fmla="*/ 403 w 403"/>
                <a:gd name="T192" fmla="*/ 182 h 18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03" h="182">
                  <a:moveTo>
                    <a:pt x="221" y="158"/>
                  </a:moveTo>
                  <a:lnTo>
                    <a:pt x="217" y="160"/>
                  </a:lnTo>
                  <a:lnTo>
                    <a:pt x="212" y="161"/>
                  </a:lnTo>
                  <a:lnTo>
                    <a:pt x="210" y="159"/>
                  </a:lnTo>
                  <a:lnTo>
                    <a:pt x="207" y="160"/>
                  </a:lnTo>
                  <a:lnTo>
                    <a:pt x="205" y="160"/>
                  </a:lnTo>
                  <a:lnTo>
                    <a:pt x="201" y="161"/>
                  </a:lnTo>
                  <a:lnTo>
                    <a:pt x="198" y="161"/>
                  </a:lnTo>
                  <a:lnTo>
                    <a:pt x="195" y="162"/>
                  </a:lnTo>
                  <a:lnTo>
                    <a:pt x="192" y="162"/>
                  </a:lnTo>
                  <a:lnTo>
                    <a:pt x="189" y="161"/>
                  </a:lnTo>
                  <a:lnTo>
                    <a:pt x="189" y="159"/>
                  </a:lnTo>
                  <a:lnTo>
                    <a:pt x="191" y="157"/>
                  </a:lnTo>
                  <a:lnTo>
                    <a:pt x="189" y="157"/>
                  </a:lnTo>
                  <a:lnTo>
                    <a:pt x="185" y="157"/>
                  </a:lnTo>
                  <a:lnTo>
                    <a:pt x="182" y="157"/>
                  </a:lnTo>
                  <a:lnTo>
                    <a:pt x="181" y="158"/>
                  </a:lnTo>
                  <a:lnTo>
                    <a:pt x="180" y="159"/>
                  </a:lnTo>
                  <a:lnTo>
                    <a:pt x="178" y="159"/>
                  </a:lnTo>
                  <a:lnTo>
                    <a:pt x="178" y="157"/>
                  </a:lnTo>
                  <a:lnTo>
                    <a:pt x="180" y="156"/>
                  </a:lnTo>
                  <a:lnTo>
                    <a:pt x="183" y="151"/>
                  </a:lnTo>
                  <a:lnTo>
                    <a:pt x="174" y="151"/>
                  </a:lnTo>
                  <a:lnTo>
                    <a:pt x="173" y="153"/>
                  </a:lnTo>
                  <a:lnTo>
                    <a:pt x="171" y="154"/>
                  </a:lnTo>
                  <a:lnTo>
                    <a:pt x="169" y="155"/>
                  </a:lnTo>
                  <a:lnTo>
                    <a:pt x="170" y="153"/>
                  </a:lnTo>
                  <a:lnTo>
                    <a:pt x="170" y="151"/>
                  </a:lnTo>
                  <a:lnTo>
                    <a:pt x="169" y="151"/>
                  </a:lnTo>
                  <a:lnTo>
                    <a:pt x="167" y="151"/>
                  </a:lnTo>
                  <a:lnTo>
                    <a:pt x="165" y="153"/>
                  </a:lnTo>
                  <a:lnTo>
                    <a:pt x="162" y="154"/>
                  </a:lnTo>
                  <a:lnTo>
                    <a:pt x="157" y="159"/>
                  </a:lnTo>
                  <a:lnTo>
                    <a:pt x="156" y="161"/>
                  </a:lnTo>
                  <a:lnTo>
                    <a:pt x="155" y="164"/>
                  </a:lnTo>
                  <a:lnTo>
                    <a:pt x="153" y="166"/>
                  </a:lnTo>
                  <a:lnTo>
                    <a:pt x="152" y="169"/>
                  </a:lnTo>
                  <a:lnTo>
                    <a:pt x="152" y="166"/>
                  </a:lnTo>
                  <a:lnTo>
                    <a:pt x="152" y="165"/>
                  </a:lnTo>
                  <a:lnTo>
                    <a:pt x="152" y="164"/>
                  </a:lnTo>
                  <a:lnTo>
                    <a:pt x="150" y="166"/>
                  </a:lnTo>
                  <a:lnTo>
                    <a:pt x="149" y="168"/>
                  </a:lnTo>
                  <a:lnTo>
                    <a:pt x="148" y="169"/>
                  </a:lnTo>
                  <a:lnTo>
                    <a:pt x="147" y="170"/>
                  </a:lnTo>
                  <a:lnTo>
                    <a:pt x="146" y="172"/>
                  </a:lnTo>
                  <a:lnTo>
                    <a:pt x="146" y="173"/>
                  </a:lnTo>
                  <a:lnTo>
                    <a:pt x="146" y="175"/>
                  </a:lnTo>
                  <a:lnTo>
                    <a:pt x="145" y="177"/>
                  </a:lnTo>
                  <a:lnTo>
                    <a:pt x="145" y="178"/>
                  </a:lnTo>
                  <a:lnTo>
                    <a:pt x="143" y="181"/>
                  </a:lnTo>
                  <a:lnTo>
                    <a:pt x="142" y="181"/>
                  </a:lnTo>
                  <a:lnTo>
                    <a:pt x="141" y="180"/>
                  </a:lnTo>
                  <a:lnTo>
                    <a:pt x="139" y="178"/>
                  </a:lnTo>
                  <a:lnTo>
                    <a:pt x="139" y="177"/>
                  </a:lnTo>
                  <a:lnTo>
                    <a:pt x="138" y="176"/>
                  </a:lnTo>
                  <a:lnTo>
                    <a:pt x="137" y="168"/>
                  </a:lnTo>
                  <a:lnTo>
                    <a:pt x="135" y="160"/>
                  </a:lnTo>
                  <a:lnTo>
                    <a:pt x="133" y="153"/>
                  </a:lnTo>
                  <a:lnTo>
                    <a:pt x="130" y="145"/>
                  </a:lnTo>
                  <a:lnTo>
                    <a:pt x="129" y="143"/>
                  </a:lnTo>
                  <a:lnTo>
                    <a:pt x="126" y="135"/>
                  </a:lnTo>
                  <a:lnTo>
                    <a:pt x="122" y="129"/>
                  </a:lnTo>
                  <a:lnTo>
                    <a:pt x="118" y="122"/>
                  </a:lnTo>
                  <a:lnTo>
                    <a:pt x="113" y="116"/>
                  </a:lnTo>
                  <a:lnTo>
                    <a:pt x="109" y="111"/>
                  </a:lnTo>
                  <a:lnTo>
                    <a:pt x="98" y="100"/>
                  </a:lnTo>
                  <a:lnTo>
                    <a:pt x="92" y="96"/>
                  </a:lnTo>
                  <a:lnTo>
                    <a:pt x="88" y="93"/>
                  </a:lnTo>
                  <a:lnTo>
                    <a:pt x="77" y="85"/>
                  </a:lnTo>
                  <a:lnTo>
                    <a:pt x="66" y="79"/>
                  </a:lnTo>
                  <a:lnTo>
                    <a:pt x="55" y="73"/>
                  </a:lnTo>
                  <a:lnTo>
                    <a:pt x="44" y="67"/>
                  </a:lnTo>
                  <a:lnTo>
                    <a:pt x="32" y="62"/>
                  </a:lnTo>
                  <a:lnTo>
                    <a:pt x="20" y="57"/>
                  </a:lnTo>
                  <a:lnTo>
                    <a:pt x="9" y="53"/>
                  </a:lnTo>
                  <a:lnTo>
                    <a:pt x="0" y="50"/>
                  </a:lnTo>
                  <a:lnTo>
                    <a:pt x="266" y="50"/>
                  </a:lnTo>
                  <a:lnTo>
                    <a:pt x="266" y="45"/>
                  </a:lnTo>
                  <a:lnTo>
                    <a:pt x="284" y="45"/>
                  </a:lnTo>
                  <a:lnTo>
                    <a:pt x="294" y="36"/>
                  </a:lnTo>
                  <a:lnTo>
                    <a:pt x="294" y="21"/>
                  </a:lnTo>
                  <a:lnTo>
                    <a:pt x="307" y="21"/>
                  </a:lnTo>
                  <a:lnTo>
                    <a:pt x="338" y="1"/>
                  </a:lnTo>
                  <a:lnTo>
                    <a:pt x="338" y="3"/>
                  </a:lnTo>
                  <a:lnTo>
                    <a:pt x="343" y="3"/>
                  </a:lnTo>
                  <a:lnTo>
                    <a:pt x="343" y="6"/>
                  </a:lnTo>
                  <a:lnTo>
                    <a:pt x="352" y="6"/>
                  </a:lnTo>
                  <a:lnTo>
                    <a:pt x="352" y="3"/>
                  </a:lnTo>
                  <a:lnTo>
                    <a:pt x="401" y="0"/>
                  </a:lnTo>
                  <a:lnTo>
                    <a:pt x="402" y="1"/>
                  </a:lnTo>
                  <a:lnTo>
                    <a:pt x="402" y="2"/>
                  </a:lnTo>
                  <a:lnTo>
                    <a:pt x="400" y="4"/>
                  </a:lnTo>
                  <a:lnTo>
                    <a:pt x="400" y="5"/>
                  </a:lnTo>
                  <a:lnTo>
                    <a:pt x="398" y="7"/>
                  </a:lnTo>
                  <a:lnTo>
                    <a:pt x="396" y="10"/>
                  </a:lnTo>
                  <a:lnTo>
                    <a:pt x="393" y="12"/>
                  </a:lnTo>
                  <a:lnTo>
                    <a:pt x="391" y="15"/>
                  </a:lnTo>
                  <a:lnTo>
                    <a:pt x="388" y="17"/>
                  </a:lnTo>
                  <a:lnTo>
                    <a:pt x="385" y="19"/>
                  </a:lnTo>
                  <a:lnTo>
                    <a:pt x="382" y="21"/>
                  </a:lnTo>
                  <a:lnTo>
                    <a:pt x="377" y="23"/>
                  </a:lnTo>
                  <a:lnTo>
                    <a:pt x="371" y="26"/>
                  </a:lnTo>
                  <a:lnTo>
                    <a:pt x="366" y="29"/>
                  </a:lnTo>
                  <a:lnTo>
                    <a:pt x="366" y="34"/>
                  </a:lnTo>
                  <a:lnTo>
                    <a:pt x="321" y="60"/>
                  </a:lnTo>
                  <a:lnTo>
                    <a:pt x="322" y="65"/>
                  </a:lnTo>
                  <a:lnTo>
                    <a:pt x="322" y="67"/>
                  </a:lnTo>
                  <a:lnTo>
                    <a:pt x="321" y="70"/>
                  </a:lnTo>
                  <a:lnTo>
                    <a:pt x="321" y="72"/>
                  </a:lnTo>
                  <a:lnTo>
                    <a:pt x="320" y="75"/>
                  </a:lnTo>
                  <a:lnTo>
                    <a:pt x="319" y="77"/>
                  </a:lnTo>
                  <a:lnTo>
                    <a:pt x="312" y="93"/>
                  </a:lnTo>
                  <a:lnTo>
                    <a:pt x="311" y="94"/>
                  </a:lnTo>
                  <a:lnTo>
                    <a:pt x="306" y="100"/>
                  </a:lnTo>
                  <a:lnTo>
                    <a:pt x="301" y="106"/>
                  </a:lnTo>
                  <a:lnTo>
                    <a:pt x="296" y="112"/>
                  </a:lnTo>
                  <a:lnTo>
                    <a:pt x="289" y="118"/>
                  </a:lnTo>
                  <a:lnTo>
                    <a:pt x="284" y="122"/>
                  </a:lnTo>
                  <a:lnTo>
                    <a:pt x="278" y="127"/>
                  </a:lnTo>
                  <a:lnTo>
                    <a:pt x="271" y="132"/>
                  </a:lnTo>
                  <a:lnTo>
                    <a:pt x="265" y="136"/>
                  </a:lnTo>
                  <a:lnTo>
                    <a:pt x="257" y="141"/>
                  </a:lnTo>
                  <a:lnTo>
                    <a:pt x="251" y="145"/>
                  </a:lnTo>
                  <a:lnTo>
                    <a:pt x="243" y="148"/>
                  </a:lnTo>
                  <a:lnTo>
                    <a:pt x="235" y="151"/>
                  </a:lnTo>
                  <a:lnTo>
                    <a:pt x="227" y="157"/>
                  </a:lnTo>
                  <a:lnTo>
                    <a:pt x="221" y="158"/>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41993" name="Freeform 9"/>
            <p:cNvSpPr>
              <a:spLocks/>
            </p:cNvSpPr>
            <p:nvPr/>
          </p:nvSpPr>
          <p:spPr bwMode="auto">
            <a:xfrm>
              <a:off x="3117" y="2175"/>
              <a:ext cx="89" cy="94"/>
            </a:xfrm>
            <a:custGeom>
              <a:avLst/>
              <a:gdLst>
                <a:gd name="T0" fmla="*/ 8 w 89"/>
                <a:gd name="T1" fmla="*/ 93 h 94"/>
                <a:gd name="T2" fmla="*/ 0 w 89"/>
                <a:gd name="T3" fmla="*/ 93 h 94"/>
                <a:gd name="T4" fmla="*/ 0 w 89"/>
                <a:gd name="T5" fmla="*/ 85 h 94"/>
                <a:gd name="T6" fmla="*/ 5 w 89"/>
                <a:gd name="T7" fmla="*/ 85 h 94"/>
                <a:gd name="T8" fmla="*/ 5 w 89"/>
                <a:gd name="T9" fmla="*/ 83 h 94"/>
                <a:gd name="T10" fmla="*/ 6 w 89"/>
                <a:gd name="T11" fmla="*/ 82 h 94"/>
                <a:gd name="T12" fmla="*/ 8 w 89"/>
                <a:gd name="T13" fmla="*/ 81 h 94"/>
                <a:gd name="T14" fmla="*/ 10 w 89"/>
                <a:gd name="T15" fmla="*/ 81 h 94"/>
                <a:gd name="T16" fmla="*/ 10 w 89"/>
                <a:gd name="T17" fmla="*/ 82 h 94"/>
                <a:gd name="T18" fmla="*/ 11 w 89"/>
                <a:gd name="T19" fmla="*/ 82 h 94"/>
                <a:gd name="T20" fmla="*/ 11 w 89"/>
                <a:gd name="T21" fmla="*/ 83 h 94"/>
                <a:gd name="T22" fmla="*/ 11 w 89"/>
                <a:gd name="T23" fmla="*/ 85 h 94"/>
                <a:gd name="T24" fmla="*/ 27 w 89"/>
                <a:gd name="T25" fmla="*/ 85 h 94"/>
                <a:gd name="T26" fmla="*/ 27 w 89"/>
                <a:gd name="T27" fmla="*/ 82 h 94"/>
                <a:gd name="T28" fmla="*/ 16 w 89"/>
                <a:gd name="T29" fmla="*/ 82 h 94"/>
                <a:gd name="T30" fmla="*/ 16 w 89"/>
                <a:gd name="T31" fmla="*/ 65 h 94"/>
                <a:gd name="T32" fmla="*/ 33 w 89"/>
                <a:gd name="T33" fmla="*/ 65 h 94"/>
                <a:gd name="T34" fmla="*/ 33 w 89"/>
                <a:gd name="T35" fmla="*/ 55 h 94"/>
                <a:gd name="T36" fmla="*/ 44 w 89"/>
                <a:gd name="T37" fmla="*/ 55 h 94"/>
                <a:gd name="T38" fmla="*/ 44 w 89"/>
                <a:gd name="T39" fmla="*/ 33 h 94"/>
                <a:gd name="T40" fmla="*/ 6 w 89"/>
                <a:gd name="T41" fmla="*/ 30 h 94"/>
                <a:gd name="T42" fmla="*/ 44 w 89"/>
                <a:gd name="T43" fmla="*/ 30 h 94"/>
                <a:gd name="T44" fmla="*/ 44 w 89"/>
                <a:gd name="T45" fmla="*/ 27 h 94"/>
                <a:gd name="T46" fmla="*/ 34 w 89"/>
                <a:gd name="T47" fmla="*/ 25 h 94"/>
                <a:gd name="T48" fmla="*/ 44 w 89"/>
                <a:gd name="T49" fmla="*/ 25 h 94"/>
                <a:gd name="T50" fmla="*/ 44 w 89"/>
                <a:gd name="T51" fmla="*/ 12 h 94"/>
                <a:gd name="T52" fmla="*/ 9 w 89"/>
                <a:gd name="T53" fmla="*/ 10 h 94"/>
                <a:gd name="T54" fmla="*/ 45 w 89"/>
                <a:gd name="T55" fmla="*/ 10 h 94"/>
                <a:gd name="T56" fmla="*/ 45 w 89"/>
                <a:gd name="T57" fmla="*/ 0 h 94"/>
                <a:gd name="T58" fmla="*/ 47 w 89"/>
                <a:gd name="T59" fmla="*/ 0 h 94"/>
                <a:gd name="T60" fmla="*/ 47 w 89"/>
                <a:gd name="T61" fmla="*/ 10 h 94"/>
                <a:gd name="T62" fmla="*/ 81 w 89"/>
                <a:gd name="T63" fmla="*/ 10 h 94"/>
                <a:gd name="T64" fmla="*/ 47 w 89"/>
                <a:gd name="T65" fmla="*/ 12 h 94"/>
                <a:gd name="T66" fmla="*/ 48 w 89"/>
                <a:gd name="T67" fmla="*/ 26 h 94"/>
                <a:gd name="T68" fmla="*/ 57 w 89"/>
                <a:gd name="T69" fmla="*/ 26 h 94"/>
                <a:gd name="T70" fmla="*/ 48 w 89"/>
                <a:gd name="T71" fmla="*/ 27 h 94"/>
                <a:gd name="T72" fmla="*/ 48 w 89"/>
                <a:gd name="T73" fmla="*/ 30 h 94"/>
                <a:gd name="T74" fmla="*/ 88 w 89"/>
                <a:gd name="T75" fmla="*/ 30 h 94"/>
                <a:gd name="T76" fmla="*/ 48 w 89"/>
                <a:gd name="T77" fmla="*/ 33 h 94"/>
                <a:gd name="T78" fmla="*/ 47 w 89"/>
                <a:gd name="T79" fmla="*/ 48 h 94"/>
                <a:gd name="T80" fmla="*/ 59 w 89"/>
                <a:gd name="T81" fmla="*/ 48 h 94"/>
                <a:gd name="T82" fmla="*/ 59 w 89"/>
                <a:gd name="T83" fmla="*/ 57 h 94"/>
                <a:gd name="T84" fmla="*/ 54 w 89"/>
                <a:gd name="T85" fmla="*/ 57 h 94"/>
                <a:gd name="T86" fmla="*/ 54 w 89"/>
                <a:gd name="T87" fmla="*/ 77 h 94"/>
                <a:gd name="T88" fmla="*/ 59 w 89"/>
                <a:gd name="T89" fmla="*/ 77 h 94"/>
                <a:gd name="T90" fmla="*/ 59 w 89"/>
                <a:gd name="T91" fmla="*/ 74 h 94"/>
                <a:gd name="T92" fmla="*/ 63 w 89"/>
                <a:gd name="T93" fmla="*/ 74 h 94"/>
                <a:gd name="T94" fmla="*/ 63 w 89"/>
                <a:gd name="T95" fmla="*/ 77 h 94"/>
                <a:gd name="T96" fmla="*/ 67 w 89"/>
                <a:gd name="T97" fmla="*/ 77 h 94"/>
                <a:gd name="T98" fmla="*/ 67 w 89"/>
                <a:gd name="T99" fmla="*/ 74 h 94"/>
                <a:gd name="T100" fmla="*/ 77 w 89"/>
                <a:gd name="T101" fmla="*/ 74 h 94"/>
                <a:gd name="T102" fmla="*/ 77 w 89"/>
                <a:gd name="T103" fmla="*/ 81 h 94"/>
                <a:gd name="T104" fmla="*/ 46 w 89"/>
                <a:gd name="T105" fmla="*/ 81 h 94"/>
                <a:gd name="T106" fmla="*/ 46 w 89"/>
                <a:gd name="T107" fmla="*/ 85 h 94"/>
                <a:gd name="T108" fmla="*/ 77 w 89"/>
                <a:gd name="T109" fmla="*/ 85 h 94"/>
                <a:gd name="T110" fmla="*/ 77 w 89"/>
                <a:gd name="T111" fmla="*/ 93 h 94"/>
                <a:gd name="T112" fmla="*/ 8 w 89"/>
                <a:gd name="T113" fmla="*/ 93 h 9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9"/>
                <a:gd name="T172" fmla="*/ 0 h 94"/>
                <a:gd name="T173" fmla="*/ 89 w 89"/>
                <a:gd name="T174" fmla="*/ 94 h 9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9" h="94">
                  <a:moveTo>
                    <a:pt x="8" y="93"/>
                  </a:moveTo>
                  <a:lnTo>
                    <a:pt x="0" y="93"/>
                  </a:lnTo>
                  <a:lnTo>
                    <a:pt x="0" y="85"/>
                  </a:lnTo>
                  <a:lnTo>
                    <a:pt x="5" y="85"/>
                  </a:lnTo>
                  <a:lnTo>
                    <a:pt x="5" y="83"/>
                  </a:lnTo>
                  <a:lnTo>
                    <a:pt x="6" y="82"/>
                  </a:lnTo>
                  <a:lnTo>
                    <a:pt x="8" y="81"/>
                  </a:lnTo>
                  <a:lnTo>
                    <a:pt x="10" y="81"/>
                  </a:lnTo>
                  <a:lnTo>
                    <a:pt x="10" y="82"/>
                  </a:lnTo>
                  <a:lnTo>
                    <a:pt x="11" y="82"/>
                  </a:lnTo>
                  <a:lnTo>
                    <a:pt x="11" y="83"/>
                  </a:lnTo>
                  <a:lnTo>
                    <a:pt x="11" y="85"/>
                  </a:lnTo>
                  <a:lnTo>
                    <a:pt x="27" y="85"/>
                  </a:lnTo>
                  <a:lnTo>
                    <a:pt x="27" y="82"/>
                  </a:lnTo>
                  <a:lnTo>
                    <a:pt x="16" y="82"/>
                  </a:lnTo>
                  <a:lnTo>
                    <a:pt x="16" y="65"/>
                  </a:lnTo>
                  <a:lnTo>
                    <a:pt x="33" y="65"/>
                  </a:lnTo>
                  <a:lnTo>
                    <a:pt x="33" y="55"/>
                  </a:lnTo>
                  <a:lnTo>
                    <a:pt x="44" y="55"/>
                  </a:lnTo>
                  <a:lnTo>
                    <a:pt x="44" y="33"/>
                  </a:lnTo>
                  <a:lnTo>
                    <a:pt x="6" y="30"/>
                  </a:lnTo>
                  <a:lnTo>
                    <a:pt x="44" y="30"/>
                  </a:lnTo>
                  <a:lnTo>
                    <a:pt x="44" y="27"/>
                  </a:lnTo>
                  <a:lnTo>
                    <a:pt x="34" y="25"/>
                  </a:lnTo>
                  <a:lnTo>
                    <a:pt x="44" y="25"/>
                  </a:lnTo>
                  <a:lnTo>
                    <a:pt x="44" y="12"/>
                  </a:lnTo>
                  <a:lnTo>
                    <a:pt x="9" y="10"/>
                  </a:lnTo>
                  <a:lnTo>
                    <a:pt x="45" y="10"/>
                  </a:lnTo>
                  <a:lnTo>
                    <a:pt x="45" y="0"/>
                  </a:lnTo>
                  <a:lnTo>
                    <a:pt x="47" y="0"/>
                  </a:lnTo>
                  <a:lnTo>
                    <a:pt x="47" y="10"/>
                  </a:lnTo>
                  <a:lnTo>
                    <a:pt x="81" y="10"/>
                  </a:lnTo>
                  <a:lnTo>
                    <a:pt x="47" y="12"/>
                  </a:lnTo>
                  <a:lnTo>
                    <a:pt x="48" y="26"/>
                  </a:lnTo>
                  <a:lnTo>
                    <a:pt x="57" y="26"/>
                  </a:lnTo>
                  <a:lnTo>
                    <a:pt x="48" y="27"/>
                  </a:lnTo>
                  <a:lnTo>
                    <a:pt x="48" y="30"/>
                  </a:lnTo>
                  <a:lnTo>
                    <a:pt x="88" y="30"/>
                  </a:lnTo>
                  <a:lnTo>
                    <a:pt x="48" y="33"/>
                  </a:lnTo>
                  <a:lnTo>
                    <a:pt x="47" y="48"/>
                  </a:lnTo>
                  <a:lnTo>
                    <a:pt x="59" y="48"/>
                  </a:lnTo>
                  <a:lnTo>
                    <a:pt x="59" y="57"/>
                  </a:lnTo>
                  <a:lnTo>
                    <a:pt x="54" y="57"/>
                  </a:lnTo>
                  <a:lnTo>
                    <a:pt x="54" y="77"/>
                  </a:lnTo>
                  <a:lnTo>
                    <a:pt x="59" y="77"/>
                  </a:lnTo>
                  <a:lnTo>
                    <a:pt x="59" y="74"/>
                  </a:lnTo>
                  <a:lnTo>
                    <a:pt x="63" y="74"/>
                  </a:lnTo>
                  <a:lnTo>
                    <a:pt x="63" y="77"/>
                  </a:lnTo>
                  <a:lnTo>
                    <a:pt x="67" y="77"/>
                  </a:lnTo>
                  <a:lnTo>
                    <a:pt x="67" y="74"/>
                  </a:lnTo>
                  <a:lnTo>
                    <a:pt x="77" y="74"/>
                  </a:lnTo>
                  <a:lnTo>
                    <a:pt x="77" y="81"/>
                  </a:lnTo>
                  <a:lnTo>
                    <a:pt x="46" y="81"/>
                  </a:lnTo>
                  <a:lnTo>
                    <a:pt x="46" y="85"/>
                  </a:lnTo>
                  <a:lnTo>
                    <a:pt x="77" y="85"/>
                  </a:lnTo>
                  <a:lnTo>
                    <a:pt x="77" y="93"/>
                  </a:lnTo>
                  <a:lnTo>
                    <a:pt x="8" y="93"/>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41994" name="Freeform 10"/>
            <p:cNvSpPr>
              <a:spLocks/>
            </p:cNvSpPr>
            <p:nvPr/>
          </p:nvSpPr>
          <p:spPr bwMode="auto">
            <a:xfrm>
              <a:off x="3144" y="2173"/>
              <a:ext cx="17" cy="17"/>
            </a:xfrm>
            <a:custGeom>
              <a:avLst/>
              <a:gdLst>
                <a:gd name="T0" fmla="*/ 16 w 17"/>
                <a:gd name="T1" fmla="*/ 7 h 17"/>
                <a:gd name="T2" fmla="*/ 16 w 17"/>
                <a:gd name="T3" fmla="*/ 5 h 17"/>
                <a:gd name="T4" fmla="*/ 13 w 17"/>
                <a:gd name="T5" fmla="*/ 2 h 17"/>
                <a:gd name="T6" fmla="*/ 11 w 17"/>
                <a:gd name="T7" fmla="*/ 2 h 17"/>
                <a:gd name="T8" fmla="*/ 8 w 17"/>
                <a:gd name="T9" fmla="*/ 0 h 17"/>
                <a:gd name="T10" fmla="*/ 3 w 17"/>
                <a:gd name="T11" fmla="*/ 0 h 17"/>
                <a:gd name="T12" fmla="*/ 3 w 17"/>
                <a:gd name="T13" fmla="*/ 2 h 17"/>
                <a:gd name="T14" fmla="*/ 0 w 17"/>
                <a:gd name="T15" fmla="*/ 5 h 17"/>
                <a:gd name="T16" fmla="*/ 0 w 17"/>
                <a:gd name="T17" fmla="*/ 11 h 17"/>
                <a:gd name="T18" fmla="*/ 3 w 17"/>
                <a:gd name="T19" fmla="*/ 13 h 17"/>
                <a:gd name="T20" fmla="*/ 5 w 17"/>
                <a:gd name="T21" fmla="*/ 13 h 17"/>
                <a:gd name="T22" fmla="*/ 5 w 17"/>
                <a:gd name="T23" fmla="*/ 16 h 17"/>
                <a:gd name="T24" fmla="*/ 11 w 17"/>
                <a:gd name="T25" fmla="*/ 13 h 17"/>
                <a:gd name="T26" fmla="*/ 13 w 17"/>
                <a:gd name="T27" fmla="*/ 11 h 17"/>
                <a:gd name="T28" fmla="*/ 16 w 17"/>
                <a:gd name="T29" fmla="*/ 11 h 17"/>
                <a:gd name="T30" fmla="*/ 16 w 17"/>
                <a:gd name="T31" fmla="*/ 7 h 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7"/>
                <a:gd name="T49" fmla="*/ 0 h 17"/>
                <a:gd name="T50" fmla="*/ 17 w 17"/>
                <a:gd name="T51" fmla="*/ 17 h 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7" h="17">
                  <a:moveTo>
                    <a:pt x="16" y="7"/>
                  </a:moveTo>
                  <a:lnTo>
                    <a:pt x="16" y="5"/>
                  </a:lnTo>
                  <a:lnTo>
                    <a:pt x="13" y="2"/>
                  </a:lnTo>
                  <a:lnTo>
                    <a:pt x="11" y="2"/>
                  </a:lnTo>
                  <a:lnTo>
                    <a:pt x="8" y="0"/>
                  </a:lnTo>
                  <a:lnTo>
                    <a:pt x="3" y="0"/>
                  </a:lnTo>
                  <a:lnTo>
                    <a:pt x="3" y="2"/>
                  </a:lnTo>
                  <a:lnTo>
                    <a:pt x="0" y="5"/>
                  </a:lnTo>
                  <a:lnTo>
                    <a:pt x="0" y="11"/>
                  </a:lnTo>
                  <a:lnTo>
                    <a:pt x="3" y="13"/>
                  </a:lnTo>
                  <a:lnTo>
                    <a:pt x="5" y="13"/>
                  </a:lnTo>
                  <a:lnTo>
                    <a:pt x="5" y="16"/>
                  </a:lnTo>
                  <a:lnTo>
                    <a:pt x="11" y="13"/>
                  </a:lnTo>
                  <a:lnTo>
                    <a:pt x="13" y="11"/>
                  </a:lnTo>
                  <a:lnTo>
                    <a:pt x="16" y="11"/>
                  </a:lnTo>
                  <a:lnTo>
                    <a:pt x="16" y="7"/>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41995" name="Freeform 11"/>
            <p:cNvSpPr>
              <a:spLocks/>
            </p:cNvSpPr>
            <p:nvPr/>
          </p:nvSpPr>
          <p:spPr bwMode="auto">
            <a:xfrm>
              <a:off x="3178" y="2173"/>
              <a:ext cx="17" cy="17"/>
            </a:xfrm>
            <a:custGeom>
              <a:avLst/>
              <a:gdLst>
                <a:gd name="T0" fmla="*/ 16 w 17"/>
                <a:gd name="T1" fmla="*/ 7 h 17"/>
                <a:gd name="T2" fmla="*/ 16 w 17"/>
                <a:gd name="T3" fmla="*/ 2 h 17"/>
                <a:gd name="T4" fmla="*/ 13 w 17"/>
                <a:gd name="T5" fmla="*/ 2 h 17"/>
                <a:gd name="T6" fmla="*/ 13 w 17"/>
                <a:gd name="T7" fmla="*/ 0 h 17"/>
                <a:gd name="T8" fmla="*/ 8 w 17"/>
                <a:gd name="T9" fmla="*/ 0 h 17"/>
                <a:gd name="T10" fmla="*/ 6 w 17"/>
                <a:gd name="T11" fmla="*/ 2 h 17"/>
                <a:gd name="T12" fmla="*/ 3 w 17"/>
                <a:gd name="T13" fmla="*/ 2 h 17"/>
                <a:gd name="T14" fmla="*/ 3 w 17"/>
                <a:gd name="T15" fmla="*/ 5 h 17"/>
                <a:gd name="T16" fmla="*/ 0 w 17"/>
                <a:gd name="T17" fmla="*/ 7 h 17"/>
                <a:gd name="T18" fmla="*/ 0 w 17"/>
                <a:gd name="T19" fmla="*/ 8 h 17"/>
                <a:gd name="T20" fmla="*/ 3 w 17"/>
                <a:gd name="T21" fmla="*/ 11 h 17"/>
                <a:gd name="T22" fmla="*/ 3 w 17"/>
                <a:gd name="T23" fmla="*/ 13 h 17"/>
                <a:gd name="T24" fmla="*/ 8 w 17"/>
                <a:gd name="T25" fmla="*/ 13 h 17"/>
                <a:gd name="T26" fmla="*/ 8 w 17"/>
                <a:gd name="T27" fmla="*/ 16 h 17"/>
                <a:gd name="T28" fmla="*/ 13 w 17"/>
                <a:gd name="T29" fmla="*/ 13 h 17"/>
                <a:gd name="T30" fmla="*/ 16 w 17"/>
                <a:gd name="T31" fmla="*/ 11 h 17"/>
                <a:gd name="T32" fmla="*/ 16 w 17"/>
                <a:gd name="T33" fmla="*/ 7 h 1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
                <a:gd name="T52" fmla="*/ 0 h 17"/>
                <a:gd name="T53" fmla="*/ 17 w 17"/>
                <a:gd name="T54" fmla="*/ 17 h 1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 h="17">
                  <a:moveTo>
                    <a:pt x="16" y="7"/>
                  </a:moveTo>
                  <a:lnTo>
                    <a:pt x="16" y="2"/>
                  </a:lnTo>
                  <a:lnTo>
                    <a:pt x="13" y="2"/>
                  </a:lnTo>
                  <a:lnTo>
                    <a:pt x="13" y="0"/>
                  </a:lnTo>
                  <a:lnTo>
                    <a:pt x="8" y="0"/>
                  </a:lnTo>
                  <a:lnTo>
                    <a:pt x="6" y="2"/>
                  </a:lnTo>
                  <a:lnTo>
                    <a:pt x="3" y="2"/>
                  </a:lnTo>
                  <a:lnTo>
                    <a:pt x="3" y="5"/>
                  </a:lnTo>
                  <a:lnTo>
                    <a:pt x="0" y="7"/>
                  </a:lnTo>
                  <a:lnTo>
                    <a:pt x="0" y="8"/>
                  </a:lnTo>
                  <a:lnTo>
                    <a:pt x="3" y="11"/>
                  </a:lnTo>
                  <a:lnTo>
                    <a:pt x="3" y="13"/>
                  </a:lnTo>
                  <a:lnTo>
                    <a:pt x="8" y="13"/>
                  </a:lnTo>
                  <a:lnTo>
                    <a:pt x="8" y="16"/>
                  </a:lnTo>
                  <a:lnTo>
                    <a:pt x="13" y="13"/>
                  </a:lnTo>
                  <a:lnTo>
                    <a:pt x="16" y="11"/>
                  </a:lnTo>
                  <a:lnTo>
                    <a:pt x="16" y="7"/>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41996" name="Freeform 12"/>
            <p:cNvSpPr>
              <a:spLocks/>
            </p:cNvSpPr>
            <p:nvPr/>
          </p:nvSpPr>
          <p:spPr bwMode="auto">
            <a:xfrm>
              <a:off x="3164" y="2257"/>
              <a:ext cx="31" cy="17"/>
            </a:xfrm>
            <a:custGeom>
              <a:avLst/>
              <a:gdLst>
                <a:gd name="T0" fmla="*/ 0 w 31"/>
                <a:gd name="T1" fmla="*/ 0 h 17"/>
                <a:gd name="T2" fmla="*/ 30 w 31"/>
                <a:gd name="T3" fmla="*/ 0 h 17"/>
                <a:gd name="T4" fmla="*/ 27 w 31"/>
                <a:gd name="T5" fmla="*/ 16 h 17"/>
                <a:gd name="T6" fmla="*/ 0 w 31"/>
                <a:gd name="T7" fmla="*/ 16 h 17"/>
                <a:gd name="T8" fmla="*/ 0 w 31"/>
                <a:gd name="T9" fmla="*/ 0 h 17"/>
                <a:gd name="T10" fmla="*/ 0 60000 65536"/>
                <a:gd name="T11" fmla="*/ 0 60000 65536"/>
                <a:gd name="T12" fmla="*/ 0 60000 65536"/>
                <a:gd name="T13" fmla="*/ 0 60000 65536"/>
                <a:gd name="T14" fmla="*/ 0 60000 65536"/>
                <a:gd name="T15" fmla="*/ 0 w 31"/>
                <a:gd name="T16" fmla="*/ 0 h 17"/>
                <a:gd name="T17" fmla="*/ 31 w 31"/>
                <a:gd name="T18" fmla="*/ 17 h 17"/>
              </a:gdLst>
              <a:ahLst/>
              <a:cxnLst>
                <a:cxn ang="T10">
                  <a:pos x="T0" y="T1"/>
                </a:cxn>
                <a:cxn ang="T11">
                  <a:pos x="T2" y="T3"/>
                </a:cxn>
                <a:cxn ang="T12">
                  <a:pos x="T4" y="T5"/>
                </a:cxn>
                <a:cxn ang="T13">
                  <a:pos x="T6" y="T7"/>
                </a:cxn>
                <a:cxn ang="T14">
                  <a:pos x="T8" y="T9"/>
                </a:cxn>
              </a:cxnLst>
              <a:rect l="T15" t="T16" r="T17" b="T18"/>
              <a:pathLst>
                <a:path w="31" h="17">
                  <a:moveTo>
                    <a:pt x="0" y="0"/>
                  </a:moveTo>
                  <a:lnTo>
                    <a:pt x="30" y="0"/>
                  </a:lnTo>
                  <a:lnTo>
                    <a:pt x="27" y="16"/>
                  </a:lnTo>
                  <a:lnTo>
                    <a:pt x="0" y="16"/>
                  </a:lnTo>
                  <a:lnTo>
                    <a:pt x="0"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41997" name="Freeform 13"/>
            <p:cNvSpPr>
              <a:spLocks/>
            </p:cNvSpPr>
            <p:nvPr/>
          </p:nvSpPr>
          <p:spPr bwMode="auto">
            <a:xfrm>
              <a:off x="3126" y="2268"/>
              <a:ext cx="70" cy="17"/>
            </a:xfrm>
            <a:custGeom>
              <a:avLst/>
              <a:gdLst>
                <a:gd name="T0" fmla="*/ 0 w 70"/>
                <a:gd name="T1" fmla="*/ 16 h 17"/>
                <a:gd name="T2" fmla="*/ 66 w 70"/>
                <a:gd name="T3" fmla="*/ 16 h 17"/>
                <a:gd name="T4" fmla="*/ 69 w 70"/>
                <a:gd name="T5" fmla="*/ 0 h 17"/>
                <a:gd name="T6" fmla="*/ 0 w 70"/>
                <a:gd name="T7" fmla="*/ 0 h 17"/>
                <a:gd name="T8" fmla="*/ 0 w 70"/>
                <a:gd name="T9" fmla="*/ 16 h 17"/>
                <a:gd name="T10" fmla="*/ 0 60000 65536"/>
                <a:gd name="T11" fmla="*/ 0 60000 65536"/>
                <a:gd name="T12" fmla="*/ 0 60000 65536"/>
                <a:gd name="T13" fmla="*/ 0 60000 65536"/>
                <a:gd name="T14" fmla="*/ 0 60000 65536"/>
                <a:gd name="T15" fmla="*/ 0 w 70"/>
                <a:gd name="T16" fmla="*/ 0 h 17"/>
                <a:gd name="T17" fmla="*/ 70 w 70"/>
                <a:gd name="T18" fmla="*/ 17 h 17"/>
              </a:gdLst>
              <a:ahLst/>
              <a:cxnLst>
                <a:cxn ang="T10">
                  <a:pos x="T0" y="T1"/>
                </a:cxn>
                <a:cxn ang="T11">
                  <a:pos x="T2" y="T3"/>
                </a:cxn>
                <a:cxn ang="T12">
                  <a:pos x="T4" y="T5"/>
                </a:cxn>
                <a:cxn ang="T13">
                  <a:pos x="T6" y="T7"/>
                </a:cxn>
                <a:cxn ang="T14">
                  <a:pos x="T8" y="T9"/>
                </a:cxn>
              </a:cxnLst>
              <a:rect l="T15" t="T16" r="T17" b="T18"/>
              <a:pathLst>
                <a:path w="70" h="17">
                  <a:moveTo>
                    <a:pt x="0" y="16"/>
                  </a:moveTo>
                  <a:lnTo>
                    <a:pt x="66" y="16"/>
                  </a:lnTo>
                  <a:lnTo>
                    <a:pt x="69" y="0"/>
                  </a:lnTo>
                  <a:lnTo>
                    <a:pt x="0" y="0"/>
                  </a:lnTo>
                  <a:lnTo>
                    <a:pt x="0"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41998" name="Freeform 14"/>
            <p:cNvSpPr>
              <a:spLocks/>
            </p:cNvSpPr>
            <p:nvPr/>
          </p:nvSpPr>
          <p:spPr bwMode="auto">
            <a:xfrm>
              <a:off x="3126" y="2272"/>
              <a:ext cx="70" cy="17"/>
            </a:xfrm>
            <a:custGeom>
              <a:avLst/>
              <a:gdLst>
                <a:gd name="T0" fmla="*/ 69 w 70"/>
                <a:gd name="T1" fmla="*/ 0 h 17"/>
                <a:gd name="T2" fmla="*/ 0 w 70"/>
                <a:gd name="T3" fmla="*/ 0 h 17"/>
                <a:gd name="T4" fmla="*/ 0 w 70"/>
                <a:gd name="T5" fmla="*/ 16 h 17"/>
                <a:gd name="T6" fmla="*/ 69 w 70"/>
                <a:gd name="T7" fmla="*/ 16 h 17"/>
                <a:gd name="T8" fmla="*/ 69 w 70"/>
                <a:gd name="T9" fmla="*/ 0 h 17"/>
                <a:gd name="T10" fmla="*/ 0 60000 65536"/>
                <a:gd name="T11" fmla="*/ 0 60000 65536"/>
                <a:gd name="T12" fmla="*/ 0 60000 65536"/>
                <a:gd name="T13" fmla="*/ 0 60000 65536"/>
                <a:gd name="T14" fmla="*/ 0 60000 65536"/>
                <a:gd name="T15" fmla="*/ 0 w 70"/>
                <a:gd name="T16" fmla="*/ 0 h 17"/>
                <a:gd name="T17" fmla="*/ 70 w 70"/>
                <a:gd name="T18" fmla="*/ 17 h 17"/>
              </a:gdLst>
              <a:ahLst/>
              <a:cxnLst>
                <a:cxn ang="T10">
                  <a:pos x="T0" y="T1"/>
                </a:cxn>
                <a:cxn ang="T11">
                  <a:pos x="T2" y="T3"/>
                </a:cxn>
                <a:cxn ang="T12">
                  <a:pos x="T4" y="T5"/>
                </a:cxn>
                <a:cxn ang="T13">
                  <a:pos x="T6" y="T7"/>
                </a:cxn>
                <a:cxn ang="T14">
                  <a:pos x="T8" y="T9"/>
                </a:cxn>
              </a:cxnLst>
              <a:rect l="T15" t="T16" r="T17" b="T18"/>
              <a:pathLst>
                <a:path w="70" h="17">
                  <a:moveTo>
                    <a:pt x="69" y="0"/>
                  </a:moveTo>
                  <a:lnTo>
                    <a:pt x="0" y="0"/>
                  </a:lnTo>
                  <a:lnTo>
                    <a:pt x="0" y="16"/>
                  </a:lnTo>
                  <a:lnTo>
                    <a:pt x="69" y="16"/>
                  </a:lnTo>
                  <a:lnTo>
                    <a:pt x="69" y="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41999" name="Freeform 15"/>
            <p:cNvSpPr>
              <a:spLocks/>
            </p:cNvSpPr>
            <p:nvPr/>
          </p:nvSpPr>
          <p:spPr bwMode="auto">
            <a:xfrm>
              <a:off x="3126" y="2276"/>
              <a:ext cx="70" cy="17"/>
            </a:xfrm>
            <a:custGeom>
              <a:avLst/>
              <a:gdLst>
                <a:gd name="T0" fmla="*/ 65 w 70"/>
                <a:gd name="T1" fmla="*/ 16 h 17"/>
                <a:gd name="T2" fmla="*/ 10 w 70"/>
                <a:gd name="T3" fmla="*/ 16 h 17"/>
                <a:gd name="T4" fmla="*/ 7 w 70"/>
                <a:gd name="T5" fmla="*/ 8 h 17"/>
                <a:gd name="T6" fmla="*/ 2 w 70"/>
                <a:gd name="T7" fmla="*/ 8 h 17"/>
                <a:gd name="T8" fmla="*/ 0 w 70"/>
                <a:gd name="T9" fmla="*/ 0 h 17"/>
                <a:gd name="T10" fmla="*/ 69 w 70"/>
                <a:gd name="T11" fmla="*/ 0 h 17"/>
                <a:gd name="T12" fmla="*/ 65 w 70"/>
                <a:gd name="T13" fmla="*/ 16 h 17"/>
                <a:gd name="T14" fmla="*/ 0 60000 65536"/>
                <a:gd name="T15" fmla="*/ 0 60000 65536"/>
                <a:gd name="T16" fmla="*/ 0 60000 65536"/>
                <a:gd name="T17" fmla="*/ 0 60000 65536"/>
                <a:gd name="T18" fmla="*/ 0 60000 65536"/>
                <a:gd name="T19" fmla="*/ 0 60000 65536"/>
                <a:gd name="T20" fmla="*/ 0 60000 65536"/>
                <a:gd name="T21" fmla="*/ 0 w 70"/>
                <a:gd name="T22" fmla="*/ 0 h 17"/>
                <a:gd name="T23" fmla="*/ 70 w 70"/>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17">
                  <a:moveTo>
                    <a:pt x="65" y="16"/>
                  </a:moveTo>
                  <a:lnTo>
                    <a:pt x="10" y="16"/>
                  </a:lnTo>
                  <a:lnTo>
                    <a:pt x="7" y="8"/>
                  </a:lnTo>
                  <a:lnTo>
                    <a:pt x="2" y="8"/>
                  </a:lnTo>
                  <a:lnTo>
                    <a:pt x="0" y="0"/>
                  </a:lnTo>
                  <a:lnTo>
                    <a:pt x="69" y="0"/>
                  </a:lnTo>
                  <a:lnTo>
                    <a:pt x="65" y="16"/>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42000" name="Freeform 16"/>
            <p:cNvSpPr>
              <a:spLocks/>
            </p:cNvSpPr>
            <p:nvPr/>
          </p:nvSpPr>
          <p:spPr bwMode="auto">
            <a:xfrm>
              <a:off x="3135" y="2282"/>
              <a:ext cx="60" cy="17"/>
            </a:xfrm>
            <a:custGeom>
              <a:avLst/>
              <a:gdLst>
                <a:gd name="T0" fmla="*/ 0 w 60"/>
                <a:gd name="T1" fmla="*/ 16 h 17"/>
                <a:gd name="T2" fmla="*/ 59 w 60"/>
                <a:gd name="T3" fmla="*/ 16 h 17"/>
                <a:gd name="T4" fmla="*/ 59 w 60"/>
                <a:gd name="T5" fmla="*/ 0 h 17"/>
                <a:gd name="T6" fmla="*/ 0 w 60"/>
                <a:gd name="T7" fmla="*/ 0 h 17"/>
                <a:gd name="T8" fmla="*/ 0 w 60"/>
                <a:gd name="T9" fmla="*/ 16 h 17"/>
                <a:gd name="T10" fmla="*/ 0 60000 65536"/>
                <a:gd name="T11" fmla="*/ 0 60000 65536"/>
                <a:gd name="T12" fmla="*/ 0 60000 65536"/>
                <a:gd name="T13" fmla="*/ 0 60000 65536"/>
                <a:gd name="T14" fmla="*/ 0 60000 65536"/>
                <a:gd name="T15" fmla="*/ 0 w 60"/>
                <a:gd name="T16" fmla="*/ 0 h 17"/>
                <a:gd name="T17" fmla="*/ 60 w 60"/>
                <a:gd name="T18" fmla="*/ 17 h 17"/>
              </a:gdLst>
              <a:ahLst/>
              <a:cxnLst>
                <a:cxn ang="T10">
                  <a:pos x="T0" y="T1"/>
                </a:cxn>
                <a:cxn ang="T11">
                  <a:pos x="T2" y="T3"/>
                </a:cxn>
                <a:cxn ang="T12">
                  <a:pos x="T4" y="T5"/>
                </a:cxn>
                <a:cxn ang="T13">
                  <a:pos x="T6" y="T7"/>
                </a:cxn>
                <a:cxn ang="T14">
                  <a:pos x="T8" y="T9"/>
                </a:cxn>
              </a:cxnLst>
              <a:rect l="T15" t="T16" r="T17" b="T18"/>
              <a:pathLst>
                <a:path w="60" h="17">
                  <a:moveTo>
                    <a:pt x="0" y="16"/>
                  </a:moveTo>
                  <a:lnTo>
                    <a:pt x="59" y="16"/>
                  </a:lnTo>
                  <a:lnTo>
                    <a:pt x="59" y="0"/>
                  </a:lnTo>
                  <a:lnTo>
                    <a:pt x="0" y="0"/>
                  </a:lnTo>
                  <a:lnTo>
                    <a:pt x="0" y="16"/>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42001" name="Freeform 17"/>
            <p:cNvSpPr>
              <a:spLocks/>
            </p:cNvSpPr>
            <p:nvPr/>
          </p:nvSpPr>
          <p:spPr bwMode="auto">
            <a:xfrm>
              <a:off x="3145" y="2289"/>
              <a:ext cx="49" cy="40"/>
            </a:xfrm>
            <a:custGeom>
              <a:avLst/>
              <a:gdLst>
                <a:gd name="T0" fmla="*/ 48 w 49"/>
                <a:gd name="T1" fmla="*/ 7 h 40"/>
                <a:gd name="T2" fmla="*/ 48 w 49"/>
                <a:gd name="T3" fmla="*/ 0 h 40"/>
                <a:gd name="T4" fmla="*/ 0 w 49"/>
                <a:gd name="T5" fmla="*/ 0 h 40"/>
                <a:gd name="T6" fmla="*/ 0 w 49"/>
                <a:gd name="T7" fmla="*/ 39 h 40"/>
                <a:gd name="T8" fmla="*/ 32 w 49"/>
                <a:gd name="T9" fmla="*/ 39 h 40"/>
                <a:gd name="T10" fmla="*/ 32 w 49"/>
                <a:gd name="T11" fmla="*/ 9 h 40"/>
                <a:gd name="T12" fmla="*/ 48 w 49"/>
                <a:gd name="T13" fmla="*/ 9 h 40"/>
                <a:gd name="T14" fmla="*/ 48 w 49"/>
                <a:gd name="T15" fmla="*/ 7 h 40"/>
                <a:gd name="T16" fmla="*/ 0 60000 65536"/>
                <a:gd name="T17" fmla="*/ 0 60000 65536"/>
                <a:gd name="T18" fmla="*/ 0 60000 65536"/>
                <a:gd name="T19" fmla="*/ 0 60000 65536"/>
                <a:gd name="T20" fmla="*/ 0 60000 65536"/>
                <a:gd name="T21" fmla="*/ 0 60000 65536"/>
                <a:gd name="T22" fmla="*/ 0 60000 65536"/>
                <a:gd name="T23" fmla="*/ 0 60000 65536"/>
                <a:gd name="T24" fmla="*/ 0 w 49"/>
                <a:gd name="T25" fmla="*/ 0 h 40"/>
                <a:gd name="T26" fmla="*/ 49 w 49"/>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9" h="40">
                  <a:moveTo>
                    <a:pt x="48" y="7"/>
                  </a:moveTo>
                  <a:lnTo>
                    <a:pt x="48" y="0"/>
                  </a:lnTo>
                  <a:lnTo>
                    <a:pt x="0" y="0"/>
                  </a:lnTo>
                  <a:lnTo>
                    <a:pt x="0" y="39"/>
                  </a:lnTo>
                  <a:lnTo>
                    <a:pt x="32" y="39"/>
                  </a:lnTo>
                  <a:lnTo>
                    <a:pt x="32" y="9"/>
                  </a:lnTo>
                  <a:lnTo>
                    <a:pt x="48" y="9"/>
                  </a:lnTo>
                  <a:lnTo>
                    <a:pt x="48" y="7"/>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42002" name="Freeform 18"/>
            <p:cNvSpPr>
              <a:spLocks/>
            </p:cNvSpPr>
            <p:nvPr/>
          </p:nvSpPr>
          <p:spPr bwMode="auto">
            <a:xfrm>
              <a:off x="3178" y="2310"/>
              <a:ext cx="44" cy="17"/>
            </a:xfrm>
            <a:custGeom>
              <a:avLst/>
              <a:gdLst>
                <a:gd name="T0" fmla="*/ 43 w 44"/>
                <a:gd name="T1" fmla="*/ 16 h 17"/>
                <a:gd name="T2" fmla="*/ 0 w 44"/>
                <a:gd name="T3" fmla="*/ 16 h 17"/>
                <a:gd name="T4" fmla="*/ 0 w 44"/>
                <a:gd name="T5" fmla="*/ 0 h 17"/>
                <a:gd name="T6" fmla="*/ 31 w 44"/>
                <a:gd name="T7" fmla="*/ 0 h 17"/>
                <a:gd name="T8" fmla="*/ 43 w 44"/>
                <a:gd name="T9" fmla="*/ 16 h 17"/>
                <a:gd name="T10" fmla="*/ 0 60000 65536"/>
                <a:gd name="T11" fmla="*/ 0 60000 65536"/>
                <a:gd name="T12" fmla="*/ 0 60000 65536"/>
                <a:gd name="T13" fmla="*/ 0 60000 65536"/>
                <a:gd name="T14" fmla="*/ 0 60000 65536"/>
                <a:gd name="T15" fmla="*/ 0 w 44"/>
                <a:gd name="T16" fmla="*/ 0 h 17"/>
                <a:gd name="T17" fmla="*/ 44 w 44"/>
                <a:gd name="T18" fmla="*/ 17 h 17"/>
              </a:gdLst>
              <a:ahLst/>
              <a:cxnLst>
                <a:cxn ang="T10">
                  <a:pos x="T0" y="T1"/>
                </a:cxn>
                <a:cxn ang="T11">
                  <a:pos x="T2" y="T3"/>
                </a:cxn>
                <a:cxn ang="T12">
                  <a:pos x="T4" y="T5"/>
                </a:cxn>
                <a:cxn ang="T13">
                  <a:pos x="T6" y="T7"/>
                </a:cxn>
                <a:cxn ang="T14">
                  <a:pos x="T8" y="T9"/>
                </a:cxn>
              </a:cxnLst>
              <a:rect l="T15" t="T16" r="T17" b="T18"/>
              <a:pathLst>
                <a:path w="44" h="17">
                  <a:moveTo>
                    <a:pt x="43" y="16"/>
                  </a:moveTo>
                  <a:lnTo>
                    <a:pt x="0" y="16"/>
                  </a:lnTo>
                  <a:lnTo>
                    <a:pt x="0" y="0"/>
                  </a:lnTo>
                  <a:lnTo>
                    <a:pt x="31" y="0"/>
                  </a:lnTo>
                  <a:lnTo>
                    <a:pt x="43"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42003" name="Freeform 19"/>
            <p:cNvSpPr>
              <a:spLocks/>
            </p:cNvSpPr>
            <p:nvPr/>
          </p:nvSpPr>
          <p:spPr bwMode="auto">
            <a:xfrm>
              <a:off x="3121" y="2321"/>
              <a:ext cx="25" cy="17"/>
            </a:xfrm>
            <a:custGeom>
              <a:avLst/>
              <a:gdLst>
                <a:gd name="T0" fmla="*/ 0 w 25"/>
                <a:gd name="T1" fmla="*/ 16 h 17"/>
                <a:gd name="T2" fmla="*/ 0 w 25"/>
                <a:gd name="T3" fmla="*/ 8 h 17"/>
                <a:gd name="T4" fmla="*/ 24 w 25"/>
                <a:gd name="T5" fmla="*/ 0 h 17"/>
                <a:gd name="T6" fmla="*/ 24 w 25"/>
                <a:gd name="T7" fmla="*/ 9 h 17"/>
                <a:gd name="T8" fmla="*/ 0 w 25"/>
                <a:gd name="T9" fmla="*/ 16 h 17"/>
                <a:gd name="T10" fmla="*/ 0 60000 65536"/>
                <a:gd name="T11" fmla="*/ 0 60000 65536"/>
                <a:gd name="T12" fmla="*/ 0 60000 65536"/>
                <a:gd name="T13" fmla="*/ 0 60000 65536"/>
                <a:gd name="T14" fmla="*/ 0 60000 65536"/>
                <a:gd name="T15" fmla="*/ 0 w 25"/>
                <a:gd name="T16" fmla="*/ 0 h 17"/>
                <a:gd name="T17" fmla="*/ 25 w 25"/>
                <a:gd name="T18" fmla="*/ 17 h 17"/>
              </a:gdLst>
              <a:ahLst/>
              <a:cxnLst>
                <a:cxn ang="T10">
                  <a:pos x="T0" y="T1"/>
                </a:cxn>
                <a:cxn ang="T11">
                  <a:pos x="T2" y="T3"/>
                </a:cxn>
                <a:cxn ang="T12">
                  <a:pos x="T4" y="T5"/>
                </a:cxn>
                <a:cxn ang="T13">
                  <a:pos x="T6" y="T7"/>
                </a:cxn>
                <a:cxn ang="T14">
                  <a:pos x="T8" y="T9"/>
                </a:cxn>
              </a:cxnLst>
              <a:rect l="T15" t="T16" r="T17" b="T18"/>
              <a:pathLst>
                <a:path w="25" h="17">
                  <a:moveTo>
                    <a:pt x="0" y="16"/>
                  </a:moveTo>
                  <a:lnTo>
                    <a:pt x="0" y="8"/>
                  </a:lnTo>
                  <a:lnTo>
                    <a:pt x="24" y="0"/>
                  </a:lnTo>
                  <a:lnTo>
                    <a:pt x="24" y="9"/>
                  </a:lnTo>
                  <a:lnTo>
                    <a:pt x="0"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42004" name="Freeform 20"/>
            <p:cNvSpPr>
              <a:spLocks/>
            </p:cNvSpPr>
            <p:nvPr/>
          </p:nvSpPr>
          <p:spPr bwMode="auto">
            <a:xfrm>
              <a:off x="3012" y="2345"/>
              <a:ext cx="102" cy="40"/>
            </a:xfrm>
            <a:custGeom>
              <a:avLst/>
              <a:gdLst>
                <a:gd name="T0" fmla="*/ 73 w 102"/>
                <a:gd name="T1" fmla="*/ 30 h 40"/>
                <a:gd name="T2" fmla="*/ 75 w 102"/>
                <a:gd name="T3" fmla="*/ 39 h 40"/>
                <a:gd name="T4" fmla="*/ 23 w 102"/>
                <a:gd name="T5" fmla="*/ 39 h 40"/>
                <a:gd name="T6" fmla="*/ 25 w 102"/>
                <a:gd name="T7" fmla="*/ 36 h 40"/>
                <a:gd name="T8" fmla="*/ 18 w 102"/>
                <a:gd name="T9" fmla="*/ 29 h 40"/>
                <a:gd name="T10" fmla="*/ 47 w 102"/>
                <a:gd name="T11" fmla="*/ 17 h 40"/>
                <a:gd name="T12" fmla="*/ 19 w 102"/>
                <a:gd name="T13" fmla="*/ 18 h 40"/>
                <a:gd name="T14" fmla="*/ 19 w 102"/>
                <a:gd name="T15" fmla="*/ 15 h 40"/>
                <a:gd name="T16" fmla="*/ 0 w 102"/>
                <a:gd name="T17" fmla="*/ 9 h 40"/>
                <a:gd name="T18" fmla="*/ 0 w 102"/>
                <a:gd name="T19" fmla="*/ 0 h 40"/>
                <a:gd name="T20" fmla="*/ 101 w 102"/>
                <a:gd name="T21" fmla="*/ 0 h 40"/>
                <a:gd name="T22" fmla="*/ 40 w 102"/>
                <a:gd name="T23" fmla="*/ 30 h 40"/>
                <a:gd name="T24" fmla="*/ 73 w 102"/>
                <a:gd name="T25" fmla="*/ 30 h 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2"/>
                <a:gd name="T40" fmla="*/ 0 h 40"/>
                <a:gd name="T41" fmla="*/ 102 w 102"/>
                <a:gd name="T42" fmla="*/ 40 h 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2" h="40">
                  <a:moveTo>
                    <a:pt x="73" y="30"/>
                  </a:moveTo>
                  <a:lnTo>
                    <a:pt x="75" y="39"/>
                  </a:lnTo>
                  <a:lnTo>
                    <a:pt x="23" y="39"/>
                  </a:lnTo>
                  <a:lnTo>
                    <a:pt x="25" y="36"/>
                  </a:lnTo>
                  <a:lnTo>
                    <a:pt x="18" y="29"/>
                  </a:lnTo>
                  <a:lnTo>
                    <a:pt x="47" y="17"/>
                  </a:lnTo>
                  <a:lnTo>
                    <a:pt x="19" y="18"/>
                  </a:lnTo>
                  <a:lnTo>
                    <a:pt x="19" y="15"/>
                  </a:lnTo>
                  <a:lnTo>
                    <a:pt x="0" y="9"/>
                  </a:lnTo>
                  <a:lnTo>
                    <a:pt x="0" y="0"/>
                  </a:lnTo>
                  <a:lnTo>
                    <a:pt x="101" y="0"/>
                  </a:lnTo>
                  <a:lnTo>
                    <a:pt x="40" y="30"/>
                  </a:lnTo>
                  <a:lnTo>
                    <a:pt x="73" y="3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42005" name="Freeform 21"/>
            <p:cNvSpPr>
              <a:spLocks/>
            </p:cNvSpPr>
            <p:nvPr/>
          </p:nvSpPr>
          <p:spPr bwMode="auto">
            <a:xfrm>
              <a:off x="3060" y="2351"/>
              <a:ext cx="17" cy="17"/>
            </a:xfrm>
            <a:custGeom>
              <a:avLst/>
              <a:gdLst>
                <a:gd name="T0" fmla="*/ 16 w 17"/>
                <a:gd name="T1" fmla="*/ 3 h 17"/>
                <a:gd name="T2" fmla="*/ 16 w 17"/>
                <a:gd name="T3" fmla="*/ 11 h 17"/>
                <a:gd name="T4" fmla="*/ 0 w 17"/>
                <a:gd name="T5" fmla="*/ 16 h 17"/>
                <a:gd name="T6" fmla="*/ 0 w 17"/>
                <a:gd name="T7" fmla="*/ 2 h 17"/>
                <a:gd name="T8" fmla="*/ 6 w 17"/>
                <a:gd name="T9" fmla="*/ 0 h 17"/>
                <a:gd name="T10" fmla="*/ 10 w 17"/>
                <a:gd name="T11" fmla="*/ 0 h 17"/>
                <a:gd name="T12" fmla="*/ 13 w 17"/>
                <a:gd name="T13" fmla="*/ 0 h 17"/>
                <a:gd name="T14" fmla="*/ 15 w 17"/>
                <a:gd name="T15" fmla="*/ 1 h 17"/>
                <a:gd name="T16" fmla="*/ 15 w 17"/>
                <a:gd name="T17" fmla="*/ 2 h 17"/>
                <a:gd name="T18" fmla="*/ 16 w 17"/>
                <a:gd name="T19" fmla="*/ 3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17"/>
                <a:gd name="T32" fmla="*/ 17 w 17"/>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17">
                  <a:moveTo>
                    <a:pt x="16" y="3"/>
                  </a:moveTo>
                  <a:lnTo>
                    <a:pt x="16" y="11"/>
                  </a:lnTo>
                  <a:lnTo>
                    <a:pt x="0" y="16"/>
                  </a:lnTo>
                  <a:lnTo>
                    <a:pt x="0" y="2"/>
                  </a:lnTo>
                  <a:lnTo>
                    <a:pt x="6" y="0"/>
                  </a:lnTo>
                  <a:lnTo>
                    <a:pt x="10" y="0"/>
                  </a:lnTo>
                  <a:lnTo>
                    <a:pt x="13" y="0"/>
                  </a:lnTo>
                  <a:lnTo>
                    <a:pt x="15" y="1"/>
                  </a:lnTo>
                  <a:lnTo>
                    <a:pt x="15" y="2"/>
                  </a:lnTo>
                  <a:lnTo>
                    <a:pt x="16" y="3"/>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42006" name="Freeform 22"/>
            <p:cNvSpPr>
              <a:spLocks/>
            </p:cNvSpPr>
            <p:nvPr/>
          </p:nvSpPr>
          <p:spPr bwMode="auto">
            <a:xfrm>
              <a:off x="3084" y="2376"/>
              <a:ext cx="38" cy="17"/>
            </a:xfrm>
            <a:custGeom>
              <a:avLst/>
              <a:gdLst>
                <a:gd name="T0" fmla="*/ 1 w 38"/>
                <a:gd name="T1" fmla="*/ 0 h 17"/>
                <a:gd name="T2" fmla="*/ 3 w 38"/>
                <a:gd name="T3" fmla="*/ 8 h 17"/>
                <a:gd name="T4" fmla="*/ 0 w 38"/>
                <a:gd name="T5" fmla="*/ 13 h 17"/>
                <a:gd name="T6" fmla="*/ 0 w 38"/>
                <a:gd name="T7" fmla="*/ 16 h 17"/>
                <a:gd name="T8" fmla="*/ 30 w 38"/>
                <a:gd name="T9" fmla="*/ 16 h 17"/>
                <a:gd name="T10" fmla="*/ 30 w 38"/>
                <a:gd name="T11" fmla="*/ 9 h 17"/>
                <a:gd name="T12" fmla="*/ 32 w 38"/>
                <a:gd name="T13" fmla="*/ 8 h 17"/>
                <a:gd name="T14" fmla="*/ 37 w 38"/>
                <a:gd name="T15" fmla="*/ 0 h 17"/>
                <a:gd name="T16" fmla="*/ 1 w 38"/>
                <a:gd name="T17" fmla="*/ 0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
                <a:gd name="T28" fmla="*/ 0 h 17"/>
                <a:gd name="T29" fmla="*/ 38 w 38"/>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 h="17">
                  <a:moveTo>
                    <a:pt x="1" y="0"/>
                  </a:moveTo>
                  <a:lnTo>
                    <a:pt x="3" y="8"/>
                  </a:lnTo>
                  <a:lnTo>
                    <a:pt x="0" y="13"/>
                  </a:lnTo>
                  <a:lnTo>
                    <a:pt x="0" y="16"/>
                  </a:lnTo>
                  <a:lnTo>
                    <a:pt x="30" y="16"/>
                  </a:lnTo>
                  <a:lnTo>
                    <a:pt x="30" y="9"/>
                  </a:lnTo>
                  <a:lnTo>
                    <a:pt x="32" y="8"/>
                  </a:lnTo>
                  <a:lnTo>
                    <a:pt x="37" y="0"/>
                  </a:lnTo>
                  <a:lnTo>
                    <a:pt x="1"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42007" name="Freeform 23"/>
            <p:cNvSpPr>
              <a:spLocks/>
            </p:cNvSpPr>
            <p:nvPr/>
          </p:nvSpPr>
          <p:spPr bwMode="auto">
            <a:xfrm>
              <a:off x="3116" y="2376"/>
              <a:ext cx="211" cy="17"/>
            </a:xfrm>
            <a:custGeom>
              <a:avLst/>
              <a:gdLst>
                <a:gd name="T0" fmla="*/ 210 w 211"/>
                <a:gd name="T1" fmla="*/ 0 h 17"/>
                <a:gd name="T2" fmla="*/ 210 w 211"/>
                <a:gd name="T3" fmla="*/ 16 h 17"/>
                <a:gd name="T4" fmla="*/ 0 w 211"/>
                <a:gd name="T5" fmla="*/ 16 h 17"/>
                <a:gd name="T6" fmla="*/ 4 w 211"/>
                <a:gd name="T7" fmla="*/ 0 h 17"/>
                <a:gd name="T8" fmla="*/ 210 w 211"/>
                <a:gd name="T9" fmla="*/ 0 h 17"/>
                <a:gd name="T10" fmla="*/ 0 60000 65536"/>
                <a:gd name="T11" fmla="*/ 0 60000 65536"/>
                <a:gd name="T12" fmla="*/ 0 60000 65536"/>
                <a:gd name="T13" fmla="*/ 0 60000 65536"/>
                <a:gd name="T14" fmla="*/ 0 60000 65536"/>
                <a:gd name="T15" fmla="*/ 0 w 211"/>
                <a:gd name="T16" fmla="*/ 0 h 17"/>
                <a:gd name="T17" fmla="*/ 211 w 211"/>
                <a:gd name="T18" fmla="*/ 17 h 17"/>
              </a:gdLst>
              <a:ahLst/>
              <a:cxnLst>
                <a:cxn ang="T10">
                  <a:pos x="T0" y="T1"/>
                </a:cxn>
                <a:cxn ang="T11">
                  <a:pos x="T2" y="T3"/>
                </a:cxn>
                <a:cxn ang="T12">
                  <a:pos x="T4" y="T5"/>
                </a:cxn>
                <a:cxn ang="T13">
                  <a:pos x="T6" y="T7"/>
                </a:cxn>
                <a:cxn ang="T14">
                  <a:pos x="T8" y="T9"/>
                </a:cxn>
              </a:cxnLst>
              <a:rect l="T15" t="T16" r="T17" b="T18"/>
              <a:pathLst>
                <a:path w="211" h="17">
                  <a:moveTo>
                    <a:pt x="210" y="0"/>
                  </a:moveTo>
                  <a:lnTo>
                    <a:pt x="210" y="16"/>
                  </a:lnTo>
                  <a:lnTo>
                    <a:pt x="0" y="16"/>
                  </a:lnTo>
                  <a:lnTo>
                    <a:pt x="4" y="0"/>
                  </a:lnTo>
                  <a:lnTo>
                    <a:pt x="210"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42008" name="Freeform 24"/>
            <p:cNvSpPr>
              <a:spLocks/>
            </p:cNvSpPr>
            <p:nvPr/>
          </p:nvSpPr>
          <p:spPr bwMode="auto">
            <a:xfrm>
              <a:off x="3326" y="2371"/>
              <a:ext cx="40" cy="17"/>
            </a:xfrm>
            <a:custGeom>
              <a:avLst/>
              <a:gdLst>
                <a:gd name="T0" fmla="*/ 0 w 40"/>
                <a:gd name="T1" fmla="*/ 3 h 17"/>
                <a:gd name="T2" fmla="*/ 6 w 40"/>
                <a:gd name="T3" fmla="*/ 0 h 17"/>
                <a:gd name="T4" fmla="*/ 39 w 40"/>
                <a:gd name="T5" fmla="*/ 0 h 17"/>
                <a:gd name="T6" fmla="*/ 39 w 40"/>
                <a:gd name="T7" fmla="*/ 16 h 17"/>
                <a:gd name="T8" fmla="*/ 26 w 40"/>
                <a:gd name="T9" fmla="*/ 16 h 17"/>
                <a:gd name="T10" fmla="*/ 26 w 40"/>
                <a:gd name="T11" fmla="*/ 8 h 17"/>
                <a:gd name="T12" fmla="*/ 7 w 40"/>
                <a:gd name="T13" fmla="*/ 8 h 17"/>
                <a:gd name="T14" fmla="*/ 0 w 40"/>
                <a:gd name="T15" fmla="*/ 14 h 17"/>
                <a:gd name="T16" fmla="*/ 0 w 40"/>
                <a:gd name="T17" fmla="*/ 3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17"/>
                <a:gd name="T29" fmla="*/ 40 w 40"/>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17">
                  <a:moveTo>
                    <a:pt x="0" y="3"/>
                  </a:moveTo>
                  <a:lnTo>
                    <a:pt x="6" y="0"/>
                  </a:lnTo>
                  <a:lnTo>
                    <a:pt x="39" y="0"/>
                  </a:lnTo>
                  <a:lnTo>
                    <a:pt x="39" y="16"/>
                  </a:lnTo>
                  <a:lnTo>
                    <a:pt x="26" y="16"/>
                  </a:lnTo>
                  <a:lnTo>
                    <a:pt x="26" y="8"/>
                  </a:lnTo>
                  <a:lnTo>
                    <a:pt x="7" y="8"/>
                  </a:lnTo>
                  <a:lnTo>
                    <a:pt x="0" y="14"/>
                  </a:lnTo>
                  <a:lnTo>
                    <a:pt x="0" y="3"/>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42009" name="Freeform 25"/>
            <p:cNvSpPr>
              <a:spLocks/>
            </p:cNvSpPr>
            <p:nvPr/>
          </p:nvSpPr>
          <p:spPr bwMode="auto">
            <a:xfrm>
              <a:off x="3376" y="2347"/>
              <a:ext cx="22" cy="17"/>
            </a:xfrm>
            <a:custGeom>
              <a:avLst/>
              <a:gdLst>
                <a:gd name="T0" fmla="*/ 21 w 22"/>
                <a:gd name="T1" fmla="*/ 16 h 17"/>
                <a:gd name="T2" fmla="*/ 21 w 22"/>
                <a:gd name="T3" fmla="*/ 6 h 17"/>
                <a:gd name="T4" fmla="*/ 2 w 22"/>
                <a:gd name="T5" fmla="*/ 7 h 17"/>
                <a:gd name="T6" fmla="*/ 2 w 22"/>
                <a:gd name="T7" fmla="*/ 3 h 17"/>
                <a:gd name="T8" fmla="*/ 1 w 22"/>
                <a:gd name="T9" fmla="*/ 0 h 17"/>
                <a:gd name="T10" fmla="*/ 0 w 22"/>
                <a:gd name="T11" fmla="*/ 3 h 17"/>
                <a:gd name="T12" fmla="*/ 0 w 22"/>
                <a:gd name="T13" fmla="*/ 12 h 17"/>
                <a:gd name="T14" fmla="*/ 17 w 22"/>
                <a:gd name="T15" fmla="*/ 11 h 17"/>
                <a:gd name="T16" fmla="*/ 14 w 22"/>
                <a:gd name="T17" fmla="*/ 16 h 17"/>
                <a:gd name="T18" fmla="*/ 21 w 22"/>
                <a:gd name="T19" fmla="*/ 16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17"/>
                <a:gd name="T32" fmla="*/ 22 w 22"/>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17">
                  <a:moveTo>
                    <a:pt x="21" y="16"/>
                  </a:moveTo>
                  <a:lnTo>
                    <a:pt x="21" y="6"/>
                  </a:lnTo>
                  <a:lnTo>
                    <a:pt x="2" y="7"/>
                  </a:lnTo>
                  <a:lnTo>
                    <a:pt x="2" y="3"/>
                  </a:lnTo>
                  <a:lnTo>
                    <a:pt x="1" y="0"/>
                  </a:lnTo>
                  <a:lnTo>
                    <a:pt x="0" y="3"/>
                  </a:lnTo>
                  <a:lnTo>
                    <a:pt x="0" y="12"/>
                  </a:lnTo>
                  <a:lnTo>
                    <a:pt x="17" y="11"/>
                  </a:lnTo>
                  <a:lnTo>
                    <a:pt x="14" y="16"/>
                  </a:lnTo>
                  <a:lnTo>
                    <a:pt x="21"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42010" name="Freeform 26"/>
            <p:cNvSpPr>
              <a:spLocks/>
            </p:cNvSpPr>
            <p:nvPr/>
          </p:nvSpPr>
          <p:spPr bwMode="auto">
            <a:xfrm>
              <a:off x="3333" y="2348"/>
              <a:ext cx="65" cy="39"/>
            </a:xfrm>
            <a:custGeom>
              <a:avLst/>
              <a:gdLst>
                <a:gd name="T0" fmla="*/ 43 w 65"/>
                <a:gd name="T1" fmla="*/ 0 h 39"/>
                <a:gd name="T2" fmla="*/ 0 w 65"/>
                <a:gd name="T3" fmla="*/ 23 h 39"/>
                <a:gd name="T4" fmla="*/ 32 w 65"/>
                <a:gd name="T5" fmla="*/ 23 h 39"/>
                <a:gd name="T6" fmla="*/ 32 w 65"/>
                <a:gd name="T7" fmla="*/ 38 h 39"/>
                <a:gd name="T8" fmla="*/ 64 w 65"/>
                <a:gd name="T9" fmla="*/ 17 h 39"/>
                <a:gd name="T10" fmla="*/ 64 w 65"/>
                <a:gd name="T11" fmla="*/ 6 h 39"/>
                <a:gd name="T12" fmla="*/ 57 w 65"/>
                <a:gd name="T13" fmla="*/ 6 h 39"/>
                <a:gd name="T14" fmla="*/ 60 w 65"/>
                <a:gd name="T15" fmla="*/ 4 h 39"/>
                <a:gd name="T16" fmla="*/ 43 w 65"/>
                <a:gd name="T17" fmla="*/ 4 h 39"/>
                <a:gd name="T18" fmla="*/ 43 w 65"/>
                <a:gd name="T19" fmla="*/ 0 h 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5"/>
                <a:gd name="T31" fmla="*/ 0 h 39"/>
                <a:gd name="T32" fmla="*/ 65 w 65"/>
                <a:gd name="T33" fmla="*/ 39 h 3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5" h="39">
                  <a:moveTo>
                    <a:pt x="43" y="0"/>
                  </a:moveTo>
                  <a:lnTo>
                    <a:pt x="0" y="23"/>
                  </a:lnTo>
                  <a:lnTo>
                    <a:pt x="32" y="23"/>
                  </a:lnTo>
                  <a:lnTo>
                    <a:pt x="32" y="38"/>
                  </a:lnTo>
                  <a:lnTo>
                    <a:pt x="64" y="17"/>
                  </a:lnTo>
                  <a:lnTo>
                    <a:pt x="64" y="6"/>
                  </a:lnTo>
                  <a:lnTo>
                    <a:pt x="57" y="6"/>
                  </a:lnTo>
                  <a:lnTo>
                    <a:pt x="60" y="4"/>
                  </a:lnTo>
                  <a:lnTo>
                    <a:pt x="43" y="4"/>
                  </a:lnTo>
                  <a:lnTo>
                    <a:pt x="43" y="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42011" name="Freeform 27"/>
            <p:cNvSpPr>
              <a:spLocks/>
            </p:cNvSpPr>
            <p:nvPr/>
          </p:nvSpPr>
          <p:spPr bwMode="auto">
            <a:xfrm>
              <a:off x="3326" y="2379"/>
              <a:ext cx="27" cy="31"/>
            </a:xfrm>
            <a:custGeom>
              <a:avLst/>
              <a:gdLst>
                <a:gd name="T0" fmla="*/ 8 w 27"/>
                <a:gd name="T1" fmla="*/ 5 h 31"/>
                <a:gd name="T2" fmla="*/ 16 w 27"/>
                <a:gd name="T3" fmla="*/ 5 h 31"/>
                <a:gd name="T4" fmla="*/ 16 w 27"/>
                <a:gd name="T5" fmla="*/ 30 h 31"/>
                <a:gd name="T6" fmla="*/ 26 w 27"/>
                <a:gd name="T7" fmla="*/ 21 h 31"/>
                <a:gd name="T8" fmla="*/ 26 w 27"/>
                <a:gd name="T9" fmla="*/ 0 h 31"/>
                <a:gd name="T10" fmla="*/ 7 w 27"/>
                <a:gd name="T11" fmla="*/ 0 h 31"/>
                <a:gd name="T12" fmla="*/ 0 w 27"/>
                <a:gd name="T13" fmla="*/ 5 h 31"/>
                <a:gd name="T14" fmla="*/ 8 w 27"/>
                <a:gd name="T15" fmla="*/ 5 h 31"/>
                <a:gd name="T16" fmla="*/ 0 60000 65536"/>
                <a:gd name="T17" fmla="*/ 0 60000 65536"/>
                <a:gd name="T18" fmla="*/ 0 60000 65536"/>
                <a:gd name="T19" fmla="*/ 0 60000 65536"/>
                <a:gd name="T20" fmla="*/ 0 60000 65536"/>
                <a:gd name="T21" fmla="*/ 0 60000 65536"/>
                <a:gd name="T22" fmla="*/ 0 60000 65536"/>
                <a:gd name="T23" fmla="*/ 0 60000 65536"/>
                <a:gd name="T24" fmla="*/ 0 w 27"/>
                <a:gd name="T25" fmla="*/ 0 h 31"/>
                <a:gd name="T26" fmla="*/ 27 w 27"/>
                <a:gd name="T27" fmla="*/ 31 h 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 h="31">
                  <a:moveTo>
                    <a:pt x="8" y="5"/>
                  </a:moveTo>
                  <a:lnTo>
                    <a:pt x="16" y="5"/>
                  </a:lnTo>
                  <a:lnTo>
                    <a:pt x="16" y="30"/>
                  </a:lnTo>
                  <a:lnTo>
                    <a:pt x="26" y="21"/>
                  </a:lnTo>
                  <a:lnTo>
                    <a:pt x="26" y="0"/>
                  </a:lnTo>
                  <a:lnTo>
                    <a:pt x="7" y="0"/>
                  </a:lnTo>
                  <a:lnTo>
                    <a:pt x="0" y="5"/>
                  </a:lnTo>
                  <a:lnTo>
                    <a:pt x="8" y="5"/>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42012" name="Freeform 28"/>
            <p:cNvSpPr>
              <a:spLocks/>
            </p:cNvSpPr>
            <p:nvPr/>
          </p:nvSpPr>
          <p:spPr bwMode="auto">
            <a:xfrm>
              <a:off x="3269" y="2333"/>
              <a:ext cx="23" cy="44"/>
            </a:xfrm>
            <a:custGeom>
              <a:avLst/>
              <a:gdLst>
                <a:gd name="T0" fmla="*/ 12 w 23"/>
                <a:gd name="T1" fmla="*/ 43 h 44"/>
                <a:gd name="T2" fmla="*/ 22 w 23"/>
                <a:gd name="T3" fmla="*/ 0 h 44"/>
                <a:gd name="T4" fmla="*/ 13 w 23"/>
                <a:gd name="T5" fmla="*/ 0 h 44"/>
                <a:gd name="T6" fmla="*/ 0 w 23"/>
                <a:gd name="T7" fmla="*/ 43 h 44"/>
                <a:gd name="T8" fmla="*/ 12 w 23"/>
                <a:gd name="T9" fmla="*/ 43 h 44"/>
                <a:gd name="T10" fmla="*/ 0 60000 65536"/>
                <a:gd name="T11" fmla="*/ 0 60000 65536"/>
                <a:gd name="T12" fmla="*/ 0 60000 65536"/>
                <a:gd name="T13" fmla="*/ 0 60000 65536"/>
                <a:gd name="T14" fmla="*/ 0 60000 65536"/>
                <a:gd name="T15" fmla="*/ 0 w 23"/>
                <a:gd name="T16" fmla="*/ 0 h 44"/>
                <a:gd name="T17" fmla="*/ 23 w 23"/>
                <a:gd name="T18" fmla="*/ 44 h 44"/>
              </a:gdLst>
              <a:ahLst/>
              <a:cxnLst>
                <a:cxn ang="T10">
                  <a:pos x="T0" y="T1"/>
                </a:cxn>
                <a:cxn ang="T11">
                  <a:pos x="T2" y="T3"/>
                </a:cxn>
                <a:cxn ang="T12">
                  <a:pos x="T4" y="T5"/>
                </a:cxn>
                <a:cxn ang="T13">
                  <a:pos x="T6" y="T7"/>
                </a:cxn>
                <a:cxn ang="T14">
                  <a:pos x="T8" y="T9"/>
                </a:cxn>
              </a:cxnLst>
              <a:rect l="T15" t="T16" r="T17" b="T18"/>
              <a:pathLst>
                <a:path w="23" h="44">
                  <a:moveTo>
                    <a:pt x="12" y="43"/>
                  </a:moveTo>
                  <a:lnTo>
                    <a:pt x="22" y="0"/>
                  </a:lnTo>
                  <a:lnTo>
                    <a:pt x="13" y="0"/>
                  </a:lnTo>
                  <a:lnTo>
                    <a:pt x="0" y="43"/>
                  </a:lnTo>
                  <a:lnTo>
                    <a:pt x="12" y="43"/>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42013" name="Freeform 29"/>
            <p:cNvSpPr>
              <a:spLocks/>
            </p:cNvSpPr>
            <p:nvPr/>
          </p:nvSpPr>
          <p:spPr bwMode="auto">
            <a:xfrm>
              <a:off x="3098" y="2336"/>
              <a:ext cx="67" cy="41"/>
            </a:xfrm>
            <a:custGeom>
              <a:avLst/>
              <a:gdLst>
                <a:gd name="T0" fmla="*/ 57 w 67"/>
                <a:gd name="T1" fmla="*/ 0 h 41"/>
                <a:gd name="T2" fmla="*/ 66 w 67"/>
                <a:gd name="T3" fmla="*/ 0 h 41"/>
                <a:gd name="T4" fmla="*/ 15 w 67"/>
                <a:gd name="T5" fmla="*/ 40 h 41"/>
                <a:gd name="T6" fmla="*/ 0 w 67"/>
                <a:gd name="T7" fmla="*/ 40 h 41"/>
                <a:gd name="T8" fmla="*/ 57 w 67"/>
                <a:gd name="T9" fmla="*/ 0 h 41"/>
                <a:gd name="T10" fmla="*/ 0 60000 65536"/>
                <a:gd name="T11" fmla="*/ 0 60000 65536"/>
                <a:gd name="T12" fmla="*/ 0 60000 65536"/>
                <a:gd name="T13" fmla="*/ 0 60000 65536"/>
                <a:gd name="T14" fmla="*/ 0 60000 65536"/>
                <a:gd name="T15" fmla="*/ 0 w 67"/>
                <a:gd name="T16" fmla="*/ 0 h 41"/>
                <a:gd name="T17" fmla="*/ 67 w 67"/>
                <a:gd name="T18" fmla="*/ 41 h 41"/>
              </a:gdLst>
              <a:ahLst/>
              <a:cxnLst>
                <a:cxn ang="T10">
                  <a:pos x="T0" y="T1"/>
                </a:cxn>
                <a:cxn ang="T11">
                  <a:pos x="T2" y="T3"/>
                </a:cxn>
                <a:cxn ang="T12">
                  <a:pos x="T4" y="T5"/>
                </a:cxn>
                <a:cxn ang="T13">
                  <a:pos x="T6" y="T7"/>
                </a:cxn>
                <a:cxn ang="T14">
                  <a:pos x="T8" y="T9"/>
                </a:cxn>
              </a:cxnLst>
              <a:rect l="T15" t="T16" r="T17" b="T18"/>
              <a:pathLst>
                <a:path w="67" h="41">
                  <a:moveTo>
                    <a:pt x="57" y="0"/>
                  </a:moveTo>
                  <a:lnTo>
                    <a:pt x="66" y="0"/>
                  </a:lnTo>
                  <a:lnTo>
                    <a:pt x="15" y="40"/>
                  </a:lnTo>
                  <a:lnTo>
                    <a:pt x="0" y="40"/>
                  </a:lnTo>
                  <a:lnTo>
                    <a:pt x="57"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42014" name="Freeform 30"/>
            <p:cNvSpPr>
              <a:spLocks/>
            </p:cNvSpPr>
            <p:nvPr/>
          </p:nvSpPr>
          <p:spPr bwMode="auto">
            <a:xfrm>
              <a:off x="3012" y="2317"/>
              <a:ext cx="509" cy="60"/>
            </a:xfrm>
            <a:custGeom>
              <a:avLst/>
              <a:gdLst>
                <a:gd name="T0" fmla="*/ 73 w 509"/>
                <a:gd name="T1" fmla="*/ 59 h 60"/>
                <a:gd name="T2" fmla="*/ 40 w 509"/>
                <a:gd name="T3" fmla="*/ 59 h 60"/>
                <a:gd name="T4" fmla="*/ 100 w 509"/>
                <a:gd name="T5" fmla="*/ 28 h 60"/>
                <a:gd name="T6" fmla="*/ 0 w 509"/>
                <a:gd name="T7" fmla="*/ 28 h 60"/>
                <a:gd name="T8" fmla="*/ 109 w 509"/>
                <a:gd name="T9" fmla="*/ 11 h 60"/>
                <a:gd name="T10" fmla="*/ 132 w 509"/>
                <a:gd name="T11" fmla="*/ 8 h 60"/>
                <a:gd name="T12" fmla="*/ 132 w 509"/>
                <a:gd name="T13" fmla="*/ 10 h 60"/>
                <a:gd name="T14" fmla="*/ 165 w 509"/>
                <a:gd name="T15" fmla="*/ 10 h 60"/>
                <a:gd name="T16" fmla="*/ 165 w 509"/>
                <a:gd name="T17" fmla="*/ 0 h 60"/>
                <a:gd name="T18" fmla="*/ 344 w 509"/>
                <a:gd name="T19" fmla="*/ 0 h 60"/>
                <a:gd name="T20" fmla="*/ 351 w 509"/>
                <a:gd name="T21" fmla="*/ 0 h 60"/>
                <a:gd name="T22" fmla="*/ 417 w 509"/>
                <a:gd name="T23" fmla="*/ 0 h 60"/>
                <a:gd name="T24" fmla="*/ 452 w 509"/>
                <a:gd name="T25" fmla="*/ 12 h 60"/>
                <a:gd name="T26" fmla="*/ 508 w 509"/>
                <a:gd name="T27" fmla="*/ 23 h 60"/>
                <a:gd name="T28" fmla="*/ 508 w 509"/>
                <a:gd name="T29" fmla="*/ 25 h 60"/>
                <a:gd name="T30" fmla="*/ 384 w 509"/>
                <a:gd name="T31" fmla="*/ 32 h 60"/>
                <a:gd name="T32" fmla="*/ 366 w 509"/>
                <a:gd name="T33" fmla="*/ 33 h 60"/>
                <a:gd name="T34" fmla="*/ 366 w 509"/>
                <a:gd name="T35" fmla="*/ 30 h 60"/>
                <a:gd name="T36" fmla="*/ 365 w 509"/>
                <a:gd name="T37" fmla="*/ 29 h 60"/>
                <a:gd name="T38" fmla="*/ 363 w 509"/>
                <a:gd name="T39" fmla="*/ 30 h 60"/>
                <a:gd name="T40" fmla="*/ 320 w 509"/>
                <a:gd name="T41" fmla="*/ 53 h 60"/>
                <a:gd name="T42" fmla="*/ 313 w 509"/>
                <a:gd name="T43" fmla="*/ 56 h 60"/>
                <a:gd name="T44" fmla="*/ 313 w 509"/>
                <a:gd name="T45" fmla="*/ 59 h 60"/>
                <a:gd name="T46" fmla="*/ 269 w 509"/>
                <a:gd name="T47" fmla="*/ 59 h 60"/>
                <a:gd name="T48" fmla="*/ 278 w 509"/>
                <a:gd name="T49" fmla="*/ 16 h 60"/>
                <a:gd name="T50" fmla="*/ 270 w 509"/>
                <a:gd name="T51" fmla="*/ 16 h 60"/>
                <a:gd name="T52" fmla="*/ 256 w 509"/>
                <a:gd name="T53" fmla="*/ 59 h 60"/>
                <a:gd name="T54" fmla="*/ 100 w 509"/>
                <a:gd name="T55" fmla="*/ 59 h 60"/>
                <a:gd name="T56" fmla="*/ 151 w 509"/>
                <a:gd name="T57" fmla="*/ 19 h 60"/>
                <a:gd name="T58" fmla="*/ 142 w 509"/>
                <a:gd name="T59" fmla="*/ 19 h 60"/>
                <a:gd name="T60" fmla="*/ 85 w 509"/>
                <a:gd name="T61" fmla="*/ 59 h 60"/>
                <a:gd name="T62" fmla="*/ 73 w 509"/>
                <a:gd name="T63" fmla="*/ 59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09"/>
                <a:gd name="T97" fmla="*/ 0 h 60"/>
                <a:gd name="T98" fmla="*/ 509 w 509"/>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09" h="60">
                  <a:moveTo>
                    <a:pt x="73" y="59"/>
                  </a:moveTo>
                  <a:lnTo>
                    <a:pt x="40" y="59"/>
                  </a:lnTo>
                  <a:lnTo>
                    <a:pt x="100" y="28"/>
                  </a:lnTo>
                  <a:lnTo>
                    <a:pt x="0" y="28"/>
                  </a:lnTo>
                  <a:lnTo>
                    <a:pt x="109" y="11"/>
                  </a:lnTo>
                  <a:lnTo>
                    <a:pt x="132" y="8"/>
                  </a:lnTo>
                  <a:lnTo>
                    <a:pt x="132" y="10"/>
                  </a:lnTo>
                  <a:lnTo>
                    <a:pt x="165" y="10"/>
                  </a:lnTo>
                  <a:lnTo>
                    <a:pt x="165" y="0"/>
                  </a:lnTo>
                  <a:lnTo>
                    <a:pt x="344" y="0"/>
                  </a:lnTo>
                  <a:lnTo>
                    <a:pt x="351" y="0"/>
                  </a:lnTo>
                  <a:lnTo>
                    <a:pt x="417" y="0"/>
                  </a:lnTo>
                  <a:lnTo>
                    <a:pt x="452" y="12"/>
                  </a:lnTo>
                  <a:lnTo>
                    <a:pt x="508" y="23"/>
                  </a:lnTo>
                  <a:lnTo>
                    <a:pt x="508" y="25"/>
                  </a:lnTo>
                  <a:lnTo>
                    <a:pt x="384" y="32"/>
                  </a:lnTo>
                  <a:lnTo>
                    <a:pt x="366" y="33"/>
                  </a:lnTo>
                  <a:lnTo>
                    <a:pt x="366" y="30"/>
                  </a:lnTo>
                  <a:lnTo>
                    <a:pt x="365" y="29"/>
                  </a:lnTo>
                  <a:lnTo>
                    <a:pt x="363" y="30"/>
                  </a:lnTo>
                  <a:lnTo>
                    <a:pt x="320" y="53"/>
                  </a:lnTo>
                  <a:lnTo>
                    <a:pt x="313" y="56"/>
                  </a:lnTo>
                  <a:lnTo>
                    <a:pt x="313" y="59"/>
                  </a:lnTo>
                  <a:lnTo>
                    <a:pt x="269" y="59"/>
                  </a:lnTo>
                  <a:lnTo>
                    <a:pt x="278" y="16"/>
                  </a:lnTo>
                  <a:lnTo>
                    <a:pt x="270" y="16"/>
                  </a:lnTo>
                  <a:lnTo>
                    <a:pt x="256" y="59"/>
                  </a:lnTo>
                  <a:lnTo>
                    <a:pt x="100" y="59"/>
                  </a:lnTo>
                  <a:lnTo>
                    <a:pt x="151" y="19"/>
                  </a:lnTo>
                  <a:lnTo>
                    <a:pt x="142" y="19"/>
                  </a:lnTo>
                  <a:lnTo>
                    <a:pt x="85" y="59"/>
                  </a:lnTo>
                  <a:lnTo>
                    <a:pt x="73" y="59"/>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42015" name="Freeform 31"/>
            <p:cNvSpPr>
              <a:spLocks/>
            </p:cNvSpPr>
            <p:nvPr/>
          </p:nvSpPr>
          <p:spPr bwMode="auto">
            <a:xfrm>
              <a:off x="3397" y="2343"/>
              <a:ext cx="124" cy="25"/>
            </a:xfrm>
            <a:custGeom>
              <a:avLst/>
              <a:gdLst>
                <a:gd name="T0" fmla="*/ 123 w 124"/>
                <a:gd name="T1" fmla="*/ 0 h 25"/>
                <a:gd name="T2" fmla="*/ 0 w 124"/>
                <a:gd name="T3" fmla="*/ 6 h 25"/>
                <a:gd name="T4" fmla="*/ 0 w 124"/>
                <a:gd name="T5" fmla="*/ 24 h 25"/>
                <a:gd name="T6" fmla="*/ 5 w 124"/>
                <a:gd name="T7" fmla="*/ 23 h 25"/>
                <a:gd name="T8" fmla="*/ 5 w 124"/>
                <a:gd name="T9" fmla="*/ 16 h 25"/>
                <a:gd name="T10" fmla="*/ 5 w 124"/>
                <a:gd name="T11" fmla="*/ 15 h 25"/>
                <a:gd name="T12" fmla="*/ 6 w 124"/>
                <a:gd name="T13" fmla="*/ 14 h 25"/>
                <a:gd name="T14" fmla="*/ 8 w 124"/>
                <a:gd name="T15" fmla="*/ 14 h 25"/>
                <a:gd name="T16" fmla="*/ 8 w 124"/>
                <a:gd name="T17" fmla="*/ 13 h 25"/>
                <a:gd name="T18" fmla="*/ 9 w 124"/>
                <a:gd name="T19" fmla="*/ 12 h 25"/>
                <a:gd name="T20" fmla="*/ 10 w 124"/>
                <a:gd name="T21" fmla="*/ 12 h 25"/>
                <a:gd name="T22" fmla="*/ 11 w 124"/>
                <a:gd name="T23" fmla="*/ 13 h 25"/>
                <a:gd name="T24" fmla="*/ 12 w 124"/>
                <a:gd name="T25" fmla="*/ 13 h 25"/>
                <a:gd name="T26" fmla="*/ 13 w 124"/>
                <a:gd name="T27" fmla="*/ 14 h 25"/>
                <a:gd name="T28" fmla="*/ 14 w 124"/>
                <a:gd name="T29" fmla="*/ 16 h 25"/>
                <a:gd name="T30" fmla="*/ 14 w 124"/>
                <a:gd name="T31" fmla="*/ 17 h 25"/>
                <a:gd name="T32" fmla="*/ 13 w 124"/>
                <a:gd name="T33" fmla="*/ 23 h 25"/>
                <a:gd name="T34" fmla="*/ 62 w 124"/>
                <a:gd name="T35" fmla="*/ 20 h 25"/>
                <a:gd name="T36" fmla="*/ 109 w 124"/>
                <a:gd name="T37" fmla="*/ 17 h 25"/>
                <a:gd name="T38" fmla="*/ 109 w 124"/>
                <a:gd name="T39" fmla="*/ 5 h 25"/>
                <a:gd name="T40" fmla="*/ 123 w 124"/>
                <a:gd name="T41" fmla="*/ 0 h 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24"/>
                <a:gd name="T64" fmla="*/ 0 h 25"/>
                <a:gd name="T65" fmla="*/ 124 w 124"/>
                <a:gd name="T66" fmla="*/ 25 h 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24" h="25">
                  <a:moveTo>
                    <a:pt x="123" y="0"/>
                  </a:moveTo>
                  <a:lnTo>
                    <a:pt x="0" y="6"/>
                  </a:lnTo>
                  <a:lnTo>
                    <a:pt x="0" y="24"/>
                  </a:lnTo>
                  <a:lnTo>
                    <a:pt x="5" y="23"/>
                  </a:lnTo>
                  <a:lnTo>
                    <a:pt x="5" y="16"/>
                  </a:lnTo>
                  <a:lnTo>
                    <a:pt x="5" y="15"/>
                  </a:lnTo>
                  <a:lnTo>
                    <a:pt x="6" y="14"/>
                  </a:lnTo>
                  <a:lnTo>
                    <a:pt x="8" y="14"/>
                  </a:lnTo>
                  <a:lnTo>
                    <a:pt x="8" y="13"/>
                  </a:lnTo>
                  <a:lnTo>
                    <a:pt x="9" y="12"/>
                  </a:lnTo>
                  <a:lnTo>
                    <a:pt x="10" y="12"/>
                  </a:lnTo>
                  <a:lnTo>
                    <a:pt x="11" y="13"/>
                  </a:lnTo>
                  <a:lnTo>
                    <a:pt x="12" y="13"/>
                  </a:lnTo>
                  <a:lnTo>
                    <a:pt x="13" y="14"/>
                  </a:lnTo>
                  <a:lnTo>
                    <a:pt x="14" y="16"/>
                  </a:lnTo>
                  <a:lnTo>
                    <a:pt x="14" y="17"/>
                  </a:lnTo>
                  <a:lnTo>
                    <a:pt x="13" y="23"/>
                  </a:lnTo>
                  <a:lnTo>
                    <a:pt x="62" y="20"/>
                  </a:lnTo>
                  <a:lnTo>
                    <a:pt x="109" y="17"/>
                  </a:lnTo>
                  <a:lnTo>
                    <a:pt x="109" y="5"/>
                  </a:lnTo>
                  <a:lnTo>
                    <a:pt x="123" y="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42016" name="Freeform 32"/>
            <p:cNvSpPr>
              <a:spLocks/>
            </p:cNvSpPr>
            <p:nvPr/>
          </p:nvSpPr>
          <p:spPr bwMode="auto">
            <a:xfrm>
              <a:off x="3402" y="2356"/>
              <a:ext cx="17" cy="17"/>
            </a:xfrm>
            <a:custGeom>
              <a:avLst/>
              <a:gdLst>
                <a:gd name="T0" fmla="*/ 16 w 17"/>
                <a:gd name="T1" fmla="*/ 4 h 17"/>
                <a:gd name="T2" fmla="*/ 15 w 17"/>
                <a:gd name="T3" fmla="*/ 12 h 17"/>
                <a:gd name="T4" fmla="*/ 13 w 17"/>
                <a:gd name="T5" fmla="*/ 16 h 17"/>
                <a:gd name="T6" fmla="*/ 0 w 17"/>
                <a:gd name="T7" fmla="*/ 16 h 17"/>
                <a:gd name="T8" fmla="*/ 0 w 17"/>
                <a:gd name="T9" fmla="*/ 12 h 17"/>
                <a:gd name="T10" fmla="*/ 1 w 17"/>
                <a:gd name="T11" fmla="*/ 4 h 17"/>
                <a:gd name="T12" fmla="*/ 1 w 17"/>
                <a:gd name="T13" fmla="*/ 2 h 17"/>
                <a:gd name="T14" fmla="*/ 2 w 17"/>
                <a:gd name="T15" fmla="*/ 1 h 17"/>
                <a:gd name="T16" fmla="*/ 5 w 17"/>
                <a:gd name="T17" fmla="*/ 1 h 17"/>
                <a:gd name="T18" fmla="*/ 5 w 17"/>
                <a:gd name="T19" fmla="*/ 0 h 17"/>
                <a:gd name="T20" fmla="*/ 6 w 17"/>
                <a:gd name="T21" fmla="*/ 0 h 17"/>
                <a:gd name="T22" fmla="*/ 7 w 17"/>
                <a:gd name="T23" fmla="*/ 0 h 17"/>
                <a:gd name="T24" fmla="*/ 10 w 17"/>
                <a:gd name="T25" fmla="*/ 0 h 17"/>
                <a:gd name="T26" fmla="*/ 11 w 17"/>
                <a:gd name="T27" fmla="*/ 0 h 17"/>
                <a:gd name="T28" fmla="*/ 13 w 17"/>
                <a:gd name="T29" fmla="*/ 0 h 17"/>
                <a:gd name="T30" fmla="*/ 13 w 17"/>
                <a:gd name="T31" fmla="*/ 1 h 17"/>
                <a:gd name="T32" fmla="*/ 16 w 17"/>
                <a:gd name="T33" fmla="*/ 3 h 17"/>
                <a:gd name="T34" fmla="*/ 16 w 17"/>
                <a:gd name="T35" fmla="*/ 4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
                <a:gd name="T55" fmla="*/ 0 h 17"/>
                <a:gd name="T56" fmla="*/ 17 w 17"/>
                <a:gd name="T57" fmla="*/ 17 h 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 h="17">
                  <a:moveTo>
                    <a:pt x="16" y="4"/>
                  </a:moveTo>
                  <a:lnTo>
                    <a:pt x="15" y="12"/>
                  </a:lnTo>
                  <a:lnTo>
                    <a:pt x="13" y="16"/>
                  </a:lnTo>
                  <a:lnTo>
                    <a:pt x="0" y="16"/>
                  </a:lnTo>
                  <a:lnTo>
                    <a:pt x="0" y="12"/>
                  </a:lnTo>
                  <a:lnTo>
                    <a:pt x="1" y="4"/>
                  </a:lnTo>
                  <a:lnTo>
                    <a:pt x="1" y="2"/>
                  </a:lnTo>
                  <a:lnTo>
                    <a:pt x="2" y="1"/>
                  </a:lnTo>
                  <a:lnTo>
                    <a:pt x="5" y="1"/>
                  </a:lnTo>
                  <a:lnTo>
                    <a:pt x="5" y="0"/>
                  </a:lnTo>
                  <a:lnTo>
                    <a:pt x="6" y="0"/>
                  </a:lnTo>
                  <a:lnTo>
                    <a:pt x="7" y="0"/>
                  </a:lnTo>
                  <a:lnTo>
                    <a:pt x="10" y="0"/>
                  </a:lnTo>
                  <a:lnTo>
                    <a:pt x="11" y="0"/>
                  </a:lnTo>
                  <a:lnTo>
                    <a:pt x="13" y="0"/>
                  </a:lnTo>
                  <a:lnTo>
                    <a:pt x="13" y="1"/>
                  </a:lnTo>
                  <a:lnTo>
                    <a:pt x="16" y="3"/>
                  </a:lnTo>
                  <a:lnTo>
                    <a:pt x="16" y="4"/>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42017" name="Freeform 33"/>
            <p:cNvSpPr>
              <a:spLocks/>
            </p:cNvSpPr>
            <p:nvPr/>
          </p:nvSpPr>
          <p:spPr bwMode="auto">
            <a:xfrm>
              <a:off x="3183" y="2434"/>
              <a:ext cx="21" cy="17"/>
            </a:xfrm>
            <a:custGeom>
              <a:avLst/>
              <a:gdLst>
                <a:gd name="T0" fmla="*/ 20 w 21"/>
                <a:gd name="T1" fmla="*/ 7 h 17"/>
                <a:gd name="T2" fmla="*/ 20 w 21"/>
                <a:gd name="T3" fmla="*/ 6 h 17"/>
                <a:gd name="T4" fmla="*/ 18 w 21"/>
                <a:gd name="T5" fmla="*/ 4 h 17"/>
                <a:gd name="T6" fmla="*/ 17 w 21"/>
                <a:gd name="T7" fmla="*/ 3 h 17"/>
                <a:gd name="T8" fmla="*/ 15 w 21"/>
                <a:gd name="T9" fmla="*/ 2 h 17"/>
                <a:gd name="T10" fmla="*/ 14 w 21"/>
                <a:gd name="T11" fmla="*/ 0 h 17"/>
                <a:gd name="T12" fmla="*/ 12 w 21"/>
                <a:gd name="T13" fmla="*/ 0 h 17"/>
                <a:gd name="T14" fmla="*/ 7 w 21"/>
                <a:gd name="T15" fmla="*/ 0 h 17"/>
                <a:gd name="T16" fmla="*/ 5 w 21"/>
                <a:gd name="T17" fmla="*/ 2 h 17"/>
                <a:gd name="T18" fmla="*/ 4 w 21"/>
                <a:gd name="T19" fmla="*/ 2 h 17"/>
                <a:gd name="T20" fmla="*/ 2 w 21"/>
                <a:gd name="T21" fmla="*/ 3 h 17"/>
                <a:gd name="T22" fmla="*/ 1 w 21"/>
                <a:gd name="T23" fmla="*/ 4 h 17"/>
                <a:gd name="T24" fmla="*/ 1 w 21"/>
                <a:gd name="T25" fmla="*/ 6 h 17"/>
                <a:gd name="T26" fmla="*/ 0 w 21"/>
                <a:gd name="T27" fmla="*/ 7 h 17"/>
                <a:gd name="T28" fmla="*/ 0 w 21"/>
                <a:gd name="T29" fmla="*/ 9 h 17"/>
                <a:gd name="T30" fmla="*/ 1 w 21"/>
                <a:gd name="T31" fmla="*/ 11 h 17"/>
                <a:gd name="T32" fmla="*/ 2 w 21"/>
                <a:gd name="T33" fmla="*/ 13 h 17"/>
                <a:gd name="T34" fmla="*/ 3 w 21"/>
                <a:gd name="T35" fmla="*/ 13 h 17"/>
                <a:gd name="T36" fmla="*/ 4 w 21"/>
                <a:gd name="T37" fmla="*/ 14 h 17"/>
                <a:gd name="T38" fmla="*/ 5 w 21"/>
                <a:gd name="T39" fmla="*/ 14 h 17"/>
                <a:gd name="T40" fmla="*/ 7 w 21"/>
                <a:gd name="T41" fmla="*/ 16 h 17"/>
                <a:gd name="T42" fmla="*/ 13 w 21"/>
                <a:gd name="T43" fmla="*/ 16 h 17"/>
                <a:gd name="T44" fmla="*/ 15 w 21"/>
                <a:gd name="T45" fmla="*/ 14 h 17"/>
                <a:gd name="T46" fmla="*/ 16 w 21"/>
                <a:gd name="T47" fmla="*/ 14 h 17"/>
                <a:gd name="T48" fmla="*/ 17 w 21"/>
                <a:gd name="T49" fmla="*/ 13 h 17"/>
                <a:gd name="T50" fmla="*/ 18 w 21"/>
                <a:gd name="T51" fmla="*/ 11 h 17"/>
                <a:gd name="T52" fmla="*/ 19 w 21"/>
                <a:gd name="T53" fmla="*/ 11 h 17"/>
                <a:gd name="T54" fmla="*/ 20 w 21"/>
                <a:gd name="T55" fmla="*/ 9 h 17"/>
                <a:gd name="T56" fmla="*/ 20 w 21"/>
                <a:gd name="T57" fmla="*/ 7 h 1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1"/>
                <a:gd name="T88" fmla="*/ 0 h 17"/>
                <a:gd name="T89" fmla="*/ 21 w 21"/>
                <a:gd name="T90" fmla="*/ 17 h 1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1" h="17">
                  <a:moveTo>
                    <a:pt x="20" y="7"/>
                  </a:moveTo>
                  <a:lnTo>
                    <a:pt x="20" y="6"/>
                  </a:lnTo>
                  <a:lnTo>
                    <a:pt x="18" y="4"/>
                  </a:lnTo>
                  <a:lnTo>
                    <a:pt x="17" y="3"/>
                  </a:lnTo>
                  <a:lnTo>
                    <a:pt x="15" y="2"/>
                  </a:lnTo>
                  <a:lnTo>
                    <a:pt x="14" y="0"/>
                  </a:lnTo>
                  <a:lnTo>
                    <a:pt x="12" y="0"/>
                  </a:lnTo>
                  <a:lnTo>
                    <a:pt x="7" y="0"/>
                  </a:lnTo>
                  <a:lnTo>
                    <a:pt x="5" y="2"/>
                  </a:lnTo>
                  <a:lnTo>
                    <a:pt x="4" y="2"/>
                  </a:lnTo>
                  <a:lnTo>
                    <a:pt x="2" y="3"/>
                  </a:lnTo>
                  <a:lnTo>
                    <a:pt x="1" y="4"/>
                  </a:lnTo>
                  <a:lnTo>
                    <a:pt x="1" y="6"/>
                  </a:lnTo>
                  <a:lnTo>
                    <a:pt x="0" y="7"/>
                  </a:lnTo>
                  <a:lnTo>
                    <a:pt x="0" y="9"/>
                  </a:lnTo>
                  <a:lnTo>
                    <a:pt x="1" y="11"/>
                  </a:lnTo>
                  <a:lnTo>
                    <a:pt x="2" y="13"/>
                  </a:lnTo>
                  <a:lnTo>
                    <a:pt x="3" y="13"/>
                  </a:lnTo>
                  <a:lnTo>
                    <a:pt x="4" y="14"/>
                  </a:lnTo>
                  <a:lnTo>
                    <a:pt x="5" y="14"/>
                  </a:lnTo>
                  <a:lnTo>
                    <a:pt x="7" y="16"/>
                  </a:lnTo>
                  <a:lnTo>
                    <a:pt x="13" y="16"/>
                  </a:lnTo>
                  <a:lnTo>
                    <a:pt x="15" y="14"/>
                  </a:lnTo>
                  <a:lnTo>
                    <a:pt x="16" y="14"/>
                  </a:lnTo>
                  <a:lnTo>
                    <a:pt x="17" y="13"/>
                  </a:lnTo>
                  <a:lnTo>
                    <a:pt x="18" y="11"/>
                  </a:lnTo>
                  <a:lnTo>
                    <a:pt x="19" y="11"/>
                  </a:lnTo>
                  <a:lnTo>
                    <a:pt x="20" y="9"/>
                  </a:lnTo>
                  <a:lnTo>
                    <a:pt x="20" y="7"/>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42018" name="Freeform 34"/>
            <p:cNvSpPr>
              <a:spLocks/>
            </p:cNvSpPr>
            <p:nvPr/>
          </p:nvSpPr>
          <p:spPr bwMode="auto">
            <a:xfrm>
              <a:off x="3160" y="2431"/>
              <a:ext cx="17" cy="17"/>
            </a:xfrm>
            <a:custGeom>
              <a:avLst/>
              <a:gdLst>
                <a:gd name="T0" fmla="*/ 16 w 17"/>
                <a:gd name="T1" fmla="*/ 9 h 17"/>
                <a:gd name="T2" fmla="*/ 15 w 17"/>
                <a:gd name="T3" fmla="*/ 5 h 17"/>
                <a:gd name="T4" fmla="*/ 15 w 17"/>
                <a:gd name="T5" fmla="*/ 4 h 17"/>
                <a:gd name="T6" fmla="*/ 14 w 17"/>
                <a:gd name="T7" fmla="*/ 2 h 17"/>
                <a:gd name="T8" fmla="*/ 13 w 17"/>
                <a:gd name="T9" fmla="*/ 1 h 17"/>
                <a:gd name="T10" fmla="*/ 10 w 17"/>
                <a:gd name="T11" fmla="*/ 1 h 17"/>
                <a:gd name="T12" fmla="*/ 8 w 17"/>
                <a:gd name="T13" fmla="*/ 0 h 17"/>
                <a:gd name="T14" fmla="*/ 6 w 17"/>
                <a:gd name="T15" fmla="*/ 0 h 17"/>
                <a:gd name="T16" fmla="*/ 5 w 17"/>
                <a:gd name="T17" fmla="*/ 1 h 17"/>
                <a:gd name="T18" fmla="*/ 3 w 17"/>
                <a:gd name="T19" fmla="*/ 1 h 17"/>
                <a:gd name="T20" fmla="*/ 2 w 17"/>
                <a:gd name="T21" fmla="*/ 2 h 17"/>
                <a:gd name="T22" fmla="*/ 1 w 17"/>
                <a:gd name="T23" fmla="*/ 2 h 17"/>
                <a:gd name="T24" fmla="*/ 0 w 17"/>
                <a:gd name="T25" fmla="*/ 5 h 17"/>
                <a:gd name="T26" fmla="*/ 0 w 17"/>
                <a:gd name="T27" fmla="*/ 10 h 17"/>
                <a:gd name="T28" fmla="*/ 1 w 17"/>
                <a:gd name="T29" fmla="*/ 12 h 17"/>
                <a:gd name="T30" fmla="*/ 2 w 17"/>
                <a:gd name="T31" fmla="*/ 13 h 17"/>
                <a:gd name="T32" fmla="*/ 3 w 17"/>
                <a:gd name="T33" fmla="*/ 15 h 17"/>
                <a:gd name="T34" fmla="*/ 5 w 17"/>
                <a:gd name="T35" fmla="*/ 15 h 17"/>
                <a:gd name="T36" fmla="*/ 6 w 17"/>
                <a:gd name="T37" fmla="*/ 16 h 17"/>
                <a:gd name="T38" fmla="*/ 8 w 17"/>
                <a:gd name="T39" fmla="*/ 16 h 17"/>
                <a:gd name="T40" fmla="*/ 10 w 17"/>
                <a:gd name="T41" fmla="*/ 15 h 17"/>
                <a:gd name="T42" fmla="*/ 12 w 17"/>
                <a:gd name="T43" fmla="*/ 15 h 17"/>
                <a:gd name="T44" fmla="*/ 13 w 17"/>
                <a:gd name="T45" fmla="*/ 13 h 17"/>
                <a:gd name="T46" fmla="*/ 14 w 17"/>
                <a:gd name="T47" fmla="*/ 12 h 17"/>
                <a:gd name="T48" fmla="*/ 16 w 17"/>
                <a:gd name="T49" fmla="*/ 9 h 1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7"/>
                <a:gd name="T76" fmla="*/ 0 h 17"/>
                <a:gd name="T77" fmla="*/ 17 w 17"/>
                <a:gd name="T78" fmla="*/ 17 h 1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7" h="17">
                  <a:moveTo>
                    <a:pt x="16" y="9"/>
                  </a:moveTo>
                  <a:lnTo>
                    <a:pt x="15" y="5"/>
                  </a:lnTo>
                  <a:lnTo>
                    <a:pt x="15" y="4"/>
                  </a:lnTo>
                  <a:lnTo>
                    <a:pt x="14" y="2"/>
                  </a:lnTo>
                  <a:lnTo>
                    <a:pt x="13" y="1"/>
                  </a:lnTo>
                  <a:lnTo>
                    <a:pt x="10" y="1"/>
                  </a:lnTo>
                  <a:lnTo>
                    <a:pt x="8" y="0"/>
                  </a:lnTo>
                  <a:lnTo>
                    <a:pt x="6" y="0"/>
                  </a:lnTo>
                  <a:lnTo>
                    <a:pt x="5" y="1"/>
                  </a:lnTo>
                  <a:lnTo>
                    <a:pt x="3" y="1"/>
                  </a:lnTo>
                  <a:lnTo>
                    <a:pt x="2" y="2"/>
                  </a:lnTo>
                  <a:lnTo>
                    <a:pt x="1" y="2"/>
                  </a:lnTo>
                  <a:lnTo>
                    <a:pt x="0" y="5"/>
                  </a:lnTo>
                  <a:lnTo>
                    <a:pt x="0" y="10"/>
                  </a:lnTo>
                  <a:lnTo>
                    <a:pt x="1" y="12"/>
                  </a:lnTo>
                  <a:lnTo>
                    <a:pt x="2" y="13"/>
                  </a:lnTo>
                  <a:lnTo>
                    <a:pt x="3" y="15"/>
                  </a:lnTo>
                  <a:lnTo>
                    <a:pt x="5" y="15"/>
                  </a:lnTo>
                  <a:lnTo>
                    <a:pt x="6" y="16"/>
                  </a:lnTo>
                  <a:lnTo>
                    <a:pt x="8" y="16"/>
                  </a:lnTo>
                  <a:lnTo>
                    <a:pt x="10" y="15"/>
                  </a:lnTo>
                  <a:lnTo>
                    <a:pt x="12" y="15"/>
                  </a:lnTo>
                  <a:lnTo>
                    <a:pt x="13" y="13"/>
                  </a:lnTo>
                  <a:lnTo>
                    <a:pt x="14" y="12"/>
                  </a:lnTo>
                  <a:lnTo>
                    <a:pt x="16" y="9"/>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42019" name="Freeform 35"/>
            <p:cNvSpPr>
              <a:spLocks/>
            </p:cNvSpPr>
            <p:nvPr/>
          </p:nvSpPr>
          <p:spPr bwMode="auto">
            <a:xfrm>
              <a:off x="3208" y="2432"/>
              <a:ext cx="17" cy="17"/>
            </a:xfrm>
            <a:custGeom>
              <a:avLst/>
              <a:gdLst>
                <a:gd name="T0" fmla="*/ 16 w 17"/>
                <a:gd name="T1" fmla="*/ 9 h 17"/>
                <a:gd name="T2" fmla="*/ 15 w 17"/>
                <a:gd name="T3" fmla="*/ 5 h 17"/>
                <a:gd name="T4" fmla="*/ 15 w 17"/>
                <a:gd name="T5" fmla="*/ 4 h 17"/>
                <a:gd name="T6" fmla="*/ 14 w 17"/>
                <a:gd name="T7" fmla="*/ 2 h 17"/>
                <a:gd name="T8" fmla="*/ 12 w 17"/>
                <a:gd name="T9" fmla="*/ 2 h 17"/>
                <a:gd name="T10" fmla="*/ 11 w 17"/>
                <a:gd name="T11" fmla="*/ 0 h 17"/>
                <a:gd name="T12" fmla="*/ 3 w 17"/>
                <a:gd name="T13" fmla="*/ 0 h 17"/>
                <a:gd name="T14" fmla="*/ 2 w 17"/>
                <a:gd name="T15" fmla="*/ 2 h 17"/>
                <a:gd name="T16" fmla="*/ 0 w 17"/>
                <a:gd name="T17" fmla="*/ 4 h 17"/>
                <a:gd name="T18" fmla="*/ 0 w 17"/>
                <a:gd name="T19" fmla="*/ 5 h 17"/>
                <a:gd name="T20" fmla="*/ 0 w 17"/>
                <a:gd name="T21" fmla="*/ 7 h 17"/>
                <a:gd name="T22" fmla="*/ 0 w 17"/>
                <a:gd name="T23" fmla="*/ 9 h 17"/>
                <a:gd name="T24" fmla="*/ 1 w 17"/>
                <a:gd name="T25" fmla="*/ 12 h 17"/>
                <a:gd name="T26" fmla="*/ 2 w 17"/>
                <a:gd name="T27" fmla="*/ 14 h 17"/>
                <a:gd name="T28" fmla="*/ 3 w 17"/>
                <a:gd name="T29" fmla="*/ 16 h 17"/>
                <a:gd name="T30" fmla="*/ 4 w 17"/>
                <a:gd name="T31" fmla="*/ 16 h 17"/>
                <a:gd name="T32" fmla="*/ 10 w 17"/>
                <a:gd name="T33" fmla="*/ 16 h 17"/>
                <a:gd name="T34" fmla="*/ 12 w 17"/>
                <a:gd name="T35" fmla="*/ 16 h 17"/>
                <a:gd name="T36" fmla="*/ 13 w 17"/>
                <a:gd name="T37" fmla="*/ 14 h 17"/>
                <a:gd name="T38" fmla="*/ 14 w 17"/>
                <a:gd name="T39" fmla="*/ 12 h 17"/>
                <a:gd name="T40" fmla="*/ 16 w 17"/>
                <a:gd name="T41" fmla="*/ 9 h 1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7"/>
                <a:gd name="T64" fmla="*/ 0 h 17"/>
                <a:gd name="T65" fmla="*/ 17 w 17"/>
                <a:gd name="T66" fmla="*/ 17 h 1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7" h="17">
                  <a:moveTo>
                    <a:pt x="16" y="9"/>
                  </a:moveTo>
                  <a:lnTo>
                    <a:pt x="15" y="5"/>
                  </a:lnTo>
                  <a:lnTo>
                    <a:pt x="15" y="4"/>
                  </a:lnTo>
                  <a:lnTo>
                    <a:pt x="14" y="2"/>
                  </a:lnTo>
                  <a:lnTo>
                    <a:pt x="12" y="2"/>
                  </a:lnTo>
                  <a:lnTo>
                    <a:pt x="11" y="0"/>
                  </a:lnTo>
                  <a:lnTo>
                    <a:pt x="3" y="0"/>
                  </a:lnTo>
                  <a:lnTo>
                    <a:pt x="2" y="2"/>
                  </a:lnTo>
                  <a:lnTo>
                    <a:pt x="0" y="4"/>
                  </a:lnTo>
                  <a:lnTo>
                    <a:pt x="0" y="5"/>
                  </a:lnTo>
                  <a:lnTo>
                    <a:pt x="0" y="7"/>
                  </a:lnTo>
                  <a:lnTo>
                    <a:pt x="0" y="9"/>
                  </a:lnTo>
                  <a:lnTo>
                    <a:pt x="1" y="12"/>
                  </a:lnTo>
                  <a:lnTo>
                    <a:pt x="2" y="14"/>
                  </a:lnTo>
                  <a:lnTo>
                    <a:pt x="3" y="16"/>
                  </a:lnTo>
                  <a:lnTo>
                    <a:pt x="4" y="16"/>
                  </a:lnTo>
                  <a:lnTo>
                    <a:pt x="10" y="16"/>
                  </a:lnTo>
                  <a:lnTo>
                    <a:pt x="12" y="16"/>
                  </a:lnTo>
                  <a:lnTo>
                    <a:pt x="13" y="14"/>
                  </a:lnTo>
                  <a:lnTo>
                    <a:pt x="14" y="12"/>
                  </a:lnTo>
                  <a:lnTo>
                    <a:pt x="16" y="9"/>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42020" name="Freeform 36"/>
            <p:cNvSpPr>
              <a:spLocks/>
            </p:cNvSpPr>
            <p:nvPr/>
          </p:nvSpPr>
          <p:spPr bwMode="auto">
            <a:xfrm>
              <a:off x="3494" y="2400"/>
              <a:ext cx="68" cy="22"/>
            </a:xfrm>
            <a:custGeom>
              <a:avLst/>
              <a:gdLst>
                <a:gd name="T0" fmla="*/ 0 w 68"/>
                <a:gd name="T1" fmla="*/ 21 h 22"/>
                <a:gd name="T2" fmla="*/ 4 w 68"/>
                <a:gd name="T3" fmla="*/ 19 h 22"/>
                <a:gd name="T4" fmla="*/ 8 w 68"/>
                <a:gd name="T5" fmla="*/ 17 h 22"/>
                <a:gd name="T6" fmla="*/ 12 w 68"/>
                <a:gd name="T7" fmla="*/ 14 h 22"/>
                <a:gd name="T8" fmla="*/ 17 w 68"/>
                <a:gd name="T9" fmla="*/ 12 h 22"/>
                <a:gd name="T10" fmla="*/ 20 w 68"/>
                <a:gd name="T11" fmla="*/ 9 h 22"/>
                <a:gd name="T12" fmla="*/ 24 w 68"/>
                <a:gd name="T13" fmla="*/ 10 h 22"/>
                <a:gd name="T14" fmla="*/ 28 w 68"/>
                <a:gd name="T15" fmla="*/ 11 h 22"/>
                <a:gd name="T16" fmla="*/ 33 w 68"/>
                <a:gd name="T17" fmla="*/ 10 h 22"/>
                <a:gd name="T18" fmla="*/ 39 w 68"/>
                <a:gd name="T19" fmla="*/ 9 h 22"/>
                <a:gd name="T20" fmla="*/ 44 w 68"/>
                <a:gd name="T21" fmla="*/ 8 h 22"/>
                <a:gd name="T22" fmla="*/ 48 w 68"/>
                <a:gd name="T23" fmla="*/ 5 h 22"/>
                <a:gd name="T24" fmla="*/ 52 w 68"/>
                <a:gd name="T25" fmla="*/ 3 h 22"/>
                <a:gd name="T26" fmla="*/ 56 w 68"/>
                <a:gd name="T27" fmla="*/ 1 h 22"/>
                <a:gd name="T28" fmla="*/ 61 w 68"/>
                <a:gd name="T29" fmla="*/ 0 h 22"/>
                <a:gd name="T30" fmla="*/ 67 w 68"/>
                <a:gd name="T31" fmla="*/ 0 h 22"/>
                <a:gd name="T32" fmla="*/ 64 w 68"/>
                <a:gd name="T33" fmla="*/ 0 h 22"/>
                <a:gd name="T34" fmla="*/ 65 w 68"/>
                <a:gd name="T35" fmla="*/ 2 h 22"/>
                <a:gd name="T36" fmla="*/ 59 w 68"/>
                <a:gd name="T37" fmla="*/ 4 h 22"/>
                <a:gd name="T38" fmla="*/ 54 w 68"/>
                <a:gd name="T39" fmla="*/ 5 h 22"/>
                <a:gd name="T40" fmla="*/ 50 w 68"/>
                <a:gd name="T41" fmla="*/ 7 h 22"/>
                <a:gd name="T42" fmla="*/ 52 w 68"/>
                <a:gd name="T43" fmla="*/ 8 h 22"/>
                <a:gd name="T44" fmla="*/ 54 w 68"/>
                <a:gd name="T45" fmla="*/ 10 h 22"/>
                <a:gd name="T46" fmla="*/ 49 w 68"/>
                <a:gd name="T47" fmla="*/ 10 h 22"/>
                <a:gd name="T48" fmla="*/ 43 w 68"/>
                <a:gd name="T49" fmla="*/ 12 h 22"/>
                <a:gd name="T50" fmla="*/ 38 w 68"/>
                <a:gd name="T51" fmla="*/ 13 h 22"/>
                <a:gd name="T52" fmla="*/ 38 w 68"/>
                <a:gd name="T53" fmla="*/ 14 h 22"/>
                <a:gd name="T54" fmla="*/ 39 w 68"/>
                <a:gd name="T55" fmla="*/ 15 h 22"/>
                <a:gd name="T56" fmla="*/ 35 w 68"/>
                <a:gd name="T57" fmla="*/ 16 h 22"/>
                <a:gd name="T58" fmla="*/ 32 w 68"/>
                <a:gd name="T59" fmla="*/ 16 h 22"/>
                <a:gd name="T60" fmla="*/ 34 w 68"/>
                <a:gd name="T61" fmla="*/ 17 h 22"/>
                <a:gd name="T62" fmla="*/ 39 w 68"/>
                <a:gd name="T63" fmla="*/ 17 h 22"/>
                <a:gd name="T64" fmla="*/ 41 w 68"/>
                <a:gd name="T65" fmla="*/ 19 h 22"/>
                <a:gd name="T66" fmla="*/ 18 w 68"/>
                <a:gd name="T67" fmla="*/ 19 h 22"/>
                <a:gd name="T68" fmla="*/ 12 w 68"/>
                <a:gd name="T69" fmla="*/ 20 h 22"/>
                <a:gd name="T70" fmla="*/ 5 w 68"/>
                <a:gd name="T71" fmla="*/ 21 h 22"/>
                <a:gd name="T72" fmla="*/ 0 w 68"/>
                <a:gd name="T73" fmla="*/ 21 h 2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8"/>
                <a:gd name="T112" fmla="*/ 0 h 22"/>
                <a:gd name="T113" fmla="*/ 68 w 68"/>
                <a:gd name="T114" fmla="*/ 22 h 2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8" h="22">
                  <a:moveTo>
                    <a:pt x="0" y="21"/>
                  </a:moveTo>
                  <a:lnTo>
                    <a:pt x="4" y="19"/>
                  </a:lnTo>
                  <a:lnTo>
                    <a:pt x="8" y="17"/>
                  </a:lnTo>
                  <a:lnTo>
                    <a:pt x="12" y="14"/>
                  </a:lnTo>
                  <a:lnTo>
                    <a:pt x="17" y="12"/>
                  </a:lnTo>
                  <a:lnTo>
                    <a:pt x="20" y="9"/>
                  </a:lnTo>
                  <a:lnTo>
                    <a:pt x="24" y="10"/>
                  </a:lnTo>
                  <a:lnTo>
                    <a:pt x="28" y="11"/>
                  </a:lnTo>
                  <a:lnTo>
                    <a:pt x="33" y="10"/>
                  </a:lnTo>
                  <a:lnTo>
                    <a:pt x="39" y="9"/>
                  </a:lnTo>
                  <a:lnTo>
                    <a:pt x="44" y="8"/>
                  </a:lnTo>
                  <a:lnTo>
                    <a:pt x="48" y="5"/>
                  </a:lnTo>
                  <a:lnTo>
                    <a:pt x="52" y="3"/>
                  </a:lnTo>
                  <a:lnTo>
                    <a:pt x="56" y="1"/>
                  </a:lnTo>
                  <a:lnTo>
                    <a:pt x="61" y="0"/>
                  </a:lnTo>
                  <a:lnTo>
                    <a:pt x="67" y="0"/>
                  </a:lnTo>
                  <a:lnTo>
                    <a:pt x="64" y="0"/>
                  </a:lnTo>
                  <a:lnTo>
                    <a:pt x="65" y="2"/>
                  </a:lnTo>
                  <a:lnTo>
                    <a:pt x="59" y="4"/>
                  </a:lnTo>
                  <a:lnTo>
                    <a:pt x="54" y="5"/>
                  </a:lnTo>
                  <a:lnTo>
                    <a:pt x="50" y="7"/>
                  </a:lnTo>
                  <a:lnTo>
                    <a:pt x="52" y="8"/>
                  </a:lnTo>
                  <a:lnTo>
                    <a:pt x="54" y="10"/>
                  </a:lnTo>
                  <a:lnTo>
                    <a:pt x="49" y="10"/>
                  </a:lnTo>
                  <a:lnTo>
                    <a:pt x="43" y="12"/>
                  </a:lnTo>
                  <a:lnTo>
                    <a:pt x="38" y="13"/>
                  </a:lnTo>
                  <a:lnTo>
                    <a:pt x="38" y="14"/>
                  </a:lnTo>
                  <a:lnTo>
                    <a:pt x="39" y="15"/>
                  </a:lnTo>
                  <a:lnTo>
                    <a:pt x="35" y="16"/>
                  </a:lnTo>
                  <a:lnTo>
                    <a:pt x="32" y="16"/>
                  </a:lnTo>
                  <a:lnTo>
                    <a:pt x="34" y="17"/>
                  </a:lnTo>
                  <a:lnTo>
                    <a:pt x="39" y="17"/>
                  </a:lnTo>
                  <a:lnTo>
                    <a:pt x="41" y="19"/>
                  </a:lnTo>
                  <a:lnTo>
                    <a:pt x="18" y="19"/>
                  </a:lnTo>
                  <a:lnTo>
                    <a:pt x="12" y="20"/>
                  </a:lnTo>
                  <a:lnTo>
                    <a:pt x="5" y="21"/>
                  </a:lnTo>
                  <a:lnTo>
                    <a:pt x="0" y="21"/>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42021" name="Freeform 37"/>
            <p:cNvSpPr>
              <a:spLocks/>
            </p:cNvSpPr>
            <p:nvPr/>
          </p:nvSpPr>
          <p:spPr bwMode="auto">
            <a:xfrm>
              <a:off x="3385" y="2444"/>
              <a:ext cx="122" cy="39"/>
            </a:xfrm>
            <a:custGeom>
              <a:avLst/>
              <a:gdLst>
                <a:gd name="T0" fmla="*/ 3 w 122"/>
                <a:gd name="T1" fmla="*/ 35 h 39"/>
                <a:gd name="T2" fmla="*/ 13 w 122"/>
                <a:gd name="T3" fmla="*/ 32 h 39"/>
                <a:gd name="T4" fmla="*/ 22 w 122"/>
                <a:gd name="T5" fmla="*/ 27 h 39"/>
                <a:gd name="T6" fmla="*/ 34 w 122"/>
                <a:gd name="T7" fmla="*/ 22 h 39"/>
                <a:gd name="T8" fmla="*/ 43 w 122"/>
                <a:gd name="T9" fmla="*/ 19 h 39"/>
                <a:gd name="T10" fmla="*/ 51 w 122"/>
                <a:gd name="T11" fmla="*/ 16 h 39"/>
                <a:gd name="T12" fmla="*/ 57 w 122"/>
                <a:gd name="T13" fmla="*/ 12 h 39"/>
                <a:gd name="T14" fmla="*/ 76 w 122"/>
                <a:gd name="T15" fmla="*/ 11 h 39"/>
                <a:gd name="T16" fmla="*/ 85 w 122"/>
                <a:gd name="T17" fmla="*/ 9 h 39"/>
                <a:gd name="T18" fmla="*/ 93 w 122"/>
                <a:gd name="T19" fmla="*/ 6 h 39"/>
                <a:gd name="T20" fmla="*/ 101 w 122"/>
                <a:gd name="T21" fmla="*/ 5 h 39"/>
                <a:gd name="T22" fmla="*/ 112 w 122"/>
                <a:gd name="T23" fmla="*/ 1 h 39"/>
                <a:gd name="T24" fmla="*/ 121 w 122"/>
                <a:gd name="T25" fmla="*/ 0 h 39"/>
                <a:gd name="T26" fmla="*/ 117 w 122"/>
                <a:gd name="T27" fmla="*/ 1 h 39"/>
                <a:gd name="T28" fmla="*/ 112 w 122"/>
                <a:gd name="T29" fmla="*/ 4 h 39"/>
                <a:gd name="T30" fmla="*/ 107 w 122"/>
                <a:gd name="T31" fmla="*/ 7 h 39"/>
                <a:gd name="T32" fmla="*/ 110 w 122"/>
                <a:gd name="T33" fmla="*/ 7 h 39"/>
                <a:gd name="T34" fmla="*/ 110 w 122"/>
                <a:gd name="T35" fmla="*/ 10 h 39"/>
                <a:gd name="T36" fmla="*/ 110 w 122"/>
                <a:gd name="T37" fmla="*/ 10 h 39"/>
                <a:gd name="T38" fmla="*/ 107 w 122"/>
                <a:gd name="T39" fmla="*/ 12 h 39"/>
                <a:gd name="T40" fmla="*/ 99 w 122"/>
                <a:gd name="T41" fmla="*/ 12 h 39"/>
                <a:gd name="T42" fmla="*/ 88 w 122"/>
                <a:gd name="T43" fmla="*/ 12 h 39"/>
                <a:gd name="T44" fmla="*/ 85 w 122"/>
                <a:gd name="T45" fmla="*/ 14 h 39"/>
                <a:gd name="T46" fmla="*/ 89 w 122"/>
                <a:gd name="T47" fmla="*/ 16 h 39"/>
                <a:gd name="T48" fmla="*/ 95 w 122"/>
                <a:gd name="T49" fmla="*/ 17 h 39"/>
                <a:gd name="T50" fmla="*/ 89 w 122"/>
                <a:gd name="T51" fmla="*/ 18 h 39"/>
                <a:gd name="T52" fmla="*/ 94 w 122"/>
                <a:gd name="T53" fmla="*/ 20 h 39"/>
                <a:gd name="T54" fmla="*/ 103 w 122"/>
                <a:gd name="T55" fmla="*/ 22 h 39"/>
                <a:gd name="T56" fmla="*/ 99 w 122"/>
                <a:gd name="T57" fmla="*/ 25 h 39"/>
                <a:gd name="T58" fmla="*/ 89 w 122"/>
                <a:gd name="T59" fmla="*/ 27 h 39"/>
                <a:gd name="T60" fmla="*/ 73 w 122"/>
                <a:gd name="T61" fmla="*/ 30 h 39"/>
                <a:gd name="T62" fmla="*/ 57 w 122"/>
                <a:gd name="T63" fmla="*/ 31 h 39"/>
                <a:gd name="T64" fmla="*/ 40 w 122"/>
                <a:gd name="T65" fmla="*/ 29 h 39"/>
                <a:gd name="T66" fmla="*/ 46 w 122"/>
                <a:gd name="T67" fmla="*/ 31 h 39"/>
                <a:gd name="T68" fmla="*/ 45 w 122"/>
                <a:gd name="T69" fmla="*/ 32 h 39"/>
                <a:gd name="T70" fmla="*/ 41 w 122"/>
                <a:gd name="T71" fmla="*/ 34 h 39"/>
                <a:gd name="T72" fmla="*/ 46 w 122"/>
                <a:gd name="T73" fmla="*/ 35 h 39"/>
                <a:gd name="T74" fmla="*/ 40 w 122"/>
                <a:gd name="T75" fmla="*/ 36 h 39"/>
                <a:gd name="T76" fmla="*/ 24 w 122"/>
                <a:gd name="T77" fmla="*/ 35 h 39"/>
                <a:gd name="T78" fmla="*/ 15 w 122"/>
                <a:gd name="T79" fmla="*/ 37 h 39"/>
                <a:gd name="T80" fmla="*/ 7 w 122"/>
                <a:gd name="T81" fmla="*/ 38 h 39"/>
                <a:gd name="T82" fmla="*/ 0 w 122"/>
                <a:gd name="T83" fmla="*/ 36 h 3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22"/>
                <a:gd name="T127" fmla="*/ 0 h 39"/>
                <a:gd name="T128" fmla="*/ 122 w 122"/>
                <a:gd name="T129" fmla="*/ 39 h 3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22" h="39">
                  <a:moveTo>
                    <a:pt x="0" y="36"/>
                  </a:moveTo>
                  <a:lnTo>
                    <a:pt x="3" y="35"/>
                  </a:lnTo>
                  <a:lnTo>
                    <a:pt x="8" y="34"/>
                  </a:lnTo>
                  <a:lnTo>
                    <a:pt x="13" y="32"/>
                  </a:lnTo>
                  <a:lnTo>
                    <a:pt x="16" y="31"/>
                  </a:lnTo>
                  <a:lnTo>
                    <a:pt x="22" y="27"/>
                  </a:lnTo>
                  <a:lnTo>
                    <a:pt x="29" y="24"/>
                  </a:lnTo>
                  <a:lnTo>
                    <a:pt x="34" y="22"/>
                  </a:lnTo>
                  <a:lnTo>
                    <a:pt x="39" y="21"/>
                  </a:lnTo>
                  <a:lnTo>
                    <a:pt x="43" y="19"/>
                  </a:lnTo>
                  <a:lnTo>
                    <a:pt x="47" y="18"/>
                  </a:lnTo>
                  <a:lnTo>
                    <a:pt x="51" y="16"/>
                  </a:lnTo>
                  <a:lnTo>
                    <a:pt x="54" y="14"/>
                  </a:lnTo>
                  <a:lnTo>
                    <a:pt x="57" y="12"/>
                  </a:lnTo>
                  <a:lnTo>
                    <a:pt x="71" y="12"/>
                  </a:lnTo>
                  <a:lnTo>
                    <a:pt x="76" y="11"/>
                  </a:lnTo>
                  <a:lnTo>
                    <a:pt x="82" y="10"/>
                  </a:lnTo>
                  <a:lnTo>
                    <a:pt x="85" y="9"/>
                  </a:lnTo>
                  <a:lnTo>
                    <a:pt x="90" y="7"/>
                  </a:lnTo>
                  <a:lnTo>
                    <a:pt x="93" y="6"/>
                  </a:lnTo>
                  <a:lnTo>
                    <a:pt x="97" y="5"/>
                  </a:lnTo>
                  <a:lnTo>
                    <a:pt x="101" y="5"/>
                  </a:lnTo>
                  <a:lnTo>
                    <a:pt x="107" y="3"/>
                  </a:lnTo>
                  <a:lnTo>
                    <a:pt x="112" y="1"/>
                  </a:lnTo>
                  <a:lnTo>
                    <a:pt x="118" y="1"/>
                  </a:lnTo>
                  <a:lnTo>
                    <a:pt x="121" y="0"/>
                  </a:lnTo>
                  <a:lnTo>
                    <a:pt x="118" y="1"/>
                  </a:lnTo>
                  <a:lnTo>
                    <a:pt x="117" y="1"/>
                  </a:lnTo>
                  <a:lnTo>
                    <a:pt x="115" y="3"/>
                  </a:lnTo>
                  <a:lnTo>
                    <a:pt x="112" y="4"/>
                  </a:lnTo>
                  <a:lnTo>
                    <a:pt x="108" y="5"/>
                  </a:lnTo>
                  <a:lnTo>
                    <a:pt x="107" y="7"/>
                  </a:lnTo>
                  <a:lnTo>
                    <a:pt x="108" y="7"/>
                  </a:lnTo>
                  <a:lnTo>
                    <a:pt x="110" y="7"/>
                  </a:lnTo>
                  <a:lnTo>
                    <a:pt x="112" y="9"/>
                  </a:lnTo>
                  <a:lnTo>
                    <a:pt x="110" y="10"/>
                  </a:lnTo>
                  <a:lnTo>
                    <a:pt x="109" y="10"/>
                  </a:lnTo>
                  <a:lnTo>
                    <a:pt x="110" y="10"/>
                  </a:lnTo>
                  <a:lnTo>
                    <a:pt x="110" y="12"/>
                  </a:lnTo>
                  <a:lnTo>
                    <a:pt x="107" y="12"/>
                  </a:lnTo>
                  <a:lnTo>
                    <a:pt x="103" y="12"/>
                  </a:lnTo>
                  <a:lnTo>
                    <a:pt x="99" y="12"/>
                  </a:lnTo>
                  <a:lnTo>
                    <a:pt x="93" y="11"/>
                  </a:lnTo>
                  <a:lnTo>
                    <a:pt x="88" y="12"/>
                  </a:lnTo>
                  <a:lnTo>
                    <a:pt x="85" y="12"/>
                  </a:lnTo>
                  <a:lnTo>
                    <a:pt x="85" y="14"/>
                  </a:lnTo>
                  <a:lnTo>
                    <a:pt x="87" y="15"/>
                  </a:lnTo>
                  <a:lnTo>
                    <a:pt x="89" y="16"/>
                  </a:lnTo>
                  <a:lnTo>
                    <a:pt x="92" y="16"/>
                  </a:lnTo>
                  <a:lnTo>
                    <a:pt x="95" y="17"/>
                  </a:lnTo>
                  <a:lnTo>
                    <a:pt x="90" y="17"/>
                  </a:lnTo>
                  <a:lnTo>
                    <a:pt x="89" y="18"/>
                  </a:lnTo>
                  <a:lnTo>
                    <a:pt x="93" y="18"/>
                  </a:lnTo>
                  <a:lnTo>
                    <a:pt x="94" y="20"/>
                  </a:lnTo>
                  <a:lnTo>
                    <a:pt x="98" y="21"/>
                  </a:lnTo>
                  <a:lnTo>
                    <a:pt x="103" y="22"/>
                  </a:lnTo>
                  <a:lnTo>
                    <a:pt x="104" y="22"/>
                  </a:lnTo>
                  <a:lnTo>
                    <a:pt x="99" y="25"/>
                  </a:lnTo>
                  <a:lnTo>
                    <a:pt x="93" y="27"/>
                  </a:lnTo>
                  <a:lnTo>
                    <a:pt x="89" y="27"/>
                  </a:lnTo>
                  <a:lnTo>
                    <a:pt x="81" y="29"/>
                  </a:lnTo>
                  <a:lnTo>
                    <a:pt x="73" y="30"/>
                  </a:lnTo>
                  <a:lnTo>
                    <a:pt x="65" y="31"/>
                  </a:lnTo>
                  <a:lnTo>
                    <a:pt x="57" y="31"/>
                  </a:lnTo>
                  <a:lnTo>
                    <a:pt x="49" y="30"/>
                  </a:lnTo>
                  <a:lnTo>
                    <a:pt x="40" y="29"/>
                  </a:lnTo>
                  <a:lnTo>
                    <a:pt x="44" y="30"/>
                  </a:lnTo>
                  <a:lnTo>
                    <a:pt x="46" y="31"/>
                  </a:lnTo>
                  <a:lnTo>
                    <a:pt x="46" y="32"/>
                  </a:lnTo>
                  <a:lnTo>
                    <a:pt x="45" y="32"/>
                  </a:lnTo>
                  <a:lnTo>
                    <a:pt x="38" y="32"/>
                  </a:lnTo>
                  <a:lnTo>
                    <a:pt x="41" y="34"/>
                  </a:lnTo>
                  <a:lnTo>
                    <a:pt x="44" y="35"/>
                  </a:lnTo>
                  <a:lnTo>
                    <a:pt x="46" y="35"/>
                  </a:lnTo>
                  <a:lnTo>
                    <a:pt x="44" y="36"/>
                  </a:lnTo>
                  <a:lnTo>
                    <a:pt x="40" y="36"/>
                  </a:lnTo>
                  <a:lnTo>
                    <a:pt x="34" y="35"/>
                  </a:lnTo>
                  <a:lnTo>
                    <a:pt x="24" y="35"/>
                  </a:lnTo>
                  <a:lnTo>
                    <a:pt x="20" y="36"/>
                  </a:lnTo>
                  <a:lnTo>
                    <a:pt x="15" y="37"/>
                  </a:lnTo>
                  <a:lnTo>
                    <a:pt x="11" y="38"/>
                  </a:lnTo>
                  <a:lnTo>
                    <a:pt x="7" y="38"/>
                  </a:lnTo>
                  <a:lnTo>
                    <a:pt x="3" y="37"/>
                  </a:lnTo>
                  <a:lnTo>
                    <a:pt x="0" y="36"/>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42022" name="Freeform 38"/>
            <p:cNvSpPr>
              <a:spLocks/>
            </p:cNvSpPr>
            <p:nvPr/>
          </p:nvSpPr>
          <p:spPr bwMode="auto">
            <a:xfrm>
              <a:off x="3412" y="2498"/>
              <a:ext cx="52" cy="17"/>
            </a:xfrm>
            <a:custGeom>
              <a:avLst/>
              <a:gdLst>
                <a:gd name="T0" fmla="*/ 0 w 52"/>
                <a:gd name="T1" fmla="*/ 13 h 17"/>
                <a:gd name="T2" fmla="*/ 5 w 52"/>
                <a:gd name="T3" fmla="*/ 12 h 17"/>
                <a:gd name="T4" fmla="*/ 11 w 52"/>
                <a:gd name="T5" fmla="*/ 10 h 17"/>
                <a:gd name="T6" fmla="*/ 19 w 52"/>
                <a:gd name="T7" fmla="*/ 6 h 17"/>
                <a:gd name="T8" fmla="*/ 28 w 52"/>
                <a:gd name="T9" fmla="*/ 4 h 17"/>
                <a:gd name="T10" fmla="*/ 36 w 52"/>
                <a:gd name="T11" fmla="*/ 1 h 17"/>
                <a:gd name="T12" fmla="*/ 42 w 52"/>
                <a:gd name="T13" fmla="*/ 0 h 17"/>
                <a:gd name="T14" fmla="*/ 51 w 52"/>
                <a:gd name="T15" fmla="*/ 0 h 17"/>
                <a:gd name="T16" fmla="*/ 48 w 52"/>
                <a:gd name="T17" fmla="*/ 1 h 17"/>
                <a:gd name="T18" fmla="*/ 40 w 52"/>
                <a:gd name="T19" fmla="*/ 3 h 17"/>
                <a:gd name="T20" fmla="*/ 35 w 52"/>
                <a:gd name="T21" fmla="*/ 6 h 17"/>
                <a:gd name="T22" fmla="*/ 35 w 52"/>
                <a:gd name="T23" fmla="*/ 9 h 17"/>
                <a:gd name="T24" fmla="*/ 37 w 52"/>
                <a:gd name="T25" fmla="*/ 12 h 17"/>
                <a:gd name="T26" fmla="*/ 33 w 52"/>
                <a:gd name="T27" fmla="*/ 13 h 17"/>
                <a:gd name="T28" fmla="*/ 19 w 52"/>
                <a:gd name="T29" fmla="*/ 13 h 17"/>
                <a:gd name="T30" fmla="*/ 15 w 52"/>
                <a:gd name="T31" fmla="*/ 16 h 17"/>
                <a:gd name="T32" fmla="*/ 5 w 52"/>
                <a:gd name="T33" fmla="*/ 16 h 17"/>
                <a:gd name="T34" fmla="*/ 0 w 52"/>
                <a:gd name="T35" fmla="*/ 13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2"/>
                <a:gd name="T55" fmla="*/ 0 h 17"/>
                <a:gd name="T56" fmla="*/ 52 w 52"/>
                <a:gd name="T57" fmla="*/ 17 h 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2" h="17">
                  <a:moveTo>
                    <a:pt x="0" y="13"/>
                  </a:moveTo>
                  <a:lnTo>
                    <a:pt x="5" y="12"/>
                  </a:lnTo>
                  <a:lnTo>
                    <a:pt x="11" y="10"/>
                  </a:lnTo>
                  <a:lnTo>
                    <a:pt x="19" y="6"/>
                  </a:lnTo>
                  <a:lnTo>
                    <a:pt x="28" y="4"/>
                  </a:lnTo>
                  <a:lnTo>
                    <a:pt x="36" y="1"/>
                  </a:lnTo>
                  <a:lnTo>
                    <a:pt x="42" y="0"/>
                  </a:lnTo>
                  <a:lnTo>
                    <a:pt x="51" y="0"/>
                  </a:lnTo>
                  <a:lnTo>
                    <a:pt x="48" y="1"/>
                  </a:lnTo>
                  <a:lnTo>
                    <a:pt x="40" y="3"/>
                  </a:lnTo>
                  <a:lnTo>
                    <a:pt x="35" y="6"/>
                  </a:lnTo>
                  <a:lnTo>
                    <a:pt x="35" y="9"/>
                  </a:lnTo>
                  <a:lnTo>
                    <a:pt x="37" y="12"/>
                  </a:lnTo>
                  <a:lnTo>
                    <a:pt x="33" y="13"/>
                  </a:lnTo>
                  <a:lnTo>
                    <a:pt x="19" y="13"/>
                  </a:lnTo>
                  <a:lnTo>
                    <a:pt x="15" y="16"/>
                  </a:lnTo>
                  <a:lnTo>
                    <a:pt x="5" y="16"/>
                  </a:lnTo>
                  <a:lnTo>
                    <a:pt x="0" y="13"/>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42023" name="Freeform 39"/>
            <p:cNvSpPr>
              <a:spLocks/>
            </p:cNvSpPr>
            <p:nvPr/>
          </p:nvSpPr>
          <p:spPr bwMode="auto">
            <a:xfrm>
              <a:off x="3485" y="2479"/>
              <a:ext cx="55" cy="17"/>
            </a:xfrm>
            <a:custGeom>
              <a:avLst/>
              <a:gdLst>
                <a:gd name="T0" fmla="*/ 0 w 55"/>
                <a:gd name="T1" fmla="*/ 13 h 17"/>
                <a:gd name="T2" fmla="*/ 5 w 55"/>
                <a:gd name="T3" fmla="*/ 13 h 17"/>
                <a:gd name="T4" fmla="*/ 11 w 55"/>
                <a:gd name="T5" fmla="*/ 13 h 17"/>
                <a:gd name="T6" fmla="*/ 18 w 55"/>
                <a:gd name="T7" fmla="*/ 16 h 17"/>
                <a:gd name="T8" fmla="*/ 24 w 55"/>
                <a:gd name="T9" fmla="*/ 16 h 17"/>
                <a:gd name="T10" fmla="*/ 27 w 55"/>
                <a:gd name="T11" fmla="*/ 13 h 17"/>
                <a:gd name="T12" fmla="*/ 23 w 55"/>
                <a:gd name="T13" fmla="*/ 13 h 17"/>
                <a:gd name="T14" fmla="*/ 28 w 55"/>
                <a:gd name="T15" fmla="*/ 13 h 17"/>
                <a:gd name="T16" fmla="*/ 33 w 55"/>
                <a:gd name="T17" fmla="*/ 8 h 17"/>
                <a:gd name="T18" fmla="*/ 39 w 55"/>
                <a:gd name="T19" fmla="*/ 5 h 17"/>
                <a:gd name="T20" fmla="*/ 44 w 55"/>
                <a:gd name="T21" fmla="*/ 2 h 17"/>
                <a:gd name="T22" fmla="*/ 54 w 55"/>
                <a:gd name="T23" fmla="*/ 0 h 17"/>
                <a:gd name="T24" fmla="*/ 43 w 55"/>
                <a:gd name="T25" fmla="*/ 2 h 17"/>
                <a:gd name="T26" fmla="*/ 36 w 55"/>
                <a:gd name="T27" fmla="*/ 2 h 17"/>
                <a:gd name="T28" fmla="*/ 30 w 55"/>
                <a:gd name="T29" fmla="*/ 4 h 17"/>
                <a:gd name="T30" fmla="*/ 23 w 55"/>
                <a:gd name="T31" fmla="*/ 8 h 17"/>
                <a:gd name="T32" fmla="*/ 14 w 55"/>
                <a:gd name="T33" fmla="*/ 9 h 17"/>
                <a:gd name="T34" fmla="*/ 5 w 55"/>
                <a:gd name="T35" fmla="*/ 9 h 17"/>
                <a:gd name="T36" fmla="*/ 0 w 55"/>
                <a:gd name="T37" fmla="*/ 13 h 1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5"/>
                <a:gd name="T58" fmla="*/ 0 h 17"/>
                <a:gd name="T59" fmla="*/ 55 w 55"/>
                <a:gd name="T60" fmla="*/ 17 h 1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5" h="17">
                  <a:moveTo>
                    <a:pt x="0" y="13"/>
                  </a:moveTo>
                  <a:lnTo>
                    <a:pt x="5" y="13"/>
                  </a:lnTo>
                  <a:lnTo>
                    <a:pt x="11" y="13"/>
                  </a:lnTo>
                  <a:lnTo>
                    <a:pt x="18" y="16"/>
                  </a:lnTo>
                  <a:lnTo>
                    <a:pt x="24" y="16"/>
                  </a:lnTo>
                  <a:lnTo>
                    <a:pt x="27" y="13"/>
                  </a:lnTo>
                  <a:lnTo>
                    <a:pt x="23" y="13"/>
                  </a:lnTo>
                  <a:lnTo>
                    <a:pt x="28" y="13"/>
                  </a:lnTo>
                  <a:lnTo>
                    <a:pt x="33" y="8"/>
                  </a:lnTo>
                  <a:lnTo>
                    <a:pt x="39" y="5"/>
                  </a:lnTo>
                  <a:lnTo>
                    <a:pt x="44" y="2"/>
                  </a:lnTo>
                  <a:lnTo>
                    <a:pt x="54" y="0"/>
                  </a:lnTo>
                  <a:lnTo>
                    <a:pt x="43" y="2"/>
                  </a:lnTo>
                  <a:lnTo>
                    <a:pt x="36" y="2"/>
                  </a:lnTo>
                  <a:lnTo>
                    <a:pt x="30" y="4"/>
                  </a:lnTo>
                  <a:lnTo>
                    <a:pt x="23" y="8"/>
                  </a:lnTo>
                  <a:lnTo>
                    <a:pt x="14" y="9"/>
                  </a:lnTo>
                  <a:lnTo>
                    <a:pt x="5" y="9"/>
                  </a:lnTo>
                  <a:lnTo>
                    <a:pt x="0" y="13"/>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42024" name="Freeform 40"/>
            <p:cNvSpPr>
              <a:spLocks/>
            </p:cNvSpPr>
            <p:nvPr/>
          </p:nvSpPr>
          <p:spPr bwMode="auto">
            <a:xfrm>
              <a:off x="3033" y="2386"/>
              <a:ext cx="53" cy="17"/>
            </a:xfrm>
            <a:custGeom>
              <a:avLst/>
              <a:gdLst>
                <a:gd name="T0" fmla="*/ 0 w 53"/>
                <a:gd name="T1" fmla="*/ 0 h 17"/>
                <a:gd name="T2" fmla="*/ 20 w 53"/>
                <a:gd name="T3" fmla="*/ 16 h 17"/>
                <a:gd name="T4" fmla="*/ 52 w 53"/>
                <a:gd name="T5" fmla="*/ 16 h 17"/>
                <a:gd name="T6" fmla="*/ 0 60000 65536"/>
                <a:gd name="T7" fmla="*/ 0 60000 65536"/>
                <a:gd name="T8" fmla="*/ 0 60000 65536"/>
                <a:gd name="T9" fmla="*/ 0 w 53"/>
                <a:gd name="T10" fmla="*/ 0 h 17"/>
                <a:gd name="T11" fmla="*/ 53 w 53"/>
                <a:gd name="T12" fmla="*/ 17 h 17"/>
              </a:gdLst>
              <a:ahLst/>
              <a:cxnLst>
                <a:cxn ang="T6">
                  <a:pos x="T0" y="T1"/>
                </a:cxn>
                <a:cxn ang="T7">
                  <a:pos x="T2" y="T3"/>
                </a:cxn>
                <a:cxn ang="T8">
                  <a:pos x="T4" y="T5"/>
                </a:cxn>
              </a:cxnLst>
              <a:rect l="T9" t="T10" r="T11" b="T12"/>
              <a:pathLst>
                <a:path w="53" h="17">
                  <a:moveTo>
                    <a:pt x="0" y="0"/>
                  </a:moveTo>
                  <a:lnTo>
                    <a:pt x="20" y="16"/>
                  </a:lnTo>
                  <a:lnTo>
                    <a:pt x="52" y="16"/>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42025" name="Line 41"/>
            <p:cNvSpPr>
              <a:spLocks noChangeShapeType="1"/>
            </p:cNvSpPr>
            <p:nvPr/>
          </p:nvSpPr>
          <p:spPr bwMode="auto">
            <a:xfrm flipH="1">
              <a:off x="3041" y="2376"/>
              <a:ext cx="11"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26" name="Freeform 42"/>
            <p:cNvSpPr>
              <a:spLocks/>
            </p:cNvSpPr>
            <p:nvPr/>
          </p:nvSpPr>
          <p:spPr bwMode="auto">
            <a:xfrm>
              <a:off x="3364" y="2510"/>
              <a:ext cx="27" cy="17"/>
            </a:xfrm>
            <a:custGeom>
              <a:avLst/>
              <a:gdLst>
                <a:gd name="T0" fmla="*/ 0 w 27"/>
                <a:gd name="T1" fmla="*/ 16 h 17"/>
                <a:gd name="T2" fmla="*/ 5 w 27"/>
                <a:gd name="T3" fmla="*/ 14 h 17"/>
                <a:gd name="T4" fmla="*/ 8 w 27"/>
                <a:gd name="T5" fmla="*/ 12 h 17"/>
                <a:gd name="T6" fmla="*/ 12 w 27"/>
                <a:gd name="T7" fmla="*/ 11 h 17"/>
                <a:gd name="T8" fmla="*/ 16 w 27"/>
                <a:gd name="T9" fmla="*/ 9 h 17"/>
                <a:gd name="T10" fmla="*/ 20 w 27"/>
                <a:gd name="T11" fmla="*/ 5 h 17"/>
                <a:gd name="T12" fmla="*/ 26 w 27"/>
                <a:gd name="T13" fmla="*/ 0 h 17"/>
                <a:gd name="T14" fmla="*/ 0 60000 65536"/>
                <a:gd name="T15" fmla="*/ 0 60000 65536"/>
                <a:gd name="T16" fmla="*/ 0 60000 65536"/>
                <a:gd name="T17" fmla="*/ 0 60000 65536"/>
                <a:gd name="T18" fmla="*/ 0 60000 65536"/>
                <a:gd name="T19" fmla="*/ 0 60000 65536"/>
                <a:gd name="T20" fmla="*/ 0 60000 65536"/>
                <a:gd name="T21" fmla="*/ 0 w 27"/>
                <a:gd name="T22" fmla="*/ 0 h 17"/>
                <a:gd name="T23" fmla="*/ 27 w 27"/>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17">
                  <a:moveTo>
                    <a:pt x="0" y="16"/>
                  </a:moveTo>
                  <a:lnTo>
                    <a:pt x="5" y="14"/>
                  </a:lnTo>
                  <a:lnTo>
                    <a:pt x="8" y="12"/>
                  </a:lnTo>
                  <a:lnTo>
                    <a:pt x="12" y="11"/>
                  </a:lnTo>
                  <a:lnTo>
                    <a:pt x="16" y="9"/>
                  </a:lnTo>
                  <a:lnTo>
                    <a:pt x="20" y="5"/>
                  </a:lnTo>
                  <a:lnTo>
                    <a:pt x="26"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42027" name="Freeform 43"/>
            <p:cNvSpPr>
              <a:spLocks/>
            </p:cNvSpPr>
            <p:nvPr/>
          </p:nvSpPr>
          <p:spPr bwMode="auto">
            <a:xfrm>
              <a:off x="3390" y="2506"/>
              <a:ext cx="22" cy="17"/>
            </a:xfrm>
            <a:custGeom>
              <a:avLst/>
              <a:gdLst>
                <a:gd name="T0" fmla="*/ 0 w 22"/>
                <a:gd name="T1" fmla="*/ 16 h 17"/>
                <a:gd name="T2" fmla="*/ 8 w 22"/>
                <a:gd name="T3" fmla="*/ 7 h 17"/>
                <a:gd name="T4" fmla="*/ 12 w 22"/>
                <a:gd name="T5" fmla="*/ 0 h 17"/>
                <a:gd name="T6" fmla="*/ 15 w 22"/>
                <a:gd name="T7" fmla="*/ 7 h 17"/>
                <a:gd name="T8" fmla="*/ 21 w 22"/>
                <a:gd name="T9" fmla="*/ 7 h 17"/>
                <a:gd name="T10" fmla="*/ 0 60000 65536"/>
                <a:gd name="T11" fmla="*/ 0 60000 65536"/>
                <a:gd name="T12" fmla="*/ 0 60000 65536"/>
                <a:gd name="T13" fmla="*/ 0 60000 65536"/>
                <a:gd name="T14" fmla="*/ 0 60000 65536"/>
                <a:gd name="T15" fmla="*/ 0 w 22"/>
                <a:gd name="T16" fmla="*/ 0 h 17"/>
                <a:gd name="T17" fmla="*/ 22 w 22"/>
                <a:gd name="T18" fmla="*/ 17 h 17"/>
              </a:gdLst>
              <a:ahLst/>
              <a:cxnLst>
                <a:cxn ang="T10">
                  <a:pos x="T0" y="T1"/>
                </a:cxn>
                <a:cxn ang="T11">
                  <a:pos x="T2" y="T3"/>
                </a:cxn>
                <a:cxn ang="T12">
                  <a:pos x="T4" y="T5"/>
                </a:cxn>
                <a:cxn ang="T13">
                  <a:pos x="T6" y="T7"/>
                </a:cxn>
                <a:cxn ang="T14">
                  <a:pos x="T8" y="T9"/>
                </a:cxn>
              </a:cxnLst>
              <a:rect l="T15" t="T16" r="T17" b="T18"/>
              <a:pathLst>
                <a:path w="22" h="17">
                  <a:moveTo>
                    <a:pt x="0" y="16"/>
                  </a:moveTo>
                  <a:lnTo>
                    <a:pt x="8" y="7"/>
                  </a:lnTo>
                  <a:lnTo>
                    <a:pt x="12" y="0"/>
                  </a:lnTo>
                  <a:lnTo>
                    <a:pt x="15" y="7"/>
                  </a:lnTo>
                  <a:lnTo>
                    <a:pt x="21" y="7"/>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42028" name="Freeform 44"/>
            <p:cNvSpPr>
              <a:spLocks/>
            </p:cNvSpPr>
            <p:nvPr/>
          </p:nvSpPr>
          <p:spPr bwMode="auto">
            <a:xfrm>
              <a:off x="3463" y="2488"/>
              <a:ext cx="23" cy="17"/>
            </a:xfrm>
            <a:custGeom>
              <a:avLst/>
              <a:gdLst>
                <a:gd name="T0" fmla="*/ 0 w 23"/>
                <a:gd name="T1" fmla="*/ 16 h 17"/>
                <a:gd name="T2" fmla="*/ 8 w 23"/>
                <a:gd name="T3" fmla="*/ 12 h 17"/>
                <a:gd name="T4" fmla="*/ 15 w 23"/>
                <a:gd name="T5" fmla="*/ 8 h 17"/>
                <a:gd name="T6" fmla="*/ 20 w 23"/>
                <a:gd name="T7" fmla="*/ 3 h 17"/>
                <a:gd name="T8" fmla="*/ 22 w 23"/>
                <a:gd name="T9" fmla="*/ 0 h 17"/>
                <a:gd name="T10" fmla="*/ 0 60000 65536"/>
                <a:gd name="T11" fmla="*/ 0 60000 65536"/>
                <a:gd name="T12" fmla="*/ 0 60000 65536"/>
                <a:gd name="T13" fmla="*/ 0 60000 65536"/>
                <a:gd name="T14" fmla="*/ 0 60000 65536"/>
                <a:gd name="T15" fmla="*/ 0 w 23"/>
                <a:gd name="T16" fmla="*/ 0 h 17"/>
                <a:gd name="T17" fmla="*/ 23 w 23"/>
                <a:gd name="T18" fmla="*/ 17 h 17"/>
              </a:gdLst>
              <a:ahLst/>
              <a:cxnLst>
                <a:cxn ang="T10">
                  <a:pos x="T0" y="T1"/>
                </a:cxn>
                <a:cxn ang="T11">
                  <a:pos x="T2" y="T3"/>
                </a:cxn>
                <a:cxn ang="T12">
                  <a:pos x="T4" y="T5"/>
                </a:cxn>
                <a:cxn ang="T13">
                  <a:pos x="T6" y="T7"/>
                </a:cxn>
                <a:cxn ang="T14">
                  <a:pos x="T8" y="T9"/>
                </a:cxn>
              </a:cxnLst>
              <a:rect l="T15" t="T16" r="T17" b="T18"/>
              <a:pathLst>
                <a:path w="23" h="17">
                  <a:moveTo>
                    <a:pt x="0" y="16"/>
                  </a:moveTo>
                  <a:lnTo>
                    <a:pt x="8" y="12"/>
                  </a:lnTo>
                  <a:lnTo>
                    <a:pt x="15" y="8"/>
                  </a:lnTo>
                  <a:lnTo>
                    <a:pt x="20" y="3"/>
                  </a:lnTo>
                  <a:lnTo>
                    <a:pt x="22"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42029" name="Freeform 45"/>
            <p:cNvSpPr>
              <a:spLocks/>
            </p:cNvSpPr>
            <p:nvPr/>
          </p:nvSpPr>
          <p:spPr bwMode="auto">
            <a:xfrm>
              <a:off x="3458" y="2421"/>
              <a:ext cx="37" cy="17"/>
            </a:xfrm>
            <a:custGeom>
              <a:avLst/>
              <a:gdLst>
                <a:gd name="T0" fmla="*/ 0 w 37"/>
                <a:gd name="T1" fmla="*/ 16 h 17"/>
                <a:gd name="T2" fmla="*/ 6 w 37"/>
                <a:gd name="T3" fmla="*/ 13 h 17"/>
                <a:gd name="T4" fmla="*/ 11 w 37"/>
                <a:gd name="T5" fmla="*/ 9 h 17"/>
                <a:gd name="T6" fmla="*/ 17 w 37"/>
                <a:gd name="T7" fmla="*/ 4 h 17"/>
                <a:gd name="T8" fmla="*/ 22 w 37"/>
                <a:gd name="T9" fmla="*/ 4 h 17"/>
                <a:gd name="T10" fmla="*/ 29 w 37"/>
                <a:gd name="T11" fmla="*/ 3 h 17"/>
                <a:gd name="T12" fmla="*/ 36 w 37"/>
                <a:gd name="T13" fmla="*/ 0 h 17"/>
                <a:gd name="T14" fmla="*/ 0 60000 65536"/>
                <a:gd name="T15" fmla="*/ 0 60000 65536"/>
                <a:gd name="T16" fmla="*/ 0 60000 65536"/>
                <a:gd name="T17" fmla="*/ 0 60000 65536"/>
                <a:gd name="T18" fmla="*/ 0 60000 65536"/>
                <a:gd name="T19" fmla="*/ 0 60000 65536"/>
                <a:gd name="T20" fmla="*/ 0 60000 65536"/>
                <a:gd name="T21" fmla="*/ 0 w 37"/>
                <a:gd name="T22" fmla="*/ 0 h 17"/>
                <a:gd name="T23" fmla="*/ 37 w 37"/>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17">
                  <a:moveTo>
                    <a:pt x="0" y="16"/>
                  </a:moveTo>
                  <a:lnTo>
                    <a:pt x="6" y="13"/>
                  </a:lnTo>
                  <a:lnTo>
                    <a:pt x="11" y="9"/>
                  </a:lnTo>
                  <a:lnTo>
                    <a:pt x="17" y="4"/>
                  </a:lnTo>
                  <a:lnTo>
                    <a:pt x="22" y="4"/>
                  </a:lnTo>
                  <a:lnTo>
                    <a:pt x="29" y="3"/>
                  </a:lnTo>
                  <a:lnTo>
                    <a:pt x="36"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42030" name="Line 46"/>
            <p:cNvSpPr>
              <a:spLocks noChangeShapeType="1"/>
            </p:cNvSpPr>
            <p:nvPr/>
          </p:nvSpPr>
          <p:spPr bwMode="auto">
            <a:xfrm flipV="1">
              <a:off x="3165" y="2145"/>
              <a:ext cx="0" cy="28"/>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31" name="Line 47"/>
            <p:cNvSpPr>
              <a:spLocks noChangeShapeType="1"/>
            </p:cNvSpPr>
            <p:nvPr/>
          </p:nvSpPr>
          <p:spPr bwMode="auto">
            <a:xfrm flipV="1">
              <a:off x="3180" y="2179"/>
              <a:ext cx="0"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32" name="Line 48"/>
            <p:cNvSpPr>
              <a:spLocks noChangeShapeType="1"/>
            </p:cNvSpPr>
            <p:nvPr/>
          </p:nvSpPr>
          <p:spPr bwMode="auto">
            <a:xfrm flipV="1">
              <a:off x="3146" y="2179"/>
              <a:ext cx="0"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33" name="Line 49"/>
            <p:cNvSpPr>
              <a:spLocks noChangeShapeType="1"/>
            </p:cNvSpPr>
            <p:nvPr/>
          </p:nvSpPr>
          <p:spPr bwMode="auto">
            <a:xfrm>
              <a:off x="3152" y="2191"/>
              <a:ext cx="10" cy="4"/>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34" name="Line 50"/>
            <p:cNvSpPr>
              <a:spLocks noChangeShapeType="1"/>
            </p:cNvSpPr>
            <p:nvPr/>
          </p:nvSpPr>
          <p:spPr bwMode="auto">
            <a:xfrm flipH="1">
              <a:off x="3169" y="2191"/>
              <a:ext cx="9"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35" name="Line 51"/>
            <p:cNvSpPr>
              <a:spLocks noChangeShapeType="1"/>
            </p:cNvSpPr>
            <p:nvPr/>
          </p:nvSpPr>
          <p:spPr bwMode="auto">
            <a:xfrm>
              <a:off x="3148" y="2211"/>
              <a:ext cx="14" cy="6"/>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36" name="Line 52"/>
            <p:cNvSpPr>
              <a:spLocks noChangeShapeType="1"/>
            </p:cNvSpPr>
            <p:nvPr/>
          </p:nvSpPr>
          <p:spPr bwMode="auto">
            <a:xfrm flipV="1">
              <a:off x="3167" y="2210"/>
              <a:ext cx="14"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37" name="Line 53"/>
            <p:cNvSpPr>
              <a:spLocks noChangeShapeType="1"/>
            </p:cNvSpPr>
            <p:nvPr/>
          </p:nvSpPr>
          <p:spPr bwMode="auto">
            <a:xfrm flipH="1">
              <a:off x="3071" y="2356"/>
              <a:ext cx="17" cy="4"/>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38" name="Line 54"/>
            <p:cNvSpPr>
              <a:spLocks noChangeShapeType="1"/>
            </p:cNvSpPr>
            <p:nvPr/>
          </p:nvSpPr>
          <p:spPr bwMode="auto">
            <a:xfrm flipH="1">
              <a:off x="3097" y="2380"/>
              <a:ext cx="1" cy="1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39" name="Line 55"/>
            <p:cNvSpPr>
              <a:spLocks noChangeShapeType="1"/>
            </p:cNvSpPr>
            <p:nvPr/>
          </p:nvSpPr>
          <p:spPr bwMode="auto">
            <a:xfrm flipH="1">
              <a:off x="3110" y="2380"/>
              <a:ext cx="3" cy="1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40" name="Line 56"/>
            <p:cNvSpPr>
              <a:spLocks noChangeShapeType="1"/>
            </p:cNvSpPr>
            <p:nvPr/>
          </p:nvSpPr>
          <p:spPr bwMode="auto">
            <a:xfrm>
              <a:off x="3033" y="2390"/>
              <a:ext cx="0" cy="19"/>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41" name="Line 57"/>
            <p:cNvSpPr>
              <a:spLocks noChangeShapeType="1"/>
            </p:cNvSpPr>
            <p:nvPr/>
          </p:nvSpPr>
          <p:spPr bwMode="auto">
            <a:xfrm flipV="1">
              <a:off x="3345" y="2381"/>
              <a:ext cx="5"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42" name="Freeform 58"/>
            <p:cNvSpPr>
              <a:spLocks/>
            </p:cNvSpPr>
            <p:nvPr/>
          </p:nvSpPr>
          <p:spPr bwMode="auto">
            <a:xfrm>
              <a:off x="3114" y="2384"/>
              <a:ext cx="222" cy="17"/>
            </a:xfrm>
            <a:custGeom>
              <a:avLst/>
              <a:gdLst>
                <a:gd name="T0" fmla="*/ 221 w 222"/>
                <a:gd name="T1" fmla="*/ 0 h 17"/>
                <a:gd name="T2" fmla="*/ 218 w 222"/>
                <a:gd name="T3" fmla="*/ 4 h 17"/>
                <a:gd name="T4" fmla="*/ 215 w 222"/>
                <a:gd name="T5" fmla="*/ 8 h 17"/>
                <a:gd name="T6" fmla="*/ 212 w 222"/>
                <a:gd name="T7" fmla="*/ 13 h 17"/>
                <a:gd name="T8" fmla="*/ 209 w 222"/>
                <a:gd name="T9" fmla="*/ 15 h 17"/>
                <a:gd name="T10" fmla="*/ 205 w 222"/>
                <a:gd name="T11" fmla="*/ 15 h 17"/>
                <a:gd name="T12" fmla="*/ 201 w 222"/>
                <a:gd name="T13" fmla="*/ 16 h 17"/>
                <a:gd name="T14" fmla="*/ 198 w 222"/>
                <a:gd name="T15" fmla="*/ 15 h 17"/>
                <a:gd name="T16" fmla="*/ 0 w 222"/>
                <a:gd name="T17" fmla="*/ 15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2"/>
                <a:gd name="T28" fmla="*/ 0 h 17"/>
                <a:gd name="T29" fmla="*/ 222 w 222"/>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2" h="17">
                  <a:moveTo>
                    <a:pt x="221" y="0"/>
                  </a:moveTo>
                  <a:lnTo>
                    <a:pt x="218" y="4"/>
                  </a:lnTo>
                  <a:lnTo>
                    <a:pt x="215" y="8"/>
                  </a:lnTo>
                  <a:lnTo>
                    <a:pt x="212" y="13"/>
                  </a:lnTo>
                  <a:lnTo>
                    <a:pt x="209" y="15"/>
                  </a:lnTo>
                  <a:lnTo>
                    <a:pt x="205" y="15"/>
                  </a:lnTo>
                  <a:lnTo>
                    <a:pt x="201" y="16"/>
                  </a:lnTo>
                  <a:lnTo>
                    <a:pt x="198" y="15"/>
                  </a:lnTo>
                  <a:lnTo>
                    <a:pt x="0" y="15"/>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42043" name="Line 59"/>
            <p:cNvSpPr>
              <a:spLocks noChangeShapeType="1"/>
            </p:cNvSpPr>
            <p:nvPr/>
          </p:nvSpPr>
          <p:spPr bwMode="auto">
            <a:xfrm flipV="1">
              <a:off x="3367" y="2357"/>
              <a:ext cx="21" cy="1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44" name="Line 60"/>
            <p:cNvSpPr>
              <a:spLocks noChangeShapeType="1"/>
            </p:cNvSpPr>
            <p:nvPr/>
          </p:nvSpPr>
          <p:spPr bwMode="auto">
            <a:xfrm>
              <a:off x="3358" y="2360"/>
              <a:ext cx="25"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45" name="Line 61"/>
            <p:cNvSpPr>
              <a:spLocks noChangeShapeType="1"/>
            </p:cNvSpPr>
            <p:nvPr/>
          </p:nvSpPr>
          <p:spPr bwMode="auto">
            <a:xfrm flipV="1">
              <a:off x="3399" y="2350"/>
              <a:ext cx="106" cy="3"/>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46" name="Line 62"/>
            <p:cNvSpPr>
              <a:spLocks noChangeShapeType="1"/>
            </p:cNvSpPr>
            <p:nvPr/>
          </p:nvSpPr>
          <p:spPr bwMode="auto">
            <a:xfrm flipH="1">
              <a:off x="3420" y="2392"/>
              <a:ext cx="4"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47" name="Line 63"/>
            <p:cNvSpPr>
              <a:spLocks noChangeShapeType="1"/>
            </p:cNvSpPr>
            <p:nvPr/>
          </p:nvSpPr>
          <p:spPr bwMode="auto">
            <a:xfrm flipH="1">
              <a:off x="3399" y="2393"/>
              <a:ext cx="17"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48" name="Line 64"/>
            <p:cNvSpPr>
              <a:spLocks noChangeShapeType="1"/>
            </p:cNvSpPr>
            <p:nvPr/>
          </p:nvSpPr>
          <p:spPr bwMode="auto">
            <a:xfrm flipH="1">
              <a:off x="3364" y="2394"/>
              <a:ext cx="31"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49" name="Line 65"/>
            <p:cNvSpPr>
              <a:spLocks noChangeShapeType="1"/>
            </p:cNvSpPr>
            <p:nvPr/>
          </p:nvSpPr>
          <p:spPr bwMode="auto">
            <a:xfrm flipV="1">
              <a:off x="3395" y="2385"/>
              <a:ext cx="0" cy="7"/>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50" name="Line 66"/>
            <p:cNvSpPr>
              <a:spLocks noChangeShapeType="1"/>
            </p:cNvSpPr>
            <p:nvPr/>
          </p:nvSpPr>
          <p:spPr bwMode="auto">
            <a:xfrm>
              <a:off x="3397" y="2383"/>
              <a:ext cx="1"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51" name="Line 67"/>
            <p:cNvSpPr>
              <a:spLocks noChangeShapeType="1"/>
            </p:cNvSpPr>
            <p:nvPr/>
          </p:nvSpPr>
          <p:spPr bwMode="auto">
            <a:xfrm>
              <a:off x="3402" y="2383"/>
              <a:ext cx="10"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52" name="Freeform 68"/>
            <p:cNvSpPr>
              <a:spLocks/>
            </p:cNvSpPr>
            <p:nvPr/>
          </p:nvSpPr>
          <p:spPr bwMode="auto">
            <a:xfrm>
              <a:off x="3412" y="2383"/>
              <a:ext cx="17" cy="17"/>
            </a:xfrm>
            <a:custGeom>
              <a:avLst/>
              <a:gdLst>
                <a:gd name="T0" fmla="*/ 0 w 17"/>
                <a:gd name="T1" fmla="*/ 0 h 17"/>
                <a:gd name="T2" fmla="*/ 16 w 17"/>
                <a:gd name="T3" fmla="*/ 0 h 17"/>
                <a:gd name="T4" fmla="*/ 16 w 17"/>
                <a:gd name="T5" fmla="*/ 16 h 17"/>
                <a:gd name="T6" fmla="*/ 0 60000 65536"/>
                <a:gd name="T7" fmla="*/ 0 60000 65536"/>
                <a:gd name="T8" fmla="*/ 0 60000 65536"/>
                <a:gd name="T9" fmla="*/ 0 w 17"/>
                <a:gd name="T10" fmla="*/ 0 h 17"/>
                <a:gd name="T11" fmla="*/ 17 w 17"/>
                <a:gd name="T12" fmla="*/ 17 h 17"/>
              </a:gdLst>
              <a:ahLst/>
              <a:cxnLst>
                <a:cxn ang="T6">
                  <a:pos x="T0" y="T1"/>
                </a:cxn>
                <a:cxn ang="T7">
                  <a:pos x="T2" y="T3"/>
                </a:cxn>
                <a:cxn ang="T8">
                  <a:pos x="T4" y="T5"/>
                </a:cxn>
              </a:cxnLst>
              <a:rect l="T9" t="T10" r="T11" b="T12"/>
              <a:pathLst>
                <a:path w="17" h="17">
                  <a:moveTo>
                    <a:pt x="0" y="0"/>
                  </a:moveTo>
                  <a:lnTo>
                    <a:pt x="16" y="0"/>
                  </a:lnTo>
                  <a:lnTo>
                    <a:pt x="16" y="16"/>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42053" name="Freeform 69"/>
            <p:cNvSpPr>
              <a:spLocks/>
            </p:cNvSpPr>
            <p:nvPr/>
          </p:nvSpPr>
          <p:spPr bwMode="auto">
            <a:xfrm>
              <a:off x="3409" y="2382"/>
              <a:ext cx="17" cy="17"/>
            </a:xfrm>
            <a:custGeom>
              <a:avLst/>
              <a:gdLst>
                <a:gd name="T0" fmla="*/ 16 w 17"/>
                <a:gd name="T1" fmla="*/ 16 h 17"/>
                <a:gd name="T2" fmla="*/ 12 w 17"/>
                <a:gd name="T3" fmla="*/ 3 h 17"/>
                <a:gd name="T4" fmla="*/ 0 w 17"/>
                <a:gd name="T5" fmla="*/ 0 h 17"/>
                <a:gd name="T6" fmla="*/ 0 60000 65536"/>
                <a:gd name="T7" fmla="*/ 0 60000 65536"/>
                <a:gd name="T8" fmla="*/ 0 60000 65536"/>
                <a:gd name="T9" fmla="*/ 0 w 17"/>
                <a:gd name="T10" fmla="*/ 0 h 17"/>
                <a:gd name="T11" fmla="*/ 17 w 17"/>
                <a:gd name="T12" fmla="*/ 17 h 17"/>
              </a:gdLst>
              <a:ahLst/>
              <a:cxnLst>
                <a:cxn ang="T6">
                  <a:pos x="T0" y="T1"/>
                </a:cxn>
                <a:cxn ang="T7">
                  <a:pos x="T2" y="T3"/>
                </a:cxn>
                <a:cxn ang="T8">
                  <a:pos x="T4" y="T5"/>
                </a:cxn>
              </a:cxnLst>
              <a:rect l="T9" t="T10" r="T11" b="T12"/>
              <a:pathLst>
                <a:path w="17" h="17">
                  <a:moveTo>
                    <a:pt x="16" y="16"/>
                  </a:moveTo>
                  <a:lnTo>
                    <a:pt x="12" y="3"/>
                  </a:lnTo>
                  <a:lnTo>
                    <a:pt x="0"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42054" name="Line 70"/>
            <p:cNvSpPr>
              <a:spLocks noChangeShapeType="1"/>
            </p:cNvSpPr>
            <p:nvPr/>
          </p:nvSpPr>
          <p:spPr bwMode="auto">
            <a:xfrm flipH="1">
              <a:off x="3405" y="2381"/>
              <a:ext cx="4"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55" name="Line 71"/>
            <p:cNvSpPr>
              <a:spLocks noChangeShapeType="1"/>
            </p:cNvSpPr>
            <p:nvPr/>
          </p:nvSpPr>
          <p:spPr bwMode="auto">
            <a:xfrm flipH="1">
              <a:off x="3400" y="2382"/>
              <a:ext cx="1"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56" name="Line 72"/>
            <p:cNvSpPr>
              <a:spLocks noChangeShapeType="1"/>
            </p:cNvSpPr>
            <p:nvPr/>
          </p:nvSpPr>
          <p:spPr bwMode="auto">
            <a:xfrm flipV="1">
              <a:off x="3401" y="2372"/>
              <a:ext cx="0" cy="7"/>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57" name="Line 73"/>
            <p:cNvSpPr>
              <a:spLocks noChangeShapeType="1"/>
            </p:cNvSpPr>
            <p:nvPr/>
          </p:nvSpPr>
          <p:spPr bwMode="auto">
            <a:xfrm flipV="1">
              <a:off x="3409" y="2372"/>
              <a:ext cx="0" cy="7"/>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58" name="Line 74"/>
            <p:cNvSpPr>
              <a:spLocks noChangeShapeType="1"/>
            </p:cNvSpPr>
            <p:nvPr/>
          </p:nvSpPr>
          <p:spPr bwMode="auto">
            <a:xfrm flipH="1">
              <a:off x="3356" y="2398"/>
              <a:ext cx="4" cy="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59" name="Freeform 75"/>
            <p:cNvSpPr>
              <a:spLocks/>
            </p:cNvSpPr>
            <p:nvPr/>
          </p:nvSpPr>
          <p:spPr bwMode="auto">
            <a:xfrm>
              <a:off x="3399" y="2398"/>
              <a:ext cx="26" cy="17"/>
            </a:xfrm>
            <a:custGeom>
              <a:avLst/>
              <a:gdLst>
                <a:gd name="T0" fmla="*/ 0 w 26"/>
                <a:gd name="T1" fmla="*/ 16 h 17"/>
                <a:gd name="T2" fmla="*/ 9 w 26"/>
                <a:gd name="T3" fmla="*/ 16 h 17"/>
                <a:gd name="T4" fmla="*/ 14 w 26"/>
                <a:gd name="T5" fmla="*/ 12 h 17"/>
                <a:gd name="T6" fmla="*/ 19 w 26"/>
                <a:gd name="T7" fmla="*/ 4 h 17"/>
                <a:gd name="T8" fmla="*/ 23 w 26"/>
                <a:gd name="T9" fmla="*/ 0 h 17"/>
                <a:gd name="T10" fmla="*/ 25 w 26"/>
                <a:gd name="T11" fmla="*/ 0 h 17"/>
                <a:gd name="T12" fmla="*/ 0 60000 65536"/>
                <a:gd name="T13" fmla="*/ 0 60000 65536"/>
                <a:gd name="T14" fmla="*/ 0 60000 65536"/>
                <a:gd name="T15" fmla="*/ 0 60000 65536"/>
                <a:gd name="T16" fmla="*/ 0 60000 65536"/>
                <a:gd name="T17" fmla="*/ 0 60000 65536"/>
                <a:gd name="T18" fmla="*/ 0 w 26"/>
                <a:gd name="T19" fmla="*/ 0 h 17"/>
                <a:gd name="T20" fmla="*/ 26 w 26"/>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26" h="17">
                  <a:moveTo>
                    <a:pt x="0" y="16"/>
                  </a:moveTo>
                  <a:lnTo>
                    <a:pt x="9" y="16"/>
                  </a:lnTo>
                  <a:lnTo>
                    <a:pt x="14" y="12"/>
                  </a:lnTo>
                  <a:lnTo>
                    <a:pt x="19" y="4"/>
                  </a:lnTo>
                  <a:lnTo>
                    <a:pt x="23" y="0"/>
                  </a:lnTo>
                  <a:lnTo>
                    <a:pt x="25"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42060" name="Line 76"/>
            <p:cNvSpPr>
              <a:spLocks noChangeShapeType="1"/>
            </p:cNvSpPr>
            <p:nvPr/>
          </p:nvSpPr>
          <p:spPr bwMode="auto">
            <a:xfrm flipH="1">
              <a:off x="3363" y="2428"/>
              <a:ext cx="17" cy="9"/>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42061" name="Freeform 77"/>
            <p:cNvSpPr>
              <a:spLocks/>
            </p:cNvSpPr>
            <p:nvPr/>
          </p:nvSpPr>
          <p:spPr bwMode="auto">
            <a:xfrm>
              <a:off x="3331" y="2437"/>
              <a:ext cx="29" cy="17"/>
            </a:xfrm>
            <a:custGeom>
              <a:avLst/>
              <a:gdLst>
                <a:gd name="T0" fmla="*/ 0 w 29"/>
                <a:gd name="T1" fmla="*/ 16 h 17"/>
                <a:gd name="T2" fmla="*/ 4 w 29"/>
                <a:gd name="T3" fmla="*/ 16 h 17"/>
                <a:gd name="T4" fmla="*/ 8 w 29"/>
                <a:gd name="T5" fmla="*/ 13 h 17"/>
                <a:gd name="T6" fmla="*/ 13 w 29"/>
                <a:gd name="T7" fmla="*/ 11 h 17"/>
                <a:gd name="T8" fmla="*/ 16 w 29"/>
                <a:gd name="T9" fmla="*/ 9 h 17"/>
                <a:gd name="T10" fmla="*/ 21 w 29"/>
                <a:gd name="T11" fmla="*/ 5 h 17"/>
                <a:gd name="T12" fmla="*/ 25 w 29"/>
                <a:gd name="T13" fmla="*/ 4 h 17"/>
                <a:gd name="T14" fmla="*/ 28 w 29"/>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29"/>
                <a:gd name="T25" fmla="*/ 0 h 17"/>
                <a:gd name="T26" fmla="*/ 29 w 29"/>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 h="17">
                  <a:moveTo>
                    <a:pt x="0" y="16"/>
                  </a:moveTo>
                  <a:lnTo>
                    <a:pt x="4" y="16"/>
                  </a:lnTo>
                  <a:lnTo>
                    <a:pt x="8" y="13"/>
                  </a:lnTo>
                  <a:lnTo>
                    <a:pt x="13" y="11"/>
                  </a:lnTo>
                  <a:lnTo>
                    <a:pt x="16" y="9"/>
                  </a:lnTo>
                  <a:lnTo>
                    <a:pt x="21" y="5"/>
                  </a:lnTo>
                  <a:lnTo>
                    <a:pt x="25" y="4"/>
                  </a:lnTo>
                  <a:lnTo>
                    <a:pt x="28"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42062" name="Freeform 78"/>
            <p:cNvSpPr>
              <a:spLocks/>
            </p:cNvSpPr>
            <p:nvPr/>
          </p:nvSpPr>
          <p:spPr bwMode="auto">
            <a:xfrm>
              <a:off x="3561" y="2397"/>
              <a:ext cx="17" cy="17"/>
            </a:xfrm>
            <a:custGeom>
              <a:avLst/>
              <a:gdLst>
                <a:gd name="T0" fmla="*/ 0 w 17"/>
                <a:gd name="T1" fmla="*/ 16 h 17"/>
                <a:gd name="T2" fmla="*/ 8 w 17"/>
                <a:gd name="T3" fmla="*/ 8 h 17"/>
                <a:gd name="T4" fmla="*/ 16 w 17"/>
                <a:gd name="T5" fmla="*/ 0 h 17"/>
                <a:gd name="T6" fmla="*/ 0 60000 65536"/>
                <a:gd name="T7" fmla="*/ 0 60000 65536"/>
                <a:gd name="T8" fmla="*/ 0 60000 65536"/>
                <a:gd name="T9" fmla="*/ 0 w 17"/>
                <a:gd name="T10" fmla="*/ 0 h 17"/>
                <a:gd name="T11" fmla="*/ 17 w 17"/>
                <a:gd name="T12" fmla="*/ 17 h 17"/>
              </a:gdLst>
              <a:ahLst/>
              <a:cxnLst>
                <a:cxn ang="T6">
                  <a:pos x="T0" y="T1"/>
                </a:cxn>
                <a:cxn ang="T7">
                  <a:pos x="T2" y="T3"/>
                </a:cxn>
                <a:cxn ang="T8">
                  <a:pos x="T4" y="T5"/>
                </a:cxn>
              </a:cxnLst>
              <a:rect l="T9" t="T10" r="T11" b="T12"/>
              <a:pathLst>
                <a:path w="17" h="17">
                  <a:moveTo>
                    <a:pt x="0" y="16"/>
                  </a:moveTo>
                  <a:lnTo>
                    <a:pt x="8" y="8"/>
                  </a:lnTo>
                  <a:lnTo>
                    <a:pt x="16"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42063" name="Freeform 79"/>
            <p:cNvSpPr>
              <a:spLocks/>
            </p:cNvSpPr>
            <p:nvPr/>
          </p:nvSpPr>
          <p:spPr bwMode="auto">
            <a:xfrm>
              <a:off x="3089" y="2392"/>
              <a:ext cx="22" cy="20"/>
            </a:xfrm>
            <a:custGeom>
              <a:avLst/>
              <a:gdLst>
                <a:gd name="T0" fmla="*/ 0 w 22"/>
                <a:gd name="T1" fmla="*/ 0 h 20"/>
                <a:gd name="T2" fmla="*/ 7 w 22"/>
                <a:gd name="T3" fmla="*/ 15 h 20"/>
                <a:gd name="T4" fmla="*/ 9 w 22"/>
                <a:gd name="T5" fmla="*/ 18 h 20"/>
                <a:gd name="T6" fmla="*/ 11 w 22"/>
                <a:gd name="T7" fmla="*/ 19 h 20"/>
                <a:gd name="T8" fmla="*/ 16 w 22"/>
                <a:gd name="T9" fmla="*/ 19 h 20"/>
                <a:gd name="T10" fmla="*/ 18 w 22"/>
                <a:gd name="T11" fmla="*/ 18 h 20"/>
                <a:gd name="T12" fmla="*/ 21 w 22"/>
                <a:gd name="T13" fmla="*/ 16 h 20"/>
                <a:gd name="T14" fmla="*/ 21 w 22"/>
                <a:gd name="T15" fmla="*/ 10 h 20"/>
                <a:gd name="T16" fmla="*/ 18 w 22"/>
                <a:gd name="T17" fmla="*/ 0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
                <a:gd name="T28" fmla="*/ 0 h 20"/>
                <a:gd name="T29" fmla="*/ 22 w 22"/>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 h="20">
                  <a:moveTo>
                    <a:pt x="0" y="0"/>
                  </a:moveTo>
                  <a:lnTo>
                    <a:pt x="7" y="15"/>
                  </a:lnTo>
                  <a:lnTo>
                    <a:pt x="9" y="18"/>
                  </a:lnTo>
                  <a:lnTo>
                    <a:pt x="11" y="19"/>
                  </a:lnTo>
                  <a:lnTo>
                    <a:pt x="16" y="19"/>
                  </a:lnTo>
                  <a:lnTo>
                    <a:pt x="18" y="18"/>
                  </a:lnTo>
                  <a:lnTo>
                    <a:pt x="21" y="16"/>
                  </a:lnTo>
                  <a:lnTo>
                    <a:pt x="21" y="10"/>
                  </a:lnTo>
                  <a:lnTo>
                    <a:pt x="18"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42064" name="Freeform 80"/>
            <p:cNvSpPr>
              <a:spLocks/>
            </p:cNvSpPr>
            <p:nvPr/>
          </p:nvSpPr>
          <p:spPr bwMode="auto">
            <a:xfrm>
              <a:off x="3331" y="2409"/>
              <a:ext cx="17" cy="34"/>
            </a:xfrm>
            <a:custGeom>
              <a:avLst/>
              <a:gdLst>
                <a:gd name="T0" fmla="*/ 16 w 17"/>
                <a:gd name="T1" fmla="*/ 0 h 34"/>
                <a:gd name="T2" fmla="*/ 13 w 17"/>
                <a:gd name="T3" fmla="*/ 5 h 34"/>
                <a:gd name="T4" fmla="*/ 11 w 17"/>
                <a:gd name="T5" fmla="*/ 9 h 34"/>
                <a:gd name="T6" fmla="*/ 9 w 17"/>
                <a:gd name="T7" fmla="*/ 13 h 34"/>
                <a:gd name="T8" fmla="*/ 6 w 17"/>
                <a:gd name="T9" fmla="*/ 17 h 34"/>
                <a:gd name="T10" fmla="*/ 4 w 17"/>
                <a:gd name="T11" fmla="*/ 21 h 34"/>
                <a:gd name="T12" fmla="*/ 2 w 17"/>
                <a:gd name="T13" fmla="*/ 26 h 34"/>
                <a:gd name="T14" fmla="*/ 1 w 17"/>
                <a:gd name="T15" fmla="*/ 30 h 34"/>
                <a:gd name="T16" fmla="*/ 0 w 17"/>
                <a:gd name="T17" fmla="*/ 33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
                <a:gd name="T28" fmla="*/ 0 h 34"/>
                <a:gd name="T29" fmla="*/ 17 w 17"/>
                <a:gd name="T30" fmla="*/ 34 h 3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 h="34">
                  <a:moveTo>
                    <a:pt x="16" y="0"/>
                  </a:moveTo>
                  <a:lnTo>
                    <a:pt x="13" y="5"/>
                  </a:lnTo>
                  <a:lnTo>
                    <a:pt x="11" y="9"/>
                  </a:lnTo>
                  <a:lnTo>
                    <a:pt x="9" y="13"/>
                  </a:lnTo>
                  <a:lnTo>
                    <a:pt x="6" y="17"/>
                  </a:lnTo>
                  <a:lnTo>
                    <a:pt x="4" y="21"/>
                  </a:lnTo>
                  <a:lnTo>
                    <a:pt x="2" y="26"/>
                  </a:lnTo>
                  <a:lnTo>
                    <a:pt x="1" y="30"/>
                  </a:lnTo>
                  <a:lnTo>
                    <a:pt x="0" y="33"/>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42065" name="Freeform 81"/>
            <p:cNvSpPr>
              <a:spLocks/>
            </p:cNvSpPr>
            <p:nvPr/>
          </p:nvSpPr>
          <p:spPr bwMode="auto">
            <a:xfrm>
              <a:off x="3288" y="2480"/>
              <a:ext cx="98" cy="45"/>
            </a:xfrm>
            <a:custGeom>
              <a:avLst/>
              <a:gdLst>
                <a:gd name="T0" fmla="*/ 97 w 98"/>
                <a:gd name="T1" fmla="*/ 0 h 45"/>
                <a:gd name="T2" fmla="*/ 92 w 98"/>
                <a:gd name="T3" fmla="*/ 4 h 45"/>
                <a:gd name="T4" fmla="*/ 87 w 98"/>
                <a:gd name="T5" fmla="*/ 8 h 45"/>
                <a:gd name="T6" fmla="*/ 82 w 98"/>
                <a:gd name="T7" fmla="*/ 11 h 45"/>
                <a:gd name="T8" fmla="*/ 77 w 98"/>
                <a:gd name="T9" fmla="*/ 15 h 45"/>
                <a:gd name="T10" fmla="*/ 72 w 98"/>
                <a:gd name="T11" fmla="*/ 18 h 45"/>
                <a:gd name="T12" fmla="*/ 66 w 98"/>
                <a:gd name="T13" fmla="*/ 22 h 45"/>
                <a:gd name="T14" fmla="*/ 61 w 98"/>
                <a:gd name="T15" fmla="*/ 24 h 45"/>
                <a:gd name="T16" fmla="*/ 56 w 98"/>
                <a:gd name="T17" fmla="*/ 27 h 45"/>
                <a:gd name="T18" fmla="*/ 52 w 98"/>
                <a:gd name="T19" fmla="*/ 28 h 45"/>
                <a:gd name="T20" fmla="*/ 48 w 98"/>
                <a:gd name="T21" fmla="*/ 30 h 45"/>
                <a:gd name="T22" fmla="*/ 44 w 98"/>
                <a:gd name="T23" fmla="*/ 31 h 45"/>
                <a:gd name="T24" fmla="*/ 40 w 98"/>
                <a:gd name="T25" fmla="*/ 33 h 45"/>
                <a:gd name="T26" fmla="*/ 36 w 98"/>
                <a:gd name="T27" fmla="*/ 35 h 45"/>
                <a:gd name="T28" fmla="*/ 31 w 98"/>
                <a:gd name="T29" fmla="*/ 35 h 45"/>
                <a:gd name="T30" fmla="*/ 25 w 98"/>
                <a:gd name="T31" fmla="*/ 36 h 45"/>
                <a:gd name="T32" fmla="*/ 19 w 98"/>
                <a:gd name="T33" fmla="*/ 38 h 45"/>
                <a:gd name="T34" fmla="*/ 13 w 98"/>
                <a:gd name="T35" fmla="*/ 39 h 45"/>
                <a:gd name="T36" fmla="*/ 7 w 98"/>
                <a:gd name="T37" fmla="*/ 41 h 45"/>
                <a:gd name="T38" fmla="*/ 1 w 98"/>
                <a:gd name="T39" fmla="*/ 43 h 45"/>
                <a:gd name="T40" fmla="*/ 0 w 98"/>
                <a:gd name="T41" fmla="*/ 44 h 4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8"/>
                <a:gd name="T64" fmla="*/ 0 h 45"/>
                <a:gd name="T65" fmla="*/ 98 w 98"/>
                <a:gd name="T66" fmla="*/ 45 h 4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8" h="45">
                  <a:moveTo>
                    <a:pt x="97" y="0"/>
                  </a:moveTo>
                  <a:lnTo>
                    <a:pt x="92" y="4"/>
                  </a:lnTo>
                  <a:lnTo>
                    <a:pt x="87" y="8"/>
                  </a:lnTo>
                  <a:lnTo>
                    <a:pt x="82" y="11"/>
                  </a:lnTo>
                  <a:lnTo>
                    <a:pt x="77" y="15"/>
                  </a:lnTo>
                  <a:lnTo>
                    <a:pt x="72" y="18"/>
                  </a:lnTo>
                  <a:lnTo>
                    <a:pt x="66" y="22"/>
                  </a:lnTo>
                  <a:lnTo>
                    <a:pt x="61" y="24"/>
                  </a:lnTo>
                  <a:lnTo>
                    <a:pt x="56" y="27"/>
                  </a:lnTo>
                  <a:lnTo>
                    <a:pt x="52" y="28"/>
                  </a:lnTo>
                  <a:lnTo>
                    <a:pt x="48" y="30"/>
                  </a:lnTo>
                  <a:lnTo>
                    <a:pt x="44" y="31"/>
                  </a:lnTo>
                  <a:lnTo>
                    <a:pt x="40" y="33"/>
                  </a:lnTo>
                  <a:lnTo>
                    <a:pt x="36" y="35"/>
                  </a:lnTo>
                  <a:lnTo>
                    <a:pt x="31" y="35"/>
                  </a:lnTo>
                  <a:lnTo>
                    <a:pt x="25" y="36"/>
                  </a:lnTo>
                  <a:lnTo>
                    <a:pt x="19" y="38"/>
                  </a:lnTo>
                  <a:lnTo>
                    <a:pt x="13" y="39"/>
                  </a:lnTo>
                  <a:lnTo>
                    <a:pt x="7" y="41"/>
                  </a:lnTo>
                  <a:lnTo>
                    <a:pt x="1" y="43"/>
                  </a:lnTo>
                  <a:lnTo>
                    <a:pt x="0" y="44"/>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42066" name="Freeform 82"/>
            <p:cNvSpPr>
              <a:spLocks/>
            </p:cNvSpPr>
            <p:nvPr/>
          </p:nvSpPr>
          <p:spPr bwMode="auto">
            <a:xfrm>
              <a:off x="3302" y="2456"/>
              <a:ext cx="75" cy="57"/>
            </a:xfrm>
            <a:custGeom>
              <a:avLst/>
              <a:gdLst>
                <a:gd name="T0" fmla="*/ 0 w 75"/>
                <a:gd name="T1" fmla="*/ 56 h 57"/>
                <a:gd name="T2" fmla="*/ 7 w 75"/>
                <a:gd name="T3" fmla="*/ 52 h 57"/>
                <a:gd name="T4" fmla="*/ 14 w 75"/>
                <a:gd name="T5" fmla="*/ 48 h 57"/>
                <a:gd name="T6" fmla="*/ 21 w 75"/>
                <a:gd name="T7" fmla="*/ 44 h 57"/>
                <a:gd name="T8" fmla="*/ 28 w 75"/>
                <a:gd name="T9" fmla="*/ 39 h 57"/>
                <a:gd name="T10" fmla="*/ 34 w 75"/>
                <a:gd name="T11" fmla="*/ 35 h 57"/>
                <a:gd name="T12" fmla="*/ 41 w 75"/>
                <a:gd name="T13" fmla="*/ 30 h 57"/>
                <a:gd name="T14" fmla="*/ 46 w 75"/>
                <a:gd name="T15" fmla="*/ 24 h 57"/>
                <a:gd name="T16" fmla="*/ 52 w 75"/>
                <a:gd name="T17" fmla="*/ 19 h 57"/>
                <a:gd name="T18" fmla="*/ 58 w 75"/>
                <a:gd name="T19" fmla="*/ 13 h 57"/>
                <a:gd name="T20" fmla="*/ 63 w 75"/>
                <a:gd name="T21" fmla="*/ 7 h 57"/>
                <a:gd name="T22" fmla="*/ 68 w 75"/>
                <a:gd name="T23" fmla="*/ 1 h 57"/>
                <a:gd name="T24" fmla="*/ 69 w 75"/>
                <a:gd name="T25" fmla="*/ 0 h 57"/>
                <a:gd name="T26" fmla="*/ 70 w 75"/>
                <a:gd name="T27" fmla="*/ 0 h 57"/>
                <a:gd name="T28" fmla="*/ 66 w 75"/>
                <a:gd name="T29" fmla="*/ 9 h 57"/>
                <a:gd name="T30" fmla="*/ 71 w 75"/>
                <a:gd name="T31" fmla="*/ 9 h 57"/>
                <a:gd name="T32" fmla="*/ 70 w 75"/>
                <a:gd name="T33" fmla="*/ 10 h 57"/>
                <a:gd name="T34" fmla="*/ 60 w 75"/>
                <a:gd name="T35" fmla="*/ 18 h 57"/>
                <a:gd name="T36" fmla="*/ 74 w 75"/>
                <a:gd name="T37" fmla="*/ 15 h 57"/>
                <a:gd name="T38" fmla="*/ 70 w 75"/>
                <a:gd name="T39" fmla="*/ 19 h 57"/>
                <a:gd name="T40" fmla="*/ 52 w 75"/>
                <a:gd name="T41" fmla="*/ 28 h 57"/>
                <a:gd name="T42" fmla="*/ 46 w 75"/>
                <a:gd name="T43" fmla="*/ 31 h 57"/>
                <a:gd name="T44" fmla="*/ 52 w 75"/>
                <a:gd name="T45" fmla="*/ 30 h 57"/>
                <a:gd name="T46" fmla="*/ 47 w 75"/>
                <a:gd name="T47" fmla="*/ 32 h 57"/>
                <a:gd name="T48" fmla="*/ 45 w 75"/>
                <a:gd name="T49" fmla="*/ 35 h 57"/>
                <a:gd name="T50" fmla="*/ 20 w 75"/>
                <a:gd name="T51" fmla="*/ 48 h 57"/>
                <a:gd name="T52" fmla="*/ 21 w 75"/>
                <a:gd name="T53" fmla="*/ 50 h 57"/>
                <a:gd name="T54" fmla="*/ 8 w 75"/>
                <a:gd name="T55" fmla="*/ 52 h 57"/>
                <a:gd name="T56" fmla="*/ 0 w 75"/>
                <a:gd name="T57" fmla="*/ 56 h 5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75"/>
                <a:gd name="T88" fmla="*/ 0 h 57"/>
                <a:gd name="T89" fmla="*/ 75 w 75"/>
                <a:gd name="T90" fmla="*/ 57 h 5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75" h="57">
                  <a:moveTo>
                    <a:pt x="0" y="56"/>
                  </a:moveTo>
                  <a:lnTo>
                    <a:pt x="7" y="52"/>
                  </a:lnTo>
                  <a:lnTo>
                    <a:pt x="14" y="48"/>
                  </a:lnTo>
                  <a:lnTo>
                    <a:pt x="21" y="44"/>
                  </a:lnTo>
                  <a:lnTo>
                    <a:pt x="28" y="39"/>
                  </a:lnTo>
                  <a:lnTo>
                    <a:pt x="34" y="35"/>
                  </a:lnTo>
                  <a:lnTo>
                    <a:pt x="41" y="30"/>
                  </a:lnTo>
                  <a:lnTo>
                    <a:pt x="46" y="24"/>
                  </a:lnTo>
                  <a:lnTo>
                    <a:pt x="52" y="19"/>
                  </a:lnTo>
                  <a:lnTo>
                    <a:pt x="58" y="13"/>
                  </a:lnTo>
                  <a:lnTo>
                    <a:pt x="63" y="7"/>
                  </a:lnTo>
                  <a:lnTo>
                    <a:pt x="68" y="1"/>
                  </a:lnTo>
                  <a:lnTo>
                    <a:pt x="69" y="0"/>
                  </a:lnTo>
                  <a:lnTo>
                    <a:pt x="70" y="0"/>
                  </a:lnTo>
                  <a:lnTo>
                    <a:pt x="66" y="9"/>
                  </a:lnTo>
                  <a:lnTo>
                    <a:pt x="71" y="9"/>
                  </a:lnTo>
                  <a:lnTo>
                    <a:pt x="70" y="10"/>
                  </a:lnTo>
                  <a:lnTo>
                    <a:pt x="60" y="18"/>
                  </a:lnTo>
                  <a:lnTo>
                    <a:pt x="74" y="15"/>
                  </a:lnTo>
                  <a:lnTo>
                    <a:pt x="70" y="19"/>
                  </a:lnTo>
                  <a:lnTo>
                    <a:pt x="52" y="28"/>
                  </a:lnTo>
                  <a:lnTo>
                    <a:pt x="46" y="31"/>
                  </a:lnTo>
                  <a:lnTo>
                    <a:pt x="52" y="30"/>
                  </a:lnTo>
                  <a:lnTo>
                    <a:pt x="47" y="32"/>
                  </a:lnTo>
                  <a:lnTo>
                    <a:pt x="45" y="35"/>
                  </a:lnTo>
                  <a:lnTo>
                    <a:pt x="20" y="48"/>
                  </a:lnTo>
                  <a:lnTo>
                    <a:pt x="21" y="50"/>
                  </a:lnTo>
                  <a:lnTo>
                    <a:pt x="8" y="52"/>
                  </a:lnTo>
                  <a:lnTo>
                    <a:pt x="0" y="56"/>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42067" name="Freeform 83"/>
            <p:cNvSpPr>
              <a:spLocks/>
            </p:cNvSpPr>
            <p:nvPr/>
          </p:nvSpPr>
          <p:spPr bwMode="auto">
            <a:xfrm>
              <a:off x="3148" y="2507"/>
              <a:ext cx="217" cy="43"/>
            </a:xfrm>
            <a:custGeom>
              <a:avLst/>
              <a:gdLst>
                <a:gd name="T0" fmla="*/ 137 w 217"/>
                <a:gd name="T1" fmla="*/ 17 h 43"/>
                <a:gd name="T2" fmla="*/ 154 w 217"/>
                <a:gd name="T3" fmla="*/ 15 h 43"/>
                <a:gd name="T4" fmla="*/ 173 w 217"/>
                <a:gd name="T5" fmla="*/ 11 h 43"/>
                <a:gd name="T6" fmla="*/ 216 w 217"/>
                <a:gd name="T7" fmla="*/ 9 h 43"/>
                <a:gd name="T8" fmla="*/ 170 w 217"/>
                <a:gd name="T9" fmla="*/ 15 h 43"/>
                <a:gd name="T10" fmla="*/ 156 w 217"/>
                <a:gd name="T11" fmla="*/ 17 h 43"/>
                <a:gd name="T12" fmla="*/ 146 w 217"/>
                <a:gd name="T13" fmla="*/ 17 h 43"/>
                <a:gd name="T14" fmla="*/ 150 w 217"/>
                <a:gd name="T15" fmla="*/ 19 h 43"/>
                <a:gd name="T16" fmla="*/ 148 w 217"/>
                <a:gd name="T17" fmla="*/ 23 h 43"/>
                <a:gd name="T18" fmla="*/ 108 w 217"/>
                <a:gd name="T19" fmla="*/ 29 h 43"/>
                <a:gd name="T20" fmla="*/ 92 w 217"/>
                <a:gd name="T21" fmla="*/ 36 h 43"/>
                <a:gd name="T22" fmla="*/ 59 w 217"/>
                <a:gd name="T23" fmla="*/ 39 h 43"/>
                <a:gd name="T24" fmla="*/ 47 w 217"/>
                <a:gd name="T25" fmla="*/ 41 h 43"/>
                <a:gd name="T26" fmla="*/ 31 w 217"/>
                <a:gd name="T27" fmla="*/ 31 h 43"/>
                <a:gd name="T28" fmla="*/ 24 w 217"/>
                <a:gd name="T29" fmla="*/ 27 h 43"/>
                <a:gd name="T30" fmla="*/ 10 w 217"/>
                <a:gd name="T31" fmla="*/ 21 h 43"/>
                <a:gd name="T32" fmla="*/ 15 w 217"/>
                <a:gd name="T33" fmla="*/ 16 h 43"/>
                <a:gd name="T34" fmla="*/ 17 w 217"/>
                <a:gd name="T35" fmla="*/ 14 h 43"/>
                <a:gd name="T36" fmla="*/ 32 w 217"/>
                <a:gd name="T37" fmla="*/ 9 h 43"/>
                <a:gd name="T38" fmla="*/ 30 w 217"/>
                <a:gd name="T39" fmla="*/ 7 h 43"/>
                <a:gd name="T40" fmla="*/ 36 w 217"/>
                <a:gd name="T41" fmla="*/ 4 h 43"/>
                <a:gd name="T42" fmla="*/ 34 w 217"/>
                <a:gd name="T43" fmla="*/ 1 h 43"/>
                <a:gd name="T44" fmla="*/ 39 w 217"/>
                <a:gd name="T45" fmla="*/ 0 h 43"/>
                <a:gd name="T46" fmla="*/ 43 w 217"/>
                <a:gd name="T47" fmla="*/ 9 h 43"/>
                <a:gd name="T48" fmla="*/ 47 w 217"/>
                <a:gd name="T49" fmla="*/ 24 h 43"/>
                <a:gd name="T50" fmla="*/ 48 w 217"/>
                <a:gd name="T51" fmla="*/ 33 h 43"/>
                <a:gd name="T52" fmla="*/ 49 w 217"/>
                <a:gd name="T53" fmla="*/ 34 h 43"/>
                <a:gd name="T54" fmla="*/ 50 w 217"/>
                <a:gd name="T55" fmla="*/ 35 h 43"/>
                <a:gd name="T56" fmla="*/ 52 w 217"/>
                <a:gd name="T57" fmla="*/ 36 h 43"/>
                <a:gd name="T58" fmla="*/ 55 w 217"/>
                <a:gd name="T59" fmla="*/ 34 h 43"/>
                <a:gd name="T60" fmla="*/ 56 w 217"/>
                <a:gd name="T61" fmla="*/ 31 h 43"/>
                <a:gd name="T62" fmla="*/ 57 w 217"/>
                <a:gd name="T63" fmla="*/ 28 h 43"/>
                <a:gd name="T64" fmla="*/ 58 w 217"/>
                <a:gd name="T65" fmla="*/ 25 h 43"/>
                <a:gd name="T66" fmla="*/ 60 w 217"/>
                <a:gd name="T67" fmla="*/ 22 h 43"/>
                <a:gd name="T68" fmla="*/ 62 w 217"/>
                <a:gd name="T69" fmla="*/ 21 h 43"/>
                <a:gd name="T70" fmla="*/ 62 w 217"/>
                <a:gd name="T71" fmla="*/ 25 h 43"/>
                <a:gd name="T72" fmla="*/ 64 w 217"/>
                <a:gd name="T73" fmla="*/ 19 h 43"/>
                <a:gd name="T74" fmla="*/ 67 w 217"/>
                <a:gd name="T75" fmla="*/ 15 h 43"/>
                <a:gd name="T76" fmla="*/ 75 w 217"/>
                <a:gd name="T77" fmla="*/ 9 h 43"/>
                <a:gd name="T78" fmla="*/ 79 w 217"/>
                <a:gd name="T79" fmla="*/ 7 h 43"/>
                <a:gd name="T80" fmla="*/ 80 w 217"/>
                <a:gd name="T81" fmla="*/ 9 h 43"/>
                <a:gd name="T82" fmla="*/ 80 w 217"/>
                <a:gd name="T83" fmla="*/ 11 h 43"/>
                <a:gd name="T84" fmla="*/ 83 w 217"/>
                <a:gd name="T85" fmla="*/ 9 h 43"/>
                <a:gd name="T86" fmla="*/ 91 w 217"/>
                <a:gd name="T87" fmla="*/ 8 h 43"/>
                <a:gd name="T88" fmla="*/ 89 w 217"/>
                <a:gd name="T89" fmla="*/ 12 h 43"/>
                <a:gd name="T90" fmla="*/ 88 w 217"/>
                <a:gd name="T91" fmla="*/ 15 h 43"/>
                <a:gd name="T92" fmla="*/ 91 w 217"/>
                <a:gd name="T93" fmla="*/ 14 h 43"/>
                <a:gd name="T94" fmla="*/ 94 w 217"/>
                <a:gd name="T95" fmla="*/ 13 h 43"/>
                <a:gd name="T96" fmla="*/ 100 w 217"/>
                <a:gd name="T97" fmla="*/ 14 h 43"/>
                <a:gd name="T98" fmla="*/ 99 w 217"/>
                <a:gd name="T99" fmla="*/ 17 h 43"/>
                <a:gd name="T100" fmla="*/ 108 w 217"/>
                <a:gd name="T101" fmla="*/ 18 h 43"/>
                <a:gd name="T102" fmla="*/ 114 w 217"/>
                <a:gd name="T103" fmla="*/ 17 h 43"/>
                <a:gd name="T104" fmla="*/ 120 w 217"/>
                <a:gd name="T105" fmla="*/ 15 h 43"/>
                <a:gd name="T106" fmla="*/ 127 w 217"/>
                <a:gd name="T107" fmla="*/ 16 h 43"/>
                <a:gd name="T108" fmla="*/ 135 w 217"/>
                <a:gd name="T109" fmla="*/ 16 h 4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17"/>
                <a:gd name="T166" fmla="*/ 0 h 43"/>
                <a:gd name="T167" fmla="*/ 217 w 217"/>
                <a:gd name="T168" fmla="*/ 43 h 4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17" h="43">
                  <a:moveTo>
                    <a:pt x="135" y="16"/>
                  </a:moveTo>
                  <a:lnTo>
                    <a:pt x="137" y="17"/>
                  </a:lnTo>
                  <a:lnTo>
                    <a:pt x="140" y="16"/>
                  </a:lnTo>
                  <a:lnTo>
                    <a:pt x="154" y="15"/>
                  </a:lnTo>
                  <a:lnTo>
                    <a:pt x="167" y="11"/>
                  </a:lnTo>
                  <a:lnTo>
                    <a:pt x="173" y="11"/>
                  </a:lnTo>
                  <a:lnTo>
                    <a:pt x="173" y="13"/>
                  </a:lnTo>
                  <a:lnTo>
                    <a:pt x="216" y="9"/>
                  </a:lnTo>
                  <a:lnTo>
                    <a:pt x="180" y="16"/>
                  </a:lnTo>
                  <a:lnTo>
                    <a:pt x="170" y="15"/>
                  </a:lnTo>
                  <a:lnTo>
                    <a:pt x="173" y="17"/>
                  </a:lnTo>
                  <a:lnTo>
                    <a:pt x="156" y="17"/>
                  </a:lnTo>
                  <a:lnTo>
                    <a:pt x="150" y="16"/>
                  </a:lnTo>
                  <a:lnTo>
                    <a:pt x="146" y="17"/>
                  </a:lnTo>
                  <a:lnTo>
                    <a:pt x="146" y="19"/>
                  </a:lnTo>
                  <a:lnTo>
                    <a:pt x="150" y="19"/>
                  </a:lnTo>
                  <a:lnTo>
                    <a:pt x="152" y="20"/>
                  </a:lnTo>
                  <a:lnTo>
                    <a:pt x="148" y="23"/>
                  </a:lnTo>
                  <a:lnTo>
                    <a:pt x="107" y="27"/>
                  </a:lnTo>
                  <a:lnTo>
                    <a:pt x="108" y="29"/>
                  </a:lnTo>
                  <a:lnTo>
                    <a:pt x="89" y="34"/>
                  </a:lnTo>
                  <a:lnTo>
                    <a:pt x="92" y="36"/>
                  </a:lnTo>
                  <a:lnTo>
                    <a:pt x="68" y="36"/>
                  </a:lnTo>
                  <a:lnTo>
                    <a:pt x="59" y="39"/>
                  </a:lnTo>
                  <a:lnTo>
                    <a:pt x="53" y="42"/>
                  </a:lnTo>
                  <a:lnTo>
                    <a:pt x="47" y="41"/>
                  </a:lnTo>
                  <a:lnTo>
                    <a:pt x="38" y="33"/>
                  </a:lnTo>
                  <a:lnTo>
                    <a:pt x="31" y="31"/>
                  </a:lnTo>
                  <a:lnTo>
                    <a:pt x="33" y="29"/>
                  </a:lnTo>
                  <a:lnTo>
                    <a:pt x="24" y="27"/>
                  </a:lnTo>
                  <a:lnTo>
                    <a:pt x="26" y="25"/>
                  </a:lnTo>
                  <a:lnTo>
                    <a:pt x="10" y="21"/>
                  </a:lnTo>
                  <a:lnTo>
                    <a:pt x="0" y="20"/>
                  </a:lnTo>
                  <a:lnTo>
                    <a:pt x="15" y="16"/>
                  </a:lnTo>
                  <a:lnTo>
                    <a:pt x="19" y="15"/>
                  </a:lnTo>
                  <a:lnTo>
                    <a:pt x="17" y="14"/>
                  </a:lnTo>
                  <a:lnTo>
                    <a:pt x="25" y="10"/>
                  </a:lnTo>
                  <a:lnTo>
                    <a:pt x="32" y="9"/>
                  </a:lnTo>
                  <a:lnTo>
                    <a:pt x="32" y="8"/>
                  </a:lnTo>
                  <a:lnTo>
                    <a:pt x="30" y="7"/>
                  </a:lnTo>
                  <a:lnTo>
                    <a:pt x="31" y="4"/>
                  </a:lnTo>
                  <a:lnTo>
                    <a:pt x="36" y="4"/>
                  </a:lnTo>
                  <a:lnTo>
                    <a:pt x="37" y="2"/>
                  </a:lnTo>
                  <a:lnTo>
                    <a:pt x="34" y="1"/>
                  </a:lnTo>
                  <a:lnTo>
                    <a:pt x="35" y="0"/>
                  </a:lnTo>
                  <a:lnTo>
                    <a:pt x="39" y="0"/>
                  </a:lnTo>
                  <a:lnTo>
                    <a:pt x="40" y="1"/>
                  </a:lnTo>
                  <a:lnTo>
                    <a:pt x="43" y="9"/>
                  </a:lnTo>
                  <a:lnTo>
                    <a:pt x="45" y="16"/>
                  </a:lnTo>
                  <a:lnTo>
                    <a:pt x="47" y="24"/>
                  </a:lnTo>
                  <a:lnTo>
                    <a:pt x="48" y="32"/>
                  </a:lnTo>
                  <a:lnTo>
                    <a:pt x="48" y="33"/>
                  </a:lnTo>
                  <a:lnTo>
                    <a:pt x="49" y="33"/>
                  </a:lnTo>
                  <a:lnTo>
                    <a:pt x="49" y="34"/>
                  </a:lnTo>
                  <a:lnTo>
                    <a:pt x="49" y="35"/>
                  </a:lnTo>
                  <a:lnTo>
                    <a:pt x="50" y="35"/>
                  </a:lnTo>
                  <a:lnTo>
                    <a:pt x="51" y="36"/>
                  </a:lnTo>
                  <a:lnTo>
                    <a:pt x="52" y="36"/>
                  </a:lnTo>
                  <a:lnTo>
                    <a:pt x="53" y="36"/>
                  </a:lnTo>
                  <a:lnTo>
                    <a:pt x="55" y="34"/>
                  </a:lnTo>
                  <a:lnTo>
                    <a:pt x="55" y="33"/>
                  </a:lnTo>
                  <a:lnTo>
                    <a:pt x="56" y="31"/>
                  </a:lnTo>
                  <a:lnTo>
                    <a:pt x="56" y="29"/>
                  </a:lnTo>
                  <a:lnTo>
                    <a:pt x="57" y="28"/>
                  </a:lnTo>
                  <a:lnTo>
                    <a:pt x="57" y="26"/>
                  </a:lnTo>
                  <a:lnTo>
                    <a:pt x="58" y="25"/>
                  </a:lnTo>
                  <a:lnTo>
                    <a:pt x="59" y="24"/>
                  </a:lnTo>
                  <a:lnTo>
                    <a:pt x="60" y="22"/>
                  </a:lnTo>
                  <a:lnTo>
                    <a:pt x="61" y="20"/>
                  </a:lnTo>
                  <a:lnTo>
                    <a:pt x="62" y="21"/>
                  </a:lnTo>
                  <a:lnTo>
                    <a:pt x="62" y="23"/>
                  </a:lnTo>
                  <a:lnTo>
                    <a:pt x="62" y="25"/>
                  </a:lnTo>
                  <a:lnTo>
                    <a:pt x="63" y="22"/>
                  </a:lnTo>
                  <a:lnTo>
                    <a:pt x="64" y="19"/>
                  </a:lnTo>
                  <a:lnTo>
                    <a:pt x="66" y="17"/>
                  </a:lnTo>
                  <a:lnTo>
                    <a:pt x="67" y="15"/>
                  </a:lnTo>
                  <a:lnTo>
                    <a:pt x="72" y="10"/>
                  </a:lnTo>
                  <a:lnTo>
                    <a:pt x="75" y="9"/>
                  </a:lnTo>
                  <a:lnTo>
                    <a:pt x="77" y="8"/>
                  </a:lnTo>
                  <a:lnTo>
                    <a:pt x="79" y="7"/>
                  </a:lnTo>
                  <a:lnTo>
                    <a:pt x="80" y="7"/>
                  </a:lnTo>
                  <a:lnTo>
                    <a:pt x="80" y="9"/>
                  </a:lnTo>
                  <a:lnTo>
                    <a:pt x="79" y="11"/>
                  </a:lnTo>
                  <a:lnTo>
                    <a:pt x="80" y="11"/>
                  </a:lnTo>
                  <a:lnTo>
                    <a:pt x="81" y="10"/>
                  </a:lnTo>
                  <a:lnTo>
                    <a:pt x="83" y="9"/>
                  </a:lnTo>
                  <a:lnTo>
                    <a:pt x="84" y="8"/>
                  </a:lnTo>
                  <a:lnTo>
                    <a:pt x="91" y="8"/>
                  </a:lnTo>
                  <a:lnTo>
                    <a:pt x="93" y="8"/>
                  </a:lnTo>
                  <a:lnTo>
                    <a:pt x="89" y="12"/>
                  </a:lnTo>
                  <a:lnTo>
                    <a:pt x="88" y="14"/>
                  </a:lnTo>
                  <a:lnTo>
                    <a:pt x="88" y="15"/>
                  </a:lnTo>
                  <a:lnTo>
                    <a:pt x="89" y="15"/>
                  </a:lnTo>
                  <a:lnTo>
                    <a:pt x="91" y="14"/>
                  </a:lnTo>
                  <a:lnTo>
                    <a:pt x="92" y="14"/>
                  </a:lnTo>
                  <a:lnTo>
                    <a:pt x="94" y="13"/>
                  </a:lnTo>
                  <a:lnTo>
                    <a:pt x="99" y="13"/>
                  </a:lnTo>
                  <a:lnTo>
                    <a:pt x="100" y="14"/>
                  </a:lnTo>
                  <a:lnTo>
                    <a:pt x="99" y="15"/>
                  </a:lnTo>
                  <a:lnTo>
                    <a:pt x="99" y="17"/>
                  </a:lnTo>
                  <a:lnTo>
                    <a:pt x="102" y="18"/>
                  </a:lnTo>
                  <a:lnTo>
                    <a:pt x="108" y="18"/>
                  </a:lnTo>
                  <a:lnTo>
                    <a:pt x="111" y="17"/>
                  </a:lnTo>
                  <a:lnTo>
                    <a:pt x="114" y="17"/>
                  </a:lnTo>
                  <a:lnTo>
                    <a:pt x="117" y="16"/>
                  </a:lnTo>
                  <a:lnTo>
                    <a:pt x="120" y="15"/>
                  </a:lnTo>
                  <a:lnTo>
                    <a:pt x="121" y="18"/>
                  </a:lnTo>
                  <a:lnTo>
                    <a:pt x="127" y="16"/>
                  </a:lnTo>
                  <a:lnTo>
                    <a:pt x="131" y="14"/>
                  </a:lnTo>
                  <a:lnTo>
                    <a:pt x="135" y="16"/>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grpSp>
      <p:grpSp>
        <p:nvGrpSpPr>
          <p:cNvPr id="17514" name="Group 106"/>
          <p:cNvGrpSpPr>
            <a:grpSpLocks/>
          </p:cNvGrpSpPr>
          <p:nvPr/>
        </p:nvGrpSpPr>
        <p:grpSpPr bwMode="auto">
          <a:xfrm>
            <a:off x="7183438" y="1995487"/>
            <a:ext cx="1462087" cy="579438"/>
            <a:chOff x="4525" y="2144"/>
            <a:chExt cx="921" cy="365"/>
          </a:xfrm>
          <a:solidFill>
            <a:schemeClr val="bg1">
              <a:lumMod val="50000"/>
              <a:lumOff val="50000"/>
            </a:schemeClr>
          </a:solidFill>
        </p:grpSpPr>
        <p:sp>
          <p:nvSpPr>
            <p:cNvPr id="17515" name="Freeform 107"/>
            <p:cNvSpPr>
              <a:spLocks/>
            </p:cNvSpPr>
            <p:nvPr/>
          </p:nvSpPr>
          <p:spPr bwMode="auto">
            <a:xfrm>
              <a:off x="4525" y="2144"/>
              <a:ext cx="921" cy="363"/>
            </a:xfrm>
            <a:custGeom>
              <a:avLst/>
              <a:gdLst/>
              <a:ahLst/>
              <a:cxnLst>
                <a:cxn ang="0">
                  <a:pos x="640" y="239"/>
                </a:cxn>
                <a:cxn ang="0">
                  <a:pos x="701" y="231"/>
                </a:cxn>
                <a:cxn ang="0">
                  <a:pos x="846" y="236"/>
                </a:cxn>
                <a:cxn ang="0">
                  <a:pos x="860" y="193"/>
                </a:cxn>
                <a:cxn ang="0">
                  <a:pos x="884" y="118"/>
                </a:cxn>
                <a:cxn ang="0">
                  <a:pos x="850" y="132"/>
                </a:cxn>
                <a:cxn ang="0">
                  <a:pos x="779" y="16"/>
                </a:cxn>
                <a:cxn ang="0">
                  <a:pos x="821" y="19"/>
                </a:cxn>
                <a:cxn ang="0">
                  <a:pos x="734" y="139"/>
                </a:cxn>
                <a:cxn ang="0">
                  <a:pos x="704" y="157"/>
                </a:cxn>
                <a:cxn ang="0">
                  <a:pos x="605" y="153"/>
                </a:cxn>
                <a:cxn ang="0">
                  <a:pos x="599" y="103"/>
                </a:cxn>
                <a:cxn ang="0">
                  <a:pos x="662" y="76"/>
                </a:cxn>
                <a:cxn ang="0">
                  <a:pos x="665" y="54"/>
                </a:cxn>
                <a:cxn ang="0">
                  <a:pos x="704" y="4"/>
                </a:cxn>
                <a:cxn ang="0">
                  <a:pos x="655" y="1"/>
                </a:cxn>
                <a:cxn ang="0">
                  <a:pos x="547" y="26"/>
                </a:cxn>
                <a:cxn ang="0">
                  <a:pos x="493" y="47"/>
                </a:cxn>
                <a:cxn ang="0">
                  <a:pos x="481" y="70"/>
                </a:cxn>
                <a:cxn ang="0">
                  <a:pos x="473" y="83"/>
                </a:cxn>
                <a:cxn ang="0">
                  <a:pos x="434" y="115"/>
                </a:cxn>
                <a:cxn ang="0">
                  <a:pos x="397" y="118"/>
                </a:cxn>
                <a:cxn ang="0">
                  <a:pos x="375" y="125"/>
                </a:cxn>
                <a:cxn ang="0">
                  <a:pos x="364" y="130"/>
                </a:cxn>
                <a:cxn ang="0">
                  <a:pos x="113" y="130"/>
                </a:cxn>
                <a:cxn ang="0">
                  <a:pos x="52" y="139"/>
                </a:cxn>
                <a:cxn ang="0">
                  <a:pos x="12" y="162"/>
                </a:cxn>
                <a:cxn ang="0">
                  <a:pos x="0" y="177"/>
                </a:cxn>
                <a:cxn ang="0">
                  <a:pos x="17" y="192"/>
                </a:cxn>
                <a:cxn ang="0">
                  <a:pos x="76" y="214"/>
                </a:cxn>
                <a:cxn ang="0">
                  <a:pos x="277" y="230"/>
                </a:cxn>
                <a:cxn ang="0">
                  <a:pos x="320" y="278"/>
                </a:cxn>
                <a:cxn ang="0">
                  <a:pos x="283" y="281"/>
                </a:cxn>
                <a:cxn ang="0">
                  <a:pos x="266" y="292"/>
                </a:cxn>
                <a:cxn ang="0">
                  <a:pos x="268" y="320"/>
                </a:cxn>
                <a:cxn ang="0">
                  <a:pos x="304" y="321"/>
                </a:cxn>
                <a:cxn ang="0">
                  <a:pos x="347" y="320"/>
                </a:cxn>
                <a:cxn ang="0">
                  <a:pos x="330" y="327"/>
                </a:cxn>
                <a:cxn ang="0">
                  <a:pos x="328" y="352"/>
                </a:cxn>
                <a:cxn ang="0">
                  <a:pos x="361" y="362"/>
                </a:cxn>
                <a:cxn ang="0">
                  <a:pos x="411" y="359"/>
                </a:cxn>
                <a:cxn ang="0">
                  <a:pos x="440" y="341"/>
                </a:cxn>
                <a:cxn ang="0">
                  <a:pos x="495" y="355"/>
                </a:cxn>
                <a:cxn ang="0">
                  <a:pos x="473" y="278"/>
                </a:cxn>
                <a:cxn ang="0">
                  <a:pos x="385" y="293"/>
                </a:cxn>
                <a:cxn ang="0">
                  <a:pos x="373" y="312"/>
                </a:cxn>
                <a:cxn ang="0">
                  <a:pos x="384" y="317"/>
                </a:cxn>
                <a:cxn ang="0">
                  <a:pos x="477" y="245"/>
                </a:cxn>
                <a:cxn ang="0">
                  <a:pos x="535" y="150"/>
                </a:cxn>
              </a:cxnLst>
              <a:rect l="0" t="0" r="r" b="b"/>
              <a:pathLst>
                <a:path w="921" h="363">
                  <a:moveTo>
                    <a:pt x="477" y="245"/>
                  </a:moveTo>
                  <a:lnTo>
                    <a:pt x="532" y="246"/>
                  </a:lnTo>
                  <a:lnTo>
                    <a:pt x="587" y="244"/>
                  </a:lnTo>
                  <a:lnTo>
                    <a:pt x="640" y="239"/>
                  </a:lnTo>
                  <a:lnTo>
                    <a:pt x="695" y="232"/>
                  </a:lnTo>
                  <a:lnTo>
                    <a:pt x="698" y="235"/>
                  </a:lnTo>
                  <a:lnTo>
                    <a:pt x="703" y="235"/>
                  </a:lnTo>
                  <a:lnTo>
                    <a:pt x="701" y="231"/>
                  </a:lnTo>
                  <a:lnTo>
                    <a:pt x="744" y="222"/>
                  </a:lnTo>
                  <a:lnTo>
                    <a:pt x="788" y="211"/>
                  </a:lnTo>
                  <a:lnTo>
                    <a:pt x="831" y="231"/>
                  </a:lnTo>
                  <a:lnTo>
                    <a:pt x="846" y="236"/>
                  </a:lnTo>
                  <a:lnTo>
                    <a:pt x="854" y="238"/>
                  </a:lnTo>
                  <a:lnTo>
                    <a:pt x="861" y="238"/>
                  </a:lnTo>
                  <a:lnTo>
                    <a:pt x="888" y="236"/>
                  </a:lnTo>
                  <a:lnTo>
                    <a:pt x="860" y="193"/>
                  </a:lnTo>
                  <a:lnTo>
                    <a:pt x="860" y="189"/>
                  </a:lnTo>
                  <a:lnTo>
                    <a:pt x="920" y="123"/>
                  </a:lnTo>
                  <a:lnTo>
                    <a:pt x="890" y="118"/>
                  </a:lnTo>
                  <a:lnTo>
                    <a:pt x="884" y="118"/>
                  </a:lnTo>
                  <a:lnTo>
                    <a:pt x="879" y="118"/>
                  </a:lnTo>
                  <a:lnTo>
                    <a:pt x="873" y="119"/>
                  </a:lnTo>
                  <a:lnTo>
                    <a:pt x="869" y="121"/>
                  </a:lnTo>
                  <a:lnTo>
                    <a:pt x="850" y="132"/>
                  </a:lnTo>
                  <a:lnTo>
                    <a:pt x="873" y="16"/>
                  </a:lnTo>
                  <a:lnTo>
                    <a:pt x="848" y="15"/>
                  </a:lnTo>
                  <a:lnTo>
                    <a:pt x="817" y="16"/>
                  </a:lnTo>
                  <a:lnTo>
                    <a:pt x="779" y="16"/>
                  </a:lnTo>
                  <a:lnTo>
                    <a:pt x="779" y="17"/>
                  </a:lnTo>
                  <a:lnTo>
                    <a:pt x="817" y="17"/>
                  </a:lnTo>
                  <a:lnTo>
                    <a:pt x="820" y="18"/>
                  </a:lnTo>
                  <a:lnTo>
                    <a:pt x="821" y="19"/>
                  </a:lnTo>
                  <a:lnTo>
                    <a:pt x="821" y="21"/>
                  </a:lnTo>
                  <a:lnTo>
                    <a:pt x="819" y="24"/>
                  </a:lnTo>
                  <a:lnTo>
                    <a:pt x="748" y="123"/>
                  </a:lnTo>
                  <a:lnTo>
                    <a:pt x="734" y="139"/>
                  </a:lnTo>
                  <a:lnTo>
                    <a:pt x="726" y="144"/>
                  </a:lnTo>
                  <a:lnTo>
                    <a:pt x="719" y="150"/>
                  </a:lnTo>
                  <a:lnTo>
                    <a:pt x="711" y="154"/>
                  </a:lnTo>
                  <a:lnTo>
                    <a:pt x="704" y="157"/>
                  </a:lnTo>
                  <a:lnTo>
                    <a:pt x="696" y="158"/>
                  </a:lnTo>
                  <a:lnTo>
                    <a:pt x="687" y="158"/>
                  </a:lnTo>
                  <a:lnTo>
                    <a:pt x="609" y="154"/>
                  </a:lnTo>
                  <a:lnTo>
                    <a:pt x="605" y="153"/>
                  </a:lnTo>
                  <a:lnTo>
                    <a:pt x="603" y="152"/>
                  </a:lnTo>
                  <a:lnTo>
                    <a:pt x="601" y="149"/>
                  </a:lnTo>
                  <a:lnTo>
                    <a:pt x="600" y="145"/>
                  </a:lnTo>
                  <a:lnTo>
                    <a:pt x="599" y="103"/>
                  </a:lnTo>
                  <a:lnTo>
                    <a:pt x="625" y="97"/>
                  </a:lnTo>
                  <a:lnTo>
                    <a:pt x="646" y="88"/>
                  </a:lnTo>
                  <a:lnTo>
                    <a:pt x="655" y="81"/>
                  </a:lnTo>
                  <a:lnTo>
                    <a:pt x="662" y="76"/>
                  </a:lnTo>
                  <a:lnTo>
                    <a:pt x="665" y="68"/>
                  </a:lnTo>
                  <a:lnTo>
                    <a:pt x="666" y="64"/>
                  </a:lnTo>
                  <a:lnTo>
                    <a:pt x="667" y="59"/>
                  </a:lnTo>
                  <a:lnTo>
                    <a:pt x="665" y="54"/>
                  </a:lnTo>
                  <a:lnTo>
                    <a:pt x="664" y="49"/>
                  </a:lnTo>
                  <a:lnTo>
                    <a:pt x="661" y="45"/>
                  </a:lnTo>
                  <a:lnTo>
                    <a:pt x="657" y="41"/>
                  </a:lnTo>
                  <a:lnTo>
                    <a:pt x="704" y="4"/>
                  </a:lnTo>
                  <a:lnTo>
                    <a:pt x="685" y="0"/>
                  </a:lnTo>
                  <a:lnTo>
                    <a:pt x="672" y="0"/>
                  </a:lnTo>
                  <a:lnTo>
                    <a:pt x="662" y="0"/>
                  </a:lnTo>
                  <a:lnTo>
                    <a:pt x="655" y="1"/>
                  </a:lnTo>
                  <a:lnTo>
                    <a:pt x="611" y="25"/>
                  </a:lnTo>
                  <a:lnTo>
                    <a:pt x="590" y="22"/>
                  </a:lnTo>
                  <a:lnTo>
                    <a:pt x="568" y="22"/>
                  </a:lnTo>
                  <a:lnTo>
                    <a:pt x="547" y="26"/>
                  </a:lnTo>
                  <a:lnTo>
                    <a:pt x="526" y="30"/>
                  </a:lnTo>
                  <a:lnTo>
                    <a:pt x="508" y="38"/>
                  </a:lnTo>
                  <a:lnTo>
                    <a:pt x="500" y="43"/>
                  </a:lnTo>
                  <a:lnTo>
                    <a:pt x="493" y="47"/>
                  </a:lnTo>
                  <a:lnTo>
                    <a:pt x="488" y="53"/>
                  </a:lnTo>
                  <a:lnTo>
                    <a:pt x="485" y="58"/>
                  </a:lnTo>
                  <a:lnTo>
                    <a:pt x="482" y="64"/>
                  </a:lnTo>
                  <a:lnTo>
                    <a:pt x="481" y="70"/>
                  </a:lnTo>
                  <a:lnTo>
                    <a:pt x="480" y="71"/>
                  </a:lnTo>
                  <a:lnTo>
                    <a:pt x="478" y="72"/>
                  </a:lnTo>
                  <a:lnTo>
                    <a:pt x="475" y="76"/>
                  </a:lnTo>
                  <a:lnTo>
                    <a:pt x="473" y="83"/>
                  </a:lnTo>
                  <a:lnTo>
                    <a:pt x="473" y="90"/>
                  </a:lnTo>
                  <a:lnTo>
                    <a:pt x="473" y="98"/>
                  </a:lnTo>
                  <a:lnTo>
                    <a:pt x="446" y="112"/>
                  </a:lnTo>
                  <a:lnTo>
                    <a:pt x="434" y="115"/>
                  </a:lnTo>
                  <a:lnTo>
                    <a:pt x="425" y="117"/>
                  </a:lnTo>
                  <a:lnTo>
                    <a:pt x="417" y="118"/>
                  </a:lnTo>
                  <a:lnTo>
                    <a:pt x="407" y="119"/>
                  </a:lnTo>
                  <a:lnTo>
                    <a:pt x="397" y="118"/>
                  </a:lnTo>
                  <a:lnTo>
                    <a:pt x="388" y="119"/>
                  </a:lnTo>
                  <a:lnTo>
                    <a:pt x="381" y="121"/>
                  </a:lnTo>
                  <a:lnTo>
                    <a:pt x="376" y="123"/>
                  </a:lnTo>
                  <a:lnTo>
                    <a:pt x="375" y="125"/>
                  </a:lnTo>
                  <a:lnTo>
                    <a:pt x="370" y="124"/>
                  </a:lnTo>
                  <a:lnTo>
                    <a:pt x="368" y="124"/>
                  </a:lnTo>
                  <a:lnTo>
                    <a:pt x="366" y="127"/>
                  </a:lnTo>
                  <a:lnTo>
                    <a:pt x="364" y="130"/>
                  </a:lnTo>
                  <a:lnTo>
                    <a:pt x="361" y="138"/>
                  </a:lnTo>
                  <a:lnTo>
                    <a:pt x="360" y="141"/>
                  </a:lnTo>
                  <a:lnTo>
                    <a:pt x="153" y="130"/>
                  </a:lnTo>
                  <a:lnTo>
                    <a:pt x="113" y="130"/>
                  </a:lnTo>
                  <a:lnTo>
                    <a:pt x="95" y="130"/>
                  </a:lnTo>
                  <a:lnTo>
                    <a:pt x="78" y="131"/>
                  </a:lnTo>
                  <a:lnTo>
                    <a:pt x="65" y="135"/>
                  </a:lnTo>
                  <a:lnTo>
                    <a:pt x="52" y="139"/>
                  </a:lnTo>
                  <a:lnTo>
                    <a:pt x="40" y="144"/>
                  </a:lnTo>
                  <a:lnTo>
                    <a:pt x="30" y="152"/>
                  </a:lnTo>
                  <a:lnTo>
                    <a:pt x="21" y="159"/>
                  </a:lnTo>
                  <a:lnTo>
                    <a:pt x="12" y="162"/>
                  </a:lnTo>
                  <a:lnTo>
                    <a:pt x="7" y="167"/>
                  </a:lnTo>
                  <a:lnTo>
                    <a:pt x="3" y="170"/>
                  </a:lnTo>
                  <a:lnTo>
                    <a:pt x="1" y="173"/>
                  </a:lnTo>
                  <a:lnTo>
                    <a:pt x="0" y="177"/>
                  </a:lnTo>
                  <a:lnTo>
                    <a:pt x="1" y="181"/>
                  </a:lnTo>
                  <a:lnTo>
                    <a:pt x="1" y="183"/>
                  </a:lnTo>
                  <a:lnTo>
                    <a:pt x="4" y="184"/>
                  </a:lnTo>
                  <a:lnTo>
                    <a:pt x="17" y="192"/>
                  </a:lnTo>
                  <a:lnTo>
                    <a:pt x="31" y="199"/>
                  </a:lnTo>
                  <a:lnTo>
                    <a:pt x="46" y="204"/>
                  </a:lnTo>
                  <a:lnTo>
                    <a:pt x="60" y="210"/>
                  </a:lnTo>
                  <a:lnTo>
                    <a:pt x="76" y="214"/>
                  </a:lnTo>
                  <a:lnTo>
                    <a:pt x="92" y="218"/>
                  </a:lnTo>
                  <a:lnTo>
                    <a:pt x="106" y="220"/>
                  </a:lnTo>
                  <a:lnTo>
                    <a:pt x="120" y="221"/>
                  </a:lnTo>
                  <a:lnTo>
                    <a:pt x="277" y="230"/>
                  </a:lnTo>
                  <a:lnTo>
                    <a:pt x="348" y="272"/>
                  </a:lnTo>
                  <a:lnTo>
                    <a:pt x="340" y="275"/>
                  </a:lnTo>
                  <a:lnTo>
                    <a:pt x="329" y="277"/>
                  </a:lnTo>
                  <a:lnTo>
                    <a:pt x="320" y="278"/>
                  </a:lnTo>
                  <a:lnTo>
                    <a:pt x="311" y="278"/>
                  </a:lnTo>
                  <a:lnTo>
                    <a:pt x="299" y="277"/>
                  </a:lnTo>
                  <a:lnTo>
                    <a:pt x="290" y="278"/>
                  </a:lnTo>
                  <a:lnTo>
                    <a:pt x="283" y="281"/>
                  </a:lnTo>
                  <a:lnTo>
                    <a:pt x="277" y="286"/>
                  </a:lnTo>
                  <a:lnTo>
                    <a:pt x="272" y="287"/>
                  </a:lnTo>
                  <a:lnTo>
                    <a:pt x="268" y="289"/>
                  </a:lnTo>
                  <a:lnTo>
                    <a:pt x="266" y="292"/>
                  </a:lnTo>
                  <a:lnTo>
                    <a:pt x="264" y="303"/>
                  </a:lnTo>
                  <a:lnTo>
                    <a:pt x="265" y="314"/>
                  </a:lnTo>
                  <a:lnTo>
                    <a:pt x="267" y="317"/>
                  </a:lnTo>
                  <a:lnTo>
                    <a:pt x="268" y="320"/>
                  </a:lnTo>
                  <a:lnTo>
                    <a:pt x="269" y="320"/>
                  </a:lnTo>
                  <a:lnTo>
                    <a:pt x="271" y="321"/>
                  </a:lnTo>
                  <a:lnTo>
                    <a:pt x="297" y="323"/>
                  </a:lnTo>
                  <a:lnTo>
                    <a:pt x="304" y="321"/>
                  </a:lnTo>
                  <a:lnTo>
                    <a:pt x="306" y="321"/>
                  </a:lnTo>
                  <a:lnTo>
                    <a:pt x="306" y="320"/>
                  </a:lnTo>
                  <a:lnTo>
                    <a:pt x="344" y="320"/>
                  </a:lnTo>
                  <a:lnTo>
                    <a:pt x="347" y="320"/>
                  </a:lnTo>
                  <a:lnTo>
                    <a:pt x="343" y="321"/>
                  </a:lnTo>
                  <a:lnTo>
                    <a:pt x="340" y="325"/>
                  </a:lnTo>
                  <a:lnTo>
                    <a:pt x="335" y="325"/>
                  </a:lnTo>
                  <a:lnTo>
                    <a:pt x="330" y="327"/>
                  </a:lnTo>
                  <a:lnTo>
                    <a:pt x="329" y="331"/>
                  </a:lnTo>
                  <a:lnTo>
                    <a:pt x="328" y="337"/>
                  </a:lnTo>
                  <a:lnTo>
                    <a:pt x="327" y="342"/>
                  </a:lnTo>
                  <a:lnTo>
                    <a:pt x="328" y="352"/>
                  </a:lnTo>
                  <a:lnTo>
                    <a:pt x="330" y="357"/>
                  </a:lnTo>
                  <a:lnTo>
                    <a:pt x="331" y="359"/>
                  </a:lnTo>
                  <a:lnTo>
                    <a:pt x="334" y="359"/>
                  </a:lnTo>
                  <a:lnTo>
                    <a:pt x="361" y="362"/>
                  </a:lnTo>
                  <a:lnTo>
                    <a:pt x="369" y="362"/>
                  </a:lnTo>
                  <a:lnTo>
                    <a:pt x="371" y="362"/>
                  </a:lnTo>
                  <a:lnTo>
                    <a:pt x="371" y="359"/>
                  </a:lnTo>
                  <a:lnTo>
                    <a:pt x="411" y="359"/>
                  </a:lnTo>
                  <a:lnTo>
                    <a:pt x="439" y="354"/>
                  </a:lnTo>
                  <a:lnTo>
                    <a:pt x="440" y="350"/>
                  </a:lnTo>
                  <a:lnTo>
                    <a:pt x="440" y="346"/>
                  </a:lnTo>
                  <a:lnTo>
                    <a:pt x="440" y="341"/>
                  </a:lnTo>
                  <a:lnTo>
                    <a:pt x="440" y="339"/>
                  </a:lnTo>
                  <a:lnTo>
                    <a:pt x="453" y="333"/>
                  </a:lnTo>
                  <a:lnTo>
                    <a:pt x="487" y="354"/>
                  </a:lnTo>
                  <a:lnTo>
                    <a:pt x="495" y="355"/>
                  </a:lnTo>
                  <a:lnTo>
                    <a:pt x="512" y="356"/>
                  </a:lnTo>
                  <a:lnTo>
                    <a:pt x="582" y="357"/>
                  </a:lnTo>
                  <a:lnTo>
                    <a:pt x="550" y="354"/>
                  </a:lnTo>
                  <a:lnTo>
                    <a:pt x="473" y="278"/>
                  </a:lnTo>
                  <a:lnTo>
                    <a:pt x="475" y="247"/>
                  </a:lnTo>
                  <a:lnTo>
                    <a:pt x="477" y="245"/>
                  </a:lnTo>
                  <a:lnTo>
                    <a:pt x="414" y="309"/>
                  </a:lnTo>
                  <a:lnTo>
                    <a:pt x="385" y="293"/>
                  </a:lnTo>
                  <a:lnTo>
                    <a:pt x="372" y="299"/>
                  </a:lnTo>
                  <a:lnTo>
                    <a:pt x="373" y="302"/>
                  </a:lnTo>
                  <a:lnTo>
                    <a:pt x="374" y="307"/>
                  </a:lnTo>
                  <a:lnTo>
                    <a:pt x="373" y="312"/>
                  </a:lnTo>
                  <a:lnTo>
                    <a:pt x="372" y="314"/>
                  </a:lnTo>
                  <a:lnTo>
                    <a:pt x="362" y="316"/>
                  </a:lnTo>
                  <a:lnTo>
                    <a:pt x="375" y="317"/>
                  </a:lnTo>
                  <a:lnTo>
                    <a:pt x="384" y="317"/>
                  </a:lnTo>
                  <a:lnTo>
                    <a:pt x="395" y="316"/>
                  </a:lnTo>
                  <a:lnTo>
                    <a:pt x="405" y="314"/>
                  </a:lnTo>
                  <a:lnTo>
                    <a:pt x="414" y="309"/>
                  </a:lnTo>
                  <a:lnTo>
                    <a:pt x="477" y="245"/>
                  </a:lnTo>
                  <a:lnTo>
                    <a:pt x="557" y="151"/>
                  </a:lnTo>
                  <a:lnTo>
                    <a:pt x="557" y="123"/>
                  </a:lnTo>
                  <a:lnTo>
                    <a:pt x="546" y="133"/>
                  </a:lnTo>
                  <a:lnTo>
                    <a:pt x="535" y="150"/>
                  </a:lnTo>
                  <a:lnTo>
                    <a:pt x="557" y="151"/>
                  </a:lnTo>
                  <a:lnTo>
                    <a:pt x="477" y="24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16" name="Freeform 108"/>
            <p:cNvSpPr>
              <a:spLocks/>
            </p:cNvSpPr>
            <p:nvPr/>
          </p:nvSpPr>
          <p:spPr bwMode="auto">
            <a:xfrm>
              <a:off x="4525" y="2144"/>
              <a:ext cx="921" cy="363"/>
            </a:xfrm>
            <a:custGeom>
              <a:avLst/>
              <a:gdLst/>
              <a:ahLst/>
              <a:cxnLst>
                <a:cxn ang="0">
                  <a:pos x="587" y="244"/>
                </a:cxn>
                <a:cxn ang="0">
                  <a:pos x="698" y="235"/>
                </a:cxn>
                <a:cxn ang="0">
                  <a:pos x="744" y="222"/>
                </a:cxn>
                <a:cxn ang="0">
                  <a:pos x="846" y="236"/>
                </a:cxn>
                <a:cxn ang="0">
                  <a:pos x="888" y="236"/>
                </a:cxn>
                <a:cxn ang="0">
                  <a:pos x="920" y="123"/>
                </a:cxn>
                <a:cxn ang="0">
                  <a:pos x="879" y="118"/>
                </a:cxn>
                <a:cxn ang="0">
                  <a:pos x="850" y="132"/>
                </a:cxn>
                <a:cxn ang="0">
                  <a:pos x="817" y="16"/>
                </a:cxn>
                <a:cxn ang="0">
                  <a:pos x="817" y="17"/>
                </a:cxn>
                <a:cxn ang="0">
                  <a:pos x="821" y="21"/>
                </a:cxn>
                <a:cxn ang="0">
                  <a:pos x="734" y="139"/>
                </a:cxn>
                <a:cxn ang="0">
                  <a:pos x="711" y="154"/>
                </a:cxn>
                <a:cxn ang="0">
                  <a:pos x="687" y="158"/>
                </a:cxn>
                <a:cxn ang="0">
                  <a:pos x="603" y="152"/>
                </a:cxn>
                <a:cxn ang="0">
                  <a:pos x="599" y="103"/>
                </a:cxn>
                <a:cxn ang="0">
                  <a:pos x="655" y="81"/>
                </a:cxn>
                <a:cxn ang="0">
                  <a:pos x="666" y="64"/>
                </a:cxn>
                <a:cxn ang="0">
                  <a:pos x="664" y="49"/>
                </a:cxn>
                <a:cxn ang="0">
                  <a:pos x="704" y="4"/>
                </a:cxn>
                <a:cxn ang="0">
                  <a:pos x="662" y="0"/>
                </a:cxn>
                <a:cxn ang="0">
                  <a:pos x="590" y="22"/>
                </a:cxn>
                <a:cxn ang="0">
                  <a:pos x="526" y="30"/>
                </a:cxn>
                <a:cxn ang="0">
                  <a:pos x="493" y="47"/>
                </a:cxn>
                <a:cxn ang="0">
                  <a:pos x="482" y="64"/>
                </a:cxn>
                <a:cxn ang="0">
                  <a:pos x="478" y="72"/>
                </a:cxn>
                <a:cxn ang="0">
                  <a:pos x="473" y="90"/>
                </a:cxn>
                <a:cxn ang="0">
                  <a:pos x="434" y="115"/>
                </a:cxn>
                <a:cxn ang="0">
                  <a:pos x="407" y="119"/>
                </a:cxn>
                <a:cxn ang="0">
                  <a:pos x="381" y="121"/>
                </a:cxn>
                <a:cxn ang="0">
                  <a:pos x="370" y="124"/>
                </a:cxn>
                <a:cxn ang="0">
                  <a:pos x="364" y="130"/>
                </a:cxn>
                <a:cxn ang="0">
                  <a:pos x="153" y="130"/>
                </a:cxn>
                <a:cxn ang="0">
                  <a:pos x="78" y="131"/>
                </a:cxn>
                <a:cxn ang="0">
                  <a:pos x="40" y="144"/>
                </a:cxn>
                <a:cxn ang="0">
                  <a:pos x="12" y="162"/>
                </a:cxn>
                <a:cxn ang="0">
                  <a:pos x="1" y="173"/>
                </a:cxn>
                <a:cxn ang="0">
                  <a:pos x="1" y="183"/>
                </a:cxn>
                <a:cxn ang="0">
                  <a:pos x="31" y="199"/>
                </a:cxn>
                <a:cxn ang="0">
                  <a:pos x="76" y="214"/>
                </a:cxn>
                <a:cxn ang="0">
                  <a:pos x="120" y="221"/>
                </a:cxn>
                <a:cxn ang="0">
                  <a:pos x="340" y="275"/>
                </a:cxn>
                <a:cxn ang="0">
                  <a:pos x="311" y="278"/>
                </a:cxn>
                <a:cxn ang="0">
                  <a:pos x="283" y="281"/>
                </a:cxn>
                <a:cxn ang="0">
                  <a:pos x="268" y="289"/>
                </a:cxn>
                <a:cxn ang="0">
                  <a:pos x="265" y="314"/>
                </a:cxn>
                <a:cxn ang="0">
                  <a:pos x="269" y="320"/>
                </a:cxn>
                <a:cxn ang="0">
                  <a:pos x="304" y="321"/>
                </a:cxn>
                <a:cxn ang="0">
                  <a:pos x="344" y="320"/>
                </a:cxn>
                <a:cxn ang="0">
                  <a:pos x="340" y="325"/>
                </a:cxn>
                <a:cxn ang="0">
                  <a:pos x="329" y="331"/>
                </a:cxn>
                <a:cxn ang="0">
                  <a:pos x="328" y="352"/>
                </a:cxn>
                <a:cxn ang="0">
                  <a:pos x="334" y="359"/>
                </a:cxn>
                <a:cxn ang="0">
                  <a:pos x="371" y="362"/>
                </a:cxn>
                <a:cxn ang="0">
                  <a:pos x="439" y="354"/>
                </a:cxn>
                <a:cxn ang="0">
                  <a:pos x="440" y="341"/>
                </a:cxn>
                <a:cxn ang="0">
                  <a:pos x="487" y="354"/>
                </a:cxn>
                <a:cxn ang="0">
                  <a:pos x="582" y="357"/>
                </a:cxn>
                <a:cxn ang="0">
                  <a:pos x="475" y="247"/>
                </a:cxn>
              </a:cxnLst>
              <a:rect l="0" t="0" r="r" b="b"/>
              <a:pathLst>
                <a:path w="921" h="363">
                  <a:moveTo>
                    <a:pt x="477" y="245"/>
                  </a:moveTo>
                  <a:lnTo>
                    <a:pt x="532" y="246"/>
                  </a:lnTo>
                  <a:lnTo>
                    <a:pt x="587" y="244"/>
                  </a:lnTo>
                  <a:lnTo>
                    <a:pt x="640" y="239"/>
                  </a:lnTo>
                  <a:lnTo>
                    <a:pt x="695" y="232"/>
                  </a:lnTo>
                  <a:lnTo>
                    <a:pt x="698" y="235"/>
                  </a:lnTo>
                  <a:lnTo>
                    <a:pt x="703" y="235"/>
                  </a:lnTo>
                  <a:lnTo>
                    <a:pt x="701" y="231"/>
                  </a:lnTo>
                  <a:lnTo>
                    <a:pt x="744" y="222"/>
                  </a:lnTo>
                  <a:lnTo>
                    <a:pt x="788" y="211"/>
                  </a:lnTo>
                  <a:lnTo>
                    <a:pt x="831" y="231"/>
                  </a:lnTo>
                  <a:lnTo>
                    <a:pt x="846" y="236"/>
                  </a:lnTo>
                  <a:lnTo>
                    <a:pt x="854" y="238"/>
                  </a:lnTo>
                  <a:lnTo>
                    <a:pt x="861" y="238"/>
                  </a:lnTo>
                  <a:lnTo>
                    <a:pt x="888" y="236"/>
                  </a:lnTo>
                  <a:lnTo>
                    <a:pt x="860" y="193"/>
                  </a:lnTo>
                  <a:lnTo>
                    <a:pt x="860" y="189"/>
                  </a:lnTo>
                  <a:lnTo>
                    <a:pt x="920" y="123"/>
                  </a:lnTo>
                  <a:lnTo>
                    <a:pt x="890" y="118"/>
                  </a:lnTo>
                  <a:lnTo>
                    <a:pt x="884" y="118"/>
                  </a:lnTo>
                  <a:lnTo>
                    <a:pt x="879" y="118"/>
                  </a:lnTo>
                  <a:lnTo>
                    <a:pt x="873" y="119"/>
                  </a:lnTo>
                  <a:lnTo>
                    <a:pt x="869" y="121"/>
                  </a:lnTo>
                  <a:lnTo>
                    <a:pt x="850" y="132"/>
                  </a:lnTo>
                  <a:lnTo>
                    <a:pt x="873" y="16"/>
                  </a:lnTo>
                  <a:lnTo>
                    <a:pt x="848" y="15"/>
                  </a:lnTo>
                  <a:lnTo>
                    <a:pt x="817" y="16"/>
                  </a:lnTo>
                  <a:lnTo>
                    <a:pt x="779" y="16"/>
                  </a:lnTo>
                  <a:lnTo>
                    <a:pt x="779" y="17"/>
                  </a:lnTo>
                  <a:lnTo>
                    <a:pt x="817" y="17"/>
                  </a:lnTo>
                  <a:lnTo>
                    <a:pt x="820" y="18"/>
                  </a:lnTo>
                  <a:lnTo>
                    <a:pt x="821" y="19"/>
                  </a:lnTo>
                  <a:lnTo>
                    <a:pt x="821" y="21"/>
                  </a:lnTo>
                  <a:lnTo>
                    <a:pt x="819" y="24"/>
                  </a:lnTo>
                  <a:lnTo>
                    <a:pt x="748" y="123"/>
                  </a:lnTo>
                  <a:lnTo>
                    <a:pt x="734" y="139"/>
                  </a:lnTo>
                  <a:lnTo>
                    <a:pt x="726" y="144"/>
                  </a:lnTo>
                  <a:lnTo>
                    <a:pt x="719" y="150"/>
                  </a:lnTo>
                  <a:lnTo>
                    <a:pt x="711" y="154"/>
                  </a:lnTo>
                  <a:lnTo>
                    <a:pt x="704" y="157"/>
                  </a:lnTo>
                  <a:lnTo>
                    <a:pt x="696" y="158"/>
                  </a:lnTo>
                  <a:lnTo>
                    <a:pt x="687" y="158"/>
                  </a:lnTo>
                  <a:lnTo>
                    <a:pt x="609" y="154"/>
                  </a:lnTo>
                  <a:lnTo>
                    <a:pt x="605" y="153"/>
                  </a:lnTo>
                  <a:lnTo>
                    <a:pt x="603" y="152"/>
                  </a:lnTo>
                  <a:lnTo>
                    <a:pt x="601" y="149"/>
                  </a:lnTo>
                  <a:lnTo>
                    <a:pt x="600" y="145"/>
                  </a:lnTo>
                  <a:lnTo>
                    <a:pt x="599" y="103"/>
                  </a:lnTo>
                  <a:lnTo>
                    <a:pt x="625" y="97"/>
                  </a:lnTo>
                  <a:lnTo>
                    <a:pt x="646" y="88"/>
                  </a:lnTo>
                  <a:lnTo>
                    <a:pt x="655" y="81"/>
                  </a:lnTo>
                  <a:lnTo>
                    <a:pt x="662" y="76"/>
                  </a:lnTo>
                  <a:lnTo>
                    <a:pt x="665" y="68"/>
                  </a:lnTo>
                  <a:lnTo>
                    <a:pt x="666" y="64"/>
                  </a:lnTo>
                  <a:lnTo>
                    <a:pt x="667" y="59"/>
                  </a:lnTo>
                  <a:lnTo>
                    <a:pt x="665" y="54"/>
                  </a:lnTo>
                  <a:lnTo>
                    <a:pt x="664" y="49"/>
                  </a:lnTo>
                  <a:lnTo>
                    <a:pt x="661" y="45"/>
                  </a:lnTo>
                  <a:lnTo>
                    <a:pt x="657" y="41"/>
                  </a:lnTo>
                  <a:lnTo>
                    <a:pt x="704" y="4"/>
                  </a:lnTo>
                  <a:lnTo>
                    <a:pt x="685" y="0"/>
                  </a:lnTo>
                  <a:lnTo>
                    <a:pt x="672" y="0"/>
                  </a:lnTo>
                  <a:lnTo>
                    <a:pt x="662" y="0"/>
                  </a:lnTo>
                  <a:lnTo>
                    <a:pt x="655" y="1"/>
                  </a:lnTo>
                  <a:lnTo>
                    <a:pt x="611" y="25"/>
                  </a:lnTo>
                  <a:lnTo>
                    <a:pt x="590" y="22"/>
                  </a:lnTo>
                  <a:lnTo>
                    <a:pt x="568" y="22"/>
                  </a:lnTo>
                  <a:lnTo>
                    <a:pt x="547" y="26"/>
                  </a:lnTo>
                  <a:lnTo>
                    <a:pt x="526" y="30"/>
                  </a:lnTo>
                  <a:lnTo>
                    <a:pt x="508" y="38"/>
                  </a:lnTo>
                  <a:lnTo>
                    <a:pt x="500" y="43"/>
                  </a:lnTo>
                  <a:lnTo>
                    <a:pt x="493" y="47"/>
                  </a:lnTo>
                  <a:lnTo>
                    <a:pt x="488" y="53"/>
                  </a:lnTo>
                  <a:lnTo>
                    <a:pt x="485" y="58"/>
                  </a:lnTo>
                  <a:lnTo>
                    <a:pt x="482" y="64"/>
                  </a:lnTo>
                  <a:lnTo>
                    <a:pt x="481" y="70"/>
                  </a:lnTo>
                  <a:lnTo>
                    <a:pt x="480" y="71"/>
                  </a:lnTo>
                  <a:lnTo>
                    <a:pt x="478" y="72"/>
                  </a:lnTo>
                  <a:lnTo>
                    <a:pt x="475" y="76"/>
                  </a:lnTo>
                  <a:lnTo>
                    <a:pt x="473" y="83"/>
                  </a:lnTo>
                  <a:lnTo>
                    <a:pt x="473" y="90"/>
                  </a:lnTo>
                  <a:lnTo>
                    <a:pt x="473" y="98"/>
                  </a:lnTo>
                  <a:lnTo>
                    <a:pt x="446" y="112"/>
                  </a:lnTo>
                  <a:lnTo>
                    <a:pt x="434" y="115"/>
                  </a:lnTo>
                  <a:lnTo>
                    <a:pt x="425" y="117"/>
                  </a:lnTo>
                  <a:lnTo>
                    <a:pt x="417" y="118"/>
                  </a:lnTo>
                  <a:lnTo>
                    <a:pt x="407" y="119"/>
                  </a:lnTo>
                  <a:lnTo>
                    <a:pt x="397" y="118"/>
                  </a:lnTo>
                  <a:lnTo>
                    <a:pt x="388" y="119"/>
                  </a:lnTo>
                  <a:lnTo>
                    <a:pt x="381" y="121"/>
                  </a:lnTo>
                  <a:lnTo>
                    <a:pt x="376" y="123"/>
                  </a:lnTo>
                  <a:lnTo>
                    <a:pt x="375" y="125"/>
                  </a:lnTo>
                  <a:lnTo>
                    <a:pt x="370" y="124"/>
                  </a:lnTo>
                  <a:lnTo>
                    <a:pt x="368" y="124"/>
                  </a:lnTo>
                  <a:lnTo>
                    <a:pt x="366" y="127"/>
                  </a:lnTo>
                  <a:lnTo>
                    <a:pt x="364" y="130"/>
                  </a:lnTo>
                  <a:lnTo>
                    <a:pt x="361" y="138"/>
                  </a:lnTo>
                  <a:lnTo>
                    <a:pt x="360" y="141"/>
                  </a:lnTo>
                  <a:lnTo>
                    <a:pt x="153" y="130"/>
                  </a:lnTo>
                  <a:lnTo>
                    <a:pt x="113" y="130"/>
                  </a:lnTo>
                  <a:lnTo>
                    <a:pt x="95" y="130"/>
                  </a:lnTo>
                  <a:lnTo>
                    <a:pt x="78" y="131"/>
                  </a:lnTo>
                  <a:lnTo>
                    <a:pt x="65" y="135"/>
                  </a:lnTo>
                  <a:lnTo>
                    <a:pt x="52" y="139"/>
                  </a:lnTo>
                  <a:lnTo>
                    <a:pt x="40" y="144"/>
                  </a:lnTo>
                  <a:lnTo>
                    <a:pt x="30" y="152"/>
                  </a:lnTo>
                  <a:lnTo>
                    <a:pt x="21" y="159"/>
                  </a:lnTo>
                  <a:lnTo>
                    <a:pt x="12" y="162"/>
                  </a:lnTo>
                  <a:lnTo>
                    <a:pt x="7" y="167"/>
                  </a:lnTo>
                  <a:lnTo>
                    <a:pt x="3" y="170"/>
                  </a:lnTo>
                  <a:lnTo>
                    <a:pt x="1" y="173"/>
                  </a:lnTo>
                  <a:lnTo>
                    <a:pt x="0" y="177"/>
                  </a:lnTo>
                  <a:lnTo>
                    <a:pt x="1" y="181"/>
                  </a:lnTo>
                  <a:lnTo>
                    <a:pt x="1" y="183"/>
                  </a:lnTo>
                  <a:lnTo>
                    <a:pt x="4" y="184"/>
                  </a:lnTo>
                  <a:lnTo>
                    <a:pt x="17" y="192"/>
                  </a:lnTo>
                  <a:lnTo>
                    <a:pt x="31" y="199"/>
                  </a:lnTo>
                  <a:lnTo>
                    <a:pt x="46" y="204"/>
                  </a:lnTo>
                  <a:lnTo>
                    <a:pt x="60" y="210"/>
                  </a:lnTo>
                  <a:lnTo>
                    <a:pt x="76" y="214"/>
                  </a:lnTo>
                  <a:lnTo>
                    <a:pt x="92" y="218"/>
                  </a:lnTo>
                  <a:lnTo>
                    <a:pt x="106" y="220"/>
                  </a:lnTo>
                  <a:lnTo>
                    <a:pt x="120" y="221"/>
                  </a:lnTo>
                  <a:lnTo>
                    <a:pt x="277" y="230"/>
                  </a:lnTo>
                  <a:lnTo>
                    <a:pt x="348" y="272"/>
                  </a:lnTo>
                  <a:lnTo>
                    <a:pt x="340" y="275"/>
                  </a:lnTo>
                  <a:lnTo>
                    <a:pt x="329" y="277"/>
                  </a:lnTo>
                  <a:lnTo>
                    <a:pt x="320" y="278"/>
                  </a:lnTo>
                  <a:lnTo>
                    <a:pt x="311" y="278"/>
                  </a:lnTo>
                  <a:lnTo>
                    <a:pt x="299" y="277"/>
                  </a:lnTo>
                  <a:lnTo>
                    <a:pt x="290" y="278"/>
                  </a:lnTo>
                  <a:lnTo>
                    <a:pt x="283" y="281"/>
                  </a:lnTo>
                  <a:lnTo>
                    <a:pt x="277" y="286"/>
                  </a:lnTo>
                  <a:lnTo>
                    <a:pt x="272" y="287"/>
                  </a:lnTo>
                  <a:lnTo>
                    <a:pt x="268" y="289"/>
                  </a:lnTo>
                  <a:lnTo>
                    <a:pt x="266" y="292"/>
                  </a:lnTo>
                  <a:lnTo>
                    <a:pt x="264" y="303"/>
                  </a:lnTo>
                  <a:lnTo>
                    <a:pt x="265" y="314"/>
                  </a:lnTo>
                  <a:lnTo>
                    <a:pt x="267" y="317"/>
                  </a:lnTo>
                  <a:lnTo>
                    <a:pt x="268" y="320"/>
                  </a:lnTo>
                  <a:lnTo>
                    <a:pt x="269" y="320"/>
                  </a:lnTo>
                  <a:lnTo>
                    <a:pt x="271" y="321"/>
                  </a:lnTo>
                  <a:lnTo>
                    <a:pt x="297" y="323"/>
                  </a:lnTo>
                  <a:lnTo>
                    <a:pt x="304" y="321"/>
                  </a:lnTo>
                  <a:lnTo>
                    <a:pt x="306" y="321"/>
                  </a:lnTo>
                  <a:lnTo>
                    <a:pt x="306" y="320"/>
                  </a:lnTo>
                  <a:lnTo>
                    <a:pt x="344" y="320"/>
                  </a:lnTo>
                  <a:lnTo>
                    <a:pt x="347" y="320"/>
                  </a:lnTo>
                  <a:lnTo>
                    <a:pt x="343" y="321"/>
                  </a:lnTo>
                  <a:lnTo>
                    <a:pt x="340" y="325"/>
                  </a:lnTo>
                  <a:lnTo>
                    <a:pt x="335" y="325"/>
                  </a:lnTo>
                  <a:lnTo>
                    <a:pt x="330" y="327"/>
                  </a:lnTo>
                  <a:lnTo>
                    <a:pt x="329" y="331"/>
                  </a:lnTo>
                  <a:lnTo>
                    <a:pt x="328" y="337"/>
                  </a:lnTo>
                  <a:lnTo>
                    <a:pt x="327" y="342"/>
                  </a:lnTo>
                  <a:lnTo>
                    <a:pt x="328" y="352"/>
                  </a:lnTo>
                  <a:lnTo>
                    <a:pt x="330" y="357"/>
                  </a:lnTo>
                  <a:lnTo>
                    <a:pt x="331" y="359"/>
                  </a:lnTo>
                  <a:lnTo>
                    <a:pt x="334" y="359"/>
                  </a:lnTo>
                  <a:lnTo>
                    <a:pt x="361" y="362"/>
                  </a:lnTo>
                  <a:lnTo>
                    <a:pt x="369" y="362"/>
                  </a:lnTo>
                  <a:lnTo>
                    <a:pt x="371" y="362"/>
                  </a:lnTo>
                  <a:lnTo>
                    <a:pt x="371" y="359"/>
                  </a:lnTo>
                  <a:lnTo>
                    <a:pt x="411" y="359"/>
                  </a:lnTo>
                  <a:lnTo>
                    <a:pt x="439" y="354"/>
                  </a:lnTo>
                  <a:lnTo>
                    <a:pt x="440" y="350"/>
                  </a:lnTo>
                  <a:lnTo>
                    <a:pt x="440" y="346"/>
                  </a:lnTo>
                  <a:lnTo>
                    <a:pt x="440" y="341"/>
                  </a:lnTo>
                  <a:lnTo>
                    <a:pt x="440" y="339"/>
                  </a:lnTo>
                  <a:lnTo>
                    <a:pt x="453" y="333"/>
                  </a:lnTo>
                  <a:lnTo>
                    <a:pt x="487" y="354"/>
                  </a:lnTo>
                  <a:lnTo>
                    <a:pt x="495" y="355"/>
                  </a:lnTo>
                  <a:lnTo>
                    <a:pt x="512" y="356"/>
                  </a:lnTo>
                  <a:lnTo>
                    <a:pt x="582" y="357"/>
                  </a:lnTo>
                  <a:lnTo>
                    <a:pt x="550" y="354"/>
                  </a:lnTo>
                  <a:lnTo>
                    <a:pt x="473" y="278"/>
                  </a:lnTo>
                  <a:lnTo>
                    <a:pt x="475" y="247"/>
                  </a:lnTo>
                  <a:lnTo>
                    <a:pt x="477" y="24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17" name="Freeform 109"/>
            <p:cNvSpPr>
              <a:spLocks/>
            </p:cNvSpPr>
            <p:nvPr/>
          </p:nvSpPr>
          <p:spPr bwMode="auto">
            <a:xfrm>
              <a:off x="4887" y="2436"/>
              <a:ext cx="52" cy="27"/>
            </a:xfrm>
            <a:custGeom>
              <a:avLst/>
              <a:gdLst/>
              <a:ahLst/>
              <a:cxnLst>
                <a:cxn ang="0">
                  <a:pos x="51" y="17"/>
                </a:cxn>
                <a:cxn ang="0">
                  <a:pos x="23" y="0"/>
                </a:cxn>
                <a:cxn ang="0">
                  <a:pos x="9" y="7"/>
                </a:cxn>
                <a:cxn ang="0">
                  <a:pos x="10" y="9"/>
                </a:cxn>
                <a:cxn ang="0">
                  <a:pos x="11" y="15"/>
                </a:cxn>
                <a:cxn ang="0">
                  <a:pos x="10" y="20"/>
                </a:cxn>
                <a:cxn ang="0">
                  <a:pos x="9" y="22"/>
                </a:cxn>
                <a:cxn ang="0">
                  <a:pos x="0" y="24"/>
                </a:cxn>
                <a:cxn ang="0">
                  <a:pos x="12" y="26"/>
                </a:cxn>
                <a:cxn ang="0">
                  <a:pos x="22" y="26"/>
                </a:cxn>
                <a:cxn ang="0">
                  <a:pos x="32" y="24"/>
                </a:cxn>
                <a:cxn ang="0">
                  <a:pos x="42" y="22"/>
                </a:cxn>
                <a:cxn ang="0">
                  <a:pos x="51" y="17"/>
                </a:cxn>
              </a:cxnLst>
              <a:rect l="0" t="0" r="r" b="b"/>
              <a:pathLst>
                <a:path w="52" h="27">
                  <a:moveTo>
                    <a:pt x="51" y="17"/>
                  </a:moveTo>
                  <a:lnTo>
                    <a:pt x="23" y="0"/>
                  </a:lnTo>
                  <a:lnTo>
                    <a:pt x="9" y="7"/>
                  </a:lnTo>
                  <a:lnTo>
                    <a:pt x="10" y="9"/>
                  </a:lnTo>
                  <a:lnTo>
                    <a:pt x="11" y="15"/>
                  </a:lnTo>
                  <a:lnTo>
                    <a:pt x="10" y="20"/>
                  </a:lnTo>
                  <a:lnTo>
                    <a:pt x="9" y="22"/>
                  </a:lnTo>
                  <a:lnTo>
                    <a:pt x="0" y="24"/>
                  </a:lnTo>
                  <a:lnTo>
                    <a:pt x="12" y="26"/>
                  </a:lnTo>
                  <a:lnTo>
                    <a:pt x="22" y="26"/>
                  </a:lnTo>
                  <a:lnTo>
                    <a:pt x="32" y="24"/>
                  </a:lnTo>
                  <a:lnTo>
                    <a:pt x="42" y="22"/>
                  </a:lnTo>
                  <a:lnTo>
                    <a:pt x="51" y="17"/>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18" name="Freeform 110"/>
            <p:cNvSpPr>
              <a:spLocks/>
            </p:cNvSpPr>
            <p:nvPr/>
          </p:nvSpPr>
          <p:spPr bwMode="auto">
            <a:xfrm>
              <a:off x="5061" y="2268"/>
              <a:ext cx="23" cy="29"/>
            </a:xfrm>
            <a:custGeom>
              <a:avLst/>
              <a:gdLst/>
              <a:ahLst/>
              <a:cxnLst>
                <a:cxn ang="0">
                  <a:pos x="22" y="28"/>
                </a:cxn>
                <a:cxn ang="0">
                  <a:pos x="22" y="0"/>
                </a:cxn>
                <a:cxn ang="0">
                  <a:pos x="10" y="10"/>
                </a:cxn>
                <a:cxn ang="0">
                  <a:pos x="0" y="26"/>
                </a:cxn>
                <a:cxn ang="0">
                  <a:pos x="22" y="28"/>
                </a:cxn>
              </a:cxnLst>
              <a:rect l="0" t="0" r="r" b="b"/>
              <a:pathLst>
                <a:path w="23" h="29">
                  <a:moveTo>
                    <a:pt x="22" y="28"/>
                  </a:moveTo>
                  <a:lnTo>
                    <a:pt x="22" y="0"/>
                  </a:lnTo>
                  <a:lnTo>
                    <a:pt x="10" y="10"/>
                  </a:lnTo>
                  <a:lnTo>
                    <a:pt x="0" y="26"/>
                  </a:lnTo>
                  <a:lnTo>
                    <a:pt x="22" y="28"/>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19" name="Line 111"/>
            <p:cNvSpPr>
              <a:spLocks noChangeShapeType="1"/>
            </p:cNvSpPr>
            <p:nvPr/>
          </p:nvSpPr>
          <p:spPr bwMode="auto">
            <a:xfrm flipH="1" flipV="1">
              <a:off x="4879" y="2289"/>
              <a:ext cx="180" cy="2"/>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20" name="Freeform 112"/>
            <p:cNvSpPr>
              <a:spLocks/>
            </p:cNvSpPr>
            <p:nvPr/>
          </p:nvSpPr>
          <p:spPr bwMode="auto">
            <a:xfrm>
              <a:off x="4913" y="2257"/>
              <a:ext cx="87" cy="32"/>
            </a:xfrm>
            <a:custGeom>
              <a:avLst/>
              <a:gdLst/>
              <a:ahLst/>
              <a:cxnLst>
                <a:cxn ang="0">
                  <a:pos x="0" y="31"/>
                </a:cxn>
                <a:cxn ang="0">
                  <a:pos x="44" y="6"/>
                </a:cxn>
                <a:cxn ang="0">
                  <a:pos x="52" y="4"/>
                </a:cxn>
                <a:cxn ang="0">
                  <a:pos x="62" y="2"/>
                </a:cxn>
                <a:cxn ang="0">
                  <a:pos x="86" y="0"/>
                </a:cxn>
                <a:cxn ang="0">
                  <a:pos x="57" y="0"/>
                </a:cxn>
              </a:cxnLst>
              <a:rect l="0" t="0" r="r" b="b"/>
              <a:pathLst>
                <a:path w="87" h="32">
                  <a:moveTo>
                    <a:pt x="0" y="31"/>
                  </a:moveTo>
                  <a:lnTo>
                    <a:pt x="44" y="6"/>
                  </a:lnTo>
                  <a:lnTo>
                    <a:pt x="52" y="4"/>
                  </a:lnTo>
                  <a:lnTo>
                    <a:pt x="62" y="2"/>
                  </a:lnTo>
                  <a:lnTo>
                    <a:pt x="86" y="0"/>
                  </a:lnTo>
                  <a:lnTo>
                    <a:pt x="57"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1" name="Freeform 113"/>
            <p:cNvSpPr>
              <a:spLocks/>
            </p:cNvSpPr>
            <p:nvPr/>
          </p:nvSpPr>
          <p:spPr bwMode="auto">
            <a:xfrm>
              <a:off x="4921" y="2274"/>
              <a:ext cx="17" cy="17"/>
            </a:xfrm>
            <a:custGeom>
              <a:avLst/>
              <a:gdLst/>
              <a:ahLst/>
              <a:cxnLst>
                <a:cxn ang="0">
                  <a:pos x="0" y="16"/>
                </a:cxn>
                <a:cxn ang="0">
                  <a:pos x="11" y="5"/>
                </a:cxn>
                <a:cxn ang="0">
                  <a:pos x="16" y="0"/>
                </a:cxn>
              </a:cxnLst>
              <a:rect l="0" t="0" r="r" b="b"/>
              <a:pathLst>
                <a:path w="17" h="17">
                  <a:moveTo>
                    <a:pt x="0" y="16"/>
                  </a:moveTo>
                  <a:lnTo>
                    <a:pt x="11" y="5"/>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2" name="Freeform 114"/>
            <p:cNvSpPr>
              <a:spLocks/>
            </p:cNvSpPr>
            <p:nvPr/>
          </p:nvSpPr>
          <p:spPr bwMode="auto">
            <a:xfrm>
              <a:off x="4899" y="2270"/>
              <a:ext cx="35" cy="17"/>
            </a:xfrm>
            <a:custGeom>
              <a:avLst/>
              <a:gdLst/>
              <a:ahLst/>
              <a:cxnLst>
                <a:cxn ang="0">
                  <a:pos x="34" y="16"/>
                </a:cxn>
                <a:cxn ang="0">
                  <a:pos x="27" y="11"/>
                </a:cxn>
                <a:cxn ang="0">
                  <a:pos x="27" y="10"/>
                </a:cxn>
                <a:cxn ang="0">
                  <a:pos x="26" y="10"/>
                </a:cxn>
                <a:cxn ang="0">
                  <a:pos x="21" y="6"/>
                </a:cxn>
                <a:cxn ang="0">
                  <a:pos x="0" y="0"/>
                </a:cxn>
              </a:cxnLst>
              <a:rect l="0" t="0" r="r" b="b"/>
              <a:pathLst>
                <a:path w="35" h="17">
                  <a:moveTo>
                    <a:pt x="34" y="16"/>
                  </a:moveTo>
                  <a:lnTo>
                    <a:pt x="27" y="11"/>
                  </a:lnTo>
                  <a:lnTo>
                    <a:pt x="27" y="10"/>
                  </a:lnTo>
                  <a:lnTo>
                    <a:pt x="26" y="10"/>
                  </a:lnTo>
                  <a:lnTo>
                    <a:pt x="21" y="6"/>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3" name="Freeform 115"/>
            <p:cNvSpPr>
              <a:spLocks/>
            </p:cNvSpPr>
            <p:nvPr/>
          </p:nvSpPr>
          <p:spPr bwMode="auto">
            <a:xfrm>
              <a:off x="4889" y="2268"/>
              <a:ext cx="17" cy="20"/>
            </a:xfrm>
            <a:custGeom>
              <a:avLst/>
              <a:gdLst/>
              <a:ahLst/>
              <a:cxnLst>
                <a:cxn ang="0">
                  <a:pos x="16" y="0"/>
                </a:cxn>
                <a:cxn ang="0">
                  <a:pos x="13" y="2"/>
                </a:cxn>
                <a:cxn ang="0">
                  <a:pos x="8" y="6"/>
                </a:cxn>
                <a:cxn ang="0">
                  <a:pos x="0" y="19"/>
                </a:cxn>
              </a:cxnLst>
              <a:rect l="0" t="0" r="r" b="b"/>
              <a:pathLst>
                <a:path w="17" h="20">
                  <a:moveTo>
                    <a:pt x="16" y="0"/>
                  </a:moveTo>
                  <a:lnTo>
                    <a:pt x="13" y="2"/>
                  </a:lnTo>
                  <a:lnTo>
                    <a:pt x="8" y="6"/>
                  </a:lnTo>
                  <a:lnTo>
                    <a:pt x="0" y="1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4" name="Line 116"/>
            <p:cNvSpPr>
              <a:spLocks noChangeShapeType="1"/>
            </p:cNvSpPr>
            <p:nvPr/>
          </p:nvSpPr>
          <p:spPr bwMode="auto">
            <a:xfrm flipV="1">
              <a:off x="4994" y="2233"/>
              <a:ext cx="20" cy="1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25" name="Freeform 117"/>
            <p:cNvSpPr>
              <a:spLocks/>
            </p:cNvSpPr>
            <p:nvPr/>
          </p:nvSpPr>
          <p:spPr bwMode="auto">
            <a:xfrm>
              <a:off x="5002" y="2216"/>
              <a:ext cx="124" cy="36"/>
            </a:xfrm>
            <a:custGeom>
              <a:avLst/>
              <a:gdLst/>
              <a:ahLst/>
              <a:cxnLst>
                <a:cxn ang="0">
                  <a:pos x="0" y="24"/>
                </a:cxn>
                <a:cxn ang="0">
                  <a:pos x="0" y="13"/>
                </a:cxn>
                <a:cxn ang="0">
                  <a:pos x="2" y="5"/>
                </a:cxn>
                <a:cxn ang="0">
                  <a:pos x="5" y="0"/>
                </a:cxn>
                <a:cxn ang="0">
                  <a:pos x="5" y="5"/>
                </a:cxn>
                <a:cxn ang="0">
                  <a:pos x="8" y="10"/>
                </a:cxn>
                <a:cxn ang="0">
                  <a:pos x="11" y="14"/>
                </a:cxn>
                <a:cxn ang="0">
                  <a:pos x="16" y="17"/>
                </a:cxn>
                <a:cxn ang="0">
                  <a:pos x="29" y="25"/>
                </a:cxn>
                <a:cxn ang="0">
                  <a:pos x="45" y="30"/>
                </a:cxn>
                <a:cxn ang="0">
                  <a:pos x="64" y="33"/>
                </a:cxn>
                <a:cxn ang="0">
                  <a:pos x="83" y="35"/>
                </a:cxn>
                <a:cxn ang="0">
                  <a:pos x="104" y="33"/>
                </a:cxn>
                <a:cxn ang="0">
                  <a:pos x="123" y="31"/>
                </a:cxn>
              </a:cxnLst>
              <a:rect l="0" t="0" r="r" b="b"/>
              <a:pathLst>
                <a:path w="124" h="36">
                  <a:moveTo>
                    <a:pt x="0" y="24"/>
                  </a:moveTo>
                  <a:lnTo>
                    <a:pt x="0" y="13"/>
                  </a:lnTo>
                  <a:lnTo>
                    <a:pt x="2" y="5"/>
                  </a:lnTo>
                  <a:lnTo>
                    <a:pt x="5" y="0"/>
                  </a:lnTo>
                  <a:lnTo>
                    <a:pt x="5" y="5"/>
                  </a:lnTo>
                  <a:lnTo>
                    <a:pt x="8" y="10"/>
                  </a:lnTo>
                  <a:lnTo>
                    <a:pt x="11" y="14"/>
                  </a:lnTo>
                  <a:lnTo>
                    <a:pt x="16" y="17"/>
                  </a:lnTo>
                  <a:lnTo>
                    <a:pt x="29" y="25"/>
                  </a:lnTo>
                  <a:lnTo>
                    <a:pt x="45" y="30"/>
                  </a:lnTo>
                  <a:lnTo>
                    <a:pt x="64" y="33"/>
                  </a:lnTo>
                  <a:lnTo>
                    <a:pt x="83" y="35"/>
                  </a:lnTo>
                  <a:lnTo>
                    <a:pt x="104" y="33"/>
                  </a:lnTo>
                  <a:lnTo>
                    <a:pt x="123" y="3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6" name="Line 118"/>
            <p:cNvSpPr>
              <a:spLocks noChangeShapeType="1"/>
            </p:cNvSpPr>
            <p:nvPr/>
          </p:nvSpPr>
          <p:spPr bwMode="auto">
            <a:xfrm>
              <a:off x="5083" y="2255"/>
              <a:ext cx="0" cy="19"/>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27" name="Freeform 119"/>
            <p:cNvSpPr>
              <a:spLocks/>
            </p:cNvSpPr>
            <p:nvPr/>
          </p:nvSpPr>
          <p:spPr bwMode="auto">
            <a:xfrm>
              <a:off x="5071" y="2250"/>
              <a:ext cx="56" cy="71"/>
            </a:xfrm>
            <a:custGeom>
              <a:avLst/>
              <a:gdLst/>
              <a:ahLst/>
              <a:cxnLst>
                <a:cxn ang="0">
                  <a:pos x="10" y="45"/>
                </a:cxn>
                <a:cxn ang="0">
                  <a:pos x="10" y="48"/>
                </a:cxn>
                <a:cxn ang="0">
                  <a:pos x="7" y="50"/>
                </a:cxn>
                <a:cxn ang="0">
                  <a:pos x="2" y="55"/>
                </a:cxn>
                <a:cxn ang="0">
                  <a:pos x="1" y="57"/>
                </a:cxn>
                <a:cxn ang="0">
                  <a:pos x="0" y="58"/>
                </a:cxn>
                <a:cxn ang="0">
                  <a:pos x="1" y="61"/>
                </a:cxn>
                <a:cxn ang="0">
                  <a:pos x="5" y="64"/>
                </a:cxn>
                <a:cxn ang="0">
                  <a:pos x="15" y="68"/>
                </a:cxn>
                <a:cxn ang="0">
                  <a:pos x="27" y="70"/>
                </a:cxn>
                <a:cxn ang="0">
                  <a:pos x="39" y="68"/>
                </a:cxn>
                <a:cxn ang="0">
                  <a:pos x="48" y="65"/>
                </a:cxn>
                <a:cxn ang="0">
                  <a:pos x="52" y="63"/>
                </a:cxn>
                <a:cxn ang="0">
                  <a:pos x="55" y="61"/>
                </a:cxn>
                <a:cxn ang="0">
                  <a:pos x="53" y="58"/>
                </a:cxn>
                <a:cxn ang="0">
                  <a:pos x="52" y="57"/>
                </a:cxn>
                <a:cxn ang="0">
                  <a:pos x="47" y="52"/>
                </a:cxn>
                <a:cxn ang="0">
                  <a:pos x="46" y="50"/>
                </a:cxn>
                <a:cxn ang="0">
                  <a:pos x="46" y="47"/>
                </a:cxn>
                <a:cxn ang="0">
                  <a:pos x="46" y="0"/>
                </a:cxn>
              </a:cxnLst>
              <a:rect l="0" t="0" r="r" b="b"/>
              <a:pathLst>
                <a:path w="56" h="71">
                  <a:moveTo>
                    <a:pt x="10" y="45"/>
                  </a:moveTo>
                  <a:lnTo>
                    <a:pt x="10" y="48"/>
                  </a:lnTo>
                  <a:lnTo>
                    <a:pt x="7" y="50"/>
                  </a:lnTo>
                  <a:lnTo>
                    <a:pt x="2" y="55"/>
                  </a:lnTo>
                  <a:lnTo>
                    <a:pt x="1" y="57"/>
                  </a:lnTo>
                  <a:lnTo>
                    <a:pt x="0" y="58"/>
                  </a:lnTo>
                  <a:lnTo>
                    <a:pt x="1" y="61"/>
                  </a:lnTo>
                  <a:lnTo>
                    <a:pt x="5" y="64"/>
                  </a:lnTo>
                  <a:lnTo>
                    <a:pt x="15" y="68"/>
                  </a:lnTo>
                  <a:lnTo>
                    <a:pt x="27" y="70"/>
                  </a:lnTo>
                  <a:lnTo>
                    <a:pt x="39" y="68"/>
                  </a:lnTo>
                  <a:lnTo>
                    <a:pt x="48" y="65"/>
                  </a:lnTo>
                  <a:lnTo>
                    <a:pt x="52" y="63"/>
                  </a:lnTo>
                  <a:lnTo>
                    <a:pt x="55" y="61"/>
                  </a:lnTo>
                  <a:lnTo>
                    <a:pt x="53" y="58"/>
                  </a:lnTo>
                  <a:lnTo>
                    <a:pt x="52" y="57"/>
                  </a:lnTo>
                  <a:lnTo>
                    <a:pt x="47" y="52"/>
                  </a:lnTo>
                  <a:lnTo>
                    <a:pt x="46" y="50"/>
                  </a:lnTo>
                  <a:lnTo>
                    <a:pt x="46" y="47"/>
                  </a:lnTo>
                  <a:lnTo>
                    <a:pt x="4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8" name="Freeform 120"/>
            <p:cNvSpPr>
              <a:spLocks/>
            </p:cNvSpPr>
            <p:nvPr/>
          </p:nvSpPr>
          <p:spPr bwMode="auto">
            <a:xfrm>
              <a:off x="5108" y="2250"/>
              <a:ext cx="17" cy="67"/>
            </a:xfrm>
            <a:custGeom>
              <a:avLst/>
              <a:gdLst/>
              <a:ahLst/>
              <a:cxnLst>
                <a:cxn ang="0">
                  <a:pos x="5" y="0"/>
                </a:cxn>
                <a:cxn ang="0">
                  <a:pos x="0" y="47"/>
                </a:cxn>
                <a:cxn ang="0">
                  <a:pos x="2" y="58"/>
                </a:cxn>
                <a:cxn ang="0">
                  <a:pos x="7" y="62"/>
                </a:cxn>
                <a:cxn ang="0">
                  <a:pos x="16" y="66"/>
                </a:cxn>
              </a:cxnLst>
              <a:rect l="0" t="0" r="r" b="b"/>
              <a:pathLst>
                <a:path w="17" h="67">
                  <a:moveTo>
                    <a:pt x="5" y="0"/>
                  </a:moveTo>
                  <a:lnTo>
                    <a:pt x="0" y="47"/>
                  </a:lnTo>
                  <a:lnTo>
                    <a:pt x="2" y="58"/>
                  </a:lnTo>
                  <a:lnTo>
                    <a:pt x="7" y="62"/>
                  </a:lnTo>
                  <a:lnTo>
                    <a:pt x="16" y="6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9" name="Line 121"/>
            <p:cNvSpPr>
              <a:spLocks noChangeShapeType="1"/>
            </p:cNvSpPr>
            <p:nvPr/>
          </p:nvSpPr>
          <p:spPr bwMode="auto">
            <a:xfrm>
              <a:off x="5112" y="2298"/>
              <a:ext cx="22" cy="1"/>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0" name="Freeform 122"/>
            <p:cNvSpPr>
              <a:spLocks/>
            </p:cNvSpPr>
            <p:nvPr/>
          </p:nvSpPr>
          <p:spPr bwMode="auto">
            <a:xfrm>
              <a:off x="5110" y="2166"/>
              <a:ext cx="24" cy="81"/>
            </a:xfrm>
            <a:custGeom>
              <a:avLst/>
              <a:gdLst/>
              <a:ahLst/>
              <a:cxnLst>
                <a:cxn ang="0">
                  <a:pos x="19" y="80"/>
                </a:cxn>
                <a:cxn ang="0">
                  <a:pos x="20" y="75"/>
                </a:cxn>
                <a:cxn ang="0">
                  <a:pos x="23" y="70"/>
                </a:cxn>
                <a:cxn ang="0">
                  <a:pos x="21" y="63"/>
                </a:cxn>
                <a:cxn ang="0">
                  <a:pos x="20" y="54"/>
                </a:cxn>
                <a:cxn ang="0">
                  <a:pos x="12" y="32"/>
                </a:cxn>
                <a:cxn ang="0">
                  <a:pos x="0" y="0"/>
                </a:cxn>
              </a:cxnLst>
              <a:rect l="0" t="0" r="r" b="b"/>
              <a:pathLst>
                <a:path w="24" h="81">
                  <a:moveTo>
                    <a:pt x="19" y="80"/>
                  </a:moveTo>
                  <a:lnTo>
                    <a:pt x="20" y="75"/>
                  </a:lnTo>
                  <a:lnTo>
                    <a:pt x="23" y="70"/>
                  </a:lnTo>
                  <a:lnTo>
                    <a:pt x="21" y="63"/>
                  </a:lnTo>
                  <a:lnTo>
                    <a:pt x="20" y="54"/>
                  </a:lnTo>
                  <a:lnTo>
                    <a:pt x="12" y="32"/>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1" name="Freeform 123"/>
            <p:cNvSpPr>
              <a:spLocks/>
            </p:cNvSpPr>
            <p:nvPr/>
          </p:nvSpPr>
          <p:spPr bwMode="auto">
            <a:xfrm>
              <a:off x="5076" y="2166"/>
              <a:ext cx="51" cy="63"/>
            </a:xfrm>
            <a:custGeom>
              <a:avLst/>
              <a:gdLst/>
              <a:ahLst/>
              <a:cxnLst>
                <a:cxn ang="0">
                  <a:pos x="31" y="0"/>
                </a:cxn>
                <a:cxn ang="0">
                  <a:pos x="43" y="35"/>
                </a:cxn>
                <a:cxn ang="0">
                  <a:pos x="47" y="49"/>
                </a:cxn>
                <a:cxn ang="0">
                  <a:pos x="50" y="58"/>
                </a:cxn>
                <a:cxn ang="0">
                  <a:pos x="18" y="62"/>
                </a:cxn>
                <a:cxn ang="0">
                  <a:pos x="16" y="52"/>
                </a:cxn>
                <a:cxn ang="0">
                  <a:pos x="12" y="38"/>
                </a:cxn>
                <a:cxn ang="0">
                  <a:pos x="0" y="3"/>
                </a:cxn>
              </a:cxnLst>
              <a:rect l="0" t="0" r="r" b="b"/>
              <a:pathLst>
                <a:path w="51" h="63">
                  <a:moveTo>
                    <a:pt x="31" y="0"/>
                  </a:moveTo>
                  <a:lnTo>
                    <a:pt x="43" y="35"/>
                  </a:lnTo>
                  <a:lnTo>
                    <a:pt x="47" y="49"/>
                  </a:lnTo>
                  <a:lnTo>
                    <a:pt x="50" y="58"/>
                  </a:lnTo>
                  <a:lnTo>
                    <a:pt x="18" y="62"/>
                  </a:lnTo>
                  <a:lnTo>
                    <a:pt x="16" y="52"/>
                  </a:lnTo>
                  <a:lnTo>
                    <a:pt x="12" y="38"/>
                  </a:lnTo>
                  <a:lnTo>
                    <a:pt x="0" y="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2" name="Freeform 124"/>
            <p:cNvSpPr>
              <a:spLocks/>
            </p:cNvSpPr>
            <p:nvPr/>
          </p:nvSpPr>
          <p:spPr bwMode="auto">
            <a:xfrm>
              <a:off x="5071" y="2170"/>
              <a:ext cx="20" cy="82"/>
            </a:xfrm>
            <a:custGeom>
              <a:avLst/>
              <a:gdLst/>
              <a:ahLst/>
              <a:cxnLst>
                <a:cxn ang="0">
                  <a:pos x="0" y="0"/>
                </a:cxn>
                <a:cxn ang="0">
                  <a:pos x="11" y="33"/>
                </a:cxn>
                <a:cxn ang="0">
                  <a:pos x="17" y="54"/>
                </a:cxn>
                <a:cxn ang="0">
                  <a:pos x="19" y="63"/>
                </a:cxn>
                <a:cxn ang="0">
                  <a:pos x="19" y="69"/>
                </a:cxn>
                <a:cxn ang="0">
                  <a:pos x="18" y="76"/>
                </a:cxn>
                <a:cxn ang="0">
                  <a:pos x="17" y="81"/>
                </a:cxn>
              </a:cxnLst>
              <a:rect l="0" t="0" r="r" b="b"/>
              <a:pathLst>
                <a:path w="20" h="82">
                  <a:moveTo>
                    <a:pt x="0" y="0"/>
                  </a:moveTo>
                  <a:lnTo>
                    <a:pt x="11" y="33"/>
                  </a:lnTo>
                  <a:lnTo>
                    <a:pt x="17" y="54"/>
                  </a:lnTo>
                  <a:lnTo>
                    <a:pt x="19" y="63"/>
                  </a:lnTo>
                  <a:lnTo>
                    <a:pt x="19" y="69"/>
                  </a:lnTo>
                  <a:lnTo>
                    <a:pt x="18" y="76"/>
                  </a:lnTo>
                  <a:lnTo>
                    <a:pt x="17" y="8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3" name="Freeform 125"/>
            <p:cNvSpPr>
              <a:spLocks/>
            </p:cNvSpPr>
            <p:nvPr/>
          </p:nvSpPr>
          <p:spPr bwMode="auto">
            <a:xfrm>
              <a:off x="5136" y="2169"/>
              <a:ext cx="47" cy="17"/>
            </a:xfrm>
            <a:custGeom>
              <a:avLst/>
              <a:gdLst/>
              <a:ahLst/>
              <a:cxnLst>
                <a:cxn ang="0">
                  <a:pos x="46" y="16"/>
                </a:cxn>
                <a:cxn ang="0">
                  <a:pos x="38" y="11"/>
                </a:cxn>
                <a:cxn ang="0">
                  <a:pos x="27" y="5"/>
                </a:cxn>
                <a:cxn ang="0">
                  <a:pos x="14" y="2"/>
                </a:cxn>
                <a:cxn ang="0">
                  <a:pos x="0" y="0"/>
                </a:cxn>
              </a:cxnLst>
              <a:rect l="0" t="0" r="r" b="b"/>
              <a:pathLst>
                <a:path w="47" h="17">
                  <a:moveTo>
                    <a:pt x="46" y="16"/>
                  </a:moveTo>
                  <a:lnTo>
                    <a:pt x="38" y="11"/>
                  </a:lnTo>
                  <a:lnTo>
                    <a:pt x="27" y="5"/>
                  </a:lnTo>
                  <a:lnTo>
                    <a:pt x="14" y="2"/>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4" name="Line 126"/>
            <p:cNvSpPr>
              <a:spLocks noChangeShapeType="1"/>
            </p:cNvSpPr>
            <p:nvPr/>
          </p:nvSpPr>
          <p:spPr bwMode="auto">
            <a:xfrm flipV="1">
              <a:off x="5136" y="2149"/>
              <a:ext cx="49" cy="24"/>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5" name="Line 127"/>
            <p:cNvSpPr>
              <a:spLocks noChangeShapeType="1"/>
            </p:cNvSpPr>
            <p:nvPr/>
          </p:nvSpPr>
          <p:spPr bwMode="auto">
            <a:xfrm>
              <a:off x="5180" y="2145"/>
              <a:ext cx="38" cy="10"/>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6" name="Line 128"/>
            <p:cNvSpPr>
              <a:spLocks noChangeShapeType="1"/>
            </p:cNvSpPr>
            <p:nvPr/>
          </p:nvSpPr>
          <p:spPr bwMode="auto">
            <a:xfrm flipH="1">
              <a:off x="5169" y="2156"/>
              <a:ext cx="37" cy="26"/>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7" name="Line 129"/>
            <p:cNvSpPr>
              <a:spLocks noChangeShapeType="1"/>
            </p:cNvSpPr>
            <p:nvPr/>
          </p:nvSpPr>
          <p:spPr bwMode="auto">
            <a:xfrm flipV="1">
              <a:off x="5157" y="2151"/>
              <a:ext cx="38" cy="2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8" name="Freeform 130"/>
            <p:cNvSpPr>
              <a:spLocks/>
            </p:cNvSpPr>
            <p:nvPr/>
          </p:nvSpPr>
          <p:spPr bwMode="auto">
            <a:xfrm>
              <a:off x="5034" y="2250"/>
              <a:ext cx="47" cy="44"/>
            </a:xfrm>
            <a:custGeom>
              <a:avLst/>
              <a:gdLst/>
              <a:ahLst/>
              <a:cxnLst>
                <a:cxn ang="0">
                  <a:pos x="46" y="0"/>
                </a:cxn>
                <a:cxn ang="0">
                  <a:pos x="20" y="20"/>
                </a:cxn>
                <a:cxn ang="0">
                  <a:pos x="0" y="43"/>
                </a:cxn>
              </a:cxnLst>
              <a:rect l="0" t="0" r="r" b="b"/>
              <a:pathLst>
                <a:path w="47" h="44">
                  <a:moveTo>
                    <a:pt x="46" y="0"/>
                  </a:moveTo>
                  <a:lnTo>
                    <a:pt x="20" y="20"/>
                  </a:lnTo>
                  <a:lnTo>
                    <a:pt x="0" y="4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9" name="Line 131"/>
            <p:cNvSpPr>
              <a:spLocks noChangeShapeType="1"/>
            </p:cNvSpPr>
            <p:nvPr/>
          </p:nvSpPr>
          <p:spPr bwMode="auto">
            <a:xfrm flipH="1" flipV="1">
              <a:off x="5048" y="2270"/>
              <a:ext cx="21" cy="6"/>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0" name="Line 132"/>
            <p:cNvSpPr>
              <a:spLocks noChangeShapeType="1"/>
            </p:cNvSpPr>
            <p:nvPr/>
          </p:nvSpPr>
          <p:spPr bwMode="auto">
            <a:xfrm flipV="1">
              <a:off x="4997" y="2252"/>
              <a:ext cx="62" cy="45"/>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1" name="Line 133"/>
            <p:cNvSpPr>
              <a:spLocks noChangeShapeType="1"/>
            </p:cNvSpPr>
            <p:nvPr/>
          </p:nvSpPr>
          <p:spPr bwMode="auto">
            <a:xfrm flipH="1">
              <a:off x="4975" y="2237"/>
              <a:ext cx="43" cy="22"/>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2" name="Line 134"/>
            <p:cNvSpPr>
              <a:spLocks noChangeShapeType="1"/>
            </p:cNvSpPr>
            <p:nvPr/>
          </p:nvSpPr>
          <p:spPr bwMode="auto">
            <a:xfrm flipH="1">
              <a:off x="4916" y="2262"/>
              <a:ext cx="56" cy="2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3" name="Freeform 135"/>
            <p:cNvSpPr>
              <a:spLocks/>
            </p:cNvSpPr>
            <p:nvPr/>
          </p:nvSpPr>
          <p:spPr bwMode="auto">
            <a:xfrm>
              <a:off x="5212" y="2181"/>
              <a:ext cx="154" cy="137"/>
            </a:xfrm>
            <a:custGeom>
              <a:avLst/>
              <a:gdLst/>
              <a:ahLst/>
              <a:cxnLst>
                <a:cxn ang="0">
                  <a:pos x="0" y="119"/>
                </a:cxn>
                <a:cxn ang="0">
                  <a:pos x="23" y="128"/>
                </a:cxn>
                <a:cxn ang="0">
                  <a:pos x="34" y="130"/>
                </a:cxn>
                <a:cxn ang="0">
                  <a:pos x="44" y="131"/>
                </a:cxn>
                <a:cxn ang="0">
                  <a:pos x="114" y="136"/>
                </a:cxn>
                <a:cxn ang="0">
                  <a:pos x="153" y="0"/>
                </a:cxn>
              </a:cxnLst>
              <a:rect l="0" t="0" r="r" b="b"/>
              <a:pathLst>
                <a:path w="154" h="137">
                  <a:moveTo>
                    <a:pt x="0" y="119"/>
                  </a:moveTo>
                  <a:lnTo>
                    <a:pt x="23" y="128"/>
                  </a:lnTo>
                  <a:lnTo>
                    <a:pt x="34" y="130"/>
                  </a:lnTo>
                  <a:lnTo>
                    <a:pt x="44" y="131"/>
                  </a:lnTo>
                  <a:lnTo>
                    <a:pt x="114" y="136"/>
                  </a:lnTo>
                  <a:lnTo>
                    <a:pt x="153"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44" name="Freeform 136"/>
            <p:cNvSpPr>
              <a:spLocks/>
            </p:cNvSpPr>
            <p:nvPr/>
          </p:nvSpPr>
          <p:spPr bwMode="auto">
            <a:xfrm>
              <a:off x="5295" y="2181"/>
              <a:ext cx="99" cy="136"/>
            </a:xfrm>
            <a:custGeom>
              <a:avLst/>
              <a:gdLst/>
              <a:ahLst/>
              <a:cxnLst>
                <a:cxn ang="0">
                  <a:pos x="98" y="1"/>
                </a:cxn>
                <a:cxn ang="0">
                  <a:pos x="59" y="0"/>
                </a:cxn>
                <a:cxn ang="0">
                  <a:pos x="0" y="135"/>
                </a:cxn>
              </a:cxnLst>
              <a:rect l="0" t="0" r="r" b="b"/>
              <a:pathLst>
                <a:path w="99" h="136">
                  <a:moveTo>
                    <a:pt x="98" y="1"/>
                  </a:moveTo>
                  <a:lnTo>
                    <a:pt x="59" y="0"/>
                  </a:lnTo>
                  <a:lnTo>
                    <a:pt x="0" y="13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45" name="Freeform 137"/>
            <p:cNvSpPr>
              <a:spLocks/>
            </p:cNvSpPr>
            <p:nvPr/>
          </p:nvSpPr>
          <p:spPr bwMode="auto">
            <a:xfrm>
              <a:off x="5328" y="2316"/>
              <a:ext cx="58" cy="18"/>
            </a:xfrm>
            <a:custGeom>
              <a:avLst/>
              <a:gdLst/>
              <a:ahLst/>
              <a:cxnLst>
                <a:cxn ang="0">
                  <a:pos x="0" y="0"/>
                </a:cxn>
                <a:cxn ang="0">
                  <a:pos x="38" y="2"/>
                </a:cxn>
                <a:cxn ang="0">
                  <a:pos x="44" y="3"/>
                </a:cxn>
                <a:cxn ang="0">
                  <a:pos x="49" y="5"/>
                </a:cxn>
                <a:cxn ang="0">
                  <a:pos x="54" y="9"/>
                </a:cxn>
                <a:cxn ang="0">
                  <a:pos x="55" y="12"/>
                </a:cxn>
                <a:cxn ang="0">
                  <a:pos x="57" y="17"/>
                </a:cxn>
              </a:cxnLst>
              <a:rect l="0" t="0" r="r" b="b"/>
              <a:pathLst>
                <a:path w="58" h="18">
                  <a:moveTo>
                    <a:pt x="0" y="0"/>
                  </a:moveTo>
                  <a:lnTo>
                    <a:pt x="38" y="2"/>
                  </a:lnTo>
                  <a:lnTo>
                    <a:pt x="44" y="3"/>
                  </a:lnTo>
                  <a:lnTo>
                    <a:pt x="49" y="5"/>
                  </a:lnTo>
                  <a:lnTo>
                    <a:pt x="54" y="9"/>
                  </a:lnTo>
                  <a:lnTo>
                    <a:pt x="55" y="12"/>
                  </a:lnTo>
                  <a:lnTo>
                    <a:pt x="57" y="17"/>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46" name="Freeform 138"/>
            <p:cNvSpPr>
              <a:spLocks/>
            </p:cNvSpPr>
            <p:nvPr/>
          </p:nvSpPr>
          <p:spPr bwMode="auto">
            <a:xfrm>
              <a:off x="5338" y="2316"/>
              <a:ext cx="17" cy="17"/>
            </a:xfrm>
            <a:custGeom>
              <a:avLst/>
              <a:gdLst/>
              <a:ahLst/>
              <a:cxnLst>
                <a:cxn ang="0">
                  <a:pos x="16" y="0"/>
                </a:cxn>
                <a:cxn ang="0">
                  <a:pos x="0" y="8"/>
                </a:cxn>
                <a:cxn ang="0">
                  <a:pos x="0" y="16"/>
                </a:cxn>
              </a:cxnLst>
              <a:rect l="0" t="0" r="r" b="b"/>
              <a:pathLst>
                <a:path w="17" h="17">
                  <a:moveTo>
                    <a:pt x="16" y="0"/>
                  </a:moveTo>
                  <a:lnTo>
                    <a:pt x="0" y="8"/>
                  </a:lnTo>
                  <a:lnTo>
                    <a:pt x="0"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47" name="Line 139"/>
            <p:cNvSpPr>
              <a:spLocks noChangeShapeType="1"/>
            </p:cNvSpPr>
            <p:nvPr/>
          </p:nvSpPr>
          <p:spPr bwMode="auto">
            <a:xfrm flipV="1">
              <a:off x="5368" y="2278"/>
              <a:ext cx="5" cy="4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8" name="Line 140"/>
            <p:cNvSpPr>
              <a:spLocks noChangeShapeType="1"/>
            </p:cNvSpPr>
            <p:nvPr/>
          </p:nvSpPr>
          <p:spPr bwMode="auto">
            <a:xfrm flipV="1">
              <a:off x="5368" y="2264"/>
              <a:ext cx="32" cy="24"/>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9" name="Line 141"/>
            <p:cNvSpPr>
              <a:spLocks noChangeShapeType="1"/>
            </p:cNvSpPr>
            <p:nvPr/>
          </p:nvSpPr>
          <p:spPr bwMode="auto">
            <a:xfrm flipH="1">
              <a:off x="5367" y="2268"/>
              <a:ext cx="56" cy="40"/>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0" name="Line 142"/>
            <p:cNvSpPr>
              <a:spLocks noChangeShapeType="1"/>
            </p:cNvSpPr>
            <p:nvPr/>
          </p:nvSpPr>
          <p:spPr bwMode="auto">
            <a:xfrm flipV="1">
              <a:off x="5371" y="2270"/>
              <a:ext cx="65" cy="59"/>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1" name="Freeform 143"/>
            <p:cNvSpPr>
              <a:spLocks/>
            </p:cNvSpPr>
            <p:nvPr/>
          </p:nvSpPr>
          <p:spPr bwMode="auto">
            <a:xfrm>
              <a:off x="5393" y="2265"/>
              <a:ext cx="47" cy="17"/>
            </a:xfrm>
            <a:custGeom>
              <a:avLst/>
              <a:gdLst/>
              <a:ahLst/>
              <a:cxnLst>
                <a:cxn ang="0">
                  <a:pos x="0" y="0"/>
                </a:cxn>
                <a:cxn ang="0">
                  <a:pos x="2" y="0"/>
                </a:cxn>
                <a:cxn ang="0">
                  <a:pos x="10" y="0"/>
                </a:cxn>
                <a:cxn ang="0">
                  <a:pos x="24" y="5"/>
                </a:cxn>
                <a:cxn ang="0">
                  <a:pos x="46" y="16"/>
                </a:cxn>
              </a:cxnLst>
              <a:rect l="0" t="0" r="r" b="b"/>
              <a:pathLst>
                <a:path w="47" h="17">
                  <a:moveTo>
                    <a:pt x="0" y="0"/>
                  </a:moveTo>
                  <a:lnTo>
                    <a:pt x="2" y="0"/>
                  </a:lnTo>
                  <a:lnTo>
                    <a:pt x="10" y="0"/>
                  </a:lnTo>
                  <a:lnTo>
                    <a:pt x="24" y="5"/>
                  </a:lnTo>
                  <a:lnTo>
                    <a:pt x="46"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2" name="Freeform 144"/>
            <p:cNvSpPr>
              <a:spLocks/>
            </p:cNvSpPr>
            <p:nvPr/>
          </p:nvSpPr>
          <p:spPr bwMode="auto">
            <a:xfrm>
              <a:off x="5280" y="2330"/>
              <a:ext cx="106" cy="25"/>
            </a:xfrm>
            <a:custGeom>
              <a:avLst/>
              <a:gdLst/>
              <a:ahLst/>
              <a:cxnLst>
                <a:cxn ang="0">
                  <a:pos x="105" y="6"/>
                </a:cxn>
                <a:cxn ang="0">
                  <a:pos x="103" y="5"/>
                </a:cxn>
                <a:cxn ang="0">
                  <a:pos x="76" y="1"/>
                </a:cxn>
                <a:cxn ang="0">
                  <a:pos x="49" y="0"/>
                </a:cxn>
                <a:cxn ang="0">
                  <a:pos x="24" y="1"/>
                </a:cxn>
                <a:cxn ang="0">
                  <a:pos x="2" y="5"/>
                </a:cxn>
                <a:cxn ang="0">
                  <a:pos x="1" y="6"/>
                </a:cxn>
                <a:cxn ang="0">
                  <a:pos x="0" y="7"/>
                </a:cxn>
                <a:cxn ang="0">
                  <a:pos x="1" y="10"/>
                </a:cxn>
                <a:cxn ang="0">
                  <a:pos x="32" y="24"/>
                </a:cxn>
              </a:cxnLst>
              <a:rect l="0" t="0" r="r" b="b"/>
              <a:pathLst>
                <a:path w="106" h="25">
                  <a:moveTo>
                    <a:pt x="105" y="6"/>
                  </a:moveTo>
                  <a:lnTo>
                    <a:pt x="103" y="5"/>
                  </a:lnTo>
                  <a:lnTo>
                    <a:pt x="76" y="1"/>
                  </a:lnTo>
                  <a:lnTo>
                    <a:pt x="49" y="0"/>
                  </a:lnTo>
                  <a:lnTo>
                    <a:pt x="24" y="1"/>
                  </a:lnTo>
                  <a:lnTo>
                    <a:pt x="2" y="5"/>
                  </a:lnTo>
                  <a:lnTo>
                    <a:pt x="1" y="6"/>
                  </a:lnTo>
                  <a:lnTo>
                    <a:pt x="0" y="7"/>
                  </a:lnTo>
                  <a:lnTo>
                    <a:pt x="1" y="10"/>
                  </a:lnTo>
                  <a:lnTo>
                    <a:pt x="32" y="24"/>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3" name="Line 145"/>
            <p:cNvSpPr>
              <a:spLocks noChangeShapeType="1"/>
            </p:cNvSpPr>
            <p:nvPr/>
          </p:nvSpPr>
          <p:spPr bwMode="auto">
            <a:xfrm>
              <a:off x="5285" y="2335"/>
              <a:ext cx="96" cy="47"/>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4" name="Line 146"/>
            <p:cNvSpPr>
              <a:spLocks noChangeShapeType="1"/>
            </p:cNvSpPr>
            <p:nvPr/>
          </p:nvSpPr>
          <p:spPr bwMode="auto">
            <a:xfrm flipH="1" flipV="1">
              <a:off x="5329" y="2333"/>
              <a:ext cx="62" cy="47"/>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5" name="Line 147"/>
            <p:cNvSpPr>
              <a:spLocks noChangeShapeType="1"/>
            </p:cNvSpPr>
            <p:nvPr/>
          </p:nvSpPr>
          <p:spPr bwMode="auto">
            <a:xfrm>
              <a:off x="5368" y="2337"/>
              <a:ext cx="40" cy="4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6" name="Freeform 148"/>
            <p:cNvSpPr>
              <a:spLocks/>
            </p:cNvSpPr>
            <p:nvPr/>
          </p:nvSpPr>
          <p:spPr bwMode="auto">
            <a:xfrm>
              <a:off x="5353" y="2365"/>
              <a:ext cx="52" cy="17"/>
            </a:xfrm>
            <a:custGeom>
              <a:avLst/>
              <a:gdLst/>
              <a:ahLst/>
              <a:cxnLst>
                <a:cxn ang="0">
                  <a:pos x="51" y="0"/>
                </a:cxn>
                <a:cxn ang="0">
                  <a:pos x="21" y="0"/>
                </a:cxn>
                <a:cxn ang="0">
                  <a:pos x="4" y="5"/>
                </a:cxn>
                <a:cxn ang="0">
                  <a:pos x="1" y="7"/>
                </a:cxn>
                <a:cxn ang="0">
                  <a:pos x="0" y="10"/>
                </a:cxn>
                <a:cxn ang="0">
                  <a:pos x="1" y="13"/>
                </a:cxn>
                <a:cxn ang="0">
                  <a:pos x="3" y="16"/>
                </a:cxn>
              </a:cxnLst>
              <a:rect l="0" t="0" r="r" b="b"/>
              <a:pathLst>
                <a:path w="52" h="17">
                  <a:moveTo>
                    <a:pt x="51" y="0"/>
                  </a:moveTo>
                  <a:lnTo>
                    <a:pt x="21" y="0"/>
                  </a:lnTo>
                  <a:lnTo>
                    <a:pt x="4" y="5"/>
                  </a:lnTo>
                  <a:lnTo>
                    <a:pt x="1" y="7"/>
                  </a:lnTo>
                  <a:lnTo>
                    <a:pt x="0" y="10"/>
                  </a:lnTo>
                  <a:lnTo>
                    <a:pt x="1" y="13"/>
                  </a:lnTo>
                  <a:lnTo>
                    <a:pt x="3"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7" name="Freeform 149"/>
            <p:cNvSpPr>
              <a:spLocks/>
            </p:cNvSpPr>
            <p:nvPr/>
          </p:nvSpPr>
          <p:spPr bwMode="auto">
            <a:xfrm>
              <a:off x="5182" y="2331"/>
              <a:ext cx="17" cy="29"/>
            </a:xfrm>
            <a:custGeom>
              <a:avLst/>
              <a:gdLst/>
              <a:ahLst/>
              <a:cxnLst>
                <a:cxn ang="0">
                  <a:pos x="14" y="28"/>
                </a:cxn>
                <a:cxn ang="0">
                  <a:pos x="15" y="28"/>
                </a:cxn>
                <a:cxn ang="0">
                  <a:pos x="16" y="26"/>
                </a:cxn>
                <a:cxn ang="0">
                  <a:pos x="16" y="3"/>
                </a:cxn>
                <a:cxn ang="0">
                  <a:pos x="16" y="1"/>
                </a:cxn>
                <a:cxn ang="0">
                  <a:pos x="15" y="1"/>
                </a:cxn>
                <a:cxn ang="0">
                  <a:pos x="3" y="0"/>
                </a:cxn>
                <a:cxn ang="0">
                  <a:pos x="2" y="1"/>
                </a:cxn>
                <a:cxn ang="0">
                  <a:pos x="0" y="26"/>
                </a:cxn>
                <a:cxn ang="0">
                  <a:pos x="1" y="26"/>
                </a:cxn>
                <a:cxn ang="0">
                  <a:pos x="2" y="28"/>
                </a:cxn>
                <a:cxn ang="0">
                  <a:pos x="14" y="28"/>
                </a:cxn>
              </a:cxnLst>
              <a:rect l="0" t="0" r="r" b="b"/>
              <a:pathLst>
                <a:path w="17" h="29">
                  <a:moveTo>
                    <a:pt x="14" y="28"/>
                  </a:moveTo>
                  <a:lnTo>
                    <a:pt x="15" y="28"/>
                  </a:lnTo>
                  <a:lnTo>
                    <a:pt x="16" y="26"/>
                  </a:lnTo>
                  <a:lnTo>
                    <a:pt x="16" y="3"/>
                  </a:lnTo>
                  <a:lnTo>
                    <a:pt x="16" y="1"/>
                  </a:lnTo>
                  <a:lnTo>
                    <a:pt x="15" y="1"/>
                  </a:lnTo>
                  <a:lnTo>
                    <a:pt x="3" y="0"/>
                  </a:lnTo>
                  <a:lnTo>
                    <a:pt x="2" y="1"/>
                  </a:lnTo>
                  <a:lnTo>
                    <a:pt x="0" y="26"/>
                  </a:lnTo>
                  <a:lnTo>
                    <a:pt x="1" y="26"/>
                  </a:lnTo>
                  <a:lnTo>
                    <a:pt x="2" y="28"/>
                  </a:lnTo>
                  <a:lnTo>
                    <a:pt x="14" y="28"/>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8" name="Freeform 150"/>
            <p:cNvSpPr>
              <a:spLocks/>
            </p:cNvSpPr>
            <p:nvPr/>
          </p:nvSpPr>
          <p:spPr bwMode="auto">
            <a:xfrm>
              <a:off x="5188" y="2337"/>
              <a:ext cx="17" cy="17"/>
            </a:xfrm>
            <a:custGeom>
              <a:avLst/>
              <a:gdLst/>
              <a:ahLst/>
              <a:cxnLst>
                <a:cxn ang="0">
                  <a:pos x="11" y="16"/>
                </a:cxn>
                <a:cxn ang="0">
                  <a:pos x="0" y="11"/>
                </a:cxn>
                <a:cxn ang="0">
                  <a:pos x="0" y="0"/>
                </a:cxn>
                <a:cxn ang="0">
                  <a:pos x="11" y="0"/>
                </a:cxn>
                <a:cxn ang="0">
                  <a:pos x="16" y="0"/>
                </a:cxn>
                <a:cxn ang="0">
                  <a:pos x="16" y="11"/>
                </a:cxn>
                <a:cxn ang="0">
                  <a:pos x="11" y="16"/>
                </a:cxn>
              </a:cxnLst>
              <a:rect l="0" t="0" r="r" b="b"/>
              <a:pathLst>
                <a:path w="17" h="17">
                  <a:moveTo>
                    <a:pt x="11" y="16"/>
                  </a:moveTo>
                  <a:lnTo>
                    <a:pt x="0" y="11"/>
                  </a:lnTo>
                  <a:lnTo>
                    <a:pt x="0" y="0"/>
                  </a:lnTo>
                  <a:lnTo>
                    <a:pt x="11" y="0"/>
                  </a:lnTo>
                  <a:lnTo>
                    <a:pt x="16" y="0"/>
                  </a:lnTo>
                  <a:lnTo>
                    <a:pt x="16" y="11"/>
                  </a:lnTo>
                  <a:lnTo>
                    <a:pt x="11"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9" name="Line 151"/>
            <p:cNvSpPr>
              <a:spLocks noChangeShapeType="1"/>
            </p:cNvSpPr>
            <p:nvPr/>
          </p:nvSpPr>
          <p:spPr bwMode="auto">
            <a:xfrm>
              <a:off x="5217" y="2376"/>
              <a:ext cx="9" cy="0"/>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60" name="Freeform 152"/>
            <p:cNvSpPr>
              <a:spLocks/>
            </p:cNvSpPr>
            <p:nvPr/>
          </p:nvSpPr>
          <p:spPr bwMode="auto">
            <a:xfrm>
              <a:off x="5153" y="2373"/>
              <a:ext cx="17" cy="17"/>
            </a:xfrm>
            <a:custGeom>
              <a:avLst/>
              <a:gdLst/>
              <a:ahLst/>
              <a:cxnLst>
                <a:cxn ang="0">
                  <a:pos x="14" y="13"/>
                </a:cxn>
                <a:cxn ang="0">
                  <a:pos x="16" y="13"/>
                </a:cxn>
                <a:cxn ang="0">
                  <a:pos x="16" y="1"/>
                </a:cxn>
                <a:cxn ang="0">
                  <a:pos x="14" y="0"/>
                </a:cxn>
                <a:cxn ang="0">
                  <a:pos x="1" y="0"/>
                </a:cxn>
                <a:cxn ang="0">
                  <a:pos x="0" y="0"/>
                </a:cxn>
                <a:cxn ang="0">
                  <a:pos x="0" y="16"/>
                </a:cxn>
                <a:cxn ang="0">
                  <a:pos x="1" y="16"/>
                </a:cxn>
                <a:cxn ang="0">
                  <a:pos x="14" y="13"/>
                </a:cxn>
              </a:cxnLst>
              <a:rect l="0" t="0" r="r" b="b"/>
              <a:pathLst>
                <a:path w="17" h="17">
                  <a:moveTo>
                    <a:pt x="14" y="13"/>
                  </a:moveTo>
                  <a:lnTo>
                    <a:pt x="16" y="13"/>
                  </a:lnTo>
                  <a:lnTo>
                    <a:pt x="16" y="1"/>
                  </a:lnTo>
                  <a:lnTo>
                    <a:pt x="14" y="0"/>
                  </a:lnTo>
                  <a:lnTo>
                    <a:pt x="1" y="0"/>
                  </a:lnTo>
                  <a:lnTo>
                    <a:pt x="0" y="0"/>
                  </a:lnTo>
                  <a:lnTo>
                    <a:pt x="0" y="16"/>
                  </a:lnTo>
                  <a:lnTo>
                    <a:pt x="1" y="16"/>
                  </a:lnTo>
                  <a:lnTo>
                    <a:pt x="14" y="1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1" name="Freeform 153"/>
            <p:cNvSpPr>
              <a:spLocks/>
            </p:cNvSpPr>
            <p:nvPr/>
          </p:nvSpPr>
          <p:spPr bwMode="auto">
            <a:xfrm>
              <a:off x="5108" y="2379"/>
              <a:ext cx="17" cy="17"/>
            </a:xfrm>
            <a:custGeom>
              <a:avLst/>
              <a:gdLst/>
              <a:ahLst/>
              <a:cxnLst>
                <a:cxn ang="0">
                  <a:pos x="14" y="16"/>
                </a:cxn>
                <a:cxn ang="0">
                  <a:pos x="16" y="10"/>
                </a:cxn>
                <a:cxn ang="0">
                  <a:pos x="16" y="2"/>
                </a:cxn>
                <a:cxn ang="0">
                  <a:pos x="14" y="0"/>
                </a:cxn>
                <a:cxn ang="0">
                  <a:pos x="4" y="2"/>
                </a:cxn>
                <a:cxn ang="0">
                  <a:pos x="0" y="5"/>
                </a:cxn>
                <a:cxn ang="0">
                  <a:pos x="0" y="13"/>
                </a:cxn>
                <a:cxn ang="0">
                  <a:pos x="4" y="16"/>
                </a:cxn>
                <a:cxn ang="0">
                  <a:pos x="14" y="16"/>
                </a:cxn>
              </a:cxnLst>
              <a:rect l="0" t="0" r="r" b="b"/>
              <a:pathLst>
                <a:path w="17" h="17">
                  <a:moveTo>
                    <a:pt x="14" y="16"/>
                  </a:moveTo>
                  <a:lnTo>
                    <a:pt x="16" y="10"/>
                  </a:lnTo>
                  <a:lnTo>
                    <a:pt x="16" y="2"/>
                  </a:lnTo>
                  <a:lnTo>
                    <a:pt x="14" y="0"/>
                  </a:lnTo>
                  <a:lnTo>
                    <a:pt x="4" y="2"/>
                  </a:lnTo>
                  <a:lnTo>
                    <a:pt x="0" y="5"/>
                  </a:lnTo>
                  <a:lnTo>
                    <a:pt x="0" y="13"/>
                  </a:lnTo>
                  <a:lnTo>
                    <a:pt x="4" y="16"/>
                  </a:lnTo>
                  <a:lnTo>
                    <a:pt x="14"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2" name="Freeform 154"/>
            <p:cNvSpPr>
              <a:spLocks/>
            </p:cNvSpPr>
            <p:nvPr/>
          </p:nvSpPr>
          <p:spPr bwMode="auto">
            <a:xfrm>
              <a:off x="4892" y="2442"/>
              <a:ext cx="17" cy="17"/>
            </a:xfrm>
            <a:custGeom>
              <a:avLst/>
              <a:gdLst/>
              <a:ahLst/>
              <a:cxnLst>
                <a:cxn ang="0">
                  <a:pos x="16" y="0"/>
                </a:cxn>
                <a:cxn ang="0">
                  <a:pos x="0" y="8"/>
                </a:cxn>
                <a:cxn ang="0">
                  <a:pos x="0" y="13"/>
                </a:cxn>
                <a:cxn ang="0">
                  <a:pos x="16" y="16"/>
                </a:cxn>
              </a:cxnLst>
              <a:rect l="0" t="0" r="r" b="b"/>
              <a:pathLst>
                <a:path w="17" h="17">
                  <a:moveTo>
                    <a:pt x="16" y="0"/>
                  </a:moveTo>
                  <a:lnTo>
                    <a:pt x="0" y="8"/>
                  </a:lnTo>
                  <a:lnTo>
                    <a:pt x="0" y="13"/>
                  </a:lnTo>
                  <a:lnTo>
                    <a:pt x="16"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3" name="Freeform 155"/>
            <p:cNvSpPr>
              <a:spLocks/>
            </p:cNvSpPr>
            <p:nvPr/>
          </p:nvSpPr>
          <p:spPr bwMode="auto">
            <a:xfrm>
              <a:off x="4802" y="2430"/>
              <a:ext cx="96" cy="17"/>
            </a:xfrm>
            <a:custGeom>
              <a:avLst/>
              <a:gdLst/>
              <a:ahLst/>
              <a:cxnLst>
                <a:cxn ang="0">
                  <a:pos x="95" y="16"/>
                </a:cxn>
                <a:cxn ang="0">
                  <a:pos x="68" y="6"/>
                </a:cxn>
                <a:cxn ang="0">
                  <a:pos x="30" y="3"/>
                </a:cxn>
                <a:cxn ang="0">
                  <a:pos x="29" y="1"/>
                </a:cxn>
                <a:cxn ang="0">
                  <a:pos x="23" y="0"/>
                </a:cxn>
                <a:cxn ang="0">
                  <a:pos x="0" y="0"/>
                </a:cxn>
              </a:cxnLst>
              <a:rect l="0" t="0" r="r" b="b"/>
              <a:pathLst>
                <a:path w="96" h="17">
                  <a:moveTo>
                    <a:pt x="95" y="16"/>
                  </a:moveTo>
                  <a:lnTo>
                    <a:pt x="68" y="6"/>
                  </a:lnTo>
                  <a:lnTo>
                    <a:pt x="30" y="3"/>
                  </a:lnTo>
                  <a:lnTo>
                    <a:pt x="29" y="1"/>
                  </a:lnTo>
                  <a:lnTo>
                    <a:pt x="23" y="0"/>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4" name="Freeform 156"/>
            <p:cNvSpPr>
              <a:spLocks/>
            </p:cNvSpPr>
            <p:nvPr/>
          </p:nvSpPr>
          <p:spPr bwMode="auto">
            <a:xfrm>
              <a:off x="4791" y="2430"/>
              <a:ext cx="17" cy="36"/>
            </a:xfrm>
            <a:custGeom>
              <a:avLst/>
              <a:gdLst/>
              <a:ahLst/>
              <a:cxnLst>
                <a:cxn ang="0">
                  <a:pos x="16" y="0"/>
                </a:cxn>
                <a:cxn ang="0">
                  <a:pos x="4" y="4"/>
                </a:cxn>
                <a:cxn ang="0">
                  <a:pos x="0" y="16"/>
                </a:cxn>
                <a:cxn ang="0">
                  <a:pos x="4" y="29"/>
                </a:cxn>
                <a:cxn ang="0">
                  <a:pos x="4" y="32"/>
                </a:cxn>
                <a:cxn ang="0">
                  <a:pos x="11" y="35"/>
                </a:cxn>
              </a:cxnLst>
              <a:rect l="0" t="0" r="r" b="b"/>
              <a:pathLst>
                <a:path w="17" h="36">
                  <a:moveTo>
                    <a:pt x="16" y="0"/>
                  </a:moveTo>
                  <a:lnTo>
                    <a:pt x="4" y="4"/>
                  </a:lnTo>
                  <a:lnTo>
                    <a:pt x="0" y="16"/>
                  </a:lnTo>
                  <a:lnTo>
                    <a:pt x="4" y="29"/>
                  </a:lnTo>
                  <a:lnTo>
                    <a:pt x="4" y="32"/>
                  </a:lnTo>
                  <a:lnTo>
                    <a:pt x="11" y="3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5" name="Freeform 157"/>
            <p:cNvSpPr>
              <a:spLocks/>
            </p:cNvSpPr>
            <p:nvPr/>
          </p:nvSpPr>
          <p:spPr bwMode="auto">
            <a:xfrm>
              <a:off x="4826" y="2432"/>
              <a:ext cx="17" cy="34"/>
            </a:xfrm>
            <a:custGeom>
              <a:avLst/>
              <a:gdLst/>
              <a:ahLst/>
              <a:cxnLst>
                <a:cxn ang="0">
                  <a:pos x="11" y="33"/>
                </a:cxn>
                <a:cxn ang="0">
                  <a:pos x="7" y="31"/>
                </a:cxn>
                <a:cxn ang="0">
                  <a:pos x="4" y="29"/>
                </a:cxn>
                <a:cxn ang="0">
                  <a:pos x="0" y="16"/>
                </a:cxn>
                <a:cxn ang="0">
                  <a:pos x="7" y="3"/>
                </a:cxn>
                <a:cxn ang="0">
                  <a:pos x="11" y="1"/>
                </a:cxn>
                <a:cxn ang="0">
                  <a:pos x="16" y="0"/>
                </a:cxn>
              </a:cxnLst>
              <a:rect l="0" t="0" r="r" b="b"/>
              <a:pathLst>
                <a:path w="17" h="34">
                  <a:moveTo>
                    <a:pt x="11" y="33"/>
                  </a:moveTo>
                  <a:lnTo>
                    <a:pt x="7" y="31"/>
                  </a:lnTo>
                  <a:lnTo>
                    <a:pt x="4" y="29"/>
                  </a:lnTo>
                  <a:lnTo>
                    <a:pt x="0" y="16"/>
                  </a:lnTo>
                  <a:lnTo>
                    <a:pt x="7" y="3"/>
                  </a:lnTo>
                  <a:lnTo>
                    <a:pt x="11" y="1"/>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6" name="Freeform 158"/>
            <p:cNvSpPr>
              <a:spLocks/>
            </p:cNvSpPr>
            <p:nvPr/>
          </p:nvSpPr>
          <p:spPr bwMode="auto">
            <a:xfrm>
              <a:off x="4856" y="2436"/>
              <a:ext cx="17" cy="30"/>
            </a:xfrm>
            <a:custGeom>
              <a:avLst/>
              <a:gdLst/>
              <a:ahLst/>
              <a:cxnLst>
                <a:cxn ang="0">
                  <a:pos x="16" y="0"/>
                </a:cxn>
                <a:cxn ang="0">
                  <a:pos x="11" y="0"/>
                </a:cxn>
                <a:cxn ang="0">
                  <a:pos x="5" y="3"/>
                </a:cxn>
                <a:cxn ang="0">
                  <a:pos x="0" y="14"/>
                </a:cxn>
                <a:cxn ang="0">
                  <a:pos x="5" y="25"/>
                </a:cxn>
                <a:cxn ang="0">
                  <a:pos x="11" y="29"/>
                </a:cxn>
              </a:cxnLst>
              <a:rect l="0" t="0" r="r" b="b"/>
              <a:pathLst>
                <a:path w="17" h="30">
                  <a:moveTo>
                    <a:pt x="16" y="0"/>
                  </a:moveTo>
                  <a:lnTo>
                    <a:pt x="11" y="0"/>
                  </a:lnTo>
                  <a:lnTo>
                    <a:pt x="5" y="3"/>
                  </a:lnTo>
                  <a:lnTo>
                    <a:pt x="0" y="14"/>
                  </a:lnTo>
                  <a:lnTo>
                    <a:pt x="5" y="25"/>
                  </a:lnTo>
                  <a:lnTo>
                    <a:pt x="11" y="2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7" name="Freeform 159"/>
            <p:cNvSpPr>
              <a:spLocks/>
            </p:cNvSpPr>
            <p:nvPr/>
          </p:nvSpPr>
          <p:spPr bwMode="auto">
            <a:xfrm>
              <a:off x="4865" y="2436"/>
              <a:ext cx="17" cy="30"/>
            </a:xfrm>
            <a:custGeom>
              <a:avLst/>
              <a:gdLst/>
              <a:ahLst/>
              <a:cxnLst>
                <a:cxn ang="0">
                  <a:pos x="10" y="29"/>
                </a:cxn>
                <a:cxn ang="0">
                  <a:pos x="2" y="25"/>
                </a:cxn>
                <a:cxn ang="0">
                  <a:pos x="0" y="21"/>
                </a:cxn>
                <a:cxn ang="0">
                  <a:pos x="0" y="14"/>
                </a:cxn>
                <a:cxn ang="0">
                  <a:pos x="8" y="3"/>
                </a:cxn>
                <a:cxn ang="0">
                  <a:pos x="10" y="1"/>
                </a:cxn>
                <a:cxn ang="0">
                  <a:pos x="16" y="0"/>
                </a:cxn>
              </a:cxnLst>
              <a:rect l="0" t="0" r="r" b="b"/>
              <a:pathLst>
                <a:path w="17" h="30">
                  <a:moveTo>
                    <a:pt x="10" y="29"/>
                  </a:moveTo>
                  <a:lnTo>
                    <a:pt x="2" y="25"/>
                  </a:lnTo>
                  <a:lnTo>
                    <a:pt x="0" y="21"/>
                  </a:lnTo>
                  <a:lnTo>
                    <a:pt x="0" y="14"/>
                  </a:lnTo>
                  <a:lnTo>
                    <a:pt x="8" y="3"/>
                  </a:lnTo>
                  <a:lnTo>
                    <a:pt x="10" y="1"/>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8" name="Freeform 160"/>
            <p:cNvSpPr>
              <a:spLocks/>
            </p:cNvSpPr>
            <p:nvPr/>
          </p:nvSpPr>
          <p:spPr bwMode="auto">
            <a:xfrm>
              <a:off x="4873" y="2460"/>
              <a:ext cx="17" cy="17"/>
            </a:xfrm>
            <a:custGeom>
              <a:avLst/>
              <a:gdLst/>
              <a:ahLst/>
              <a:cxnLst>
                <a:cxn ang="0">
                  <a:pos x="0" y="16"/>
                </a:cxn>
                <a:cxn ang="0">
                  <a:pos x="7" y="5"/>
                </a:cxn>
                <a:cxn ang="0">
                  <a:pos x="16" y="0"/>
                </a:cxn>
              </a:cxnLst>
              <a:rect l="0" t="0" r="r" b="b"/>
              <a:pathLst>
                <a:path w="17" h="17">
                  <a:moveTo>
                    <a:pt x="0" y="16"/>
                  </a:moveTo>
                  <a:lnTo>
                    <a:pt x="7" y="5"/>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9" name="Freeform 161"/>
            <p:cNvSpPr>
              <a:spLocks/>
            </p:cNvSpPr>
            <p:nvPr/>
          </p:nvSpPr>
          <p:spPr bwMode="auto">
            <a:xfrm>
              <a:off x="4865" y="2471"/>
              <a:ext cx="33" cy="17"/>
            </a:xfrm>
            <a:custGeom>
              <a:avLst/>
              <a:gdLst/>
              <a:ahLst/>
              <a:cxnLst>
                <a:cxn ang="0">
                  <a:pos x="32" y="16"/>
                </a:cxn>
                <a:cxn ang="0">
                  <a:pos x="29" y="5"/>
                </a:cxn>
                <a:cxn ang="0">
                  <a:pos x="23" y="0"/>
                </a:cxn>
                <a:cxn ang="0">
                  <a:pos x="0" y="0"/>
                </a:cxn>
              </a:cxnLst>
              <a:rect l="0" t="0" r="r" b="b"/>
              <a:pathLst>
                <a:path w="33" h="17">
                  <a:moveTo>
                    <a:pt x="32" y="16"/>
                  </a:moveTo>
                  <a:lnTo>
                    <a:pt x="29" y="5"/>
                  </a:lnTo>
                  <a:lnTo>
                    <a:pt x="23" y="0"/>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0" name="Freeform 162"/>
            <p:cNvSpPr>
              <a:spLocks/>
            </p:cNvSpPr>
            <p:nvPr/>
          </p:nvSpPr>
          <p:spPr bwMode="auto">
            <a:xfrm>
              <a:off x="4960" y="2483"/>
              <a:ext cx="17" cy="17"/>
            </a:xfrm>
            <a:custGeom>
              <a:avLst/>
              <a:gdLst/>
              <a:ahLst/>
              <a:cxnLst>
                <a:cxn ang="0">
                  <a:pos x="16" y="0"/>
                </a:cxn>
                <a:cxn ang="0">
                  <a:pos x="0" y="2"/>
                </a:cxn>
                <a:cxn ang="0">
                  <a:pos x="0" y="7"/>
                </a:cxn>
                <a:cxn ang="0">
                  <a:pos x="0" y="12"/>
                </a:cxn>
                <a:cxn ang="0">
                  <a:pos x="7" y="16"/>
                </a:cxn>
              </a:cxnLst>
              <a:rect l="0" t="0" r="r" b="b"/>
              <a:pathLst>
                <a:path w="17" h="17">
                  <a:moveTo>
                    <a:pt x="16" y="0"/>
                  </a:moveTo>
                  <a:lnTo>
                    <a:pt x="0" y="2"/>
                  </a:lnTo>
                  <a:lnTo>
                    <a:pt x="0" y="7"/>
                  </a:lnTo>
                  <a:lnTo>
                    <a:pt x="0" y="12"/>
                  </a:lnTo>
                  <a:lnTo>
                    <a:pt x="7"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1" name="Freeform 163"/>
            <p:cNvSpPr>
              <a:spLocks/>
            </p:cNvSpPr>
            <p:nvPr/>
          </p:nvSpPr>
          <p:spPr bwMode="auto">
            <a:xfrm>
              <a:off x="4897" y="2472"/>
              <a:ext cx="70" cy="17"/>
            </a:xfrm>
            <a:custGeom>
              <a:avLst/>
              <a:gdLst/>
              <a:ahLst/>
              <a:cxnLst>
                <a:cxn ang="0">
                  <a:pos x="69" y="16"/>
                </a:cxn>
                <a:cxn ang="0">
                  <a:pos x="41" y="4"/>
                </a:cxn>
                <a:cxn ang="0">
                  <a:pos x="0" y="0"/>
                </a:cxn>
              </a:cxnLst>
              <a:rect l="0" t="0" r="r" b="b"/>
              <a:pathLst>
                <a:path w="70" h="17">
                  <a:moveTo>
                    <a:pt x="69" y="16"/>
                  </a:moveTo>
                  <a:lnTo>
                    <a:pt x="41" y="4"/>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2" name="Freeform 164"/>
            <p:cNvSpPr>
              <a:spLocks/>
            </p:cNvSpPr>
            <p:nvPr/>
          </p:nvSpPr>
          <p:spPr bwMode="auto">
            <a:xfrm>
              <a:off x="4856" y="2470"/>
              <a:ext cx="17" cy="34"/>
            </a:xfrm>
            <a:custGeom>
              <a:avLst/>
              <a:gdLst/>
              <a:ahLst/>
              <a:cxnLst>
                <a:cxn ang="0">
                  <a:pos x="16" y="0"/>
                </a:cxn>
                <a:cxn ang="0">
                  <a:pos x="11" y="2"/>
                </a:cxn>
                <a:cxn ang="0">
                  <a:pos x="8" y="5"/>
                </a:cxn>
                <a:cxn ang="0">
                  <a:pos x="0" y="17"/>
                </a:cxn>
                <a:cxn ang="0">
                  <a:pos x="3" y="27"/>
                </a:cxn>
                <a:cxn ang="0">
                  <a:pos x="8" y="31"/>
                </a:cxn>
                <a:cxn ang="0">
                  <a:pos x="11" y="33"/>
                </a:cxn>
              </a:cxnLst>
              <a:rect l="0" t="0" r="r" b="b"/>
              <a:pathLst>
                <a:path w="17" h="34">
                  <a:moveTo>
                    <a:pt x="16" y="0"/>
                  </a:moveTo>
                  <a:lnTo>
                    <a:pt x="11" y="2"/>
                  </a:lnTo>
                  <a:lnTo>
                    <a:pt x="8" y="5"/>
                  </a:lnTo>
                  <a:lnTo>
                    <a:pt x="0" y="17"/>
                  </a:lnTo>
                  <a:lnTo>
                    <a:pt x="3" y="27"/>
                  </a:lnTo>
                  <a:lnTo>
                    <a:pt x="8" y="31"/>
                  </a:lnTo>
                  <a:lnTo>
                    <a:pt x="11" y="3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3" name="Freeform 165"/>
            <p:cNvSpPr>
              <a:spLocks/>
            </p:cNvSpPr>
            <p:nvPr/>
          </p:nvSpPr>
          <p:spPr bwMode="auto">
            <a:xfrm>
              <a:off x="4892" y="2472"/>
              <a:ext cx="17" cy="32"/>
            </a:xfrm>
            <a:custGeom>
              <a:avLst/>
              <a:gdLst/>
              <a:ahLst/>
              <a:cxnLst>
                <a:cxn ang="0">
                  <a:pos x="12" y="31"/>
                </a:cxn>
                <a:cxn ang="0">
                  <a:pos x="6" y="27"/>
                </a:cxn>
                <a:cxn ang="0">
                  <a:pos x="0" y="16"/>
                </a:cxn>
                <a:cxn ang="0">
                  <a:pos x="6" y="3"/>
                </a:cxn>
                <a:cxn ang="0">
                  <a:pos x="12" y="0"/>
                </a:cxn>
                <a:cxn ang="0">
                  <a:pos x="16" y="0"/>
                </a:cxn>
              </a:cxnLst>
              <a:rect l="0" t="0" r="r" b="b"/>
              <a:pathLst>
                <a:path w="17" h="32">
                  <a:moveTo>
                    <a:pt x="12" y="31"/>
                  </a:moveTo>
                  <a:lnTo>
                    <a:pt x="6" y="27"/>
                  </a:lnTo>
                  <a:lnTo>
                    <a:pt x="0" y="16"/>
                  </a:lnTo>
                  <a:lnTo>
                    <a:pt x="6" y="3"/>
                  </a:lnTo>
                  <a:lnTo>
                    <a:pt x="12" y="0"/>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4" name="Freeform 166"/>
            <p:cNvSpPr>
              <a:spLocks/>
            </p:cNvSpPr>
            <p:nvPr/>
          </p:nvSpPr>
          <p:spPr bwMode="auto">
            <a:xfrm>
              <a:off x="4923" y="2474"/>
              <a:ext cx="17" cy="30"/>
            </a:xfrm>
            <a:custGeom>
              <a:avLst/>
              <a:gdLst/>
              <a:ahLst/>
              <a:cxnLst>
                <a:cxn ang="0">
                  <a:pos x="16" y="0"/>
                </a:cxn>
                <a:cxn ang="0">
                  <a:pos x="11" y="1"/>
                </a:cxn>
                <a:cxn ang="0">
                  <a:pos x="4" y="3"/>
                </a:cxn>
                <a:cxn ang="0">
                  <a:pos x="0" y="14"/>
                </a:cxn>
                <a:cxn ang="0">
                  <a:pos x="0" y="20"/>
                </a:cxn>
                <a:cxn ang="0">
                  <a:pos x="4" y="25"/>
                </a:cxn>
                <a:cxn ang="0">
                  <a:pos x="11" y="29"/>
                </a:cxn>
              </a:cxnLst>
              <a:rect l="0" t="0" r="r" b="b"/>
              <a:pathLst>
                <a:path w="17" h="30">
                  <a:moveTo>
                    <a:pt x="16" y="0"/>
                  </a:moveTo>
                  <a:lnTo>
                    <a:pt x="11" y="1"/>
                  </a:lnTo>
                  <a:lnTo>
                    <a:pt x="4" y="3"/>
                  </a:lnTo>
                  <a:lnTo>
                    <a:pt x="0" y="14"/>
                  </a:lnTo>
                  <a:lnTo>
                    <a:pt x="0" y="20"/>
                  </a:lnTo>
                  <a:lnTo>
                    <a:pt x="4" y="25"/>
                  </a:lnTo>
                  <a:lnTo>
                    <a:pt x="11" y="2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5" name="Freeform 167"/>
            <p:cNvSpPr>
              <a:spLocks/>
            </p:cNvSpPr>
            <p:nvPr/>
          </p:nvSpPr>
          <p:spPr bwMode="auto">
            <a:xfrm>
              <a:off x="4932" y="2474"/>
              <a:ext cx="17" cy="30"/>
            </a:xfrm>
            <a:custGeom>
              <a:avLst/>
              <a:gdLst/>
              <a:ahLst/>
              <a:cxnLst>
                <a:cxn ang="0">
                  <a:pos x="9" y="29"/>
                </a:cxn>
                <a:cxn ang="0">
                  <a:pos x="6" y="27"/>
                </a:cxn>
                <a:cxn ang="0">
                  <a:pos x="2" y="25"/>
                </a:cxn>
                <a:cxn ang="0">
                  <a:pos x="0" y="15"/>
                </a:cxn>
                <a:cxn ang="0">
                  <a:pos x="6" y="3"/>
                </a:cxn>
                <a:cxn ang="0">
                  <a:pos x="16" y="0"/>
                </a:cxn>
              </a:cxnLst>
              <a:rect l="0" t="0" r="r" b="b"/>
              <a:pathLst>
                <a:path w="17" h="30">
                  <a:moveTo>
                    <a:pt x="9" y="29"/>
                  </a:moveTo>
                  <a:lnTo>
                    <a:pt x="6" y="27"/>
                  </a:lnTo>
                  <a:lnTo>
                    <a:pt x="2" y="25"/>
                  </a:lnTo>
                  <a:lnTo>
                    <a:pt x="0" y="15"/>
                  </a:lnTo>
                  <a:lnTo>
                    <a:pt x="6" y="3"/>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6" name="Freeform 168"/>
            <p:cNvSpPr>
              <a:spLocks/>
            </p:cNvSpPr>
            <p:nvPr/>
          </p:nvSpPr>
          <p:spPr bwMode="auto">
            <a:xfrm>
              <a:off x="4938" y="2452"/>
              <a:ext cx="41" cy="25"/>
            </a:xfrm>
            <a:custGeom>
              <a:avLst/>
              <a:gdLst/>
              <a:ahLst/>
              <a:cxnLst>
                <a:cxn ang="0">
                  <a:pos x="40" y="24"/>
                </a:cxn>
                <a:cxn ang="0">
                  <a:pos x="8" y="6"/>
                </a:cxn>
                <a:cxn ang="0">
                  <a:pos x="7" y="6"/>
                </a:cxn>
                <a:cxn ang="0">
                  <a:pos x="7" y="5"/>
                </a:cxn>
                <a:cxn ang="0">
                  <a:pos x="11" y="3"/>
                </a:cxn>
                <a:cxn ang="0">
                  <a:pos x="34" y="1"/>
                </a:cxn>
                <a:cxn ang="0">
                  <a:pos x="26" y="0"/>
                </a:cxn>
                <a:cxn ang="0">
                  <a:pos x="16" y="0"/>
                </a:cxn>
                <a:cxn ang="0">
                  <a:pos x="7" y="1"/>
                </a:cxn>
                <a:cxn ang="0">
                  <a:pos x="0" y="1"/>
                </a:cxn>
              </a:cxnLst>
              <a:rect l="0" t="0" r="r" b="b"/>
              <a:pathLst>
                <a:path w="41" h="25">
                  <a:moveTo>
                    <a:pt x="40" y="24"/>
                  </a:moveTo>
                  <a:lnTo>
                    <a:pt x="8" y="6"/>
                  </a:lnTo>
                  <a:lnTo>
                    <a:pt x="7" y="6"/>
                  </a:lnTo>
                  <a:lnTo>
                    <a:pt x="7" y="5"/>
                  </a:lnTo>
                  <a:lnTo>
                    <a:pt x="11" y="3"/>
                  </a:lnTo>
                  <a:lnTo>
                    <a:pt x="34" y="1"/>
                  </a:lnTo>
                  <a:lnTo>
                    <a:pt x="26" y="0"/>
                  </a:lnTo>
                  <a:lnTo>
                    <a:pt x="16" y="0"/>
                  </a:lnTo>
                  <a:lnTo>
                    <a:pt x="7" y="1"/>
                  </a:lnTo>
                  <a:lnTo>
                    <a:pt x="0" y="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7" name="Freeform 169"/>
            <p:cNvSpPr>
              <a:spLocks/>
            </p:cNvSpPr>
            <p:nvPr/>
          </p:nvSpPr>
          <p:spPr bwMode="auto">
            <a:xfrm>
              <a:off x="4874" y="2415"/>
              <a:ext cx="38" cy="22"/>
            </a:xfrm>
            <a:custGeom>
              <a:avLst/>
              <a:gdLst/>
              <a:ahLst/>
              <a:cxnLst>
                <a:cxn ang="0">
                  <a:pos x="37" y="21"/>
                </a:cxn>
                <a:cxn ang="0">
                  <a:pos x="6" y="4"/>
                </a:cxn>
                <a:cxn ang="0">
                  <a:pos x="5" y="4"/>
                </a:cxn>
                <a:cxn ang="0">
                  <a:pos x="9" y="2"/>
                </a:cxn>
                <a:cxn ang="0">
                  <a:pos x="32" y="0"/>
                </a:cxn>
                <a:cxn ang="0">
                  <a:pos x="24" y="0"/>
                </a:cxn>
                <a:cxn ang="0">
                  <a:pos x="14" y="0"/>
                </a:cxn>
                <a:cxn ang="0">
                  <a:pos x="5" y="0"/>
                </a:cxn>
                <a:cxn ang="0">
                  <a:pos x="0" y="1"/>
                </a:cxn>
              </a:cxnLst>
              <a:rect l="0" t="0" r="r" b="b"/>
              <a:pathLst>
                <a:path w="38" h="22">
                  <a:moveTo>
                    <a:pt x="37" y="21"/>
                  </a:moveTo>
                  <a:lnTo>
                    <a:pt x="6" y="4"/>
                  </a:lnTo>
                  <a:lnTo>
                    <a:pt x="5" y="4"/>
                  </a:lnTo>
                  <a:lnTo>
                    <a:pt x="9" y="2"/>
                  </a:lnTo>
                  <a:lnTo>
                    <a:pt x="32" y="0"/>
                  </a:lnTo>
                  <a:lnTo>
                    <a:pt x="24" y="0"/>
                  </a:lnTo>
                  <a:lnTo>
                    <a:pt x="14" y="0"/>
                  </a:lnTo>
                  <a:lnTo>
                    <a:pt x="5" y="0"/>
                  </a:lnTo>
                  <a:lnTo>
                    <a:pt x="0" y="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8" name="Freeform 170"/>
            <p:cNvSpPr>
              <a:spLocks/>
            </p:cNvSpPr>
            <p:nvPr/>
          </p:nvSpPr>
          <p:spPr bwMode="auto">
            <a:xfrm>
              <a:off x="4794" y="2348"/>
              <a:ext cx="217" cy="41"/>
            </a:xfrm>
            <a:custGeom>
              <a:avLst/>
              <a:gdLst/>
              <a:ahLst/>
              <a:cxnLst>
                <a:cxn ang="0">
                  <a:pos x="7" y="24"/>
                </a:cxn>
                <a:cxn ang="0">
                  <a:pos x="1" y="21"/>
                </a:cxn>
                <a:cxn ang="0">
                  <a:pos x="0" y="19"/>
                </a:cxn>
                <a:cxn ang="0">
                  <a:pos x="0" y="16"/>
                </a:cxn>
                <a:cxn ang="0">
                  <a:pos x="1" y="13"/>
                </a:cxn>
                <a:cxn ang="0">
                  <a:pos x="3" y="10"/>
                </a:cxn>
                <a:cxn ang="0">
                  <a:pos x="9" y="6"/>
                </a:cxn>
                <a:cxn ang="0">
                  <a:pos x="17" y="3"/>
                </a:cxn>
                <a:cxn ang="0">
                  <a:pos x="39" y="0"/>
                </a:cxn>
                <a:cxn ang="0">
                  <a:pos x="61" y="0"/>
                </a:cxn>
                <a:cxn ang="0">
                  <a:pos x="83" y="0"/>
                </a:cxn>
                <a:cxn ang="0">
                  <a:pos x="107" y="3"/>
                </a:cxn>
                <a:cxn ang="0">
                  <a:pos x="132" y="8"/>
                </a:cxn>
                <a:cxn ang="0">
                  <a:pos x="157" y="13"/>
                </a:cxn>
                <a:cxn ang="0">
                  <a:pos x="186" y="22"/>
                </a:cxn>
                <a:cxn ang="0">
                  <a:pos x="216" y="32"/>
                </a:cxn>
                <a:cxn ang="0">
                  <a:pos x="209" y="40"/>
                </a:cxn>
              </a:cxnLst>
              <a:rect l="0" t="0" r="r" b="b"/>
              <a:pathLst>
                <a:path w="217" h="41">
                  <a:moveTo>
                    <a:pt x="7" y="24"/>
                  </a:moveTo>
                  <a:lnTo>
                    <a:pt x="1" y="21"/>
                  </a:lnTo>
                  <a:lnTo>
                    <a:pt x="0" y="19"/>
                  </a:lnTo>
                  <a:lnTo>
                    <a:pt x="0" y="16"/>
                  </a:lnTo>
                  <a:lnTo>
                    <a:pt x="1" y="13"/>
                  </a:lnTo>
                  <a:lnTo>
                    <a:pt x="3" y="10"/>
                  </a:lnTo>
                  <a:lnTo>
                    <a:pt x="9" y="6"/>
                  </a:lnTo>
                  <a:lnTo>
                    <a:pt x="17" y="3"/>
                  </a:lnTo>
                  <a:lnTo>
                    <a:pt x="39" y="0"/>
                  </a:lnTo>
                  <a:lnTo>
                    <a:pt x="61" y="0"/>
                  </a:lnTo>
                  <a:lnTo>
                    <a:pt x="83" y="0"/>
                  </a:lnTo>
                  <a:lnTo>
                    <a:pt x="107" y="3"/>
                  </a:lnTo>
                  <a:lnTo>
                    <a:pt x="132" y="8"/>
                  </a:lnTo>
                  <a:lnTo>
                    <a:pt x="157" y="13"/>
                  </a:lnTo>
                  <a:lnTo>
                    <a:pt x="186" y="22"/>
                  </a:lnTo>
                  <a:lnTo>
                    <a:pt x="216" y="32"/>
                  </a:lnTo>
                  <a:lnTo>
                    <a:pt x="209" y="4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9" name="Freeform 171"/>
            <p:cNvSpPr>
              <a:spLocks/>
            </p:cNvSpPr>
            <p:nvPr/>
          </p:nvSpPr>
          <p:spPr bwMode="auto">
            <a:xfrm>
              <a:off x="4857" y="2347"/>
              <a:ext cx="212" cy="44"/>
            </a:xfrm>
            <a:custGeom>
              <a:avLst/>
              <a:gdLst/>
              <a:ahLst/>
              <a:cxnLst>
                <a:cxn ang="0">
                  <a:pos x="183" y="43"/>
                </a:cxn>
                <a:cxn ang="0">
                  <a:pos x="195" y="41"/>
                </a:cxn>
                <a:cxn ang="0">
                  <a:pos x="205" y="39"/>
                </a:cxn>
                <a:cxn ang="0">
                  <a:pos x="209" y="36"/>
                </a:cxn>
                <a:cxn ang="0">
                  <a:pos x="211" y="35"/>
                </a:cxn>
                <a:cxn ang="0">
                  <a:pos x="209" y="34"/>
                </a:cxn>
                <a:cxn ang="0">
                  <a:pos x="185" y="26"/>
                </a:cxn>
                <a:cxn ang="0">
                  <a:pos x="161" y="18"/>
                </a:cxn>
                <a:cxn ang="0">
                  <a:pos x="135" y="12"/>
                </a:cxn>
                <a:cxn ang="0">
                  <a:pos x="110" y="7"/>
                </a:cxn>
                <a:cxn ang="0">
                  <a:pos x="83" y="4"/>
                </a:cxn>
                <a:cxn ang="0">
                  <a:pos x="56" y="2"/>
                </a:cxn>
                <a:cxn ang="0">
                  <a:pos x="0" y="0"/>
                </a:cxn>
              </a:cxnLst>
              <a:rect l="0" t="0" r="r" b="b"/>
              <a:pathLst>
                <a:path w="212" h="44">
                  <a:moveTo>
                    <a:pt x="183" y="43"/>
                  </a:moveTo>
                  <a:lnTo>
                    <a:pt x="195" y="41"/>
                  </a:lnTo>
                  <a:lnTo>
                    <a:pt x="205" y="39"/>
                  </a:lnTo>
                  <a:lnTo>
                    <a:pt x="209" y="36"/>
                  </a:lnTo>
                  <a:lnTo>
                    <a:pt x="211" y="35"/>
                  </a:lnTo>
                  <a:lnTo>
                    <a:pt x="209" y="34"/>
                  </a:lnTo>
                  <a:lnTo>
                    <a:pt x="185" y="26"/>
                  </a:lnTo>
                  <a:lnTo>
                    <a:pt x="161" y="18"/>
                  </a:lnTo>
                  <a:lnTo>
                    <a:pt x="135" y="12"/>
                  </a:lnTo>
                  <a:lnTo>
                    <a:pt x="110" y="7"/>
                  </a:lnTo>
                  <a:lnTo>
                    <a:pt x="83" y="4"/>
                  </a:lnTo>
                  <a:lnTo>
                    <a:pt x="56" y="2"/>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0" name="Freeform 172"/>
            <p:cNvSpPr>
              <a:spLocks/>
            </p:cNvSpPr>
            <p:nvPr/>
          </p:nvSpPr>
          <p:spPr bwMode="auto">
            <a:xfrm>
              <a:off x="4811" y="2376"/>
              <a:ext cx="17" cy="17"/>
            </a:xfrm>
            <a:custGeom>
              <a:avLst/>
              <a:gdLst/>
              <a:ahLst/>
              <a:cxnLst>
                <a:cxn ang="0">
                  <a:pos x="0" y="10"/>
                </a:cxn>
                <a:cxn ang="0">
                  <a:pos x="0" y="4"/>
                </a:cxn>
                <a:cxn ang="0">
                  <a:pos x="6" y="0"/>
                </a:cxn>
                <a:cxn ang="0">
                  <a:pos x="16" y="4"/>
                </a:cxn>
                <a:cxn ang="0">
                  <a:pos x="9" y="10"/>
                </a:cxn>
                <a:cxn ang="0">
                  <a:pos x="9" y="16"/>
                </a:cxn>
              </a:cxnLst>
              <a:rect l="0" t="0" r="r" b="b"/>
              <a:pathLst>
                <a:path w="17" h="17">
                  <a:moveTo>
                    <a:pt x="0" y="10"/>
                  </a:moveTo>
                  <a:lnTo>
                    <a:pt x="0" y="4"/>
                  </a:lnTo>
                  <a:lnTo>
                    <a:pt x="6" y="0"/>
                  </a:lnTo>
                  <a:lnTo>
                    <a:pt x="16" y="4"/>
                  </a:lnTo>
                  <a:lnTo>
                    <a:pt x="9" y="10"/>
                  </a:lnTo>
                  <a:lnTo>
                    <a:pt x="9"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1" name="Line 173"/>
            <p:cNvSpPr>
              <a:spLocks noChangeShapeType="1"/>
            </p:cNvSpPr>
            <p:nvPr/>
          </p:nvSpPr>
          <p:spPr bwMode="auto">
            <a:xfrm>
              <a:off x="4815" y="2356"/>
              <a:ext cx="88" cy="5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82" name="Line 174"/>
            <p:cNvSpPr>
              <a:spLocks noChangeShapeType="1"/>
            </p:cNvSpPr>
            <p:nvPr/>
          </p:nvSpPr>
          <p:spPr bwMode="auto">
            <a:xfrm>
              <a:off x="4908" y="2419"/>
              <a:ext cx="52" cy="3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83" name="Line 175"/>
            <p:cNvSpPr>
              <a:spLocks noChangeShapeType="1"/>
            </p:cNvSpPr>
            <p:nvPr/>
          </p:nvSpPr>
          <p:spPr bwMode="auto">
            <a:xfrm>
              <a:off x="4966" y="2458"/>
              <a:ext cx="56" cy="34"/>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84" name="Freeform 176"/>
            <p:cNvSpPr>
              <a:spLocks/>
            </p:cNvSpPr>
            <p:nvPr/>
          </p:nvSpPr>
          <p:spPr bwMode="auto">
            <a:xfrm>
              <a:off x="5010" y="2492"/>
              <a:ext cx="67" cy="17"/>
            </a:xfrm>
            <a:custGeom>
              <a:avLst/>
              <a:gdLst/>
              <a:ahLst/>
              <a:cxnLst>
                <a:cxn ang="0">
                  <a:pos x="66" y="16"/>
                </a:cxn>
                <a:cxn ang="0">
                  <a:pos x="18" y="3"/>
                </a:cxn>
                <a:cxn ang="0">
                  <a:pos x="7" y="0"/>
                </a:cxn>
                <a:cxn ang="0">
                  <a:pos x="2" y="3"/>
                </a:cxn>
                <a:cxn ang="0">
                  <a:pos x="0" y="6"/>
                </a:cxn>
                <a:cxn ang="0">
                  <a:pos x="2" y="16"/>
                </a:cxn>
              </a:cxnLst>
              <a:rect l="0" t="0" r="r" b="b"/>
              <a:pathLst>
                <a:path w="67" h="17">
                  <a:moveTo>
                    <a:pt x="66" y="16"/>
                  </a:moveTo>
                  <a:lnTo>
                    <a:pt x="18" y="3"/>
                  </a:lnTo>
                  <a:lnTo>
                    <a:pt x="7" y="0"/>
                  </a:lnTo>
                  <a:lnTo>
                    <a:pt x="2" y="3"/>
                  </a:lnTo>
                  <a:lnTo>
                    <a:pt x="0" y="6"/>
                  </a:lnTo>
                  <a:lnTo>
                    <a:pt x="2"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5" name="Freeform 177"/>
            <p:cNvSpPr>
              <a:spLocks/>
            </p:cNvSpPr>
            <p:nvPr/>
          </p:nvSpPr>
          <p:spPr bwMode="auto">
            <a:xfrm>
              <a:off x="4921" y="2354"/>
              <a:ext cx="121" cy="139"/>
            </a:xfrm>
            <a:custGeom>
              <a:avLst/>
              <a:gdLst/>
              <a:ahLst/>
              <a:cxnLst>
                <a:cxn ang="0">
                  <a:pos x="120" y="138"/>
                </a:cxn>
                <a:cxn ang="0">
                  <a:pos x="33" y="60"/>
                </a:cxn>
                <a:cxn ang="0">
                  <a:pos x="0" y="0"/>
                </a:cxn>
              </a:cxnLst>
              <a:rect l="0" t="0" r="r" b="b"/>
              <a:pathLst>
                <a:path w="121" h="139">
                  <a:moveTo>
                    <a:pt x="120" y="138"/>
                  </a:moveTo>
                  <a:lnTo>
                    <a:pt x="33" y="60"/>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6" name="Line 178"/>
            <p:cNvSpPr>
              <a:spLocks noChangeShapeType="1"/>
            </p:cNvSpPr>
            <p:nvPr/>
          </p:nvSpPr>
          <p:spPr bwMode="auto">
            <a:xfrm>
              <a:off x="4952" y="2418"/>
              <a:ext cx="46" cy="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87" name="Freeform 179"/>
            <p:cNvSpPr>
              <a:spLocks/>
            </p:cNvSpPr>
            <p:nvPr/>
          </p:nvSpPr>
          <p:spPr bwMode="auto">
            <a:xfrm>
              <a:off x="5010" y="2383"/>
              <a:ext cx="59" cy="17"/>
            </a:xfrm>
            <a:custGeom>
              <a:avLst/>
              <a:gdLst/>
              <a:ahLst/>
              <a:cxnLst>
                <a:cxn ang="0">
                  <a:pos x="0" y="0"/>
                </a:cxn>
                <a:cxn ang="0">
                  <a:pos x="30" y="16"/>
                </a:cxn>
                <a:cxn ang="0">
                  <a:pos x="58" y="16"/>
                </a:cxn>
              </a:cxnLst>
              <a:rect l="0" t="0" r="r" b="b"/>
              <a:pathLst>
                <a:path w="59" h="17">
                  <a:moveTo>
                    <a:pt x="0" y="0"/>
                  </a:moveTo>
                  <a:lnTo>
                    <a:pt x="30" y="16"/>
                  </a:lnTo>
                  <a:lnTo>
                    <a:pt x="58"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8" name="Freeform 180"/>
            <p:cNvSpPr>
              <a:spLocks/>
            </p:cNvSpPr>
            <p:nvPr/>
          </p:nvSpPr>
          <p:spPr bwMode="auto">
            <a:xfrm>
              <a:off x="4968" y="2371"/>
              <a:ext cx="62" cy="84"/>
            </a:xfrm>
            <a:custGeom>
              <a:avLst/>
              <a:gdLst/>
              <a:ahLst/>
              <a:cxnLst>
                <a:cxn ang="0">
                  <a:pos x="7" y="0"/>
                </a:cxn>
                <a:cxn ang="0">
                  <a:pos x="0" y="15"/>
                </a:cxn>
                <a:cxn ang="0">
                  <a:pos x="5" y="49"/>
                </a:cxn>
                <a:cxn ang="0">
                  <a:pos x="35" y="78"/>
                </a:cxn>
                <a:cxn ang="0">
                  <a:pos x="61" y="83"/>
                </a:cxn>
              </a:cxnLst>
              <a:rect l="0" t="0" r="r" b="b"/>
              <a:pathLst>
                <a:path w="62" h="84">
                  <a:moveTo>
                    <a:pt x="7" y="0"/>
                  </a:moveTo>
                  <a:lnTo>
                    <a:pt x="0" y="15"/>
                  </a:lnTo>
                  <a:lnTo>
                    <a:pt x="5" y="49"/>
                  </a:lnTo>
                  <a:lnTo>
                    <a:pt x="35" y="78"/>
                  </a:lnTo>
                  <a:lnTo>
                    <a:pt x="61" y="8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9" name="Line 181"/>
            <p:cNvSpPr>
              <a:spLocks noChangeShapeType="1"/>
            </p:cNvSpPr>
            <p:nvPr/>
          </p:nvSpPr>
          <p:spPr bwMode="auto">
            <a:xfrm>
              <a:off x="5011" y="2453"/>
              <a:ext cx="44" cy="36"/>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90" name="Line 182"/>
            <p:cNvSpPr>
              <a:spLocks noChangeShapeType="1"/>
            </p:cNvSpPr>
            <p:nvPr/>
          </p:nvSpPr>
          <p:spPr bwMode="auto">
            <a:xfrm flipH="1">
              <a:off x="5015" y="2491"/>
              <a:ext cx="51" cy="1"/>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91" name="Freeform 183"/>
            <p:cNvSpPr>
              <a:spLocks/>
            </p:cNvSpPr>
            <p:nvPr/>
          </p:nvSpPr>
          <p:spPr bwMode="auto">
            <a:xfrm>
              <a:off x="4894" y="2328"/>
              <a:ext cx="17" cy="19"/>
            </a:xfrm>
            <a:custGeom>
              <a:avLst/>
              <a:gdLst/>
              <a:ahLst/>
              <a:cxnLst>
                <a:cxn ang="0">
                  <a:pos x="16" y="15"/>
                </a:cxn>
                <a:cxn ang="0">
                  <a:pos x="14" y="8"/>
                </a:cxn>
                <a:cxn ang="0">
                  <a:pos x="16" y="1"/>
                </a:cxn>
                <a:cxn ang="0">
                  <a:pos x="14" y="0"/>
                </a:cxn>
                <a:cxn ang="0">
                  <a:pos x="8" y="0"/>
                </a:cxn>
                <a:cxn ang="0">
                  <a:pos x="2" y="0"/>
                </a:cxn>
                <a:cxn ang="0">
                  <a:pos x="1" y="1"/>
                </a:cxn>
                <a:cxn ang="0">
                  <a:pos x="0" y="8"/>
                </a:cxn>
                <a:cxn ang="0">
                  <a:pos x="0" y="14"/>
                </a:cxn>
                <a:cxn ang="0">
                  <a:pos x="1" y="16"/>
                </a:cxn>
                <a:cxn ang="0">
                  <a:pos x="7" y="18"/>
                </a:cxn>
                <a:cxn ang="0">
                  <a:pos x="13" y="16"/>
                </a:cxn>
                <a:cxn ang="0">
                  <a:pos x="16" y="15"/>
                </a:cxn>
              </a:cxnLst>
              <a:rect l="0" t="0" r="r" b="b"/>
              <a:pathLst>
                <a:path w="17" h="19">
                  <a:moveTo>
                    <a:pt x="16" y="15"/>
                  </a:moveTo>
                  <a:lnTo>
                    <a:pt x="14" y="8"/>
                  </a:lnTo>
                  <a:lnTo>
                    <a:pt x="16" y="1"/>
                  </a:lnTo>
                  <a:lnTo>
                    <a:pt x="14" y="0"/>
                  </a:lnTo>
                  <a:lnTo>
                    <a:pt x="8" y="0"/>
                  </a:lnTo>
                  <a:lnTo>
                    <a:pt x="2" y="0"/>
                  </a:lnTo>
                  <a:lnTo>
                    <a:pt x="1" y="1"/>
                  </a:lnTo>
                  <a:lnTo>
                    <a:pt x="0" y="8"/>
                  </a:lnTo>
                  <a:lnTo>
                    <a:pt x="0" y="14"/>
                  </a:lnTo>
                  <a:lnTo>
                    <a:pt x="1" y="16"/>
                  </a:lnTo>
                  <a:lnTo>
                    <a:pt x="7" y="18"/>
                  </a:lnTo>
                  <a:lnTo>
                    <a:pt x="13" y="16"/>
                  </a:lnTo>
                  <a:lnTo>
                    <a:pt x="16" y="1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2" name="Freeform 184"/>
            <p:cNvSpPr>
              <a:spLocks/>
            </p:cNvSpPr>
            <p:nvPr/>
          </p:nvSpPr>
          <p:spPr bwMode="auto">
            <a:xfrm>
              <a:off x="4894" y="2331"/>
              <a:ext cx="17" cy="17"/>
            </a:xfrm>
            <a:custGeom>
              <a:avLst/>
              <a:gdLst/>
              <a:ahLst/>
              <a:cxnLst>
                <a:cxn ang="0">
                  <a:pos x="12" y="16"/>
                </a:cxn>
                <a:cxn ang="0">
                  <a:pos x="0" y="12"/>
                </a:cxn>
                <a:cxn ang="0">
                  <a:pos x="0" y="4"/>
                </a:cxn>
                <a:cxn ang="0">
                  <a:pos x="4" y="0"/>
                </a:cxn>
                <a:cxn ang="0">
                  <a:pos x="16" y="4"/>
                </a:cxn>
                <a:cxn ang="0">
                  <a:pos x="16" y="12"/>
                </a:cxn>
                <a:cxn ang="0">
                  <a:pos x="12" y="16"/>
                </a:cxn>
              </a:cxnLst>
              <a:rect l="0" t="0" r="r" b="b"/>
              <a:pathLst>
                <a:path w="17" h="17">
                  <a:moveTo>
                    <a:pt x="12" y="16"/>
                  </a:moveTo>
                  <a:lnTo>
                    <a:pt x="0" y="12"/>
                  </a:lnTo>
                  <a:lnTo>
                    <a:pt x="0" y="4"/>
                  </a:lnTo>
                  <a:lnTo>
                    <a:pt x="4" y="0"/>
                  </a:lnTo>
                  <a:lnTo>
                    <a:pt x="16" y="4"/>
                  </a:lnTo>
                  <a:lnTo>
                    <a:pt x="16" y="12"/>
                  </a:lnTo>
                  <a:lnTo>
                    <a:pt x="12"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3" name="Freeform 185"/>
            <p:cNvSpPr>
              <a:spLocks/>
            </p:cNvSpPr>
            <p:nvPr/>
          </p:nvSpPr>
          <p:spPr bwMode="auto">
            <a:xfrm>
              <a:off x="4841" y="2325"/>
              <a:ext cx="17" cy="19"/>
            </a:xfrm>
            <a:custGeom>
              <a:avLst/>
              <a:gdLst/>
              <a:ahLst/>
              <a:cxnLst>
                <a:cxn ang="0">
                  <a:pos x="16" y="15"/>
                </a:cxn>
                <a:cxn ang="0">
                  <a:pos x="16" y="3"/>
                </a:cxn>
                <a:cxn ang="0">
                  <a:pos x="16" y="1"/>
                </a:cxn>
                <a:cxn ang="0">
                  <a:pos x="14" y="1"/>
                </a:cxn>
                <a:cxn ang="0">
                  <a:pos x="9" y="0"/>
                </a:cxn>
                <a:cxn ang="0">
                  <a:pos x="2" y="1"/>
                </a:cxn>
                <a:cxn ang="0">
                  <a:pos x="1" y="2"/>
                </a:cxn>
                <a:cxn ang="0">
                  <a:pos x="0" y="15"/>
                </a:cxn>
                <a:cxn ang="0">
                  <a:pos x="2" y="18"/>
                </a:cxn>
                <a:cxn ang="0">
                  <a:pos x="9" y="18"/>
                </a:cxn>
                <a:cxn ang="0">
                  <a:pos x="14" y="18"/>
                </a:cxn>
                <a:cxn ang="0">
                  <a:pos x="16" y="15"/>
                </a:cxn>
              </a:cxnLst>
              <a:rect l="0" t="0" r="r" b="b"/>
              <a:pathLst>
                <a:path w="17" h="19">
                  <a:moveTo>
                    <a:pt x="16" y="15"/>
                  </a:moveTo>
                  <a:lnTo>
                    <a:pt x="16" y="3"/>
                  </a:lnTo>
                  <a:lnTo>
                    <a:pt x="16" y="1"/>
                  </a:lnTo>
                  <a:lnTo>
                    <a:pt x="14" y="1"/>
                  </a:lnTo>
                  <a:lnTo>
                    <a:pt x="9" y="0"/>
                  </a:lnTo>
                  <a:lnTo>
                    <a:pt x="2" y="1"/>
                  </a:lnTo>
                  <a:lnTo>
                    <a:pt x="1" y="2"/>
                  </a:lnTo>
                  <a:lnTo>
                    <a:pt x="0" y="15"/>
                  </a:lnTo>
                  <a:lnTo>
                    <a:pt x="2" y="18"/>
                  </a:lnTo>
                  <a:lnTo>
                    <a:pt x="9" y="18"/>
                  </a:lnTo>
                  <a:lnTo>
                    <a:pt x="14" y="18"/>
                  </a:lnTo>
                  <a:lnTo>
                    <a:pt x="16" y="1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4" name="Freeform 186"/>
            <p:cNvSpPr>
              <a:spLocks/>
            </p:cNvSpPr>
            <p:nvPr/>
          </p:nvSpPr>
          <p:spPr bwMode="auto">
            <a:xfrm>
              <a:off x="4566" y="2302"/>
              <a:ext cx="17" cy="17"/>
            </a:xfrm>
            <a:custGeom>
              <a:avLst/>
              <a:gdLst/>
              <a:ahLst/>
              <a:cxnLst>
                <a:cxn ang="0">
                  <a:pos x="14" y="14"/>
                </a:cxn>
                <a:cxn ang="0">
                  <a:pos x="16" y="0"/>
                </a:cxn>
                <a:cxn ang="0">
                  <a:pos x="5" y="0"/>
                </a:cxn>
                <a:cxn ang="0">
                  <a:pos x="0" y="16"/>
                </a:cxn>
                <a:cxn ang="0">
                  <a:pos x="14" y="14"/>
                </a:cxn>
              </a:cxnLst>
              <a:rect l="0" t="0" r="r" b="b"/>
              <a:pathLst>
                <a:path w="17" h="17">
                  <a:moveTo>
                    <a:pt x="14" y="14"/>
                  </a:moveTo>
                  <a:lnTo>
                    <a:pt x="16" y="0"/>
                  </a:lnTo>
                  <a:lnTo>
                    <a:pt x="5" y="0"/>
                  </a:lnTo>
                  <a:lnTo>
                    <a:pt x="0" y="16"/>
                  </a:lnTo>
                  <a:lnTo>
                    <a:pt x="14" y="14"/>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5" name="Freeform 187"/>
            <p:cNvSpPr>
              <a:spLocks/>
            </p:cNvSpPr>
            <p:nvPr/>
          </p:nvSpPr>
          <p:spPr bwMode="auto">
            <a:xfrm>
              <a:off x="4556" y="2302"/>
              <a:ext cx="17" cy="17"/>
            </a:xfrm>
            <a:custGeom>
              <a:avLst/>
              <a:gdLst/>
              <a:ahLst/>
              <a:cxnLst>
                <a:cxn ang="0">
                  <a:pos x="11" y="16"/>
                </a:cxn>
                <a:cxn ang="0">
                  <a:pos x="16" y="0"/>
                </a:cxn>
                <a:cxn ang="0">
                  <a:pos x="8" y="0"/>
                </a:cxn>
                <a:cxn ang="0">
                  <a:pos x="0" y="10"/>
                </a:cxn>
                <a:cxn ang="0">
                  <a:pos x="11" y="16"/>
                </a:cxn>
              </a:cxnLst>
              <a:rect l="0" t="0" r="r" b="b"/>
              <a:pathLst>
                <a:path w="17" h="17">
                  <a:moveTo>
                    <a:pt x="11" y="16"/>
                  </a:moveTo>
                  <a:lnTo>
                    <a:pt x="16" y="0"/>
                  </a:lnTo>
                  <a:lnTo>
                    <a:pt x="8" y="0"/>
                  </a:lnTo>
                  <a:lnTo>
                    <a:pt x="0" y="10"/>
                  </a:lnTo>
                  <a:lnTo>
                    <a:pt x="11"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6" name="Freeform 188"/>
            <p:cNvSpPr>
              <a:spLocks/>
            </p:cNvSpPr>
            <p:nvPr/>
          </p:nvSpPr>
          <p:spPr bwMode="auto">
            <a:xfrm>
              <a:off x="4548" y="2297"/>
              <a:ext cx="17" cy="17"/>
            </a:xfrm>
            <a:custGeom>
              <a:avLst/>
              <a:gdLst/>
              <a:ahLst/>
              <a:cxnLst>
                <a:cxn ang="0">
                  <a:pos x="0" y="5"/>
                </a:cxn>
                <a:cxn ang="0">
                  <a:pos x="10" y="16"/>
                </a:cxn>
                <a:cxn ang="0">
                  <a:pos x="16" y="7"/>
                </a:cxn>
                <a:cxn ang="0">
                  <a:pos x="8" y="0"/>
                </a:cxn>
              </a:cxnLst>
              <a:rect l="0" t="0" r="r" b="b"/>
              <a:pathLst>
                <a:path w="17" h="17">
                  <a:moveTo>
                    <a:pt x="0" y="5"/>
                  </a:moveTo>
                  <a:lnTo>
                    <a:pt x="10" y="16"/>
                  </a:lnTo>
                  <a:lnTo>
                    <a:pt x="16" y="7"/>
                  </a:lnTo>
                  <a:lnTo>
                    <a:pt x="8"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7" name="Freeform 189"/>
            <p:cNvSpPr>
              <a:spLocks/>
            </p:cNvSpPr>
            <p:nvPr/>
          </p:nvSpPr>
          <p:spPr bwMode="auto">
            <a:xfrm>
              <a:off x="4559" y="2293"/>
              <a:ext cx="17" cy="17"/>
            </a:xfrm>
            <a:custGeom>
              <a:avLst/>
              <a:gdLst/>
              <a:ahLst/>
              <a:cxnLst>
                <a:cxn ang="0">
                  <a:pos x="0" y="6"/>
                </a:cxn>
                <a:cxn ang="0">
                  <a:pos x="9" y="16"/>
                </a:cxn>
                <a:cxn ang="0">
                  <a:pos x="16" y="9"/>
                </a:cxn>
                <a:cxn ang="0">
                  <a:pos x="6" y="0"/>
                </a:cxn>
                <a:cxn ang="0">
                  <a:pos x="0" y="6"/>
                </a:cxn>
              </a:cxnLst>
              <a:rect l="0" t="0" r="r" b="b"/>
              <a:pathLst>
                <a:path w="17" h="17">
                  <a:moveTo>
                    <a:pt x="0" y="6"/>
                  </a:moveTo>
                  <a:lnTo>
                    <a:pt x="9" y="16"/>
                  </a:lnTo>
                  <a:lnTo>
                    <a:pt x="16" y="9"/>
                  </a:lnTo>
                  <a:lnTo>
                    <a:pt x="6" y="0"/>
                  </a:lnTo>
                  <a:lnTo>
                    <a:pt x="0" y="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8" name="Freeform 190"/>
            <p:cNvSpPr>
              <a:spLocks/>
            </p:cNvSpPr>
            <p:nvPr/>
          </p:nvSpPr>
          <p:spPr bwMode="auto">
            <a:xfrm>
              <a:off x="4562" y="2299"/>
              <a:ext cx="17" cy="17"/>
            </a:xfrm>
            <a:custGeom>
              <a:avLst/>
              <a:gdLst/>
              <a:ahLst/>
              <a:cxnLst>
                <a:cxn ang="0">
                  <a:pos x="13" y="16"/>
                </a:cxn>
                <a:cxn ang="0">
                  <a:pos x="16" y="11"/>
                </a:cxn>
                <a:cxn ang="0">
                  <a:pos x="6" y="0"/>
                </a:cxn>
                <a:cxn ang="0">
                  <a:pos x="0" y="16"/>
                </a:cxn>
                <a:cxn ang="0">
                  <a:pos x="13" y="16"/>
                </a:cxn>
              </a:cxnLst>
              <a:rect l="0" t="0" r="r" b="b"/>
              <a:pathLst>
                <a:path w="17" h="17">
                  <a:moveTo>
                    <a:pt x="13" y="16"/>
                  </a:moveTo>
                  <a:lnTo>
                    <a:pt x="16" y="11"/>
                  </a:lnTo>
                  <a:lnTo>
                    <a:pt x="6" y="0"/>
                  </a:lnTo>
                  <a:lnTo>
                    <a:pt x="0" y="16"/>
                  </a:lnTo>
                  <a:lnTo>
                    <a:pt x="13"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9" name="Freeform 191"/>
            <p:cNvSpPr>
              <a:spLocks/>
            </p:cNvSpPr>
            <p:nvPr/>
          </p:nvSpPr>
          <p:spPr bwMode="auto">
            <a:xfrm>
              <a:off x="4532" y="2308"/>
              <a:ext cx="25" cy="17"/>
            </a:xfrm>
            <a:custGeom>
              <a:avLst/>
              <a:gdLst/>
              <a:ahLst/>
              <a:cxnLst>
                <a:cxn ang="0">
                  <a:pos x="24" y="0"/>
                </a:cxn>
                <a:cxn ang="0">
                  <a:pos x="18" y="11"/>
                </a:cxn>
                <a:cxn ang="0">
                  <a:pos x="12" y="16"/>
                </a:cxn>
                <a:cxn ang="0">
                  <a:pos x="5" y="11"/>
                </a:cxn>
                <a:cxn ang="0">
                  <a:pos x="0" y="4"/>
                </a:cxn>
              </a:cxnLst>
              <a:rect l="0" t="0" r="r" b="b"/>
              <a:pathLst>
                <a:path w="25" h="17">
                  <a:moveTo>
                    <a:pt x="24" y="0"/>
                  </a:moveTo>
                  <a:lnTo>
                    <a:pt x="18" y="11"/>
                  </a:lnTo>
                  <a:lnTo>
                    <a:pt x="12" y="16"/>
                  </a:lnTo>
                  <a:lnTo>
                    <a:pt x="5" y="11"/>
                  </a:lnTo>
                  <a:lnTo>
                    <a:pt x="0" y="4"/>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grpSp>
    </p:spTree>
    <p:extLst>
      <p:ext uri="{BB962C8B-B14F-4D97-AF65-F5344CB8AC3E}">
        <p14:creationId xmlns:p14="http://schemas.microsoft.com/office/powerpoint/2010/main" val="33220159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4"/>
          <p:cNvSpPr>
            <a:spLocks noGrp="1" noChangeArrowheads="1"/>
          </p:cNvSpPr>
          <p:nvPr>
            <p:ph type="title" idx="4294967295"/>
          </p:nvPr>
        </p:nvSpPr>
        <p:spPr>
          <a:xfrm>
            <a:off x="681318" y="0"/>
            <a:ext cx="8462682" cy="1143000"/>
          </a:xfrm>
        </p:spPr>
        <p:txBody>
          <a:bodyPr>
            <a:normAutofit/>
            <a:scene3d>
              <a:camera prst="orthographicFront"/>
              <a:lightRig rig="soft" dir="t">
                <a:rot lat="0" lon="0" rev="16800000"/>
              </a:lightRig>
            </a:scene3d>
            <a:sp3d prstMaterial="softEdge">
              <a:bevelT w="38100" h="38100"/>
            </a:sp3d>
          </a:bodyPr>
          <a:lstStyle/>
          <a:p>
            <a:pPr algn="ctr" eaLnBrk="1" fontAlgn="auto" hangingPunct="1">
              <a:spcAft>
                <a:spcPts val="0"/>
              </a:spcAft>
              <a:defRPr/>
            </a:pPr>
            <a:r>
              <a:rPr lang="en-US" sz="2800" b="1">
                <a:solidFill>
                  <a:schemeClr val="accent2">
                    <a:lumMod val="75000"/>
                  </a:schemeClr>
                </a:solidFill>
                <a:latin typeface="+mn-lt"/>
              </a:rPr>
              <a:t>Round Trip Timing (RTT) Messages</a:t>
            </a:r>
          </a:p>
        </p:txBody>
      </p:sp>
      <p:sp>
        <p:nvSpPr>
          <p:cNvPr id="44034" name="Rectangle 5"/>
          <p:cNvSpPr>
            <a:spLocks noGrp="1" noChangeArrowheads="1"/>
          </p:cNvSpPr>
          <p:nvPr>
            <p:ph sz="half" idx="4294967295"/>
          </p:nvPr>
        </p:nvSpPr>
        <p:spPr>
          <a:xfrm>
            <a:off x="0" y="1255976"/>
            <a:ext cx="4038600" cy="4349750"/>
          </a:xfrm>
        </p:spPr>
        <p:txBody>
          <a:bodyPr>
            <a:normAutofit fontScale="92500" lnSpcReduction="10000"/>
          </a:bodyPr>
          <a:lstStyle/>
          <a:p>
            <a:pPr eaLnBrk="1" hangingPunct="1"/>
            <a:r>
              <a:rPr lang="en-US" sz="2000"/>
              <a:t>RTT-I and RTT-Rs are special messages transmitted in the same timeslot</a:t>
            </a:r>
            <a:endParaRPr lang="en-US" sz="2000">
              <a:cs typeface="Arial"/>
            </a:endParaRPr>
          </a:p>
          <a:p>
            <a:endParaRPr lang="en-US" sz="2000">
              <a:cs typeface="Arial"/>
            </a:endParaRPr>
          </a:p>
          <a:p>
            <a:pPr lvl="1" eaLnBrk="1" hangingPunct="1">
              <a:buFont typeface="Wingdings"/>
              <a:buChar char="§"/>
            </a:pPr>
            <a:r>
              <a:rPr lang="en-US" sz="2000"/>
              <a:t>consist of 72 pulses </a:t>
            </a:r>
            <a:endParaRPr lang="en-US" sz="2000">
              <a:cs typeface="Arial"/>
            </a:endParaRPr>
          </a:p>
          <a:p>
            <a:pPr marL="457200" lvl="1" indent="0" eaLnBrk="1" hangingPunct="1">
              <a:buNone/>
            </a:pPr>
            <a:r>
              <a:rPr lang="en-US" sz="2000"/>
              <a:t>do not contain data words</a:t>
            </a:r>
            <a:endParaRPr lang="en-US" sz="2000">
              <a:cs typeface="Arial"/>
            </a:endParaRPr>
          </a:p>
          <a:p>
            <a:pPr marL="457200" lvl="1" indent="0">
              <a:buNone/>
            </a:pPr>
            <a:endParaRPr lang="en-US" sz="2000">
              <a:cs typeface="Arial"/>
            </a:endParaRPr>
          </a:p>
          <a:p>
            <a:pPr lvl="1" eaLnBrk="1" hangingPunct="1">
              <a:buFont typeface="Wingdings"/>
              <a:buChar char="§"/>
            </a:pPr>
            <a:r>
              <a:rPr lang="en-US" sz="2000"/>
              <a:t>the only message transmission allowed in coarse sync</a:t>
            </a:r>
            <a:endParaRPr lang="en-US" sz="2000">
              <a:cs typeface="Arial"/>
            </a:endParaRPr>
          </a:p>
          <a:p>
            <a:pPr marL="457200" lvl="1" indent="0" eaLnBrk="1" hangingPunct="1">
              <a:buNone/>
            </a:pPr>
            <a:endParaRPr lang="en-US" sz="2000">
              <a:cs typeface="Arial"/>
            </a:endParaRPr>
          </a:p>
          <a:p>
            <a:pPr eaLnBrk="1" hangingPunct="1"/>
            <a:r>
              <a:rPr lang="en-US" sz="2000"/>
              <a:t>RTT-responses (RTT-R) are used to refine time and gain Fine Sync</a:t>
            </a:r>
            <a:endParaRPr lang="en-US" sz="2000">
              <a:cs typeface="Arial"/>
            </a:endParaRPr>
          </a:p>
        </p:txBody>
      </p:sp>
      <p:sp>
        <p:nvSpPr>
          <p:cNvPr id="26626" name="Rectangle 2"/>
          <p:cNvSpPr>
            <a:spLocks noChangeArrowheads="1"/>
          </p:cNvSpPr>
          <p:nvPr/>
        </p:nvSpPr>
        <p:spPr bwMode="auto">
          <a:xfrm>
            <a:off x="6705600" y="4419600"/>
            <a:ext cx="666750" cy="552450"/>
          </a:xfrm>
          <a:prstGeom prst="rect">
            <a:avLst/>
          </a:prstGeom>
          <a:solidFill>
            <a:srgbClr val="FFFF00"/>
          </a:solidFill>
          <a:ln w="9525">
            <a:noFill/>
            <a:miter lim="800000"/>
            <a:headEnd/>
            <a:tailEnd/>
          </a:ln>
          <a:effectLst/>
        </p:spPr>
        <p:txBody>
          <a:bodyPr wrap="none" anchor="ctr"/>
          <a:lstStyle/>
          <a:p>
            <a:pPr algn="ctr" eaLnBrk="0" hangingPunct="0">
              <a:defRPr/>
            </a:pPr>
            <a:endParaRPr lang="en-US">
              <a:latin typeface="+mn-lt"/>
            </a:endParaRPr>
          </a:p>
        </p:txBody>
      </p:sp>
      <p:sp>
        <p:nvSpPr>
          <p:cNvPr id="26627" name="Rectangle 3"/>
          <p:cNvSpPr>
            <a:spLocks noChangeArrowheads="1"/>
          </p:cNvSpPr>
          <p:nvPr/>
        </p:nvSpPr>
        <p:spPr bwMode="auto">
          <a:xfrm>
            <a:off x="4762500" y="4400550"/>
            <a:ext cx="666750" cy="552450"/>
          </a:xfrm>
          <a:prstGeom prst="rect">
            <a:avLst/>
          </a:prstGeom>
          <a:solidFill>
            <a:srgbClr val="FF0000"/>
          </a:solidFill>
          <a:ln w="9525">
            <a:noFill/>
            <a:miter lim="800000"/>
            <a:headEnd/>
            <a:tailEnd/>
          </a:ln>
          <a:effectLst/>
        </p:spPr>
        <p:txBody>
          <a:bodyPr wrap="none" anchor="ctr"/>
          <a:lstStyle/>
          <a:p>
            <a:pPr algn="ctr" eaLnBrk="0" hangingPunct="0">
              <a:defRPr/>
            </a:pPr>
            <a:endParaRPr lang="en-US">
              <a:latin typeface="+mn-lt"/>
            </a:endParaRPr>
          </a:p>
        </p:txBody>
      </p:sp>
      <p:sp>
        <p:nvSpPr>
          <p:cNvPr id="26630" name="Freeform 6"/>
          <p:cNvSpPr>
            <a:spLocks/>
          </p:cNvSpPr>
          <p:nvPr/>
        </p:nvSpPr>
        <p:spPr bwMode="auto">
          <a:xfrm>
            <a:off x="5380038" y="2692400"/>
            <a:ext cx="1020762" cy="866775"/>
          </a:xfrm>
          <a:custGeom>
            <a:avLst/>
            <a:gdLst/>
            <a:ahLst/>
            <a:cxnLst>
              <a:cxn ang="0">
                <a:pos x="0" y="545"/>
              </a:cxn>
              <a:cxn ang="0">
                <a:pos x="364" y="221"/>
              </a:cxn>
              <a:cxn ang="0">
                <a:pos x="303" y="341"/>
              </a:cxn>
              <a:cxn ang="0">
                <a:pos x="642" y="0"/>
              </a:cxn>
            </a:cxnLst>
            <a:rect l="0" t="0" r="r" b="b"/>
            <a:pathLst>
              <a:path w="643" h="546">
                <a:moveTo>
                  <a:pt x="0" y="545"/>
                </a:moveTo>
                <a:lnTo>
                  <a:pt x="364" y="221"/>
                </a:lnTo>
                <a:lnTo>
                  <a:pt x="303" y="341"/>
                </a:lnTo>
                <a:lnTo>
                  <a:pt x="642" y="0"/>
                </a:lnTo>
              </a:path>
            </a:pathLst>
          </a:custGeom>
          <a:noFill/>
          <a:ln w="12700" cap="rnd" cmpd="sng">
            <a:solidFill>
              <a:schemeClr val="tx2"/>
            </a:solidFill>
            <a:prstDash val="solid"/>
            <a:round/>
            <a:headEnd type="none" w="sm" len="sm"/>
            <a:tailEnd type="stealth" w="med" len="lg"/>
          </a:ln>
          <a:effectLst/>
        </p:spPr>
        <p:txBody>
          <a:bodyPr/>
          <a:lstStyle/>
          <a:p>
            <a:pPr algn="ctr" eaLnBrk="0" hangingPunct="0">
              <a:defRPr/>
            </a:pPr>
            <a:endParaRPr lang="en-US">
              <a:latin typeface="+mn-lt"/>
            </a:endParaRPr>
          </a:p>
        </p:txBody>
      </p:sp>
      <p:sp>
        <p:nvSpPr>
          <p:cNvPr id="26631" name="Rectangle 7"/>
          <p:cNvSpPr>
            <a:spLocks noChangeArrowheads="1"/>
          </p:cNvSpPr>
          <p:nvPr/>
        </p:nvSpPr>
        <p:spPr bwMode="auto">
          <a:xfrm>
            <a:off x="6518275" y="1706563"/>
            <a:ext cx="409575" cy="701675"/>
          </a:xfrm>
          <a:prstGeom prst="rect">
            <a:avLst/>
          </a:prstGeom>
          <a:noFill/>
          <a:ln w="9525">
            <a:noFill/>
            <a:miter lim="800000"/>
            <a:headEnd/>
            <a:tailEnd/>
          </a:ln>
          <a:effectLst/>
        </p:spPr>
        <p:txBody>
          <a:bodyPr wrap="none" anchor="ctr"/>
          <a:lstStyle/>
          <a:p>
            <a:pPr algn="ctr" eaLnBrk="0" hangingPunct="0">
              <a:defRPr/>
            </a:pPr>
            <a:endParaRPr lang="en-US">
              <a:latin typeface="+mn-lt"/>
            </a:endParaRPr>
          </a:p>
        </p:txBody>
      </p:sp>
      <p:sp>
        <p:nvSpPr>
          <p:cNvPr id="26632" name="Freeform 8"/>
          <p:cNvSpPr>
            <a:spLocks/>
          </p:cNvSpPr>
          <p:nvPr/>
        </p:nvSpPr>
        <p:spPr bwMode="auto">
          <a:xfrm>
            <a:off x="5381625" y="2533650"/>
            <a:ext cx="1020763" cy="866775"/>
          </a:xfrm>
          <a:custGeom>
            <a:avLst/>
            <a:gdLst/>
            <a:ahLst/>
            <a:cxnLst>
              <a:cxn ang="0">
                <a:pos x="0" y="545"/>
              </a:cxn>
              <a:cxn ang="0">
                <a:pos x="364" y="221"/>
              </a:cxn>
              <a:cxn ang="0">
                <a:pos x="303" y="341"/>
              </a:cxn>
              <a:cxn ang="0">
                <a:pos x="642" y="0"/>
              </a:cxn>
            </a:cxnLst>
            <a:rect l="0" t="0" r="r" b="b"/>
            <a:pathLst>
              <a:path w="643" h="546">
                <a:moveTo>
                  <a:pt x="0" y="545"/>
                </a:moveTo>
                <a:lnTo>
                  <a:pt x="364" y="221"/>
                </a:lnTo>
                <a:lnTo>
                  <a:pt x="303" y="341"/>
                </a:lnTo>
                <a:lnTo>
                  <a:pt x="642" y="0"/>
                </a:lnTo>
              </a:path>
            </a:pathLst>
          </a:custGeom>
          <a:noFill/>
          <a:ln w="12700" cap="rnd" cmpd="sng">
            <a:solidFill>
              <a:schemeClr val="hlink"/>
            </a:solidFill>
            <a:prstDash val="solid"/>
            <a:round/>
            <a:headEnd type="stealth" w="med" len="lg"/>
            <a:tailEnd type="none" w="sm" len="sm"/>
          </a:ln>
          <a:effectLst/>
        </p:spPr>
        <p:txBody>
          <a:bodyPr/>
          <a:lstStyle/>
          <a:p>
            <a:pPr algn="ctr" eaLnBrk="0" hangingPunct="0">
              <a:defRPr/>
            </a:pPr>
            <a:endParaRPr lang="en-US">
              <a:latin typeface="+mn-lt"/>
            </a:endParaRPr>
          </a:p>
        </p:txBody>
      </p:sp>
      <p:sp>
        <p:nvSpPr>
          <p:cNvPr id="26633" name="Rectangle 9"/>
          <p:cNvSpPr>
            <a:spLocks noChangeArrowheads="1"/>
          </p:cNvSpPr>
          <p:nvPr/>
        </p:nvSpPr>
        <p:spPr bwMode="auto">
          <a:xfrm>
            <a:off x="4768850" y="4406900"/>
            <a:ext cx="3816350" cy="539750"/>
          </a:xfrm>
          <a:prstGeom prst="rect">
            <a:avLst/>
          </a:prstGeom>
          <a:noFill/>
          <a:ln w="12700">
            <a:solidFill>
              <a:schemeClr val="tx1"/>
            </a:solidFill>
            <a:miter lim="800000"/>
            <a:headEnd/>
            <a:tailEnd/>
          </a:ln>
          <a:effectLst/>
        </p:spPr>
        <p:txBody>
          <a:bodyPr wrap="none" anchor="ctr"/>
          <a:lstStyle/>
          <a:p>
            <a:pPr algn="ctr" eaLnBrk="0" hangingPunct="0">
              <a:defRPr/>
            </a:pPr>
            <a:endParaRPr lang="en-US">
              <a:latin typeface="+mn-lt"/>
            </a:endParaRPr>
          </a:p>
        </p:txBody>
      </p:sp>
      <p:sp>
        <p:nvSpPr>
          <p:cNvPr id="26634" name="Line 10"/>
          <p:cNvSpPr>
            <a:spLocks noChangeShapeType="1"/>
          </p:cNvSpPr>
          <p:nvPr/>
        </p:nvSpPr>
        <p:spPr bwMode="auto">
          <a:xfrm>
            <a:off x="4972050" y="4406900"/>
            <a:ext cx="0" cy="546100"/>
          </a:xfrm>
          <a:prstGeom prst="line">
            <a:avLst/>
          </a:prstGeom>
          <a:noFill/>
          <a:ln w="12700">
            <a:solidFill>
              <a:schemeClr val="tx1"/>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635" name="Line 11"/>
          <p:cNvSpPr>
            <a:spLocks noChangeShapeType="1"/>
          </p:cNvSpPr>
          <p:nvPr/>
        </p:nvSpPr>
        <p:spPr bwMode="auto">
          <a:xfrm>
            <a:off x="5095875" y="4416425"/>
            <a:ext cx="0" cy="536575"/>
          </a:xfrm>
          <a:prstGeom prst="line">
            <a:avLst/>
          </a:prstGeom>
          <a:noFill/>
          <a:ln w="12700">
            <a:solidFill>
              <a:schemeClr val="tx1"/>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636" name="Line 12"/>
          <p:cNvSpPr>
            <a:spLocks noChangeShapeType="1"/>
          </p:cNvSpPr>
          <p:nvPr/>
        </p:nvSpPr>
        <p:spPr bwMode="auto">
          <a:xfrm>
            <a:off x="5434013" y="4413250"/>
            <a:ext cx="0" cy="536575"/>
          </a:xfrm>
          <a:prstGeom prst="line">
            <a:avLst/>
          </a:prstGeom>
          <a:noFill/>
          <a:ln w="12700">
            <a:solidFill>
              <a:schemeClr val="tx1"/>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637" name="Line 13"/>
          <p:cNvSpPr>
            <a:spLocks noChangeShapeType="1"/>
          </p:cNvSpPr>
          <p:nvPr/>
        </p:nvSpPr>
        <p:spPr bwMode="auto">
          <a:xfrm>
            <a:off x="6881813" y="4411663"/>
            <a:ext cx="0" cy="546100"/>
          </a:xfrm>
          <a:prstGeom prst="line">
            <a:avLst/>
          </a:prstGeom>
          <a:noFill/>
          <a:ln w="12700">
            <a:solidFill>
              <a:schemeClr val="tx1"/>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638" name="Line 14"/>
          <p:cNvSpPr>
            <a:spLocks noChangeShapeType="1"/>
          </p:cNvSpPr>
          <p:nvPr/>
        </p:nvSpPr>
        <p:spPr bwMode="auto">
          <a:xfrm>
            <a:off x="7005638" y="4421188"/>
            <a:ext cx="0" cy="536575"/>
          </a:xfrm>
          <a:prstGeom prst="line">
            <a:avLst/>
          </a:prstGeom>
          <a:noFill/>
          <a:ln w="12700">
            <a:solidFill>
              <a:schemeClr val="tx1"/>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639" name="Line 15"/>
          <p:cNvSpPr>
            <a:spLocks noChangeShapeType="1"/>
          </p:cNvSpPr>
          <p:nvPr/>
        </p:nvSpPr>
        <p:spPr bwMode="auto">
          <a:xfrm>
            <a:off x="7358063" y="4421188"/>
            <a:ext cx="0" cy="536575"/>
          </a:xfrm>
          <a:prstGeom prst="line">
            <a:avLst/>
          </a:prstGeom>
          <a:noFill/>
          <a:ln w="12700">
            <a:solidFill>
              <a:schemeClr val="tx1"/>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640" name="Line 16"/>
          <p:cNvSpPr>
            <a:spLocks noChangeShapeType="1"/>
          </p:cNvSpPr>
          <p:nvPr/>
        </p:nvSpPr>
        <p:spPr bwMode="auto">
          <a:xfrm>
            <a:off x="6681788" y="4416425"/>
            <a:ext cx="0" cy="546100"/>
          </a:xfrm>
          <a:prstGeom prst="line">
            <a:avLst/>
          </a:prstGeom>
          <a:noFill/>
          <a:ln w="12700">
            <a:solidFill>
              <a:schemeClr val="tx1"/>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641" name="Rectangle 17"/>
          <p:cNvSpPr>
            <a:spLocks noChangeArrowheads="1"/>
          </p:cNvSpPr>
          <p:nvPr/>
        </p:nvSpPr>
        <p:spPr bwMode="auto">
          <a:xfrm>
            <a:off x="4746625" y="4114800"/>
            <a:ext cx="1049338" cy="307975"/>
          </a:xfrm>
          <a:prstGeom prst="rect">
            <a:avLst/>
          </a:prstGeom>
          <a:noFill/>
          <a:ln w="9525">
            <a:noFill/>
            <a:miter lim="800000"/>
            <a:headEnd/>
            <a:tailEnd/>
          </a:ln>
          <a:effectLst/>
        </p:spPr>
        <p:txBody>
          <a:bodyPr lIns="92075" tIns="46038" rIns="92075" bIns="46038">
            <a:spAutoFit/>
          </a:bodyPr>
          <a:lstStyle/>
          <a:p>
            <a:pPr eaLnBrk="0" hangingPunct="0">
              <a:defRPr/>
            </a:pPr>
            <a:r>
              <a:rPr lang="en-US" sz="1400" b="1">
                <a:solidFill>
                  <a:schemeClr val="tx1"/>
                </a:solidFill>
                <a:latin typeface="+mn-lt"/>
              </a:rPr>
              <a:t>RTT-I</a:t>
            </a:r>
          </a:p>
        </p:txBody>
      </p:sp>
      <p:sp>
        <p:nvSpPr>
          <p:cNvPr id="26642" name="Rectangle 18"/>
          <p:cNvSpPr>
            <a:spLocks noChangeArrowheads="1"/>
          </p:cNvSpPr>
          <p:nvPr/>
        </p:nvSpPr>
        <p:spPr bwMode="auto">
          <a:xfrm>
            <a:off x="5492750" y="4398963"/>
            <a:ext cx="1122363" cy="523875"/>
          </a:xfrm>
          <a:prstGeom prst="rect">
            <a:avLst/>
          </a:prstGeom>
          <a:noFill/>
          <a:ln w="9525">
            <a:noFill/>
            <a:miter lim="800000"/>
            <a:headEnd/>
            <a:tailEnd/>
          </a:ln>
          <a:effectLst/>
        </p:spPr>
        <p:txBody>
          <a:bodyPr wrap="none" lIns="92075" tIns="46038" rIns="92075" bIns="46038">
            <a:spAutoFit/>
          </a:bodyPr>
          <a:lstStyle/>
          <a:p>
            <a:pPr algn="ctr" eaLnBrk="0" hangingPunct="0">
              <a:defRPr/>
            </a:pPr>
            <a:r>
              <a:rPr lang="en-US" sz="1400">
                <a:solidFill>
                  <a:schemeClr val="tx1"/>
                </a:solidFill>
                <a:latin typeface="+mn-lt"/>
              </a:rPr>
              <a:t>Propagation</a:t>
            </a:r>
          </a:p>
          <a:p>
            <a:pPr algn="ctr" eaLnBrk="0" hangingPunct="0">
              <a:defRPr/>
            </a:pPr>
            <a:r>
              <a:rPr lang="en-US" sz="1400">
                <a:solidFill>
                  <a:schemeClr val="tx1"/>
                </a:solidFill>
                <a:latin typeface="+mn-lt"/>
              </a:rPr>
              <a:t>Delay</a:t>
            </a:r>
          </a:p>
        </p:txBody>
      </p:sp>
      <p:sp>
        <p:nvSpPr>
          <p:cNvPr id="26643" name="Rectangle 19"/>
          <p:cNvSpPr>
            <a:spLocks noChangeArrowheads="1"/>
          </p:cNvSpPr>
          <p:nvPr/>
        </p:nvSpPr>
        <p:spPr bwMode="auto">
          <a:xfrm>
            <a:off x="7408863" y="4398963"/>
            <a:ext cx="1122362" cy="523875"/>
          </a:xfrm>
          <a:prstGeom prst="rect">
            <a:avLst/>
          </a:prstGeom>
          <a:noFill/>
          <a:ln w="9525">
            <a:noFill/>
            <a:miter lim="800000"/>
            <a:headEnd/>
            <a:tailEnd/>
          </a:ln>
          <a:effectLst/>
        </p:spPr>
        <p:txBody>
          <a:bodyPr wrap="none" lIns="92075" tIns="46038" rIns="92075" bIns="46038">
            <a:spAutoFit/>
          </a:bodyPr>
          <a:lstStyle/>
          <a:p>
            <a:pPr algn="ctr" eaLnBrk="0" hangingPunct="0">
              <a:defRPr/>
            </a:pPr>
            <a:r>
              <a:rPr lang="en-US" sz="1400">
                <a:solidFill>
                  <a:schemeClr val="tx1"/>
                </a:solidFill>
                <a:latin typeface="+mn-lt"/>
              </a:rPr>
              <a:t>Propagation</a:t>
            </a:r>
          </a:p>
          <a:p>
            <a:pPr algn="ctr" eaLnBrk="0" hangingPunct="0">
              <a:defRPr/>
            </a:pPr>
            <a:r>
              <a:rPr lang="en-US" sz="1400">
                <a:solidFill>
                  <a:schemeClr val="tx1"/>
                </a:solidFill>
                <a:latin typeface="+mn-lt"/>
              </a:rPr>
              <a:t>Delay</a:t>
            </a:r>
          </a:p>
        </p:txBody>
      </p:sp>
      <p:sp>
        <p:nvSpPr>
          <p:cNvPr id="26644" name="Rectangle 20"/>
          <p:cNvSpPr>
            <a:spLocks noChangeArrowheads="1"/>
          </p:cNvSpPr>
          <p:nvPr/>
        </p:nvSpPr>
        <p:spPr bwMode="auto">
          <a:xfrm>
            <a:off x="6670675" y="4114800"/>
            <a:ext cx="992188" cy="307975"/>
          </a:xfrm>
          <a:prstGeom prst="rect">
            <a:avLst/>
          </a:prstGeom>
          <a:noFill/>
          <a:ln w="9525">
            <a:noFill/>
            <a:miter lim="800000"/>
            <a:headEnd/>
            <a:tailEnd/>
          </a:ln>
          <a:effectLst/>
        </p:spPr>
        <p:txBody>
          <a:bodyPr lIns="92075" tIns="46038" rIns="92075" bIns="46038">
            <a:spAutoFit/>
          </a:bodyPr>
          <a:lstStyle/>
          <a:p>
            <a:pPr eaLnBrk="0" hangingPunct="0">
              <a:defRPr/>
            </a:pPr>
            <a:r>
              <a:rPr lang="en-US" sz="1400" b="1">
                <a:solidFill>
                  <a:schemeClr val="tx1"/>
                </a:solidFill>
                <a:latin typeface="+mn-lt"/>
              </a:rPr>
              <a:t>RTT-R</a:t>
            </a:r>
          </a:p>
        </p:txBody>
      </p:sp>
      <p:grpSp>
        <p:nvGrpSpPr>
          <p:cNvPr id="44052" name="Group 21"/>
          <p:cNvGrpSpPr>
            <a:grpSpLocks/>
          </p:cNvGrpSpPr>
          <p:nvPr/>
        </p:nvGrpSpPr>
        <p:grpSpPr bwMode="auto">
          <a:xfrm>
            <a:off x="4779963" y="3405188"/>
            <a:ext cx="900112" cy="642937"/>
            <a:chOff x="3011" y="2145"/>
            <a:chExt cx="567" cy="405"/>
          </a:xfrm>
        </p:grpSpPr>
        <p:sp>
          <p:nvSpPr>
            <p:cNvPr id="26646" name="Freeform 22"/>
            <p:cNvSpPr>
              <a:spLocks/>
            </p:cNvSpPr>
            <p:nvPr/>
          </p:nvSpPr>
          <p:spPr bwMode="auto">
            <a:xfrm>
              <a:off x="3011" y="2384"/>
              <a:ext cx="333" cy="31"/>
            </a:xfrm>
            <a:custGeom>
              <a:avLst/>
              <a:gdLst/>
              <a:ahLst/>
              <a:cxnLst>
                <a:cxn ang="0">
                  <a:pos x="47" y="30"/>
                </a:cxn>
                <a:cxn ang="0">
                  <a:pos x="47" y="24"/>
                </a:cxn>
                <a:cxn ang="0">
                  <a:pos x="22" y="24"/>
                </a:cxn>
                <a:cxn ang="0">
                  <a:pos x="0" y="18"/>
                </a:cxn>
                <a:cxn ang="0">
                  <a:pos x="0" y="4"/>
                </a:cxn>
                <a:cxn ang="0">
                  <a:pos x="12" y="0"/>
                </a:cxn>
                <a:cxn ang="0">
                  <a:pos x="22" y="1"/>
                </a:cxn>
                <a:cxn ang="0">
                  <a:pos x="24" y="0"/>
                </a:cxn>
                <a:cxn ang="0">
                  <a:pos x="76" y="0"/>
                </a:cxn>
                <a:cxn ang="0">
                  <a:pos x="74" y="4"/>
                </a:cxn>
                <a:cxn ang="0">
                  <a:pos x="73" y="7"/>
                </a:cxn>
                <a:cxn ang="0">
                  <a:pos x="103" y="7"/>
                </a:cxn>
                <a:cxn ang="0">
                  <a:pos x="103" y="1"/>
                </a:cxn>
                <a:cxn ang="0">
                  <a:pos x="105" y="0"/>
                </a:cxn>
                <a:cxn ang="0">
                  <a:pos x="332" y="0"/>
                </a:cxn>
                <a:cxn ang="0">
                  <a:pos x="332" y="24"/>
                </a:cxn>
                <a:cxn ang="0">
                  <a:pos x="313" y="24"/>
                </a:cxn>
                <a:cxn ang="0">
                  <a:pos x="314" y="30"/>
                </a:cxn>
                <a:cxn ang="0">
                  <a:pos x="47" y="30"/>
                </a:cxn>
              </a:cxnLst>
              <a:rect l="0" t="0" r="r" b="b"/>
              <a:pathLst>
                <a:path w="333" h="31">
                  <a:moveTo>
                    <a:pt x="47" y="30"/>
                  </a:moveTo>
                  <a:lnTo>
                    <a:pt x="47" y="24"/>
                  </a:lnTo>
                  <a:lnTo>
                    <a:pt x="22" y="24"/>
                  </a:lnTo>
                  <a:lnTo>
                    <a:pt x="0" y="18"/>
                  </a:lnTo>
                  <a:lnTo>
                    <a:pt x="0" y="4"/>
                  </a:lnTo>
                  <a:lnTo>
                    <a:pt x="12" y="0"/>
                  </a:lnTo>
                  <a:lnTo>
                    <a:pt x="22" y="1"/>
                  </a:lnTo>
                  <a:lnTo>
                    <a:pt x="24" y="0"/>
                  </a:lnTo>
                  <a:lnTo>
                    <a:pt x="76" y="0"/>
                  </a:lnTo>
                  <a:lnTo>
                    <a:pt x="74" y="4"/>
                  </a:lnTo>
                  <a:lnTo>
                    <a:pt x="73" y="7"/>
                  </a:lnTo>
                  <a:lnTo>
                    <a:pt x="103" y="7"/>
                  </a:lnTo>
                  <a:lnTo>
                    <a:pt x="103" y="1"/>
                  </a:lnTo>
                  <a:lnTo>
                    <a:pt x="105" y="0"/>
                  </a:lnTo>
                  <a:lnTo>
                    <a:pt x="332" y="0"/>
                  </a:lnTo>
                  <a:lnTo>
                    <a:pt x="332" y="24"/>
                  </a:lnTo>
                  <a:lnTo>
                    <a:pt x="313" y="24"/>
                  </a:lnTo>
                  <a:lnTo>
                    <a:pt x="314" y="30"/>
                  </a:lnTo>
                  <a:lnTo>
                    <a:pt x="47" y="30"/>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47" name="Freeform 23"/>
            <p:cNvSpPr>
              <a:spLocks/>
            </p:cNvSpPr>
            <p:nvPr/>
          </p:nvSpPr>
          <p:spPr bwMode="auto">
            <a:xfrm>
              <a:off x="3058" y="2363"/>
              <a:ext cx="403" cy="182"/>
            </a:xfrm>
            <a:custGeom>
              <a:avLst/>
              <a:gdLst/>
              <a:ahLst/>
              <a:cxnLst>
                <a:cxn ang="0">
                  <a:pos x="217" y="160"/>
                </a:cxn>
                <a:cxn ang="0">
                  <a:pos x="210" y="159"/>
                </a:cxn>
                <a:cxn ang="0">
                  <a:pos x="205" y="160"/>
                </a:cxn>
                <a:cxn ang="0">
                  <a:pos x="198" y="161"/>
                </a:cxn>
                <a:cxn ang="0">
                  <a:pos x="192" y="162"/>
                </a:cxn>
                <a:cxn ang="0">
                  <a:pos x="189" y="159"/>
                </a:cxn>
                <a:cxn ang="0">
                  <a:pos x="189" y="157"/>
                </a:cxn>
                <a:cxn ang="0">
                  <a:pos x="182" y="157"/>
                </a:cxn>
                <a:cxn ang="0">
                  <a:pos x="180" y="159"/>
                </a:cxn>
                <a:cxn ang="0">
                  <a:pos x="178" y="157"/>
                </a:cxn>
                <a:cxn ang="0">
                  <a:pos x="183" y="151"/>
                </a:cxn>
                <a:cxn ang="0">
                  <a:pos x="173" y="153"/>
                </a:cxn>
                <a:cxn ang="0">
                  <a:pos x="169" y="155"/>
                </a:cxn>
                <a:cxn ang="0">
                  <a:pos x="170" y="151"/>
                </a:cxn>
                <a:cxn ang="0">
                  <a:pos x="167" y="151"/>
                </a:cxn>
                <a:cxn ang="0">
                  <a:pos x="162" y="154"/>
                </a:cxn>
                <a:cxn ang="0">
                  <a:pos x="156" y="161"/>
                </a:cxn>
                <a:cxn ang="0">
                  <a:pos x="153" y="166"/>
                </a:cxn>
                <a:cxn ang="0">
                  <a:pos x="152" y="166"/>
                </a:cxn>
                <a:cxn ang="0">
                  <a:pos x="152" y="164"/>
                </a:cxn>
                <a:cxn ang="0">
                  <a:pos x="149" y="168"/>
                </a:cxn>
                <a:cxn ang="0">
                  <a:pos x="147" y="170"/>
                </a:cxn>
                <a:cxn ang="0">
                  <a:pos x="146" y="173"/>
                </a:cxn>
                <a:cxn ang="0">
                  <a:pos x="145" y="177"/>
                </a:cxn>
                <a:cxn ang="0">
                  <a:pos x="143" y="181"/>
                </a:cxn>
                <a:cxn ang="0">
                  <a:pos x="141" y="180"/>
                </a:cxn>
                <a:cxn ang="0">
                  <a:pos x="139" y="177"/>
                </a:cxn>
                <a:cxn ang="0">
                  <a:pos x="137" y="168"/>
                </a:cxn>
                <a:cxn ang="0">
                  <a:pos x="133" y="153"/>
                </a:cxn>
                <a:cxn ang="0">
                  <a:pos x="129" y="143"/>
                </a:cxn>
                <a:cxn ang="0">
                  <a:pos x="122" y="129"/>
                </a:cxn>
                <a:cxn ang="0">
                  <a:pos x="113" y="116"/>
                </a:cxn>
                <a:cxn ang="0">
                  <a:pos x="98" y="100"/>
                </a:cxn>
                <a:cxn ang="0">
                  <a:pos x="88" y="93"/>
                </a:cxn>
                <a:cxn ang="0">
                  <a:pos x="66" y="79"/>
                </a:cxn>
                <a:cxn ang="0">
                  <a:pos x="44" y="67"/>
                </a:cxn>
                <a:cxn ang="0">
                  <a:pos x="20" y="57"/>
                </a:cxn>
                <a:cxn ang="0">
                  <a:pos x="0" y="50"/>
                </a:cxn>
                <a:cxn ang="0">
                  <a:pos x="266" y="45"/>
                </a:cxn>
                <a:cxn ang="0">
                  <a:pos x="294" y="36"/>
                </a:cxn>
                <a:cxn ang="0">
                  <a:pos x="307" y="21"/>
                </a:cxn>
                <a:cxn ang="0">
                  <a:pos x="338" y="3"/>
                </a:cxn>
                <a:cxn ang="0">
                  <a:pos x="343" y="6"/>
                </a:cxn>
                <a:cxn ang="0">
                  <a:pos x="352" y="3"/>
                </a:cxn>
                <a:cxn ang="0">
                  <a:pos x="402" y="1"/>
                </a:cxn>
                <a:cxn ang="0">
                  <a:pos x="400" y="4"/>
                </a:cxn>
                <a:cxn ang="0">
                  <a:pos x="398" y="7"/>
                </a:cxn>
                <a:cxn ang="0">
                  <a:pos x="393" y="12"/>
                </a:cxn>
                <a:cxn ang="0">
                  <a:pos x="388" y="17"/>
                </a:cxn>
                <a:cxn ang="0">
                  <a:pos x="382" y="21"/>
                </a:cxn>
                <a:cxn ang="0">
                  <a:pos x="371" y="26"/>
                </a:cxn>
                <a:cxn ang="0">
                  <a:pos x="366" y="34"/>
                </a:cxn>
                <a:cxn ang="0">
                  <a:pos x="322" y="65"/>
                </a:cxn>
                <a:cxn ang="0">
                  <a:pos x="321" y="70"/>
                </a:cxn>
                <a:cxn ang="0">
                  <a:pos x="320" y="75"/>
                </a:cxn>
                <a:cxn ang="0">
                  <a:pos x="312" y="93"/>
                </a:cxn>
                <a:cxn ang="0">
                  <a:pos x="306" y="100"/>
                </a:cxn>
                <a:cxn ang="0">
                  <a:pos x="296" y="112"/>
                </a:cxn>
                <a:cxn ang="0">
                  <a:pos x="284" y="122"/>
                </a:cxn>
                <a:cxn ang="0">
                  <a:pos x="271" y="132"/>
                </a:cxn>
                <a:cxn ang="0">
                  <a:pos x="257" y="141"/>
                </a:cxn>
                <a:cxn ang="0">
                  <a:pos x="243" y="148"/>
                </a:cxn>
                <a:cxn ang="0">
                  <a:pos x="227" y="157"/>
                </a:cxn>
              </a:cxnLst>
              <a:rect l="0" t="0" r="r" b="b"/>
              <a:pathLst>
                <a:path w="403" h="182">
                  <a:moveTo>
                    <a:pt x="221" y="158"/>
                  </a:moveTo>
                  <a:lnTo>
                    <a:pt x="217" y="160"/>
                  </a:lnTo>
                  <a:lnTo>
                    <a:pt x="212" y="161"/>
                  </a:lnTo>
                  <a:lnTo>
                    <a:pt x="210" y="159"/>
                  </a:lnTo>
                  <a:lnTo>
                    <a:pt x="207" y="160"/>
                  </a:lnTo>
                  <a:lnTo>
                    <a:pt x="205" y="160"/>
                  </a:lnTo>
                  <a:lnTo>
                    <a:pt x="201" y="161"/>
                  </a:lnTo>
                  <a:lnTo>
                    <a:pt x="198" y="161"/>
                  </a:lnTo>
                  <a:lnTo>
                    <a:pt x="195" y="162"/>
                  </a:lnTo>
                  <a:lnTo>
                    <a:pt x="192" y="162"/>
                  </a:lnTo>
                  <a:lnTo>
                    <a:pt x="189" y="161"/>
                  </a:lnTo>
                  <a:lnTo>
                    <a:pt x="189" y="159"/>
                  </a:lnTo>
                  <a:lnTo>
                    <a:pt x="191" y="157"/>
                  </a:lnTo>
                  <a:lnTo>
                    <a:pt x="189" y="157"/>
                  </a:lnTo>
                  <a:lnTo>
                    <a:pt x="185" y="157"/>
                  </a:lnTo>
                  <a:lnTo>
                    <a:pt x="182" y="157"/>
                  </a:lnTo>
                  <a:lnTo>
                    <a:pt x="181" y="158"/>
                  </a:lnTo>
                  <a:lnTo>
                    <a:pt x="180" y="159"/>
                  </a:lnTo>
                  <a:lnTo>
                    <a:pt x="178" y="159"/>
                  </a:lnTo>
                  <a:lnTo>
                    <a:pt x="178" y="157"/>
                  </a:lnTo>
                  <a:lnTo>
                    <a:pt x="180" y="156"/>
                  </a:lnTo>
                  <a:lnTo>
                    <a:pt x="183" y="151"/>
                  </a:lnTo>
                  <a:lnTo>
                    <a:pt x="174" y="151"/>
                  </a:lnTo>
                  <a:lnTo>
                    <a:pt x="173" y="153"/>
                  </a:lnTo>
                  <a:lnTo>
                    <a:pt x="171" y="154"/>
                  </a:lnTo>
                  <a:lnTo>
                    <a:pt x="169" y="155"/>
                  </a:lnTo>
                  <a:lnTo>
                    <a:pt x="170" y="153"/>
                  </a:lnTo>
                  <a:lnTo>
                    <a:pt x="170" y="151"/>
                  </a:lnTo>
                  <a:lnTo>
                    <a:pt x="169" y="151"/>
                  </a:lnTo>
                  <a:lnTo>
                    <a:pt x="167" y="151"/>
                  </a:lnTo>
                  <a:lnTo>
                    <a:pt x="165" y="153"/>
                  </a:lnTo>
                  <a:lnTo>
                    <a:pt x="162" y="154"/>
                  </a:lnTo>
                  <a:lnTo>
                    <a:pt x="157" y="159"/>
                  </a:lnTo>
                  <a:lnTo>
                    <a:pt x="156" y="161"/>
                  </a:lnTo>
                  <a:lnTo>
                    <a:pt x="155" y="164"/>
                  </a:lnTo>
                  <a:lnTo>
                    <a:pt x="153" y="166"/>
                  </a:lnTo>
                  <a:lnTo>
                    <a:pt x="152" y="169"/>
                  </a:lnTo>
                  <a:lnTo>
                    <a:pt x="152" y="166"/>
                  </a:lnTo>
                  <a:lnTo>
                    <a:pt x="152" y="165"/>
                  </a:lnTo>
                  <a:lnTo>
                    <a:pt x="152" y="164"/>
                  </a:lnTo>
                  <a:lnTo>
                    <a:pt x="150" y="166"/>
                  </a:lnTo>
                  <a:lnTo>
                    <a:pt x="149" y="168"/>
                  </a:lnTo>
                  <a:lnTo>
                    <a:pt x="148" y="169"/>
                  </a:lnTo>
                  <a:lnTo>
                    <a:pt x="147" y="170"/>
                  </a:lnTo>
                  <a:lnTo>
                    <a:pt x="146" y="172"/>
                  </a:lnTo>
                  <a:lnTo>
                    <a:pt x="146" y="173"/>
                  </a:lnTo>
                  <a:lnTo>
                    <a:pt x="146" y="175"/>
                  </a:lnTo>
                  <a:lnTo>
                    <a:pt x="145" y="177"/>
                  </a:lnTo>
                  <a:lnTo>
                    <a:pt x="145" y="178"/>
                  </a:lnTo>
                  <a:lnTo>
                    <a:pt x="143" y="181"/>
                  </a:lnTo>
                  <a:lnTo>
                    <a:pt x="142" y="181"/>
                  </a:lnTo>
                  <a:lnTo>
                    <a:pt x="141" y="180"/>
                  </a:lnTo>
                  <a:lnTo>
                    <a:pt x="139" y="178"/>
                  </a:lnTo>
                  <a:lnTo>
                    <a:pt x="139" y="177"/>
                  </a:lnTo>
                  <a:lnTo>
                    <a:pt x="138" y="176"/>
                  </a:lnTo>
                  <a:lnTo>
                    <a:pt x="137" y="168"/>
                  </a:lnTo>
                  <a:lnTo>
                    <a:pt x="135" y="160"/>
                  </a:lnTo>
                  <a:lnTo>
                    <a:pt x="133" y="153"/>
                  </a:lnTo>
                  <a:lnTo>
                    <a:pt x="130" y="145"/>
                  </a:lnTo>
                  <a:lnTo>
                    <a:pt x="129" y="143"/>
                  </a:lnTo>
                  <a:lnTo>
                    <a:pt x="126" y="135"/>
                  </a:lnTo>
                  <a:lnTo>
                    <a:pt x="122" y="129"/>
                  </a:lnTo>
                  <a:lnTo>
                    <a:pt x="118" y="122"/>
                  </a:lnTo>
                  <a:lnTo>
                    <a:pt x="113" y="116"/>
                  </a:lnTo>
                  <a:lnTo>
                    <a:pt x="109" y="111"/>
                  </a:lnTo>
                  <a:lnTo>
                    <a:pt x="98" y="100"/>
                  </a:lnTo>
                  <a:lnTo>
                    <a:pt x="92" y="96"/>
                  </a:lnTo>
                  <a:lnTo>
                    <a:pt x="88" y="93"/>
                  </a:lnTo>
                  <a:lnTo>
                    <a:pt x="77" y="85"/>
                  </a:lnTo>
                  <a:lnTo>
                    <a:pt x="66" y="79"/>
                  </a:lnTo>
                  <a:lnTo>
                    <a:pt x="55" y="73"/>
                  </a:lnTo>
                  <a:lnTo>
                    <a:pt x="44" y="67"/>
                  </a:lnTo>
                  <a:lnTo>
                    <a:pt x="32" y="62"/>
                  </a:lnTo>
                  <a:lnTo>
                    <a:pt x="20" y="57"/>
                  </a:lnTo>
                  <a:lnTo>
                    <a:pt x="9" y="53"/>
                  </a:lnTo>
                  <a:lnTo>
                    <a:pt x="0" y="50"/>
                  </a:lnTo>
                  <a:lnTo>
                    <a:pt x="266" y="50"/>
                  </a:lnTo>
                  <a:lnTo>
                    <a:pt x="266" y="45"/>
                  </a:lnTo>
                  <a:lnTo>
                    <a:pt x="284" y="45"/>
                  </a:lnTo>
                  <a:lnTo>
                    <a:pt x="294" y="36"/>
                  </a:lnTo>
                  <a:lnTo>
                    <a:pt x="294" y="21"/>
                  </a:lnTo>
                  <a:lnTo>
                    <a:pt x="307" y="21"/>
                  </a:lnTo>
                  <a:lnTo>
                    <a:pt x="338" y="1"/>
                  </a:lnTo>
                  <a:lnTo>
                    <a:pt x="338" y="3"/>
                  </a:lnTo>
                  <a:lnTo>
                    <a:pt x="343" y="3"/>
                  </a:lnTo>
                  <a:lnTo>
                    <a:pt x="343" y="6"/>
                  </a:lnTo>
                  <a:lnTo>
                    <a:pt x="352" y="6"/>
                  </a:lnTo>
                  <a:lnTo>
                    <a:pt x="352" y="3"/>
                  </a:lnTo>
                  <a:lnTo>
                    <a:pt x="401" y="0"/>
                  </a:lnTo>
                  <a:lnTo>
                    <a:pt x="402" y="1"/>
                  </a:lnTo>
                  <a:lnTo>
                    <a:pt x="402" y="2"/>
                  </a:lnTo>
                  <a:lnTo>
                    <a:pt x="400" y="4"/>
                  </a:lnTo>
                  <a:lnTo>
                    <a:pt x="400" y="5"/>
                  </a:lnTo>
                  <a:lnTo>
                    <a:pt x="398" y="7"/>
                  </a:lnTo>
                  <a:lnTo>
                    <a:pt x="396" y="10"/>
                  </a:lnTo>
                  <a:lnTo>
                    <a:pt x="393" y="12"/>
                  </a:lnTo>
                  <a:lnTo>
                    <a:pt x="391" y="15"/>
                  </a:lnTo>
                  <a:lnTo>
                    <a:pt x="388" y="17"/>
                  </a:lnTo>
                  <a:lnTo>
                    <a:pt x="385" y="19"/>
                  </a:lnTo>
                  <a:lnTo>
                    <a:pt x="382" y="21"/>
                  </a:lnTo>
                  <a:lnTo>
                    <a:pt x="377" y="23"/>
                  </a:lnTo>
                  <a:lnTo>
                    <a:pt x="371" y="26"/>
                  </a:lnTo>
                  <a:lnTo>
                    <a:pt x="366" y="29"/>
                  </a:lnTo>
                  <a:lnTo>
                    <a:pt x="366" y="34"/>
                  </a:lnTo>
                  <a:lnTo>
                    <a:pt x="321" y="60"/>
                  </a:lnTo>
                  <a:lnTo>
                    <a:pt x="322" y="65"/>
                  </a:lnTo>
                  <a:lnTo>
                    <a:pt x="322" y="67"/>
                  </a:lnTo>
                  <a:lnTo>
                    <a:pt x="321" y="70"/>
                  </a:lnTo>
                  <a:lnTo>
                    <a:pt x="321" y="72"/>
                  </a:lnTo>
                  <a:lnTo>
                    <a:pt x="320" y="75"/>
                  </a:lnTo>
                  <a:lnTo>
                    <a:pt x="319" y="77"/>
                  </a:lnTo>
                  <a:lnTo>
                    <a:pt x="312" y="93"/>
                  </a:lnTo>
                  <a:lnTo>
                    <a:pt x="311" y="94"/>
                  </a:lnTo>
                  <a:lnTo>
                    <a:pt x="306" y="100"/>
                  </a:lnTo>
                  <a:lnTo>
                    <a:pt x="301" y="106"/>
                  </a:lnTo>
                  <a:lnTo>
                    <a:pt x="296" y="112"/>
                  </a:lnTo>
                  <a:lnTo>
                    <a:pt x="289" y="118"/>
                  </a:lnTo>
                  <a:lnTo>
                    <a:pt x="284" y="122"/>
                  </a:lnTo>
                  <a:lnTo>
                    <a:pt x="278" y="127"/>
                  </a:lnTo>
                  <a:lnTo>
                    <a:pt x="271" y="132"/>
                  </a:lnTo>
                  <a:lnTo>
                    <a:pt x="265" y="136"/>
                  </a:lnTo>
                  <a:lnTo>
                    <a:pt x="257" y="141"/>
                  </a:lnTo>
                  <a:lnTo>
                    <a:pt x="251" y="145"/>
                  </a:lnTo>
                  <a:lnTo>
                    <a:pt x="243" y="148"/>
                  </a:lnTo>
                  <a:lnTo>
                    <a:pt x="235" y="151"/>
                  </a:lnTo>
                  <a:lnTo>
                    <a:pt x="227" y="157"/>
                  </a:lnTo>
                  <a:lnTo>
                    <a:pt x="221" y="158"/>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48" name="Freeform 24"/>
            <p:cNvSpPr>
              <a:spLocks/>
            </p:cNvSpPr>
            <p:nvPr/>
          </p:nvSpPr>
          <p:spPr bwMode="auto">
            <a:xfrm>
              <a:off x="3117" y="2175"/>
              <a:ext cx="89" cy="94"/>
            </a:xfrm>
            <a:custGeom>
              <a:avLst/>
              <a:gdLst/>
              <a:ahLst/>
              <a:cxnLst>
                <a:cxn ang="0">
                  <a:pos x="8" y="93"/>
                </a:cxn>
                <a:cxn ang="0">
                  <a:pos x="0" y="93"/>
                </a:cxn>
                <a:cxn ang="0">
                  <a:pos x="0" y="85"/>
                </a:cxn>
                <a:cxn ang="0">
                  <a:pos x="5" y="85"/>
                </a:cxn>
                <a:cxn ang="0">
                  <a:pos x="5" y="83"/>
                </a:cxn>
                <a:cxn ang="0">
                  <a:pos x="6" y="82"/>
                </a:cxn>
                <a:cxn ang="0">
                  <a:pos x="8" y="81"/>
                </a:cxn>
                <a:cxn ang="0">
                  <a:pos x="10" y="81"/>
                </a:cxn>
                <a:cxn ang="0">
                  <a:pos x="10" y="82"/>
                </a:cxn>
                <a:cxn ang="0">
                  <a:pos x="11" y="82"/>
                </a:cxn>
                <a:cxn ang="0">
                  <a:pos x="11" y="83"/>
                </a:cxn>
                <a:cxn ang="0">
                  <a:pos x="11" y="85"/>
                </a:cxn>
                <a:cxn ang="0">
                  <a:pos x="27" y="85"/>
                </a:cxn>
                <a:cxn ang="0">
                  <a:pos x="27" y="82"/>
                </a:cxn>
                <a:cxn ang="0">
                  <a:pos x="16" y="82"/>
                </a:cxn>
                <a:cxn ang="0">
                  <a:pos x="16" y="65"/>
                </a:cxn>
                <a:cxn ang="0">
                  <a:pos x="33" y="65"/>
                </a:cxn>
                <a:cxn ang="0">
                  <a:pos x="33" y="55"/>
                </a:cxn>
                <a:cxn ang="0">
                  <a:pos x="44" y="55"/>
                </a:cxn>
                <a:cxn ang="0">
                  <a:pos x="44" y="33"/>
                </a:cxn>
                <a:cxn ang="0">
                  <a:pos x="6" y="30"/>
                </a:cxn>
                <a:cxn ang="0">
                  <a:pos x="44" y="30"/>
                </a:cxn>
                <a:cxn ang="0">
                  <a:pos x="44" y="27"/>
                </a:cxn>
                <a:cxn ang="0">
                  <a:pos x="34" y="25"/>
                </a:cxn>
                <a:cxn ang="0">
                  <a:pos x="44" y="25"/>
                </a:cxn>
                <a:cxn ang="0">
                  <a:pos x="44" y="12"/>
                </a:cxn>
                <a:cxn ang="0">
                  <a:pos x="9" y="10"/>
                </a:cxn>
                <a:cxn ang="0">
                  <a:pos x="45" y="10"/>
                </a:cxn>
                <a:cxn ang="0">
                  <a:pos x="45" y="0"/>
                </a:cxn>
                <a:cxn ang="0">
                  <a:pos x="47" y="0"/>
                </a:cxn>
                <a:cxn ang="0">
                  <a:pos x="47" y="10"/>
                </a:cxn>
                <a:cxn ang="0">
                  <a:pos x="81" y="10"/>
                </a:cxn>
                <a:cxn ang="0">
                  <a:pos x="47" y="12"/>
                </a:cxn>
                <a:cxn ang="0">
                  <a:pos x="48" y="26"/>
                </a:cxn>
                <a:cxn ang="0">
                  <a:pos x="57" y="26"/>
                </a:cxn>
                <a:cxn ang="0">
                  <a:pos x="48" y="27"/>
                </a:cxn>
                <a:cxn ang="0">
                  <a:pos x="48" y="30"/>
                </a:cxn>
                <a:cxn ang="0">
                  <a:pos x="88" y="30"/>
                </a:cxn>
                <a:cxn ang="0">
                  <a:pos x="48" y="33"/>
                </a:cxn>
                <a:cxn ang="0">
                  <a:pos x="47" y="48"/>
                </a:cxn>
                <a:cxn ang="0">
                  <a:pos x="59" y="48"/>
                </a:cxn>
                <a:cxn ang="0">
                  <a:pos x="59" y="57"/>
                </a:cxn>
                <a:cxn ang="0">
                  <a:pos x="54" y="57"/>
                </a:cxn>
                <a:cxn ang="0">
                  <a:pos x="54" y="77"/>
                </a:cxn>
                <a:cxn ang="0">
                  <a:pos x="59" y="77"/>
                </a:cxn>
                <a:cxn ang="0">
                  <a:pos x="59" y="74"/>
                </a:cxn>
                <a:cxn ang="0">
                  <a:pos x="63" y="74"/>
                </a:cxn>
                <a:cxn ang="0">
                  <a:pos x="63" y="77"/>
                </a:cxn>
                <a:cxn ang="0">
                  <a:pos x="67" y="77"/>
                </a:cxn>
                <a:cxn ang="0">
                  <a:pos x="67" y="74"/>
                </a:cxn>
                <a:cxn ang="0">
                  <a:pos x="77" y="74"/>
                </a:cxn>
                <a:cxn ang="0">
                  <a:pos x="77" y="81"/>
                </a:cxn>
                <a:cxn ang="0">
                  <a:pos x="46" y="81"/>
                </a:cxn>
                <a:cxn ang="0">
                  <a:pos x="46" y="85"/>
                </a:cxn>
                <a:cxn ang="0">
                  <a:pos x="77" y="85"/>
                </a:cxn>
                <a:cxn ang="0">
                  <a:pos x="77" y="93"/>
                </a:cxn>
                <a:cxn ang="0">
                  <a:pos x="8" y="93"/>
                </a:cxn>
              </a:cxnLst>
              <a:rect l="0" t="0" r="r" b="b"/>
              <a:pathLst>
                <a:path w="89" h="94">
                  <a:moveTo>
                    <a:pt x="8" y="93"/>
                  </a:moveTo>
                  <a:lnTo>
                    <a:pt x="0" y="93"/>
                  </a:lnTo>
                  <a:lnTo>
                    <a:pt x="0" y="85"/>
                  </a:lnTo>
                  <a:lnTo>
                    <a:pt x="5" y="85"/>
                  </a:lnTo>
                  <a:lnTo>
                    <a:pt x="5" y="83"/>
                  </a:lnTo>
                  <a:lnTo>
                    <a:pt x="6" y="82"/>
                  </a:lnTo>
                  <a:lnTo>
                    <a:pt x="8" y="81"/>
                  </a:lnTo>
                  <a:lnTo>
                    <a:pt x="10" y="81"/>
                  </a:lnTo>
                  <a:lnTo>
                    <a:pt x="10" y="82"/>
                  </a:lnTo>
                  <a:lnTo>
                    <a:pt x="11" y="82"/>
                  </a:lnTo>
                  <a:lnTo>
                    <a:pt x="11" y="83"/>
                  </a:lnTo>
                  <a:lnTo>
                    <a:pt x="11" y="85"/>
                  </a:lnTo>
                  <a:lnTo>
                    <a:pt x="27" y="85"/>
                  </a:lnTo>
                  <a:lnTo>
                    <a:pt x="27" y="82"/>
                  </a:lnTo>
                  <a:lnTo>
                    <a:pt x="16" y="82"/>
                  </a:lnTo>
                  <a:lnTo>
                    <a:pt x="16" y="65"/>
                  </a:lnTo>
                  <a:lnTo>
                    <a:pt x="33" y="65"/>
                  </a:lnTo>
                  <a:lnTo>
                    <a:pt x="33" y="55"/>
                  </a:lnTo>
                  <a:lnTo>
                    <a:pt x="44" y="55"/>
                  </a:lnTo>
                  <a:lnTo>
                    <a:pt x="44" y="33"/>
                  </a:lnTo>
                  <a:lnTo>
                    <a:pt x="6" y="30"/>
                  </a:lnTo>
                  <a:lnTo>
                    <a:pt x="44" y="30"/>
                  </a:lnTo>
                  <a:lnTo>
                    <a:pt x="44" y="27"/>
                  </a:lnTo>
                  <a:lnTo>
                    <a:pt x="34" y="25"/>
                  </a:lnTo>
                  <a:lnTo>
                    <a:pt x="44" y="25"/>
                  </a:lnTo>
                  <a:lnTo>
                    <a:pt x="44" y="12"/>
                  </a:lnTo>
                  <a:lnTo>
                    <a:pt x="9" y="10"/>
                  </a:lnTo>
                  <a:lnTo>
                    <a:pt x="45" y="10"/>
                  </a:lnTo>
                  <a:lnTo>
                    <a:pt x="45" y="0"/>
                  </a:lnTo>
                  <a:lnTo>
                    <a:pt x="47" y="0"/>
                  </a:lnTo>
                  <a:lnTo>
                    <a:pt x="47" y="10"/>
                  </a:lnTo>
                  <a:lnTo>
                    <a:pt x="81" y="10"/>
                  </a:lnTo>
                  <a:lnTo>
                    <a:pt x="47" y="12"/>
                  </a:lnTo>
                  <a:lnTo>
                    <a:pt x="48" y="26"/>
                  </a:lnTo>
                  <a:lnTo>
                    <a:pt x="57" y="26"/>
                  </a:lnTo>
                  <a:lnTo>
                    <a:pt x="48" y="27"/>
                  </a:lnTo>
                  <a:lnTo>
                    <a:pt x="48" y="30"/>
                  </a:lnTo>
                  <a:lnTo>
                    <a:pt x="88" y="30"/>
                  </a:lnTo>
                  <a:lnTo>
                    <a:pt x="48" y="33"/>
                  </a:lnTo>
                  <a:lnTo>
                    <a:pt x="47" y="48"/>
                  </a:lnTo>
                  <a:lnTo>
                    <a:pt x="59" y="48"/>
                  </a:lnTo>
                  <a:lnTo>
                    <a:pt x="59" y="57"/>
                  </a:lnTo>
                  <a:lnTo>
                    <a:pt x="54" y="57"/>
                  </a:lnTo>
                  <a:lnTo>
                    <a:pt x="54" y="77"/>
                  </a:lnTo>
                  <a:lnTo>
                    <a:pt x="59" y="77"/>
                  </a:lnTo>
                  <a:lnTo>
                    <a:pt x="59" y="74"/>
                  </a:lnTo>
                  <a:lnTo>
                    <a:pt x="63" y="74"/>
                  </a:lnTo>
                  <a:lnTo>
                    <a:pt x="63" y="77"/>
                  </a:lnTo>
                  <a:lnTo>
                    <a:pt x="67" y="77"/>
                  </a:lnTo>
                  <a:lnTo>
                    <a:pt x="67" y="74"/>
                  </a:lnTo>
                  <a:lnTo>
                    <a:pt x="77" y="74"/>
                  </a:lnTo>
                  <a:lnTo>
                    <a:pt x="77" y="81"/>
                  </a:lnTo>
                  <a:lnTo>
                    <a:pt x="46" y="81"/>
                  </a:lnTo>
                  <a:lnTo>
                    <a:pt x="46" y="85"/>
                  </a:lnTo>
                  <a:lnTo>
                    <a:pt x="77" y="85"/>
                  </a:lnTo>
                  <a:lnTo>
                    <a:pt x="77" y="93"/>
                  </a:lnTo>
                  <a:lnTo>
                    <a:pt x="8" y="93"/>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49" name="Freeform 25"/>
            <p:cNvSpPr>
              <a:spLocks/>
            </p:cNvSpPr>
            <p:nvPr/>
          </p:nvSpPr>
          <p:spPr bwMode="auto">
            <a:xfrm>
              <a:off x="3144" y="2173"/>
              <a:ext cx="17" cy="17"/>
            </a:xfrm>
            <a:custGeom>
              <a:avLst/>
              <a:gdLst/>
              <a:ahLst/>
              <a:cxnLst>
                <a:cxn ang="0">
                  <a:pos x="16" y="7"/>
                </a:cxn>
                <a:cxn ang="0">
                  <a:pos x="16" y="5"/>
                </a:cxn>
                <a:cxn ang="0">
                  <a:pos x="13" y="2"/>
                </a:cxn>
                <a:cxn ang="0">
                  <a:pos x="11" y="2"/>
                </a:cxn>
                <a:cxn ang="0">
                  <a:pos x="8" y="0"/>
                </a:cxn>
                <a:cxn ang="0">
                  <a:pos x="3" y="0"/>
                </a:cxn>
                <a:cxn ang="0">
                  <a:pos x="3" y="2"/>
                </a:cxn>
                <a:cxn ang="0">
                  <a:pos x="0" y="5"/>
                </a:cxn>
                <a:cxn ang="0">
                  <a:pos x="0" y="11"/>
                </a:cxn>
                <a:cxn ang="0">
                  <a:pos x="3" y="13"/>
                </a:cxn>
                <a:cxn ang="0">
                  <a:pos x="5" y="13"/>
                </a:cxn>
                <a:cxn ang="0">
                  <a:pos x="5" y="16"/>
                </a:cxn>
                <a:cxn ang="0">
                  <a:pos x="11" y="13"/>
                </a:cxn>
                <a:cxn ang="0">
                  <a:pos x="13" y="11"/>
                </a:cxn>
                <a:cxn ang="0">
                  <a:pos x="16" y="11"/>
                </a:cxn>
                <a:cxn ang="0">
                  <a:pos x="16" y="7"/>
                </a:cxn>
              </a:cxnLst>
              <a:rect l="0" t="0" r="r" b="b"/>
              <a:pathLst>
                <a:path w="17" h="17">
                  <a:moveTo>
                    <a:pt x="16" y="7"/>
                  </a:moveTo>
                  <a:lnTo>
                    <a:pt x="16" y="5"/>
                  </a:lnTo>
                  <a:lnTo>
                    <a:pt x="13" y="2"/>
                  </a:lnTo>
                  <a:lnTo>
                    <a:pt x="11" y="2"/>
                  </a:lnTo>
                  <a:lnTo>
                    <a:pt x="8" y="0"/>
                  </a:lnTo>
                  <a:lnTo>
                    <a:pt x="3" y="0"/>
                  </a:lnTo>
                  <a:lnTo>
                    <a:pt x="3" y="2"/>
                  </a:lnTo>
                  <a:lnTo>
                    <a:pt x="0" y="5"/>
                  </a:lnTo>
                  <a:lnTo>
                    <a:pt x="0" y="11"/>
                  </a:lnTo>
                  <a:lnTo>
                    <a:pt x="3" y="13"/>
                  </a:lnTo>
                  <a:lnTo>
                    <a:pt x="5" y="13"/>
                  </a:lnTo>
                  <a:lnTo>
                    <a:pt x="5" y="16"/>
                  </a:lnTo>
                  <a:lnTo>
                    <a:pt x="11" y="13"/>
                  </a:lnTo>
                  <a:lnTo>
                    <a:pt x="13" y="11"/>
                  </a:lnTo>
                  <a:lnTo>
                    <a:pt x="16" y="11"/>
                  </a:lnTo>
                  <a:lnTo>
                    <a:pt x="16" y="7"/>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50" name="Freeform 26"/>
            <p:cNvSpPr>
              <a:spLocks/>
            </p:cNvSpPr>
            <p:nvPr/>
          </p:nvSpPr>
          <p:spPr bwMode="auto">
            <a:xfrm>
              <a:off x="3178" y="2173"/>
              <a:ext cx="17" cy="17"/>
            </a:xfrm>
            <a:custGeom>
              <a:avLst/>
              <a:gdLst/>
              <a:ahLst/>
              <a:cxnLst>
                <a:cxn ang="0">
                  <a:pos x="16" y="7"/>
                </a:cxn>
                <a:cxn ang="0">
                  <a:pos x="16" y="2"/>
                </a:cxn>
                <a:cxn ang="0">
                  <a:pos x="13" y="2"/>
                </a:cxn>
                <a:cxn ang="0">
                  <a:pos x="13" y="0"/>
                </a:cxn>
                <a:cxn ang="0">
                  <a:pos x="8" y="0"/>
                </a:cxn>
                <a:cxn ang="0">
                  <a:pos x="6" y="2"/>
                </a:cxn>
                <a:cxn ang="0">
                  <a:pos x="3" y="2"/>
                </a:cxn>
                <a:cxn ang="0">
                  <a:pos x="3" y="5"/>
                </a:cxn>
                <a:cxn ang="0">
                  <a:pos x="0" y="7"/>
                </a:cxn>
                <a:cxn ang="0">
                  <a:pos x="0" y="8"/>
                </a:cxn>
                <a:cxn ang="0">
                  <a:pos x="3" y="11"/>
                </a:cxn>
                <a:cxn ang="0">
                  <a:pos x="3" y="13"/>
                </a:cxn>
                <a:cxn ang="0">
                  <a:pos x="8" y="13"/>
                </a:cxn>
                <a:cxn ang="0">
                  <a:pos x="8" y="16"/>
                </a:cxn>
                <a:cxn ang="0">
                  <a:pos x="13" y="13"/>
                </a:cxn>
                <a:cxn ang="0">
                  <a:pos x="16" y="11"/>
                </a:cxn>
                <a:cxn ang="0">
                  <a:pos x="16" y="7"/>
                </a:cxn>
              </a:cxnLst>
              <a:rect l="0" t="0" r="r" b="b"/>
              <a:pathLst>
                <a:path w="17" h="17">
                  <a:moveTo>
                    <a:pt x="16" y="7"/>
                  </a:moveTo>
                  <a:lnTo>
                    <a:pt x="16" y="2"/>
                  </a:lnTo>
                  <a:lnTo>
                    <a:pt x="13" y="2"/>
                  </a:lnTo>
                  <a:lnTo>
                    <a:pt x="13" y="0"/>
                  </a:lnTo>
                  <a:lnTo>
                    <a:pt x="8" y="0"/>
                  </a:lnTo>
                  <a:lnTo>
                    <a:pt x="6" y="2"/>
                  </a:lnTo>
                  <a:lnTo>
                    <a:pt x="3" y="2"/>
                  </a:lnTo>
                  <a:lnTo>
                    <a:pt x="3" y="5"/>
                  </a:lnTo>
                  <a:lnTo>
                    <a:pt x="0" y="7"/>
                  </a:lnTo>
                  <a:lnTo>
                    <a:pt x="0" y="8"/>
                  </a:lnTo>
                  <a:lnTo>
                    <a:pt x="3" y="11"/>
                  </a:lnTo>
                  <a:lnTo>
                    <a:pt x="3" y="13"/>
                  </a:lnTo>
                  <a:lnTo>
                    <a:pt x="8" y="13"/>
                  </a:lnTo>
                  <a:lnTo>
                    <a:pt x="8" y="16"/>
                  </a:lnTo>
                  <a:lnTo>
                    <a:pt x="13" y="13"/>
                  </a:lnTo>
                  <a:lnTo>
                    <a:pt x="16" y="11"/>
                  </a:lnTo>
                  <a:lnTo>
                    <a:pt x="16" y="7"/>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51" name="Freeform 27"/>
            <p:cNvSpPr>
              <a:spLocks/>
            </p:cNvSpPr>
            <p:nvPr/>
          </p:nvSpPr>
          <p:spPr bwMode="auto">
            <a:xfrm>
              <a:off x="3164" y="2257"/>
              <a:ext cx="31" cy="17"/>
            </a:xfrm>
            <a:custGeom>
              <a:avLst/>
              <a:gdLst/>
              <a:ahLst/>
              <a:cxnLst>
                <a:cxn ang="0">
                  <a:pos x="0" y="0"/>
                </a:cxn>
                <a:cxn ang="0">
                  <a:pos x="30" y="0"/>
                </a:cxn>
                <a:cxn ang="0">
                  <a:pos x="27" y="16"/>
                </a:cxn>
                <a:cxn ang="0">
                  <a:pos x="0" y="16"/>
                </a:cxn>
                <a:cxn ang="0">
                  <a:pos x="0" y="0"/>
                </a:cxn>
              </a:cxnLst>
              <a:rect l="0" t="0" r="r" b="b"/>
              <a:pathLst>
                <a:path w="31" h="17">
                  <a:moveTo>
                    <a:pt x="0" y="0"/>
                  </a:moveTo>
                  <a:lnTo>
                    <a:pt x="30" y="0"/>
                  </a:lnTo>
                  <a:lnTo>
                    <a:pt x="27" y="16"/>
                  </a:lnTo>
                  <a:lnTo>
                    <a:pt x="0" y="16"/>
                  </a:lnTo>
                  <a:lnTo>
                    <a:pt x="0" y="0"/>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52" name="Freeform 28"/>
            <p:cNvSpPr>
              <a:spLocks/>
            </p:cNvSpPr>
            <p:nvPr/>
          </p:nvSpPr>
          <p:spPr bwMode="auto">
            <a:xfrm>
              <a:off x="3126" y="2268"/>
              <a:ext cx="70" cy="17"/>
            </a:xfrm>
            <a:custGeom>
              <a:avLst/>
              <a:gdLst/>
              <a:ahLst/>
              <a:cxnLst>
                <a:cxn ang="0">
                  <a:pos x="0" y="16"/>
                </a:cxn>
                <a:cxn ang="0">
                  <a:pos x="66" y="16"/>
                </a:cxn>
                <a:cxn ang="0">
                  <a:pos x="69" y="0"/>
                </a:cxn>
                <a:cxn ang="0">
                  <a:pos x="0" y="0"/>
                </a:cxn>
                <a:cxn ang="0">
                  <a:pos x="0" y="16"/>
                </a:cxn>
              </a:cxnLst>
              <a:rect l="0" t="0" r="r" b="b"/>
              <a:pathLst>
                <a:path w="70" h="17">
                  <a:moveTo>
                    <a:pt x="0" y="16"/>
                  </a:moveTo>
                  <a:lnTo>
                    <a:pt x="66" y="16"/>
                  </a:lnTo>
                  <a:lnTo>
                    <a:pt x="69" y="0"/>
                  </a:lnTo>
                  <a:lnTo>
                    <a:pt x="0" y="0"/>
                  </a:lnTo>
                  <a:lnTo>
                    <a:pt x="0" y="16"/>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53" name="Freeform 29"/>
            <p:cNvSpPr>
              <a:spLocks/>
            </p:cNvSpPr>
            <p:nvPr/>
          </p:nvSpPr>
          <p:spPr bwMode="auto">
            <a:xfrm>
              <a:off x="3126" y="2272"/>
              <a:ext cx="70" cy="17"/>
            </a:xfrm>
            <a:custGeom>
              <a:avLst/>
              <a:gdLst/>
              <a:ahLst/>
              <a:cxnLst>
                <a:cxn ang="0">
                  <a:pos x="69" y="0"/>
                </a:cxn>
                <a:cxn ang="0">
                  <a:pos x="0" y="0"/>
                </a:cxn>
                <a:cxn ang="0">
                  <a:pos x="0" y="16"/>
                </a:cxn>
                <a:cxn ang="0">
                  <a:pos x="69" y="16"/>
                </a:cxn>
                <a:cxn ang="0">
                  <a:pos x="69" y="0"/>
                </a:cxn>
              </a:cxnLst>
              <a:rect l="0" t="0" r="r" b="b"/>
              <a:pathLst>
                <a:path w="70" h="17">
                  <a:moveTo>
                    <a:pt x="69" y="0"/>
                  </a:moveTo>
                  <a:lnTo>
                    <a:pt x="0" y="0"/>
                  </a:lnTo>
                  <a:lnTo>
                    <a:pt x="0" y="16"/>
                  </a:lnTo>
                  <a:lnTo>
                    <a:pt x="69" y="16"/>
                  </a:lnTo>
                  <a:lnTo>
                    <a:pt x="69" y="0"/>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54" name="Freeform 30"/>
            <p:cNvSpPr>
              <a:spLocks/>
            </p:cNvSpPr>
            <p:nvPr/>
          </p:nvSpPr>
          <p:spPr bwMode="auto">
            <a:xfrm>
              <a:off x="3126" y="2276"/>
              <a:ext cx="70" cy="17"/>
            </a:xfrm>
            <a:custGeom>
              <a:avLst/>
              <a:gdLst/>
              <a:ahLst/>
              <a:cxnLst>
                <a:cxn ang="0">
                  <a:pos x="65" y="16"/>
                </a:cxn>
                <a:cxn ang="0">
                  <a:pos x="10" y="16"/>
                </a:cxn>
                <a:cxn ang="0">
                  <a:pos x="7" y="8"/>
                </a:cxn>
                <a:cxn ang="0">
                  <a:pos x="2" y="8"/>
                </a:cxn>
                <a:cxn ang="0">
                  <a:pos x="0" y="0"/>
                </a:cxn>
                <a:cxn ang="0">
                  <a:pos x="69" y="0"/>
                </a:cxn>
                <a:cxn ang="0">
                  <a:pos x="65" y="16"/>
                </a:cxn>
              </a:cxnLst>
              <a:rect l="0" t="0" r="r" b="b"/>
              <a:pathLst>
                <a:path w="70" h="17">
                  <a:moveTo>
                    <a:pt x="65" y="16"/>
                  </a:moveTo>
                  <a:lnTo>
                    <a:pt x="10" y="16"/>
                  </a:lnTo>
                  <a:lnTo>
                    <a:pt x="7" y="8"/>
                  </a:lnTo>
                  <a:lnTo>
                    <a:pt x="2" y="8"/>
                  </a:lnTo>
                  <a:lnTo>
                    <a:pt x="0" y="0"/>
                  </a:lnTo>
                  <a:lnTo>
                    <a:pt x="69" y="0"/>
                  </a:lnTo>
                  <a:lnTo>
                    <a:pt x="65" y="16"/>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55" name="Freeform 31"/>
            <p:cNvSpPr>
              <a:spLocks/>
            </p:cNvSpPr>
            <p:nvPr/>
          </p:nvSpPr>
          <p:spPr bwMode="auto">
            <a:xfrm>
              <a:off x="3135" y="2282"/>
              <a:ext cx="60" cy="17"/>
            </a:xfrm>
            <a:custGeom>
              <a:avLst/>
              <a:gdLst/>
              <a:ahLst/>
              <a:cxnLst>
                <a:cxn ang="0">
                  <a:pos x="0" y="16"/>
                </a:cxn>
                <a:cxn ang="0">
                  <a:pos x="59" y="16"/>
                </a:cxn>
                <a:cxn ang="0">
                  <a:pos x="59" y="0"/>
                </a:cxn>
                <a:cxn ang="0">
                  <a:pos x="0" y="0"/>
                </a:cxn>
                <a:cxn ang="0">
                  <a:pos x="0" y="16"/>
                </a:cxn>
              </a:cxnLst>
              <a:rect l="0" t="0" r="r" b="b"/>
              <a:pathLst>
                <a:path w="60" h="17">
                  <a:moveTo>
                    <a:pt x="0" y="16"/>
                  </a:moveTo>
                  <a:lnTo>
                    <a:pt x="59" y="16"/>
                  </a:lnTo>
                  <a:lnTo>
                    <a:pt x="59" y="0"/>
                  </a:lnTo>
                  <a:lnTo>
                    <a:pt x="0" y="0"/>
                  </a:lnTo>
                  <a:lnTo>
                    <a:pt x="0" y="16"/>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56" name="Freeform 32"/>
            <p:cNvSpPr>
              <a:spLocks/>
            </p:cNvSpPr>
            <p:nvPr/>
          </p:nvSpPr>
          <p:spPr bwMode="auto">
            <a:xfrm>
              <a:off x="3145" y="2289"/>
              <a:ext cx="49" cy="40"/>
            </a:xfrm>
            <a:custGeom>
              <a:avLst/>
              <a:gdLst/>
              <a:ahLst/>
              <a:cxnLst>
                <a:cxn ang="0">
                  <a:pos x="48" y="7"/>
                </a:cxn>
                <a:cxn ang="0">
                  <a:pos x="48" y="0"/>
                </a:cxn>
                <a:cxn ang="0">
                  <a:pos x="0" y="0"/>
                </a:cxn>
                <a:cxn ang="0">
                  <a:pos x="0" y="39"/>
                </a:cxn>
                <a:cxn ang="0">
                  <a:pos x="32" y="39"/>
                </a:cxn>
                <a:cxn ang="0">
                  <a:pos x="32" y="9"/>
                </a:cxn>
                <a:cxn ang="0">
                  <a:pos x="48" y="9"/>
                </a:cxn>
                <a:cxn ang="0">
                  <a:pos x="48" y="7"/>
                </a:cxn>
              </a:cxnLst>
              <a:rect l="0" t="0" r="r" b="b"/>
              <a:pathLst>
                <a:path w="49" h="40">
                  <a:moveTo>
                    <a:pt x="48" y="7"/>
                  </a:moveTo>
                  <a:lnTo>
                    <a:pt x="48" y="0"/>
                  </a:lnTo>
                  <a:lnTo>
                    <a:pt x="0" y="0"/>
                  </a:lnTo>
                  <a:lnTo>
                    <a:pt x="0" y="39"/>
                  </a:lnTo>
                  <a:lnTo>
                    <a:pt x="32" y="39"/>
                  </a:lnTo>
                  <a:lnTo>
                    <a:pt x="32" y="9"/>
                  </a:lnTo>
                  <a:lnTo>
                    <a:pt x="48" y="9"/>
                  </a:lnTo>
                  <a:lnTo>
                    <a:pt x="48" y="7"/>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57" name="Freeform 33"/>
            <p:cNvSpPr>
              <a:spLocks/>
            </p:cNvSpPr>
            <p:nvPr/>
          </p:nvSpPr>
          <p:spPr bwMode="auto">
            <a:xfrm>
              <a:off x="3178" y="2310"/>
              <a:ext cx="44" cy="17"/>
            </a:xfrm>
            <a:custGeom>
              <a:avLst/>
              <a:gdLst/>
              <a:ahLst/>
              <a:cxnLst>
                <a:cxn ang="0">
                  <a:pos x="43" y="16"/>
                </a:cxn>
                <a:cxn ang="0">
                  <a:pos x="0" y="16"/>
                </a:cxn>
                <a:cxn ang="0">
                  <a:pos x="0" y="0"/>
                </a:cxn>
                <a:cxn ang="0">
                  <a:pos x="31" y="0"/>
                </a:cxn>
                <a:cxn ang="0">
                  <a:pos x="43" y="16"/>
                </a:cxn>
              </a:cxnLst>
              <a:rect l="0" t="0" r="r" b="b"/>
              <a:pathLst>
                <a:path w="44" h="17">
                  <a:moveTo>
                    <a:pt x="43" y="16"/>
                  </a:moveTo>
                  <a:lnTo>
                    <a:pt x="0" y="16"/>
                  </a:lnTo>
                  <a:lnTo>
                    <a:pt x="0" y="0"/>
                  </a:lnTo>
                  <a:lnTo>
                    <a:pt x="31" y="0"/>
                  </a:lnTo>
                  <a:lnTo>
                    <a:pt x="43" y="16"/>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58" name="Freeform 34"/>
            <p:cNvSpPr>
              <a:spLocks/>
            </p:cNvSpPr>
            <p:nvPr/>
          </p:nvSpPr>
          <p:spPr bwMode="auto">
            <a:xfrm>
              <a:off x="3121" y="2321"/>
              <a:ext cx="25" cy="17"/>
            </a:xfrm>
            <a:custGeom>
              <a:avLst/>
              <a:gdLst/>
              <a:ahLst/>
              <a:cxnLst>
                <a:cxn ang="0">
                  <a:pos x="0" y="16"/>
                </a:cxn>
                <a:cxn ang="0">
                  <a:pos x="0" y="8"/>
                </a:cxn>
                <a:cxn ang="0">
                  <a:pos x="24" y="0"/>
                </a:cxn>
                <a:cxn ang="0">
                  <a:pos x="24" y="9"/>
                </a:cxn>
                <a:cxn ang="0">
                  <a:pos x="0" y="16"/>
                </a:cxn>
              </a:cxnLst>
              <a:rect l="0" t="0" r="r" b="b"/>
              <a:pathLst>
                <a:path w="25" h="17">
                  <a:moveTo>
                    <a:pt x="0" y="16"/>
                  </a:moveTo>
                  <a:lnTo>
                    <a:pt x="0" y="8"/>
                  </a:lnTo>
                  <a:lnTo>
                    <a:pt x="24" y="0"/>
                  </a:lnTo>
                  <a:lnTo>
                    <a:pt x="24" y="9"/>
                  </a:lnTo>
                  <a:lnTo>
                    <a:pt x="0" y="16"/>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59" name="Freeform 35"/>
            <p:cNvSpPr>
              <a:spLocks/>
            </p:cNvSpPr>
            <p:nvPr/>
          </p:nvSpPr>
          <p:spPr bwMode="auto">
            <a:xfrm>
              <a:off x="3012" y="2345"/>
              <a:ext cx="102" cy="40"/>
            </a:xfrm>
            <a:custGeom>
              <a:avLst/>
              <a:gdLst/>
              <a:ahLst/>
              <a:cxnLst>
                <a:cxn ang="0">
                  <a:pos x="73" y="30"/>
                </a:cxn>
                <a:cxn ang="0">
                  <a:pos x="75" y="39"/>
                </a:cxn>
                <a:cxn ang="0">
                  <a:pos x="23" y="39"/>
                </a:cxn>
                <a:cxn ang="0">
                  <a:pos x="25" y="36"/>
                </a:cxn>
                <a:cxn ang="0">
                  <a:pos x="18" y="29"/>
                </a:cxn>
                <a:cxn ang="0">
                  <a:pos x="47" y="17"/>
                </a:cxn>
                <a:cxn ang="0">
                  <a:pos x="19" y="18"/>
                </a:cxn>
                <a:cxn ang="0">
                  <a:pos x="19" y="15"/>
                </a:cxn>
                <a:cxn ang="0">
                  <a:pos x="0" y="9"/>
                </a:cxn>
                <a:cxn ang="0">
                  <a:pos x="0" y="0"/>
                </a:cxn>
                <a:cxn ang="0">
                  <a:pos x="101" y="0"/>
                </a:cxn>
                <a:cxn ang="0">
                  <a:pos x="40" y="30"/>
                </a:cxn>
                <a:cxn ang="0">
                  <a:pos x="73" y="30"/>
                </a:cxn>
              </a:cxnLst>
              <a:rect l="0" t="0" r="r" b="b"/>
              <a:pathLst>
                <a:path w="102" h="40">
                  <a:moveTo>
                    <a:pt x="73" y="30"/>
                  </a:moveTo>
                  <a:lnTo>
                    <a:pt x="75" y="39"/>
                  </a:lnTo>
                  <a:lnTo>
                    <a:pt x="23" y="39"/>
                  </a:lnTo>
                  <a:lnTo>
                    <a:pt x="25" y="36"/>
                  </a:lnTo>
                  <a:lnTo>
                    <a:pt x="18" y="29"/>
                  </a:lnTo>
                  <a:lnTo>
                    <a:pt x="47" y="17"/>
                  </a:lnTo>
                  <a:lnTo>
                    <a:pt x="19" y="18"/>
                  </a:lnTo>
                  <a:lnTo>
                    <a:pt x="19" y="15"/>
                  </a:lnTo>
                  <a:lnTo>
                    <a:pt x="0" y="9"/>
                  </a:lnTo>
                  <a:lnTo>
                    <a:pt x="0" y="0"/>
                  </a:lnTo>
                  <a:lnTo>
                    <a:pt x="101" y="0"/>
                  </a:lnTo>
                  <a:lnTo>
                    <a:pt x="40" y="30"/>
                  </a:lnTo>
                  <a:lnTo>
                    <a:pt x="73" y="30"/>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60" name="Freeform 36"/>
            <p:cNvSpPr>
              <a:spLocks/>
            </p:cNvSpPr>
            <p:nvPr/>
          </p:nvSpPr>
          <p:spPr bwMode="auto">
            <a:xfrm>
              <a:off x="3060" y="2351"/>
              <a:ext cx="17" cy="17"/>
            </a:xfrm>
            <a:custGeom>
              <a:avLst/>
              <a:gdLst/>
              <a:ahLst/>
              <a:cxnLst>
                <a:cxn ang="0">
                  <a:pos x="16" y="3"/>
                </a:cxn>
                <a:cxn ang="0">
                  <a:pos x="16" y="11"/>
                </a:cxn>
                <a:cxn ang="0">
                  <a:pos x="0" y="16"/>
                </a:cxn>
                <a:cxn ang="0">
                  <a:pos x="0" y="2"/>
                </a:cxn>
                <a:cxn ang="0">
                  <a:pos x="6" y="0"/>
                </a:cxn>
                <a:cxn ang="0">
                  <a:pos x="10" y="0"/>
                </a:cxn>
                <a:cxn ang="0">
                  <a:pos x="13" y="0"/>
                </a:cxn>
                <a:cxn ang="0">
                  <a:pos x="15" y="1"/>
                </a:cxn>
                <a:cxn ang="0">
                  <a:pos x="15" y="2"/>
                </a:cxn>
                <a:cxn ang="0">
                  <a:pos x="16" y="3"/>
                </a:cxn>
              </a:cxnLst>
              <a:rect l="0" t="0" r="r" b="b"/>
              <a:pathLst>
                <a:path w="17" h="17">
                  <a:moveTo>
                    <a:pt x="16" y="3"/>
                  </a:moveTo>
                  <a:lnTo>
                    <a:pt x="16" y="11"/>
                  </a:lnTo>
                  <a:lnTo>
                    <a:pt x="0" y="16"/>
                  </a:lnTo>
                  <a:lnTo>
                    <a:pt x="0" y="2"/>
                  </a:lnTo>
                  <a:lnTo>
                    <a:pt x="6" y="0"/>
                  </a:lnTo>
                  <a:lnTo>
                    <a:pt x="10" y="0"/>
                  </a:lnTo>
                  <a:lnTo>
                    <a:pt x="13" y="0"/>
                  </a:lnTo>
                  <a:lnTo>
                    <a:pt x="15" y="1"/>
                  </a:lnTo>
                  <a:lnTo>
                    <a:pt x="15" y="2"/>
                  </a:lnTo>
                  <a:lnTo>
                    <a:pt x="16" y="3"/>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61" name="Freeform 37"/>
            <p:cNvSpPr>
              <a:spLocks/>
            </p:cNvSpPr>
            <p:nvPr/>
          </p:nvSpPr>
          <p:spPr bwMode="auto">
            <a:xfrm>
              <a:off x="3084" y="2376"/>
              <a:ext cx="38" cy="17"/>
            </a:xfrm>
            <a:custGeom>
              <a:avLst/>
              <a:gdLst/>
              <a:ahLst/>
              <a:cxnLst>
                <a:cxn ang="0">
                  <a:pos x="1" y="0"/>
                </a:cxn>
                <a:cxn ang="0">
                  <a:pos x="3" y="8"/>
                </a:cxn>
                <a:cxn ang="0">
                  <a:pos x="0" y="13"/>
                </a:cxn>
                <a:cxn ang="0">
                  <a:pos x="0" y="16"/>
                </a:cxn>
                <a:cxn ang="0">
                  <a:pos x="30" y="16"/>
                </a:cxn>
                <a:cxn ang="0">
                  <a:pos x="30" y="9"/>
                </a:cxn>
                <a:cxn ang="0">
                  <a:pos x="32" y="8"/>
                </a:cxn>
                <a:cxn ang="0">
                  <a:pos x="37" y="0"/>
                </a:cxn>
                <a:cxn ang="0">
                  <a:pos x="1" y="0"/>
                </a:cxn>
              </a:cxnLst>
              <a:rect l="0" t="0" r="r" b="b"/>
              <a:pathLst>
                <a:path w="38" h="17">
                  <a:moveTo>
                    <a:pt x="1" y="0"/>
                  </a:moveTo>
                  <a:lnTo>
                    <a:pt x="3" y="8"/>
                  </a:lnTo>
                  <a:lnTo>
                    <a:pt x="0" y="13"/>
                  </a:lnTo>
                  <a:lnTo>
                    <a:pt x="0" y="16"/>
                  </a:lnTo>
                  <a:lnTo>
                    <a:pt x="30" y="16"/>
                  </a:lnTo>
                  <a:lnTo>
                    <a:pt x="30" y="9"/>
                  </a:lnTo>
                  <a:lnTo>
                    <a:pt x="32" y="8"/>
                  </a:lnTo>
                  <a:lnTo>
                    <a:pt x="37" y="0"/>
                  </a:lnTo>
                  <a:lnTo>
                    <a:pt x="1" y="0"/>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62" name="Freeform 38"/>
            <p:cNvSpPr>
              <a:spLocks/>
            </p:cNvSpPr>
            <p:nvPr/>
          </p:nvSpPr>
          <p:spPr bwMode="auto">
            <a:xfrm>
              <a:off x="3116" y="2376"/>
              <a:ext cx="211" cy="17"/>
            </a:xfrm>
            <a:custGeom>
              <a:avLst/>
              <a:gdLst/>
              <a:ahLst/>
              <a:cxnLst>
                <a:cxn ang="0">
                  <a:pos x="210" y="0"/>
                </a:cxn>
                <a:cxn ang="0">
                  <a:pos x="210" y="16"/>
                </a:cxn>
                <a:cxn ang="0">
                  <a:pos x="0" y="16"/>
                </a:cxn>
                <a:cxn ang="0">
                  <a:pos x="4" y="0"/>
                </a:cxn>
                <a:cxn ang="0">
                  <a:pos x="210" y="0"/>
                </a:cxn>
              </a:cxnLst>
              <a:rect l="0" t="0" r="r" b="b"/>
              <a:pathLst>
                <a:path w="211" h="17">
                  <a:moveTo>
                    <a:pt x="210" y="0"/>
                  </a:moveTo>
                  <a:lnTo>
                    <a:pt x="210" y="16"/>
                  </a:lnTo>
                  <a:lnTo>
                    <a:pt x="0" y="16"/>
                  </a:lnTo>
                  <a:lnTo>
                    <a:pt x="4" y="0"/>
                  </a:lnTo>
                  <a:lnTo>
                    <a:pt x="210" y="0"/>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63" name="Freeform 39"/>
            <p:cNvSpPr>
              <a:spLocks/>
            </p:cNvSpPr>
            <p:nvPr/>
          </p:nvSpPr>
          <p:spPr bwMode="auto">
            <a:xfrm>
              <a:off x="3326" y="2371"/>
              <a:ext cx="40" cy="17"/>
            </a:xfrm>
            <a:custGeom>
              <a:avLst/>
              <a:gdLst/>
              <a:ahLst/>
              <a:cxnLst>
                <a:cxn ang="0">
                  <a:pos x="0" y="3"/>
                </a:cxn>
                <a:cxn ang="0">
                  <a:pos x="6" y="0"/>
                </a:cxn>
                <a:cxn ang="0">
                  <a:pos x="39" y="0"/>
                </a:cxn>
                <a:cxn ang="0">
                  <a:pos x="39" y="16"/>
                </a:cxn>
                <a:cxn ang="0">
                  <a:pos x="26" y="16"/>
                </a:cxn>
                <a:cxn ang="0">
                  <a:pos x="26" y="8"/>
                </a:cxn>
                <a:cxn ang="0">
                  <a:pos x="7" y="8"/>
                </a:cxn>
                <a:cxn ang="0">
                  <a:pos x="0" y="14"/>
                </a:cxn>
                <a:cxn ang="0">
                  <a:pos x="0" y="3"/>
                </a:cxn>
              </a:cxnLst>
              <a:rect l="0" t="0" r="r" b="b"/>
              <a:pathLst>
                <a:path w="40" h="17">
                  <a:moveTo>
                    <a:pt x="0" y="3"/>
                  </a:moveTo>
                  <a:lnTo>
                    <a:pt x="6" y="0"/>
                  </a:lnTo>
                  <a:lnTo>
                    <a:pt x="39" y="0"/>
                  </a:lnTo>
                  <a:lnTo>
                    <a:pt x="39" y="16"/>
                  </a:lnTo>
                  <a:lnTo>
                    <a:pt x="26" y="16"/>
                  </a:lnTo>
                  <a:lnTo>
                    <a:pt x="26" y="8"/>
                  </a:lnTo>
                  <a:lnTo>
                    <a:pt x="7" y="8"/>
                  </a:lnTo>
                  <a:lnTo>
                    <a:pt x="0" y="14"/>
                  </a:lnTo>
                  <a:lnTo>
                    <a:pt x="0" y="3"/>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64" name="Freeform 40"/>
            <p:cNvSpPr>
              <a:spLocks/>
            </p:cNvSpPr>
            <p:nvPr/>
          </p:nvSpPr>
          <p:spPr bwMode="auto">
            <a:xfrm>
              <a:off x="3376" y="2347"/>
              <a:ext cx="22" cy="17"/>
            </a:xfrm>
            <a:custGeom>
              <a:avLst/>
              <a:gdLst/>
              <a:ahLst/>
              <a:cxnLst>
                <a:cxn ang="0">
                  <a:pos x="21" y="16"/>
                </a:cxn>
                <a:cxn ang="0">
                  <a:pos x="21" y="6"/>
                </a:cxn>
                <a:cxn ang="0">
                  <a:pos x="2" y="7"/>
                </a:cxn>
                <a:cxn ang="0">
                  <a:pos x="2" y="3"/>
                </a:cxn>
                <a:cxn ang="0">
                  <a:pos x="1" y="0"/>
                </a:cxn>
                <a:cxn ang="0">
                  <a:pos x="0" y="3"/>
                </a:cxn>
                <a:cxn ang="0">
                  <a:pos x="0" y="12"/>
                </a:cxn>
                <a:cxn ang="0">
                  <a:pos x="17" y="11"/>
                </a:cxn>
                <a:cxn ang="0">
                  <a:pos x="14" y="16"/>
                </a:cxn>
                <a:cxn ang="0">
                  <a:pos x="21" y="16"/>
                </a:cxn>
              </a:cxnLst>
              <a:rect l="0" t="0" r="r" b="b"/>
              <a:pathLst>
                <a:path w="22" h="17">
                  <a:moveTo>
                    <a:pt x="21" y="16"/>
                  </a:moveTo>
                  <a:lnTo>
                    <a:pt x="21" y="6"/>
                  </a:lnTo>
                  <a:lnTo>
                    <a:pt x="2" y="7"/>
                  </a:lnTo>
                  <a:lnTo>
                    <a:pt x="2" y="3"/>
                  </a:lnTo>
                  <a:lnTo>
                    <a:pt x="1" y="0"/>
                  </a:lnTo>
                  <a:lnTo>
                    <a:pt x="0" y="3"/>
                  </a:lnTo>
                  <a:lnTo>
                    <a:pt x="0" y="12"/>
                  </a:lnTo>
                  <a:lnTo>
                    <a:pt x="17" y="11"/>
                  </a:lnTo>
                  <a:lnTo>
                    <a:pt x="14" y="16"/>
                  </a:lnTo>
                  <a:lnTo>
                    <a:pt x="21" y="16"/>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65" name="Freeform 41"/>
            <p:cNvSpPr>
              <a:spLocks/>
            </p:cNvSpPr>
            <p:nvPr/>
          </p:nvSpPr>
          <p:spPr bwMode="auto">
            <a:xfrm>
              <a:off x="3333" y="2348"/>
              <a:ext cx="65" cy="39"/>
            </a:xfrm>
            <a:custGeom>
              <a:avLst/>
              <a:gdLst/>
              <a:ahLst/>
              <a:cxnLst>
                <a:cxn ang="0">
                  <a:pos x="43" y="0"/>
                </a:cxn>
                <a:cxn ang="0">
                  <a:pos x="0" y="23"/>
                </a:cxn>
                <a:cxn ang="0">
                  <a:pos x="32" y="23"/>
                </a:cxn>
                <a:cxn ang="0">
                  <a:pos x="32" y="38"/>
                </a:cxn>
                <a:cxn ang="0">
                  <a:pos x="64" y="17"/>
                </a:cxn>
                <a:cxn ang="0">
                  <a:pos x="64" y="6"/>
                </a:cxn>
                <a:cxn ang="0">
                  <a:pos x="57" y="6"/>
                </a:cxn>
                <a:cxn ang="0">
                  <a:pos x="60" y="4"/>
                </a:cxn>
                <a:cxn ang="0">
                  <a:pos x="43" y="4"/>
                </a:cxn>
                <a:cxn ang="0">
                  <a:pos x="43" y="0"/>
                </a:cxn>
              </a:cxnLst>
              <a:rect l="0" t="0" r="r" b="b"/>
              <a:pathLst>
                <a:path w="65" h="39">
                  <a:moveTo>
                    <a:pt x="43" y="0"/>
                  </a:moveTo>
                  <a:lnTo>
                    <a:pt x="0" y="23"/>
                  </a:lnTo>
                  <a:lnTo>
                    <a:pt x="32" y="23"/>
                  </a:lnTo>
                  <a:lnTo>
                    <a:pt x="32" y="38"/>
                  </a:lnTo>
                  <a:lnTo>
                    <a:pt x="64" y="17"/>
                  </a:lnTo>
                  <a:lnTo>
                    <a:pt x="64" y="6"/>
                  </a:lnTo>
                  <a:lnTo>
                    <a:pt x="57" y="6"/>
                  </a:lnTo>
                  <a:lnTo>
                    <a:pt x="60" y="4"/>
                  </a:lnTo>
                  <a:lnTo>
                    <a:pt x="43" y="4"/>
                  </a:lnTo>
                  <a:lnTo>
                    <a:pt x="43" y="0"/>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66" name="Freeform 42"/>
            <p:cNvSpPr>
              <a:spLocks/>
            </p:cNvSpPr>
            <p:nvPr/>
          </p:nvSpPr>
          <p:spPr bwMode="auto">
            <a:xfrm>
              <a:off x="3326" y="2379"/>
              <a:ext cx="27" cy="31"/>
            </a:xfrm>
            <a:custGeom>
              <a:avLst/>
              <a:gdLst/>
              <a:ahLst/>
              <a:cxnLst>
                <a:cxn ang="0">
                  <a:pos x="8" y="5"/>
                </a:cxn>
                <a:cxn ang="0">
                  <a:pos x="16" y="5"/>
                </a:cxn>
                <a:cxn ang="0">
                  <a:pos x="16" y="30"/>
                </a:cxn>
                <a:cxn ang="0">
                  <a:pos x="26" y="21"/>
                </a:cxn>
                <a:cxn ang="0">
                  <a:pos x="26" y="0"/>
                </a:cxn>
                <a:cxn ang="0">
                  <a:pos x="7" y="0"/>
                </a:cxn>
                <a:cxn ang="0">
                  <a:pos x="0" y="5"/>
                </a:cxn>
                <a:cxn ang="0">
                  <a:pos x="8" y="5"/>
                </a:cxn>
              </a:cxnLst>
              <a:rect l="0" t="0" r="r" b="b"/>
              <a:pathLst>
                <a:path w="27" h="31">
                  <a:moveTo>
                    <a:pt x="8" y="5"/>
                  </a:moveTo>
                  <a:lnTo>
                    <a:pt x="16" y="5"/>
                  </a:lnTo>
                  <a:lnTo>
                    <a:pt x="16" y="30"/>
                  </a:lnTo>
                  <a:lnTo>
                    <a:pt x="26" y="21"/>
                  </a:lnTo>
                  <a:lnTo>
                    <a:pt x="26" y="0"/>
                  </a:lnTo>
                  <a:lnTo>
                    <a:pt x="7" y="0"/>
                  </a:lnTo>
                  <a:lnTo>
                    <a:pt x="0" y="5"/>
                  </a:lnTo>
                  <a:lnTo>
                    <a:pt x="8" y="5"/>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67" name="Freeform 43"/>
            <p:cNvSpPr>
              <a:spLocks/>
            </p:cNvSpPr>
            <p:nvPr/>
          </p:nvSpPr>
          <p:spPr bwMode="auto">
            <a:xfrm>
              <a:off x="3269" y="2333"/>
              <a:ext cx="23" cy="44"/>
            </a:xfrm>
            <a:custGeom>
              <a:avLst/>
              <a:gdLst/>
              <a:ahLst/>
              <a:cxnLst>
                <a:cxn ang="0">
                  <a:pos x="12" y="43"/>
                </a:cxn>
                <a:cxn ang="0">
                  <a:pos x="22" y="0"/>
                </a:cxn>
                <a:cxn ang="0">
                  <a:pos x="13" y="0"/>
                </a:cxn>
                <a:cxn ang="0">
                  <a:pos x="0" y="43"/>
                </a:cxn>
                <a:cxn ang="0">
                  <a:pos x="12" y="43"/>
                </a:cxn>
              </a:cxnLst>
              <a:rect l="0" t="0" r="r" b="b"/>
              <a:pathLst>
                <a:path w="23" h="44">
                  <a:moveTo>
                    <a:pt x="12" y="43"/>
                  </a:moveTo>
                  <a:lnTo>
                    <a:pt x="22" y="0"/>
                  </a:lnTo>
                  <a:lnTo>
                    <a:pt x="13" y="0"/>
                  </a:lnTo>
                  <a:lnTo>
                    <a:pt x="0" y="43"/>
                  </a:lnTo>
                  <a:lnTo>
                    <a:pt x="12" y="43"/>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68" name="Freeform 44"/>
            <p:cNvSpPr>
              <a:spLocks/>
            </p:cNvSpPr>
            <p:nvPr/>
          </p:nvSpPr>
          <p:spPr bwMode="auto">
            <a:xfrm>
              <a:off x="3098" y="2336"/>
              <a:ext cx="67" cy="41"/>
            </a:xfrm>
            <a:custGeom>
              <a:avLst/>
              <a:gdLst/>
              <a:ahLst/>
              <a:cxnLst>
                <a:cxn ang="0">
                  <a:pos x="57" y="0"/>
                </a:cxn>
                <a:cxn ang="0">
                  <a:pos x="66" y="0"/>
                </a:cxn>
                <a:cxn ang="0">
                  <a:pos x="15" y="40"/>
                </a:cxn>
                <a:cxn ang="0">
                  <a:pos x="0" y="40"/>
                </a:cxn>
                <a:cxn ang="0">
                  <a:pos x="57" y="0"/>
                </a:cxn>
              </a:cxnLst>
              <a:rect l="0" t="0" r="r" b="b"/>
              <a:pathLst>
                <a:path w="67" h="41">
                  <a:moveTo>
                    <a:pt x="57" y="0"/>
                  </a:moveTo>
                  <a:lnTo>
                    <a:pt x="66" y="0"/>
                  </a:lnTo>
                  <a:lnTo>
                    <a:pt x="15" y="40"/>
                  </a:lnTo>
                  <a:lnTo>
                    <a:pt x="0" y="40"/>
                  </a:lnTo>
                  <a:lnTo>
                    <a:pt x="57" y="0"/>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69" name="Freeform 45"/>
            <p:cNvSpPr>
              <a:spLocks/>
            </p:cNvSpPr>
            <p:nvPr/>
          </p:nvSpPr>
          <p:spPr bwMode="auto">
            <a:xfrm>
              <a:off x="3012" y="2317"/>
              <a:ext cx="509" cy="60"/>
            </a:xfrm>
            <a:custGeom>
              <a:avLst/>
              <a:gdLst/>
              <a:ahLst/>
              <a:cxnLst>
                <a:cxn ang="0">
                  <a:pos x="73" y="59"/>
                </a:cxn>
                <a:cxn ang="0">
                  <a:pos x="40" y="59"/>
                </a:cxn>
                <a:cxn ang="0">
                  <a:pos x="100" y="28"/>
                </a:cxn>
                <a:cxn ang="0">
                  <a:pos x="0" y="28"/>
                </a:cxn>
                <a:cxn ang="0">
                  <a:pos x="109" y="11"/>
                </a:cxn>
                <a:cxn ang="0">
                  <a:pos x="132" y="8"/>
                </a:cxn>
                <a:cxn ang="0">
                  <a:pos x="132" y="10"/>
                </a:cxn>
                <a:cxn ang="0">
                  <a:pos x="165" y="10"/>
                </a:cxn>
                <a:cxn ang="0">
                  <a:pos x="165" y="0"/>
                </a:cxn>
                <a:cxn ang="0">
                  <a:pos x="344" y="0"/>
                </a:cxn>
                <a:cxn ang="0">
                  <a:pos x="351" y="0"/>
                </a:cxn>
                <a:cxn ang="0">
                  <a:pos x="417" y="0"/>
                </a:cxn>
                <a:cxn ang="0">
                  <a:pos x="452" y="12"/>
                </a:cxn>
                <a:cxn ang="0">
                  <a:pos x="508" y="23"/>
                </a:cxn>
                <a:cxn ang="0">
                  <a:pos x="508" y="25"/>
                </a:cxn>
                <a:cxn ang="0">
                  <a:pos x="384" y="32"/>
                </a:cxn>
                <a:cxn ang="0">
                  <a:pos x="366" y="33"/>
                </a:cxn>
                <a:cxn ang="0">
                  <a:pos x="366" y="30"/>
                </a:cxn>
                <a:cxn ang="0">
                  <a:pos x="365" y="29"/>
                </a:cxn>
                <a:cxn ang="0">
                  <a:pos x="363" y="30"/>
                </a:cxn>
                <a:cxn ang="0">
                  <a:pos x="320" y="53"/>
                </a:cxn>
                <a:cxn ang="0">
                  <a:pos x="313" y="56"/>
                </a:cxn>
                <a:cxn ang="0">
                  <a:pos x="313" y="59"/>
                </a:cxn>
                <a:cxn ang="0">
                  <a:pos x="269" y="59"/>
                </a:cxn>
                <a:cxn ang="0">
                  <a:pos x="278" y="16"/>
                </a:cxn>
                <a:cxn ang="0">
                  <a:pos x="270" y="16"/>
                </a:cxn>
                <a:cxn ang="0">
                  <a:pos x="256" y="59"/>
                </a:cxn>
                <a:cxn ang="0">
                  <a:pos x="100" y="59"/>
                </a:cxn>
                <a:cxn ang="0">
                  <a:pos x="151" y="19"/>
                </a:cxn>
                <a:cxn ang="0">
                  <a:pos x="142" y="19"/>
                </a:cxn>
                <a:cxn ang="0">
                  <a:pos x="85" y="59"/>
                </a:cxn>
                <a:cxn ang="0">
                  <a:pos x="73" y="59"/>
                </a:cxn>
              </a:cxnLst>
              <a:rect l="0" t="0" r="r" b="b"/>
              <a:pathLst>
                <a:path w="509" h="60">
                  <a:moveTo>
                    <a:pt x="73" y="59"/>
                  </a:moveTo>
                  <a:lnTo>
                    <a:pt x="40" y="59"/>
                  </a:lnTo>
                  <a:lnTo>
                    <a:pt x="100" y="28"/>
                  </a:lnTo>
                  <a:lnTo>
                    <a:pt x="0" y="28"/>
                  </a:lnTo>
                  <a:lnTo>
                    <a:pt x="109" y="11"/>
                  </a:lnTo>
                  <a:lnTo>
                    <a:pt x="132" y="8"/>
                  </a:lnTo>
                  <a:lnTo>
                    <a:pt x="132" y="10"/>
                  </a:lnTo>
                  <a:lnTo>
                    <a:pt x="165" y="10"/>
                  </a:lnTo>
                  <a:lnTo>
                    <a:pt x="165" y="0"/>
                  </a:lnTo>
                  <a:lnTo>
                    <a:pt x="344" y="0"/>
                  </a:lnTo>
                  <a:lnTo>
                    <a:pt x="351" y="0"/>
                  </a:lnTo>
                  <a:lnTo>
                    <a:pt x="417" y="0"/>
                  </a:lnTo>
                  <a:lnTo>
                    <a:pt x="452" y="12"/>
                  </a:lnTo>
                  <a:lnTo>
                    <a:pt x="508" y="23"/>
                  </a:lnTo>
                  <a:lnTo>
                    <a:pt x="508" y="25"/>
                  </a:lnTo>
                  <a:lnTo>
                    <a:pt x="384" y="32"/>
                  </a:lnTo>
                  <a:lnTo>
                    <a:pt x="366" y="33"/>
                  </a:lnTo>
                  <a:lnTo>
                    <a:pt x="366" y="30"/>
                  </a:lnTo>
                  <a:lnTo>
                    <a:pt x="365" y="29"/>
                  </a:lnTo>
                  <a:lnTo>
                    <a:pt x="363" y="30"/>
                  </a:lnTo>
                  <a:lnTo>
                    <a:pt x="320" y="53"/>
                  </a:lnTo>
                  <a:lnTo>
                    <a:pt x="313" y="56"/>
                  </a:lnTo>
                  <a:lnTo>
                    <a:pt x="313" y="59"/>
                  </a:lnTo>
                  <a:lnTo>
                    <a:pt x="269" y="59"/>
                  </a:lnTo>
                  <a:lnTo>
                    <a:pt x="278" y="16"/>
                  </a:lnTo>
                  <a:lnTo>
                    <a:pt x="270" y="16"/>
                  </a:lnTo>
                  <a:lnTo>
                    <a:pt x="256" y="59"/>
                  </a:lnTo>
                  <a:lnTo>
                    <a:pt x="100" y="59"/>
                  </a:lnTo>
                  <a:lnTo>
                    <a:pt x="151" y="19"/>
                  </a:lnTo>
                  <a:lnTo>
                    <a:pt x="142" y="19"/>
                  </a:lnTo>
                  <a:lnTo>
                    <a:pt x="85" y="59"/>
                  </a:lnTo>
                  <a:lnTo>
                    <a:pt x="73" y="59"/>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70" name="Freeform 46"/>
            <p:cNvSpPr>
              <a:spLocks/>
            </p:cNvSpPr>
            <p:nvPr/>
          </p:nvSpPr>
          <p:spPr bwMode="auto">
            <a:xfrm>
              <a:off x="3397" y="2343"/>
              <a:ext cx="124" cy="25"/>
            </a:xfrm>
            <a:custGeom>
              <a:avLst/>
              <a:gdLst/>
              <a:ahLst/>
              <a:cxnLst>
                <a:cxn ang="0">
                  <a:pos x="123" y="0"/>
                </a:cxn>
                <a:cxn ang="0">
                  <a:pos x="0" y="6"/>
                </a:cxn>
                <a:cxn ang="0">
                  <a:pos x="0" y="24"/>
                </a:cxn>
                <a:cxn ang="0">
                  <a:pos x="5" y="23"/>
                </a:cxn>
                <a:cxn ang="0">
                  <a:pos x="5" y="16"/>
                </a:cxn>
                <a:cxn ang="0">
                  <a:pos x="5" y="15"/>
                </a:cxn>
                <a:cxn ang="0">
                  <a:pos x="6" y="14"/>
                </a:cxn>
                <a:cxn ang="0">
                  <a:pos x="8" y="14"/>
                </a:cxn>
                <a:cxn ang="0">
                  <a:pos x="8" y="13"/>
                </a:cxn>
                <a:cxn ang="0">
                  <a:pos x="9" y="12"/>
                </a:cxn>
                <a:cxn ang="0">
                  <a:pos x="10" y="12"/>
                </a:cxn>
                <a:cxn ang="0">
                  <a:pos x="11" y="13"/>
                </a:cxn>
                <a:cxn ang="0">
                  <a:pos x="12" y="13"/>
                </a:cxn>
                <a:cxn ang="0">
                  <a:pos x="13" y="14"/>
                </a:cxn>
                <a:cxn ang="0">
                  <a:pos x="14" y="16"/>
                </a:cxn>
                <a:cxn ang="0">
                  <a:pos x="14" y="17"/>
                </a:cxn>
                <a:cxn ang="0">
                  <a:pos x="13" y="23"/>
                </a:cxn>
                <a:cxn ang="0">
                  <a:pos x="62" y="20"/>
                </a:cxn>
                <a:cxn ang="0">
                  <a:pos x="109" y="17"/>
                </a:cxn>
                <a:cxn ang="0">
                  <a:pos x="109" y="5"/>
                </a:cxn>
                <a:cxn ang="0">
                  <a:pos x="123" y="0"/>
                </a:cxn>
              </a:cxnLst>
              <a:rect l="0" t="0" r="r" b="b"/>
              <a:pathLst>
                <a:path w="124" h="25">
                  <a:moveTo>
                    <a:pt x="123" y="0"/>
                  </a:moveTo>
                  <a:lnTo>
                    <a:pt x="0" y="6"/>
                  </a:lnTo>
                  <a:lnTo>
                    <a:pt x="0" y="24"/>
                  </a:lnTo>
                  <a:lnTo>
                    <a:pt x="5" y="23"/>
                  </a:lnTo>
                  <a:lnTo>
                    <a:pt x="5" y="16"/>
                  </a:lnTo>
                  <a:lnTo>
                    <a:pt x="5" y="15"/>
                  </a:lnTo>
                  <a:lnTo>
                    <a:pt x="6" y="14"/>
                  </a:lnTo>
                  <a:lnTo>
                    <a:pt x="8" y="14"/>
                  </a:lnTo>
                  <a:lnTo>
                    <a:pt x="8" y="13"/>
                  </a:lnTo>
                  <a:lnTo>
                    <a:pt x="9" y="12"/>
                  </a:lnTo>
                  <a:lnTo>
                    <a:pt x="10" y="12"/>
                  </a:lnTo>
                  <a:lnTo>
                    <a:pt x="11" y="13"/>
                  </a:lnTo>
                  <a:lnTo>
                    <a:pt x="12" y="13"/>
                  </a:lnTo>
                  <a:lnTo>
                    <a:pt x="13" y="14"/>
                  </a:lnTo>
                  <a:lnTo>
                    <a:pt x="14" y="16"/>
                  </a:lnTo>
                  <a:lnTo>
                    <a:pt x="14" y="17"/>
                  </a:lnTo>
                  <a:lnTo>
                    <a:pt x="13" y="23"/>
                  </a:lnTo>
                  <a:lnTo>
                    <a:pt x="62" y="20"/>
                  </a:lnTo>
                  <a:lnTo>
                    <a:pt x="109" y="17"/>
                  </a:lnTo>
                  <a:lnTo>
                    <a:pt x="109" y="5"/>
                  </a:lnTo>
                  <a:lnTo>
                    <a:pt x="123" y="0"/>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71" name="Freeform 47"/>
            <p:cNvSpPr>
              <a:spLocks/>
            </p:cNvSpPr>
            <p:nvPr/>
          </p:nvSpPr>
          <p:spPr bwMode="auto">
            <a:xfrm>
              <a:off x="3402" y="2356"/>
              <a:ext cx="17" cy="17"/>
            </a:xfrm>
            <a:custGeom>
              <a:avLst/>
              <a:gdLst/>
              <a:ahLst/>
              <a:cxnLst>
                <a:cxn ang="0">
                  <a:pos x="16" y="4"/>
                </a:cxn>
                <a:cxn ang="0">
                  <a:pos x="15" y="12"/>
                </a:cxn>
                <a:cxn ang="0">
                  <a:pos x="13" y="16"/>
                </a:cxn>
                <a:cxn ang="0">
                  <a:pos x="0" y="16"/>
                </a:cxn>
                <a:cxn ang="0">
                  <a:pos x="0" y="12"/>
                </a:cxn>
                <a:cxn ang="0">
                  <a:pos x="1" y="4"/>
                </a:cxn>
                <a:cxn ang="0">
                  <a:pos x="1" y="2"/>
                </a:cxn>
                <a:cxn ang="0">
                  <a:pos x="2" y="1"/>
                </a:cxn>
                <a:cxn ang="0">
                  <a:pos x="5" y="1"/>
                </a:cxn>
                <a:cxn ang="0">
                  <a:pos x="5" y="0"/>
                </a:cxn>
                <a:cxn ang="0">
                  <a:pos x="6" y="0"/>
                </a:cxn>
                <a:cxn ang="0">
                  <a:pos x="7" y="0"/>
                </a:cxn>
                <a:cxn ang="0">
                  <a:pos x="10" y="0"/>
                </a:cxn>
                <a:cxn ang="0">
                  <a:pos x="11" y="0"/>
                </a:cxn>
                <a:cxn ang="0">
                  <a:pos x="13" y="0"/>
                </a:cxn>
                <a:cxn ang="0">
                  <a:pos x="13" y="1"/>
                </a:cxn>
                <a:cxn ang="0">
                  <a:pos x="16" y="3"/>
                </a:cxn>
                <a:cxn ang="0">
                  <a:pos x="16" y="4"/>
                </a:cxn>
              </a:cxnLst>
              <a:rect l="0" t="0" r="r" b="b"/>
              <a:pathLst>
                <a:path w="17" h="17">
                  <a:moveTo>
                    <a:pt x="16" y="4"/>
                  </a:moveTo>
                  <a:lnTo>
                    <a:pt x="15" y="12"/>
                  </a:lnTo>
                  <a:lnTo>
                    <a:pt x="13" y="16"/>
                  </a:lnTo>
                  <a:lnTo>
                    <a:pt x="0" y="16"/>
                  </a:lnTo>
                  <a:lnTo>
                    <a:pt x="0" y="12"/>
                  </a:lnTo>
                  <a:lnTo>
                    <a:pt x="1" y="4"/>
                  </a:lnTo>
                  <a:lnTo>
                    <a:pt x="1" y="2"/>
                  </a:lnTo>
                  <a:lnTo>
                    <a:pt x="2" y="1"/>
                  </a:lnTo>
                  <a:lnTo>
                    <a:pt x="5" y="1"/>
                  </a:lnTo>
                  <a:lnTo>
                    <a:pt x="5" y="0"/>
                  </a:lnTo>
                  <a:lnTo>
                    <a:pt x="6" y="0"/>
                  </a:lnTo>
                  <a:lnTo>
                    <a:pt x="7" y="0"/>
                  </a:lnTo>
                  <a:lnTo>
                    <a:pt x="10" y="0"/>
                  </a:lnTo>
                  <a:lnTo>
                    <a:pt x="11" y="0"/>
                  </a:lnTo>
                  <a:lnTo>
                    <a:pt x="13" y="0"/>
                  </a:lnTo>
                  <a:lnTo>
                    <a:pt x="13" y="1"/>
                  </a:lnTo>
                  <a:lnTo>
                    <a:pt x="16" y="3"/>
                  </a:lnTo>
                  <a:lnTo>
                    <a:pt x="16" y="4"/>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72" name="Freeform 48"/>
            <p:cNvSpPr>
              <a:spLocks/>
            </p:cNvSpPr>
            <p:nvPr/>
          </p:nvSpPr>
          <p:spPr bwMode="auto">
            <a:xfrm>
              <a:off x="3183" y="2434"/>
              <a:ext cx="21" cy="17"/>
            </a:xfrm>
            <a:custGeom>
              <a:avLst/>
              <a:gdLst/>
              <a:ahLst/>
              <a:cxnLst>
                <a:cxn ang="0">
                  <a:pos x="20" y="7"/>
                </a:cxn>
                <a:cxn ang="0">
                  <a:pos x="20" y="6"/>
                </a:cxn>
                <a:cxn ang="0">
                  <a:pos x="18" y="4"/>
                </a:cxn>
                <a:cxn ang="0">
                  <a:pos x="17" y="3"/>
                </a:cxn>
                <a:cxn ang="0">
                  <a:pos x="15" y="2"/>
                </a:cxn>
                <a:cxn ang="0">
                  <a:pos x="14" y="0"/>
                </a:cxn>
                <a:cxn ang="0">
                  <a:pos x="12" y="0"/>
                </a:cxn>
                <a:cxn ang="0">
                  <a:pos x="7" y="0"/>
                </a:cxn>
                <a:cxn ang="0">
                  <a:pos x="5" y="2"/>
                </a:cxn>
                <a:cxn ang="0">
                  <a:pos x="4" y="2"/>
                </a:cxn>
                <a:cxn ang="0">
                  <a:pos x="2" y="3"/>
                </a:cxn>
                <a:cxn ang="0">
                  <a:pos x="1" y="4"/>
                </a:cxn>
                <a:cxn ang="0">
                  <a:pos x="1" y="6"/>
                </a:cxn>
                <a:cxn ang="0">
                  <a:pos x="0" y="7"/>
                </a:cxn>
                <a:cxn ang="0">
                  <a:pos x="0" y="9"/>
                </a:cxn>
                <a:cxn ang="0">
                  <a:pos x="1" y="11"/>
                </a:cxn>
                <a:cxn ang="0">
                  <a:pos x="2" y="13"/>
                </a:cxn>
                <a:cxn ang="0">
                  <a:pos x="3" y="13"/>
                </a:cxn>
                <a:cxn ang="0">
                  <a:pos x="4" y="14"/>
                </a:cxn>
                <a:cxn ang="0">
                  <a:pos x="5" y="14"/>
                </a:cxn>
                <a:cxn ang="0">
                  <a:pos x="7" y="16"/>
                </a:cxn>
                <a:cxn ang="0">
                  <a:pos x="13" y="16"/>
                </a:cxn>
                <a:cxn ang="0">
                  <a:pos x="15" y="14"/>
                </a:cxn>
                <a:cxn ang="0">
                  <a:pos x="16" y="14"/>
                </a:cxn>
                <a:cxn ang="0">
                  <a:pos x="17" y="13"/>
                </a:cxn>
                <a:cxn ang="0">
                  <a:pos x="18" y="11"/>
                </a:cxn>
                <a:cxn ang="0">
                  <a:pos x="19" y="11"/>
                </a:cxn>
                <a:cxn ang="0">
                  <a:pos x="20" y="9"/>
                </a:cxn>
                <a:cxn ang="0">
                  <a:pos x="20" y="7"/>
                </a:cxn>
              </a:cxnLst>
              <a:rect l="0" t="0" r="r" b="b"/>
              <a:pathLst>
                <a:path w="21" h="17">
                  <a:moveTo>
                    <a:pt x="20" y="7"/>
                  </a:moveTo>
                  <a:lnTo>
                    <a:pt x="20" y="6"/>
                  </a:lnTo>
                  <a:lnTo>
                    <a:pt x="18" y="4"/>
                  </a:lnTo>
                  <a:lnTo>
                    <a:pt x="17" y="3"/>
                  </a:lnTo>
                  <a:lnTo>
                    <a:pt x="15" y="2"/>
                  </a:lnTo>
                  <a:lnTo>
                    <a:pt x="14" y="0"/>
                  </a:lnTo>
                  <a:lnTo>
                    <a:pt x="12" y="0"/>
                  </a:lnTo>
                  <a:lnTo>
                    <a:pt x="7" y="0"/>
                  </a:lnTo>
                  <a:lnTo>
                    <a:pt x="5" y="2"/>
                  </a:lnTo>
                  <a:lnTo>
                    <a:pt x="4" y="2"/>
                  </a:lnTo>
                  <a:lnTo>
                    <a:pt x="2" y="3"/>
                  </a:lnTo>
                  <a:lnTo>
                    <a:pt x="1" y="4"/>
                  </a:lnTo>
                  <a:lnTo>
                    <a:pt x="1" y="6"/>
                  </a:lnTo>
                  <a:lnTo>
                    <a:pt x="0" y="7"/>
                  </a:lnTo>
                  <a:lnTo>
                    <a:pt x="0" y="9"/>
                  </a:lnTo>
                  <a:lnTo>
                    <a:pt x="1" y="11"/>
                  </a:lnTo>
                  <a:lnTo>
                    <a:pt x="2" y="13"/>
                  </a:lnTo>
                  <a:lnTo>
                    <a:pt x="3" y="13"/>
                  </a:lnTo>
                  <a:lnTo>
                    <a:pt x="4" y="14"/>
                  </a:lnTo>
                  <a:lnTo>
                    <a:pt x="5" y="14"/>
                  </a:lnTo>
                  <a:lnTo>
                    <a:pt x="7" y="16"/>
                  </a:lnTo>
                  <a:lnTo>
                    <a:pt x="13" y="16"/>
                  </a:lnTo>
                  <a:lnTo>
                    <a:pt x="15" y="14"/>
                  </a:lnTo>
                  <a:lnTo>
                    <a:pt x="16" y="14"/>
                  </a:lnTo>
                  <a:lnTo>
                    <a:pt x="17" y="13"/>
                  </a:lnTo>
                  <a:lnTo>
                    <a:pt x="18" y="11"/>
                  </a:lnTo>
                  <a:lnTo>
                    <a:pt x="19" y="11"/>
                  </a:lnTo>
                  <a:lnTo>
                    <a:pt x="20" y="9"/>
                  </a:lnTo>
                  <a:lnTo>
                    <a:pt x="20" y="7"/>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73" name="Freeform 49"/>
            <p:cNvSpPr>
              <a:spLocks/>
            </p:cNvSpPr>
            <p:nvPr/>
          </p:nvSpPr>
          <p:spPr bwMode="auto">
            <a:xfrm>
              <a:off x="3160" y="2431"/>
              <a:ext cx="17" cy="17"/>
            </a:xfrm>
            <a:custGeom>
              <a:avLst/>
              <a:gdLst/>
              <a:ahLst/>
              <a:cxnLst>
                <a:cxn ang="0">
                  <a:pos x="16" y="9"/>
                </a:cxn>
                <a:cxn ang="0">
                  <a:pos x="15" y="5"/>
                </a:cxn>
                <a:cxn ang="0">
                  <a:pos x="15" y="4"/>
                </a:cxn>
                <a:cxn ang="0">
                  <a:pos x="14" y="2"/>
                </a:cxn>
                <a:cxn ang="0">
                  <a:pos x="13" y="1"/>
                </a:cxn>
                <a:cxn ang="0">
                  <a:pos x="10" y="1"/>
                </a:cxn>
                <a:cxn ang="0">
                  <a:pos x="8" y="0"/>
                </a:cxn>
                <a:cxn ang="0">
                  <a:pos x="6" y="0"/>
                </a:cxn>
                <a:cxn ang="0">
                  <a:pos x="5" y="1"/>
                </a:cxn>
                <a:cxn ang="0">
                  <a:pos x="3" y="1"/>
                </a:cxn>
                <a:cxn ang="0">
                  <a:pos x="2" y="2"/>
                </a:cxn>
                <a:cxn ang="0">
                  <a:pos x="1" y="2"/>
                </a:cxn>
                <a:cxn ang="0">
                  <a:pos x="0" y="5"/>
                </a:cxn>
                <a:cxn ang="0">
                  <a:pos x="0" y="10"/>
                </a:cxn>
                <a:cxn ang="0">
                  <a:pos x="1" y="12"/>
                </a:cxn>
                <a:cxn ang="0">
                  <a:pos x="2" y="13"/>
                </a:cxn>
                <a:cxn ang="0">
                  <a:pos x="3" y="15"/>
                </a:cxn>
                <a:cxn ang="0">
                  <a:pos x="5" y="15"/>
                </a:cxn>
                <a:cxn ang="0">
                  <a:pos x="6" y="16"/>
                </a:cxn>
                <a:cxn ang="0">
                  <a:pos x="8" y="16"/>
                </a:cxn>
                <a:cxn ang="0">
                  <a:pos x="10" y="15"/>
                </a:cxn>
                <a:cxn ang="0">
                  <a:pos x="12" y="15"/>
                </a:cxn>
                <a:cxn ang="0">
                  <a:pos x="13" y="13"/>
                </a:cxn>
                <a:cxn ang="0">
                  <a:pos x="14" y="12"/>
                </a:cxn>
                <a:cxn ang="0">
                  <a:pos x="16" y="9"/>
                </a:cxn>
              </a:cxnLst>
              <a:rect l="0" t="0" r="r" b="b"/>
              <a:pathLst>
                <a:path w="17" h="17">
                  <a:moveTo>
                    <a:pt x="16" y="9"/>
                  </a:moveTo>
                  <a:lnTo>
                    <a:pt x="15" y="5"/>
                  </a:lnTo>
                  <a:lnTo>
                    <a:pt x="15" y="4"/>
                  </a:lnTo>
                  <a:lnTo>
                    <a:pt x="14" y="2"/>
                  </a:lnTo>
                  <a:lnTo>
                    <a:pt x="13" y="1"/>
                  </a:lnTo>
                  <a:lnTo>
                    <a:pt x="10" y="1"/>
                  </a:lnTo>
                  <a:lnTo>
                    <a:pt x="8" y="0"/>
                  </a:lnTo>
                  <a:lnTo>
                    <a:pt x="6" y="0"/>
                  </a:lnTo>
                  <a:lnTo>
                    <a:pt x="5" y="1"/>
                  </a:lnTo>
                  <a:lnTo>
                    <a:pt x="3" y="1"/>
                  </a:lnTo>
                  <a:lnTo>
                    <a:pt x="2" y="2"/>
                  </a:lnTo>
                  <a:lnTo>
                    <a:pt x="1" y="2"/>
                  </a:lnTo>
                  <a:lnTo>
                    <a:pt x="0" y="5"/>
                  </a:lnTo>
                  <a:lnTo>
                    <a:pt x="0" y="10"/>
                  </a:lnTo>
                  <a:lnTo>
                    <a:pt x="1" y="12"/>
                  </a:lnTo>
                  <a:lnTo>
                    <a:pt x="2" y="13"/>
                  </a:lnTo>
                  <a:lnTo>
                    <a:pt x="3" y="15"/>
                  </a:lnTo>
                  <a:lnTo>
                    <a:pt x="5" y="15"/>
                  </a:lnTo>
                  <a:lnTo>
                    <a:pt x="6" y="16"/>
                  </a:lnTo>
                  <a:lnTo>
                    <a:pt x="8" y="16"/>
                  </a:lnTo>
                  <a:lnTo>
                    <a:pt x="10" y="15"/>
                  </a:lnTo>
                  <a:lnTo>
                    <a:pt x="12" y="15"/>
                  </a:lnTo>
                  <a:lnTo>
                    <a:pt x="13" y="13"/>
                  </a:lnTo>
                  <a:lnTo>
                    <a:pt x="14" y="12"/>
                  </a:lnTo>
                  <a:lnTo>
                    <a:pt x="16" y="9"/>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74" name="Freeform 50"/>
            <p:cNvSpPr>
              <a:spLocks/>
            </p:cNvSpPr>
            <p:nvPr/>
          </p:nvSpPr>
          <p:spPr bwMode="auto">
            <a:xfrm>
              <a:off x="3208" y="2432"/>
              <a:ext cx="17" cy="17"/>
            </a:xfrm>
            <a:custGeom>
              <a:avLst/>
              <a:gdLst/>
              <a:ahLst/>
              <a:cxnLst>
                <a:cxn ang="0">
                  <a:pos x="16" y="9"/>
                </a:cxn>
                <a:cxn ang="0">
                  <a:pos x="15" y="5"/>
                </a:cxn>
                <a:cxn ang="0">
                  <a:pos x="15" y="4"/>
                </a:cxn>
                <a:cxn ang="0">
                  <a:pos x="14" y="2"/>
                </a:cxn>
                <a:cxn ang="0">
                  <a:pos x="12" y="2"/>
                </a:cxn>
                <a:cxn ang="0">
                  <a:pos x="11" y="0"/>
                </a:cxn>
                <a:cxn ang="0">
                  <a:pos x="3" y="0"/>
                </a:cxn>
                <a:cxn ang="0">
                  <a:pos x="2" y="2"/>
                </a:cxn>
                <a:cxn ang="0">
                  <a:pos x="0" y="4"/>
                </a:cxn>
                <a:cxn ang="0">
                  <a:pos x="0" y="5"/>
                </a:cxn>
                <a:cxn ang="0">
                  <a:pos x="0" y="7"/>
                </a:cxn>
                <a:cxn ang="0">
                  <a:pos x="0" y="9"/>
                </a:cxn>
                <a:cxn ang="0">
                  <a:pos x="1" y="12"/>
                </a:cxn>
                <a:cxn ang="0">
                  <a:pos x="2" y="14"/>
                </a:cxn>
                <a:cxn ang="0">
                  <a:pos x="3" y="16"/>
                </a:cxn>
                <a:cxn ang="0">
                  <a:pos x="4" y="16"/>
                </a:cxn>
                <a:cxn ang="0">
                  <a:pos x="10" y="16"/>
                </a:cxn>
                <a:cxn ang="0">
                  <a:pos x="12" y="16"/>
                </a:cxn>
                <a:cxn ang="0">
                  <a:pos x="13" y="14"/>
                </a:cxn>
                <a:cxn ang="0">
                  <a:pos x="14" y="12"/>
                </a:cxn>
                <a:cxn ang="0">
                  <a:pos x="16" y="9"/>
                </a:cxn>
              </a:cxnLst>
              <a:rect l="0" t="0" r="r" b="b"/>
              <a:pathLst>
                <a:path w="17" h="17">
                  <a:moveTo>
                    <a:pt x="16" y="9"/>
                  </a:moveTo>
                  <a:lnTo>
                    <a:pt x="15" y="5"/>
                  </a:lnTo>
                  <a:lnTo>
                    <a:pt x="15" y="4"/>
                  </a:lnTo>
                  <a:lnTo>
                    <a:pt x="14" y="2"/>
                  </a:lnTo>
                  <a:lnTo>
                    <a:pt x="12" y="2"/>
                  </a:lnTo>
                  <a:lnTo>
                    <a:pt x="11" y="0"/>
                  </a:lnTo>
                  <a:lnTo>
                    <a:pt x="3" y="0"/>
                  </a:lnTo>
                  <a:lnTo>
                    <a:pt x="2" y="2"/>
                  </a:lnTo>
                  <a:lnTo>
                    <a:pt x="0" y="4"/>
                  </a:lnTo>
                  <a:lnTo>
                    <a:pt x="0" y="5"/>
                  </a:lnTo>
                  <a:lnTo>
                    <a:pt x="0" y="7"/>
                  </a:lnTo>
                  <a:lnTo>
                    <a:pt x="0" y="9"/>
                  </a:lnTo>
                  <a:lnTo>
                    <a:pt x="1" y="12"/>
                  </a:lnTo>
                  <a:lnTo>
                    <a:pt x="2" y="14"/>
                  </a:lnTo>
                  <a:lnTo>
                    <a:pt x="3" y="16"/>
                  </a:lnTo>
                  <a:lnTo>
                    <a:pt x="4" y="16"/>
                  </a:lnTo>
                  <a:lnTo>
                    <a:pt x="10" y="16"/>
                  </a:lnTo>
                  <a:lnTo>
                    <a:pt x="12" y="16"/>
                  </a:lnTo>
                  <a:lnTo>
                    <a:pt x="13" y="14"/>
                  </a:lnTo>
                  <a:lnTo>
                    <a:pt x="14" y="12"/>
                  </a:lnTo>
                  <a:lnTo>
                    <a:pt x="16" y="9"/>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75" name="Freeform 51"/>
            <p:cNvSpPr>
              <a:spLocks/>
            </p:cNvSpPr>
            <p:nvPr/>
          </p:nvSpPr>
          <p:spPr bwMode="auto">
            <a:xfrm>
              <a:off x="3494" y="2400"/>
              <a:ext cx="68" cy="22"/>
            </a:xfrm>
            <a:custGeom>
              <a:avLst/>
              <a:gdLst/>
              <a:ahLst/>
              <a:cxnLst>
                <a:cxn ang="0">
                  <a:pos x="0" y="21"/>
                </a:cxn>
                <a:cxn ang="0">
                  <a:pos x="4" y="19"/>
                </a:cxn>
                <a:cxn ang="0">
                  <a:pos x="8" y="17"/>
                </a:cxn>
                <a:cxn ang="0">
                  <a:pos x="12" y="14"/>
                </a:cxn>
                <a:cxn ang="0">
                  <a:pos x="17" y="12"/>
                </a:cxn>
                <a:cxn ang="0">
                  <a:pos x="20" y="9"/>
                </a:cxn>
                <a:cxn ang="0">
                  <a:pos x="24" y="10"/>
                </a:cxn>
                <a:cxn ang="0">
                  <a:pos x="28" y="11"/>
                </a:cxn>
                <a:cxn ang="0">
                  <a:pos x="33" y="10"/>
                </a:cxn>
                <a:cxn ang="0">
                  <a:pos x="39" y="9"/>
                </a:cxn>
                <a:cxn ang="0">
                  <a:pos x="44" y="8"/>
                </a:cxn>
                <a:cxn ang="0">
                  <a:pos x="48" y="5"/>
                </a:cxn>
                <a:cxn ang="0">
                  <a:pos x="52" y="3"/>
                </a:cxn>
                <a:cxn ang="0">
                  <a:pos x="56" y="1"/>
                </a:cxn>
                <a:cxn ang="0">
                  <a:pos x="61" y="0"/>
                </a:cxn>
                <a:cxn ang="0">
                  <a:pos x="67" y="0"/>
                </a:cxn>
                <a:cxn ang="0">
                  <a:pos x="64" y="0"/>
                </a:cxn>
                <a:cxn ang="0">
                  <a:pos x="65" y="2"/>
                </a:cxn>
                <a:cxn ang="0">
                  <a:pos x="59" y="4"/>
                </a:cxn>
                <a:cxn ang="0">
                  <a:pos x="54" y="5"/>
                </a:cxn>
                <a:cxn ang="0">
                  <a:pos x="50" y="7"/>
                </a:cxn>
                <a:cxn ang="0">
                  <a:pos x="52" y="8"/>
                </a:cxn>
                <a:cxn ang="0">
                  <a:pos x="54" y="10"/>
                </a:cxn>
                <a:cxn ang="0">
                  <a:pos x="49" y="10"/>
                </a:cxn>
                <a:cxn ang="0">
                  <a:pos x="43" y="12"/>
                </a:cxn>
                <a:cxn ang="0">
                  <a:pos x="38" y="13"/>
                </a:cxn>
                <a:cxn ang="0">
                  <a:pos x="38" y="14"/>
                </a:cxn>
                <a:cxn ang="0">
                  <a:pos x="39" y="15"/>
                </a:cxn>
                <a:cxn ang="0">
                  <a:pos x="35" y="16"/>
                </a:cxn>
                <a:cxn ang="0">
                  <a:pos x="32" y="16"/>
                </a:cxn>
                <a:cxn ang="0">
                  <a:pos x="34" y="17"/>
                </a:cxn>
                <a:cxn ang="0">
                  <a:pos x="39" y="17"/>
                </a:cxn>
                <a:cxn ang="0">
                  <a:pos x="41" y="19"/>
                </a:cxn>
                <a:cxn ang="0">
                  <a:pos x="18" y="19"/>
                </a:cxn>
                <a:cxn ang="0">
                  <a:pos x="12" y="20"/>
                </a:cxn>
                <a:cxn ang="0">
                  <a:pos x="5" y="21"/>
                </a:cxn>
                <a:cxn ang="0">
                  <a:pos x="0" y="21"/>
                </a:cxn>
              </a:cxnLst>
              <a:rect l="0" t="0" r="r" b="b"/>
              <a:pathLst>
                <a:path w="68" h="22">
                  <a:moveTo>
                    <a:pt x="0" y="21"/>
                  </a:moveTo>
                  <a:lnTo>
                    <a:pt x="4" y="19"/>
                  </a:lnTo>
                  <a:lnTo>
                    <a:pt x="8" y="17"/>
                  </a:lnTo>
                  <a:lnTo>
                    <a:pt x="12" y="14"/>
                  </a:lnTo>
                  <a:lnTo>
                    <a:pt x="17" y="12"/>
                  </a:lnTo>
                  <a:lnTo>
                    <a:pt x="20" y="9"/>
                  </a:lnTo>
                  <a:lnTo>
                    <a:pt x="24" y="10"/>
                  </a:lnTo>
                  <a:lnTo>
                    <a:pt x="28" y="11"/>
                  </a:lnTo>
                  <a:lnTo>
                    <a:pt x="33" y="10"/>
                  </a:lnTo>
                  <a:lnTo>
                    <a:pt x="39" y="9"/>
                  </a:lnTo>
                  <a:lnTo>
                    <a:pt x="44" y="8"/>
                  </a:lnTo>
                  <a:lnTo>
                    <a:pt x="48" y="5"/>
                  </a:lnTo>
                  <a:lnTo>
                    <a:pt x="52" y="3"/>
                  </a:lnTo>
                  <a:lnTo>
                    <a:pt x="56" y="1"/>
                  </a:lnTo>
                  <a:lnTo>
                    <a:pt x="61" y="0"/>
                  </a:lnTo>
                  <a:lnTo>
                    <a:pt x="67" y="0"/>
                  </a:lnTo>
                  <a:lnTo>
                    <a:pt x="64" y="0"/>
                  </a:lnTo>
                  <a:lnTo>
                    <a:pt x="65" y="2"/>
                  </a:lnTo>
                  <a:lnTo>
                    <a:pt x="59" y="4"/>
                  </a:lnTo>
                  <a:lnTo>
                    <a:pt x="54" y="5"/>
                  </a:lnTo>
                  <a:lnTo>
                    <a:pt x="50" y="7"/>
                  </a:lnTo>
                  <a:lnTo>
                    <a:pt x="52" y="8"/>
                  </a:lnTo>
                  <a:lnTo>
                    <a:pt x="54" y="10"/>
                  </a:lnTo>
                  <a:lnTo>
                    <a:pt x="49" y="10"/>
                  </a:lnTo>
                  <a:lnTo>
                    <a:pt x="43" y="12"/>
                  </a:lnTo>
                  <a:lnTo>
                    <a:pt x="38" y="13"/>
                  </a:lnTo>
                  <a:lnTo>
                    <a:pt x="38" y="14"/>
                  </a:lnTo>
                  <a:lnTo>
                    <a:pt x="39" y="15"/>
                  </a:lnTo>
                  <a:lnTo>
                    <a:pt x="35" y="16"/>
                  </a:lnTo>
                  <a:lnTo>
                    <a:pt x="32" y="16"/>
                  </a:lnTo>
                  <a:lnTo>
                    <a:pt x="34" y="17"/>
                  </a:lnTo>
                  <a:lnTo>
                    <a:pt x="39" y="17"/>
                  </a:lnTo>
                  <a:lnTo>
                    <a:pt x="41" y="19"/>
                  </a:lnTo>
                  <a:lnTo>
                    <a:pt x="18" y="19"/>
                  </a:lnTo>
                  <a:lnTo>
                    <a:pt x="12" y="20"/>
                  </a:lnTo>
                  <a:lnTo>
                    <a:pt x="5" y="21"/>
                  </a:lnTo>
                  <a:lnTo>
                    <a:pt x="0" y="21"/>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76" name="Freeform 52"/>
            <p:cNvSpPr>
              <a:spLocks/>
            </p:cNvSpPr>
            <p:nvPr/>
          </p:nvSpPr>
          <p:spPr bwMode="auto">
            <a:xfrm>
              <a:off x="3385" y="2444"/>
              <a:ext cx="122" cy="39"/>
            </a:xfrm>
            <a:custGeom>
              <a:avLst/>
              <a:gdLst/>
              <a:ahLst/>
              <a:cxnLst>
                <a:cxn ang="0">
                  <a:pos x="3" y="35"/>
                </a:cxn>
                <a:cxn ang="0">
                  <a:pos x="13" y="32"/>
                </a:cxn>
                <a:cxn ang="0">
                  <a:pos x="22" y="27"/>
                </a:cxn>
                <a:cxn ang="0">
                  <a:pos x="34" y="22"/>
                </a:cxn>
                <a:cxn ang="0">
                  <a:pos x="43" y="19"/>
                </a:cxn>
                <a:cxn ang="0">
                  <a:pos x="51" y="16"/>
                </a:cxn>
                <a:cxn ang="0">
                  <a:pos x="57" y="12"/>
                </a:cxn>
                <a:cxn ang="0">
                  <a:pos x="76" y="11"/>
                </a:cxn>
                <a:cxn ang="0">
                  <a:pos x="85" y="9"/>
                </a:cxn>
                <a:cxn ang="0">
                  <a:pos x="93" y="6"/>
                </a:cxn>
                <a:cxn ang="0">
                  <a:pos x="101" y="5"/>
                </a:cxn>
                <a:cxn ang="0">
                  <a:pos x="112" y="1"/>
                </a:cxn>
                <a:cxn ang="0">
                  <a:pos x="121" y="0"/>
                </a:cxn>
                <a:cxn ang="0">
                  <a:pos x="117" y="1"/>
                </a:cxn>
                <a:cxn ang="0">
                  <a:pos x="112" y="4"/>
                </a:cxn>
                <a:cxn ang="0">
                  <a:pos x="107" y="7"/>
                </a:cxn>
                <a:cxn ang="0">
                  <a:pos x="110" y="7"/>
                </a:cxn>
                <a:cxn ang="0">
                  <a:pos x="110" y="10"/>
                </a:cxn>
                <a:cxn ang="0">
                  <a:pos x="110" y="10"/>
                </a:cxn>
                <a:cxn ang="0">
                  <a:pos x="107" y="12"/>
                </a:cxn>
                <a:cxn ang="0">
                  <a:pos x="99" y="12"/>
                </a:cxn>
                <a:cxn ang="0">
                  <a:pos x="88" y="12"/>
                </a:cxn>
                <a:cxn ang="0">
                  <a:pos x="85" y="14"/>
                </a:cxn>
                <a:cxn ang="0">
                  <a:pos x="89" y="16"/>
                </a:cxn>
                <a:cxn ang="0">
                  <a:pos x="95" y="17"/>
                </a:cxn>
                <a:cxn ang="0">
                  <a:pos x="89" y="18"/>
                </a:cxn>
                <a:cxn ang="0">
                  <a:pos x="94" y="20"/>
                </a:cxn>
                <a:cxn ang="0">
                  <a:pos x="103" y="22"/>
                </a:cxn>
                <a:cxn ang="0">
                  <a:pos x="99" y="25"/>
                </a:cxn>
                <a:cxn ang="0">
                  <a:pos x="89" y="27"/>
                </a:cxn>
                <a:cxn ang="0">
                  <a:pos x="73" y="30"/>
                </a:cxn>
                <a:cxn ang="0">
                  <a:pos x="57" y="31"/>
                </a:cxn>
                <a:cxn ang="0">
                  <a:pos x="40" y="29"/>
                </a:cxn>
                <a:cxn ang="0">
                  <a:pos x="46" y="31"/>
                </a:cxn>
                <a:cxn ang="0">
                  <a:pos x="45" y="32"/>
                </a:cxn>
                <a:cxn ang="0">
                  <a:pos x="41" y="34"/>
                </a:cxn>
                <a:cxn ang="0">
                  <a:pos x="46" y="35"/>
                </a:cxn>
                <a:cxn ang="0">
                  <a:pos x="40" y="36"/>
                </a:cxn>
                <a:cxn ang="0">
                  <a:pos x="24" y="35"/>
                </a:cxn>
                <a:cxn ang="0">
                  <a:pos x="15" y="37"/>
                </a:cxn>
                <a:cxn ang="0">
                  <a:pos x="7" y="38"/>
                </a:cxn>
                <a:cxn ang="0">
                  <a:pos x="0" y="36"/>
                </a:cxn>
              </a:cxnLst>
              <a:rect l="0" t="0" r="r" b="b"/>
              <a:pathLst>
                <a:path w="122" h="39">
                  <a:moveTo>
                    <a:pt x="0" y="36"/>
                  </a:moveTo>
                  <a:lnTo>
                    <a:pt x="3" y="35"/>
                  </a:lnTo>
                  <a:lnTo>
                    <a:pt x="8" y="34"/>
                  </a:lnTo>
                  <a:lnTo>
                    <a:pt x="13" y="32"/>
                  </a:lnTo>
                  <a:lnTo>
                    <a:pt x="16" y="31"/>
                  </a:lnTo>
                  <a:lnTo>
                    <a:pt x="22" y="27"/>
                  </a:lnTo>
                  <a:lnTo>
                    <a:pt x="29" y="24"/>
                  </a:lnTo>
                  <a:lnTo>
                    <a:pt x="34" y="22"/>
                  </a:lnTo>
                  <a:lnTo>
                    <a:pt x="39" y="21"/>
                  </a:lnTo>
                  <a:lnTo>
                    <a:pt x="43" y="19"/>
                  </a:lnTo>
                  <a:lnTo>
                    <a:pt x="47" y="18"/>
                  </a:lnTo>
                  <a:lnTo>
                    <a:pt x="51" y="16"/>
                  </a:lnTo>
                  <a:lnTo>
                    <a:pt x="54" y="14"/>
                  </a:lnTo>
                  <a:lnTo>
                    <a:pt x="57" y="12"/>
                  </a:lnTo>
                  <a:lnTo>
                    <a:pt x="71" y="12"/>
                  </a:lnTo>
                  <a:lnTo>
                    <a:pt x="76" y="11"/>
                  </a:lnTo>
                  <a:lnTo>
                    <a:pt x="82" y="10"/>
                  </a:lnTo>
                  <a:lnTo>
                    <a:pt x="85" y="9"/>
                  </a:lnTo>
                  <a:lnTo>
                    <a:pt x="90" y="7"/>
                  </a:lnTo>
                  <a:lnTo>
                    <a:pt x="93" y="6"/>
                  </a:lnTo>
                  <a:lnTo>
                    <a:pt x="97" y="5"/>
                  </a:lnTo>
                  <a:lnTo>
                    <a:pt x="101" y="5"/>
                  </a:lnTo>
                  <a:lnTo>
                    <a:pt x="107" y="3"/>
                  </a:lnTo>
                  <a:lnTo>
                    <a:pt x="112" y="1"/>
                  </a:lnTo>
                  <a:lnTo>
                    <a:pt x="118" y="1"/>
                  </a:lnTo>
                  <a:lnTo>
                    <a:pt x="121" y="0"/>
                  </a:lnTo>
                  <a:lnTo>
                    <a:pt x="118" y="1"/>
                  </a:lnTo>
                  <a:lnTo>
                    <a:pt x="117" y="1"/>
                  </a:lnTo>
                  <a:lnTo>
                    <a:pt x="115" y="3"/>
                  </a:lnTo>
                  <a:lnTo>
                    <a:pt x="112" y="4"/>
                  </a:lnTo>
                  <a:lnTo>
                    <a:pt x="108" y="5"/>
                  </a:lnTo>
                  <a:lnTo>
                    <a:pt x="107" y="7"/>
                  </a:lnTo>
                  <a:lnTo>
                    <a:pt x="108" y="7"/>
                  </a:lnTo>
                  <a:lnTo>
                    <a:pt x="110" y="7"/>
                  </a:lnTo>
                  <a:lnTo>
                    <a:pt x="112" y="9"/>
                  </a:lnTo>
                  <a:lnTo>
                    <a:pt x="110" y="10"/>
                  </a:lnTo>
                  <a:lnTo>
                    <a:pt x="109" y="10"/>
                  </a:lnTo>
                  <a:lnTo>
                    <a:pt x="110" y="10"/>
                  </a:lnTo>
                  <a:lnTo>
                    <a:pt x="110" y="12"/>
                  </a:lnTo>
                  <a:lnTo>
                    <a:pt x="107" y="12"/>
                  </a:lnTo>
                  <a:lnTo>
                    <a:pt x="103" y="12"/>
                  </a:lnTo>
                  <a:lnTo>
                    <a:pt x="99" y="12"/>
                  </a:lnTo>
                  <a:lnTo>
                    <a:pt x="93" y="11"/>
                  </a:lnTo>
                  <a:lnTo>
                    <a:pt x="88" y="12"/>
                  </a:lnTo>
                  <a:lnTo>
                    <a:pt x="85" y="12"/>
                  </a:lnTo>
                  <a:lnTo>
                    <a:pt x="85" y="14"/>
                  </a:lnTo>
                  <a:lnTo>
                    <a:pt x="87" y="15"/>
                  </a:lnTo>
                  <a:lnTo>
                    <a:pt x="89" y="16"/>
                  </a:lnTo>
                  <a:lnTo>
                    <a:pt x="92" y="16"/>
                  </a:lnTo>
                  <a:lnTo>
                    <a:pt x="95" y="17"/>
                  </a:lnTo>
                  <a:lnTo>
                    <a:pt x="90" y="17"/>
                  </a:lnTo>
                  <a:lnTo>
                    <a:pt x="89" y="18"/>
                  </a:lnTo>
                  <a:lnTo>
                    <a:pt x="93" y="18"/>
                  </a:lnTo>
                  <a:lnTo>
                    <a:pt x="94" y="20"/>
                  </a:lnTo>
                  <a:lnTo>
                    <a:pt x="98" y="21"/>
                  </a:lnTo>
                  <a:lnTo>
                    <a:pt x="103" y="22"/>
                  </a:lnTo>
                  <a:lnTo>
                    <a:pt x="104" y="22"/>
                  </a:lnTo>
                  <a:lnTo>
                    <a:pt x="99" y="25"/>
                  </a:lnTo>
                  <a:lnTo>
                    <a:pt x="93" y="27"/>
                  </a:lnTo>
                  <a:lnTo>
                    <a:pt x="89" y="27"/>
                  </a:lnTo>
                  <a:lnTo>
                    <a:pt x="81" y="29"/>
                  </a:lnTo>
                  <a:lnTo>
                    <a:pt x="73" y="30"/>
                  </a:lnTo>
                  <a:lnTo>
                    <a:pt x="65" y="31"/>
                  </a:lnTo>
                  <a:lnTo>
                    <a:pt x="57" y="31"/>
                  </a:lnTo>
                  <a:lnTo>
                    <a:pt x="49" y="30"/>
                  </a:lnTo>
                  <a:lnTo>
                    <a:pt x="40" y="29"/>
                  </a:lnTo>
                  <a:lnTo>
                    <a:pt x="44" y="30"/>
                  </a:lnTo>
                  <a:lnTo>
                    <a:pt x="46" y="31"/>
                  </a:lnTo>
                  <a:lnTo>
                    <a:pt x="46" y="32"/>
                  </a:lnTo>
                  <a:lnTo>
                    <a:pt x="45" y="32"/>
                  </a:lnTo>
                  <a:lnTo>
                    <a:pt x="38" y="32"/>
                  </a:lnTo>
                  <a:lnTo>
                    <a:pt x="41" y="34"/>
                  </a:lnTo>
                  <a:lnTo>
                    <a:pt x="44" y="35"/>
                  </a:lnTo>
                  <a:lnTo>
                    <a:pt x="46" y="35"/>
                  </a:lnTo>
                  <a:lnTo>
                    <a:pt x="44" y="36"/>
                  </a:lnTo>
                  <a:lnTo>
                    <a:pt x="40" y="36"/>
                  </a:lnTo>
                  <a:lnTo>
                    <a:pt x="34" y="35"/>
                  </a:lnTo>
                  <a:lnTo>
                    <a:pt x="24" y="35"/>
                  </a:lnTo>
                  <a:lnTo>
                    <a:pt x="20" y="36"/>
                  </a:lnTo>
                  <a:lnTo>
                    <a:pt x="15" y="37"/>
                  </a:lnTo>
                  <a:lnTo>
                    <a:pt x="11" y="38"/>
                  </a:lnTo>
                  <a:lnTo>
                    <a:pt x="7" y="38"/>
                  </a:lnTo>
                  <a:lnTo>
                    <a:pt x="3" y="37"/>
                  </a:lnTo>
                  <a:lnTo>
                    <a:pt x="0" y="36"/>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77" name="Freeform 53"/>
            <p:cNvSpPr>
              <a:spLocks/>
            </p:cNvSpPr>
            <p:nvPr/>
          </p:nvSpPr>
          <p:spPr bwMode="auto">
            <a:xfrm>
              <a:off x="3412" y="2498"/>
              <a:ext cx="52" cy="17"/>
            </a:xfrm>
            <a:custGeom>
              <a:avLst/>
              <a:gdLst/>
              <a:ahLst/>
              <a:cxnLst>
                <a:cxn ang="0">
                  <a:pos x="0" y="13"/>
                </a:cxn>
                <a:cxn ang="0">
                  <a:pos x="5" y="12"/>
                </a:cxn>
                <a:cxn ang="0">
                  <a:pos x="11" y="10"/>
                </a:cxn>
                <a:cxn ang="0">
                  <a:pos x="19" y="6"/>
                </a:cxn>
                <a:cxn ang="0">
                  <a:pos x="28" y="4"/>
                </a:cxn>
                <a:cxn ang="0">
                  <a:pos x="36" y="1"/>
                </a:cxn>
                <a:cxn ang="0">
                  <a:pos x="42" y="0"/>
                </a:cxn>
                <a:cxn ang="0">
                  <a:pos x="51" y="0"/>
                </a:cxn>
                <a:cxn ang="0">
                  <a:pos x="48" y="1"/>
                </a:cxn>
                <a:cxn ang="0">
                  <a:pos x="40" y="3"/>
                </a:cxn>
                <a:cxn ang="0">
                  <a:pos x="35" y="6"/>
                </a:cxn>
                <a:cxn ang="0">
                  <a:pos x="35" y="9"/>
                </a:cxn>
                <a:cxn ang="0">
                  <a:pos x="37" y="12"/>
                </a:cxn>
                <a:cxn ang="0">
                  <a:pos x="33" y="13"/>
                </a:cxn>
                <a:cxn ang="0">
                  <a:pos x="19" y="13"/>
                </a:cxn>
                <a:cxn ang="0">
                  <a:pos x="15" y="16"/>
                </a:cxn>
                <a:cxn ang="0">
                  <a:pos x="5" y="16"/>
                </a:cxn>
                <a:cxn ang="0">
                  <a:pos x="0" y="13"/>
                </a:cxn>
              </a:cxnLst>
              <a:rect l="0" t="0" r="r" b="b"/>
              <a:pathLst>
                <a:path w="52" h="17">
                  <a:moveTo>
                    <a:pt x="0" y="13"/>
                  </a:moveTo>
                  <a:lnTo>
                    <a:pt x="5" y="12"/>
                  </a:lnTo>
                  <a:lnTo>
                    <a:pt x="11" y="10"/>
                  </a:lnTo>
                  <a:lnTo>
                    <a:pt x="19" y="6"/>
                  </a:lnTo>
                  <a:lnTo>
                    <a:pt x="28" y="4"/>
                  </a:lnTo>
                  <a:lnTo>
                    <a:pt x="36" y="1"/>
                  </a:lnTo>
                  <a:lnTo>
                    <a:pt x="42" y="0"/>
                  </a:lnTo>
                  <a:lnTo>
                    <a:pt x="51" y="0"/>
                  </a:lnTo>
                  <a:lnTo>
                    <a:pt x="48" y="1"/>
                  </a:lnTo>
                  <a:lnTo>
                    <a:pt x="40" y="3"/>
                  </a:lnTo>
                  <a:lnTo>
                    <a:pt x="35" y="6"/>
                  </a:lnTo>
                  <a:lnTo>
                    <a:pt x="35" y="9"/>
                  </a:lnTo>
                  <a:lnTo>
                    <a:pt x="37" y="12"/>
                  </a:lnTo>
                  <a:lnTo>
                    <a:pt x="33" y="13"/>
                  </a:lnTo>
                  <a:lnTo>
                    <a:pt x="19" y="13"/>
                  </a:lnTo>
                  <a:lnTo>
                    <a:pt x="15" y="16"/>
                  </a:lnTo>
                  <a:lnTo>
                    <a:pt x="5" y="16"/>
                  </a:lnTo>
                  <a:lnTo>
                    <a:pt x="0" y="13"/>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78" name="Freeform 54"/>
            <p:cNvSpPr>
              <a:spLocks/>
            </p:cNvSpPr>
            <p:nvPr/>
          </p:nvSpPr>
          <p:spPr bwMode="auto">
            <a:xfrm>
              <a:off x="3485" y="2479"/>
              <a:ext cx="55" cy="17"/>
            </a:xfrm>
            <a:custGeom>
              <a:avLst/>
              <a:gdLst/>
              <a:ahLst/>
              <a:cxnLst>
                <a:cxn ang="0">
                  <a:pos x="0" y="13"/>
                </a:cxn>
                <a:cxn ang="0">
                  <a:pos x="5" y="13"/>
                </a:cxn>
                <a:cxn ang="0">
                  <a:pos x="11" y="13"/>
                </a:cxn>
                <a:cxn ang="0">
                  <a:pos x="18" y="16"/>
                </a:cxn>
                <a:cxn ang="0">
                  <a:pos x="24" y="16"/>
                </a:cxn>
                <a:cxn ang="0">
                  <a:pos x="27" y="13"/>
                </a:cxn>
                <a:cxn ang="0">
                  <a:pos x="23" y="13"/>
                </a:cxn>
                <a:cxn ang="0">
                  <a:pos x="28" y="13"/>
                </a:cxn>
                <a:cxn ang="0">
                  <a:pos x="33" y="8"/>
                </a:cxn>
                <a:cxn ang="0">
                  <a:pos x="39" y="5"/>
                </a:cxn>
                <a:cxn ang="0">
                  <a:pos x="44" y="2"/>
                </a:cxn>
                <a:cxn ang="0">
                  <a:pos x="54" y="0"/>
                </a:cxn>
                <a:cxn ang="0">
                  <a:pos x="43" y="2"/>
                </a:cxn>
                <a:cxn ang="0">
                  <a:pos x="36" y="2"/>
                </a:cxn>
                <a:cxn ang="0">
                  <a:pos x="30" y="4"/>
                </a:cxn>
                <a:cxn ang="0">
                  <a:pos x="23" y="8"/>
                </a:cxn>
                <a:cxn ang="0">
                  <a:pos x="14" y="9"/>
                </a:cxn>
                <a:cxn ang="0">
                  <a:pos x="5" y="9"/>
                </a:cxn>
                <a:cxn ang="0">
                  <a:pos x="0" y="13"/>
                </a:cxn>
              </a:cxnLst>
              <a:rect l="0" t="0" r="r" b="b"/>
              <a:pathLst>
                <a:path w="55" h="17">
                  <a:moveTo>
                    <a:pt x="0" y="13"/>
                  </a:moveTo>
                  <a:lnTo>
                    <a:pt x="5" y="13"/>
                  </a:lnTo>
                  <a:lnTo>
                    <a:pt x="11" y="13"/>
                  </a:lnTo>
                  <a:lnTo>
                    <a:pt x="18" y="16"/>
                  </a:lnTo>
                  <a:lnTo>
                    <a:pt x="24" y="16"/>
                  </a:lnTo>
                  <a:lnTo>
                    <a:pt x="27" y="13"/>
                  </a:lnTo>
                  <a:lnTo>
                    <a:pt x="23" y="13"/>
                  </a:lnTo>
                  <a:lnTo>
                    <a:pt x="28" y="13"/>
                  </a:lnTo>
                  <a:lnTo>
                    <a:pt x="33" y="8"/>
                  </a:lnTo>
                  <a:lnTo>
                    <a:pt x="39" y="5"/>
                  </a:lnTo>
                  <a:lnTo>
                    <a:pt x="44" y="2"/>
                  </a:lnTo>
                  <a:lnTo>
                    <a:pt x="54" y="0"/>
                  </a:lnTo>
                  <a:lnTo>
                    <a:pt x="43" y="2"/>
                  </a:lnTo>
                  <a:lnTo>
                    <a:pt x="36" y="2"/>
                  </a:lnTo>
                  <a:lnTo>
                    <a:pt x="30" y="4"/>
                  </a:lnTo>
                  <a:lnTo>
                    <a:pt x="23" y="8"/>
                  </a:lnTo>
                  <a:lnTo>
                    <a:pt x="14" y="9"/>
                  </a:lnTo>
                  <a:lnTo>
                    <a:pt x="5" y="9"/>
                  </a:lnTo>
                  <a:lnTo>
                    <a:pt x="0" y="13"/>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79" name="Freeform 55"/>
            <p:cNvSpPr>
              <a:spLocks/>
            </p:cNvSpPr>
            <p:nvPr/>
          </p:nvSpPr>
          <p:spPr bwMode="auto">
            <a:xfrm>
              <a:off x="3033" y="2386"/>
              <a:ext cx="53" cy="17"/>
            </a:xfrm>
            <a:custGeom>
              <a:avLst/>
              <a:gdLst/>
              <a:ahLst/>
              <a:cxnLst>
                <a:cxn ang="0">
                  <a:pos x="0" y="0"/>
                </a:cxn>
                <a:cxn ang="0">
                  <a:pos x="20" y="16"/>
                </a:cxn>
                <a:cxn ang="0">
                  <a:pos x="52" y="16"/>
                </a:cxn>
              </a:cxnLst>
              <a:rect l="0" t="0" r="r" b="b"/>
              <a:pathLst>
                <a:path w="53" h="17">
                  <a:moveTo>
                    <a:pt x="0" y="0"/>
                  </a:moveTo>
                  <a:lnTo>
                    <a:pt x="20" y="16"/>
                  </a:lnTo>
                  <a:lnTo>
                    <a:pt x="52" y="16"/>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80" name="Line 56"/>
            <p:cNvSpPr>
              <a:spLocks noChangeShapeType="1"/>
            </p:cNvSpPr>
            <p:nvPr/>
          </p:nvSpPr>
          <p:spPr bwMode="auto">
            <a:xfrm flipH="1">
              <a:off x="3041" y="2376"/>
              <a:ext cx="11" cy="0"/>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681" name="Freeform 57"/>
            <p:cNvSpPr>
              <a:spLocks/>
            </p:cNvSpPr>
            <p:nvPr/>
          </p:nvSpPr>
          <p:spPr bwMode="auto">
            <a:xfrm>
              <a:off x="3364" y="2510"/>
              <a:ext cx="27" cy="17"/>
            </a:xfrm>
            <a:custGeom>
              <a:avLst/>
              <a:gdLst/>
              <a:ahLst/>
              <a:cxnLst>
                <a:cxn ang="0">
                  <a:pos x="0" y="16"/>
                </a:cxn>
                <a:cxn ang="0">
                  <a:pos x="5" y="14"/>
                </a:cxn>
                <a:cxn ang="0">
                  <a:pos x="8" y="12"/>
                </a:cxn>
                <a:cxn ang="0">
                  <a:pos x="12" y="11"/>
                </a:cxn>
                <a:cxn ang="0">
                  <a:pos x="16" y="9"/>
                </a:cxn>
                <a:cxn ang="0">
                  <a:pos x="20" y="5"/>
                </a:cxn>
                <a:cxn ang="0">
                  <a:pos x="26" y="0"/>
                </a:cxn>
              </a:cxnLst>
              <a:rect l="0" t="0" r="r" b="b"/>
              <a:pathLst>
                <a:path w="27" h="17">
                  <a:moveTo>
                    <a:pt x="0" y="16"/>
                  </a:moveTo>
                  <a:lnTo>
                    <a:pt x="5" y="14"/>
                  </a:lnTo>
                  <a:lnTo>
                    <a:pt x="8" y="12"/>
                  </a:lnTo>
                  <a:lnTo>
                    <a:pt x="12" y="11"/>
                  </a:lnTo>
                  <a:lnTo>
                    <a:pt x="16" y="9"/>
                  </a:lnTo>
                  <a:lnTo>
                    <a:pt x="20" y="5"/>
                  </a:lnTo>
                  <a:lnTo>
                    <a:pt x="26" y="0"/>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82" name="Freeform 58"/>
            <p:cNvSpPr>
              <a:spLocks/>
            </p:cNvSpPr>
            <p:nvPr/>
          </p:nvSpPr>
          <p:spPr bwMode="auto">
            <a:xfrm>
              <a:off x="3390" y="2506"/>
              <a:ext cx="22" cy="17"/>
            </a:xfrm>
            <a:custGeom>
              <a:avLst/>
              <a:gdLst/>
              <a:ahLst/>
              <a:cxnLst>
                <a:cxn ang="0">
                  <a:pos x="0" y="16"/>
                </a:cxn>
                <a:cxn ang="0">
                  <a:pos x="8" y="7"/>
                </a:cxn>
                <a:cxn ang="0">
                  <a:pos x="12" y="0"/>
                </a:cxn>
                <a:cxn ang="0">
                  <a:pos x="15" y="7"/>
                </a:cxn>
                <a:cxn ang="0">
                  <a:pos x="21" y="7"/>
                </a:cxn>
              </a:cxnLst>
              <a:rect l="0" t="0" r="r" b="b"/>
              <a:pathLst>
                <a:path w="22" h="17">
                  <a:moveTo>
                    <a:pt x="0" y="16"/>
                  </a:moveTo>
                  <a:lnTo>
                    <a:pt x="8" y="7"/>
                  </a:lnTo>
                  <a:lnTo>
                    <a:pt x="12" y="0"/>
                  </a:lnTo>
                  <a:lnTo>
                    <a:pt x="15" y="7"/>
                  </a:lnTo>
                  <a:lnTo>
                    <a:pt x="21" y="7"/>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83" name="Freeform 59"/>
            <p:cNvSpPr>
              <a:spLocks/>
            </p:cNvSpPr>
            <p:nvPr/>
          </p:nvSpPr>
          <p:spPr bwMode="auto">
            <a:xfrm>
              <a:off x="3463" y="2488"/>
              <a:ext cx="23" cy="17"/>
            </a:xfrm>
            <a:custGeom>
              <a:avLst/>
              <a:gdLst/>
              <a:ahLst/>
              <a:cxnLst>
                <a:cxn ang="0">
                  <a:pos x="0" y="16"/>
                </a:cxn>
                <a:cxn ang="0">
                  <a:pos x="8" y="12"/>
                </a:cxn>
                <a:cxn ang="0">
                  <a:pos x="15" y="8"/>
                </a:cxn>
                <a:cxn ang="0">
                  <a:pos x="20" y="3"/>
                </a:cxn>
                <a:cxn ang="0">
                  <a:pos x="22" y="0"/>
                </a:cxn>
              </a:cxnLst>
              <a:rect l="0" t="0" r="r" b="b"/>
              <a:pathLst>
                <a:path w="23" h="17">
                  <a:moveTo>
                    <a:pt x="0" y="16"/>
                  </a:moveTo>
                  <a:lnTo>
                    <a:pt x="8" y="12"/>
                  </a:lnTo>
                  <a:lnTo>
                    <a:pt x="15" y="8"/>
                  </a:lnTo>
                  <a:lnTo>
                    <a:pt x="20" y="3"/>
                  </a:lnTo>
                  <a:lnTo>
                    <a:pt x="22" y="0"/>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84" name="Freeform 60"/>
            <p:cNvSpPr>
              <a:spLocks/>
            </p:cNvSpPr>
            <p:nvPr/>
          </p:nvSpPr>
          <p:spPr bwMode="auto">
            <a:xfrm>
              <a:off x="3458" y="2421"/>
              <a:ext cx="37" cy="17"/>
            </a:xfrm>
            <a:custGeom>
              <a:avLst/>
              <a:gdLst/>
              <a:ahLst/>
              <a:cxnLst>
                <a:cxn ang="0">
                  <a:pos x="0" y="16"/>
                </a:cxn>
                <a:cxn ang="0">
                  <a:pos x="6" y="13"/>
                </a:cxn>
                <a:cxn ang="0">
                  <a:pos x="11" y="9"/>
                </a:cxn>
                <a:cxn ang="0">
                  <a:pos x="17" y="4"/>
                </a:cxn>
                <a:cxn ang="0">
                  <a:pos x="22" y="4"/>
                </a:cxn>
                <a:cxn ang="0">
                  <a:pos x="29" y="3"/>
                </a:cxn>
                <a:cxn ang="0">
                  <a:pos x="36" y="0"/>
                </a:cxn>
              </a:cxnLst>
              <a:rect l="0" t="0" r="r" b="b"/>
              <a:pathLst>
                <a:path w="37" h="17">
                  <a:moveTo>
                    <a:pt x="0" y="16"/>
                  </a:moveTo>
                  <a:lnTo>
                    <a:pt x="6" y="13"/>
                  </a:lnTo>
                  <a:lnTo>
                    <a:pt x="11" y="9"/>
                  </a:lnTo>
                  <a:lnTo>
                    <a:pt x="17" y="4"/>
                  </a:lnTo>
                  <a:lnTo>
                    <a:pt x="22" y="4"/>
                  </a:lnTo>
                  <a:lnTo>
                    <a:pt x="29" y="3"/>
                  </a:lnTo>
                  <a:lnTo>
                    <a:pt x="36" y="0"/>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85" name="Line 61"/>
            <p:cNvSpPr>
              <a:spLocks noChangeShapeType="1"/>
            </p:cNvSpPr>
            <p:nvPr/>
          </p:nvSpPr>
          <p:spPr bwMode="auto">
            <a:xfrm flipV="1">
              <a:off x="3165" y="2145"/>
              <a:ext cx="0" cy="28"/>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686" name="Line 62"/>
            <p:cNvSpPr>
              <a:spLocks noChangeShapeType="1"/>
            </p:cNvSpPr>
            <p:nvPr/>
          </p:nvSpPr>
          <p:spPr bwMode="auto">
            <a:xfrm flipV="1">
              <a:off x="3180" y="2179"/>
              <a:ext cx="0" cy="5"/>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687" name="Line 63"/>
            <p:cNvSpPr>
              <a:spLocks noChangeShapeType="1"/>
            </p:cNvSpPr>
            <p:nvPr/>
          </p:nvSpPr>
          <p:spPr bwMode="auto">
            <a:xfrm flipV="1">
              <a:off x="3146" y="2179"/>
              <a:ext cx="0" cy="5"/>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688" name="Line 64"/>
            <p:cNvSpPr>
              <a:spLocks noChangeShapeType="1"/>
            </p:cNvSpPr>
            <p:nvPr/>
          </p:nvSpPr>
          <p:spPr bwMode="auto">
            <a:xfrm>
              <a:off x="3152" y="2191"/>
              <a:ext cx="10" cy="4"/>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689" name="Line 65"/>
            <p:cNvSpPr>
              <a:spLocks noChangeShapeType="1"/>
            </p:cNvSpPr>
            <p:nvPr/>
          </p:nvSpPr>
          <p:spPr bwMode="auto">
            <a:xfrm flipH="1">
              <a:off x="3169" y="2191"/>
              <a:ext cx="9" cy="5"/>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690" name="Line 66"/>
            <p:cNvSpPr>
              <a:spLocks noChangeShapeType="1"/>
            </p:cNvSpPr>
            <p:nvPr/>
          </p:nvSpPr>
          <p:spPr bwMode="auto">
            <a:xfrm>
              <a:off x="3148" y="2211"/>
              <a:ext cx="14" cy="6"/>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691" name="Line 67"/>
            <p:cNvSpPr>
              <a:spLocks noChangeShapeType="1"/>
            </p:cNvSpPr>
            <p:nvPr/>
          </p:nvSpPr>
          <p:spPr bwMode="auto">
            <a:xfrm flipV="1">
              <a:off x="3167" y="2210"/>
              <a:ext cx="14" cy="5"/>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692" name="Line 68"/>
            <p:cNvSpPr>
              <a:spLocks noChangeShapeType="1"/>
            </p:cNvSpPr>
            <p:nvPr/>
          </p:nvSpPr>
          <p:spPr bwMode="auto">
            <a:xfrm flipH="1">
              <a:off x="3071" y="2356"/>
              <a:ext cx="17" cy="4"/>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693" name="Line 69"/>
            <p:cNvSpPr>
              <a:spLocks noChangeShapeType="1"/>
            </p:cNvSpPr>
            <p:nvPr/>
          </p:nvSpPr>
          <p:spPr bwMode="auto">
            <a:xfrm flipH="1">
              <a:off x="3097" y="2380"/>
              <a:ext cx="1" cy="12"/>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694" name="Line 70"/>
            <p:cNvSpPr>
              <a:spLocks noChangeShapeType="1"/>
            </p:cNvSpPr>
            <p:nvPr/>
          </p:nvSpPr>
          <p:spPr bwMode="auto">
            <a:xfrm flipH="1">
              <a:off x="3110" y="2380"/>
              <a:ext cx="3" cy="12"/>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695" name="Line 71"/>
            <p:cNvSpPr>
              <a:spLocks noChangeShapeType="1"/>
            </p:cNvSpPr>
            <p:nvPr/>
          </p:nvSpPr>
          <p:spPr bwMode="auto">
            <a:xfrm>
              <a:off x="3033" y="2390"/>
              <a:ext cx="0" cy="19"/>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696" name="Line 72"/>
            <p:cNvSpPr>
              <a:spLocks noChangeShapeType="1"/>
            </p:cNvSpPr>
            <p:nvPr/>
          </p:nvSpPr>
          <p:spPr bwMode="auto">
            <a:xfrm flipV="1">
              <a:off x="3345" y="2381"/>
              <a:ext cx="5" cy="1"/>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697" name="Freeform 73"/>
            <p:cNvSpPr>
              <a:spLocks/>
            </p:cNvSpPr>
            <p:nvPr/>
          </p:nvSpPr>
          <p:spPr bwMode="auto">
            <a:xfrm>
              <a:off x="3114" y="2384"/>
              <a:ext cx="222" cy="17"/>
            </a:xfrm>
            <a:custGeom>
              <a:avLst/>
              <a:gdLst/>
              <a:ahLst/>
              <a:cxnLst>
                <a:cxn ang="0">
                  <a:pos x="221" y="0"/>
                </a:cxn>
                <a:cxn ang="0">
                  <a:pos x="218" y="4"/>
                </a:cxn>
                <a:cxn ang="0">
                  <a:pos x="215" y="8"/>
                </a:cxn>
                <a:cxn ang="0">
                  <a:pos x="212" y="13"/>
                </a:cxn>
                <a:cxn ang="0">
                  <a:pos x="209" y="15"/>
                </a:cxn>
                <a:cxn ang="0">
                  <a:pos x="205" y="15"/>
                </a:cxn>
                <a:cxn ang="0">
                  <a:pos x="201" y="16"/>
                </a:cxn>
                <a:cxn ang="0">
                  <a:pos x="198" y="15"/>
                </a:cxn>
                <a:cxn ang="0">
                  <a:pos x="0" y="15"/>
                </a:cxn>
              </a:cxnLst>
              <a:rect l="0" t="0" r="r" b="b"/>
              <a:pathLst>
                <a:path w="222" h="17">
                  <a:moveTo>
                    <a:pt x="221" y="0"/>
                  </a:moveTo>
                  <a:lnTo>
                    <a:pt x="218" y="4"/>
                  </a:lnTo>
                  <a:lnTo>
                    <a:pt x="215" y="8"/>
                  </a:lnTo>
                  <a:lnTo>
                    <a:pt x="212" y="13"/>
                  </a:lnTo>
                  <a:lnTo>
                    <a:pt x="209" y="15"/>
                  </a:lnTo>
                  <a:lnTo>
                    <a:pt x="205" y="15"/>
                  </a:lnTo>
                  <a:lnTo>
                    <a:pt x="201" y="16"/>
                  </a:lnTo>
                  <a:lnTo>
                    <a:pt x="198" y="15"/>
                  </a:lnTo>
                  <a:lnTo>
                    <a:pt x="0" y="15"/>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698" name="Line 74"/>
            <p:cNvSpPr>
              <a:spLocks noChangeShapeType="1"/>
            </p:cNvSpPr>
            <p:nvPr/>
          </p:nvSpPr>
          <p:spPr bwMode="auto">
            <a:xfrm flipV="1">
              <a:off x="3367" y="2357"/>
              <a:ext cx="21" cy="12"/>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699" name="Line 75"/>
            <p:cNvSpPr>
              <a:spLocks noChangeShapeType="1"/>
            </p:cNvSpPr>
            <p:nvPr/>
          </p:nvSpPr>
          <p:spPr bwMode="auto">
            <a:xfrm>
              <a:off x="3358" y="2360"/>
              <a:ext cx="25" cy="0"/>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700" name="Line 76"/>
            <p:cNvSpPr>
              <a:spLocks noChangeShapeType="1"/>
            </p:cNvSpPr>
            <p:nvPr/>
          </p:nvSpPr>
          <p:spPr bwMode="auto">
            <a:xfrm flipV="1">
              <a:off x="3399" y="2350"/>
              <a:ext cx="106" cy="3"/>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701" name="Line 77"/>
            <p:cNvSpPr>
              <a:spLocks noChangeShapeType="1"/>
            </p:cNvSpPr>
            <p:nvPr/>
          </p:nvSpPr>
          <p:spPr bwMode="auto">
            <a:xfrm flipH="1">
              <a:off x="3420" y="2392"/>
              <a:ext cx="4" cy="1"/>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702" name="Line 78"/>
            <p:cNvSpPr>
              <a:spLocks noChangeShapeType="1"/>
            </p:cNvSpPr>
            <p:nvPr/>
          </p:nvSpPr>
          <p:spPr bwMode="auto">
            <a:xfrm flipH="1">
              <a:off x="3399" y="2393"/>
              <a:ext cx="17" cy="1"/>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703" name="Line 79"/>
            <p:cNvSpPr>
              <a:spLocks noChangeShapeType="1"/>
            </p:cNvSpPr>
            <p:nvPr/>
          </p:nvSpPr>
          <p:spPr bwMode="auto">
            <a:xfrm flipH="1">
              <a:off x="3364" y="2394"/>
              <a:ext cx="31" cy="0"/>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704" name="Line 80"/>
            <p:cNvSpPr>
              <a:spLocks noChangeShapeType="1"/>
            </p:cNvSpPr>
            <p:nvPr/>
          </p:nvSpPr>
          <p:spPr bwMode="auto">
            <a:xfrm flipV="1">
              <a:off x="3395" y="2385"/>
              <a:ext cx="0" cy="7"/>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705" name="Line 81"/>
            <p:cNvSpPr>
              <a:spLocks noChangeShapeType="1"/>
            </p:cNvSpPr>
            <p:nvPr/>
          </p:nvSpPr>
          <p:spPr bwMode="auto">
            <a:xfrm>
              <a:off x="3397" y="2383"/>
              <a:ext cx="1" cy="0"/>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706" name="Line 82"/>
            <p:cNvSpPr>
              <a:spLocks noChangeShapeType="1"/>
            </p:cNvSpPr>
            <p:nvPr/>
          </p:nvSpPr>
          <p:spPr bwMode="auto">
            <a:xfrm>
              <a:off x="3402" y="2383"/>
              <a:ext cx="10" cy="0"/>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707" name="Freeform 83"/>
            <p:cNvSpPr>
              <a:spLocks/>
            </p:cNvSpPr>
            <p:nvPr/>
          </p:nvSpPr>
          <p:spPr bwMode="auto">
            <a:xfrm>
              <a:off x="3412" y="2383"/>
              <a:ext cx="17" cy="17"/>
            </a:xfrm>
            <a:custGeom>
              <a:avLst/>
              <a:gdLst/>
              <a:ahLst/>
              <a:cxnLst>
                <a:cxn ang="0">
                  <a:pos x="0" y="0"/>
                </a:cxn>
                <a:cxn ang="0">
                  <a:pos x="16" y="0"/>
                </a:cxn>
                <a:cxn ang="0">
                  <a:pos x="16" y="16"/>
                </a:cxn>
              </a:cxnLst>
              <a:rect l="0" t="0" r="r" b="b"/>
              <a:pathLst>
                <a:path w="17" h="17">
                  <a:moveTo>
                    <a:pt x="0" y="0"/>
                  </a:moveTo>
                  <a:lnTo>
                    <a:pt x="16" y="0"/>
                  </a:lnTo>
                  <a:lnTo>
                    <a:pt x="16" y="16"/>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708" name="Freeform 84"/>
            <p:cNvSpPr>
              <a:spLocks/>
            </p:cNvSpPr>
            <p:nvPr/>
          </p:nvSpPr>
          <p:spPr bwMode="auto">
            <a:xfrm>
              <a:off x="3409" y="2382"/>
              <a:ext cx="17" cy="17"/>
            </a:xfrm>
            <a:custGeom>
              <a:avLst/>
              <a:gdLst/>
              <a:ahLst/>
              <a:cxnLst>
                <a:cxn ang="0">
                  <a:pos x="16" y="16"/>
                </a:cxn>
                <a:cxn ang="0">
                  <a:pos x="12" y="3"/>
                </a:cxn>
                <a:cxn ang="0">
                  <a:pos x="0" y="0"/>
                </a:cxn>
              </a:cxnLst>
              <a:rect l="0" t="0" r="r" b="b"/>
              <a:pathLst>
                <a:path w="17" h="17">
                  <a:moveTo>
                    <a:pt x="16" y="16"/>
                  </a:moveTo>
                  <a:lnTo>
                    <a:pt x="12" y="3"/>
                  </a:lnTo>
                  <a:lnTo>
                    <a:pt x="0" y="0"/>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709" name="Line 85"/>
            <p:cNvSpPr>
              <a:spLocks noChangeShapeType="1"/>
            </p:cNvSpPr>
            <p:nvPr/>
          </p:nvSpPr>
          <p:spPr bwMode="auto">
            <a:xfrm flipH="1">
              <a:off x="3405" y="2381"/>
              <a:ext cx="4" cy="0"/>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710" name="Line 86"/>
            <p:cNvSpPr>
              <a:spLocks noChangeShapeType="1"/>
            </p:cNvSpPr>
            <p:nvPr/>
          </p:nvSpPr>
          <p:spPr bwMode="auto">
            <a:xfrm flipH="1">
              <a:off x="3400" y="2382"/>
              <a:ext cx="1" cy="1"/>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711" name="Line 87"/>
            <p:cNvSpPr>
              <a:spLocks noChangeShapeType="1"/>
            </p:cNvSpPr>
            <p:nvPr/>
          </p:nvSpPr>
          <p:spPr bwMode="auto">
            <a:xfrm flipV="1">
              <a:off x="3401" y="2372"/>
              <a:ext cx="0" cy="7"/>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712" name="Line 88"/>
            <p:cNvSpPr>
              <a:spLocks noChangeShapeType="1"/>
            </p:cNvSpPr>
            <p:nvPr/>
          </p:nvSpPr>
          <p:spPr bwMode="auto">
            <a:xfrm flipV="1">
              <a:off x="3409" y="2372"/>
              <a:ext cx="0" cy="7"/>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713" name="Line 89"/>
            <p:cNvSpPr>
              <a:spLocks noChangeShapeType="1"/>
            </p:cNvSpPr>
            <p:nvPr/>
          </p:nvSpPr>
          <p:spPr bwMode="auto">
            <a:xfrm flipH="1">
              <a:off x="3356" y="2398"/>
              <a:ext cx="4" cy="2"/>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714" name="Freeform 90"/>
            <p:cNvSpPr>
              <a:spLocks/>
            </p:cNvSpPr>
            <p:nvPr/>
          </p:nvSpPr>
          <p:spPr bwMode="auto">
            <a:xfrm>
              <a:off x="3399" y="2398"/>
              <a:ext cx="26" cy="17"/>
            </a:xfrm>
            <a:custGeom>
              <a:avLst/>
              <a:gdLst/>
              <a:ahLst/>
              <a:cxnLst>
                <a:cxn ang="0">
                  <a:pos x="0" y="16"/>
                </a:cxn>
                <a:cxn ang="0">
                  <a:pos x="9" y="16"/>
                </a:cxn>
                <a:cxn ang="0">
                  <a:pos x="14" y="12"/>
                </a:cxn>
                <a:cxn ang="0">
                  <a:pos x="19" y="4"/>
                </a:cxn>
                <a:cxn ang="0">
                  <a:pos x="23" y="0"/>
                </a:cxn>
                <a:cxn ang="0">
                  <a:pos x="25" y="0"/>
                </a:cxn>
              </a:cxnLst>
              <a:rect l="0" t="0" r="r" b="b"/>
              <a:pathLst>
                <a:path w="26" h="17">
                  <a:moveTo>
                    <a:pt x="0" y="16"/>
                  </a:moveTo>
                  <a:lnTo>
                    <a:pt x="9" y="16"/>
                  </a:lnTo>
                  <a:lnTo>
                    <a:pt x="14" y="12"/>
                  </a:lnTo>
                  <a:lnTo>
                    <a:pt x="19" y="4"/>
                  </a:lnTo>
                  <a:lnTo>
                    <a:pt x="23" y="0"/>
                  </a:lnTo>
                  <a:lnTo>
                    <a:pt x="25" y="0"/>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715" name="Line 91"/>
            <p:cNvSpPr>
              <a:spLocks noChangeShapeType="1"/>
            </p:cNvSpPr>
            <p:nvPr/>
          </p:nvSpPr>
          <p:spPr bwMode="auto">
            <a:xfrm flipH="1">
              <a:off x="3363" y="2428"/>
              <a:ext cx="17" cy="9"/>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26716" name="Freeform 92"/>
            <p:cNvSpPr>
              <a:spLocks/>
            </p:cNvSpPr>
            <p:nvPr/>
          </p:nvSpPr>
          <p:spPr bwMode="auto">
            <a:xfrm>
              <a:off x="3331" y="2437"/>
              <a:ext cx="29" cy="17"/>
            </a:xfrm>
            <a:custGeom>
              <a:avLst/>
              <a:gdLst/>
              <a:ahLst/>
              <a:cxnLst>
                <a:cxn ang="0">
                  <a:pos x="0" y="16"/>
                </a:cxn>
                <a:cxn ang="0">
                  <a:pos x="4" y="16"/>
                </a:cxn>
                <a:cxn ang="0">
                  <a:pos x="8" y="13"/>
                </a:cxn>
                <a:cxn ang="0">
                  <a:pos x="13" y="11"/>
                </a:cxn>
                <a:cxn ang="0">
                  <a:pos x="16" y="9"/>
                </a:cxn>
                <a:cxn ang="0">
                  <a:pos x="21" y="5"/>
                </a:cxn>
                <a:cxn ang="0">
                  <a:pos x="25" y="4"/>
                </a:cxn>
                <a:cxn ang="0">
                  <a:pos x="28" y="0"/>
                </a:cxn>
              </a:cxnLst>
              <a:rect l="0" t="0" r="r" b="b"/>
              <a:pathLst>
                <a:path w="29" h="17">
                  <a:moveTo>
                    <a:pt x="0" y="16"/>
                  </a:moveTo>
                  <a:lnTo>
                    <a:pt x="4" y="16"/>
                  </a:lnTo>
                  <a:lnTo>
                    <a:pt x="8" y="13"/>
                  </a:lnTo>
                  <a:lnTo>
                    <a:pt x="13" y="11"/>
                  </a:lnTo>
                  <a:lnTo>
                    <a:pt x="16" y="9"/>
                  </a:lnTo>
                  <a:lnTo>
                    <a:pt x="21" y="5"/>
                  </a:lnTo>
                  <a:lnTo>
                    <a:pt x="25" y="4"/>
                  </a:lnTo>
                  <a:lnTo>
                    <a:pt x="28" y="0"/>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717" name="Freeform 93"/>
            <p:cNvSpPr>
              <a:spLocks/>
            </p:cNvSpPr>
            <p:nvPr/>
          </p:nvSpPr>
          <p:spPr bwMode="auto">
            <a:xfrm>
              <a:off x="3561" y="2397"/>
              <a:ext cx="17" cy="17"/>
            </a:xfrm>
            <a:custGeom>
              <a:avLst/>
              <a:gdLst/>
              <a:ahLst/>
              <a:cxnLst>
                <a:cxn ang="0">
                  <a:pos x="0" y="16"/>
                </a:cxn>
                <a:cxn ang="0">
                  <a:pos x="8" y="8"/>
                </a:cxn>
                <a:cxn ang="0">
                  <a:pos x="16" y="0"/>
                </a:cxn>
              </a:cxnLst>
              <a:rect l="0" t="0" r="r" b="b"/>
              <a:pathLst>
                <a:path w="17" h="17">
                  <a:moveTo>
                    <a:pt x="0" y="16"/>
                  </a:moveTo>
                  <a:lnTo>
                    <a:pt x="8" y="8"/>
                  </a:lnTo>
                  <a:lnTo>
                    <a:pt x="16" y="0"/>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718" name="Freeform 94"/>
            <p:cNvSpPr>
              <a:spLocks/>
            </p:cNvSpPr>
            <p:nvPr/>
          </p:nvSpPr>
          <p:spPr bwMode="auto">
            <a:xfrm>
              <a:off x="3089" y="2392"/>
              <a:ext cx="22" cy="20"/>
            </a:xfrm>
            <a:custGeom>
              <a:avLst/>
              <a:gdLst/>
              <a:ahLst/>
              <a:cxnLst>
                <a:cxn ang="0">
                  <a:pos x="0" y="0"/>
                </a:cxn>
                <a:cxn ang="0">
                  <a:pos x="7" y="15"/>
                </a:cxn>
                <a:cxn ang="0">
                  <a:pos x="9" y="18"/>
                </a:cxn>
                <a:cxn ang="0">
                  <a:pos x="11" y="19"/>
                </a:cxn>
                <a:cxn ang="0">
                  <a:pos x="16" y="19"/>
                </a:cxn>
                <a:cxn ang="0">
                  <a:pos x="18" y="18"/>
                </a:cxn>
                <a:cxn ang="0">
                  <a:pos x="21" y="16"/>
                </a:cxn>
                <a:cxn ang="0">
                  <a:pos x="21" y="10"/>
                </a:cxn>
                <a:cxn ang="0">
                  <a:pos x="18" y="0"/>
                </a:cxn>
              </a:cxnLst>
              <a:rect l="0" t="0" r="r" b="b"/>
              <a:pathLst>
                <a:path w="22" h="20">
                  <a:moveTo>
                    <a:pt x="0" y="0"/>
                  </a:moveTo>
                  <a:lnTo>
                    <a:pt x="7" y="15"/>
                  </a:lnTo>
                  <a:lnTo>
                    <a:pt x="9" y="18"/>
                  </a:lnTo>
                  <a:lnTo>
                    <a:pt x="11" y="19"/>
                  </a:lnTo>
                  <a:lnTo>
                    <a:pt x="16" y="19"/>
                  </a:lnTo>
                  <a:lnTo>
                    <a:pt x="18" y="18"/>
                  </a:lnTo>
                  <a:lnTo>
                    <a:pt x="21" y="16"/>
                  </a:lnTo>
                  <a:lnTo>
                    <a:pt x="21" y="10"/>
                  </a:lnTo>
                  <a:lnTo>
                    <a:pt x="18" y="0"/>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719" name="Freeform 95"/>
            <p:cNvSpPr>
              <a:spLocks/>
            </p:cNvSpPr>
            <p:nvPr/>
          </p:nvSpPr>
          <p:spPr bwMode="auto">
            <a:xfrm>
              <a:off x="3331" y="2409"/>
              <a:ext cx="17" cy="34"/>
            </a:xfrm>
            <a:custGeom>
              <a:avLst/>
              <a:gdLst/>
              <a:ahLst/>
              <a:cxnLst>
                <a:cxn ang="0">
                  <a:pos x="16" y="0"/>
                </a:cxn>
                <a:cxn ang="0">
                  <a:pos x="13" y="5"/>
                </a:cxn>
                <a:cxn ang="0">
                  <a:pos x="11" y="9"/>
                </a:cxn>
                <a:cxn ang="0">
                  <a:pos x="9" y="13"/>
                </a:cxn>
                <a:cxn ang="0">
                  <a:pos x="6" y="17"/>
                </a:cxn>
                <a:cxn ang="0">
                  <a:pos x="4" y="21"/>
                </a:cxn>
                <a:cxn ang="0">
                  <a:pos x="2" y="26"/>
                </a:cxn>
                <a:cxn ang="0">
                  <a:pos x="1" y="30"/>
                </a:cxn>
                <a:cxn ang="0">
                  <a:pos x="0" y="33"/>
                </a:cxn>
              </a:cxnLst>
              <a:rect l="0" t="0" r="r" b="b"/>
              <a:pathLst>
                <a:path w="17" h="34">
                  <a:moveTo>
                    <a:pt x="16" y="0"/>
                  </a:moveTo>
                  <a:lnTo>
                    <a:pt x="13" y="5"/>
                  </a:lnTo>
                  <a:lnTo>
                    <a:pt x="11" y="9"/>
                  </a:lnTo>
                  <a:lnTo>
                    <a:pt x="9" y="13"/>
                  </a:lnTo>
                  <a:lnTo>
                    <a:pt x="6" y="17"/>
                  </a:lnTo>
                  <a:lnTo>
                    <a:pt x="4" y="21"/>
                  </a:lnTo>
                  <a:lnTo>
                    <a:pt x="2" y="26"/>
                  </a:lnTo>
                  <a:lnTo>
                    <a:pt x="1" y="30"/>
                  </a:lnTo>
                  <a:lnTo>
                    <a:pt x="0" y="33"/>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720" name="Freeform 96"/>
            <p:cNvSpPr>
              <a:spLocks/>
            </p:cNvSpPr>
            <p:nvPr/>
          </p:nvSpPr>
          <p:spPr bwMode="auto">
            <a:xfrm>
              <a:off x="3288" y="2480"/>
              <a:ext cx="98" cy="45"/>
            </a:xfrm>
            <a:custGeom>
              <a:avLst/>
              <a:gdLst/>
              <a:ahLst/>
              <a:cxnLst>
                <a:cxn ang="0">
                  <a:pos x="97" y="0"/>
                </a:cxn>
                <a:cxn ang="0">
                  <a:pos x="92" y="4"/>
                </a:cxn>
                <a:cxn ang="0">
                  <a:pos x="87" y="8"/>
                </a:cxn>
                <a:cxn ang="0">
                  <a:pos x="82" y="11"/>
                </a:cxn>
                <a:cxn ang="0">
                  <a:pos x="77" y="15"/>
                </a:cxn>
                <a:cxn ang="0">
                  <a:pos x="72" y="18"/>
                </a:cxn>
                <a:cxn ang="0">
                  <a:pos x="66" y="22"/>
                </a:cxn>
                <a:cxn ang="0">
                  <a:pos x="61" y="24"/>
                </a:cxn>
                <a:cxn ang="0">
                  <a:pos x="56" y="27"/>
                </a:cxn>
                <a:cxn ang="0">
                  <a:pos x="52" y="28"/>
                </a:cxn>
                <a:cxn ang="0">
                  <a:pos x="48" y="30"/>
                </a:cxn>
                <a:cxn ang="0">
                  <a:pos x="44" y="31"/>
                </a:cxn>
                <a:cxn ang="0">
                  <a:pos x="40" y="33"/>
                </a:cxn>
                <a:cxn ang="0">
                  <a:pos x="36" y="35"/>
                </a:cxn>
                <a:cxn ang="0">
                  <a:pos x="31" y="35"/>
                </a:cxn>
                <a:cxn ang="0">
                  <a:pos x="25" y="36"/>
                </a:cxn>
                <a:cxn ang="0">
                  <a:pos x="19" y="38"/>
                </a:cxn>
                <a:cxn ang="0">
                  <a:pos x="13" y="39"/>
                </a:cxn>
                <a:cxn ang="0">
                  <a:pos x="7" y="41"/>
                </a:cxn>
                <a:cxn ang="0">
                  <a:pos x="1" y="43"/>
                </a:cxn>
                <a:cxn ang="0">
                  <a:pos x="0" y="44"/>
                </a:cxn>
              </a:cxnLst>
              <a:rect l="0" t="0" r="r" b="b"/>
              <a:pathLst>
                <a:path w="98" h="45">
                  <a:moveTo>
                    <a:pt x="97" y="0"/>
                  </a:moveTo>
                  <a:lnTo>
                    <a:pt x="92" y="4"/>
                  </a:lnTo>
                  <a:lnTo>
                    <a:pt x="87" y="8"/>
                  </a:lnTo>
                  <a:lnTo>
                    <a:pt x="82" y="11"/>
                  </a:lnTo>
                  <a:lnTo>
                    <a:pt x="77" y="15"/>
                  </a:lnTo>
                  <a:lnTo>
                    <a:pt x="72" y="18"/>
                  </a:lnTo>
                  <a:lnTo>
                    <a:pt x="66" y="22"/>
                  </a:lnTo>
                  <a:lnTo>
                    <a:pt x="61" y="24"/>
                  </a:lnTo>
                  <a:lnTo>
                    <a:pt x="56" y="27"/>
                  </a:lnTo>
                  <a:lnTo>
                    <a:pt x="52" y="28"/>
                  </a:lnTo>
                  <a:lnTo>
                    <a:pt x="48" y="30"/>
                  </a:lnTo>
                  <a:lnTo>
                    <a:pt x="44" y="31"/>
                  </a:lnTo>
                  <a:lnTo>
                    <a:pt x="40" y="33"/>
                  </a:lnTo>
                  <a:lnTo>
                    <a:pt x="36" y="35"/>
                  </a:lnTo>
                  <a:lnTo>
                    <a:pt x="31" y="35"/>
                  </a:lnTo>
                  <a:lnTo>
                    <a:pt x="25" y="36"/>
                  </a:lnTo>
                  <a:lnTo>
                    <a:pt x="19" y="38"/>
                  </a:lnTo>
                  <a:lnTo>
                    <a:pt x="13" y="39"/>
                  </a:lnTo>
                  <a:lnTo>
                    <a:pt x="7" y="41"/>
                  </a:lnTo>
                  <a:lnTo>
                    <a:pt x="1" y="43"/>
                  </a:lnTo>
                  <a:lnTo>
                    <a:pt x="0" y="44"/>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721" name="Freeform 97"/>
            <p:cNvSpPr>
              <a:spLocks/>
            </p:cNvSpPr>
            <p:nvPr/>
          </p:nvSpPr>
          <p:spPr bwMode="auto">
            <a:xfrm>
              <a:off x="3302" y="2456"/>
              <a:ext cx="75" cy="57"/>
            </a:xfrm>
            <a:custGeom>
              <a:avLst/>
              <a:gdLst/>
              <a:ahLst/>
              <a:cxnLst>
                <a:cxn ang="0">
                  <a:pos x="0" y="56"/>
                </a:cxn>
                <a:cxn ang="0">
                  <a:pos x="7" y="52"/>
                </a:cxn>
                <a:cxn ang="0">
                  <a:pos x="14" y="48"/>
                </a:cxn>
                <a:cxn ang="0">
                  <a:pos x="21" y="44"/>
                </a:cxn>
                <a:cxn ang="0">
                  <a:pos x="28" y="39"/>
                </a:cxn>
                <a:cxn ang="0">
                  <a:pos x="34" y="35"/>
                </a:cxn>
                <a:cxn ang="0">
                  <a:pos x="41" y="30"/>
                </a:cxn>
                <a:cxn ang="0">
                  <a:pos x="46" y="24"/>
                </a:cxn>
                <a:cxn ang="0">
                  <a:pos x="52" y="19"/>
                </a:cxn>
                <a:cxn ang="0">
                  <a:pos x="58" y="13"/>
                </a:cxn>
                <a:cxn ang="0">
                  <a:pos x="63" y="7"/>
                </a:cxn>
                <a:cxn ang="0">
                  <a:pos x="68" y="1"/>
                </a:cxn>
                <a:cxn ang="0">
                  <a:pos x="69" y="0"/>
                </a:cxn>
                <a:cxn ang="0">
                  <a:pos x="70" y="0"/>
                </a:cxn>
                <a:cxn ang="0">
                  <a:pos x="66" y="9"/>
                </a:cxn>
                <a:cxn ang="0">
                  <a:pos x="71" y="9"/>
                </a:cxn>
                <a:cxn ang="0">
                  <a:pos x="70" y="10"/>
                </a:cxn>
                <a:cxn ang="0">
                  <a:pos x="60" y="18"/>
                </a:cxn>
                <a:cxn ang="0">
                  <a:pos x="74" y="15"/>
                </a:cxn>
                <a:cxn ang="0">
                  <a:pos x="70" y="19"/>
                </a:cxn>
                <a:cxn ang="0">
                  <a:pos x="52" y="28"/>
                </a:cxn>
                <a:cxn ang="0">
                  <a:pos x="46" y="31"/>
                </a:cxn>
                <a:cxn ang="0">
                  <a:pos x="52" y="30"/>
                </a:cxn>
                <a:cxn ang="0">
                  <a:pos x="47" y="32"/>
                </a:cxn>
                <a:cxn ang="0">
                  <a:pos x="45" y="35"/>
                </a:cxn>
                <a:cxn ang="0">
                  <a:pos x="20" y="48"/>
                </a:cxn>
                <a:cxn ang="0">
                  <a:pos x="21" y="50"/>
                </a:cxn>
                <a:cxn ang="0">
                  <a:pos x="8" y="52"/>
                </a:cxn>
                <a:cxn ang="0">
                  <a:pos x="0" y="56"/>
                </a:cxn>
              </a:cxnLst>
              <a:rect l="0" t="0" r="r" b="b"/>
              <a:pathLst>
                <a:path w="75" h="57">
                  <a:moveTo>
                    <a:pt x="0" y="56"/>
                  </a:moveTo>
                  <a:lnTo>
                    <a:pt x="7" y="52"/>
                  </a:lnTo>
                  <a:lnTo>
                    <a:pt x="14" y="48"/>
                  </a:lnTo>
                  <a:lnTo>
                    <a:pt x="21" y="44"/>
                  </a:lnTo>
                  <a:lnTo>
                    <a:pt x="28" y="39"/>
                  </a:lnTo>
                  <a:lnTo>
                    <a:pt x="34" y="35"/>
                  </a:lnTo>
                  <a:lnTo>
                    <a:pt x="41" y="30"/>
                  </a:lnTo>
                  <a:lnTo>
                    <a:pt x="46" y="24"/>
                  </a:lnTo>
                  <a:lnTo>
                    <a:pt x="52" y="19"/>
                  </a:lnTo>
                  <a:lnTo>
                    <a:pt x="58" y="13"/>
                  </a:lnTo>
                  <a:lnTo>
                    <a:pt x="63" y="7"/>
                  </a:lnTo>
                  <a:lnTo>
                    <a:pt x="68" y="1"/>
                  </a:lnTo>
                  <a:lnTo>
                    <a:pt x="69" y="0"/>
                  </a:lnTo>
                  <a:lnTo>
                    <a:pt x="70" y="0"/>
                  </a:lnTo>
                  <a:lnTo>
                    <a:pt x="66" y="9"/>
                  </a:lnTo>
                  <a:lnTo>
                    <a:pt x="71" y="9"/>
                  </a:lnTo>
                  <a:lnTo>
                    <a:pt x="70" y="10"/>
                  </a:lnTo>
                  <a:lnTo>
                    <a:pt x="60" y="18"/>
                  </a:lnTo>
                  <a:lnTo>
                    <a:pt x="74" y="15"/>
                  </a:lnTo>
                  <a:lnTo>
                    <a:pt x="70" y="19"/>
                  </a:lnTo>
                  <a:lnTo>
                    <a:pt x="52" y="28"/>
                  </a:lnTo>
                  <a:lnTo>
                    <a:pt x="46" y="31"/>
                  </a:lnTo>
                  <a:lnTo>
                    <a:pt x="52" y="30"/>
                  </a:lnTo>
                  <a:lnTo>
                    <a:pt x="47" y="32"/>
                  </a:lnTo>
                  <a:lnTo>
                    <a:pt x="45" y="35"/>
                  </a:lnTo>
                  <a:lnTo>
                    <a:pt x="20" y="48"/>
                  </a:lnTo>
                  <a:lnTo>
                    <a:pt x="21" y="50"/>
                  </a:lnTo>
                  <a:lnTo>
                    <a:pt x="8" y="52"/>
                  </a:lnTo>
                  <a:lnTo>
                    <a:pt x="0" y="56"/>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26722" name="Freeform 98"/>
            <p:cNvSpPr>
              <a:spLocks/>
            </p:cNvSpPr>
            <p:nvPr/>
          </p:nvSpPr>
          <p:spPr bwMode="auto">
            <a:xfrm>
              <a:off x="3148" y="2507"/>
              <a:ext cx="217" cy="43"/>
            </a:xfrm>
            <a:custGeom>
              <a:avLst/>
              <a:gdLst/>
              <a:ahLst/>
              <a:cxnLst>
                <a:cxn ang="0">
                  <a:pos x="137" y="17"/>
                </a:cxn>
                <a:cxn ang="0">
                  <a:pos x="154" y="15"/>
                </a:cxn>
                <a:cxn ang="0">
                  <a:pos x="173" y="11"/>
                </a:cxn>
                <a:cxn ang="0">
                  <a:pos x="216" y="9"/>
                </a:cxn>
                <a:cxn ang="0">
                  <a:pos x="170" y="15"/>
                </a:cxn>
                <a:cxn ang="0">
                  <a:pos x="156" y="17"/>
                </a:cxn>
                <a:cxn ang="0">
                  <a:pos x="146" y="17"/>
                </a:cxn>
                <a:cxn ang="0">
                  <a:pos x="150" y="19"/>
                </a:cxn>
                <a:cxn ang="0">
                  <a:pos x="148" y="23"/>
                </a:cxn>
                <a:cxn ang="0">
                  <a:pos x="108" y="29"/>
                </a:cxn>
                <a:cxn ang="0">
                  <a:pos x="92" y="36"/>
                </a:cxn>
                <a:cxn ang="0">
                  <a:pos x="59" y="39"/>
                </a:cxn>
                <a:cxn ang="0">
                  <a:pos x="47" y="41"/>
                </a:cxn>
                <a:cxn ang="0">
                  <a:pos x="31" y="31"/>
                </a:cxn>
                <a:cxn ang="0">
                  <a:pos x="24" y="27"/>
                </a:cxn>
                <a:cxn ang="0">
                  <a:pos x="10" y="21"/>
                </a:cxn>
                <a:cxn ang="0">
                  <a:pos x="15" y="16"/>
                </a:cxn>
                <a:cxn ang="0">
                  <a:pos x="17" y="14"/>
                </a:cxn>
                <a:cxn ang="0">
                  <a:pos x="32" y="9"/>
                </a:cxn>
                <a:cxn ang="0">
                  <a:pos x="30" y="7"/>
                </a:cxn>
                <a:cxn ang="0">
                  <a:pos x="36" y="4"/>
                </a:cxn>
                <a:cxn ang="0">
                  <a:pos x="34" y="1"/>
                </a:cxn>
                <a:cxn ang="0">
                  <a:pos x="39" y="0"/>
                </a:cxn>
                <a:cxn ang="0">
                  <a:pos x="43" y="9"/>
                </a:cxn>
                <a:cxn ang="0">
                  <a:pos x="47" y="24"/>
                </a:cxn>
                <a:cxn ang="0">
                  <a:pos x="48" y="33"/>
                </a:cxn>
                <a:cxn ang="0">
                  <a:pos x="49" y="34"/>
                </a:cxn>
                <a:cxn ang="0">
                  <a:pos x="50" y="35"/>
                </a:cxn>
                <a:cxn ang="0">
                  <a:pos x="52" y="36"/>
                </a:cxn>
                <a:cxn ang="0">
                  <a:pos x="55" y="34"/>
                </a:cxn>
                <a:cxn ang="0">
                  <a:pos x="56" y="31"/>
                </a:cxn>
                <a:cxn ang="0">
                  <a:pos x="57" y="28"/>
                </a:cxn>
                <a:cxn ang="0">
                  <a:pos x="58" y="25"/>
                </a:cxn>
                <a:cxn ang="0">
                  <a:pos x="60" y="22"/>
                </a:cxn>
                <a:cxn ang="0">
                  <a:pos x="62" y="21"/>
                </a:cxn>
                <a:cxn ang="0">
                  <a:pos x="62" y="25"/>
                </a:cxn>
                <a:cxn ang="0">
                  <a:pos x="64" y="19"/>
                </a:cxn>
                <a:cxn ang="0">
                  <a:pos x="67" y="15"/>
                </a:cxn>
                <a:cxn ang="0">
                  <a:pos x="75" y="9"/>
                </a:cxn>
                <a:cxn ang="0">
                  <a:pos x="79" y="7"/>
                </a:cxn>
                <a:cxn ang="0">
                  <a:pos x="80" y="9"/>
                </a:cxn>
                <a:cxn ang="0">
                  <a:pos x="80" y="11"/>
                </a:cxn>
                <a:cxn ang="0">
                  <a:pos x="83" y="9"/>
                </a:cxn>
                <a:cxn ang="0">
                  <a:pos x="91" y="8"/>
                </a:cxn>
                <a:cxn ang="0">
                  <a:pos x="89" y="12"/>
                </a:cxn>
                <a:cxn ang="0">
                  <a:pos x="88" y="15"/>
                </a:cxn>
                <a:cxn ang="0">
                  <a:pos x="91" y="14"/>
                </a:cxn>
                <a:cxn ang="0">
                  <a:pos x="94" y="13"/>
                </a:cxn>
                <a:cxn ang="0">
                  <a:pos x="100" y="14"/>
                </a:cxn>
                <a:cxn ang="0">
                  <a:pos x="99" y="17"/>
                </a:cxn>
                <a:cxn ang="0">
                  <a:pos x="108" y="18"/>
                </a:cxn>
                <a:cxn ang="0">
                  <a:pos x="114" y="17"/>
                </a:cxn>
                <a:cxn ang="0">
                  <a:pos x="120" y="15"/>
                </a:cxn>
                <a:cxn ang="0">
                  <a:pos x="127" y="16"/>
                </a:cxn>
                <a:cxn ang="0">
                  <a:pos x="135" y="16"/>
                </a:cxn>
              </a:cxnLst>
              <a:rect l="0" t="0" r="r" b="b"/>
              <a:pathLst>
                <a:path w="217" h="43">
                  <a:moveTo>
                    <a:pt x="135" y="16"/>
                  </a:moveTo>
                  <a:lnTo>
                    <a:pt x="137" y="17"/>
                  </a:lnTo>
                  <a:lnTo>
                    <a:pt x="140" y="16"/>
                  </a:lnTo>
                  <a:lnTo>
                    <a:pt x="154" y="15"/>
                  </a:lnTo>
                  <a:lnTo>
                    <a:pt x="167" y="11"/>
                  </a:lnTo>
                  <a:lnTo>
                    <a:pt x="173" y="11"/>
                  </a:lnTo>
                  <a:lnTo>
                    <a:pt x="173" y="13"/>
                  </a:lnTo>
                  <a:lnTo>
                    <a:pt x="216" y="9"/>
                  </a:lnTo>
                  <a:lnTo>
                    <a:pt x="180" y="16"/>
                  </a:lnTo>
                  <a:lnTo>
                    <a:pt x="170" y="15"/>
                  </a:lnTo>
                  <a:lnTo>
                    <a:pt x="173" y="17"/>
                  </a:lnTo>
                  <a:lnTo>
                    <a:pt x="156" y="17"/>
                  </a:lnTo>
                  <a:lnTo>
                    <a:pt x="150" y="16"/>
                  </a:lnTo>
                  <a:lnTo>
                    <a:pt x="146" y="17"/>
                  </a:lnTo>
                  <a:lnTo>
                    <a:pt x="146" y="19"/>
                  </a:lnTo>
                  <a:lnTo>
                    <a:pt x="150" y="19"/>
                  </a:lnTo>
                  <a:lnTo>
                    <a:pt x="152" y="20"/>
                  </a:lnTo>
                  <a:lnTo>
                    <a:pt x="148" y="23"/>
                  </a:lnTo>
                  <a:lnTo>
                    <a:pt x="107" y="27"/>
                  </a:lnTo>
                  <a:lnTo>
                    <a:pt x="108" y="29"/>
                  </a:lnTo>
                  <a:lnTo>
                    <a:pt x="89" y="34"/>
                  </a:lnTo>
                  <a:lnTo>
                    <a:pt x="92" y="36"/>
                  </a:lnTo>
                  <a:lnTo>
                    <a:pt x="68" y="36"/>
                  </a:lnTo>
                  <a:lnTo>
                    <a:pt x="59" y="39"/>
                  </a:lnTo>
                  <a:lnTo>
                    <a:pt x="53" y="42"/>
                  </a:lnTo>
                  <a:lnTo>
                    <a:pt x="47" y="41"/>
                  </a:lnTo>
                  <a:lnTo>
                    <a:pt x="38" y="33"/>
                  </a:lnTo>
                  <a:lnTo>
                    <a:pt x="31" y="31"/>
                  </a:lnTo>
                  <a:lnTo>
                    <a:pt x="33" y="29"/>
                  </a:lnTo>
                  <a:lnTo>
                    <a:pt x="24" y="27"/>
                  </a:lnTo>
                  <a:lnTo>
                    <a:pt x="26" y="25"/>
                  </a:lnTo>
                  <a:lnTo>
                    <a:pt x="10" y="21"/>
                  </a:lnTo>
                  <a:lnTo>
                    <a:pt x="0" y="20"/>
                  </a:lnTo>
                  <a:lnTo>
                    <a:pt x="15" y="16"/>
                  </a:lnTo>
                  <a:lnTo>
                    <a:pt x="19" y="15"/>
                  </a:lnTo>
                  <a:lnTo>
                    <a:pt x="17" y="14"/>
                  </a:lnTo>
                  <a:lnTo>
                    <a:pt x="25" y="10"/>
                  </a:lnTo>
                  <a:lnTo>
                    <a:pt x="32" y="9"/>
                  </a:lnTo>
                  <a:lnTo>
                    <a:pt x="32" y="8"/>
                  </a:lnTo>
                  <a:lnTo>
                    <a:pt x="30" y="7"/>
                  </a:lnTo>
                  <a:lnTo>
                    <a:pt x="31" y="4"/>
                  </a:lnTo>
                  <a:lnTo>
                    <a:pt x="36" y="4"/>
                  </a:lnTo>
                  <a:lnTo>
                    <a:pt x="37" y="2"/>
                  </a:lnTo>
                  <a:lnTo>
                    <a:pt x="34" y="1"/>
                  </a:lnTo>
                  <a:lnTo>
                    <a:pt x="35" y="0"/>
                  </a:lnTo>
                  <a:lnTo>
                    <a:pt x="39" y="0"/>
                  </a:lnTo>
                  <a:lnTo>
                    <a:pt x="40" y="1"/>
                  </a:lnTo>
                  <a:lnTo>
                    <a:pt x="43" y="9"/>
                  </a:lnTo>
                  <a:lnTo>
                    <a:pt x="45" y="16"/>
                  </a:lnTo>
                  <a:lnTo>
                    <a:pt x="47" y="24"/>
                  </a:lnTo>
                  <a:lnTo>
                    <a:pt x="48" y="32"/>
                  </a:lnTo>
                  <a:lnTo>
                    <a:pt x="48" y="33"/>
                  </a:lnTo>
                  <a:lnTo>
                    <a:pt x="49" y="33"/>
                  </a:lnTo>
                  <a:lnTo>
                    <a:pt x="49" y="34"/>
                  </a:lnTo>
                  <a:lnTo>
                    <a:pt x="49" y="35"/>
                  </a:lnTo>
                  <a:lnTo>
                    <a:pt x="50" y="35"/>
                  </a:lnTo>
                  <a:lnTo>
                    <a:pt x="51" y="36"/>
                  </a:lnTo>
                  <a:lnTo>
                    <a:pt x="52" y="36"/>
                  </a:lnTo>
                  <a:lnTo>
                    <a:pt x="53" y="36"/>
                  </a:lnTo>
                  <a:lnTo>
                    <a:pt x="55" y="34"/>
                  </a:lnTo>
                  <a:lnTo>
                    <a:pt x="55" y="33"/>
                  </a:lnTo>
                  <a:lnTo>
                    <a:pt x="56" y="31"/>
                  </a:lnTo>
                  <a:lnTo>
                    <a:pt x="56" y="29"/>
                  </a:lnTo>
                  <a:lnTo>
                    <a:pt x="57" y="28"/>
                  </a:lnTo>
                  <a:lnTo>
                    <a:pt x="57" y="26"/>
                  </a:lnTo>
                  <a:lnTo>
                    <a:pt x="58" y="25"/>
                  </a:lnTo>
                  <a:lnTo>
                    <a:pt x="59" y="24"/>
                  </a:lnTo>
                  <a:lnTo>
                    <a:pt x="60" y="22"/>
                  </a:lnTo>
                  <a:lnTo>
                    <a:pt x="61" y="20"/>
                  </a:lnTo>
                  <a:lnTo>
                    <a:pt x="62" y="21"/>
                  </a:lnTo>
                  <a:lnTo>
                    <a:pt x="62" y="23"/>
                  </a:lnTo>
                  <a:lnTo>
                    <a:pt x="62" y="25"/>
                  </a:lnTo>
                  <a:lnTo>
                    <a:pt x="63" y="22"/>
                  </a:lnTo>
                  <a:lnTo>
                    <a:pt x="64" y="19"/>
                  </a:lnTo>
                  <a:lnTo>
                    <a:pt x="66" y="17"/>
                  </a:lnTo>
                  <a:lnTo>
                    <a:pt x="67" y="15"/>
                  </a:lnTo>
                  <a:lnTo>
                    <a:pt x="72" y="10"/>
                  </a:lnTo>
                  <a:lnTo>
                    <a:pt x="75" y="9"/>
                  </a:lnTo>
                  <a:lnTo>
                    <a:pt x="77" y="8"/>
                  </a:lnTo>
                  <a:lnTo>
                    <a:pt x="79" y="7"/>
                  </a:lnTo>
                  <a:lnTo>
                    <a:pt x="80" y="7"/>
                  </a:lnTo>
                  <a:lnTo>
                    <a:pt x="80" y="9"/>
                  </a:lnTo>
                  <a:lnTo>
                    <a:pt x="79" y="11"/>
                  </a:lnTo>
                  <a:lnTo>
                    <a:pt x="80" y="11"/>
                  </a:lnTo>
                  <a:lnTo>
                    <a:pt x="81" y="10"/>
                  </a:lnTo>
                  <a:lnTo>
                    <a:pt x="83" y="9"/>
                  </a:lnTo>
                  <a:lnTo>
                    <a:pt x="84" y="8"/>
                  </a:lnTo>
                  <a:lnTo>
                    <a:pt x="91" y="8"/>
                  </a:lnTo>
                  <a:lnTo>
                    <a:pt x="93" y="8"/>
                  </a:lnTo>
                  <a:lnTo>
                    <a:pt x="89" y="12"/>
                  </a:lnTo>
                  <a:lnTo>
                    <a:pt x="88" y="14"/>
                  </a:lnTo>
                  <a:lnTo>
                    <a:pt x="88" y="15"/>
                  </a:lnTo>
                  <a:lnTo>
                    <a:pt x="89" y="15"/>
                  </a:lnTo>
                  <a:lnTo>
                    <a:pt x="91" y="14"/>
                  </a:lnTo>
                  <a:lnTo>
                    <a:pt x="92" y="14"/>
                  </a:lnTo>
                  <a:lnTo>
                    <a:pt x="94" y="13"/>
                  </a:lnTo>
                  <a:lnTo>
                    <a:pt x="99" y="13"/>
                  </a:lnTo>
                  <a:lnTo>
                    <a:pt x="100" y="14"/>
                  </a:lnTo>
                  <a:lnTo>
                    <a:pt x="99" y="15"/>
                  </a:lnTo>
                  <a:lnTo>
                    <a:pt x="99" y="17"/>
                  </a:lnTo>
                  <a:lnTo>
                    <a:pt x="102" y="18"/>
                  </a:lnTo>
                  <a:lnTo>
                    <a:pt x="108" y="18"/>
                  </a:lnTo>
                  <a:lnTo>
                    <a:pt x="111" y="17"/>
                  </a:lnTo>
                  <a:lnTo>
                    <a:pt x="114" y="17"/>
                  </a:lnTo>
                  <a:lnTo>
                    <a:pt x="117" y="16"/>
                  </a:lnTo>
                  <a:lnTo>
                    <a:pt x="120" y="15"/>
                  </a:lnTo>
                  <a:lnTo>
                    <a:pt x="121" y="18"/>
                  </a:lnTo>
                  <a:lnTo>
                    <a:pt x="127" y="16"/>
                  </a:lnTo>
                  <a:lnTo>
                    <a:pt x="131" y="14"/>
                  </a:lnTo>
                  <a:lnTo>
                    <a:pt x="135" y="16"/>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grpSp>
      <p:grpSp>
        <p:nvGrpSpPr>
          <p:cNvPr id="17514" name="Group 106"/>
          <p:cNvGrpSpPr>
            <a:grpSpLocks/>
          </p:cNvGrpSpPr>
          <p:nvPr/>
        </p:nvGrpSpPr>
        <p:grpSpPr bwMode="auto">
          <a:xfrm>
            <a:off x="6186488" y="1912937"/>
            <a:ext cx="1462087" cy="579438"/>
            <a:chOff x="4525" y="2144"/>
            <a:chExt cx="921" cy="365"/>
          </a:xfrm>
          <a:solidFill>
            <a:schemeClr val="bg1">
              <a:lumMod val="50000"/>
              <a:lumOff val="50000"/>
            </a:schemeClr>
          </a:solidFill>
        </p:grpSpPr>
        <p:sp>
          <p:nvSpPr>
            <p:cNvPr id="17515" name="Freeform 107"/>
            <p:cNvSpPr>
              <a:spLocks/>
            </p:cNvSpPr>
            <p:nvPr/>
          </p:nvSpPr>
          <p:spPr bwMode="auto">
            <a:xfrm>
              <a:off x="4525" y="2144"/>
              <a:ext cx="921" cy="363"/>
            </a:xfrm>
            <a:custGeom>
              <a:avLst/>
              <a:gdLst/>
              <a:ahLst/>
              <a:cxnLst>
                <a:cxn ang="0">
                  <a:pos x="640" y="239"/>
                </a:cxn>
                <a:cxn ang="0">
                  <a:pos x="701" y="231"/>
                </a:cxn>
                <a:cxn ang="0">
                  <a:pos x="846" y="236"/>
                </a:cxn>
                <a:cxn ang="0">
                  <a:pos x="860" y="193"/>
                </a:cxn>
                <a:cxn ang="0">
                  <a:pos x="884" y="118"/>
                </a:cxn>
                <a:cxn ang="0">
                  <a:pos x="850" y="132"/>
                </a:cxn>
                <a:cxn ang="0">
                  <a:pos x="779" y="16"/>
                </a:cxn>
                <a:cxn ang="0">
                  <a:pos x="821" y="19"/>
                </a:cxn>
                <a:cxn ang="0">
                  <a:pos x="734" y="139"/>
                </a:cxn>
                <a:cxn ang="0">
                  <a:pos x="704" y="157"/>
                </a:cxn>
                <a:cxn ang="0">
                  <a:pos x="605" y="153"/>
                </a:cxn>
                <a:cxn ang="0">
                  <a:pos x="599" y="103"/>
                </a:cxn>
                <a:cxn ang="0">
                  <a:pos x="662" y="76"/>
                </a:cxn>
                <a:cxn ang="0">
                  <a:pos x="665" y="54"/>
                </a:cxn>
                <a:cxn ang="0">
                  <a:pos x="704" y="4"/>
                </a:cxn>
                <a:cxn ang="0">
                  <a:pos x="655" y="1"/>
                </a:cxn>
                <a:cxn ang="0">
                  <a:pos x="547" y="26"/>
                </a:cxn>
                <a:cxn ang="0">
                  <a:pos x="493" y="47"/>
                </a:cxn>
                <a:cxn ang="0">
                  <a:pos x="481" y="70"/>
                </a:cxn>
                <a:cxn ang="0">
                  <a:pos x="473" y="83"/>
                </a:cxn>
                <a:cxn ang="0">
                  <a:pos x="434" y="115"/>
                </a:cxn>
                <a:cxn ang="0">
                  <a:pos x="397" y="118"/>
                </a:cxn>
                <a:cxn ang="0">
                  <a:pos x="375" y="125"/>
                </a:cxn>
                <a:cxn ang="0">
                  <a:pos x="364" y="130"/>
                </a:cxn>
                <a:cxn ang="0">
                  <a:pos x="113" y="130"/>
                </a:cxn>
                <a:cxn ang="0">
                  <a:pos x="52" y="139"/>
                </a:cxn>
                <a:cxn ang="0">
                  <a:pos x="12" y="162"/>
                </a:cxn>
                <a:cxn ang="0">
                  <a:pos x="0" y="177"/>
                </a:cxn>
                <a:cxn ang="0">
                  <a:pos x="17" y="192"/>
                </a:cxn>
                <a:cxn ang="0">
                  <a:pos x="76" y="214"/>
                </a:cxn>
                <a:cxn ang="0">
                  <a:pos x="277" y="230"/>
                </a:cxn>
                <a:cxn ang="0">
                  <a:pos x="320" y="278"/>
                </a:cxn>
                <a:cxn ang="0">
                  <a:pos x="283" y="281"/>
                </a:cxn>
                <a:cxn ang="0">
                  <a:pos x="266" y="292"/>
                </a:cxn>
                <a:cxn ang="0">
                  <a:pos x="268" y="320"/>
                </a:cxn>
                <a:cxn ang="0">
                  <a:pos x="304" y="321"/>
                </a:cxn>
                <a:cxn ang="0">
                  <a:pos x="347" y="320"/>
                </a:cxn>
                <a:cxn ang="0">
                  <a:pos x="330" y="327"/>
                </a:cxn>
                <a:cxn ang="0">
                  <a:pos x="328" y="352"/>
                </a:cxn>
                <a:cxn ang="0">
                  <a:pos x="361" y="362"/>
                </a:cxn>
                <a:cxn ang="0">
                  <a:pos x="411" y="359"/>
                </a:cxn>
                <a:cxn ang="0">
                  <a:pos x="440" y="341"/>
                </a:cxn>
                <a:cxn ang="0">
                  <a:pos x="495" y="355"/>
                </a:cxn>
                <a:cxn ang="0">
                  <a:pos x="473" y="278"/>
                </a:cxn>
                <a:cxn ang="0">
                  <a:pos x="385" y="293"/>
                </a:cxn>
                <a:cxn ang="0">
                  <a:pos x="373" y="312"/>
                </a:cxn>
                <a:cxn ang="0">
                  <a:pos x="384" y="317"/>
                </a:cxn>
                <a:cxn ang="0">
                  <a:pos x="477" y="245"/>
                </a:cxn>
                <a:cxn ang="0">
                  <a:pos x="535" y="150"/>
                </a:cxn>
              </a:cxnLst>
              <a:rect l="0" t="0" r="r" b="b"/>
              <a:pathLst>
                <a:path w="921" h="363">
                  <a:moveTo>
                    <a:pt x="477" y="245"/>
                  </a:moveTo>
                  <a:lnTo>
                    <a:pt x="532" y="246"/>
                  </a:lnTo>
                  <a:lnTo>
                    <a:pt x="587" y="244"/>
                  </a:lnTo>
                  <a:lnTo>
                    <a:pt x="640" y="239"/>
                  </a:lnTo>
                  <a:lnTo>
                    <a:pt x="695" y="232"/>
                  </a:lnTo>
                  <a:lnTo>
                    <a:pt x="698" y="235"/>
                  </a:lnTo>
                  <a:lnTo>
                    <a:pt x="703" y="235"/>
                  </a:lnTo>
                  <a:lnTo>
                    <a:pt x="701" y="231"/>
                  </a:lnTo>
                  <a:lnTo>
                    <a:pt x="744" y="222"/>
                  </a:lnTo>
                  <a:lnTo>
                    <a:pt x="788" y="211"/>
                  </a:lnTo>
                  <a:lnTo>
                    <a:pt x="831" y="231"/>
                  </a:lnTo>
                  <a:lnTo>
                    <a:pt x="846" y="236"/>
                  </a:lnTo>
                  <a:lnTo>
                    <a:pt x="854" y="238"/>
                  </a:lnTo>
                  <a:lnTo>
                    <a:pt x="861" y="238"/>
                  </a:lnTo>
                  <a:lnTo>
                    <a:pt x="888" y="236"/>
                  </a:lnTo>
                  <a:lnTo>
                    <a:pt x="860" y="193"/>
                  </a:lnTo>
                  <a:lnTo>
                    <a:pt x="860" y="189"/>
                  </a:lnTo>
                  <a:lnTo>
                    <a:pt x="920" y="123"/>
                  </a:lnTo>
                  <a:lnTo>
                    <a:pt x="890" y="118"/>
                  </a:lnTo>
                  <a:lnTo>
                    <a:pt x="884" y="118"/>
                  </a:lnTo>
                  <a:lnTo>
                    <a:pt x="879" y="118"/>
                  </a:lnTo>
                  <a:lnTo>
                    <a:pt x="873" y="119"/>
                  </a:lnTo>
                  <a:lnTo>
                    <a:pt x="869" y="121"/>
                  </a:lnTo>
                  <a:lnTo>
                    <a:pt x="850" y="132"/>
                  </a:lnTo>
                  <a:lnTo>
                    <a:pt x="873" y="16"/>
                  </a:lnTo>
                  <a:lnTo>
                    <a:pt x="848" y="15"/>
                  </a:lnTo>
                  <a:lnTo>
                    <a:pt x="817" y="16"/>
                  </a:lnTo>
                  <a:lnTo>
                    <a:pt x="779" y="16"/>
                  </a:lnTo>
                  <a:lnTo>
                    <a:pt x="779" y="17"/>
                  </a:lnTo>
                  <a:lnTo>
                    <a:pt x="817" y="17"/>
                  </a:lnTo>
                  <a:lnTo>
                    <a:pt x="820" y="18"/>
                  </a:lnTo>
                  <a:lnTo>
                    <a:pt x="821" y="19"/>
                  </a:lnTo>
                  <a:lnTo>
                    <a:pt x="821" y="21"/>
                  </a:lnTo>
                  <a:lnTo>
                    <a:pt x="819" y="24"/>
                  </a:lnTo>
                  <a:lnTo>
                    <a:pt x="748" y="123"/>
                  </a:lnTo>
                  <a:lnTo>
                    <a:pt x="734" y="139"/>
                  </a:lnTo>
                  <a:lnTo>
                    <a:pt x="726" y="144"/>
                  </a:lnTo>
                  <a:lnTo>
                    <a:pt x="719" y="150"/>
                  </a:lnTo>
                  <a:lnTo>
                    <a:pt x="711" y="154"/>
                  </a:lnTo>
                  <a:lnTo>
                    <a:pt x="704" y="157"/>
                  </a:lnTo>
                  <a:lnTo>
                    <a:pt x="696" y="158"/>
                  </a:lnTo>
                  <a:lnTo>
                    <a:pt x="687" y="158"/>
                  </a:lnTo>
                  <a:lnTo>
                    <a:pt x="609" y="154"/>
                  </a:lnTo>
                  <a:lnTo>
                    <a:pt x="605" y="153"/>
                  </a:lnTo>
                  <a:lnTo>
                    <a:pt x="603" y="152"/>
                  </a:lnTo>
                  <a:lnTo>
                    <a:pt x="601" y="149"/>
                  </a:lnTo>
                  <a:lnTo>
                    <a:pt x="600" y="145"/>
                  </a:lnTo>
                  <a:lnTo>
                    <a:pt x="599" y="103"/>
                  </a:lnTo>
                  <a:lnTo>
                    <a:pt x="625" y="97"/>
                  </a:lnTo>
                  <a:lnTo>
                    <a:pt x="646" y="88"/>
                  </a:lnTo>
                  <a:lnTo>
                    <a:pt x="655" y="81"/>
                  </a:lnTo>
                  <a:lnTo>
                    <a:pt x="662" y="76"/>
                  </a:lnTo>
                  <a:lnTo>
                    <a:pt x="665" y="68"/>
                  </a:lnTo>
                  <a:lnTo>
                    <a:pt x="666" y="64"/>
                  </a:lnTo>
                  <a:lnTo>
                    <a:pt x="667" y="59"/>
                  </a:lnTo>
                  <a:lnTo>
                    <a:pt x="665" y="54"/>
                  </a:lnTo>
                  <a:lnTo>
                    <a:pt x="664" y="49"/>
                  </a:lnTo>
                  <a:lnTo>
                    <a:pt x="661" y="45"/>
                  </a:lnTo>
                  <a:lnTo>
                    <a:pt x="657" y="41"/>
                  </a:lnTo>
                  <a:lnTo>
                    <a:pt x="704" y="4"/>
                  </a:lnTo>
                  <a:lnTo>
                    <a:pt x="685" y="0"/>
                  </a:lnTo>
                  <a:lnTo>
                    <a:pt x="672" y="0"/>
                  </a:lnTo>
                  <a:lnTo>
                    <a:pt x="662" y="0"/>
                  </a:lnTo>
                  <a:lnTo>
                    <a:pt x="655" y="1"/>
                  </a:lnTo>
                  <a:lnTo>
                    <a:pt x="611" y="25"/>
                  </a:lnTo>
                  <a:lnTo>
                    <a:pt x="590" y="22"/>
                  </a:lnTo>
                  <a:lnTo>
                    <a:pt x="568" y="22"/>
                  </a:lnTo>
                  <a:lnTo>
                    <a:pt x="547" y="26"/>
                  </a:lnTo>
                  <a:lnTo>
                    <a:pt x="526" y="30"/>
                  </a:lnTo>
                  <a:lnTo>
                    <a:pt x="508" y="38"/>
                  </a:lnTo>
                  <a:lnTo>
                    <a:pt x="500" y="43"/>
                  </a:lnTo>
                  <a:lnTo>
                    <a:pt x="493" y="47"/>
                  </a:lnTo>
                  <a:lnTo>
                    <a:pt x="488" y="53"/>
                  </a:lnTo>
                  <a:lnTo>
                    <a:pt x="485" y="58"/>
                  </a:lnTo>
                  <a:lnTo>
                    <a:pt x="482" y="64"/>
                  </a:lnTo>
                  <a:lnTo>
                    <a:pt x="481" y="70"/>
                  </a:lnTo>
                  <a:lnTo>
                    <a:pt x="480" y="71"/>
                  </a:lnTo>
                  <a:lnTo>
                    <a:pt x="478" y="72"/>
                  </a:lnTo>
                  <a:lnTo>
                    <a:pt x="475" y="76"/>
                  </a:lnTo>
                  <a:lnTo>
                    <a:pt x="473" y="83"/>
                  </a:lnTo>
                  <a:lnTo>
                    <a:pt x="473" y="90"/>
                  </a:lnTo>
                  <a:lnTo>
                    <a:pt x="473" y="98"/>
                  </a:lnTo>
                  <a:lnTo>
                    <a:pt x="446" y="112"/>
                  </a:lnTo>
                  <a:lnTo>
                    <a:pt x="434" y="115"/>
                  </a:lnTo>
                  <a:lnTo>
                    <a:pt x="425" y="117"/>
                  </a:lnTo>
                  <a:lnTo>
                    <a:pt x="417" y="118"/>
                  </a:lnTo>
                  <a:lnTo>
                    <a:pt x="407" y="119"/>
                  </a:lnTo>
                  <a:lnTo>
                    <a:pt x="397" y="118"/>
                  </a:lnTo>
                  <a:lnTo>
                    <a:pt x="388" y="119"/>
                  </a:lnTo>
                  <a:lnTo>
                    <a:pt x="381" y="121"/>
                  </a:lnTo>
                  <a:lnTo>
                    <a:pt x="376" y="123"/>
                  </a:lnTo>
                  <a:lnTo>
                    <a:pt x="375" y="125"/>
                  </a:lnTo>
                  <a:lnTo>
                    <a:pt x="370" y="124"/>
                  </a:lnTo>
                  <a:lnTo>
                    <a:pt x="368" y="124"/>
                  </a:lnTo>
                  <a:lnTo>
                    <a:pt x="366" y="127"/>
                  </a:lnTo>
                  <a:lnTo>
                    <a:pt x="364" y="130"/>
                  </a:lnTo>
                  <a:lnTo>
                    <a:pt x="361" y="138"/>
                  </a:lnTo>
                  <a:lnTo>
                    <a:pt x="360" y="141"/>
                  </a:lnTo>
                  <a:lnTo>
                    <a:pt x="153" y="130"/>
                  </a:lnTo>
                  <a:lnTo>
                    <a:pt x="113" y="130"/>
                  </a:lnTo>
                  <a:lnTo>
                    <a:pt x="95" y="130"/>
                  </a:lnTo>
                  <a:lnTo>
                    <a:pt x="78" y="131"/>
                  </a:lnTo>
                  <a:lnTo>
                    <a:pt x="65" y="135"/>
                  </a:lnTo>
                  <a:lnTo>
                    <a:pt x="52" y="139"/>
                  </a:lnTo>
                  <a:lnTo>
                    <a:pt x="40" y="144"/>
                  </a:lnTo>
                  <a:lnTo>
                    <a:pt x="30" y="152"/>
                  </a:lnTo>
                  <a:lnTo>
                    <a:pt x="21" y="159"/>
                  </a:lnTo>
                  <a:lnTo>
                    <a:pt x="12" y="162"/>
                  </a:lnTo>
                  <a:lnTo>
                    <a:pt x="7" y="167"/>
                  </a:lnTo>
                  <a:lnTo>
                    <a:pt x="3" y="170"/>
                  </a:lnTo>
                  <a:lnTo>
                    <a:pt x="1" y="173"/>
                  </a:lnTo>
                  <a:lnTo>
                    <a:pt x="0" y="177"/>
                  </a:lnTo>
                  <a:lnTo>
                    <a:pt x="1" y="181"/>
                  </a:lnTo>
                  <a:lnTo>
                    <a:pt x="1" y="183"/>
                  </a:lnTo>
                  <a:lnTo>
                    <a:pt x="4" y="184"/>
                  </a:lnTo>
                  <a:lnTo>
                    <a:pt x="17" y="192"/>
                  </a:lnTo>
                  <a:lnTo>
                    <a:pt x="31" y="199"/>
                  </a:lnTo>
                  <a:lnTo>
                    <a:pt x="46" y="204"/>
                  </a:lnTo>
                  <a:lnTo>
                    <a:pt x="60" y="210"/>
                  </a:lnTo>
                  <a:lnTo>
                    <a:pt x="76" y="214"/>
                  </a:lnTo>
                  <a:lnTo>
                    <a:pt x="92" y="218"/>
                  </a:lnTo>
                  <a:lnTo>
                    <a:pt x="106" y="220"/>
                  </a:lnTo>
                  <a:lnTo>
                    <a:pt x="120" y="221"/>
                  </a:lnTo>
                  <a:lnTo>
                    <a:pt x="277" y="230"/>
                  </a:lnTo>
                  <a:lnTo>
                    <a:pt x="348" y="272"/>
                  </a:lnTo>
                  <a:lnTo>
                    <a:pt x="340" y="275"/>
                  </a:lnTo>
                  <a:lnTo>
                    <a:pt x="329" y="277"/>
                  </a:lnTo>
                  <a:lnTo>
                    <a:pt x="320" y="278"/>
                  </a:lnTo>
                  <a:lnTo>
                    <a:pt x="311" y="278"/>
                  </a:lnTo>
                  <a:lnTo>
                    <a:pt x="299" y="277"/>
                  </a:lnTo>
                  <a:lnTo>
                    <a:pt x="290" y="278"/>
                  </a:lnTo>
                  <a:lnTo>
                    <a:pt x="283" y="281"/>
                  </a:lnTo>
                  <a:lnTo>
                    <a:pt x="277" y="286"/>
                  </a:lnTo>
                  <a:lnTo>
                    <a:pt x="272" y="287"/>
                  </a:lnTo>
                  <a:lnTo>
                    <a:pt x="268" y="289"/>
                  </a:lnTo>
                  <a:lnTo>
                    <a:pt x="266" y="292"/>
                  </a:lnTo>
                  <a:lnTo>
                    <a:pt x="264" y="303"/>
                  </a:lnTo>
                  <a:lnTo>
                    <a:pt x="265" y="314"/>
                  </a:lnTo>
                  <a:lnTo>
                    <a:pt x="267" y="317"/>
                  </a:lnTo>
                  <a:lnTo>
                    <a:pt x="268" y="320"/>
                  </a:lnTo>
                  <a:lnTo>
                    <a:pt x="269" y="320"/>
                  </a:lnTo>
                  <a:lnTo>
                    <a:pt x="271" y="321"/>
                  </a:lnTo>
                  <a:lnTo>
                    <a:pt x="297" y="323"/>
                  </a:lnTo>
                  <a:lnTo>
                    <a:pt x="304" y="321"/>
                  </a:lnTo>
                  <a:lnTo>
                    <a:pt x="306" y="321"/>
                  </a:lnTo>
                  <a:lnTo>
                    <a:pt x="306" y="320"/>
                  </a:lnTo>
                  <a:lnTo>
                    <a:pt x="344" y="320"/>
                  </a:lnTo>
                  <a:lnTo>
                    <a:pt x="347" y="320"/>
                  </a:lnTo>
                  <a:lnTo>
                    <a:pt x="343" y="321"/>
                  </a:lnTo>
                  <a:lnTo>
                    <a:pt x="340" y="325"/>
                  </a:lnTo>
                  <a:lnTo>
                    <a:pt x="335" y="325"/>
                  </a:lnTo>
                  <a:lnTo>
                    <a:pt x="330" y="327"/>
                  </a:lnTo>
                  <a:lnTo>
                    <a:pt x="329" y="331"/>
                  </a:lnTo>
                  <a:lnTo>
                    <a:pt x="328" y="337"/>
                  </a:lnTo>
                  <a:lnTo>
                    <a:pt x="327" y="342"/>
                  </a:lnTo>
                  <a:lnTo>
                    <a:pt x="328" y="352"/>
                  </a:lnTo>
                  <a:lnTo>
                    <a:pt x="330" y="357"/>
                  </a:lnTo>
                  <a:lnTo>
                    <a:pt x="331" y="359"/>
                  </a:lnTo>
                  <a:lnTo>
                    <a:pt x="334" y="359"/>
                  </a:lnTo>
                  <a:lnTo>
                    <a:pt x="361" y="362"/>
                  </a:lnTo>
                  <a:lnTo>
                    <a:pt x="369" y="362"/>
                  </a:lnTo>
                  <a:lnTo>
                    <a:pt x="371" y="362"/>
                  </a:lnTo>
                  <a:lnTo>
                    <a:pt x="371" y="359"/>
                  </a:lnTo>
                  <a:lnTo>
                    <a:pt x="411" y="359"/>
                  </a:lnTo>
                  <a:lnTo>
                    <a:pt x="439" y="354"/>
                  </a:lnTo>
                  <a:lnTo>
                    <a:pt x="440" y="350"/>
                  </a:lnTo>
                  <a:lnTo>
                    <a:pt x="440" y="346"/>
                  </a:lnTo>
                  <a:lnTo>
                    <a:pt x="440" y="341"/>
                  </a:lnTo>
                  <a:lnTo>
                    <a:pt x="440" y="339"/>
                  </a:lnTo>
                  <a:lnTo>
                    <a:pt x="453" y="333"/>
                  </a:lnTo>
                  <a:lnTo>
                    <a:pt x="487" y="354"/>
                  </a:lnTo>
                  <a:lnTo>
                    <a:pt x="495" y="355"/>
                  </a:lnTo>
                  <a:lnTo>
                    <a:pt x="512" y="356"/>
                  </a:lnTo>
                  <a:lnTo>
                    <a:pt x="582" y="357"/>
                  </a:lnTo>
                  <a:lnTo>
                    <a:pt x="550" y="354"/>
                  </a:lnTo>
                  <a:lnTo>
                    <a:pt x="473" y="278"/>
                  </a:lnTo>
                  <a:lnTo>
                    <a:pt x="475" y="247"/>
                  </a:lnTo>
                  <a:lnTo>
                    <a:pt x="477" y="245"/>
                  </a:lnTo>
                  <a:lnTo>
                    <a:pt x="414" y="309"/>
                  </a:lnTo>
                  <a:lnTo>
                    <a:pt x="385" y="293"/>
                  </a:lnTo>
                  <a:lnTo>
                    <a:pt x="372" y="299"/>
                  </a:lnTo>
                  <a:lnTo>
                    <a:pt x="373" y="302"/>
                  </a:lnTo>
                  <a:lnTo>
                    <a:pt x="374" y="307"/>
                  </a:lnTo>
                  <a:lnTo>
                    <a:pt x="373" y="312"/>
                  </a:lnTo>
                  <a:lnTo>
                    <a:pt x="372" y="314"/>
                  </a:lnTo>
                  <a:lnTo>
                    <a:pt x="362" y="316"/>
                  </a:lnTo>
                  <a:lnTo>
                    <a:pt x="375" y="317"/>
                  </a:lnTo>
                  <a:lnTo>
                    <a:pt x="384" y="317"/>
                  </a:lnTo>
                  <a:lnTo>
                    <a:pt x="395" y="316"/>
                  </a:lnTo>
                  <a:lnTo>
                    <a:pt x="405" y="314"/>
                  </a:lnTo>
                  <a:lnTo>
                    <a:pt x="414" y="309"/>
                  </a:lnTo>
                  <a:lnTo>
                    <a:pt x="477" y="245"/>
                  </a:lnTo>
                  <a:lnTo>
                    <a:pt x="557" y="151"/>
                  </a:lnTo>
                  <a:lnTo>
                    <a:pt x="557" y="123"/>
                  </a:lnTo>
                  <a:lnTo>
                    <a:pt x="546" y="133"/>
                  </a:lnTo>
                  <a:lnTo>
                    <a:pt x="535" y="150"/>
                  </a:lnTo>
                  <a:lnTo>
                    <a:pt x="557" y="151"/>
                  </a:lnTo>
                  <a:lnTo>
                    <a:pt x="477" y="24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16" name="Freeform 108"/>
            <p:cNvSpPr>
              <a:spLocks/>
            </p:cNvSpPr>
            <p:nvPr/>
          </p:nvSpPr>
          <p:spPr bwMode="auto">
            <a:xfrm>
              <a:off x="4525" y="2144"/>
              <a:ext cx="921" cy="363"/>
            </a:xfrm>
            <a:custGeom>
              <a:avLst/>
              <a:gdLst/>
              <a:ahLst/>
              <a:cxnLst>
                <a:cxn ang="0">
                  <a:pos x="587" y="244"/>
                </a:cxn>
                <a:cxn ang="0">
                  <a:pos x="698" y="235"/>
                </a:cxn>
                <a:cxn ang="0">
                  <a:pos x="744" y="222"/>
                </a:cxn>
                <a:cxn ang="0">
                  <a:pos x="846" y="236"/>
                </a:cxn>
                <a:cxn ang="0">
                  <a:pos x="888" y="236"/>
                </a:cxn>
                <a:cxn ang="0">
                  <a:pos x="920" y="123"/>
                </a:cxn>
                <a:cxn ang="0">
                  <a:pos x="879" y="118"/>
                </a:cxn>
                <a:cxn ang="0">
                  <a:pos x="850" y="132"/>
                </a:cxn>
                <a:cxn ang="0">
                  <a:pos x="817" y="16"/>
                </a:cxn>
                <a:cxn ang="0">
                  <a:pos x="817" y="17"/>
                </a:cxn>
                <a:cxn ang="0">
                  <a:pos x="821" y="21"/>
                </a:cxn>
                <a:cxn ang="0">
                  <a:pos x="734" y="139"/>
                </a:cxn>
                <a:cxn ang="0">
                  <a:pos x="711" y="154"/>
                </a:cxn>
                <a:cxn ang="0">
                  <a:pos x="687" y="158"/>
                </a:cxn>
                <a:cxn ang="0">
                  <a:pos x="603" y="152"/>
                </a:cxn>
                <a:cxn ang="0">
                  <a:pos x="599" y="103"/>
                </a:cxn>
                <a:cxn ang="0">
                  <a:pos x="655" y="81"/>
                </a:cxn>
                <a:cxn ang="0">
                  <a:pos x="666" y="64"/>
                </a:cxn>
                <a:cxn ang="0">
                  <a:pos x="664" y="49"/>
                </a:cxn>
                <a:cxn ang="0">
                  <a:pos x="704" y="4"/>
                </a:cxn>
                <a:cxn ang="0">
                  <a:pos x="662" y="0"/>
                </a:cxn>
                <a:cxn ang="0">
                  <a:pos x="590" y="22"/>
                </a:cxn>
                <a:cxn ang="0">
                  <a:pos x="526" y="30"/>
                </a:cxn>
                <a:cxn ang="0">
                  <a:pos x="493" y="47"/>
                </a:cxn>
                <a:cxn ang="0">
                  <a:pos x="482" y="64"/>
                </a:cxn>
                <a:cxn ang="0">
                  <a:pos x="478" y="72"/>
                </a:cxn>
                <a:cxn ang="0">
                  <a:pos x="473" y="90"/>
                </a:cxn>
                <a:cxn ang="0">
                  <a:pos x="434" y="115"/>
                </a:cxn>
                <a:cxn ang="0">
                  <a:pos x="407" y="119"/>
                </a:cxn>
                <a:cxn ang="0">
                  <a:pos x="381" y="121"/>
                </a:cxn>
                <a:cxn ang="0">
                  <a:pos x="370" y="124"/>
                </a:cxn>
                <a:cxn ang="0">
                  <a:pos x="364" y="130"/>
                </a:cxn>
                <a:cxn ang="0">
                  <a:pos x="153" y="130"/>
                </a:cxn>
                <a:cxn ang="0">
                  <a:pos x="78" y="131"/>
                </a:cxn>
                <a:cxn ang="0">
                  <a:pos x="40" y="144"/>
                </a:cxn>
                <a:cxn ang="0">
                  <a:pos x="12" y="162"/>
                </a:cxn>
                <a:cxn ang="0">
                  <a:pos x="1" y="173"/>
                </a:cxn>
                <a:cxn ang="0">
                  <a:pos x="1" y="183"/>
                </a:cxn>
                <a:cxn ang="0">
                  <a:pos x="31" y="199"/>
                </a:cxn>
                <a:cxn ang="0">
                  <a:pos x="76" y="214"/>
                </a:cxn>
                <a:cxn ang="0">
                  <a:pos x="120" y="221"/>
                </a:cxn>
                <a:cxn ang="0">
                  <a:pos x="340" y="275"/>
                </a:cxn>
                <a:cxn ang="0">
                  <a:pos x="311" y="278"/>
                </a:cxn>
                <a:cxn ang="0">
                  <a:pos x="283" y="281"/>
                </a:cxn>
                <a:cxn ang="0">
                  <a:pos x="268" y="289"/>
                </a:cxn>
                <a:cxn ang="0">
                  <a:pos x="265" y="314"/>
                </a:cxn>
                <a:cxn ang="0">
                  <a:pos x="269" y="320"/>
                </a:cxn>
                <a:cxn ang="0">
                  <a:pos x="304" y="321"/>
                </a:cxn>
                <a:cxn ang="0">
                  <a:pos x="344" y="320"/>
                </a:cxn>
                <a:cxn ang="0">
                  <a:pos x="340" y="325"/>
                </a:cxn>
                <a:cxn ang="0">
                  <a:pos x="329" y="331"/>
                </a:cxn>
                <a:cxn ang="0">
                  <a:pos x="328" y="352"/>
                </a:cxn>
                <a:cxn ang="0">
                  <a:pos x="334" y="359"/>
                </a:cxn>
                <a:cxn ang="0">
                  <a:pos x="371" y="362"/>
                </a:cxn>
                <a:cxn ang="0">
                  <a:pos x="439" y="354"/>
                </a:cxn>
                <a:cxn ang="0">
                  <a:pos x="440" y="341"/>
                </a:cxn>
                <a:cxn ang="0">
                  <a:pos x="487" y="354"/>
                </a:cxn>
                <a:cxn ang="0">
                  <a:pos x="582" y="357"/>
                </a:cxn>
                <a:cxn ang="0">
                  <a:pos x="475" y="247"/>
                </a:cxn>
              </a:cxnLst>
              <a:rect l="0" t="0" r="r" b="b"/>
              <a:pathLst>
                <a:path w="921" h="363">
                  <a:moveTo>
                    <a:pt x="477" y="245"/>
                  </a:moveTo>
                  <a:lnTo>
                    <a:pt x="532" y="246"/>
                  </a:lnTo>
                  <a:lnTo>
                    <a:pt x="587" y="244"/>
                  </a:lnTo>
                  <a:lnTo>
                    <a:pt x="640" y="239"/>
                  </a:lnTo>
                  <a:lnTo>
                    <a:pt x="695" y="232"/>
                  </a:lnTo>
                  <a:lnTo>
                    <a:pt x="698" y="235"/>
                  </a:lnTo>
                  <a:lnTo>
                    <a:pt x="703" y="235"/>
                  </a:lnTo>
                  <a:lnTo>
                    <a:pt x="701" y="231"/>
                  </a:lnTo>
                  <a:lnTo>
                    <a:pt x="744" y="222"/>
                  </a:lnTo>
                  <a:lnTo>
                    <a:pt x="788" y="211"/>
                  </a:lnTo>
                  <a:lnTo>
                    <a:pt x="831" y="231"/>
                  </a:lnTo>
                  <a:lnTo>
                    <a:pt x="846" y="236"/>
                  </a:lnTo>
                  <a:lnTo>
                    <a:pt x="854" y="238"/>
                  </a:lnTo>
                  <a:lnTo>
                    <a:pt x="861" y="238"/>
                  </a:lnTo>
                  <a:lnTo>
                    <a:pt x="888" y="236"/>
                  </a:lnTo>
                  <a:lnTo>
                    <a:pt x="860" y="193"/>
                  </a:lnTo>
                  <a:lnTo>
                    <a:pt x="860" y="189"/>
                  </a:lnTo>
                  <a:lnTo>
                    <a:pt x="920" y="123"/>
                  </a:lnTo>
                  <a:lnTo>
                    <a:pt x="890" y="118"/>
                  </a:lnTo>
                  <a:lnTo>
                    <a:pt x="884" y="118"/>
                  </a:lnTo>
                  <a:lnTo>
                    <a:pt x="879" y="118"/>
                  </a:lnTo>
                  <a:lnTo>
                    <a:pt x="873" y="119"/>
                  </a:lnTo>
                  <a:lnTo>
                    <a:pt x="869" y="121"/>
                  </a:lnTo>
                  <a:lnTo>
                    <a:pt x="850" y="132"/>
                  </a:lnTo>
                  <a:lnTo>
                    <a:pt x="873" y="16"/>
                  </a:lnTo>
                  <a:lnTo>
                    <a:pt x="848" y="15"/>
                  </a:lnTo>
                  <a:lnTo>
                    <a:pt x="817" y="16"/>
                  </a:lnTo>
                  <a:lnTo>
                    <a:pt x="779" y="16"/>
                  </a:lnTo>
                  <a:lnTo>
                    <a:pt x="779" y="17"/>
                  </a:lnTo>
                  <a:lnTo>
                    <a:pt x="817" y="17"/>
                  </a:lnTo>
                  <a:lnTo>
                    <a:pt x="820" y="18"/>
                  </a:lnTo>
                  <a:lnTo>
                    <a:pt x="821" y="19"/>
                  </a:lnTo>
                  <a:lnTo>
                    <a:pt x="821" y="21"/>
                  </a:lnTo>
                  <a:lnTo>
                    <a:pt x="819" y="24"/>
                  </a:lnTo>
                  <a:lnTo>
                    <a:pt x="748" y="123"/>
                  </a:lnTo>
                  <a:lnTo>
                    <a:pt x="734" y="139"/>
                  </a:lnTo>
                  <a:lnTo>
                    <a:pt x="726" y="144"/>
                  </a:lnTo>
                  <a:lnTo>
                    <a:pt x="719" y="150"/>
                  </a:lnTo>
                  <a:lnTo>
                    <a:pt x="711" y="154"/>
                  </a:lnTo>
                  <a:lnTo>
                    <a:pt x="704" y="157"/>
                  </a:lnTo>
                  <a:lnTo>
                    <a:pt x="696" y="158"/>
                  </a:lnTo>
                  <a:lnTo>
                    <a:pt x="687" y="158"/>
                  </a:lnTo>
                  <a:lnTo>
                    <a:pt x="609" y="154"/>
                  </a:lnTo>
                  <a:lnTo>
                    <a:pt x="605" y="153"/>
                  </a:lnTo>
                  <a:lnTo>
                    <a:pt x="603" y="152"/>
                  </a:lnTo>
                  <a:lnTo>
                    <a:pt x="601" y="149"/>
                  </a:lnTo>
                  <a:lnTo>
                    <a:pt x="600" y="145"/>
                  </a:lnTo>
                  <a:lnTo>
                    <a:pt x="599" y="103"/>
                  </a:lnTo>
                  <a:lnTo>
                    <a:pt x="625" y="97"/>
                  </a:lnTo>
                  <a:lnTo>
                    <a:pt x="646" y="88"/>
                  </a:lnTo>
                  <a:lnTo>
                    <a:pt x="655" y="81"/>
                  </a:lnTo>
                  <a:lnTo>
                    <a:pt x="662" y="76"/>
                  </a:lnTo>
                  <a:lnTo>
                    <a:pt x="665" y="68"/>
                  </a:lnTo>
                  <a:lnTo>
                    <a:pt x="666" y="64"/>
                  </a:lnTo>
                  <a:lnTo>
                    <a:pt x="667" y="59"/>
                  </a:lnTo>
                  <a:lnTo>
                    <a:pt x="665" y="54"/>
                  </a:lnTo>
                  <a:lnTo>
                    <a:pt x="664" y="49"/>
                  </a:lnTo>
                  <a:lnTo>
                    <a:pt x="661" y="45"/>
                  </a:lnTo>
                  <a:lnTo>
                    <a:pt x="657" y="41"/>
                  </a:lnTo>
                  <a:lnTo>
                    <a:pt x="704" y="4"/>
                  </a:lnTo>
                  <a:lnTo>
                    <a:pt x="685" y="0"/>
                  </a:lnTo>
                  <a:lnTo>
                    <a:pt x="672" y="0"/>
                  </a:lnTo>
                  <a:lnTo>
                    <a:pt x="662" y="0"/>
                  </a:lnTo>
                  <a:lnTo>
                    <a:pt x="655" y="1"/>
                  </a:lnTo>
                  <a:lnTo>
                    <a:pt x="611" y="25"/>
                  </a:lnTo>
                  <a:lnTo>
                    <a:pt x="590" y="22"/>
                  </a:lnTo>
                  <a:lnTo>
                    <a:pt x="568" y="22"/>
                  </a:lnTo>
                  <a:lnTo>
                    <a:pt x="547" y="26"/>
                  </a:lnTo>
                  <a:lnTo>
                    <a:pt x="526" y="30"/>
                  </a:lnTo>
                  <a:lnTo>
                    <a:pt x="508" y="38"/>
                  </a:lnTo>
                  <a:lnTo>
                    <a:pt x="500" y="43"/>
                  </a:lnTo>
                  <a:lnTo>
                    <a:pt x="493" y="47"/>
                  </a:lnTo>
                  <a:lnTo>
                    <a:pt x="488" y="53"/>
                  </a:lnTo>
                  <a:lnTo>
                    <a:pt x="485" y="58"/>
                  </a:lnTo>
                  <a:lnTo>
                    <a:pt x="482" y="64"/>
                  </a:lnTo>
                  <a:lnTo>
                    <a:pt x="481" y="70"/>
                  </a:lnTo>
                  <a:lnTo>
                    <a:pt x="480" y="71"/>
                  </a:lnTo>
                  <a:lnTo>
                    <a:pt x="478" y="72"/>
                  </a:lnTo>
                  <a:lnTo>
                    <a:pt x="475" y="76"/>
                  </a:lnTo>
                  <a:lnTo>
                    <a:pt x="473" y="83"/>
                  </a:lnTo>
                  <a:lnTo>
                    <a:pt x="473" y="90"/>
                  </a:lnTo>
                  <a:lnTo>
                    <a:pt x="473" y="98"/>
                  </a:lnTo>
                  <a:lnTo>
                    <a:pt x="446" y="112"/>
                  </a:lnTo>
                  <a:lnTo>
                    <a:pt x="434" y="115"/>
                  </a:lnTo>
                  <a:lnTo>
                    <a:pt x="425" y="117"/>
                  </a:lnTo>
                  <a:lnTo>
                    <a:pt x="417" y="118"/>
                  </a:lnTo>
                  <a:lnTo>
                    <a:pt x="407" y="119"/>
                  </a:lnTo>
                  <a:lnTo>
                    <a:pt x="397" y="118"/>
                  </a:lnTo>
                  <a:lnTo>
                    <a:pt x="388" y="119"/>
                  </a:lnTo>
                  <a:lnTo>
                    <a:pt x="381" y="121"/>
                  </a:lnTo>
                  <a:lnTo>
                    <a:pt x="376" y="123"/>
                  </a:lnTo>
                  <a:lnTo>
                    <a:pt x="375" y="125"/>
                  </a:lnTo>
                  <a:lnTo>
                    <a:pt x="370" y="124"/>
                  </a:lnTo>
                  <a:lnTo>
                    <a:pt x="368" y="124"/>
                  </a:lnTo>
                  <a:lnTo>
                    <a:pt x="366" y="127"/>
                  </a:lnTo>
                  <a:lnTo>
                    <a:pt x="364" y="130"/>
                  </a:lnTo>
                  <a:lnTo>
                    <a:pt x="361" y="138"/>
                  </a:lnTo>
                  <a:lnTo>
                    <a:pt x="360" y="141"/>
                  </a:lnTo>
                  <a:lnTo>
                    <a:pt x="153" y="130"/>
                  </a:lnTo>
                  <a:lnTo>
                    <a:pt x="113" y="130"/>
                  </a:lnTo>
                  <a:lnTo>
                    <a:pt x="95" y="130"/>
                  </a:lnTo>
                  <a:lnTo>
                    <a:pt x="78" y="131"/>
                  </a:lnTo>
                  <a:lnTo>
                    <a:pt x="65" y="135"/>
                  </a:lnTo>
                  <a:lnTo>
                    <a:pt x="52" y="139"/>
                  </a:lnTo>
                  <a:lnTo>
                    <a:pt x="40" y="144"/>
                  </a:lnTo>
                  <a:lnTo>
                    <a:pt x="30" y="152"/>
                  </a:lnTo>
                  <a:lnTo>
                    <a:pt x="21" y="159"/>
                  </a:lnTo>
                  <a:lnTo>
                    <a:pt x="12" y="162"/>
                  </a:lnTo>
                  <a:lnTo>
                    <a:pt x="7" y="167"/>
                  </a:lnTo>
                  <a:lnTo>
                    <a:pt x="3" y="170"/>
                  </a:lnTo>
                  <a:lnTo>
                    <a:pt x="1" y="173"/>
                  </a:lnTo>
                  <a:lnTo>
                    <a:pt x="0" y="177"/>
                  </a:lnTo>
                  <a:lnTo>
                    <a:pt x="1" y="181"/>
                  </a:lnTo>
                  <a:lnTo>
                    <a:pt x="1" y="183"/>
                  </a:lnTo>
                  <a:lnTo>
                    <a:pt x="4" y="184"/>
                  </a:lnTo>
                  <a:lnTo>
                    <a:pt x="17" y="192"/>
                  </a:lnTo>
                  <a:lnTo>
                    <a:pt x="31" y="199"/>
                  </a:lnTo>
                  <a:lnTo>
                    <a:pt x="46" y="204"/>
                  </a:lnTo>
                  <a:lnTo>
                    <a:pt x="60" y="210"/>
                  </a:lnTo>
                  <a:lnTo>
                    <a:pt x="76" y="214"/>
                  </a:lnTo>
                  <a:lnTo>
                    <a:pt x="92" y="218"/>
                  </a:lnTo>
                  <a:lnTo>
                    <a:pt x="106" y="220"/>
                  </a:lnTo>
                  <a:lnTo>
                    <a:pt x="120" y="221"/>
                  </a:lnTo>
                  <a:lnTo>
                    <a:pt x="277" y="230"/>
                  </a:lnTo>
                  <a:lnTo>
                    <a:pt x="348" y="272"/>
                  </a:lnTo>
                  <a:lnTo>
                    <a:pt x="340" y="275"/>
                  </a:lnTo>
                  <a:lnTo>
                    <a:pt x="329" y="277"/>
                  </a:lnTo>
                  <a:lnTo>
                    <a:pt x="320" y="278"/>
                  </a:lnTo>
                  <a:lnTo>
                    <a:pt x="311" y="278"/>
                  </a:lnTo>
                  <a:lnTo>
                    <a:pt x="299" y="277"/>
                  </a:lnTo>
                  <a:lnTo>
                    <a:pt x="290" y="278"/>
                  </a:lnTo>
                  <a:lnTo>
                    <a:pt x="283" y="281"/>
                  </a:lnTo>
                  <a:lnTo>
                    <a:pt x="277" y="286"/>
                  </a:lnTo>
                  <a:lnTo>
                    <a:pt x="272" y="287"/>
                  </a:lnTo>
                  <a:lnTo>
                    <a:pt x="268" y="289"/>
                  </a:lnTo>
                  <a:lnTo>
                    <a:pt x="266" y="292"/>
                  </a:lnTo>
                  <a:lnTo>
                    <a:pt x="264" y="303"/>
                  </a:lnTo>
                  <a:lnTo>
                    <a:pt x="265" y="314"/>
                  </a:lnTo>
                  <a:lnTo>
                    <a:pt x="267" y="317"/>
                  </a:lnTo>
                  <a:lnTo>
                    <a:pt x="268" y="320"/>
                  </a:lnTo>
                  <a:lnTo>
                    <a:pt x="269" y="320"/>
                  </a:lnTo>
                  <a:lnTo>
                    <a:pt x="271" y="321"/>
                  </a:lnTo>
                  <a:lnTo>
                    <a:pt x="297" y="323"/>
                  </a:lnTo>
                  <a:lnTo>
                    <a:pt x="304" y="321"/>
                  </a:lnTo>
                  <a:lnTo>
                    <a:pt x="306" y="321"/>
                  </a:lnTo>
                  <a:lnTo>
                    <a:pt x="306" y="320"/>
                  </a:lnTo>
                  <a:lnTo>
                    <a:pt x="344" y="320"/>
                  </a:lnTo>
                  <a:lnTo>
                    <a:pt x="347" y="320"/>
                  </a:lnTo>
                  <a:lnTo>
                    <a:pt x="343" y="321"/>
                  </a:lnTo>
                  <a:lnTo>
                    <a:pt x="340" y="325"/>
                  </a:lnTo>
                  <a:lnTo>
                    <a:pt x="335" y="325"/>
                  </a:lnTo>
                  <a:lnTo>
                    <a:pt x="330" y="327"/>
                  </a:lnTo>
                  <a:lnTo>
                    <a:pt x="329" y="331"/>
                  </a:lnTo>
                  <a:lnTo>
                    <a:pt x="328" y="337"/>
                  </a:lnTo>
                  <a:lnTo>
                    <a:pt x="327" y="342"/>
                  </a:lnTo>
                  <a:lnTo>
                    <a:pt x="328" y="352"/>
                  </a:lnTo>
                  <a:lnTo>
                    <a:pt x="330" y="357"/>
                  </a:lnTo>
                  <a:lnTo>
                    <a:pt x="331" y="359"/>
                  </a:lnTo>
                  <a:lnTo>
                    <a:pt x="334" y="359"/>
                  </a:lnTo>
                  <a:lnTo>
                    <a:pt x="361" y="362"/>
                  </a:lnTo>
                  <a:lnTo>
                    <a:pt x="369" y="362"/>
                  </a:lnTo>
                  <a:lnTo>
                    <a:pt x="371" y="362"/>
                  </a:lnTo>
                  <a:lnTo>
                    <a:pt x="371" y="359"/>
                  </a:lnTo>
                  <a:lnTo>
                    <a:pt x="411" y="359"/>
                  </a:lnTo>
                  <a:lnTo>
                    <a:pt x="439" y="354"/>
                  </a:lnTo>
                  <a:lnTo>
                    <a:pt x="440" y="350"/>
                  </a:lnTo>
                  <a:lnTo>
                    <a:pt x="440" y="346"/>
                  </a:lnTo>
                  <a:lnTo>
                    <a:pt x="440" y="341"/>
                  </a:lnTo>
                  <a:lnTo>
                    <a:pt x="440" y="339"/>
                  </a:lnTo>
                  <a:lnTo>
                    <a:pt x="453" y="333"/>
                  </a:lnTo>
                  <a:lnTo>
                    <a:pt x="487" y="354"/>
                  </a:lnTo>
                  <a:lnTo>
                    <a:pt x="495" y="355"/>
                  </a:lnTo>
                  <a:lnTo>
                    <a:pt x="512" y="356"/>
                  </a:lnTo>
                  <a:lnTo>
                    <a:pt x="582" y="357"/>
                  </a:lnTo>
                  <a:lnTo>
                    <a:pt x="550" y="354"/>
                  </a:lnTo>
                  <a:lnTo>
                    <a:pt x="473" y="278"/>
                  </a:lnTo>
                  <a:lnTo>
                    <a:pt x="475" y="247"/>
                  </a:lnTo>
                  <a:lnTo>
                    <a:pt x="477" y="24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17" name="Freeform 109"/>
            <p:cNvSpPr>
              <a:spLocks/>
            </p:cNvSpPr>
            <p:nvPr/>
          </p:nvSpPr>
          <p:spPr bwMode="auto">
            <a:xfrm>
              <a:off x="4887" y="2436"/>
              <a:ext cx="52" cy="27"/>
            </a:xfrm>
            <a:custGeom>
              <a:avLst/>
              <a:gdLst/>
              <a:ahLst/>
              <a:cxnLst>
                <a:cxn ang="0">
                  <a:pos x="51" y="17"/>
                </a:cxn>
                <a:cxn ang="0">
                  <a:pos x="23" y="0"/>
                </a:cxn>
                <a:cxn ang="0">
                  <a:pos x="9" y="7"/>
                </a:cxn>
                <a:cxn ang="0">
                  <a:pos x="10" y="9"/>
                </a:cxn>
                <a:cxn ang="0">
                  <a:pos x="11" y="15"/>
                </a:cxn>
                <a:cxn ang="0">
                  <a:pos x="10" y="20"/>
                </a:cxn>
                <a:cxn ang="0">
                  <a:pos x="9" y="22"/>
                </a:cxn>
                <a:cxn ang="0">
                  <a:pos x="0" y="24"/>
                </a:cxn>
                <a:cxn ang="0">
                  <a:pos x="12" y="26"/>
                </a:cxn>
                <a:cxn ang="0">
                  <a:pos x="22" y="26"/>
                </a:cxn>
                <a:cxn ang="0">
                  <a:pos x="32" y="24"/>
                </a:cxn>
                <a:cxn ang="0">
                  <a:pos x="42" y="22"/>
                </a:cxn>
                <a:cxn ang="0">
                  <a:pos x="51" y="17"/>
                </a:cxn>
              </a:cxnLst>
              <a:rect l="0" t="0" r="r" b="b"/>
              <a:pathLst>
                <a:path w="52" h="27">
                  <a:moveTo>
                    <a:pt x="51" y="17"/>
                  </a:moveTo>
                  <a:lnTo>
                    <a:pt x="23" y="0"/>
                  </a:lnTo>
                  <a:lnTo>
                    <a:pt x="9" y="7"/>
                  </a:lnTo>
                  <a:lnTo>
                    <a:pt x="10" y="9"/>
                  </a:lnTo>
                  <a:lnTo>
                    <a:pt x="11" y="15"/>
                  </a:lnTo>
                  <a:lnTo>
                    <a:pt x="10" y="20"/>
                  </a:lnTo>
                  <a:lnTo>
                    <a:pt x="9" y="22"/>
                  </a:lnTo>
                  <a:lnTo>
                    <a:pt x="0" y="24"/>
                  </a:lnTo>
                  <a:lnTo>
                    <a:pt x="12" y="26"/>
                  </a:lnTo>
                  <a:lnTo>
                    <a:pt x="22" y="26"/>
                  </a:lnTo>
                  <a:lnTo>
                    <a:pt x="32" y="24"/>
                  </a:lnTo>
                  <a:lnTo>
                    <a:pt x="42" y="22"/>
                  </a:lnTo>
                  <a:lnTo>
                    <a:pt x="51" y="17"/>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18" name="Freeform 110"/>
            <p:cNvSpPr>
              <a:spLocks/>
            </p:cNvSpPr>
            <p:nvPr/>
          </p:nvSpPr>
          <p:spPr bwMode="auto">
            <a:xfrm>
              <a:off x="5061" y="2268"/>
              <a:ext cx="23" cy="29"/>
            </a:xfrm>
            <a:custGeom>
              <a:avLst/>
              <a:gdLst/>
              <a:ahLst/>
              <a:cxnLst>
                <a:cxn ang="0">
                  <a:pos x="22" y="28"/>
                </a:cxn>
                <a:cxn ang="0">
                  <a:pos x="22" y="0"/>
                </a:cxn>
                <a:cxn ang="0">
                  <a:pos x="10" y="10"/>
                </a:cxn>
                <a:cxn ang="0">
                  <a:pos x="0" y="26"/>
                </a:cxn>
                <a:cxn ang="0">
                  <a:pos x="22" y="28"/>
                </a:cxn>
              </a:cxnLst>
              <a:rect l="0" t="0" r="r" b="b"/>
              <a:pathLst>
                <a:path w="23" h="29">
                  <a:moveTo>
                    <a:pt x="22" y="28"/>
                  </a:moveTo>
                  <a:lnTo>
                    <a:pt x="22" y="0"/>
                  </a:lnTo>
                  <a:lnTo>
                    <a:pt x="10" y="10"/>
                  </a:lnTo>
                  <a:lnTo>
                    <a:pt x="0" y="26"/>
                  </a:lnTo>
                  <a:lnTo>
                    <a:pt x="22" y="28"/>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19" name="Line 111"/>
            <p:cNvSpPr>
              <a:spLocks noChangeShapeType="1"/>
            </p:cNvSpPr>
            <p:nvPr/>
          </p:nvSpPr>
          <p:spPr bwMode="auto">
            <a:xfrm flipH="1" flipV="1">
              <a:off x="4879" y="2289"/>
              <a:ext cx="180" cy="2"/>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20" name="Freeform 112"/>
            <p:cNvSpPr>
              <a:spLocks/>
            </p:cNvSpPr>
            <p:nvPr/>
          </p:nvSpPr>
          <p:spPr bwMode="auto">
            <a:xfrm>
              <a:off x="4913" y="2257"/>
              <a:ext cx="87" cy="32"/>
            </a:xfrm>
            <a:custGeom>
              <a:avLst/>
              <a:gdLst/>
              <a:ahLst/>
              <a:cxnLst>
                <a:cxn ang="0">
                  <a:pos x="0" y="31"/>
                </a:cxn>
                <a:cxn ang="0">
                  <a:pos x="44" y="6"/>
                </a:cxn>
                <a:cxn ang="0">
                  <a:pos x="52" y="4"/>
                </a:cxn>
                <a:cxn ang="0">
                  <a:pos x="62" y="2"/>
                </a:cxn>
                <a:cxn ang="0">
                  <a:pos x="86" y="0"/>
                </a:cxn>
                <a:cxn ang="0">
                  <a:pos x="57" y="0"/>
                </a:cxn>
              </a:cxnLst>
              <a:rect l="0" t="0" r="r" b="b"/>
              <a:pathLst>
                <a:path w="87" h="32">
                  <a:moveTo>
                    <a:pt x="0" y="31"/>
                  </a:moveTo>
                  <a:lnTo>
                    <a:pt x="44" y="6"/>
                  </a:lnTo>
                  <a:lnTo>
                    <a:pt x="52" y="4"/>
                  </a:lnTo>
                  <a:lnTo>
                    <a:pt x="62" y="2"/>
                  </a:lnTo>
                  <a:lnTo>
                    <a:pt x="86" y="0"/>
                  </a:lnTo>
                  <a:lnTo>
                    <a:pt x="57"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1" name="Freeform 113"/>
            <p:cNvSpPr>
              <a:spLocks/>
            </p:cNvSpPr>
            <p:nvPr/>
          </p:nvSpPr>
          <p:spPr bwMode="auto">
            <a:xfrm>
              <a:off x="4921" y="2274"/>
              <a:ext cx="17" cy="17"/>
            </a:xfrm>
            <a:custGeom>
              <a:avLst/>
              <a:gdLst/>
              <a:ahLst/>
              <a:cxnLst>
                <a:cxn ang="0">
                  <a:pos x="0" y="16"/>
                </a:cxn>
                <a:cxn ang="0">
                  <a:pos x="11" y="5"/>
                </a:cxn>
                <a:cxn ang="0">
                  <a:pos x="16" y="0"/>
                </a:cxn>
              </a:cxnLst>
              <a:rect l="0" t="0" r="r" b="b"/>
              <a:pathLst>
                <a:path w="17" h="17">
                  <a:moveTo>
                    <a:pt x="0" y="16"/>
                  </a:moveTo>
                  <a:lnTo>
                    <a:pt x="11" y="5"/>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2" name="Freeform 114"/>
            <p:cNvSpPr>
              <a:spLocks/>
            </p:cNvSpPr>
            <p:nvPr/>
          </p:nvSpPr>
          <p:spPr bwMode="auto">
            <a:xfrm>
              <a:off x="4899" y="2270"/>
              <a:ext cx="35" cy="17"/>
            </a:xfrm>
            <a:custGeom>
              <a:avLst/>
              <a:gdLst/>
              <a:ahLst/>
              <a:cxnLst>
                <a:cxn ang="0">
                  <a:pos x="34" y="16"/>
                </a:cxn>
                <a:cxn ang="0">
                  <a:pos x="27" y="11"/>
                </a:cxn>
                <a:cxn ang="0">
                  <a:pos x="27" y="10"/>
                </a:cxn>
                <a:cxn ang="0">
                  <a:pos x="26" y="10"/>
                </a:cxn>
                <a:cxn ang="0">
                  <a:pos x="21" y="6"/>
                </a:cxn>
                <a:cxn ang="0">
                  <a:pos x="0" y="0"/>
                </a:cxn>
              </a:cxnLst>
              <a:rect l="0" t="0" r="r" b="b"/>
              <a:pathLst>
                <a:path w="35" h="17">
                  <a:moveTo>
                    <a:pt x="34" y="16"/>
                  </a:moveTo>
                  <a:lnTo>
                    <a:pt x="27" y="11"/>
                  </a:lnTo>
                  <a:lnTo>
                    <a:pt x="27" y="10"/>
                  </a:lnTo>
                  <a:lnTo>
                    <a:pt x="26" y="10"/>
                  </a:lnTo>
                  <a:lnTo>
                    <a:pt x="21" y="6"/>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3" name="Freeform 115"/>
            <p:cNvSpPr>
              <a:spLocks/>
            </p:cNvSpPr>
            <p:nvPr/>
          </p:nvSpPr>
          <p:spPr bwMode="auto">
            <a:xfrm>
              <a:off x="4889" y="2268"/>
              <a:ext cx="17" cy="20"/>
            </a:xfrm>
            <a:custGeom>
              <a:avLst/>
              <a:gdLst/>
              <a:ahLst/>
              <a:cxnLst>
                <a:cxn ang="0">
                  <a:pos x="16" y="0"/>
                </a:cxn>
                <a:cxn ang="0">
                  <a:pos x="13" y="2"/>
                </a:cxn>
                <a:cxn ang="0">
                  <a:pos x="8" y="6"/>
                </a:cxn>
                <a:cxn ang="0">
                  <a:pos x="0" y="19"/>
                </a:cxn>
              </a:cxnLst>
              <a:rect l="0" t="0" r="r" b="b"/>
              <a:pathLst>
                <a:path w="17" h="20">
                  <a:moveTo>
                    <a:pt x="16" y="0"/>
                  </a:moveTo>
                  <a:lnTo>
                    <a:pt x="13" y="2"/>
                  </a:lnTo>
                  <a:lnTo>
                    <a:pt x="8" y="6"/>
                  </a:lnTo>
                  <a:lnTo>
                    <a:pt x="0" y="1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4" name="Line 116"/>
            <p:cNvSpPr>
              <a:spLocks noChangeShapeType="1"/>
            </p:cNvSpPr>
            <p:nvPr/>
          </p:nvSpPr>
          <p:spPr bwMode="auto">
            <a:xfrm flipV="1">
              <a:off x="4994" y="2233"/>
              <a:ext cx="20" cy="1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25" name="Freeform 117"/>
            <p:cNvSpPr>
              <a:spLocks/>
            </p:cNvSpPr>
            <p:nvPr/>
          </p:nvSpPr>
          <p:spPr bwMode="auto">
            <a:xfrm>
              <a:off x="5002" y="2216"/>
              <a:ext cx="124" cy="36"/>
            </a:xfrm>
            <a:custGeom>
              <a:avLst/>
              <a:gdLst/>
              <a:ahLst/>
              <a:cxnLst>
                <a:cxn ang="0">
                  <a:pos x="0" y="24"/>
                </a:cxn>
                <a:cxn ang="0">
                  <a:pos x="0" y="13"/>
                </a:cxn>
                <a:cxn ang="0">
                  <a:pos x="2" y="5"/>
                </a:cxn>
                <a:cxn ang="0">
                  <a:pos x="5" y="0"/>
                </a:cxn>
                <a:cxn ang="0">
                  <a:pos x="5" y="5"/>
                </a:cxn>
                <a:cxn ang="0">
                  <a:pos x="8" y="10"/>
                </a:cxn>
                <a:cxn ang="0">
                  <a:pos x="11" y="14"/>
                </a:cxn>
                <a:cxn ang="0">
                  <a:pos x="16" y="17"/>
                </a:cxn>
                <a:cxn ang="0">
                  <a:pos x="29" y="25"/>
                </a:cxn>
                <a:cxn ang="0">
                  <a:pos x="45" y="30"/>
                </a:cxn>
                <a:cxn ang="0">
                  <a:pos x="64" y="33"/>
                </a:cxn>
                <a:cxn ang="0">
                  <a:pos x="83" y="35"/>
                </a:cxn>
                <a:cxn ang="0">
                  <a:pos x="104" y="33"/>
                </a:cxn>
                <a:cxn ang="0">
                  <a:pos x="123" y="31"/>
                </a:cxn>
              </a:cxnLst>
              <a:rect l="0" t="0" r="r" b="b"/>
              <a:pathLst>
                <a:path w="124" h="36">
                  <a:moveTo>
                    <a:pt x="0" y="24"/>
                  </a:moveTo>
                  <a:lnTo>
                    <a:pt x="0" y="13"/>
                  </a:lnTo>
                  <a:lnTo>
                    <a:pt x="2" y="5"/>
                  </a:lnTo>
                  <a:lnTo>
                    <a:pt x="5" y="0"/>
                  </a:lnTo>
                  <a:lnTo>
                    <a:pt x="5" y="5"/>
                  </a:lnTo>
                  <a:lnTo>
                    <a:pt x="8" y="10"/>
                  </a:lnTo>
                  <a:lnTo>
                    <a:pt x="11" y="14"/>
                  </a:lnTo>
                  <a:lnTo>
                    <a:pt x="16" y="17"/>
                  </a:lnTo>
                  <a:lnTo>
                    <a:pt x="29" y="25"/>
                  </a:lnTo>
                  <a:lnTo>
                    <a:pt x="45" y="30"/>
                  </a:lnTo>
                  <a:lnTo>
                    <a:pt x="64" y="33"/>
                  </a:lnTo>
                  <a:lnTo>
                    <a:pt x="83" y="35"/>
                  </a:lnTo>
                  <a:lnTo>
                    <a:pt x="104" y="33"/>
                  </a:lnTo>
                  <a:lnTo>
                    <a:pt x="123" y="3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6" name="Line 118"/>
            <p:cNvSpPr>
              <a:spLocks noChangeShapeType="1"/>
            </p:cNvSpPr>
            <p:nvPr/>
          </p:nvSpPr>
          <p:spPr bwMode="auto">
            <a:xfrm>
              <a:off x="5083" y="2255"/>
              <a:ext cx="0" cy="19"/>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27" name="Freeform 119"/>
            <p:cNvSpPr>
              <a:spLocks/>
            </p:cNvSpPr>
            <p:nvPr/>
          </p:nvSpPr>
          <p:spPr bwMode="auto">
            <a:xfrm>
              <a:off x="5071" y="2250"/>
              <a:ext cx="56" cy="71"/>
            </a:xfrm>
            <a:custGeom>
              <a:avLst/>
              <a:gdLst/>
              <a:ahLst/>
              <a:cxnLst>
                <a:cxn ang="0">
                  <a:pos x="10" y="45"/>
                </a:cxn>
                <a:cxn ang="0">
                  <a:pos x="10" y="48"/>
                </a:cxn>
                <a:cxn ang="0">
                  <a:pos x="7" y="50"/>
                </a:cxn>
                <a:cxn ang="0">
                  <a:pos x="2" y="55"/>
                </a:cxn>
                <a:cxn ang="0">
                  <a:pos x="1" y="57"/>
                </a:cxn>
                <a:cxn ang="0">
                  <a:pos x="0" y="58"/>
                </a:cxn>
                <a:cxn ang="0">
                  <a:pos x="1" y="61"/>
                </a:cxn>
                <a:cxn ang="0">
                  <a:pos x="5" y="64"/>
                </a:cxn>
                <a:cxn ang="0">
                  <a:pos x="15" y="68"/>
                </a:cxn>
                <a:cxn ang="0">
                  <a:pos x="27" y="70"/>
                </a:cxn>
                <a:cxn ang="0">
                  <a:pos x="39" y="68"/>
                </a:cxn>
                <a:cxn ang="0">
                  <a:pos x="48" y="65"/>
                </a:cxn>
                <a:cxn ang="0">
                  <a:pos x="52" y="63"/>
                </a:cxn>
                <a:cxn ang="0">
                  <a:pos x="55" y="61"/>
                </a:cxn>
                <a:cxn ang="0">
                  <a:pos x="53" y="58"/>
                </a:cxn>
                <a:cxn ang="0">
                  <a:pos x="52" y="57"/>
                </a:cxn>
                <a:cxn ang="0">
                  <a:pos x="47" y="52"/>
                </a:cxn>
                <a:cxn ang="0">
                  <a:pos x="46" y="50"/>
                </a:cxn>
                <a:cxn ang="0">
                  <a:pos x="46" y="47"/>
                </a:cxn>
                <a:cxn ang="0">
                  <a:pos x="46" y="0"/>
                </a:cxn>
              </a:cxnLst>
              <a:rect l="0" t="0" r="r" b="b"/>
              <a:pathLst>
                <a:path w="56" h="71">
                  <a:moveTo>
                    <a:pt x="10" y="45"/>
                  </a:moveTo>
                  <a:lnTo>
                    <a:pt x="10" y="48"/>
                  </a:lnTo>
                  <a:lnTo>
                    <a:pt x="7" y="50"/>
                  </a:lnTo>
                  <a:lnTo>
                    <a:pt x="2" y="55"/>
                  </a:lnTo>
                  <a:lnTo>
                    <a:pt x="1" y="57"/>
                  </a:lnTo>
                  <a:lnTo>
                    <a:pt x="0" y="58"/>
                  </a:lnTo>
                  <a:lnTo>
                    <a:pt x="1" y="61"/>
                  </a:lnTo>
                  <a:lnTo>
                    <a:pt x="5" y="64"/>
                  </a:lnTo>
                  <a:lnTo>
                    <a:pt x="15" y="68"/>
                  </a:lnTo>
                  <a:lnTo>
                    <a:pt x="27" y="70"/>
                  </a:lnTo>
                  <a:lnTo>
                    <a:pt x="39" y="68"/>
                  </a:lnTo>
                  <a:lnTo>
                    <a:pt x="48" y="65"/>
                  </a:lnTo>
                  <a:lnTo>
                    <a:pt x="52" y="63"/>
                  </a:lnTo>
                  <a:lnTo>
                    <a:pt x="55" y="61"/>
                  </a:lnTo>
                  <a:lnTo>
                    <a:pt x="53" y="58"/>
                  </a:lnTo>
                  <a:lnTo>
                    <a:pt x="52" y="57"/>
                  </a:lnTo>
                  <a:lnTo>
                    <a:pt x="47" y="52"/>
                  </a:lnTo>
                  <a:lnTo>
                    <a:pt x="46" y="50"/>
                  </a:lnTo>
                  <a:lnTo>
                    <a:pt x="46" y="47"/>
                  </a:lnTo>
                  <a:lnTo>
                    <a:pt x="4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8" name="Freeform 120"/>
            <p:cNvSpPr>
              <a:spLocks/>
            </p:cNvSpPr>
            <p:nvPr/>
          </p:nvSpPr>
          <p:spPr bwMode="auto">
            <a:xfrm>
              <a:off x="5108" y="2250"/>
              <a:ext cx="17" cy="67"/>
            </a:xfrm>
            <a:custGeom>
              <a:avLst/>
              <a:gdLst/>
              <a:ahLst/>
              <a:cxnLst>
                <a:cxn ang="0">
                  <a:pos x="5" y="0"/>
                </a:cxn>
                <a:cxn ang="0">
                  <a:pos x="0" y="47"/>
                </a:cxn>
                <a:cxn ang="0">
                  <a:pos x="2" y="58"/>
                </a:cxn>
                <a:cxn ang="0">
                  <a:pos x="7" y="62"/>
                </a:cxn>
                <a:cxn ang="0">
                  <a:pos x="16" y="66"/>
                </a:cxn>
              </a:cxnLst>
              <a:rect l="0" t="0" r="r" b="b"/>
              <a:pathLst>
                <a:path w="17" h="67">
                  <a:moveTo>
                    <a:pt x="5" y="0"/>
                  </a:moveTo>
                  <a:lnTo>
                    <a:pt x="0" y="47"/>
                  </a:lnTo>
                  <a:lnTo>
                    <a:pt x="2" y="58"/>
                  </a:lnTo>
                  <a:lnTo>
                    <a:pt x="7" y="62"/>
                  </a:lnTo>
                  <a:lnTo>
                    <a:pt x="16" y="6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9" name="Line 121"/>
            <p:cNvSpPr>
              <a:spLocks noChangeShapeType="1"/>
            </p:cNvSpPr>
            <p:nvPr/>
          </p:nvSpPr>
          <p:spPr bwMode="auto">
            <a:xfrm>
              <a:off x="5112" y="2298"/>
              <a:ext cx="22" cy="1"/>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0" name="Freeform 122"/>
            <p:cNvSpPr>
              <a:spLocks/>
            </p:cNvSpPr>
            <p:nvPr/>
          </p:nvSpPr>
          <p:spPr bwMode="auto">
            <a:xfrm>
              <a:off x="5110" y="2166"/>
              <a:ext cx="24" cy="81"/>
            </a:xfrm>
            <a:custGeom>
              <a:avLst/>
              <a:gdLst/>
              <a:ahLst/>
              <a:cxnLst>
                <a:cxn ang="0">
                  <a:pos x="19" y="80"/>
                </a:cxn>
                <a:cxn ang="0">
                  <a:pos x="20" y="75"/>
                </a:cxn>
                <a:cxn ang="0">
                  <a:pos x="23" y="70"/>
                </a:cxn>
                <a:cxn ang="0">
                  <a:pos x="21" y="63"/>
                </a:cxn>
                <a:cxn ang="0">
                  <a:pos x="20" y="54"/>
                </a:cxn>
                <a:cxn ang="0">
                  <a:pos x="12" y="32"/>
                </a:cxn>
                <a:cxn ang="0">
                  <a:pos x="0" y="0"/>
                </a:cxn>
              </a:cxnLst>
              <a:rect l="0" t="0" r="r" b="b"/>
              <a:pathLst>
                <a:path w="24" h="81">
                  <a:moveTo>
                    <a:pt x="19" y="80"/>
                  </a:moveTo>
                  <a:lnTo>
                    <a:pt x="20" y="75"/>
                  </a:lnTo>
                  <a:lnTo>
                    <a:pt x="23" y="70"/>
                  </a:lnTo>
                  <a:lnTo>
                    <a:pt x="21" y="63"/>
                  </a:lnTo>
                  <a:lnTo>
                    <a:pt x="20" y="54"/>
                  </a:lnTo>
                  <a:lnTo>
                    <a:pt x="12" y="32"/>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1" name="Freeform 123"/>
            <p:cNvSpPr>
              <a:spLocks/>
            </p:cNvSpPr>
            <p:nvPr/>
          </p:nvSpPr>
          <p:spPr bwMode="auto">
            <a:xfrm>
              <a:off x="5076" y="2166"/>
              <a:ext cx="51" cy="63"/>
            </a:xfrm>
            <a:custGeom>
              <a:avLst/>
              <a:gdLst/>
              <a:ahLst/>
              <a:cxnLst>
                <a:cxn ang="0">
                  <a:pos x="31" y="0"/>
                </a:cxn>
                <a:cxn ang="0">
                  <a:pos x="43" y="35"/>
                </a:cxn>
                <a:cxn ang="0">
                  <a:pos x="47" y="49"/>
                </a:cxn>
                <a:cxn ang="0">
                  <a:pos x="50" y="58"/>
                </a:cxn>
                <a:cxn ang="0">
                  <a:pos x="18" y="62"/>
                </a:cxn>
                <a:cxn ang="0">
                  <a:pos x="16" y="52"/>
                </a:cxn>
                <a:cxn ang="0">
                  <a:pos x="12" y="38"/>
                </a:cxn>
                <a:cxn ang="0">
                  <a:pos x="0" y="3"/>
                </a:cxn>
              </a:cxnLst>
              <a:rect l="0" t="0" r="r" b="b"/>
              <a:pathLst>
                <a:path w="51" h="63">
                  <a:moveTo>
                    <a:pt x="31" y="0"/>
                  </a:moveTo>
                  <a:lnTo>
                    <a:pt x="43" y="35"/>
                  </a:lnTo>
                  <a:lnTo>
                    <a:pt x="47" y="49"/>
                  </a:lnTo>
                  <a:lnTo>
                    <a:pt x="50" y="58"/>
                  </a:lnTo>
                  <a:lnTo>
                    <a:pt x="18" y="62"/>
                  </a:lnTo>
                  <a:lnTo>
                    <a:pt x="16" y="52"/>
                  </a:lnTo>
                  <a:lnTo>
                    <a:pt x="12" y="38"/>
                  </a:lnTo>
                  <a:lnTo>
                    <a:pt x="0" y="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2" name="Freeform 124"/>
            <p:cNvSpPr>
              <a:spLocks/>
            </p:cNvSpPr>
            <p:nvPr/>
          </p:nvSpPr>
          <p:spPr bwMode="auto">
            <a:xfrm>
              <a:off x="5071" y="2170"/>
              <a:ext cx="20" cy="82"/>
            </a:xfrm>
            <a:custGeom>
              <a:avLst/>
              <a:gdLst/>
              <a:ahLst/>
              <a:cxnLst>
                <a:cxn ang="0">
                  <a:pos x="0" y="0"/>
                </a:cxn>
                <a:cxn ang="0">
                  <a:pos x="11" y="33"/>
                </a:cxn>
                <a:cxn ang="0">
                  <a:pos x="17" y="54"/>
                </a:cxn>
                <a:cxn ang="0">
                  <a:pos x="19" y="63"/>
                </a:cxn>
                <a:cxn ang="0">
                  <a:pos x="19" y="69"/>
                </a:cxn>
                <a:cxn ang="0">
                  <a:pos x="18" y="76"/>
                </a:cxn>
                <a:cxn ang="0">
                  <a:pos x="17" y="81"/>
                </a:cxn>
              </a:cxnLst>
              <a:rect l="0" t="0" r="r" b="b"/>
              <a:pathLst>
                <a:path w="20" h="82">
                  <a:moveTo>
                    <a:pt x="0" y="0"/>
                  </a:moveTo>
                  <a:lnTo>
                    <a:pt x="11" y="33"/>
                  </a:lnTo>
                  <a:lnTo>
                    <a:pt x="17" y="54"/>
                  </a:lnTo>
                  <a:lnTo>
                    <a:pt x="19" y="63"/>
                  </a:lnTo>
                  <a:lnTo>
                    <a:pt x="19" y="69"/>
                  </a:lnTo>
                  <a:lnTo>
                    <a:pt x="18" y="76"/>
                  </a:lnTo>
                  <a:lnTo>
                    <a:pt x="17" y="8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3" name="Freeform 125"/>
            <p:cNvSpPr>
              <a:spLocks/>
            </p:cNvSpPr>
            <p:nvPr/>
          </p:nvSpPr>
          <p:spPr bwMode="auto">
            <a:xfrm>
              <a:off x="5136" y="2169"/>
              <a:ext cx="47" cy="17"/>
            </a:xfrm>
            <a:custGeom>
              <a:avLst/>
              <a:gdLst/>
              <a:ahLst/>
              <a:cxnLst>
                <a:cxn ang="0">
                  <a:pos x="46" y="16"/>
                </a:cxn>
                <a:cxn ang="0">
                  <a:pos x="38" y="11"/>
                </a:cxn>
                <a:cxn ang="0">
                  <a:pos x="27" y="5"/>
                </a:cxn>
                <a:cxn ang="0">
                  <a:pos x="14" y="2"/>
                </a:cxn>
                <a:cxn ang="0">
                  <a:pos x="0" y="0"/>
                </a:cxn>
              </a:cxnLst>
              <a:rect l="0" t="0" r="r" b="b"/>
              <a:pathLst>
                <a:path w="47" h="17">
                  <a:moveTo>
                    <a:pt x="46" y="16"/>
                  </a:moveTo>
                  <a:lnTo>
                    <a:pt x="38" y="11"/>
                  </a:lnTo>
                  <a:lnTo>
                    <a:pt x="27" y="5"/>
                  </a:lnTo>
                  <a:lnTo>
                    <a:pt x="14" y="2"/>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4" name="Line 126"/>
            <p:cNvSpPr>
              <a:spLocks noChangeShapeType="1"/>
            </p:cNvSpPr>
            <p:nvPr/>
          </p:nvSpPr>
          <p:spPr bwMode="auto">
            <a:xfrm flipV="1">
              <a:off x="5136" y="2149"/>
              <a:ext cx="49" cy="24"/>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5" name="Line 127"/>
            <p:cNvSpPr>
              <a:spLocks noChangeShapeType="1"/>
            </p:cNvSpPr>
            <p:nvPr/>
          </p:nvSpPr>
          <p:spPr bwMode="auto">
            <a:xfrm>
              <a:off x="5180" y="2145"/>
              <a:ext cx="38" cy="10"/>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6" name="Line 128"/>
            <p:cNvSpPr>
              <a:spLocks noChangeShapeType="1"/>
            </p:cNvSpPr>
            <p:nvPr/>
          </p:nvSpPr>
          <p:spPr bwMode="auto">
            <a:xfrm flipH="1">
              <a:off x="5169" y="2156"/>
              <a:ext cx="37" cy="26"/>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7" name="Line 129"/>
            <p:cNvSpPr>
              <a:spLocks noChangeShapeType="1"/>
            </p:cNvSpPr>
            <p:nvPr/>
          </p:nvSpPr>
          <p:spPr bwMode="auto">
            <a:xfrm flipV="1">
              <a:off x="5157" y="2151"/>
              <a:ext cx="38" cy="2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8" name="Freeform 130"/>
            <p:cNvSpPr>
              <a:spLocks/>
            </p:cNvSpPr>
            <p:nvPr/>
          </p:nvSpPr>
          <p:spPr bwMode="auto">
            <a:xfrm>
              <a:off x="5034" y="2250"/>
              <a:ext cx="47" cy="44"/>
            </a:xfrm>
            <a:custGeom>
              <a:avLst/>
              <a:gdLst/>
              <a:ahLst/>
              <a:cxnLst>
                <a:cxn ang="0">
                  <a:pos x="46" y="0"/>
                </a:cxn>
                <a:cxn ang="0">
                  <a:pos x="20" y="20"/>
                </a:cxn>
                <a:cxn ang="0">
                  <a:pos x="0" y="43"/>
                </a:cxn>
              </a:cxnLst>
              <a:rect l="0" t="0" r="r" b="b"/>
              <a:pathLst>
                <a:path w="47" h="44">
                  <a:moveTo>
                    <a:pt x="46" y="0"/>
                  </a:moveTo>
                  <a:lnTo>
                    <a:pt x="20" y="20"/>
                  </a:lnTo>
                  <a:lnTo>
                    <a:pt x="0" y="4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9" name="Line 131"/>
            <p:cNvSpPr>
              <a:spLocks noChangeShapeType="1"/>
            </p:cNvSpPr>
            <p:nvPr/>
          </p:nvSpPr>
          <p:spPr bwMode="auto">
            <a:xfrm flipH="1" flipV="1">
              <a:off x="5048" y="2270"/>
              <a:ext cx="21" cy="6"/>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0" name="Line 132"/>
            <p:cNvSpPr>
              <a:spLocks noChangeShapeType="1"/>
            </p:cNvSpPr>
            <p:nvPr/>
          </p:nvSpPr>
          <p:spPr bwMode="auto">
            <a:xfrm flipV="1">
              <a:off x="4997" y="2252"/>
              <a:ext cx="62" cy="45"/>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1" name="Line 133"/>
            <p:cNvSpPr>
              <a:spLocks noChangeShapeType="1"/>
            </p:cNvSpPr>
            <p:nvPr/>
          </p:nvSpPr>
          <p:spPr bwMode="auto">
            <a:xfrm flipH="1">
              <a:off x="4975" y="2237"/>
              <a:ext cx="43" cy="22"/>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2" name="Line 134"/>
            <p:cNvSpPr>
              <a:spLocks noChangeShapeType="1"/>
            </p:cNvSpPr>
            <p:nvPr/>
          </p:nvSpPr>
          <p:spPr bwMode="auto">
            <a:xfrm flipH="1">
              <a:off x="4916" y="2262"/>
              <a:ext cx="56" cy="2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3" name="Freeform 135"/>
            <p:cNvSpPr>
              <a:spLocks/>
            </p:cNvSpPr>
            <p:nvPr/>
          </p:nvSpPr>
          <p:spPr bwMode="auto">
            <a:xfrm>
              <a:off x="5212" y="2181"/>
              <a:ext cx="154" cy="137"/>
            </a:xfrm>
            <a:custGeom>
              <a:avLst/>
              <a:gdLst/>
              <a:ahLst/>
              <a:cxnLst>
                <a:cxn ang="0">
                  <a:pos x="0" y="119"/>
                </a:cxn>
                <a:cxn ang="0">
                  <a:pos x="23" y="128"/>
                </a:cxn>
                <a:cxn ang="0">
                  <a:pos x="34" y="130"/>
                </a:cxn>
                <a:cxn ang="0">
                  <a:pos x="44" y="131"/>
                </a:cxn>
                <a:cxn ang="0">
                  <a:pos x="114" y="136"/>
                </a:cxn>
                <a:cxn ang="0">
                  <a:pos x="153" y="0"/>
                </a:cxn>
              </a:cxnLst>
              <a:rect l="0" t="0" r="r" b="b"/>
              <a:pathLst>
                <a:path w="154" h="137">
                  <a:moveTo>
                    <a:pt x="0" y="119"/>
                  </a:moveTo>
                  <a:lnTo>
                    <a:pt x="23" y="128"/>
                  </a:lnTo>
                  <a:lnTo>
                    <a:pt x="34" y="130"/>
                  </a:lnTo>
                  <a:lnTo>
                    <a:pt x="44" y="131"/>
                  </a:lnTo>
                  <a:lnTo>
                    <a:pt x="114" y="136"/>
                  </a:lnTo>
                  <a:lnTo>
                    <a:pt x="153"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44" name="Freeform 136"/>
            <p:cNvSpPr>
              <a:spLocks/>
            </p:cNvSpPr>
            <p:nvPr/>
          </p:nvSpPr>
          <p:spPr bwMode="auto">
            <a:xfrm>
              <a:off x="5295" y="2181"/>
              <a:ext cx="99" cy="136"/>
            </a:xfrm>
            <a:custGeom>
              <a:avLst/>
              <a:gdLst/>
              <a:ahLst/>
              <a:cxnLst>
                <a:cxn ang="0">
                  <a:pos x="98" y="1"/>
                </a:cxn>
                <a:cxn ang="0">
                  <a:pos x="59" y="0"/>
                </a:cxn>
                <a:cxn ang="0">
                  <a:pos x="0" y="135"/>
                </a:cxn>
              </a:cxnLst>
              <a:rect l="0" t="0" r="r" b="b"/>
              <a:pathLst>
                <a:path w="99" h="136">
                  <a:moveTo>
                    <a:pt x="98" y="1"/>
                  </a:moveTo>
                  <a:lnTo>
                    <a:pt x="59" y="0"/>
                  </a:lnTo>
                  <a:lnTo>
                    <a:pt x="0" y="13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45" name="Freeform 137"/>
            <p:cNvSpPr>
              <a:spLocks/>
            </p:cNvSpPr>
            <p:nvPr/>
          </p:nvSpPr>
          <p:spPr bwMode="auto">
            <a:xfrm>
              <a:off x="5328" y="2316"/>
              <a:ext cx="58" cy="18"/>
            </a:xfrm>
            <a:custGeom>
              <a:avLst/>
              <a:gdLst/>
              <a:ahLst/>
              <a:cxnLst>
                <a:cxn ang="0">
                  <a:pos x="0" y="0"/>
                </a:cxn>
                <a:cxn ang="0">
                  <a:pos x="38" y="2"/>
                </a:cxn>
                <a:cxn ang="0">
                  <a:pos x="44" y="3"/>
                </a:cxn>
                <a:cxn ang="0">
                  <a:pos x="49" y="5"/>
                </a:cxn>
                <a:cxn ang="0">
                  <a:pos x="54" y="9"/>
                </a:cxn>
                <a:cxn ang="0">
                  <a:pos x="55" y="12"/>
                </a:cxn>
                <a:cxn ang="0">
                  <a:pos x="57" y="17"/>
                </a:cxn>
              </a:cxnLst>
              <a:rect l="0" t="0" r="r" b="b"/>
              <a:pathLst>
                <a:path w="58" h="18">
                  <a:moveTo>
                    <a:pt x="0" y="0"/>
                  </a:moveTo>
                  <a:lnTo>
                    <a:pt x="38" y="2"/>
                  </a:lnTo>
                  <a:lnTo>
                    <a:pt x="44" y="3"/>
                  </a:lnTo>
                  <a:lnTo>
                    <a:pt x="49" y="5"/>
                  </a:lnTo>
                  <a:lnTo>
                    <a:pt x="54" y="9"/>
                  </a:lnTo>
                  <a:lnTo>
                    <a:pt x="55" y="12"/>
                  </a:lnTo>
                  <a:lnTo>
                    <a:pt x="57" y="17"/>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46" name="Freeform 138"/>
            <p:cNvSpPr>
              <a:spLocks/>
            </p:cNvSpPr>
            <p:nvPr/>
          </p:nvSpPr>
          <p:spPr bwMode="auto">
            <a:xfrm>
              <a:off x="5338" y="2316"/>
              <a:ext cx="17" cy="17"/>
            </a:xfrm>
            <a:custGeom>
              <a:avLst/>
              <a:gdLst/>
              <a:ahLst/>
              <a:cxnLst>
                <a:cxn ang="0">
                  <a:pos x="16" y="0"/>
                </a:cxn>
                <a:cxn ang="0">
                  <a:pos x="0" y="8"/>
                </a:cxn>
                <a:cxn ang="0">
                  <a:pos x="0" y="16"/>
                </a:cxn>
              </a:cxnLst>
              <a:rect l="0" t="0" r="r" b="b"/>
              <a:pathLst>
                <a:path w="17" h="17">
                  <a:moveTo>
                    <a:pt x="16" y="0"/>
                  </a:moveTo>
                  <a:lnTo>
                    <a:pt x="0" y="8"/>
                  </a:lnTo>
                  <a:lnTo>
                    <a:pt x="0"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47" name="Line 139"/>
            <p:cNvSpPr>
              <a:spLocks noChangeShapeType="1"/>
            </p:cNvSpPr>
            <p:nvPr/>
          </p:nvSpPr>
          <p:spPr bwMode="auto">
            <a:xfrm flipV="1">
              <a:off x="5368" y="2278"/>
              <a:ext cx="5" cy="4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8" name="Line 140"/>
            <p:cNvSpPr>
              <a:spLocks noChangeShapeType="1"/>
            </p:cNvSpPr>
            <p:nvPr/>
          </p:nvSpPr>
          <p:spPr bwMode="auto">
            <a:xfrm flipV="1">
              <a:off x="5368" y="2264"/>
              <a:ext cx="32" cy="24"/>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9" name="Line 141"/>
            <p:cNvSpPr>
              <a:spLocks noChangeShapeType="1"/>
            </p:cNvSpPr>
            <p:nvPr/>
          </p:nvSpPr>
          <p:spPr bwMode="auto">
            <a:xfrm flipH="1">
              <a:off x="5367" y="2268"/>
              <a:ext cx="56" cy="40"/>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0" name="Line 142"/>
            <p:cNvSpPr>
              <a:spLocks noChangeShapeType="1"/>
            </p:cNvSpPr>
            <p:nvPr/>
          </p:nvSpPr>
          <p:spPr bwMode="auto">
            <a:xfrm flipV="1">
              <a:off x="5371" y="2270"/>
              <a:ext cx="65" cy="59"/>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1" name="Freeform 143"/>
            <p:cNvSpPr>
              <a:spLocks/>
            </p:cNvSpPr>
            <p:nvPr/>
          </p:nvSpPr>
          <p:spPr bwMode="auto">
            <a:xfrm>
              <a:off x="5393" y="2265"/>
              <a:ext cx="47" cy="17"/>
            </a:xfrm>
            <a:custGeom>
              <a:avLst/>
              <a:gdLst/>
              <a:ahLst/>
              <a:cxnLst>
                <a:cxn ang="0">
                  <a:pos x="0" y="0"/>
                </a:cxn>
                <a:cxn ang="0">
                  <a:pos x="2" y="0"/>
                </a:cxn>
                <a:cxn ang="0">
                  <a:pos x="10" y="0"/>
                </a:cxn>
                <a:cxn ang="0">
                  <a:pos x="24" y="5"/>
                </a:cxn>
                <a:cxn ang="0">
                  <a:pos x="46" y="16"/>
                </a:cxn>
              </a:cxnLst>
              <a:rect l="0" t="0" r="r" b="b"/>
              <a:pathLst>
                <a:path w="47" h="17">
                  <a:moveTo>
                    <a:pt x="0" y="0"/>
                  </a:moveTo>
                  <a:lnTo>
                    <a:pt x="2" y="0"/>
                  </a:lnTo>
                  <a:lnTo>
                    <a:pt x="10" y="0"/>
                  </a:lnTo>
                  <a:lnTo>
                    <a:pt x="24" y="5"/>
                  </a:lnTo>
                  <a:lnTo>
                    <a:pt x="46"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2" name="Freeform 144"/>
            <p:cNvSpPr>
              <a:spLocks/>
            </p:cNvSpPr>
            <p:nvPr/>
          </p:nvSpPr>
          <p:spPr bwMode="auto">
            <a:xfrm>
              <a:off x="5280" y="2330"/>
              <a:ext cx="106" cy="25"/>
            </a:xfrm>
            <a:custGeom>
              <a:avLst/>
              <a:gdLst/>
              <a:ahLst/>
              <a:cxnLst>
                <a:cxn ang="0">
                  <a:pos x="105" y="6"/>
                </a:cxn>
                <a:cxn ang="0">
                  <a:pos x="103" y="5"/>
                </a:cxn>
                <a:cxn ang="0">
                  <a:pos x="76" y="1"/>
                </a:cxn>
                <a:cxn ang="0">
                  <a:pos x="49" y="0"/>
                </a:cxn>
                <a:cxn ang="0">
                  <a:pos x="24" y="1"/>
                </a:cxn>
                <a:cxn ang="0">
                  <a:pos x="2" y="5"/>
                </a:cxn>
                <a:cxn ang="0">
                  <a:pos x="1" y="6"/>
                </a:cxn>
                <a:cxn ang="0">
                  <a:pos x="0" y="7"/>
                </a:cxn>
                <a:cxn ang="0">
                  <a:pos x="1" y="10"/>
                </a:cxn>
                <a:cxn ang="0">
                  <a:pos x="32" y="24"/>
                </a:cxn>
              </a:cxnLst>
              <a:rect l="0" t="0" r="r" b="b"/>
              <a:pathLst>
                <a:path w="106" h="25">
                  <a:moveTo>
                    <a:pt x="105" y="6"/>
                  </a:moveTo>
                  <a:lnTo>
                    <a:pt x="103" y="5"/>
                  </a:lnTo>
                  <a:lnTo>
                    <a:pt x="76" y="1"/>
                  </a:lnTo>
                  <a:lnTo>
                    <a:pt x="49" y="0"/>
                  </a:lnTo>
                  <a:lnTo>
                    <a:pt x="24" y="1"/>
                  </a:lnTo>
                  <a:lnTo>
                    <a:pt x="2" y="5"/>
                  </a:lnTo>
                  <a:lnTo>
                    <a:pt x="1" y="6"/>
                  </a:lnTo>
                  <a:lnTo>
                    <a:pt x="0" y="7"/>
                  </a:lnTo>
                  <a:lnTo>
                    <a:pt x="1" y="10"/>
                  </a:lnTo>
                  <a:lnTo>
                    <a:pt x="32" y="24"/>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3" name="Line 145"/>
            <p:cNvSpPr>
              <a:spLocks noChangeShapeType="1"/>
            </p:cNvSpPr>
            <p:nvPr/>
          </p:nvSpPr>
          <p:spPr bwMode="auto">
            <a:xfrm>
              <a:off x="5285" y="2335"/>
              <a:ext cx="96" cy="47"/>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4" name="Line 146"/>
            <p:cNvSpPr>
              <a:spLocks noChangeShapeType="1"/>
            </p:cNvSpPr>
            <p:nvPr/>
          </p:nvSpPr>
          <p:spPr bwMode="auto">
            <a:xfrm flipH="1" flipV="1">
              <a:off x="5329" y="2333"/>
              <a:ext cx="62" cy="47"/>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5" name="Line 147"/>
            <p:cNvSpPr>
              <a:spLocks noChangeShapeType="1"/>
            </p:cNvSpPr>
            <p:nvPr/>
          </p:nvSpPr>
          <p:spPr bwMode="auto">
            <a:xfrm>
              <a:off x="5368" y="2337"/>
              <a:ext cx="40" cy="4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6" name="Freeform 148"/>
            <p:cNvSpPr>
              <a:spLocks/>
            </p:cNvSpPr>
            <p:nvPr/>
          </p:nvSpPr>
          <p:spPr bwMode="auto">
            <a:xfrm>
              <a:off x="5353" y="2365"/>
              <a:ext cx="52" cy="17"/>
            </a:xfrm>
            <a:custGeom>
              <a:avLst/>
              <a:gdLst/>
              <a:ahLst/>
              <a:cxnLst>
                <a:cxn ang="0">
                  <a:pos x="51" y="0"/>
                </a:cxn>
                <a:cxn ang="0">
                  <a:pos x="21" y="0"/>
                </a:cxn>
                <a:cxn ang="0">
                  <a:pos x="4" y="5"/>
                </a:cxn>
                <a:cxn ang="0">
                  <a:pos x="1" y="7"/>
                </a:cxn>
                <a:cxn ang="0">
                  <a:pos x="0" y="10"/>
                </a:cxn>
                <a:cxn ang="0">
                  <a:pos x="1" y="13"/>
                </a:cxn>
                <a:cxn ang="0">
                  <a:pos x="3" y="16"/>
                </a:cxn>
              </a:cxnLst>
              <a:rect l="0" t="0" r="r" b="b"/>
              <a:pathLst>
                <a:path w="52" h="17">
                  <a:moveTo>
                    <a:pt x="51" y="0"/>
                  </a:moveTo>
                  <a:lnTo>
                    <a:pt x="21" y="0"/>
                  </a:lnTo>
                  <a:lnTo>
                    <a:pt x="4" y="5"/>
                  </a:lnTo>
                  <a:lnTo>
                    <a:pt x="1" y="7"/>
                  </a:lnTo>
                  <a:lnTo>
                    <a:pt x="0" y="10"/>
                  </a:lnTo>
                  <a:lnTo>
                    <a:pt x="1" y="13"/>
                  </a:lnTo>
                  <a:lnTo>
                    <a:pt x="3"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7" name="Freeform 149"/>
            <p:cNvSpPr>
              <a:spLocks/>
            </p:cNvSpPr>
            <p:nvPr/>
          </p:nvSpPr>
          <p:spPr bwMode="auto">
            <a:xfrm>
              <a:off x="5182" y="2331"/>
              <a:ext cx="17" cy="29"/>
            </a:xfrm>
            <a:custGeom>
              <a:avLst/>
              <a:gdLst/>
              <a:ahLst/>
              <a:cxnLst>
                <a:cxn ang="0">
                  <a:pos x="14" y="28"/>
                </a:cxn>
                <a:cxn ang="0">
                  <a:pos x="15" y="28"/>
                </a:cxn>
                <a:cxn ang="0">
                  <a:pos x="16" y="26"/>
                </a:cxn>
                <a:cxn ang="0">
                  <a:pos x="16" y="3"/>
                </a:cxn>
                <a:cxn ang="0">
                  <a:pos x="16" y="1"/>
                </a:cxn>
                <a:cxn ang="0">
                  <a:pos x="15" y="1"/>
                </a:cxn>
                <a:cxn ang="0">
                  <a:pos x="3" y="0"/>
                </a:cxn>
                <a:cxn ang="0">
                  <a:pos x="2" y="1"/>
                </a:cxn>
                <a:cxn ang="0">
                  <a:pos x="0" y="26"/>
                </a:cxn>
                <a:cxn ang="0">
                  <a:pos x="1" y="26"/>
                </a:cxn>
                <a:cxn ang="0">
                  <a:pos x="2" y="28"/>
                </a:cxn>
                <a:cxn ang="0">
                  <a:pos x="14" y="28"/>
                </a:cxn>
              </a:cxnLst>
              <a:rect l="0" t="0" r="r" b="b"/>
              <a:pathLst>
                <a:path w="17" h="29">
                  <a:moveTo>
                    <a:pt x="14" y="28"/>
                  </a:moveTo>
                  <a:lnTo>
                    <a:pt x="15" y="28"/>
                  </a:lnTo>
                  <a:lnTo>
                    <a:pt x="16" y="26"/>
                  </a:lnTo>
                  <a:lnTo>
                    <a:pt x="16" y="3"/>
                  </a:lnTo>
                  <a:lnTo>
                    <a:pt x="16" y="1"/>
                  </a:lnTo>
                  <a:lnTo>
                    <a:pt x="15" y="1"/>
                  </a:lnTo>
                  <a:lnTo>
                    <a:pt x="3" y="0"/>
                  </a:lnTo>
                  <a:lnTo>
                    <a:pt x="2" y="1"/>
                  </a:lnTo>
                  <a:lnTo>
                    <a:pt x="0" y="26"/>
                  </a:lnTo>
                  <a:lnTo>
                    <a:pt x="1" y="26"/>
                  </a:lnTo>
                  <a:lnTo>
                    <a:pt x="2" y="28"/>
                  </a:lnTo>
                  <a:lnTo>
                    <a:pt x="14" y="28"/>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8" name="Freeform 150"/>
            <p:cNvSpPr>
              <a:spLocks/>
            </p:cNvSpPr>
            <p:nvPr/>
          </p:nvSpPr>
          <p:spPr bwMode="auto">
            <a:xfrm>
              <a:off x="5188" y="2337"/>
              <a:ext cx="17" cy="17"/>
            </a:xfrm>
            <a:custGeom>
              <a:avLst/>
              <a:gdLst/>
              <a:ahLst/>
              <a:cxnLst>
                <a:cxn ang="0">
                  <a:pos x="11" y="16"/>
                </a:cxn>
                <a:cxn ang="0">
                  <a:pos x="0" y="11"/>
                </a:cxn>
                <a:cxn ang="0">
                  <a:pos x="0" y="0"/>
                </a:cxn>
                <a:cxn ang="0">
                  <a:pos x="11" y="0"/>
                </a:cxn>
                <a:cxn ang="0">
                  <a:pos x="16" y="0"/>
                </a:cxn>
                <a:cxn ang="0">
                  <a:pos x="16" y="11"/>
                </a:cxn>
                <a:cxn ang="0">
                  <a:pos x="11" y="16"/>
                </a:cxn>
              </a:cxnLst>
              <a:rect l="0" t="0" r="r" b="b"/>
              <a:pathLst>
                <a:path w="17" h="17">
                  <a:moveTo>
                    <a:pt x="11" y="16"/>
                  </a:moveTo>
                  <a:lnTo>
                    <a:pt x="0" y="11"/>
                  </a:lnTo>
                  <a:lnTo>
                    <a:pt x="0" y="0"/>
                  </a:lnTo>
                  <a:lnTo>
                    <a:pt x="11" y="0"/>
                  </a:lnTo>
                  <a:lnTo>
                    <a:pt x="16" y="0"/>
                  </a:lnTo>
                  <a:lnTo>
                    <a:pt x="16" y="11"/>
                  </a:lnTo>
                  <a:lnTo>
                    <a:pt x="11"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9" name="Line 151"/>
            <p:cNvSpPr>
              <a:spLocks noChangeShapeType="1"/>
            </p:cNvSpPr>
            <p:nvPr/>
          </p:nvSpPr>
          <p:spPr bwMode="auto">
            <a:xfrm>
              <a:off x="5217" y="2376"/>
              <a:ext cx="9" cy="0"/>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60" name="Freeform 152"/>
            <p:cNvSpPr>
              <a:spLocks/>
            </p:cNvSpPr>
            <p:nvPr/>
          </p:nvSpPr>
          <p:spPr bwMode="auto">
            <a:xfrm>
              <a:off x="5153" y="2373"/>
              <a:ext cx="17" cy="17"/>
            </a:xfrm>
            <a:custGeom>
              <a:avLst/>
              <a:gdLst/>
              <a:ahLst/>
              <a:cxnLst>
                <a:cxn ang="0">
                  <a:pos x="14" y="13"/>
                </a:cxn>
                <a:cxn ang="0">
                  <a:pos x="16" y="13"/>
                </a:cxn>
                <a:cxn ang="0">
                  <a:pos x="16" y="1"/>
                </a:cxn>
                <a:cxn ang="0">
                  <a:pos x="14" y="0"/>
                </a:cxn>
                <a:cxn ang="0">
                  <a:pos x="1" y="0"/>
                </a:cxn>
                <a:cxn ang="0">
                  <a:pos x="0" y="0"/>
                </a:cxn>
                <a:cxn ang="0">
                  <a:pos x="0" y="16"/>
                </a:cxn>
                <a:cxn ang="0">
                  <a:pos x="1" y="16"/>
                </a:cxn>
                <a:cxn ang="0">
                  <a:pos x="14" y="13"/>
                </a:cxn>
              </a:cxnLst>
              <a:rect l="0" t="0" r="r" b="b"/>
              <a:pathLst>
                <a:path w="17" h="17">
                  <a:moveTo>
                    <a:pt x="14" y="13"/>
                  </a:moveTo>
                  <a:lnTo>
                    <a:pt x="16" y="13"/>
                  </a:lnTo>
                  <a:lnTo>
                    <a:pt x="16" y="1"/>
                  </a:lnTo>
                  <a:lnTo>
                    <a:pt x="14" y="0"/>
                  </a:lnTo>
                  <a:lnTo>
                    <a:pt x="1" y="0"/>
                  </a:lnTo>
                  <a:lnTo>
                    <a:pt x="0" y="0"/>
                  </a:lnTo>
                  <a:lnTo>
                    <a:pt x="0" y="16"/>
                  </a:lnTo>
                  <a:lnTo>
                    <a:pt x="1" y="16"/>
                  </a:lnTo>
                  <a:lnTo>
                    <a:pt x="14" y="1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1" name="Freeform 153"/>
            <p:cNvSpPr>
              <a:spLocks/>
            </p:cNvSpPr>
            <p:nvPr/>
          </p:nvSpPr>
          <p:spPr bwMode="auto">
            <a:xfrm>
              <a:off x="5108" y="2379"/>
              <a:ext cx="17" cy="17"/>
            </a:xfrm>
            <a:custGeom>
              <a:avLst/>
              <a:gdLst/>
              <a:ahLst/>
              <a:cxnLst>
                <a:cxn ang="0">
                  <a:pos x="14" y="16"/>
                </a:cxn>
                <a:cxn ang="0">
                  <a:pos x="16" y="10"/>
                </a:cxn>
                <a:cxn ang="0">
                  <a:pos x="16" y="2"/>
                </a:cxn>
                <a:cxn ang="0">
                  <a:pos x="14" y="0"/>
                </a:cxn>
                <a:cxn ang="0">
                  <a:pos x="4" y="2"/>
                </a:cxn>
                <a:cxn ang="0">
                  <a:pos x="0" y="5"/>
                </a:cxn>
                <a:cxn ang="0">
                  <a:pos x="0" y="13"/>
                </a:cxn>
                <a:cxn ang="0">
                  <a:pos x="4" y="16"/>
                </a:cxn>
                <a:cxn ang="0">
                  <a:pos x="14" y="16"/>
                </a:cxn>
              </a:cxnLst>
              <a:rect l="0" t="0" r="r" b="b"/>
              <a:pathLst>
                <a:path w="17" h="17">
                  <a:moveTo>
                    <a:pt x="14" y="16"/>
                  </a:moveTo>
                  <a:lnTo>
                    <a:pt x="16" y="10"/>
                  </a:lnTo>
                  <a:lnTo>
                    <a:pt x="16" y="2"/>
                  </a:lnTo>
                  <a:lnTo>
                    <a:pt x="14" y="0"/>
                  </a:lnTo>
                  <a:lnTo>
                    <a:pt x="4" y="2"/>
                  </a:lnTo>
                  <a:lnTo>
                    <a:pt x="0" y="5"/>
                  </a:lnTo>
                  <a:lnTo>
                    <a:pt x="0" y="13"/>
                  </a:lnTo>
                  <a:lnTo>
                    <a:pt x="4" y="16"/>
                  </a:lnTo>
                  <a:lnTo>
                    <a:pt x="14"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2" name="Freeform 154"/>
            <p:cNvSpPr>
              <a:spLocks/>
            </p:cNvSpPr>
            <p:nvPr/>
          </p:nvSpPr>
          <p:spPr bwMode="auto">
            <a:xfrm>
              <a:off x="4892" y="2442"/>
              <a:ext cx="17" cy="17"/>
            </a:xfrm>
            <a:custGeom>
              <a:avLst/>
              <a:gdLst/>
              <a:ahLst/>
              <a:cxnLst>
                <a:cxn ang="0">
                  <a:pos x="16" y="0"/>
                </a:cxn>
                <a:cxn ang="0">
                  <a:pos x="0" y="8"/>
                </a:cxn>
                <a:cxn ang="0">
                  <a:pos x="0" y="13"/>
                </a:cxn>
                <a:cxn ang="0">
                  <a:pos x="16" y="16"/>
                </a:cxn>
              </a:cxnLst>
              <a:rect l="0" t="0" r="r" b="b"/>
              <a:pathLst>
                <a:path w="17" h="17">
                  <a:moveTo>
                    <a:pt x="16" y="0"/>
                  </a:moveTo>
                  <a:lnTo>
                    <a:pt x="0" y="8"/>
                  </a:lnTo>
                  <a:lnTo>
                    <a:pt x="0" y="13"/>
                  </a:lnTo>
                  <a:lnTo>
                    <a:pt x="16"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3" name="Freeform 155"/>
            <p:cNvSpPr>
              <a:spLocks/>
            </p:cNvSpPr>
            <p:nvPr/>
          </p:nvSpPr>
          <p:spPr bwMode="auto">
            <a:xfrm>
              <a:off x="4802" y="2430"/>
              <a:ext cx="96" cy="17"/>
            </a:xfrm>
            <a:custGeom>
              <a:avLst/>
              <a:gdLst/>
              <a:ahLst/>
              <a:cxnLst>
                <a:cxn ang="0">
                  <a:pos x="95" y="16"/>
                </a:cxn>
                <a:cxn ang="0">
                  <a:pos x="68" y="6"/>
                </a:cxn>
                <a:cxn ang="0">
                  <a:pos x="30" y="3"/>
                </a:cxn>
                <a:cxn ang="0">
                  <a:pos x="29" y="1"/>
                </a:cxn>
                <a:cxn ang="0">
                  <a:pos x="23" y="0"/>
                </a:cxn>
                <a:cxn ang="0">
                  <a:pos x="0" y="0"/>
                </a:cxn>
              </a:cxnLst>
              <a:rect l="0" t="0" r="r" b="b"/>
              <a:pathLst>
                <a:path w="96" h="17">
                  <a:moveTo>
                    <a:pt x="95" y="16"/>
                  </a:moveTo>
                  <a:lnTo>
                    <a:pt x="68" y="6"/>
                  </a:lnTo>
                  <a:lnTo>
                    <a:pt x="30" y="3"/>
                  </a:lnTo>
                  <a:lnTo>
                    <a:pt x="29" y="1"/>
                  </a:lnTo>
                  <a:lnTo>
                    <a:pt x="23" y="0"/>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4" name="Freeform 156"/>
            <p:cNvSpPr>
              <a:spLocks/>
            </p:cNvSpPr>
            <p:nvPr/>
          </p:nvSpPr>
          <p:spPr bwMode="auto">
            <a:xfrm>
              <a:off x="4791" y="2430"/>
              <a:ext cx="17" cy="36"/>
            </a:xfrm>
            <a:custGeom>
              <a:avLst/>
              <a:gdLst/>
              <a:ahLst/>
              <a:cxnLst>
                <a:cxn ang="0">
                  <a:pos x="16" y="0"/>
                </a:cxn>
                <a:cxn ang="0">
                  <a:pos x="4" y="4"/>
                </a:cxn>
                <a:cxn ang="0">
                  <a:pos x="0" y="16"/>
                </a:cxn>
                <a:cxn ang="0">
                  <a:pos x="4" y="29"/>
                </a:cxn>
                <a:cxn ang="0">
                  <a:pos x="4" y="32"/>
                </a:cxn>
                <a:cxn ang="0">
                  <a:pos x="11" y="35"/>
                </a:cxn>
              </a:cxnLst>
              <a:rect l="0" t="0" r="r" b="b"/>
              <a:pathLst>
                <a:path w="17" h="36">
                  <a:moveTo>
                    <a:pt x="16" y="0"/>
                  </a:moveTo>
                  <a:lnTo>
                    <a:pt x="4" y="4"/>
                  </a:lnTo>
                  <a:lnTo>
                    <a:pt x="0" y="16"/>
                  </a:lnTo>
                  <a:lnTo>
                    <a:pt x="4" y="29"/>
                  </a:lnTo>
                  <a:lnTo>
                    <a:pt x="4" y="32"/>
                  </a:lnTo>
                  <a:lnTo>
                    <a:pt x="11" y="3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5" name="Freeform 157"/>
            <p:cNvSpPr>
              <a:spLocks/>
            </p:cNvSpPr>
            <p:nvPr/>
          </p:nvSpPr>
          <p:spPr bwMode="auto">
            <a:xfrm>
              <a:off x="4826" y="2432"/>
              <a:ext cx="17" cy="34"/>
            </a:xfrm>
            <a:custGeom>
              <a:avLst/>
              <a:gdLst/>
              <a:ahLst/>
              <a:cxnLst>
                <a:cxn ang="0">
                  <a:pos x="11" y="33"/>
                </a:cxn>
                <a:cxn ang="0">
                  <a:pos x="7" y="31"/>
                </a:cxn>
                <a:cxn ang="0">
                  <a:pos x="4" y="29"/>
                </a:cxn>
                <a:cxn ang="0">
                  <a:pos x="0" y="16"/>
                </a:cxn>
                <a:cxn ang="0">
                  <a:pos x="7" y="3"/>
                </a:cxn>
                <a:cxn ang="0">
                  <a:pos x="11" y="1"/>
                </a:cxn>
                <a:cxn ang="0">
                  <a:pos x="16" y="0"/>
                </a:cxn>
              </a:cxnLst>
              <a:rect l="0" t="0" r="r" b="b"/>
              <a:pathLst>
                <a:path w="17" h="34">
                  <a:moveTo>
                    <a:pt x="11" y="33"/>
                  </a:moveTo>
                  <a:lnTo>
                    <a:pt x="7" y="31"/>
                  </a:lnTo>
                  <a:lnTo>
                    <a:pt x="4" y="29"/>
                  </a:lnTo>
                  <a:lnTo>
                    <a:pt x="0" y="16"/>
                  </a:lnTo>
                  <a:lnTo>
                    <a:pt x="7" y="3"/>
                  </a:lnTo>
                  <a:lnTo>
                    <a:pt x="11" y="1"/>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6" name="Freeform 158"/>
            <p:cNvSpPr>
              <a:spLocks/>
            </p:cNvSpPr>
            <p:nvPr/>
          </p:nvSpPr>
          <p:spPr bwMode="auto">
            <a:xfrm>
              <a:off x="4856" y="2436"/>
              <a:ext cx="17" cy="30"/>
            </a:xfrm>
            <a:custGeom>
              <a:avLst/>
              <a:gdLst/>
              <a:ahLst/>
              <a:cxnLst>
                <a:cxn ang="0">
                  <a:pos x="16" y="0"/>
                </a:cxn>
                <a:cxn ang="0">
                  <a:pos x="11" y="0"/>
                </a:cxn>
                <a:cxn ang="0">
                  <a:pos x="5" y="3"/>
                </a:cxn>
                <a:cxn ang="0">
                  <a:pos x="0" y="14"/>
                </a:cxn>
                <a:cxn ang="0">
                  <a:pos x="5" y="25"/>
                </a:cxn>
                <a:cxn ang="0">
                  <a:pos x="11" y="29"/>
                </a:cxn>
              </a:cxnLst>
              <a:rect l="0" t="0" r="r" b="b"/>
              <a:pathLst>
                <a:path w="17" h="30">
                  <a:moveTo>
                    <a:pt x="16" y="0"/>
                  </a:moveTo>
                  <a:lnTo>
                    <a:pt x="11" y="0"/>
                  </a:lnTo>
                  <a:lnTo>
                    <a:pt x="5" y="3"/>
                  </a:lnTo>
                  <a:lnTo>
                    <a:pt x="0" y="14"/>
                  </a:lnTo>
                  <a:lnTo>
                    <a:pt x="5" y="25"/>
                  </a:lnTo>
                  <a:lnTo>
                    <a:pt x="11" y="2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7" name="Freeform 159"/>
            <p:cNvSpPr>
              <a:spLocks/>
            </p:cNvSpPr>
            <p:nvPr/>
          </p:nvSpPr>
          <p:spPr bwMode="auto">
            <a:xfrm>
              <a:off x="4865" y="2436"/>
              <a:ext cx="17" cy="30"/>
            </a:xfrm>
            <a:custGeom>
              <a:avLst/>
              <a:gdLst/>
              <a:ahLst/>
              <a:cxnLst>
                <a:cxn ang="0">
                  <a:pos x="10" y="29"/>
                </a:cxn>
                <a:cxn ang="0">
                  <a:pos x="2" y="25"/>
                </a:cxn>
                <a:cxn ang="0">
                  <a:pos x="0" y="21"/>
                </a:cxn>
                <a:cxn ang="0">
                  <a:pos x="0" y="14"/>
                </a:cxn>
                <a:cxn ang="0">
                  <a:pos x="8" y="3"/>
                </a:cxn>
                <a:cxn ang="0">
                  <a:pos x="10" y="1"/>
                </a:cxn>
                <a:cxn ang="0">
                  <a:pos x="16" y="0"/>
                </a:cxn>
              </a:cxnLst>
              <a:rect l="0" t="0" r="r" b="b"/>
              <a:pathLst>
                <a:path w="17" h="30">
                  <a:moveTo>
                    <a:pt x="10" y="29"/>
                  </a:moveTo>
                  <a:lnTo>
                    <a:pt x="2" y="25"/>
                  </a:lnTo>
                  <a:lnTo>
                    <a:pt x="0" y="21"/>
                  </a:lnTo>
                  <a:lnTo>
                    <a:pt x="0" y="14"/>
                  </a:lnTo>
                  <a:lnTo>
                    <a:pt x="8" y="3"/>
                  </a:lnTo>
                  <a:lnTo>
                    <a:pt x="10" y="1"/>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8" name="Freeform 160"/>
            <p:cNvSpPr>
              <a:spLocks/>
            </p:cNvSpPr>
            <p:nvPr/>
          </p:nvSpPr>
          <p:spPr bwMode="auto">
            <a:xfrm>
              <a:off x="4873" y="2460"/>
              <a:ext cx="17" cy="17"/>
            </a:xfrm>
            <a:custGeom>
              <a:avLst/>
              <a:gdLst/>
              <a:ahLst/>
              <a:cxnLst>
                <a:cxn ang="0">
                  <a:pos x="0" y="16"/>
                </a:cxn>
                <a:cxn ang="0">
                  <a:pos x="7" y="5"/>
                </a:cxn>
                <a:cxn ang="0">
                  <a:pos x="16" y="0"/>
                </a:cxn>
              </a:cxnLst>
              <a:rect l="0" t="0" r="r" b="b"/>
              <a:pathLst>
                <a:path w="17" h="17">
                  <a:moveTo>
                    <a:pt x="0" y="16"/>
                  </a:moveTo>
                  <a:lnTo>
                    <a:pt x="7" y="5"/>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9" name="Freeform 161"/>
            <p:cNvSpPr>
              <a:spLocks/>
            </p:cNvSpPr>
            <p:nvPr/>
          </p:nvSpPr>
          <p:spPr bwMode="auto">
            <a:xfrm>
              <a:off x="4865" y="2471"/>
              <a:ext cx="33" cy="17"/>
            </a:xfrm>
            <a:custGeom>
              <a:avLst/>
              <a:gdLst/>
              <a:ahLst/>
              <a:cxnLst>
                <a:cxn ang="0">
                  <a:pos x="32" y="16"/>
                </a:cxn>
                <a:cxn ang="0">
                  <a:pos x="29" y="5"/>
                </a:cxn>
                <a:cxn ang="0">
                  <a:pos x="23" y="0"/>
                </a:cxn>
                <a:cxn ang="0">
                  <a:pos x="0" y="0"/>
                </a:cxn>
              </a:cxnLst>
              <a:rect l="0" t="0" r="r" b="b"/>
              <a:pathLst>
                <a:path w="33" h="17">
                  <a:moveTo>
                    <a:pt x="32" y="16"/>
                  </a:moveTo>
                  <a:lnTo>
                    <a:pt x="29" y="5"/>
                  </a:lnTo>
                  <a:lnTo>
                    <a:pt x="23" y="0"/>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0" name="Freeform 162"/>
            <p:cNvSpPr>
              <a:spLocks/>
            </p:cNvSpPr>
            <p:nvPr/>
          </p:nvSpPr>
          <p:spPr bwMode="auto">
            <a:xfrm>
              <a:off x="4960" y="2483"/>
              <a:ext cx="17" cy="17"/>
            </a:xfrm>
            <a:custGeom>
              <a:avLst/>
              <a:gdLst/>
              <a:ahLst/>
              <a:cxnLst>
                <a:cxn ang="0">
                  <a:pos x="16" y="0"/>
                </a:cxn>
                <a:cxn ang="0">
                  <a:pos x="0" y="2"/>
                </a:cxn>
                <a:cxn ang="0">
                  <a:pos x="0" y="7"/>
                </a:cxn>
                <a:cxn ang="0">
                  <a:pos x="0" y="12"/>
                </a:cxn>
                <a:cxn ang="0">
                  <a:pos x="7" y="16"/>
                </a:cxn>
              </a:cxnLst>
              <a:rect l="0" t="0" r="r" b="b"/>
              <a:pathLst>
                <a:path w="17" h="17">
                  <a:moveTo>
                    <a:pt x="16" y="0"/>
                  </a:moveTo>
                  <a:lnTo>
                    <a:pt x="0" y="2"/>
                  </a:lnTo>
                  <a:lnTo>
                    <a:pt x="0" y="7"/>
                  </a:lnTo>
                  <a:lnTo>
                    <a:pt x="0" y="12"/>
                  </a:lnTo>
                  <a:lnTo>
                    <a:pt x="7"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1" name="Freeform 163"/>
            <p:cNvSpPr>
              <a:spLocks/>
            </p:cNvSpPr>
            <p:nvPr/>
          </p:nvSpPr>
          <p:spPr bwMode="auto">
            <a:xfrm>
              <a:off x="4897" y="2472"/>
              <a:ext cx="70" cy="17"/>
            </a:xfrm>
            <a:custGeom>
              <a:avLst/>
              <a:gdLst/>
              <a:ahLst/>
              <a:cxnLst>
                <a:cxn ang="0">
                  <a:pos x="69" y="16"/>
                </a:cxn>
                <a:cxn ang="0">
                  <a:pos x="41" y="4"/>
                </a:cxn>
                <a:cxn ang="0">
                  <a:pos x="0" y="0"/>
                </a:cxn>
              </a:cxnLst>
              <a:rect l="0" t="0" r="r" b="b"/>
              <a:pathLst>
                <a:path w="70" h="17">
                  <a:moveTo>
                    <a:pt x="69" y="16"/>
                  </a:moveTo>
                  <a:lnTo>
                    <a:pt x="41" y="4"/>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2" name="Freeform 164"/>
            <p:cNvSpPr>
              <a:spLocks/>
            </p:cNvSpPr>
            <p:nvPr/>
          </p:nvSpPr>
          <p:spPr bwMode="auto">
            <a:xfrm>
              <a:off x="4856" y="2470"/>
              <a:ext cx="17" cy="34"/>
            </a:xfrm>
            <a:custGeom>
              <a:avLst/>
              <a:gdLst/>
              <a:ahLst/>
              <a:cxnLst>
                <a:cxn ang="0">
                  <a:pos x="16" y="0"/>
                </a:cxn>
                <a:cxn ang="0">
                  <a:pos x="11" y="2"/>
                </a:cxn>
                <a:cxn ang="0">
                  <a:pos x="8" y="5"/>
                </a:cxn>
                <a:cxn ang="0">
                  <a:pos x="0" y="17"/>
                </a:cxn>
                <a:cxn ang="0">
                  <a:pos x="3" y="27"/>
                </a:cxn>
                <a:cxn ang="0">
                  <a:pos x="8" y="31"/>
                </a:cxn>
                <a:cxn ang="0">
                  <a:pos x="11" y="33"/>
                </a:cxn>
              </a:cxnLst>
              <a:rect l="0" t="0" r="r" b="b"/>
              <a:pathLst>
                <a:path w="17" h="34">
                  <a:moveTo>
                    <a:pt x="16" y="0"/>
                  </a:moveTo>
                  <a:lnTo>
                    <a:pt x="11" y="2"/>
                  </a:lnTo>
                  <a:lnTo>
                    <a:pt x="8" y="5"/>
                  </a:lnTo>
                  <a:lnTo>
                    <a:pt x="0" y="17"/>
                  </a:lnTo>
                  <a:lnTo>
                    <a:pt x="3" y="27"/>
                  </a:lnTo>
                  <a:lnTo>
                    <a:pt x="8" y="31"/>
                  </a:lnTo>
                  <a:lnTo>
                    <a:pt x="11" y="3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3" name="Freeform 165"/>
            <p:cNvSpPr>
              <a:spLocks/>
            </p:cNvSpPr>
            <p:nvPr/>
          </p:nvSpPr>
          <p:spPr bwMode="auto">
            <a:xfrm>
              <a:off x="4892" y="2472"/>
              <a:ext cx="17" cy="32"/>
            </a:xfrm>
            <a:custGeom>
              <a:avLst/>
              <a:gdLst/>
              <a:ahLst/>
              <a:cxnLst>
                <a:cxn ang="0">
                  <a:pos x="12" y="31"/>
                </a:cxn>
                <a:cxn ang="0">
                  <a:pos x="6" y="27"/>
                </a:cxn>
                <a:cxn ang="0">
                  <a:pos x="0" y="16"/>
                </a:cxn>
                <a:cxn ang="0">
                  <a:pos x="6" y="3"/>
                </a:cxn>
                <a:cxn ang="0">
                  <a:pos x="12" y="0"/>
                </a:cxn>
                <a:cxn ang="0">
                  <a:pos x="16" y="0"/>
                </a:cxn>
              </a:cxnLst>
              <a:rect l="0" t="0" r="r" b="b"/>
              <a:pathLst>
                <a:path w="17" h="32">
                  <a:moveTo>
                    <a:pt x="12" y="31"/>
                  </a:moveTo>
                  <a:lnTo>
                    <a:pt x="6" y="27"/>
                  </a:lnTo>
                  <a:lnTo>
                    <a:pt x="0" y="16"/>
                  </a:lnTo>
                  <a:lnTo>
                    <a:pt x="6" y="3"/>
                  </a:lnTo>
                  <a:lnTo>
                    <a:pt x="12" y="0"/>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4" name="Freeform 166"/>
            <p:cNvSpPr>
              <a:spLocks/>
            </p:cNvSpPr>
            <p:nvPr/>
          </p:nvSpPr>
          <p:spPr bwMode="auto">
            <a:xfrm>
              <a:off x="4923" y="2474"/>
              <a:ext cx="17" cy="30"/>
            </a:xfrm>
            <a:custGeom>
              <a:avLst/>
              <a:gdLst/>
              <a:ahLst/>
              <a:cxnLst>
                <a:cxn ang="0">
                  <a:pos x="16" y="0"/>
                </a:cxn>
                <a:cxn ang="0">
                  <a:pos x="11" y="1"/>
                </a:cxn>
                <a:cxn ang="0">
                  <a:pos x="4" y="3"/>
                </a:cxn>
                <a:cxn ang="0">
                  <a:pos x="0" y="14"/>
                </a:cxn>
                <a:cxn ang="0">
                  <a:pos x="0" y="20"/>
                </a:cxn>
                <a:cxn ang="0">
                  <a:pos x="4" y="25"/>
                </a:cxn>
                <a:cxn ang="0">
                  <a:pos x="11" y="29"/>
                </a:cxn>
              </a:cxnLst>
              <a:rect l="0" t="0" r="r" b="b"/>
              <a:pathLst>
                <a:path w="17" h="30">
                  <a:moveTo>
                    <a:pt x="16" y="0"/>
                  </a:moveTo>
                  <a:lnTo>
                    <a:pt x="11" y="1"/>
                  </a:lnTo>
                  <a:lnTo>
                    <a:pt x="4" y="3"/>
                  </a:lnTo>
                  <a:lnTo>
                    <a:pt x="0" y="14"/>
                  </a:lnTo>
                  <a:lnTo>
                    <a:pt x="0" y="20"/>
                  </a:lnTo>
                  <a:lnTo>
                    <a:pt x="4" y="25"/>
                  </a:lnTo>
                  <a:lnTo>
                    <a:pt x="11" y="2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5" name="Freeform 167"/>
            <p:cNvSpPr>
              <a:spLocks/>
            </p:cNvSpPr>
            <p:nvPr/>
          </p:nvSpPr>
          <p:spPr bwMode="auto">
            <a:xfrm>
              <a:off x="4932" y="2474"/>
              <a:ext cx="17" cy="30"/>
            </a:xfrm>
            <a:custGeom>
              <a:avLst/>
              <a:gdLst/>
              <a:ahLst/>
              <a:cxnLst>
                <a:cxn ang="0">
                  <a:pos x="9" y="29"/>
                </a:cxn>
                <a:cxn ang="0">
                  <a:pos x="6" y="27"/>
                </a:cxn>
                <a:cxn ang="0">
                  <a:pos x="2" y="25"/>
                </a:cxn>
                <a:cxn ang="0">
                  <a:pos x="0" y="15"/>
                </a:cxn>
                <a:cxn ang="0">
                  <a:pos x="6" y="3"/>
                </a:cxn>
                <a:cxn ang="0">
                  <a:pos x="16" y="0"/>
                </a:cxn>
              </a:cxnLst>
              <a:rect l="0" t="0" r="r" b="b"/>
              <a:pathLst>
                <a:path w="17" h="30">
                  <a:moveTo>
                    <a:pt x="9" y="29"/>
                  </a:moveTo>
                  <a:lnTo>
                    <a:pt x="6" y="27"/>
                  </a:lnTo>
                  <a:lnTo>
                    <a:pt x="2" y="25"/>
                  </a:lnTo>
                  <a:lnTo>
                    <a:pt x="0" y="15"/>
                  </a:lnTo>
                  <a:lnTo>
                    <a:pt x="6" y="3"/>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6" name="Freeform 168"/>
            <p:cNvSpPr>
              <a:spLocks/>
            </p:cNvSpPr>
            <p:nvPr/>
          </p:nvSpPr>
          <p:spPr bwMode="auto">
            <a:xfrm>
              <a:off x="4938" y="2452"/>
              <a:ext cx="41" cy="25"/>
            </a:xfrm>
            <a:custGeom>
              <a:avLst/>
              <a:gdLst/>
              <a:ahLst/>
              <a:cxnLst>
                <a:cxn ang="0">
                  <a:pos x="40" y="24"/>
                </a:cxn>
                <a:cxn ang="0">
                  <a:pos x="8" y="6"/>
                </a:cxn>
                <a:cxn ang="0">
                  <a:pos x="7" y="6"/>
                </a:cxn>
                <a:cxn ang="0">
                  <a:pos x="7" y="5"/>
                </a:cxn>
                <a:cxn ang="0">
                  <a:pos x="11" y="3"/>
                </a:cxn>
                <a:cxn ang="0">
                  <a:pos x="34" y="1"/>
                </a:cxn>
                <a:cxn ang="0">
                  <a:pos x="26" y="0"/>
                </a:cxn>
                <a:cxn ang="0">
                  <a:pos x="16" y="0"/>
                </a:cxn>
                <a:cxn ang="0">
                  <a:pos x="7" y="1"/>
                </a:cxn>
                <a:cxn ang="0">
                  <a:pos x="0" y="1"/>
                </a:cxn>
              </a:cxnLst>
              <a:rect l="0" t="0" r="r" b="b"/>
              <a:pathLst>
                <a:path w="41" h="25">
                  <a:moveTo>
                    <a:pt x="40" y="24"/>
                  </a:moveTo>
                  <a:lnTo>
                    <a:pt x="8" y="6"/>
                  </a:lnTo>
                  <a:lnTo>
                    <a:pt x="7" y="6"/>
                  </a:lnTo>
                  <a:lnTo>
                    <a:pt x="7" y="5"/>
                  </a:lnTo>
                  <a:lnTo>
                    <a:pt x="11" y="3"/>
                  </a:lnTo>
                  <a:lnTo>
                    <a:pt x="34" y="1"/>
                  </a:lnTo>
                  <a:lnTo>
                    <a:pt x="26" y="0"/>
                  </a:lnTo>
                  <a:lnTo>
                    <a:pt x="16" y="0"/>
                  </a:lnTo>
                  <a:lnTo>
                    <a:pt x="7" y="1"/>
                  </a:lnTo>
                  <a:lnTo>
                    <a:pt x="0" y="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7" name="Freeform 169"/>
            <p:cNvSpPr>
              <a:spLocks/>
            </p:cNvSpPr>
            <p:nvPr/>
          </p:nvSpPr>
          <p:spPr bwMode="auto">
            <a:xfrm>
              <a:off x="4874" y="2415"/>
              <a:ext cx="38" cy="22"/>
            </a:xfrm>
            <a:custGeom>
              <a:avLst/>
              <a:gdLst/>
              <a:ahLst/>
              <a:cxnLst>
                <a:cxn ang="0">
                  <a:pos x="37" y="21"/>
                </a:cxn>
                <a:cxn ang="0">
                  <a:pos x="6" y="4"/>
                </a:cxn>
                <a:cxn ang="0">
                  <a:pos x="5" y="4"/>
                </a:cxn>
                <a:cxn ang="0">
                  <a:pos x="9" y="2"/>
                </a:cxn>
                <a:cxn ang="0">
                  <a:pos x="32" y="0"/>
                </a:cxn>
                <a:cxn ang="0">
                  <a:pos x="24" y="0"/>
                </a:cxn>
                <a:cxn ang="0">
                  <a:pos x="14" y="0"/>
                </a:cxn>
                <a:cxn ang="0">
                  <a:pos x="5" y="0"/>
                </a:cxn>
                <a:cxn ang="0">
                  <a:pos x="0" y="1"/>
                </a:cxn>
              </a:cxnLst>
              <a:rect l="0" t="0" r="r" b="b"/>
              <a:pathLst>
                <a:path w="38" h="22">
                  <a:moveTo>
                    <a:pt x="37" y="21"/>
                  </a:moveTo>
                  <a:lnTo>
                    <a:pt x="6" y="4"/>
                  </a:lnTo>
                  <a:lnTo>
                    <a:pt x="5" y="4"/>
                  </a:lnTo>
                  <a:lnTo>
                    <a:pt x="9" y="2"/>
                  </a:lnTo>
                  <a:lnTo>
                    <a:pt x="32" y="0"/>
                  </a:lnTo>
                  <a:lnTo>
                    <a:pt x="24" y="0"/>
                  </a:lnTo>
                  <a:lnTo>
                    <a:pt x="14" y="0"/>
                  </a:lnTo>
                  <a:lnTo>
                    <a:pt x="5" y="0"/>
                  </a:lnTo>
                  <a:lnTo>
                    <a:pt x="0" y="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8" name="Freeform 170"/>
            <p:cNvSpPr>
              <a:spLocks/>
            </p:cNvSpPr>
            <p:nvPr/>
          </p:nvSpPr>
          <p:spPr bwMode="auto">
            <a:xfrm>
              <a:off x="4794" y="2348"/>
              <a:ext cx="217" cy="41"/>
            </a:xfrm>
            <a:custGeom>
              <a:avLst/>
              <a:gdLst/>
              <a:ahLst/>
              <a:cxnLst>
                <a:cxn ang="0">
                  <a:pos x="7" y="24"/>
                </a:cxn>
                <a:cxn ang="0">
                  <a:pos x="1" y="21"/>
                </a:cxn>
                <a:cxn ang="0">
                  <a:pos x="0" y="19"/>
                </a:cxn>
                <a:cxn ang="0">
                  <a:pos x="0" y="16"/>
                </a:cxn>
                <a:cxn ang="0">
                  <a:pos x="1" y="13"/>
                </a:cxn>
                <a:cxn ang="0">
                  <a:pos x="3" y="10"/>
                </a:cxn>
                <a:cxn ang="0">
                  <a:pos x="9" y="6"/>
                </a:cxn>
                <a:cxn ang="0">
                  <a:pos x="17" y="3"/>
                </a:cxn>
                <a:cxn ang="0">
                  <a:pos x="39" y="0"/>
                </a:cxn>
                <a:cxn ang="0">
                  <a:pos x="61" y="0"/>
                </a:cxn>
                <a:cxn ang="0">
                  <a:pos x="83" y="0"/>
                </a:cxn>
                <a:cxn ang="0">
                  <a:pos x="107" y="3"/>
                </a:cxn>
                <a:cxn ang="0">
                  <a:pos x="132" y="8"/>
                </a:cxn>
                <a:cxn ang="0">
                  <a:pos x="157" y="13"/>
                </a:cxn>
                <a:cxn ang="0">
                  <a:pos x="186" y="22"/>
                </a:cxn>
                <a:cxn ang="0">
                  <a:pos x="216" y="32"/>
                </a:cxn>
                <a:cxn ang="0">
                  <a:pos x="209" y="40"/>
                </a:cxn>
              </a:cxnLst>
              <a:rect l="0" t="0" r="r" b="b"/>
              <a:pathLst>
                <a:path w="217" h="41">
                  <a:moveTo>
                    <a:pt x="7" y="24"/>
                  </a:moveTo>
                  <a:lnTo>
                    <a:pt x="1" y="21"/>
                  </a:lnTo>
                  <a:lnTo>
                    <a:pt x="0" y="19"/>
                  </a:lnTo>
                  <a:lnTo>
                    <a:pt x="0" y="16"/>
                  </a:lnTo>
                  <a:lnTo>
                    <a:pt x="1" y="13"/>
                  </a:lnTo>
                  <a:lnTo>
                    <a:pt x="3" y="10"/>
                  </a:lnTo>
                  <a:lnTo>
                    <a:pt x="9" y="6"/>
                  </a:lnTo>
                  <a:lnTo>
                    <a:pt x="17" y="3"/>
                  </a:lnTo>
                  <a:lnTo>
                    <a:pt x="39" y="0"/>
                  </a:lnTo>
                  <a:lnTo>
                    <a:pt x="61" y="0"/>
                  </a:lnTo>
                  <a:lnTo>
                    <a:pt x="83" y="0"/>
                  </a:lnTo>
                  <a:lnTo>
                    <a:pt x="107" y="3"/>
                  </a:lnTo>
                  <a:lnTo>
                    <a:pt x="132" y="8"/>
                  </a:lnTo>
                  <a:lnTo>
                    <a:pt x="157" y="13"/>
                  </a:lnTo>
                  <a:lnTo>
                    <a:pt x="186" y="22"/>
                  </a:lnTo>
                  <a:lnTo>
                    <a:pt x="216" y="32"/>
                  </a:lnTo>
                  <a:lnTo>
                    <a:pt x="209" y="4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9" name="Freeform 171"/>
            <p:cNvSpPr>
              <a:spLocks/>
            </p:cNvSpPr>
            <p:nvPr/>
          </p:nvSpPr>
          <p:spPr bwMode="auto">
            <a:xfrm>
              <a:off x="4857" y="2347"/>
              <a:ext cx="212" cy="44"/>
            </a:xfrm>
            <a:custGeom>
              <a:avLst/>
              <a:gdLst/>
              <a:ahLst/>
              <a:cxnLst>
                <a:cxn ang="0">
                  <a:pos x="183" y="43"/>
                </a:cxn>
                <a:cxn ang="0">
                  <a:pos x="195" y="41"/>
                </a:cxn>
                <a:cxn ang="0">
                  <a:pos x="205" y="39"/>
                </a:cxn>
                <a:cxn ang="0">
                  <a:pos x="209" y="36"/>
                </a:cxn>
                <a:cxn ang="0">
                  <a:pos x="211" y="35"/>
                </a:cxn>
                <a:cxn ang="0">
                  <a:pos x="209" y="34"/>
                </a:cxn>
                <a:cxn ang="0">
                  <a:pos x="185" y="26"/>
                </a:cxn>
                <a:cxn ang="0">
                  <a:pos x="161" y="18"/>
                </a:cxn>
                <a:cxn ang="0">
                  <a:pos x="135" y="12"/>
                </a:cxn>
                <a:cxn ang="0">
                  <a:pos x="110" y="7"/>
                </a:cxn>
                <a:cxn ang="0">
                  <a:pos x="83" y="4"/>
                </a:cxn>
                <a:cxn ang="0">
                  <a:pos x="56" y="2"/>
                </a:cxn>
                <a:cxn ang="0">
                  <a:pos x="0" y="0"/>
                </a:cxn>
              </a:cxnLst>
              <a:rect l="0" t="0" r="r" b="b"/>
              <a:pathLst>
                <a:path w="212" h="44">
                  <a:moveTo>
                    <a:pt x="183" y="43"/>
                  </a:moveTo>
                  <a:lnTo>
                    <a:pt x="195" y="41"/>
                  </a:lnTo>
                  <a:lnTo>
                    <a:pt x="205" y="39"/>
                  </a:lnTo>
                  <a:lnTo>
                    <a:pt x="209" y="36"/>
                  </a:lnTo>
                  <a:lnTo>
                    <a:pt x="211" y="35"/>
                  </a:lnTo>
                  <a:lnTo>
                    <a:pt x="209" y="34"/>
                  </a:lnTo>
                  <a:lnTo>
                    <a:pt x="185" y="26"/>
                  </a:lnTo>
                  <a:lnTo>
                    <a:pt x="161" y="18"/>
                  </a:lnTo>
                  <a:lnTo>
                    <a:pt x="135" y="12"/>
                  </a:lnTo>
                  <a:lnTo>
                    <a:pt x="110" y="7"/>
                  </a:lnTo>
                  <a:lnTo>
                    <a:pt x="83" y="4"/>
                  </a:lnTo>
                  <a:lnTo>
                    <a:pt x="56" y="2"/>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0" name="Freeform 172"/>
            <p:cNvSpPr>
              <a:spLocks/>
            </p:cNvSpPr>
            <p:nvPr/>
          </p:nvSpPr>
          <p:spPr bwMode="auto">
            <a:xfrm>
              <a:off x="4811" y="2376"/>
              <a:ext cx="17" cy="17"/>
            </a:xfrm>
            <a:custGeom>
              <a:avLst/>
              <a:gdLst/>
              <a:ahLst/>
              <a:cxnLst>
                <a:cxn ang="0">
                  <a:pos x="0" y="10"/>
                </a:cxn>
                <a:cxn ang="0">
                  <a:pos x="0" y="4"/>
                </a:cxn>
                <a:cxn ang="0">
                  <a:pos x="6" y="0"/>
                </a:cxn>
                <a:cxn ang="0">
                  <a:pos x="16" y="4"/>
                </a:cxn>
                <a:cxn ang="0">
                  <a:pos x="9" y="10"/>
                </a:cxn>
                <a:cxn ang="0">
                  <a:pos x="9" y="16"/>
                </a:cxn>
              </a:cxnLst>
              <a:rect l="0" t="0" r="r" b="b"/>
              <a:pathLst>
                <a:path w="17" h="17">
                  <a:moveTo>
                    <a:pt x="0" y="10"/>
                  </a:moveTo>
                  <a:lnTo>
                    <a:pt x="0" y="4"/>
                  </a:lnTo>
                  <a:lnTo>
                    <a:pt x="6" y="0"/>
                  </a:lnTo>
                  <a:lnTo>
                    <a:pt x="16" y="4"/>
                  </a:lnTo>
                  <a:lnTo>
                    <a:pt x="9" y="10"/>
                  </a:lnTo>
                  <a:lnTo>
                    <a:pt x="9"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1" name="Line 173"/>
            <p:cNvSpPr>
              <a:spLocks noChangeShapeType="1"/>
            </p:cNvSpPr>
            <p:nvPr/>
          </p:nvSpPr>
          <p:spPr bwMode="auto">
            <a:xfrm>
              <a:off x="4815" y="2356"/>
              <a:ext cx="88" cy="5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82" name="Line 174"/>
            <p:cNvSpPr>
              <a:spLocks noChangeShapeType="1"/>
            </p:cNvSpPr>
            <p:nvPr/>
          </p:nvSpPr>
          <p:spPr bwMode="auto">
            <a:xfrm>
              <a:off x="4908" y="2419"/>
              <a:ext cx="52" cy="3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83" name="Line 175"/>
            <p:cNvSpPr>
              <a:spLocks noChangeShapeType="1"/>
            </p:cNvSpPr>
            <p:nvPr/>
          </p:nvSpPr>
          <p:spPr bwMode="auto">
            <a:xfrm>
              <a:off x="4966" y="2458"/>
              <a:ext cx="56" cy="34"/>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84" name="Freeform 176"/>
            <p:cNvSpPr>
              <a:spLocks/>
            </p:cNvSpPr>
            <p:nvPr/>
          </p:nvSpPr>
          <p:spPr bwMode="auto">
            <a:xfrm>
              <a:off x="5010" y="2492"/>
              <a:ext cx="67" cy="17"/>
            </a:xfrm>
            <a:custGeom>
              <a:avLst/>
              <a:gdLst/>
              <a:ahLst/>
              <a:cxnLst>
                <a:cxn ang="0">
                  <a:pos x="66" y="16"/>
                </a:cxn>
                <a:cxn ang="0">
                  <a:pos x="18" y="3"/>
                </a:cxn>
                <a:cxn ang="0">
                  <a:pos x="7" y="0"/>
                </a:cxn>
                <a:cxn ang="0">
                  <a:pos x="2" y="3"/>
                </a:cxn>
                <a:cxn ang="0">
                  <a:pos x="0" y="6"/>
                </a:cxn>
                <a:cxn ang="0">
                  <a:pos x="2" y="16"/>
                </a:cxn>
              </a:cxnLst>
              <a:rect l="0" t="0" r="r" b="b"/>
              <a:pathLst>
                <a:path w="67" h="17">
                  <a:moveTo>
                    <a:pt x="66" y="16"/>
                  </a:moveTo>
                  <a:lnTo>
                    <a:pt x="18" y="3"/>
                  </a:lnTo>
                  <a:lnTo>
                    <a:pt x="7" y="0"/>
                  </a:lnTo>
                  <a:lnTo>
                    <a:pt x="2" y="3"/>
                  </a:lnTo>
                  <a:lnTo>
                    <a:pt x="0" y="6"/>
                  </a:lnTo>
                  <a:lnTo>
                    <a:pt x="2"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5" name="Freeform 177"/>
            <p:cNvSpPr>
              <a:spLocks/>
            </p:cNvSpPr>
            <p:nvPr/>
          </p:nvSpPr>
          <p:spPr bwMode="auto">
            <a:xfrm>
              <a:off x="4921" y="2354"/>
              <a:ext cx="121" cy="139"/>
            </a:xfrm>
            <a:custGeom>
              <a:avLst/>
              <a:gdLst/>
              <a:ahLst/>
              <a:cxnLst>
                <a:cxn ang="0">
                  <a:pos x="120" y="138"/>
                </a:cxn>
                <a:cxn ang="0">
                  <a:pos x="33" y="60"/>
                </a:cxn>
                <a:cxn ang="0">
                  <a:pos x="0" y="0"/>
                </a:cxn>
              </a:cxnLst>
              <a:rect l="0" t="0" r="r" b="b"/>
              <a:pathLst>
                <a:path w="121" h="139">
                  <a:moveTo>
                    <a:pt x="120" y="138"/>
                  </a:moveTo>
                  <a:lnTo>
                    <a:pt x="33" y="60"/>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6" name="Line 178"/>
            <p:cNvSpPr>
              <a:spLocks noChangeShapeType="1"/>
            </p:cNvSpPr>
            <p:nvPr/>
          </p:nvSpPr>
          <p:spPr bwMode="auto">
            <a:xfrm>
              <a:off x="4952" y="2418"/>
              <a:ext cx="46" cy="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87" name="Freeform 179"/>
            <p:cNvSpPr>
              <a:spLocks/>
            </p:cNvSpPr>
            <p:nvPr/>
          </p:nvSpPr>
          <p:spPr bwMode="auto">
            <a:xfrm>
              <a:off x="5010" y="2383"/>
              <a:ext cx="59" cy="17"/>
            </a:xfrm>
            <a:custGeom>
              <a:avLst/>
              <a:gdLst/>
              <a:ahLst/>
              <a:cxnLst>
                <a:cxn ang="0">
                  <a:pos x="0" y="0"/>
                </a:cxn>
                <a:cxn ang="0">
                  <a:pos x="30" y="16"/>
                </a:cxn>
                <a:cxn ang="0">
                  <a:pos x="58" y="16"/>
                </a:cxn>
              </a:cxnLst>
              <a:rect l="0" t="0" r="r" b="b"/>
              <a:pathLst>
                <a:path w="59" h="17">
                  <a:moveTo>
                    <a:pt x="0" y="0"/>
                  </a:moveTo>
                  <a:lnTo>
                    <a:pt x="30" y="16"/>
                  </a:lnTo>
                  <a:lnTo>
                    <a:pt x="58"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8" name="Freeform 180"/>
            <p:cNvSpPr>
              <a:spLocks/>
            </p:cNvSpPr>
            <p:nvPr/>
          </p:nvSpPr>
          <p:spPr bwMode="auto">
            <a:xfrm>
              <a:off x="4968" y="2371"/>
              <a:ext cx="62" cy="84"/>
            </a:xfrm>
            <a:custGeom>
              <a:avLst/>
              <a:gdLst/>
              <a:ahLst/>
              <a:cxnLst>
                <a:cxn ang="0">
                  <a:pos x="7" y="0"/>
                </a:cxn>
                <a:cxn ang="0">
                  <a:pos x="0" y="15"/>
                </a:cxn>
                <a:cxn ang="0">
                  <a:pos x="5" y="49"/>
                </a:cxn>
                <a:cxn ang="0">
                  <a:pos x="35" y="78"/>
                </a:cxn>
                <a:cxn ang="0">
                  <a:pos x="61" y="83"/>
                </a:cxn>
              </a:cxnLst>
              <a:rect l="0" t="0" r="r" b="b"/>
              <a:pathLst>
                <a:path w="62" h="84">
                  <a:moveTo>
                    <a:pt x="7" y="0"/>
                  </a:moveTo>
                  <a:lnTo>
                    <a:pt x="0" y="15"/>
                  </a:lnTo>
                  <a:lnTo>
                    <a:pt x="5" y="49"/>
                  </a:lnTo>
                  <a:lnTo>
                    <a:pt x="35" y="78"/>
                  </a:lnTo>
                  <a:lnTo>
                    <a:pt x="61" y="8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9" name="Line 181"/>
            <p:cNvSpPr>
              <a:spLocks noChangeShapeType="1"/>
            </p:cNvSpPr>
            <p:nvPr/>
          </p:nvSpPr>
          <p:spPr bwMode="auto">
            <a:xfrm>
              <a:off x="5011" y="2453"/>
              <a:ext cx="44" cy="36"/>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90" name="Line 182"/>
            <p:cNvSpPr>
              <a:spLocks noChangeShapeType="1"/>
            </p:cNvSpPr>
            <p:nvPr/>
          </p:nvSpPr>
          <p:spPr bwMode="auto">
            <a:xfrm flipH="1">
              <a:off x="5015" y="2491"/>
              <a:ext cx="51" cy="1"/>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91" name="Freeform 183"/>
            <p:cNvSpPr>
              <a:spLocks/>
            </p:cNvSpPr>
            <p:nvPr/>
          </p:nvSpPr>
          <p:spPr bwMode="auto">
            <a:xfrm>
              <a:off x="4894" y="2328"/>
              <a:ext cx="17" cy="19"/>
            </a:xfrm>
            <a:custGeom>
              <a:avLst/>
              <a:gdLst/>
              <a:ahLst/>
              <a:cxnLst>
                <a:cxn ang="0">
                  <a:pos x="16" y="15"/>
                </a:cxn>
                <a:cxn ang="0">
                  <a:pos x="14" y="8"/>
                </a:cxn>
                <a:cxn ang="0">
                  <a:pos x="16" y="1"/>
                </a:cxn>
                <a:cxn ang="0">
                  <a:pos x="14" y="0"/>
                </a:cxn>
                <a:cxn ang="0">
                  <a:pos x="8" y="0"/>
                </a:cxn>
                <a:cxn ang="0">
                  <a:pos x="2" y="0"/>
                </a:cxn>
                <a:cxn ang="0">
                  <a:pos x="1" y="1"/>
                </a:cxn>
                <a:cxn ang="0">
                  <a:pos x="0" y="8"/>
                </a:cxn>
                <a:cxn ang="0">
                  <a:pos x="0" y="14"/>
                </a:cxn>
                <a:cxn ang="0">
                  <a:pos x="1" y="16"/>
                </a:cxn>
                <a:cxn ang="0">
                  <a:pos x="7" y="18"/>
                </a:cxn>
                <a:cxn ang="0">
                  <a:pos x="13" y="16"/>
                </a:cxn>
                <a:cxn ang="0">
                  <a:pos x="16" y="15"/>
                </a:cxn>
              </a:cxnLst>
              <a:rect l="0" t="0" r="r" b="b"/>
              <a:pathLst>
                <a:path w="17" h="19">
                  <a:moveTo>
                    <a:pt x="16" y="15"/>
                  </a:moveTo>
                  <a:lnTo>
                    <a:pt x="14" y="8"/>
                  </a:lnTo>
                  <a:lnTo>
                    <a:pt x="16" y="1"/>
                  </a:lnTo>
                  <a:lnTo>
                    <a:pt x="14" y="0"/>
                  </a:lnTo>
                  <a:lnTo>
                    <a:pt x="8" y="0"/>
                  </a:lnTo>
                  <a:lnTo>
                    <a:pt x="2" y="0"/>
                  </a:lnTo>
                  <a:lnTo>
                    <a:pt x="1" y="1"/>
                  </a:lnTo>
                  <a:lnTo>
                    <a:pt x="0" y="8"/>
                  </a:lnTo>
                  <a:lnTo>
                    <a:pt x="0" y="14"/>
                  </a:lnTo>
                  <a:lnTo>
                    <a:pt x="1" y="16"/>
                  </a:lnTo>
                  <a:lnTo>
                    <a:pt x="7" y="18"/>
                  </a:lnTo>
                  <a:lnTo>
                    <a:pt x="13" y="16"/>
                  </a:lnTo>
                  <a:lnTo>
                    <a:pt x="16" y="1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2" name="Freeform 184"/>
            <p:cNvSpPr>
              <a:spLocks/>
            </p:cNvSpPr>
            <p:nvPr/>
          </p:nvSpPr>
          <p:spPr bwMode="auto">
            <a:xfrm>
              <a:off x="4894" y="2331"/>
              <a:ext cx="17" cy="17"/>
            </a:xfrm>
            <a:custGeom>
              <a:avLst/>
              <a:gdLst/>
              <a:ahLst/>
              <a:cxnLst>
                <a:cxn ang="0">
                  <a:pos x="12" y="16"/>
                </a:cxn>
                <a:cxn ang="0">
                  <a:pos x="0" y="12"/>
                </a:cxn>
                <a:cxn ang="0">
                  <a:pos x="0" y="4"/>
                </a:cxn>
                <a:cxn ang="0">
                  <a:pos x="4" y="0"/>
                </a:cxn>
                <a:cxn ang="0">
                  <a:pos x="16" y="4"/>
                </a:cxn>
                <a:cxn ang="0">
                  <a:pos x="16" y="12"/>
                </a:cxn>
                <a:cxn ang="0">
                  <a:pos x="12" y="16"/>
                </a:cxn>
              </a:cxnLst>
              <a:rect l="0" t="0" r="r" b="b"/>
              <a:pathLst>
                <a:path w="17" h="17">
                  <a:moveTo>
                    <a:pt x="12" y="16"/>
                  </a:moveTo>
                  <a:lnTo>
                    <a:pt x="0" y="12"/>
                  </a:lnTo>
                  <a:lnTo>
                    <a:pt x="0" y="4"/>
                  </a:lnTo>
                  <a:lnTo>
                    <a:pt x="4" y="0"/>
                  </a:lnTo>
                  <a:lnTo>
                    <a:pt x="16" y="4"/>
                  </a:lnTo>
                  <a:lnTo>
                    <a:pt x="16" y="12"/>
                  </a:lnTo>
                  <a:lnTo>
                    <a:pt x="12"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3" name="Freeform 185"/>
            <p:cNvSpPr>
              <a:spLocks/>
            </p:cNvSpPr>
            <p:nvPr/>
          </p:nvSpPr>
          <p:spPr bwMode="auto">
            <a:xfrm>
              <a:off x="4841" y="2325"/>
              <a:ext cx="17" cy="19"/>
            </a:xfrm>
            <a:custGeom>
              <a:avLst/>
              <a:gdLst/>
              <a:ahLst/>
              <a:cxnLst>
                <a:cxn ang="0">
                  <a:pos x="16" y="15"/>
                </a:cxn>
                <a:cxn ang="0">
                  <a:pos x="16" y="3"/>
                </a:cxn>
                <a:cxn ang="0">
                  <a:pos x="16" y="1"/>
                </a:cxn>
                <a:cxn ang="0">
                  <a:pos x="14" y="1"/>
                </a:cxn>
                <a:cxn ang="0">
                  <a:pos x="9" y="0"/>
                </a:cxn>
                <a:cxn ang="0">
                  <a:pos x="2" y="1"/>
                </a:cxn>
                <a:cxn ang="0">
                  <a:pos x="1" y="2"/>
                </a:cxn>
                <a:cxn ang="0">
                  <a:pos x="0" y="15"/>
                </a:cxn>
                <a:cxn ang="0">
                  <a:pos x="2" y="18"/>
                </a:cxn>
                <a:cxn ang="0">
                  <a:pos x="9" y="18"/>
                </a:cxn>
                <a:cxn ang="0">
                  <a:pos x="14" y="18"/>
                </a:cxn>
                <a:cxn ang="0">
                  <a:pos x="16" y="15"/>
                </a:cxn>
              </a:cxnLst>
              <a:rect l="0" t="0" r="r" b="b"/>
              <a:pathLst>
                <a:path w="17" h="19">
                  <a:moveTo>
                    <a:pt x="16" y="15"/>
                  </a:moveTo>
                  <a:lnTo>
                    <a:pt x="16" y="3"/>
                  </a:lnTo>
                  <a:lnTo>
                    <a:pt x="16" y="1"/>
                  </a:lnTo>
                  <a:lnTo>
                    <a:pt x="14" y="1"/>
                  </a:lnTo>
                  <a:lnTo>
                    <a:pt x="9" y="0"/>
                  </a:lnTo>
                  <a:lnTo>
                    <a:pt x="2" y="1"/>
                  </a:lnTo>
                  <a:lnTo>
                    <a:pt x="1" y="2"/>
                  </a:lnTo>
                  <a:lnTo>
                    <a:pt x="0" y="15"/>
                  </a:lnTo>
                  <a:lnTo>
                    <a:pt x="2" y="18"/>
                  </a:lnTo>
                  <a:lnTo>
                    <a:pt x="9" y="18"/>
                  </a:lnTo>
                  <a:lnTo>
                    <a:pt x="14" y="18"/>
                  </a:lnTo>
                  <a:lnTo>
                    <a:pt x="16" y="1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4" name="Freeform 186"/>
            <p:cNvSpPr>
              <a:spLocks/>
            </p:cNvSpPr>
            <p:nvPr/>
          </p:nvSpPr>
          <p:spPr bwMode="auto">
            <a:xfrm>
              <a:off x="4566" y="2302"/>
              <a:ext cx="17" cy="17"/>
            </a:xfrm>
            <a:custGeom>
              <a:avLst/>
              <a:gdLst/>
              <a:ahLst/>
              <a:cxnLst>
                <a:cxn ang="0">
                  <a:pos x="14" y="14"/>
                </a:cxn>
                <a:cxn ang="0">
                  <a:pos x="16" y="0"/>
                </a:cxn>
                <a:cxn ang="0">
                  <a:pos x="5" y="0"/>
                </a:cxn>
                <a:cxn ang="0">
                  <a:pos x="0" y="16"/>
                </a:cxn>
                <a:cxn ang="0">
                  <a:pos x="14" y="14"/>
                </a:cxn>
              </a:cxnLst>
              <a:rect l="0" t="0" r="r" b="b"/>
              <a:pathLst>
                <a:path w="17" h="17">
                  <a:moveTo>
                    <a:pt x="14" y="14"/>
                  </a:moveTo>
                  <a:lnTo>
                    <a:pt x="16" y="0"/>
                  </a:lnTo>
                  <a:lnTo>
                    <a:pt x="5" y="0"/>
                  </a:lnTo>
                  <a:lnTo>
                    <a:pt x="0" y="16"/>
                  </a:lnTo>
                  <a:lnTo>
                    <a:pt x="14" y="14"/>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5" name="Freeform 187"/>
            <p:cNvSpPr>
              <a:spLocks/>
            </p:cNvSpPr>
            <p:nvPr/>
          </p:nvSpPr>
          <p:spPr bwMode="auto">
            <a:xfrm>
              <a:off x="4556" y="2302"/>
              <a:ext cx="17" cy="17"/>
            </a:xfrm>
            <a:custGeom>
              <a:avLst/>
              <a:gdLst/>
              <a:ahLst/>
              <a:cxnLst>
                <a:cxn ang="0">
                  <a:pos x="11" y="16"/>
                </a:cxn>
                <a:cxn ang="0">
                  <a:pos x="16" y="0"/>
                </a:cxn>
                <a:cxn ang="0">
                  <a:pos x="8" y="0"/>
                </a:cxn>
                <a:cxn ang="0">
                  <a:pos x="0" y="10"/>
                </a:cxn>
                <a:cxn ang="0">
                  <a:pos x="11" y="16"/>
                </a:cxn>
              </a:cxnLst>
              <a:rect l="0" t="0" r="r" b="b"/>
              <a:pathLst>
                <a:path w="17" h="17">
                  <a:moveTo>
                    <a:pt x="11" y="16"/>
                  </a:moveTo>
                  <a:lnTo>
                    <a:pt x="16" y="0"/>
                  </a:lnTo>
                  <a:lnTo>
                    <a:pt x="8" y="0"/>
                  </a:lnTo>
                  <a:lnTo>
                    <a:pt x="0" y="10"/>
                  </a:lnTo>
                  <a:lnTo>
                    <a:pt x="11"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6" name="Freeform 188"/>
            <p:cNvSpPr>
              <a:spLocks/>
            </p:cNvSpPr>
            <p:nvPr/>
          </p:nvSpPr>
          <p:spPr bwMode="auto">
            <a:xfrm>
              <a:off x="4548" y="2297"/>
              <a:ext cx="17" cy="17"/>
            </a:xfrm>
            <a:custGeom>
              <a:avLst/>
              <a:gdLst/>
              <a:ahLst/>
              <a:cxnLst>
                <a:cxn ang="0">
                  <a:pos x="0" y="5"/>
                </a:cxn>
                <a:cxn ang="0">
                  <a:pos x="10" y="16"/>
                </a:cxn>
                <a:cxn ang="0">
                  <a:pos x="16" y="7"/>
                </a:cxn>
                <a:cxn ang="0">
                  <a:pos x="8" y="0"/>
                </a:cxn>
              </a:cxnLst>
              <a:rect l="0" t="0" r="r" b="b"/>
              <a:pathLst>
                <a:path w="17" h="17">
                  <a:moveTo>
                    <a:pt x="0" y="5"/>
                  </a:moveTo>
                  <a:lnTo>
                    <a:pt x="10" y="16"/>
                  </a:lnTo>
                  <a:lnTo>
                    <a:pt x="16" y="7"/>
                  </a:lnTo>
                  <a:lnTo>
                    <a:pt x="8"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7" name="Freeform 189"/>
            <p:cNvSpPr>
              <a:spLocks/>
            </p:cNvSpPr>
            <p:nvPr/>
          </p:nvSpPr>
          <p:spPr bwMode="auto">
            <a:xfrm>
              <a:off x="4559" y="2293"/>
              <a:ext cx="17" cy="17"/>
            </a:xfrm>
            <a:custGeom>
              <a:avLst/>
              <a:gdLst/>
              <a:ahLst/>
              <a:cxnLst>
                <a:cxn ang="0">
                  <a:pos x="0" y="6"/>
                </a:cxn>
                <a:cxn ang="0">
                  <a:pos x="9" y="16"/>
                </a:cxn>
                <a:cxn ang="0">
                  <a:pos x="16" y="9"/>
                </a:cxn>
                <a:cxn ang="0">
                  <a:pos x="6" y="0"/>
                </a:cxn>
                <a:cxn ang="0">
                  <a:pos x="0" y="6"/>
                </a:cxn>
              </a:cxnLst>
              <a:rect l="0" t="0" r="r" b="b"/>
              <a:pathLst>
                <a:path w="17" h="17">
                  <a:moveTo>
                    <a:pt x="0" y="6"/>
                  </a:moveTo>
                  <a:lnTo>
                    <a:pt x="9" y="16"/>
                  </a:lnTo>
                  <a:lnTo>
                    <a:pt x="16" y="9"/>
                  </a:lnTo>
                  <a:lnTo>
                    <a:pt x="6" y="0"/>
                  </a:lnTo>
                  <a:lnTo>
                    <a:pt x="0" y="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8" name="Freeform 190"/>
            <p:cNvSpPr>
              <a:spLocks/>
            </p:cNvSpPr>
            <p:nvPr/>
          </p:nvSpPr>
          <p:spPr bwMode="auto">
            <a:xfrm>
              <a:off x="4562" y="2299"/>
              <a:ext cx="17" cy="17"/>
            </a:xfrm>
            <a:custGeom>
              <a:avLst/>
              <a:gdLst/>
              <a:ahLst/>
              <a:cxnLst>
                <a:cxn ang="0">
                  <a:pos x="13" y="16"/>
                </a:cxn>
                <a:cxn ang="0">
                  <a:pos x="16" y="11"/>
                </a:cxn>
                <a:cxn ang="0">
                  <a:pos x="6" y="0"/>
                </a:cxn>
                <a:cxn ang="0">
                  <a:pos x="0" y="16"/>
                </a:cxn>
                <a:cxn ang="0">
                  <a:pos x="13" y="16"/>
                </a:cxn>
              </a:cxnLst>
              <a:rect l="0" t="0" r="r" b="b"/>
              <a:pathLst>
                <a:path w="17" h="17">
                  <a:moveTo>
                    <a:pt x="13" y="16"/>
                  </a:moveTo>
                  <a:lnTo>
                    <a:pt x="16" y="11"/>
                  </a:lnTo>
                  <a:lnTo>
                    <a:pt x="6" y="0"/>
                  </a:lnTo>
                  <a:lnTo>
                    <a:pt x="0" y="16"/>
                  </a:lnTo>
                  <a:lnTo>
                    <a:pt x="13"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9" name="Freeform 191"/>
            <p:cNvSpPr>
              <a:spLocks/>
            </p:cNvSpPr>
            <p:nvPr/>
          </p:nvSpPr>
          <p:spPr bwMode="auto">
            <a:xfrm>
              <a:off x="4532" y="2308"/>
              <a:ext cx="25" cy="17"/>
            </a:xfrm>
            <a:custGeom>
              <a:avLst/>
              <a:gdLst/>
              <a:ahLst/>
              <a:cxnLst>
                <a:cxn ang="0">
                  <a:pos x="24" y="0"/>
                </a:cxn>
                <a:cxn ang="0">
                  <a:pos x="18" y="11"/>
                </a:cxn>
                <a:cxn ang="0">
                  <a:pos x="12" y="16"/>
                </a:cxn>
                <a:cxn ang="0">
                  <a:pos x="5" y="11"/>
                </a:cxn>
                <a:cxn ang="0">
                  <a:pos x="0" y="4"/>
                </a:cxn>
              </a:cxnLst>
              <a:rect l="0" t="0" r="r" b="b"/>
              <a:pathLst>
                <a:path w="25" h="17">
                  <a:moveTo>
                    <a:pt x="24" y="0"/>
                  </a:moveTo>
                  <a:lnTo>
                    <a:pt x="18" y="11"/>
                  </a:lnTo>
                  <a:lnTo>
                    <a:pt x="12" y="16"/>
                  </a:lnTo>
                  <a:lnTo>
                    <a:pt x="5" y="11"/>
                  </a:lnTo>
                  <a:lnTo>
                    <a:pt x="0" y="4"/>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grpSp>
    </p:spTree>
    <p:extLst>
      <p:ext uri="{BB962C8B-B14F-4D97-AF65-F5344CB8AC3E}">
        <p14:creationId xmlns:p14="http://schemas.microsoft.com/office/powerpoint/2010/main" val="3270947531"/>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a:xfrm>
            <a:off x="0" y="0"/>
            <a:ext cx="9144000" cy="1143000"/>
          </a:xfrm>
        </p:spPr>
        <p:txBody>
          <a:bodyPr>
            <a:normAutofit/>
            <a:scene3d>
              <a:camera prst="orthographicFront"/>
              <a:lightRig rig="soft" dir="t">
                <a:rot lat="0" lon="0" rev="16800000"/>
              </a:lightRig>
            </a:scene3d>
            <a:sp3d prstMaterial="softEdge">
              <a:bevelT w="38100" h="38100"/>
            </a:sp3d>
          </a:bodyPr>
          <a:lstStyle/>
          <a:p>
            <a:pPr algn="ctr" eaLnBrk="1" fontAlgn="auto" hangingPunct="1">
              <a:spcAft>
                <a:spcPts val="0"/>
              </a:spcAft>
              <a:defRPr/>
            </a:pPr>
            <a:r>
              <a:rPr lang="en-US" sz="2800" b="1">
                <a:solidFill>
                  <a:schemeClr val="accent2">
                    <a:lumMod val="75000"/>
                  </a:schemeClr>
                </a:solidFill>
                <a:latin typeface="+mn-lt"/>
              </a:rPr>
              <a:t>RTT-A </a:t>
            </a:r>
            <a:r>
              <a:rPr lang="en-US" sz="2800" b="1" err="1">
                <a:solidFill>
                  <a:schemeClr val="accent2">
                    <a:lumMod val="75000"/>
                  </a:schemeClr>
                </a:solidFill>
                <a:latin typeface="+mn-lt"/>
              </a:rPr>
              <a:t>vs</a:t>
            </a:r>
            <a:r>
              <a:rPr lang="en-US" sz="2800" b="1">
                <a:solidFill>
                  <a:schemeClr val="accent2">
                    <a:lumMod val="75000"/>
                  </a:schemeClr>
                </a:solidFill>
                <a:latin typeface="+mn-lt"/>
              </a:rPr>
              <a:t> RTT-B</a:t>
            </a:r>
          </a:p>
        </p:txBody>
      </p:sp>
      <p:grpSp>
        <p:nvGrpSpPr>
          <p:cNvPr id="46082" name="Group 352"/>
          <p:cNvGrpSpPr>
            <a:grpSpLocks/>
          </p:cNvGrpSpPr>
          <p:nvPr/>
        </p:nvGrpSpPr>
        <p:grpSpPr bwMode="auto">
          <a:xfrm>
            <a:off x="381000" y="914400"/>
            <a:ext cx="8405813" cy="5105400"/>
            <a:chOff x="240" y="816"/>
            <a:chExt cx="5295" cy="3216"/>
          </a:xfrm>
        </p:grpSpPr>
        <p:sp>
          <p:nvSpPr>
            <p:cNvPr id="709" name="Text Box 3"/>
            <p:cNvSpPr txBox="1">
              <a:spLocks noChangeArrowheads="1"/>
            </p:cNvSpPr>
            <p:nvPr/>
          </p:nvSpPr>
          <p:spPr bwMode="auto">
            <a:xfrm>
              <a:off x="288" y="864"/>
              <a:ext cx="867" cy="1223"/>
            </a:xfrm>
            <a:prstGeom prst="rect">
              <a:avLst/>
            </a:prstGeom>
            <a:noFill/>
            <a:ln w="9525">
              <a:noFill/>
              <a:miter lim="800000"/>
              <a:headEnd/>
              <a:tailEnd/>
            </a:ln>
            <a:effectLst/>
          </p:spPr>
          <p:txBody>
            <a:bodyPr wrap="none" lIns="92075" tIns="46038" rIns="92075" bIns="46038">
              <a:spAutoFit/>
            </a:bodyPr>
            <a:lstStyle/>
            <a:p>
              <a:pPr fontAlgn="auto">
                <a:spcBef>
                  <a:spcPct val="20000"/>
                </a:spcBef>
                <a:spcAft>
                  <a:spcPts val="0"/>
                </a:spcAft>
                <a:buClr>
                  <a:srgbClr val="FFFFFF"/>
                </a:buClr>
                <a:defRPr/>
              </a:pPr>
              <a:r>
                <a:rPr lang="en-US" sz="1800" kern="0">
                  <a:solidFill>
                    <a:schemeClr val="bg2"/>
                  </a:solidFill>
                  <a:latin typeface="Cambria" pitchFamily="18" charset="0"/>
                </a:rPr>
                <a:t>RTT-A </a:t>
              </a:r>
            </a:p>
            <a:p>
              <a:pPr fontAlgn="auto">
                <a:spcBef>
                  <a:spcPct val="20000"/>
                </a:spcBef>
                <a:spcAft>
                  <a:spcPts val="0"/>
                </a:spcAft>
                <a:buClr>
                  <a:srgbClr val="FFFFFF"/>
                </a:buClr>
                <a:defRPr/>
              </a:pPr>
              <a:r>
                <a:rPr lang="en-US" sz="1800" kern="0">
                  <a:solidFill>
                    <a:schemeClr val="bg2"/>
                  </a:solidFill>
                  <a:latin typeface="Cambria" pitchFamily="18" charset="0"/>
                </a:rPr>
                <a:t>- </a:t>
              </a:r>
              <a:r>
                <a:rPr lang="en-US" sz="3200" kern="0">
                  <a:solidFill>
                    <a:schemeClr val="bg2"/>
                  </a:solidFill>
                  <a:latin typeface="Cambria" pitchFamily="18" charset="0"/>
                </a:rPr>
                <a:t>a</a:t>
              </a:r>
              <a:r>
                <a:rPr lang="en-US" sz="1800" kern="0">
                  <a:solidFill>
                    <a:schemeClr val="bg2"/>
                  </a:solidFill>
                  <a:latin typeface="Cambria" pitchFamily="18" charset="0"/>
                </a:rPr>
                <a:t>ddresses</a:t>
              </a:r>
            </a:p>
            <a:p>
              <a:pPr fontAlgn="auto">
                <a:spcBef>
                  <a:spcPct val="20000"/>
                </a:spcBef>
                <a:spcAft>
                  <a:spcPts val="0"/>
                </a:spcAft>
                <a:buClr>
                  <a:srgbClr val="FFFFFF"/>
                </a:buClr>
                <a:buFontTx/>
                <a:buChar char="-"/>
                <a:defRPr/>
              </a:pPr>
              <a:r>
                <a:rPr lang="en-US" sz="1800" kern="0">
                  <a:solidFill>
                    <a:schemeClr val="bg2"/>
                  </a:solidFill>
                  <a:latin typeface="Cambria" pitchFamily="18" charset="0"/>
                </a:rPr>
                <a:t> dedicated</a:t>
              </a:r>
            </a:p>
            <a:p>
              <a:pPr fontAlgn="auto">
                <a:spcBef>
                  <a:spcPct val="20000"/>
                </a:spcBef>
                <a:spcAft>
                  <a:spcPts val="0"/>
                </a:spcAft>
                <a:buClr>
                  <a:srgbClr val="FFFFFF"/>
                </a:buClr>
                <a:defRPr/>
              </a:pPr>
              <a:r>
                <a:rPr lang="en-US" sz="1800" kern="0">
                  <a:solidFill>
                    <a:schemeClr val="bg2"/>
                  </a:solidFill>
                  <a:latin typeface="Cambria" pitchFamily="18" charset="0"/>
                </a:rPr>
                <a:t>  1 TS per</a:t>
              </a:r>
            </a:p>
            <a:p>
              <a:pPr fontAlgn="auto">
                <a:spcBef>
                  <a:spcPct val="20000"/>
                </a:spcBef>
                <a:spcAft>
                  <a:spcPts val="0"/>
                </a:spcAft>
                <a:buClr>
                  <a:srgbClr val="FFFFFF"/>
                </a:buClr>
                <a:buFontTx/>
                <a:buChar char="-"/>
                <a:defRPr/>
              </a:pPr>
              <a:r>
                <a:rPr lang="en-US" sz="1800" kern="0">
                  <a:solidFill>
                    <a:schemeClr val="bg2"/>
                  </a:solidFill>
                  <a:latin typeface="Cambria" pitchFamily="18" charset="0"/>
                </a:rPr>
                <a:t> single net</a:t>
              </a:r>
            </a:p>
          </p:txBody>
        </p:sp>
        <p:sp>
          <p:nvSpPr>
            <p:cNvPr id="710" name="Rectangle 4"/>
            <p:cNvSpPr>
              <a:spLocks noChangeArrowheads="1"/>
            </p:cNvSpPr>
            <p:nvPr/>
          </p:nvSpPr>
          <p:spPr bwMode="auto">
            <a:xfrm>
              <a:off x="240" y="816"/>
              <a:ext cx="2634" cy="3216"/>
            </a:xfrm>
            <a:prstGeom prst="rect">
              <a:avLst/>
            </a:prstGeom>
            <a:noFill/>
            <a:ln w="38100">
              <a:solidFill>
                <a:schemeClr val="accent1"/>
              </a:solidFill>
              <a:miter lim="800000"/>
              <a:headEnd/>
              <a:tailEnd/>
            </a:ln>
            <a:effectLst/>
          </p:spPr>
          <p:txBody>
            <a:bodyPr wrap="none" lIns="92075" tIns="46038" rIns="92075" bIns="46038"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11" name="Rectangle 5"/>
            <p:cNvSpPr>
              <a:spLocks noChangeArrowheads="1"/>
            </p:cNvSpPr>
            <p:nvPr/>
          </p:nvSpPr>
          <p:spPr bwMode="auto">
            <a:xfrm>
              <a:off x="2928" y="816"/>
              <a:ext cx="2607" cy="3216"/>
            </a:xfrm>
            <a:prstGeom prst="rect">
              <a:avLst/>
            </a:prstGeom>
            <a:noFill/>
            <a:ln w="38100">
              <a:solidFill>
                <a:schemeClr val="accent1"/>
              </a:solidFill>
              <a:miter lim="800000"/>
              <a:headEnd/>
              <a:tailEnd/>
            </a:ln>
            <a:effectLst/>
          </p:spPr>
          <p:txBody>
            <a:bodyPr wrap="none" lIns="92075" tIns="46038" rIns="92075" bIns="46038"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12" name="Text Box 6"/>
            <p:cNvSpPr txBox="1">
              <a:spLocks noChangeArrowheads="1"/>
            </p:cNvSpPr>
            <p:nvPr/>
          </p:nvSpPr>
          <p:spPr bwMode="auto">
            <a:xfrm>
              <a:off x="2976" y="816"/>
              <a:ext cx="929" cy="1223"/>
            </a:xfrm>
            <a:prstGeom prst="rect">
              <a:avLst/>
            </a:prstGeom>
            <a:noFill/>
            <a:ln w="9525">
              <a:noFill/>
              <a:miter lim="800000"/>
              <a:headEnd/>
              <a:tailEnd/>
            </a:ln>
            <a:effectLst/>
          </p:spPr>
          <p:txBody>
            <a:bodyPr wrap="none" lIns="92075" tIns="46038" rIns="92075" bIns="46038">
              <a:spAutoFit/>
            </a:bodyPr>
            <a:lstStyle/>
            <a:p>
              <a:pPr fontAlgn="auto">
                <a:spcBef>
                  <a:spcPct val="20000"/>
                </a:spcBef>
                <a:spcAft>
                  <a:spcPts val="0"/>
                </a:spcAft>
                <a:buClr>
                  <a:srgbClr val="FFFFFF"/>
                </a:buClr>
                <a:defRPr/>
              </a:pPr>
              <a:r>
                <a:rPr lang="en-US" sz="1800" kern="0">
                  <a:solidFill>
                    <a:srgbClr val="000000"/>
                  </a:solidFill>
                  <a:latin typeface="Cambria" pitchFamily="18" charset="0"/>
                </a:rPr>
                <a:t>RTT-B</a:t>
              </a:r>
            </a:p>
            <a:p>
              <a:pPr fontAlgn="auto">
                <a:spcBef>
                  <a:spcPct val="20000"/>
                </a:spcBef>
                <a:spcAft>
                  <a:spcPts val="0"/>
                </a:spcAft>
                <a:buClr>
                  <a:srgbClr val="FFFFFF"/>
                </a:buClr>
                <a:buFontTx/>
                <a:buChar char="-"/>
                <a:defRPr/>
              </a:pPr>
              <a:r>
                <a:rPr lang="en-US" sz="1800" kern="0">
                  <a:solidFill>
                    <a:srgbClr val="000000"/>
                  </a:solidFill>
                  <a:latin typeface="Cambria" pitchFamily="18" charset="0"/>
                </a:rPr>
                <a:t>  </a:t>
              </a:r>
              <a:r>
                <a:rPr lang="en-US" sz="3200" kern="0">
                  <a:solidFill>
                    <a:srgbClr val="000000"/>
                  </a:solidFill>
                  <a:latin typeface="Cambria" pitchFamily="18" charset="0"/>
                </a:rPr>
                <a:t>b</a:t>
              </a:r>
              <a:r>
                <a:rPr lang="en-US" sz="1800" kern="0">
                  <a:solidFill>
                    <a:srgbClr val="000000"/>
                  </a:solidFill>
                  <a:latin typeface="Cambria" pitchFamily="18" charset="0"/>
                </a:rPr>
                <a:t>roadcast</a:t>
              </a:r>
            </a:p>
            <a:p>
              <a:pPr fontAlgn="auto">
                <a:spcBef>
                  <a:spcPct val="20000"/>
                </a:spcBef>
                <a:spcAft>
                  <a:spcPts val="0"/>
                </a:spcAft>
                <a:buClr>
                  <a:srgbClr val="FFFFFF"/>
                </a:buClr>
                <a:buFontTx/>
                <a:buChar char="-"/>
                <a:defRPr/>
              </a:pPr>
              <a:r>
                <a:rPr lang="en-US" sz="1800" kern="0">
                  <a:solidFill>
                    <a:srgbClr val="000000"/>
                  </a:solidFill>
                  <a:latin typeface="Cambria" pitchFamily="18" charset="0"/>
                </a:rPr>
                <a:t>  contention</a:t>
              </a:r>
            </a:p>
            <a:p>
              <a:pPr fontAlgn="auto">
                <a:spcBef>
                  <a:spcPct val="20000"/>
                </a:spcBef>
                <a:spcAft>
                  <a:spcPts val="0"/>
                </a:spcAft>
                <a:buClr>
                  <a:srgbClr val="FFFFFF"/>
                </a:buClr>
                <a:defRPr/>
              </a:pPr>
              <a:r>
                <a:rPr lang="en-US" sz="1800" kern="0">
                  <a:solidFill>
                    <a:srgbClr val="000000"/>
                  </a:solidFill>
                  <a:latin typeface="Cambria" pitchFamily="18" charset="0"/>
                </a:rPr>
                <a:t>   8 TS total</a:t>
              </a:r>
            </a:p>
            <a:p>
              <a:pPr fontAlgn="auto">
                <a:spcBef>
                  <a:spcPct val="20000"/>
                </a:spcBef>
                <a:spcAft>
                  <a:spcPts val="0"/>
                </a:spcAft>
                <a:buClr>
                  <a:srgbClr val="FFFFFF"/>
                </a:buClr>
                <a:buFontTx/>
                <a:buChar char="-"/>
                <a:defRPr/>
              </a:pPr>
              <a:r>
                <a:rPr lang="en-US" sz="1800" kern="0">
                  <a:solidFill>
                    <a:srgbClr val="000000"/>
                  </a:solidFill>
                  <a:latin typeface="Cambria" pitchFamily="18" charset="0"/>
                </a:rPr>
                <a:t>  stacked net</a:t>
              </a:r>
            </a:p>
          </p:txBody>
        </p:sp>
        <p:sp>
          <p:nvSpPr>
            <p:cNvPr id="713" name="Freeform 7"/>
            <p:cNvSpPr>
              <a:spLocks/>
            </p:cNvSpPr>
            <p:nvPr/>
          </p:nvSpPr>
          <p:spPr bwMode="auto">
            <a:xfrm>
              <a:off x="929" y="2301"/>
              <a:ext cx="1246" cy="874"/>
            </a:xfrm>
            <a:custGeom>
              <a:avLst/>
              <a:gdLst/>
              <a:ahLst/>
              <a:cxnLst>
                <a:cxn ang="0">
                  <a:pos x="0" y="545"/>
                </a:cxn>
                <a:cxn ang="0">
                  <a:pos x="364" y="221"/>
                </a:cxn>
                <a:cxn ang="0">
                  <a:pos x="303" y="341"/>
                </a:cxn>
                <a:cxn ang="0">
                  <a:pos x="642" y="0"/>
                </a:cxn>
              </a:cxnLst>
              <a:rect l="0" t="0" r="r" b="b"/>
              <a:pathLst>
                <a:path w="643" h="546">
                  <a:moveTo>
                    <a:pt x="0" y="545"/>
                  </a:moveTo>
                  <a:lnTo>
                    <a:pt x="364" y="221"/>
                  </a:lnTo>
                  <a:lnTo>
                    <a:pt x="303" y="341"/>
                  </a:lnTo>
                  <a:lnTo>
                    <a:pt x="642" y="0"/>
                  </a:lnTo>
                </a:path>
              </a:pathLst>
            </a:custGeom>
            <a:noFill/>
            <a:ln w="28575" cap="rnd" cmpd="sng">
              <a:solidFill>
                <a:schemeClr val="accent1"/>
              </a:solidFill>
              <a:prstDash val="solid"/>
              <a:round/>
              <a:headEnd type="none" w="sm" len="sm"/>
              <a:tailEnd type="stealth" w="med" len="lg"/>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grpSp>
          <p:nvGrpSpPr>
            <p:cNvPr id="46088" name="Group 8"/>
            <p:cNvGrpSpPr>
              <a:grpSpLocks/>
            </p:cNvGrpSpPr>
            <p:nvPr/>
          </p:nvGrpSpPr>
          <p:grpSpPr bwMode="auto">
            <a:xfrm>
              <a:off x="534" y="3078"/>
              <a:ext cx="567" cy="405"/>
              <a:chOff x="3011" y="2145"/>
              <a:chExt cx="567" cy="405"/>
            </a:xfrm>
          </p:grpSpPr>
          <p:sp>
            <p:nvSpPr>
              <p:cNvPr id="715" name="Freeform 9"/>
              <p:cNvSpPr>
                <a:spLocks/>
              </p:cNvSpPr>
              <p:nvPr/>
            </p:nvSpPr>
            <p:spPr bwMode="auto">
              <a:xfrm>
                <a:off x="3011" y="2384"/>
                <a:ext cx="333" cy="31"/>
              </a:xfrm>
              <a:custGeom>
                <a:avLst/>
                <a:gdLst/>
                <a:ahLst/>
                <a:cxnLst>
                  <a:cxn ang="0">
                    <a:pos x="47" y="30"/>
                  </a:cxn>
                  <a:cxn ang="0">
                    <a:pos x="47" y="24"/>
                  </a:cxn>
                  <a:cxn ang="0">
                    <a:pos x="22" y="24"/>
                  </a:cxn>
                  <a:cxn ang="0">
                    <a:pos x="0" y="18"/>
                  </a:cxn>
                  <a:cxn ang="0">
                    <a:pos x="0" y="4"/>
                  </a:cxn>
                  <a:cxn ang="0">
                    <a:pos x="12" y="0"/>
                  </a:cxn>
                  <a:cxn ang="0">
                    <a:pos x="22" y="1"/>
                  </a:cxn>
                  <a:cxn ang="0">
                    <a:pos x="24" y="0"/>
                  </a:cxn>
                  <a:cxn ang="0">
                    <a:pos x="76" y="0"/>
                  </a:cxn>
                  <a:cxn ang="0">
                    <a:pos x="74" y="4"/>
                  </a:cxn>
                  <a:cxn ang="0">
                    <a:pos x="73" y="7"/>
                  </a:cxn>
                  <a:cxn ang="0">
                    <a:pos x="103" y="7"/>
                  </a:cxn>
                  <a:cxn ang="0">
                    <a:pos x="103" y="1"/>
                  </a:cxn>
                  <a:cxn ang="0">
                    <a:pos x="105" y="0"/>
                  </a:cxn>
                  <a:cxn ang="0">
                    <a:pos x="332" y="0"/>
                  </a:cxn>
                  <a:cxn ang="0">
                    <a:pos x="332" y="24"/>
                  </a:cxn>
                  <a:cxn ang="0">
                    <a:pos x="313" y="24"/>
                  </a:cxn>
                  <a:cxn ang="0">
                    <a:pos x="314" y="30"/>
                  </a:cxn>
                  <a:cxn ang="0">
                    <a:pos x="47" y="30"/>
                  </a:cxn>
                </a:cxnLst>
                <a:rect l="0" t="0" r="r" b="b"/>
                <a:pathLst>
                  <a:path w="333" h="31">
                    <a:moveTo>
                      <a:pt x="47" y="30"/>
                    </a:moveTo>
                    <a:lnTo>
                      <a:pt x="47" y="24"/>
                    </a:lnTo>
                    <a:lnTo>
                      <a:pt x="22" y="24"/>
                    </a:lnTo>
                    <a:lnTo>
                      <a:pt x="0" y="18"/>
                    </a:lnTo>
                    <a:lnTo>
                      <a:pt x="0" y="4"/>
                    </a:lnTo>
                    <a:lnTo>
                      <a:pt x="12" y="0"/>
                    </a:lnTo>
                    <a:lnTo>
                      <a:pt x="22" y="1"/>
                    </a:lnTo>
                    <a:lnTo>
                      <a:pt x="24" y="0"/>
                    </a:lnTo>
                    <a:lnTo>
                      <a:pt x="76" y="0"/>
                    </a:lnTo>
                    <a:lnTo>
                      <a:pt x="74" y="4"/>
                    </a:lnTo>
                    <a:lnTo>
                      <a:pt x="73" y="7"/>
                    </a:lnTo>
                    <a:lnTo>
                      <a:pt x="103" y="7"/>
                    </a:lnTo>
                    <a:lnTo>
                      <a:pt x="103" y="1"/>
                    </a:lnTo>
                    <a:lnTo>
                      <a:pt x="105" y="0"/>
                    </a:lnTo>
                    <a:lnTo>
                      <a:pt x="332" y="0"/>
                    </a:lnTo>
                    <a:lnTo>
                      <a:pt x="332" y="24"/>
                    </a:lnTo>
                    <a:lnTo>
                      <a:pt x="313" y="24"/>
                    </a:lnTo>
                    <a:lnTo>
                      <a:pt x="314" y="30"/>
                    </a:lnTo>
                    <a:lnTo>
                      <a:pt x="47" y="30"/>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16" name="Freeform 10"/>
              <p:cNvSpPr>
                <a:spLocks/>
              </p:cNvSpPr>
              <p:nvPr/>
            </p:nvSpPr>
            <p:spPr bwMode="auto">
              <a:xfrm>
                <a:off x="3058" y="2363"/>
                <a:ext cx="403" cy="182"/>
              </a:xfrm>
              <a:custGeom>
                <a:avLst/>
                <a:gdLst/>
                <a:ahLst/>
                <a:cxnLst>
                  <a:cxn ang="0">
                    <a:pos x="217" y="160"/>
                  </a:cxn>
                  <a:cxn ang="0">
                    <a:pos x="210" y="159"/>
                  </a:cxn>
                  <a:cxn ang="0">
                    <a:pos x="205" y="160"/>
                  </a:cxn>
                  <a:cxn ang="0">
                    <a:pos x="198" y="161"/>
                  </a:cxn>
                  <a:cxn ang="0">
                    <a:pos x="192" y="162"/>
                  </a:cxn>
                  <a:cxn ang="0">
                    <a:pos x="189" y="159"/>
                  </a:cxn>
                  <a:cxn ang="0">
                    <a:pos x="189" y="157"/>
                  </a:cxn>
                  <a:cxn ang="0">
                    <a:pos x="182" y="157"/>
                  </a:cxn>
                  <a:cxn ang="0">
                    <a:pos x="180" y="159"/>
                  </a:cxn>
                  <a:cxn ang="0">
                    <a:pos x="178" y="157"/>
                  </a:cxn>
                  <a:cxn ang="0">
                    <a:pos x="183" y="151"/>
                  </a:cxn>
                  <a:cxn ang="0">
                    <a:pos x="173" y="153"/>
                  </a:cxn>
                  <a:cxn ang="0">
                    <a:pos x="169" y="155"/>
                  </a:cxn>
                  <a:cxn ang="0">
                    <a:pos x="170" y="151"/>
                  </a:cxn>
                  <a:cxn ang="0">
                    <a:pos x="167" y="151"/>
                  </a:cxn>
                  <a:cxn ang="0">
                    <a:pos x="162" y="154"/>
                  </a:cxn>
                  <a:cxn ang="0">
                    <a:pos x="156" y="161"/>
                  </a:cxn>
                  <a:cxn ang="0">
                    <a:pos x="153" y="166"/>
                  </a:cxn>
                  <a:cxn ang="0">
                    <a:pos x="152" y="166"/>
                  </a:cxn>
                  <a:cxn ang="0">
                    <a:pos x="152" y="164"/>
                  </a:cxn>
                  <a:cxn ang="0">
                    <a:pos x="149" y="168"/>
                  </a:cxn>
                  <a:cxn ang="0">
                    <a:pos x="147" y="170"/>
                  </a:cxn>
                  <a:cxn ang="0">
                    <a:pos x="146" y="173"/>
                  </a:cxn>
                  <a:cxn ang="0">
                    <a:pos x="145" y="177"/>
                  </a:cxn>
                  <a:cxn ang="0">
                    <a:pos x="143" y="181"/>
                  </a:cxn>
                  <a:cxn ang="0">
                    <a:pos x="141" y="180"/>
                  </a:cxn>
                  <a:cxn ang="0">
                    <a:pos x="139" y="177"/>
                  </a:cxn>
                  <a:cxn ang="0">
                    <a:pos x="137" y="168"/>
                  </a:cxn>
                  <a:cxn ang="0">
                    <a:pos x="133" y="153"/>
                  </a:cxn>
                  <a:cxn ang="0">
                    <a:pos x="129" y="143"/>
                  </a:cxn>
                  <a:cxn ang="0">
                    <a:pos x="122" y="129"/>
                  </a:cxn>
                  <a:cxn ang="0">
                    <a:pos x="113" y="116"/>
                  </a:cxn>
                  <a:cxn ang="0">
                    <a:pos x="98" y="100"/>
                  </a:cxn>
                  <a:cxn ang="0">
                    <a:pos x="88" y="93"/>
                  </a:cxn>
                  <a:cxn ang="0">
                    <a:pos x="66" y="79"/>
                  </a:cxn>
                  <a:cxn ang="0">
                    <a:pos x="44" y="67"/>
                  </a:cxn>
                  <a:cxn ang="0">
                    <a:pos x="20" y="57"/>
                  </a:cxn>
                  <a:cxn ang="0">
                    <a:pos x="0" y="50"/>
                  </a:cxn>
                  <a:cxn ang="0">
                    <a:pos x="266" y="45"/>
                  </a:cxn>
                  <a:cxn ang="0">
                    <a:pos x="294" y="36"/>
                  </a:cxn>
                  <a:cxn ang="0">
                    <a:pos x="307" y="21"/>
                  </a:cxn>
                  <a:cxn ang="0">
                    <a:pos x="338" y="3"/>
                  </a:cxn>
                  <a:cxn ang="0">
                    <a:pos x="343" y="6"/>
                  </a:cxn>
                  <a:cxn ang="0">
                    <a:pos x="352" y="3"/>
                  </a:cxn>
                  <a:cxn ang="0">
                    <a:pos x="402" y="1"/>
                  </a:cxn>
                  <a:cxn ang="0">
                    <a:pos x="400" y="4"/>
                  </a:cxn>
                  <a:cxn ang="0">
                    <a:pos x="398" y="7"/>
                  </a:cxn>
                  <a:cxn ang="0">
                    <a:pos x="393" y="12"/>
                  </a:cxn>
                  <a:cxn ang="0">
                    <a:pos x="388" y="17"/>
                  </a:cxn>
                  <a:cxn ang="0">
                    <a:pos x="382" y="21"/>
                  </a:cxn>
                  <a:cxn ang="0">
                    <a:pos x="371" y="26"/>
                  </a:cxn>
                  <a:cxn ang="0">
                    <a:pos x="366" y="34"/>
                  </a:cxn>
                  <a:cxn ang="0">
                    <a:pos x="322" y="65"/>
                  </a:cxn>
                  <a:cxn ang="0">
                    <a:pos x="321" y="70"/>
                  </a:cxn>
                  <a:cxn ang="0">
                    <a:pos x="320" y="75"/>
                  </a:cxn>
                  <a:cxn ang="0">
                    <a:pos x="312" y="93"/>
                  </a:cxn>
                  <a:cxn ang="0">
                    <a:pos x="306" y="100"/>
                  </a:cxn>
                  <a:cxn ang="0">
                    <a:pos x="296" y="112"/>
                  </a:cxn>
                  <a:cxn ang="0">
                    <a:pos x="284" y="122"/>
                  </a:cxn>
                  <a:cxn ang="0">
                    <a:pos x="271" y="132"/>
                  </a:cxn>
                  <a:cxn ang="0">
                    <a:pos x="257" y="141"/>
                  </a:cxn>
                  <a:cxn ang="0">
                    <a:pos x="243" y="148"/>
                  </a:cxn>
                  <a:cxn ang="0">
                    <a:pos x="227" y="157"/>
                  </a:cxn>
                </a:cxnLst>
                <a:rect l="0" t="0" r="r" b="b"/>
                <a:pathLst>
                  <a:path w="403" h="182">
                    <a:moveTo>
                      <a:pt x="221" y="158"/>
                    </a:moveTo>
                    <a:lnTo>
                      <a:pt x="217" y="160"/>
                    </a:lnTo>
                    <a:lnTo>
                      <a:pt x="212" y="161"/>
                    </a:lnTo>
                    <a:lnTo>
                      <a:pt x="210" y="159"/>
                    </a:lnTo>
                    <a:lnTo>
                      <a:pt x="207" y="160"/>
                    </a:lnTo>
                    <a:lnTo>
                      <a:pt x="205" y="160"/>
                    </a:lnTo>
                    <a:lnTo>
                      <a:pt x="201" y="161"/>
                    </a:lnTo>
                    <a:lnTo>
                      <a:pt x="198" y="161"/>
                    </a:lnTo>
                    <a:lnTo>
                      <a:pt x="195" y="162"/>
                    </a:lnTo>
                    <a:lnTo>
                      <a:pt x="192" y="162"/>
                    </a:lnTo>
                    <a:lnTo>
                      <a:pt x="189" y="161"/>
                    </a:lnTo>
                    <a:lnTo>
                      <a:pt x="189" y="159"/>
                    </a:lnTo>
                    <a:lnTo>
                      <a:pt x="191" y="157"/>
                    </a:lnTo>
                    <a:lnTo>
                      <a:pt x="189" y="157"/>
                    </a:lnTo>
                    <a:lnTo>
                      <a:pt x="185" y="157"/>
                    </a:lnTo>
                    <a:lnTo>
                      <a:pt x="182" y="157"/>
                    </a:lnTo>
                    <a:lnTo>
                      <a:pt x="181" y="158"/>
                    </a:lnTo>
                    <a:lnTo>
                      <a:pt x="180" y="159"/>
                    </a:lnTo>
                    <a:lnTo>
                      <a:pt x="178" y="159"/>
                    </a:lnTo>
                    <a:lnTo>
                      <a:pt x="178" y="157"/>
                    </a:lnTo>
                    <a:lnTo>
                      <a:pt x="180" y="156"/>
                    </a:lnTo>
                    <a:lnTo>
                      <a:pt x="183" y="151"/>
                    </a:lnTo>
                    <a:lnTo>
                      <a:pt x="174" y="151"/>
                    </a:lnTo>
                    <a:lnTo>
                      <a:pt x="173" y="153"/>
                    </a:lnTo>
                    <a:lnTo>
                      <a:pt x="171" y="154"/>
                    </a:lnTo>
                    <a:lnTo>
                      <a:pt x="169" y="155"/>
                    </a:lnTo>
                    <a:lnTo>
                      <a:pt x="170" y="153"/>
                    </a:lnTo>
                    <a:lnTo>
                      <a:pt x="170" y="151"/>
                    </a:lnTo>
                    <a:lnTo>
                      <a:pt x="169" y="151"/>
                    </a:lnTo>
                    <a:lnTo>
                      <a:pt x="167" y="151"/>
                    </a:lnTo>
                    <a:lnTo>
                      <a:pt x="165" y="153"/>
                    </a:lnTo>
                    <a:lnTo>
                      <a:pt x="162" y="154"/>
                    </a:lnTo>
                    <a:lnTo>
                      <a:pt x="157" y="159"/>
                    </a:lnTo>
                    <a:lnTo>
                      <a:pt x="156" y="161"/>
                    </a:lnTo>
                    <a:lnTo>
                      <a:pt x="155" y="164"/>
                    </a:lnTo>
                    <a:lnTo>
                      <a:pt x="153" y="166"/>
                    </a:lnTo>
                    <a:lnTo>
                      <a:pt x="152" y="169"/>
                    </a:lnTo>
                    <a:lnTo>
                      <a:pt x="152" y="166"/>
                    </a:lnTo>
                    <a:lnTo>
                      <a:pt x="152" y="165"/>
                    </a:lnTo>
                    <a:lnTo>
                      <a:pt x="152" y="164"/>
                    </a:lnTo>
                    <a:lnTo>
                      <a:pt x="150" y="166"/>
                    </a:lnTo>
                    <a:lnTo>
                      <a:pt x="149" y="168"/>
                    </a:lnTo>
                    <a:lnTo>
                      <a:pt x="148" y="169"/>
                    </a:lnTo>
                    <a:lnTo>
                      <a:pt x="147" y="170"/>
                    </a:lnTo>
                    <a:lnTo>
                      <a:pt x="146" y="172"/>
                    </a:lnTo>
                    <a:lnTo>
                      <a:pt x="146" y="173"/>
                    </a:lnTo>
                    <a:lnTo>
                      <a:pt x="146" y="175"/>
                    </a:lnTo>
                    <a:lnTo>
                      <a:pt x="145" y="177"/>
                    </a:lnTo>
                    <a:lnTo>
                      <a:pt x="145" y="178"/>
                    </a:lnTo>
                    <a:lnTo>
                      <a:pt x="143" y="181"/>
                    </a:lnTo>
                    <a:lnTo>
                      <a:pt x="142" y="181"/>
                    </a:lnTo>
                    <a:lnTo>
                      <a:pt x="141" y="180"/>
                    </a:lnTo>
                    <a:lnTo>
                      <a:pt x="139" y="178"/>
                    </a:lnTo>
                    <a:lnTo>
                      <a:pt x="139" y="177"/>
                    </a:lnTo>
                    <a:lnTo>
                      <a:pt x="138" y="176"/>
                    </a:lnTo>
                    <a:lnTo>
                      <a:pt x="137" y="168"/>
                    </a:lnTo>
                    <a:lnTo>
                      <a:pt x="135" y="160"/>
                    </a:lnTo>
                    <a:lnTo>
                      <a:pt x="133" y="153"/>
                    </a:lnTo>
                    <a:lnTo>
                      <a:pt x="130" y="145"/>
                    </a:lnTo>
                    <a:lnTo>
                      <a:pt x="129" y="143"/>
                    </a:lnTo>
                    <a:lnTo>
                      <a:pt x="126" y="135"/>
                    </a:lnTo>
                    <a:lnTo>
                      <a:pt x="122" y="129"/>
                    </a:lnTo>
                    <a:lnTo>
                      <a:pt x="118" y="122"/>
                    </a:lnTo>
                    <a:lnTo>
                      <a:pt x="113" y="116"/>
                    </a:lnTo>
                    <a:lnTo>
                      <a:pt x="109" y="111"/>
                    </a:lnTo>
                    <a:lnTo>
                      <a:pt x="98" y="100"/>
                    </a:lnTo>
                    <a:lnTo>
                      <a:pt x="92" y="96"/>
                    </a:lnTo>
                    <a:lnTo>
                      <a:pt x="88" y="93"/>
                    </a:lnTo>
                    <a:lnTo>
                      <a:pt x="77" y="85"/>
                    </a:lnTo>
                    <a:lnTo>
                      <a:pt x="66" y="79"/>
                    </a:lnTo>
                    <a:lnTo>
                      <a:pt x="55" y="73"/>
                    </a:lnTo>
                    <a:lnTo>
                      <a:pt x="44" y="67"/>
                    </a:lnTo>
                    <a:lnTo>
                      <a:pt x="32" y="62"/>
                    </a:lnTo>
                    <a:lnTo>
                      <a:pt x="20" y="57"/>
                    </a:lnTo>
                    <a:lnTo>
                      <a:pt x="9" y="53"/>
                    </a:lnTo>
                    <a:lnTo>
                      <a:pt x="0" y="50"/>
                    </a:lnTo>
                    <a:lnTo>
                      <a:pt x="266" y="50"/>
                    </a:lnTo>
                    <a:lnTo>
                      <a:pt x="266" y="45"/>
                    </a:lnTo>
                    <a:lnTo>
                      <a:pt x="284" y="45"/>
                    </a:lnTo>
                    <a:lnTo>
                      <a:pt x="294" y="36"/>
                    </a:lnTo>
                    <a:lnTo>
                      <a:pt x="294" y="21"/>
                    </a:lnTo>
                    <a:lnTo>
                      <a:pt x="307" y="21"/>
                    </a:lnTo>
                    <a:lnTo>
                      <a:pt x="338" y="1"/>
                    </a:lnTo>
                    <a:lnTo>
                      <a:pt x="338" y="3"/>
                    </a:lnTo>
                    <a:lnTo>
                      <a:pt x="343" y="3"/>
                    </a:lnTo>
                    <a:lnTo>
                      <a:pt x="343" y="6"/>
                    </a:lnTo>
                    <a:lnTo>
                      <a:pt x="352" y="6"/>
                    </a:lnTo>
                    <a:lnTo>
                      <a:pt x="352" y="3"/>
                    </a:lnTo>
                    <a:lnTo>
                      <a:pt x="401" y="0"/>
                    </a:lnTo>
                    <a:lnTo>
                      <a:pt x="402" y="1"/>
                    </a:lnTo>
                    <a:lnTo>
                      <a:pt x="402" y="2"/>
                    </a:lnTo>
                    <a:lnTo>
                      <a:pt x="400" y="4"/>
                    </a:lnTo>
                    <a:lnTo>
                      <a:pt x="400" y="5"/>
                    </a:lnTo>
                    <a:lnTo>
                      <a:pt x="398" y="7"/>
                    </a:lnTo>
                    <a:lnTo>
                      <a:pt x="396" y="10"/>
                    </a:lnTo>
                    <a:lnTo>
                      <a:pt x="393" y="12"/>
                    </a:lnTo>
                    <a:lnTo>
                      <a:pt x="391" y="15"/>
                    </a:lnTo>
                    <a:lnTo>
                      <a:pt x="388" y="17"/>
                    </a:lnTo>
                    <a:lnTo>
                      <a:pt x="385" y="19"/>
                    </a:lnTo>
                    <a:lnTo>
                      <a:pt x="382" y="21"/>
                    </a:lnTo>
                    <a:lnTo>
                      <a:pt x="377" y="23"/>
                    </a:lnTo>
                    <a:lnTo>
                      <a:pt x="371" y="26"/>
                    </a:lnTo>
                    <a:lnTo>
                      <a:pt x="366" y="29"/>
                    </a:lnTo>
                    <a:lnTo>
                      <a:pt x="366" y="34"/>
                    </a:lnTo>
                    <a:lnTo>
                      <a:pt x="321" y="60"/>
                    </a:lnTo>
                    <a:lnTo>
                      <a:pt x="322" y="65"/>
                    </a:lnTo>
                    <a:lnTo>
                      <a:pt x="322" y="67"/>
                    </a:lnTo>
                    <a:lnTo>
                      <a:pt x="321" y="70"/>
                    </a:lnTo>
                    <a:lnTo>
                      <a:pt x="321" y="72"/>
                    </a:lnTo>
                    <a:lnTo>
                      <a:pt x="320" y="75"/>
                    </a:lnTo>
                    <a:lnTo>
                      <a:pt x="319" y="77"/>
                    </a:lnTo>
                    <a:lnTo>
                      <a:pt x="312" y="93"/>
                    </a:lnTo>
                    <a:lnTo>
                      <a:pt x="311" y="94"/>
                    </a:lnTo>
                    <a:lnTo>
                      <a:pt x="306" y="100"/>
                    </a:lnTo>
                    <a:lnTo>
                      <a:pt x="301" y="106"/>
                    </a:lnTo>
                    <a:lnTo>
                      <a:pt x="296" y="112"/>
                    </a:lnTo>
                    <a:lnTo>
                      <a:pt x="289" y="118"/>
                    </a:lnTo>
                    <a:lnTo>
                      <a:pt x="284" y="122"/>
                    </a:lnTo>
                    <a:lnTo>
                      <a:pt x="278" y="127"/>
                    </a:lnTo>
                    <a:lnTo>
                      <a:pt x="271" y="132"/>
                    </a:lnTo>
                    <a:lnTo>
                      <a:pt x="265" y="136"/>
                    </a:lnTo>
                    <a:lnTo>
                      <a:pt x="257" y="141"/>
                    </a:lnTo>
                    <a:lnTo>
                      <a:pt x="251" y="145"/>
                    </a:lnTo>
                    <a:lnTo>
                      <a:pt x="243" y="148"/>
                    </a:lnTo>
                    <a:lnTo>
                      <a:pt x="235" y="151"/>
                    </a:lnTo>
                    <a:lnTo>
                      <a:pt x="227" y="157"/>
                    </a:lnTo>
                    <a:lnTo>
                      <a:pt x="221" y="158"/>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17" name="Freeform 11"/>
              <p:cNvSpPr>
                <a:spLocks/>
              </p:cNvSpPr>
              <p:nvPr/>
            </p:nvSpPr>
            <p:spPr bwMode="auto">
              <a:xfrm>
                <a:off x="3117" y="2175"/>
                <a:ext cx="89" cy="94"/>
              </a:xfrm>
              <a:custGeom>
                <a:avLst/>
                <a:gdLst/>
                <a:ahLst/>
                <a:cxnLst>
                  <a:cxn ang="0">
                    <a:pos x="8" y="93"/>
                  </a:cxn>
                  <a:cxn ang="0">
                    <a:pos x="0" y="93"/>
                  </a:cxn>
                  <a:cxn ang="0">
                    <a:pos x="0" y="85"/>
                  </a:cxn>
                  <a:cxn ang="0">
                    <a:pos x="5" y="85"/>
                  </a:cxn>
                  <a:cxn ang="0">
                    <a:pos x="5" y="83"/>
                  </a:cxn>
                  <a:cxn ang="0">
                    <a:pos x="6" y="82"/>
                  </a:cxn>
                  <a:cxn ang="0">
                    <a:pos x="8" y="81"/>
                  </a:cxn>
                  <a:cxn ang="0">
                    <a:pos x="10" y="81"/>
                  </a:cxn>
                  <a:cxn ang="0">
                    <a:pos x="10" y="82"/>
                  </a:cxn>
                  <a:cxn ang="0">
                    <a:pos x="11" y="82"/>
                  </a:cxn>
                  <a:cxn ang="0">
                    <a:pos x="11" y="83"/>
                  </a:cxn>
                  <a:cxn ang="0">
                    <a:pos x="11" y="85"/>
                  </a:cxn>
                  <a:cxn ang="0">
                    <a:pos x="27" y="85"/>
                  </a:cxn>
                  <a:cxn ang="0">
                    <a:pos x="27" y="82"/>
                  </a:cxn>
                  <a:cxn ang="0">
                    <a:pos x="16" y="82"/>
                  </a:cxn>
                  <a:cxn ang="0">
                    <a:pos x="16" y="65"/>
                  </a:cxn>
                  <a:cxn ang="0">
                    <a:pos x="33" y="65"/>
                  </a:cxn>
                  <a:cxn ang="0">
                    <a:pos x="33" y="55"/>
                  </a:cxn>
                  <a:cxn ang="0">
                    <a:pos x="44" y="55"/>
                  </a:cxn>
                  <a:cxn ang="0">
                    <a:pos x="44" y="33"/>
                  </a:cxn>
                  <a:cxn ang="0">
                    <a:pos x="6" y="30"/>
                  </a:cxn>
                  <a:cxn ang="0">
                    <a:pos x="44" y="30"/>
                  </a:cxn>
                  <a:cxn ang="0">
                    <a:pos x="44" y="27"/>
                  </a:cxn>
                  <a:cxn ang="0">
                    <a:pos x="34" y="25"/>
                  </a:cxn>
                  <a:cxn ang="0">
                    <a:pos x="44" y="25"/>
                  </a:cxn>
                  <a:cxn ang="0">
                    <a:pos x="44" y="12"/>
                  </a:cxn>
                  <a:cxn ang="0">
                    <a:pos x="9" y="10"/>
                  </a:cxn>
                  <a:cxn ang="0">
                    <a:pos x="45" y="10"/>
                  </a:cxn>
                  <a:cxn ang="0">
                    <a:pos x="45" y="0"/>
                  </a:cxn>
                  <a:cxn ang="0">
                    <a:pos x="47" y="0"/>
                  </a:cxn>
                  <a:cxn ang="0">
                    <a:pos x="47" y="10"/>
                  </a:cxn>
                  <a:cxn ang="0">
                    <a:pos x="81" y="10"/>
                  </a:cxn>
                  <a:cxn ang="0">
                    <a:pos x="47" y="12"/>
                  </a:cxn>
                  <a:cxn ang="0">
                    <a:pos x="48" y="26"/>
                  </a:cxn>
                  <a:cxn ang="0">
                    <a:pos x="57" y="26"/>
                  </a:cxn>
                  <a:cxn ang="0">
                    <a:pos x="48" y="27"/>
                  </a:cxn>
                  <a:cxn ang="0">
                    <a:pos x="48" y="30"/>
                  </a:cxn>
                  <a:cxn ang="0">
                    <a:pos x="88" y="30"/>
                  </a:cxn>
                  <a:cxn ang="0">
                    <a:pos x="48" y="33"/>
                  </a:cxn>
                  <a:cxn ang="0">
                    <a:pos x="47" y="48"/>
                  </a:cxn>
                  <a:cxn ang="0">
                    <a:pos x="59" y="48"/>
                  </a:cxn>
                  <a:cxn ang="0">
                    <a:pos x="59" y="57"/>
                  </a:cxn>
                  <a:cxn ang="0">
                    <a:pos x="54" y="57"/>
                  </a:cxn>
                  <a:cxn ang="0">
                    <a:pos x="54" y="77"/>
                  </a:cxn>
                  <a:cxn ang="0">
                    <a:pos x="59" y="77"/>
                  </a:cxn>
                  <a:cxn ang="0">
                    <a:pos x="59" y="74"/>
                  </a:cxn>
                  <a:cxn ang="0">
                    <a:pos x="63" y="74"/>
                  </a:cxn>
                  <a:cxn ang="0">
                    <a:pos x="63" y="77"/>
                  </a:cxn>
                  <a:cxn ang="0">
                    <a:pos x="67" y="77"/>
                  </a:cxn>
                  <a:cxn ang="0">
                    <a:pos x="67" y="74"/>
                  </a:cxn>
                  <a:cxn ang="0">
                    <a:pos x="77" y="74"/>
                  </a:cxn>
                  <a:cxn ang="0">
                    <a:pos x="77" y="81"/>
                  </a:cxn>
                  <a:cxn ang="0">
                    <a:pos x="46" y="81"/>
                  </a:cxn>
                  <a:cxn ang="0">
                    <a:pos x="46" y="85"/>
                  </a:cxn>
                  <a:cxn ang="0">
                    <a:pos x="77" y="85"/>
                  </a:cxn>
                  <a:cxn ang="0">
                    <a:pos x="77" y="93"/>
                  </a:cxn>
                  <a:cxn ang="0">
                    <a:pos x="8" y="93"/>
                  </a:cxn>
                </a:cxnLst>
                <a:rect l="0" t="0" r="r" b="b"/>
                <a:pathLst>
                  <a:path w="89" h="94">
                    <a:moveTo>
                      <a:pt x="8" y="93"/>
                    </a:moveTo>
                    <a:lnTo>
                      <a:pt x="0" y="93"/>
                    </a:lnTo>
                    <a:lnTo>
                      <a:pt x="0" y="85"/>
                    </a:lnTo>
                    <a:lnTo>
                      <a:pt x="5" y="85"/>
                    </a:lnTo>
                    <a:lnTo>
                      <a:pt x="5" y="83"/>
                    </a:lnTo>
                    <a:lnTo>
                      <a:pt x="6" y="82"/>
                    </a:lnTo>
                    <a:lnTo>
                      <a:pt x="8" y="81"/>
                    </a:lnTo>
                    <a:lnTo>
                      <a:pt x="10" y="81"/>
                    </a:lnTo>
                    <a:lnTo>
                      <a:pt x="10" y="82"/>
                    </a:lnTo>
                    <a:lnTo>
                      <a:pt x="11" y="82"/>
                    </a:lnTo>
                    <a:lnTo>
                      <a:pt x="11" y="83"/>
                    </a:lnTo>
                    <a:lnTo>
                      <a:pt x="11" y="85"/>
                    </a:lnTo>
                    <a:lnTo>
                      <a:pt x="27" y="85"/>
                    </a:lnTo>
                    <a:lnTo>
                      <a:pt x="27" y="82"/>
                    </a:lnTo>
                    <a:lnTo>
                      <a:pt x="16" y="82"/>
                    </a:lnTo>
                    <a:lnTo>
                      <a:pt x="16" y="65"/>
                    </a:lnTo>
                    <a:lnTo>
                      <a:pt x="33" y="65"/>
                    </a:lnTo>
                    <a:lnTo>
                      <a:pt x="33" y="55"/>
                    </a:lnTo>
                    <a:lnTo>
                      <a:pt x="44" y="55"/>
                    </a:lnTo>
                    <a:lnTo>
                      <a:pt x="44" y="33"/>
                    </a:lnTo>
                    <a:lnTo>
                      <a:pt x="6" y="30"/>
                    </a:lnTo>
                    <a:lnTo>
                      <a:pt x="44" y="30"/>
                    </a:lnTo>
                    <a:lnTo>
                      <a:pt x="44" y="27"/>
                    </a:lnTo>
                    <a:lnTo>
                      <a:pt x="34" y="25"/>
                    </a:lnTo>
                    <a:lnTo>
                      <a:pt x="44" y="25"/>
                    </a:lnTo>
                    <a:lnTo>
                      <a:pt x="44" y="12"/>
                    </a:lnTo>
                    <a:lnTo>
                      <a:pt x="9" y="10"/>
                    </a:lnTo>
                    <a:lnTo>
                      <a:pt x="45" y="10"/>
                    </a:lnTo>
                    <a:lnTo>
                      <a:pt x="45" y="0"/>
                    </a:lnTo>
                    <a:lnTo>
                      <a:pt x="47" y="0"/>
                    </a:lnTo>
                    <a:lnTo>
                      <a:pt x="47" y="10"/>
                    </a:lnTo>
                    <a:lnTo>
                      <a:pt x="81" y="10"/>
                    </a:lnTo>
                    <a:lnTo>
                      <a:pt x="47" y="12"/>
                    </a:lnTo>
                    <a:lnTo>
                      <a:pt x="48" y="26"/>
                    </a:lnTo>
                    <a:lnTo>
                      <a:pt x="57" y="26"/>
                    </a:lnTo>
                    <a:lnTo>
                      <a:pt x="48" y="27"/>
                    </a:lnTo>
                    <a:lnTo>
                      <a:pt x="48" y="30"/>
                    </a:lnTo>
                    <a:lnTo>
                      <a:pt x="88" y="30"/>
                    </a:lnTo>
                    <a:lnTo>
                      <a:pt x="48" y="33"/>
                    </a:lnTo>
                    <a:lnTo>
                      <a:pt x="47" y="48"/>
                    </a:lnTo>
                    <a:lnTo>
                      <a:pt x="59" y="48"/>
                    </a:lnTo>
                    <a:lnTo>
                      <a:pt x="59" y="57"/>
                    </a:lnTo>
                    <a:lnTo>
                      <a:pt x="54" y="57"/>
                    </a:lnTo>
                    <a:lnTo>
                      <a:pt x="54" y="77"/>
                    </a:lnTo>
                    <a:lnTo>
                      <a:pt x="59" y="77"/>
                    </a:lnTo>
                    <a:lnTo>
                      <a:pt x="59" y="74"/>
                    </a:lnTo>
                    <a:lnTo>
                      <a:pt x="63" y="74"/>
                    </a:lnTo>
                    <a:lnTo>
                      <a:pt x="63" y="77"/>
                    </a:lnTo>
                    <a:lnTo>
                      <a:pt x="67" y="77"/>
                    </a:lnTo>
                    <a:lnTo>
                      <a:pt x="67" y="74"/>
                    </a:lnTo>
                    <a:lnTo>
                      <a:pt x="77" y="74"/>
                    </a:lnTo>
                    <a:lnTo>
                      <a:pt x="77" y="81"/>
                    </a:lnTo>
                    <a:lnTo>
                      <a:pt x="46" y="81"/>
                    </a:lnTo>
                    <a:lnTo>
                      <a:pt x="46" y="85"/>
                    </a:lnTo>
                    <a:lnTo>
                      <a:pt x="77" y="85"/>
                    </a:lnTo>
                    <a:lnTo>
                      <a:pt x="77" y="93"/>
                    </a:lnTo>
                    <a:lnTo>
                      <a:pt x="8" y="93"/>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18" name="Freeform 12"/>
              <p:cNvSpPr>
                <a:spLocks/>
              </p:cNvSpPr>
              <p:nvPr/>
            </p:nvSpPr>
            <p:spPr bwMode="auto">
              <a:xfrm>
                <a:off x="3144" y="2173"/>
                <a:ext cx="17" cy="17"/>
              </a:xfrm>
              <a:custGeom>
                <a:avLst/>
                <a:gdLst/>
                <a:ahLst/>
                <a:cxnLst>
                  <a:cxn ang="0">
                    <a:pos x="16" y="7"/>
                  </a:cxn>
                  <a:cxn ang="0">
                    <a:pos x="16" y="5"/>
                  </a:cxn>
                  <a:cxn ang="0">
                    <a:pos x="13" y="2"/>
                  </a:cxn>
                  <a:cxn ang="0">
                    <a:pos x="11" y="2"/>
                  </a:cxn>
                  <a:cxn ang="0">
                    <a:pos x="8" y="0"/>
                  </a:cxn>
                  <a:cxn ang="0">
                    <a:pos x="3" y="0"/>
                  </a:cxn>
                  <a:cxn ang="0">
                    <a:pos x="3" y="2"/>
                  </a:cxn>
                  <a:cxn ang="0">
                    <a:pos x="0" y="5"/>
                  </a:cxn>
                  <a:cxn ang="0">
                    <a:pos x="0" y="11"/>
                  </a:cxn>
                  <a:cxn ang="0">
                    <a:pos x="3" y="13"/>
                  </a:cxn>
                  <a:cxn ang="0">
                    <a:pos x="5" y="13"/>
                  </a:cxn>
                  <a:cxn ang="0">
                    <a:pos x="5" y="16"/>
                  </a:cxn>
                  <a:cxn ang="0">
                    <a:pos x="11" y="13"/>
                  </a:cxn>
                  <a:cxn ang="0">
                    <a:pos x="13" y="11"/>
                  </a:cxn>
                  <a:cxn ang="0">
                    <a:pos x="16" y="11"/>
                  </a:cxn>
                  <a:cxn ang="0">
                    <a:pos x="16" y="7"/>
                  </a:cxn>
                </a:cxnLst>
                <a:rect l="0" t="0" r="r" b="b"/>
                <a:pathLst>
                  <a:path w="17" h="17">
                    <a:moveTo>
                      <a:pt x="16" y="7"/>
                    </a:moveTo>
                    <a:lnTo>
                      <a:pt x="16" y="5"/>
                    </a:lnTo>
                    <a:lnTo>
                      <a:pt x="13" y="2"/>
                    </a:lnTo>
                    <a:lnTo>
                      <a:pt x="11" y="2"/>
                    </a:lnTo>
                    <a:lnTo>
                      <a:pt x="8" y="0"/>
                    </a:lnTo>
                    <a:lnTo>
                      <a:pt x="3" y="0"/>
                    </a:lnTo>
                    <a:lnTo>
                      <a:pt x="3" y="2"/>
                    </a:lnTo>
                    <a:lnTo>
                      <a:pt x="0" y="5"/>
                    </a:lnTo>
                    <a:lnTo>
                      <a:pt x="0" y="11"/>
                    </a:lnTo>
                    <a:lnTo>
                      <a:pt x="3" y="13"/>
                    </a:lnTo>
                    <a:lnTo>
                      <a:pt x="5" y="13"/>
                    </a:lnTo>
                    <a:lnTo>
                      <a:pt x="5" y="16"/>
                    </a:lnTo>
                    <a:lnTo>
                      <a:pt x="11" y="13"/>
                    </a:lnTo>
                    <a:lnTo>
                      <a:pt x="13" y="11"/>
                    </a:lnTo>
                    <a:lnTo>
                      <a:pt x="16" y="11"/>
                    </a:lnTo>
                    <a:lnTo>
                      <a:pt x="16" y="7"/>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19" name="Freeform 13"/>
              <p:cNvSpPr>
                <a:spLocks/>
              </p:cNvSpPr>
              <p:nvPr/>
            </p:nvSpPr>
            <p:spPr bwMode="auto">
              <a:xfrm>
                <a:off x="3178" y="2173"/>
                <a:ext cx="17" cy="17"/>
              </a:xfrm>
              <a:custGeom>
                <a:avLst/>
                <a:gdLst/>
                <a:ahLst/>
                <a:cxnLst>
                  <a:cxn ang="0">
                    <a:pos x="16" y="7"/>
                  </a:cxn>
                  <a:cxn ang="0">
                    <a:pos x="16" y="2"/>
                  </a:cxn>
                  <a:cxn ang="0">
                    <a:pos x="13" y="2"/>
                  </a:cxn>
                  <a:cxn ang="0">
                    <a:pos x="13" y="0"/>
                  </a:cxn>
                  <a:cxn ang="0">
                    <a:pos x="8" y="0"/>
                  </a:cxn>
                  <a:cxn ang="0">
                    <a:pos x="6" y="2"/>
                  </a:cxn>
                  <a:cxn ang="0">
                    <a:pos x="3" y="2"/>
                  </a:cxn>
                  <a:cxn ang="0">
                    <a:pos x="3" y="5"/>
                  </a:cxn>
                  <a:cxn ang="0">
                    <a:pos x="0" y="7"/>
                  </a:cxn>
                  <a:cxn ang="0">
                    <a:pos x="0" y="8"/>
                  </a:cxn>
                  <a:cxn ang="0">
                    <a:pos x="3" y="11"/>
                  </a:cxn>
                  <a:cxn ang="0">
                    <a:pos x="3" y="13"/>
                  </a:cxn>
                  <a:cxn ang="0">
                    <a:pos x="8" y="13"/>
                  </a:cxn>
                  <a:cxn ang="0">
                    <a:pos x="8" y="16"/>
                  </a:cxn>
                  <a:cxn ang="0">
                    <a:pos x="13" y="13"/>
                  </a:cxn>
                  <a:cxn ang="0">
                    <a:pos x="16" y="11"/>
                  </a:cxn>
                  <a:cxn ang="0">
                    <a:pos x="16" y="7"/>
                  </a:cxn>
                </a:cxnLst>
                <a:rect l="0" t="0" r="r" b="b"/>
                <a:pathLst>
                  <a:path w="17" h="17">
                    <a:moveTo>
                      <a:pt x="16" y="7"/>
                    </a:moveTo>
                    <a:lnTo>
                      <a:pt x="16" y="2"/>
                    </a:lnTo>
                    <a:lnTo>
                      <a:pt x="13" y="2"/>
                    </a:lnTo>
                    <a:lnTo>
                      <a:pt x="13" y="0"/>
                    </a:lnTo>
                    <a:lnTo>
                      <a:pt x="8" y="0"/>
                    </a:lnTo>
                    <a:lnTo>
                      <a:pt x="6" y="2"/>
                    </a:lnTo>
                    <a:lnTo>
                      <a:pt x="3" y="2"/>
                    </a:lnTo>
                    <a:lnTo>
                      <a:pt x="3" y="5"/>
                    </a:lnTo>
                    <a:lnTo>
                      <a:pt x="0" y="7"/>
                    </a:lnTo>
                    <a:lnTo>
                      <a:pt x="0" y="8"/>
                    </a:lnTo>
                    <a:lnTo>
                      <a:pt x="3" y="11"/>
                    </a:lnTo>
                    <a:lnTo>
                      <a:pt x="3" y="13"/>
                    </a:lnTo>
                    <a:lnTo>
                      <a:pt x="8" y="13"/>
                    </a:lnTo>
                    <a:lnTo>
                      <a:pt x="8" y="16"/>
                    </a:lnTo>
                    <a:lnTo>
                      <a:pt x="13" y="13"/>
                    </a:lnTo>
                    <a:lnTo>
                      <a:pt x="16" y="11"/>
                    </a:lnTo>
                    <a:lnTo>
                      <a:pt x="16" y="7"/>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20" name="Freeform 14"/>
              <p:cNvSpPr>
                <a:spLocks/>
              </p:cNvSpPr>
              <p:nvPr/>
            </p:nvSpPr>
            <p:spPr bwMode="auto">
              <a:xfrm>
                <a:off x="3164" y="2257"/>
                <a:ext cx="31" cy="17"/>
              </a:xfrm>
              <a:custGeom>
                <a:avLst/>
                <a:gdLst/>
                <a:ahLst/>
                <a:cxnLst>
                  <a:cxn ang="0">
                    <a:pos x="0" y="0"/>
                  </a:cxn>
                  <a:cxn ang="0">
                    <a:pos x="30" y="0"/>
                  </a:cxn>
                  <a:cxn ang="0">
                    <a:pos x="27" y="16"/>
                  </a:cxn>
                  <a:cxn ang="0">
                    <a:pos x="0" y="16"/>
                  </a:cxn>
                  <a:cxn ang="0">
                    <a:pos x="0" y="0"/>
                  </a:cxn>
                </a:cxnLst>
                <a:rect l="0" t="0" r="r" b="b"/>
                <a:pathLst>
                  <a:path w="31" h="17">
                    <a:moveTo>
                      <a:pt x="0" y="0"/>
                    </a:moveTo>
                    <a:lnTo>
                      <a:pt x="30" y="0"/>
                    </a:lnTo>
                    <a:lnTo>
                      <a:pt x="27" y="16"/>
                    </a:lnTo>
                    <a:lnTo>
                      <a:pt x="0" y="16"/>
                    </a:lnTo>
                    <a:lnTo>
                      <a:pt x="0" y="0"/>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21" name="Freeform 15"/>
              <p:cNvSpPr>
                <a:spLocks/>
              </p:cNvSpPr>
              <p:nvPr/>
            </p:nvSpPr>
            <p:spPr bwMode="auto">
              <a:xfrm>
                <a:off x="3126" y="2268"/>
                <a:ext cx="70" cy="17"/>
              </a:xfrm>
              <a:custGeom>
                <a:avLst/>
                <a:gdLst/>
                <a:ahLst/>
                <a:cxnLst>
                  <a:cxn ang="0">
                    <a:pos x="0" y="16"/>
                  </a:cxn>
                  <a:cxn ang="0">
                    <a:pos x="66" y="16"/>
                  </a:cxn>
                  <a:cxn ang="0">
                    <a:pos x="69" y="0"/>
                  </a:cxn>
                  <a:cxn ang="0">
                    <a:pos x="0" y="0"/>
                  </a:cxn>
                  <a:cxn ang="0">
                    <a:pos x="0" y="16"/>
                  </a:cxn>
                </a:cxnLst>
                <a:rect l="0" t="0" r="r" b="b"/>
                <a:pathLst>
                  <a:path w="70" h="17">
                    <a:moveTo>
                      <a:pt x="0" y="16"/>
                    </a:moveTo>
                    <a:lnTo>
                      <a:pt x="66" y="16"/>
                    </a:lnTo>
                    <a:lnTo>
                      <a:pt x="69" y="0"/>
                    </a:lnTo>
                    <a:lnTo>
                      <a:pt x="0" y="0"/>
                    </a:lnTo>
                    <a:lnTo>
                      <a:pt x="0" y="16"/>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22" name="Freeform 16"/>
              <p:cNvSpPr>
                <a:spLocks/>
              </p:cNvSpPr>
              <p:nvPr/>
            </p:nvSpPr>
            <p:spPr bwMode="auto">
              <a:xfrm>
                <a:off x="3126" y="2272"/>
                <a:ext cx="70" cy="17"/>
              </a:xfrm>
              <a:custGeom>
                <a:avLst/>
                <a:gdLst/>
                <a:ahLst/>
                <a:cxnLst>
                  <a:cxn ang="0">
                    <a:pos x="69" y="0"/>
                  </a:cxn>
                  <a:cxn ang="0">
                    <a:pos x="0" y="0"/>
                  </a:cxn>
                  <a:cxn ang="0">
                    <a:pos x="0" y="16"/>
                  </a:cxn>
                  <a:cxn ang="0">
                    <a:pos x="69" y="16"/>
                  </a:cxn>
                  <a:cxn ang="0">
                    <a:pos x="69" y="0"/>
                  </a:cxn>
                </a:cxnLst>
                <a:rect l="0" t="0" r="r" b="b"/>
                <a:pathLst>
                  <a:path w="70" h="17">
                    <a:moveTo>
                      <a:pt x="69" y="0"/>
                    </a:moveTo>
                    <a:lnTo>
                      <a:pt x="0" y="0"/>
                    </a:lnTo>
                    <a:lnTo>
                      <a:pt x="0" y="16"/>
                    </a:lnTo>
                    <a:lnTo>
                      <a:pt x="69" y="16"/>
                    </a:lnTo>
                    <a:lnTo>
                      <a:pt x="69" y="0"/>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23" name="Freeform 17"/>
              <p:cNvSpPr>
                <a:spLocks/>
              </p:cNvSpPr>
              <p:nvPr/>
            </p:nvSpPr>
            <p:spPr bwMode="auto">
              <a:xfrm>
                <a:off x="3126" y="2276"/>
                <a:ext cx="70" cy="17"/>
              </a:xfrm>
              <a:custGeom>
                <a:avLst/>
                <a:gdLst/>
                <a:ahLst/>
                <a:cxnLst>
                  <a:cxn ang="0">
                    <a:pos x="65" y="16"/>
                  </a:cxn>
                  <a:cxn ang="0">
                    <a:pos x="10" y="16"/>
                  </a:cxn>
                  <a:cxn ang="0">
                    <a:pos x="7" y="8"/>
                  </a:cxn>
                  <a:cxn ang="0">
                    <a:pos x="2" y="8"/>
                  </a:cxn>
                  <a:cxn ang="0">
                    <a:pos x="0" y="0"/>
                  </a:cxn>
                  <a:cxn ang="0">
                    <a:pos x="69" y="0"/>
                  </a:cxn>
                  <a:cxn ang="0">
                    <a:pos x="65" y="16"/>
                  </a:cxn>
                </a:cxnLst>
                <a:rect l="0" t="0" r="r" b="b"/>
                <a:pathLst>
                  <a:path w="70" h="17">
                    <a:moveTo>
                      <a:pt x="65" y="16"/>
                    </a:moveTo>
                    <a:lnTo>
                      <a:pt x="10" y="16"/>
                    </a:lnTo>
                    <a:lnTo>
                      <a:pt x="7" y="8"/>
                    </a:lnTo>
                    <a:lnTo>
                      <a:pt x="2" y="8"/>
                    </a:lnTo>
                    <a:lnTo>
                      <a:pt x="0" y="0"/>
                    </a:lnTo>
                    <a:lnTo>
                      <a:pt x="69" y="0"/>
                    </a:lnTo>
                    <a:lnTo>
                      <a:pt x="65" y="16"/>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24" name="Freeform 18"/>
              <p:cNvSpPr>
                <a:spLocks/>
              </p:cNvSpPr>
              <p:nvPr/>
            </p:nvSpPr>
            <p:spPr bwMode="auto">
              <a:xfrm>
                <a:off x="3135" y="2282"/>
                <a:ext cx="60" cy="17"/>
              </a:xfrm>
              <a:custGeom>
                <a:avLst/>
                <a:gdLst/>
                <a:ahLst/>
                <a:cxnLst>
                  <a:cxn ang="0">
                    <a:pos x="0" y="16"/>
                  </a:cxn>
                  <a:cxn ang="0">
                    <a:pos x="59" y="16"/>
                  </a:cxn>
                  <a:cxn ang="0">
                    <a:pos x="59" y="0"/>
                  </a:cxn>
                  <a:cxn ang="0">
                    <a:pos x="0" y="0"/>
                  </a:cxn>
                  <a:cxn ang="0">
                    <a:pos x="0" y="16"/>
                  </a:cxn>
                </a:cxnLst>
                <a:rect l="0" t="0" r="r" b="b"/>
                <a:pathLst>
                  <a:path w="60" h="17">
                    <a:moveTo>
                      <a:pt x="0" y="16"/>
                    </a:moveTo>
                    <a:lnTo>
                      <a:pt x="59" y="16"/>
                    </a:lnTo>
                    <a:lnTo>
                      <a:pt x="59" y="0"/>
                    </a:lnTo>
                    <a:lnTo>
                      <a:pt x="0" y="0"/>
                    </a:lnTo>
                    <a:lnTo>
                      <a:pt x="0" y="16"/>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25" name="Freeform 19"/>
              <p:cNvSpPr>
                <a:spLocks/>
              </p:cNvSpPr>
              <p:nvPr/>
            </p:nvSpPr>
            <p:spPr bwMode="auto">
              <a:xfrm>
                <a:off x="3145" y="2289"/>
                <a:ext cx="49" cy="40"/>
              </a:xfrm>
              <a:custGeom>
                <a:avLst/>
                <a:gdLst/>
                <a:ahLst/>
                <a:cxnLst>
                  <a:cxn ang="0">
                    <a:pos x="48" y="7"/>
                  </a:cxn>
                  <a:cxn ang="0">
                    <a:pos x="48" y="0"/>
                  </a:cxn>
                  <a:cxn ang="0">
                    <a:pos x="0" y="0"/>
                  </a:cxn>
                  <a:cxn ang="0">
                    <a:pos x="0" y="39"/>
                  </a:cxn>
                  <a:cxn ang="0">
                    <a:pos x="32" y="39"/>
                  </a:cxn>
                  <a:cxn ang="0">
                    <a:pos x="32" y="9"/>
                  </a:cxn>
                  <a:cxn ang="0">
                    <a:pos x="48" y="9"/>
                  </a:cxn>
                  <a:cxn ang="0">
                    <a:pos x="48" y="7"/>
                  </a:cxn>
                </a:cxnLst>
                <a:rect l="0" t="0" r="r" b="b"/>
                <a:pathLst>
                  <a:path w="49" h="40">
                    <a:moveTo>
                      <a:pt x="48" y="7"/>
                    </a:moveTo>
                    <a:lnTo>
                      <a:pt x="48" y="0"/>
                    </a:lnTo>
                    <a:lnTo>
                      <a:pt x="0" y="0"/>
                    </a:lnTo>
                    <a:lnTo>
                      <a:pt x="0" y="39"/>
                    </a:lnTo>
                    <a:lnTo>
                      <a:pt x="32" y="39"/>
                    </a:lnTo>
                    <a:lnTo>
                      <a:pt x="32" y="9"/>
                    </a:lnTo>
                    <a:lnTo>
                      <a:pt x="48" y="9"/>
                    </a:lnTo>
                    <a:lnTo>
                      <a:pt x="48" y="7"/>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26" name="Freeform 20"/>
              <p:cNvSpPr>
                <a:spLocks/>
              </p:cNvSpPr>
              <p:nvPr/>
            </p:nvSpPr>
            <p:spPr bwMode="auto">
              <a:xfrm>
                <a:off x="3178" y="2310"/>
                <a:ext cx="44" cy="17"/>
              </a:xfrm>
              <a:custGeom>
                <a:avLst/>
                <a:gdLst/>
                <a:ahLst/>
                <a:cxnLst>
                  <a:cxn ang="0">
                    <a:pos x="43" y="16"/>
                  </a:cxn>
                  <a:cxn ang="0">
                    <a:pos x="0" y="16"/>
                  </a:cxn>
                  <a:cxn ang="0">
                    <a:pos x="0" y="0"/>
                  </a:cxn>
                  <a:cxn ang="0">
                    <a:pos x="31" y="0"/>
                  </a:cxn>
                  <a:cxn ang="0">
                    <a:pos x="43" y="16"/>
                  </a:cxn>
                </a:cxnLst>
                <a:rect l="0" t="0" r="r" b="b"/>
                <a:pathLst>
                  <a:path w="44" h="17">
                    <a:moveTo>
                      <a:pt x="43" y="16"/>
                    </a:moveTo>
                    <a:lnTo>
                      <a:pt x="0" y="16"/>
                    </a:lnTo>
                    <a:lnTo>
                      <a:pt x="0" y="0"/>
                    </a:lnTo>
                    <a:lnTo>
                      <a:pt x="31" y="0"/>
                    </a:lnTo>
                    <a:lnTo>
                      <a:pt x="43" y="16"/>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27" name="Freeform 21"/>
              <p:cNvSpPr>
                <a:spLocks/>
              </p:cNvSpPr>
              <p:nvPr/>
            </p:nvSpPr>
            <p:spPr bwMode="auto">
              <a:xfrm>
                <a:off x="3121" y="2321"/>
                <a:ext cx="25" cy="17"/>
              </a:xfrm>
              <a:custGeom>
                <a:avLst/>
                <a:gdLst/>
                <a:ahLst/>
                <a:cxnLst>
                  <a:cxn ang="0">
                    <a:pos x="0" y="16"/>
                  </a:cxn>
                  <a:cxn ang="0">
                    <a:pos x="0" y="8"/>
                  </a:cxn>
                  <a:cxn ang="0">
                    <a:pos x="24" y="0"/>
                  </a:cxn>
                  <a:cxn ang="0">
                    <a:pos x="24" y="9"/>
                  </a:cxn>
                  <a:cxn ang="0">
                    <a:pos x="0" y="16"/>
                  </a:cxn>
                </a:cxnLst>
                <a:rect l="0" t="0" r="r" b="b"/>
                <a:pathLst>
                  <a:path w="25" h="17">
                    <a:moveTo>
                      <a:pt x="0" y="16"/>
                    </a:moveTo>
                    <a:lnTo>
                      <a:pt x="0" y="8"/>
                    </a:lnTo>
                    <a:lnTo>
                      <a:pt x="24" y="0"/>
                    </a:lnTo>
                    <a:lnTo>
                      <a:pt x="24" y="9"/>
                    </a:lnTo>
                    <a:lnTo>
                      <a:pt x="0" y="16"/>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28" name="Freeform 22"/>
              <p:cNvSpPr>
                <a:spLocks/>
              </p:cNvSpPr>
              <p:nvPr/>
            </p:nvSpPr>
            <p:spPr bwMode="auto">
              <a:xfrm>
                <a:off x="3012" y="2345"/>
                <a:ext cx="102" cy="40"/>
              </a:xfrm>
              <a:custGeom>
                <a:avLst/>
                <a:gdLst/>
                <a:ahLst/>
                <a:cxnLst>
                  <a:cxn ang="0">
                    <a:pos x="73" y="30"/>
                  </a:cxn>
                  <a:cxn ang="0">
                    <a:pos x="75" y="39"/>
                  </a:cxn>
                  <a:cxn ang="0">
                    <a:pos x="23" y="39"/>
                  </a:cxn>
                  <a:cxn ang="0">
                    <a:pos x="25" y="36"/>
                  </a:cxn>
                  <a:cxn ang="0">
                    <a:pos x="18" y="29"/>
                  </a:cxn>
                  <a:cxn ang="0">
                    <a:pos x="47" y="17"/>
                  </a:cxn>
                  <a:cxn ang="0">
                    <a:pos x="19" y="18"/>
                  </a:cxn>
                  <a:cxn ang="0">
                    <a:pos x="19" y="15"/>
                  </a:cxn>
                  <a:cxn ang="0">
                    <a:pos x="0" y="9"/>
                  </a:cxn>
                  <a:cxn ang="0">
                    <a:pos x="0" y="0"/>
                  </a:cxn>
                  <a:cxn ang="0">
                    <a:pos x="101" y="0"/>
                  </a:cxn>
                  <a:cxn ang="0">
                    <a:pos x="40" y="30"/>
                  </a:cxn>
                  <a:cxn ang="0">
                    <a:pos x="73" y="30"/>
                  </a:cxn>
                </a:cxnLst>
                <a:rect l="0" t="0" r="r" b="b"/>
                <a:pathLst>
                  <a:path w="102" h="40">
                    <a:moveTo>
                      <a:pt x="73" y="30"/>
                    </a:moveTo>
                    <a:lnTo>
                      <a:pt x="75" y="39"/>
                    </a:lnTo>
                    <a:lnTo>
                      <a:pt x="23" y="39"/>
                    </a:lnTo>
                    <a:lnTo>
                      <a:pt x="25" y="36"/>
                    </a:lnTo>
                    <a:lnTo>
                      <a:pt x="18" y="29"/>
                    </a:lnTo>
                    <a:lnTo>
                      <a:pt x="47" y="17"/>
                    </a:lnTo>
                    <a:lnTo>
                      <a:pt x="19" y="18"/>
                    </a:lnTo>
                    <a:lnTo>
                      <a:pt x="19" y="15"/>
                    </a:lnTo>
                    <a:lnTo>
                      <a:pt x="0" y="9"/>
                    </a:lnTo>
                    <a:lnTo>
                      <a:pt x="0" y="0"/>
                    </a:lnTo>
                    <a:lnTo>
                      <a:pt x="101" y="0"/>
                    </a:lnTo>
                    <a:lnTo>
                      <a:pt x="40" y="30"/>
                    </a:lnTo>
                    <a:lnTo>
                      <a:pt x="73" y="30"/>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29" name="Freeform 23"/>
              <p:cNvSpPr>
                <a:spLocks/>
              </p:cNvSpPr>
              <p:nvPr/>
            </p:nvSpPr>
            <p:spPr bwMode="auto">
              <a:xfrm>
                <a:off x="3060" y="2351"/>
                <a:ext cx="17" cy="17"/>
              </a:xfrm>
              <a:custGeom>
                <a:avLst/>
                <a:gdLst/>
                <a:ahLst/>
                <a:cxnLst>
                  <a:cxn ang="0">
                    <a:pos x="16" y="3"/>
                  </a:cxn>
                  <a:cxn ang="0">
                    <a:pos x="16" y="11"/>
                  </a:cxn>
                  <a:cxn ang="0">
                    <a:pos x="0" y="16"/>
                  </a:cxn>
                  <a:cxn ang="0">
                    <a:pos x="0" y="2"/>
                  </a:cxn>
                  <a:cxn ang="0">
                    <a:pos x="6" y="0"/>
                  </a:cxn>
                  <a:cxn ang="0">
                    <a:pos x="10" y="0"/>
                  </a:cxn>
                  <a:cxn ang="0">
                    <a:pos x="13" y="0"/>
                  </a:cxn>
                  <a:cxn ang="0">
                    <a:pos x="15" y="1"/>
                  </a:cxn>
                  <a:cxn ang="0">
                    <a:pos x="15" y="2"/>
                  </a:cxn>
                  <a:cxn ang="0">
                    <a:pos x="16" y="3"/>
                  </a:cxn>
                </a:cxnLst>
                <a:rect l="0" t="0" r="r" b="b"/>
                <a:pathLst>
                  <a:path w="17" h="17">
                    <a:moveTo>
                      <a:pt x="16" y="3"/>
                    </a:moveTo>
                    <a:lnTo>
                      <a:pt x="16" y="11"/>
                    </a:lnTo>
                    <a:lnTo>
                      <a:pt x="0" y="16"/>
                    </a:lnTo>
                    <a:lnTo>
                      <a:pt x="0" y="2"/>
                    </a:lnTo>
                    <a:lnTo>
                      <a:pt x="6" y="0"/>
                    </a:lnTo>
                    <a:lnTo>
                      <a:pt x="10" y="0"/>
                    </a:lnTo>
                    <a:lnTo>
                      <a:pt x="13" y="0"/>
                    </a:lnTo>
                    <a:lnTo>
                      <a:pt x="15" y="1"/>
                    </a:lnTo>
                    <a:lnTo>
                      <a:pt x="15" y="2"/>
                    </a:lnTo>
                    <a:lnTo>
                      <a:pt x="16" y="3"/>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30" name="Freeform 24"/>
              <p:cNvSpPr>
                <a:spLocks/>
              </p:cNvSpPr>
              <p:nvPr/>
            </p:nvSpPr>
            <p:spPr bwMode="auto">
              <a:xfrm>
                <a:off x="3084" y="2376"/>
                <a:ext cx="38" cy="17"/>
              </a:xfrm>
              <a:custGeom>
                <a:avLst/>
                <a:gdLst/>
                <a:ahLst/>
                <a:cxnLst>
                  <a:cxn ang="0">
                    <a:pos x="1" y="0"/>
                  </a:cxn>
                  <a:cxn ang="0">
                    <a:pos x="3" y="8"/>
                  </a:cxn>
                  <a:cxn ang="0">
                    <a:pos x="0" y="13"/>
                  </a:cxn>
                  <a:cxn ang="0">
                    <a:pos x="0" y="16"/>
                  </a:cxn>
                  <a:cxn ang="0">
                    <a:pos x="30" y="16"/>
                  </a:cxn>
                  <a:cxn ang="0">
                    <a:pos x="30" y="9"/>
                  </a:cxn>
                  <a:cxn ang="0">
                    <a:pos x="32" y="8"/>
                  </a:cxn>
                  <a:cxn ang="0">
                    <a:pos x="37" y="0"/>
                  </a:cxn>
                  <a:cxn ang="0">
                    <a:pos x="1" y="0"/>
                  </a:cxn>
                </a:cxnLst>
                <a:rect l="0" t="0" r="r" b="b"/>
                <a:pathLst>
                  <a:path w="38" h="17">
                    <a:moveTo>
                      <a:pt x="1" y="0"/>
                    </a:moveTo>
                    <a:lnTo>
                      <a:pt x="3" y="8"/>
                    </a:lnTo>
                    <a:lnTo>
                      <a:pt x="0" y="13"/>
                    </a:lnTo>
                    <a:lnTo>
                      <a:pt x="0" y="16"/>
                    </a:lnTo>
                    <a:lnTo>
                      <a:pt x="30" y="16"/>
                    </a:lnTo>
                    <a:lnTo>
                      <a:pt x="30" y="9"/>
                    </a:lnTo>
                    <a:lnTo>
                      <a:pt x="32" y="8"/>
                    </a:lnTo>
                    <a:lnTo>
                      <a:pt x="37" y="0"/>
                    </a:lnTo>
                    <a:lnTo>
                      <a:pt x="1" y="0"/>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31" name="Freeform 25"/>
              <p:cNvSpPr>
                <a:spLocks/>
              </p:cNvSpPr>
              <p:nvPr/>
            </p:nvSpPr>
            <p:spPr bwMode="auto">
              <a:xfrm>
                <a:off x="3116" y="2376"/>
                <a:ext cx="211" cy="17"/>
              </a:xfrm>
              <a:custGeom>
                <a:avLst/>
                <a:gdLst/>
                <a:ahLst/>
                <a:cxnLst>
                  <a:cxn ang="0">
                    <a:pos x="210" y="0"/>
                  </a:cxn>
                  <a:cxn ang="0">
                    <a:pos x="210" y="16"/>
                  </a:cxn>
                  <a:cxn ang="0">
                    <a:pos x="0" y="16"/>
                  </a:cxn>
                  <a:cxn ang="0">
                    <a:pos x="4" y="0"/>
                  </a:cxn>
                  <a:cxn ang="0">
                    <a:pos x="210" y="0"/>
                  </a:cxn>
                </a:cxnLst>
                <a:rect l="0" t="0" r="r" b="b"/>
                <a:pathLst>
                  <a:path w="211" h="17">
                    <a:moveTo>
                      <a:pt x="210" y="0"/>
                    </a:moveTo>
                    <a:lnTo>
                      <a:pt x="210" y="16"/>
                    </a:lnTo>
                    <a:lnTo>
                      <a:pt x="0" y="16"/>
                    </a:lnTo>
                    <a:lnTo>
                      <a:pt x="4" y="0"/>
                    </a:lnTo>
                    <a:lnTo>
                      <a:pt x="210" y="0"/>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32" name="Freeform 26"/>
              <p:cNvSpPr>
                <a:spLocks/>
              </p:cNvSpPr>
              <p:nvPr/>
            </p:nvSpPr>
            <p:spPr bwMode="auto">
              <a:xfrm>
                <a:off x="3326" y="2371"/>
                <a:ext cx="40" cy="17"/>
              </a:xfrm>
              <a:custGeom>
                <a:avLst/>
                <a:gdLst/>
                <a:ahLst/>
                <a:cxnLst>
                  <a:cxn ang="0">
                    <a:pos x="0" y="3"/>
                  </a:cxn>
                  <a:cxn ang="0">
                    <a:pos x="6" y="0"/>
                  </a:cxn>
                  <a:cxn ang="0">
                    <a:pos x="39" y="0"/>
                  </a:cxn>
                  <a:cxn ang="0">
                    <a:pos x="39" y="16"/>
                  </a:cxn>
                  <a:cxn ang="0">
                    <a:pos x="26" y="16"/>
                  </a:cxn>
                  <a:cxn ang="0">
                    <a:pos x="26" y="8"/>
                  </a:cxn>
                  <a:cxn ang="0">
                    <a:pos x="7" y="8"/>
                  </a:cxn>
                  <a:cxn ang="0">
                    <a:pos x="0" y="14"/>
                  </a:cxn>
                  <a:cxn ang="0">
                    <a:pos x="0" y="3"/>
                  </a:cxn>
                </a:cxnLst>
                <a:rect l="0" t="0" r="r" b="b"/>
                <a:pathLst>
                  <a:path w="40" h="17">
                    <a:moveTo>
                      <a:pt x="0" y="3"/>
                    </a:moveTo>
                    <a:lnTo>
                      <a:pt x="6" y="0"/>
                    </a:lnTo>
                    <a:lnTo>
                      <a:pt x="39" y="0"/>
                    </a:lnTo>
                    <a:lnTo>
                      <a:pt x="39" y="16"/>
                    </a:lnTo>
                    <a:lnTo>
                      <a:pt x="26" y="16"/>
                    </a:lnTo>
                    <a:lnTo>
                      <a:pt x="26" y="8"/>
                    </a:lnTo>
                    <a:lnTo>
                      <a:pt x="7" y="8"/>
                    </a:lnTo>
                    <a:lnTo>
                      <a:pt x="0" y="14"/>
                    </a:lnTo>
                    <a:lnTo>
                      <a:pt x="0" y="3"/>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33" name="Freeform 27"/>
              <p:cNvSpPr>
                <a:spLocks/>
              </p:cNvSpPr>
              <p:nvPr/>
            </p:nvSpPr>
            <p:spPr bwMode="auto">
              <a:xfrm>
                <a:off x="3376" y="2347"/>
                <a:ext cx="22" cy="17"/>
              </a:xfrm>
              <a:custGeom>
                <a:avLst/>
                <a:gdLst/>
                <a:ahLst/>
                <a:cxnLst>
                  <a:cxn ang="0">
                    <a:pos x="21" y="16"/>
                  </a:cxn>
                  <a:cxn ang="0">
                    <a:pos x="21" y="6"/>
                  </a:cxn>
                  <a:cxn ang="0">
                    <a:pos x="2" y="7"/>
                  </a:cxn>
                  <a:cxn ang="0">
                    <a:pos x="2" y="3"/>
                  </a:cxn>
                  <a:cxn ang="0">
                    <a:pos x="1" y="0"/>
                  </a:cxn>
                  <a:cxn ang="0">
                    <a:pos x="0" y="3"/>
                  </a:cxn>
                  <a:cxn ang="0">
                    <a:pos x="0" y="12"/>
                  </a:cxn>
                  <a:cxn ang="0">
                    <a:pos x="17" y="11"/>
                  </a:cxn>
                  <a:cxn ang="0">
                    <a:pos x="14" y="16"/>
                  </a:cxn>
                  <a:cxn ang="0">
                    <a:pos x="21" y="16"/>
                  </a:cxn>
                </a:cxnLst>
                <a:rect l="0" t="0" r="r" b="b"/>
                <a:pathLst>
                  <a:path w="22" h="17">
                    <a:moveTo>
                      <a:pt x="21" y="16"/>
                    </a:moveTo>
                    <a:lnTo>
                      <a:pt x="21" y="6"/>
                    </a:lnTo>
                    <a:lnTo>
                      <a:pt x="2" y="7"/>
                    </a:lnTo>
                    <a:lnTo>
                      <a:pt x="2" y="3"/>
                    </a:lnTo>
                    <a:lnTo>
                      <a:pt x="1" y="0"/>
                    </a:lnTo>
                    <a:lnTo>
                      <a:pt x="0" y="3"/>
                    </a:lnTo>
                    <a:lnTo>
                      <a:pt x="0" y="12"/>
                    </a:lnTo>
                    <a:lnTo>
                      <a:pt x="17" y="11"/>
                    </a:lnTo>
                    <a:lnTo>
                      <a:pt x="14" y="16"/>
                    </a:lnTo>
                    <a:lnTo>
                      <a:pt x="21" y="16"/>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34" name="Freeform 28"/>
              <p:cNvSpPr>
                <a:spLocks/>
              </p:cNvSpPr>
              <p:nvPr/>
            </p:nvSpPr>
            <p:spPr bwMode="auto">
              <a:xfrm>
                <a:off x="3333" y="2348"/>
                <a:ext cx="65" cy="39"/>
              </a:xfrm>
              <a:custGeom>
                <a:avLst/>
                <a:gdLst/>
                <a:ahLst/>
                <a:cxnLst>
                  <a:cxn ang="0">
                    <a:pos x="43" y="0"/>
                  </a:cxn>
                  <a:cxn ang="0">
                    <a:pos x="0" y="23"/>
                  </a:cxn>
                  <a:cxn ang="0">
                    <a:pos x="32" y="23"/>
                  </a:cxn>
                  <a:cxn ang="0">
                    <a:pos x="32" y="38"/>
                  </a:cxn>
                  <a:cxn ang="0">
                    <a:pos x="64" y="17"/>
                  </a:cxn>
                  <a:cxn ang="0">
                    <a:pos x="64" y="6"/>
                  </a:cxn>
                  <a:cxn ang="0">
                    <a:pos x="57" y="6"/>
                  </a:cxn>
                  <a:cxn ang="0">
                    <a:pos x="60" y="4"/>
                  </a:cxn>
                  <a:cxn ang="0">
                    <a:pos x="43" y="4"/>
                  </a:cxn>
                  <a:cxn ang="0">
                    <a:pos x="43" y="0"/>
                  </a:cxn>
                </a:cxnLst>
                <a:rect l="0" t="0" r="r" b="b"/>
                <a:pathLst>
                  <a:path w="65" h="39">
                    <a:moveTo>
                      <a:pt x="43" y="0"/>
                    </a:moveTo>
                    <a:lnTo>
                      <a:pt x="0" y="23"/>
                    </a:lnTo>
                    <a:lnTo>
                      <a:pt x="32" y="23"/>
                    </a:lnTo>
                    <a:lnTo>
                      <a:pt x="32" y="38"/>
                    </a:lnTo>
                    <a:lnTo>
                      <a:pt x="64" y="17"/>
                    </a:lnTo>
                    <a:lnTo>
                      <a:pt x="64" y="6"/>
                    </a:lnTo>
                    <a:lnTo>
                      <a:pt x="57" y="6"/>
                    </a:lnTo>
                    <a:lnTo>
                      <a:pt x="60" y="4"/>
                    </a:lnTo>
                    <a:lnTo>
                      <a:pt x="43" y="4"/>
                    </a:lnTo>
                    <a:lnTo>
                      <a:pt x="43" y="0"/>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35" name="Freeform 29"/>
              <p:cNvSpPr>
                <a:spLocks/>
              </p:cNvSpPr>
              <p:nvPr/>
            </p:nvSpPr>
            <p:spPr bwMode="auto">
              <a:xfrm>
                <a:off x="3326" y="2379"/>
                <a:ext cx="27" cy="31"/>
              </a:xfrm>
              <a:custGeom>
                <a:avLst/>
                <a:gdLst/>
                <a:ahLst/>
                <a:cxnLst>
                  <a:cxn ang="0">
                    <a:pos x="8" y="5"/>
                  </a:cxn>
                  <a:cxn ang="0">
                    <a:pos x="16" y="5"/>
                  </a:cxn>
                  <a:cxn ang="0">
                    <a:pos x="16" y="30"/>
                  </a:cxn>
                  <a:cxn ang="0">
                    <a:pos x="26" y="21"/>
                  </a:cxn>
                  <a:cxn ang="0">
                    <a:pos x="26" y="0"/>
                  </a:cxn>
                  <a:cxn ang="0">
                    <a:pos x="7" y="0"/>
                  </a:cxn>
                  <a:cxn ang="0">
                    <a:pos x="0" y="5"/>
                  </a:cxn>
                  <a:cxn ang="0">
                    <a:pos x="8" y="5"/>
                  </a:cxn>
                </a:cxnLst>
                <a:rect l="0" t="0" r="r" b="b"/>
                <a:pathLst>
                  <a:path w="27" h="31">
                    <a:moveTo>
                      <a:pt x="8" y="5"/>
                    </a:moveTo>
                    <a:lnTo>
                      <a:pt x="16" y="5"/>
                    </a:lnTo>
                    <a:lnTo>
                      <a:pt x="16" y="30"/>
                    </a:lnTo>
                    <a:lnTo>
                      <a:pt x="26" y="21"/>
                    </a:lnTo>
                    <a:lnTo>
                      <a:pt x="26" y="0"/>
                    </a:lnTo>
                    <a:lnTo>
                      <a:pt x="7" y="0"/>
                    </a:lnTo>
                    <a:lnTo>
                      <a:pt x="0" y="5"/>
                    </a:lnTo>
                    <a:lnTo>
                      <a:pt x="8" y="5"/>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36" name="Freeform 30"/>
              <p:cNvSpPr>
                <a:spLocks/>
              </p:cNvSpPr>
              <p:nvPr/>
            </p:nvSpPr>
            <p:spPr bwMode="auto">
              <a:xfrm>
                <a:off x="3269" y="2333"/>
                <a:ext cx="23" cy="44"/>
              </a:xfrm>
              <a:custGeom>
                <a:avLst/>
                <a:gdLst/>
                <a:ahLst/>
                <a:cxnLst>
                  <a:cxn ang="0">
                    <a:pos x="12" y="43"/>
                  </a:cxn>
                  <a:cxn ang="0">
                    <a:pos x="22" y="0"/>
                  </a:cxn>
                  <a:cxn ang="0">
                    <a:pos x="13" y="0"/>
                  </a:cxn>
                  <a:cxn ang="0">
                    <a:pos x="0" y="43"/>
                  </a:cxn>
                  <a:cxn ang="0">
                    <a:pos x="12" y="43"/>
                  </a:cxn>
                </a:cxnLst>
                <a:rect l="0" t="0" r="r" b="b"/>
                <a:pathLst>
                  <a:path w="23" h="44">
                    <a:moveTo>
                      <a:pt x="12" y="43"/>
                    </a:moveTo>
                    <a:lnTo>
                      <a:pt x="22" y="0"/>
                    </a:lnTo>
                    <a:lnTo>
                      <a:pt x="13" y="0"/>
                    </a:lnTo>
                    <a:lnTo>
                      <a:pt x="0" y="43"/>
                    </a:lnTo>
                    <a:lnTo>
                      <a:pt x="12" y="43"/>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37" name="Freeform 31"/>
              <p:cNvSpPr>
                <a:spLocks/>
              </p:cNvSpPr>
              <p:nvPr/>
            </p:nvSpPr>
            <p:spPr bwMode="auto">
              <a:xfrm>
                <a:off x="3098" y="2336"/>
                <a:ext cx="67" cy="41"/>
              </a:xfrm>
              <a:custGeom>
                <a:avLst/>
                <a:gdLst/>
                <a:ahLst/>
                <a:cxnLst>
                  <a:cxn ang="0">
                    <a:pos x="57" y="0"/>
                  </a:cxn>
                  <a:cxn ang="0">
                    <a:pos x="66" y="0"/>
                  </a:cxn>
                  <a:cxn ang="0">
                    <a:pos x="15" y="40"/>
                  </a:cxn>
                  <a:cxn ang="0">
                    <a:pos x="0" y="40"/>
                  </a:cxn>
                  <a:cxn ang="0">
                    <a:pos x="57" y="0"/>
                  </a:cxn>
                </a:cxnLst>
                <a:rect l="0" t="0" r="r" b="b"/>
                <a:pathLst>
                  <a:path w="67" h="41">
                    <a:moveTo>
                      <a:pt x="57" y="0"/>
                    </a:moveTo>
                    <a:lnTo>
                      <a:pt x="66" y="0"/>
                    </a:lnTo>
                    <a:lnTo>
                      <a:pt x="15" y="40"/>
                    </a:lnTo>
                    <a:lnTo>
                      <a:pt x="0" y="40"/>
                    </a:lnTo>
                    <a:lnTo>
                      <a:pt x="57" y="0"/>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38" name="Freeform 32"/>
              <p:cNvSpPr>
                <a:spLocks/>
              </p:cNvSpPr>
              <p:nvPr/>
            </p:nvSpPr>
            <p:spPr bwMode="auto">
              <a:xfrm>
                <a:off x="3012" y="2317"/>
                <a:ext cx="509" cy="60"/>
              </a:xfrm>
              <a:custGeom>
                <a:avLst/>
                <a:gdLst/>
                <a:ahLst/>
                <a:cxnLst>
                  <a:cxn ang="0">
                    <a:pos x="73" y="59"/>
                  </a:cxn>
                  <a:cxn ang="0">
                    <a:pos x="40" y="59"/>
                  </a:cxn>
                  <a:cxn ang="0">
                    <a:pos x="100" y="28"/>
                  </a:cxn>
                  <a:cxn ang="0">
                    <a:pos x="0" y="28"/>
                  </a:cxn>
                  <a:cxn ang="0">
                    <a:pos x="109" y="11"/>
                  </a:cxn>
                  <a:cxn ang="0">
                    <a:pos x="132" y="8"/>
                  </a:cxn>
                  <a:cxn ang="0">
                    <a:pos x="132" y="10"/>
                  </a:cxn>
                  <a:cxn ang="0">
                    <a:pos x="165" y="10"/>
                  </a:cxn>
                  <a:cxn ang="0">
                    <a:pos x="165" y="0"/>
                  </a:cxn>
                  <a:cxn ang="0">
                    <a:pos x="344" y="0"/>
                  </a:cxn>
                  <a:cxn ang="0">
                    <a:pos x="351" y="0"/>
                  </a:cxn>
                  <a:cxn ang="0">
                    <a:pos x="417" y="0"/>
                  </a:cxn>
                  <a:cxn ang="0">
                    <a:pos x="452" y="12"/>
                  </a:cxn>
                  <a:cxn ang="0">
                    <a:pos x="508" y="23"/>
                  </a:cxn>
                  <a:cxn ang="0">
                    <a:pos x="508" y="25"/>
                  </a:cxn>
                  <a:cxn ang="0">
                    <a:pos x="384" y="32"/>
                  </a:cxn>
                  <a:cxn ang="0">
                    <a:pos x="366" y="33"/>
                  </a:cxn>
                  <a:cxn ang="0">
                    <a:pos x="366" y="30"/>
                  </a:cxn>
                  <a:cxn ang="0">
                    <a:pos x="365" y="29"/>
                  </a:cxn>
                  <a:cxn ang="0">
                    <a:pos x="363" y="30"/>
                  </a:cxn>
                  <a:cxn ang="0">
                    <a:pos x="320" y="53"/>
                  </a:cxn>
                  <a:cxn ang="0">
                    <a:pos x="313" y="56"/>
                  </a:cxn>
                  <a:cxn ang="0">
                    <a:pos x="313" y="59"/>
                  </a:cxn>
                  <a:cxn ang="0">
                    <a:pos x="269" y="59"/>
                  </a:cxn>
                  <a:cxn ang="0">
                    <a:pos x="278" y="16"/>
                  </a:cxn>
                  <a:cxn ang="0">
                    <a:pos x="270" y="16"/>
                  </a:cxn>
                  <a:cxn ang="0">
                    <a:pos x="256" y="59"/>
                  </a:cxn>
                  <a:cxn ang="0">
                    <a:pos x="100" y="59"/>
                  </a:cxn>
                  <a:cxn ang="0">
                    <a:pos x="151" y="19"/>
                  </a:cxn>
                  <a:cxn ang="0">
                    <a:pos x="142" y="19"/>
                  </a:cxn>
                  <a:cxn ang="0">
                    <a:pos x="85" y="59"/>
                  </a:cxn>
                  <a:cxn ang="0">
                    <a:pos x="73" y="59"/>
                  </a:cxn>
                </a:cxnLst>
                <a:rect l="0" t="0" r="r" b="b"/>
                <a:pathLst>
                  <a:path w="509" h="60">
                    <a:moveTo>
                      <a:pt x="73" y="59"/>
                    </a:moveTo>
                    <a:lnTo>
                      <a:pt x="40" y="59"/>
                    </a:lnTo>
                    <a:lnTo>
                      <a:pt x="100" y="28"/>
                    </a:lnTo>
                    <a:lnTo>
                      <a:pt x="0" y="28"/>
                    </a:lnTo>
                    <a:lnTo>
                      <a:pt x="109" y="11"/>
                    </a:lnTo>
                    <a:lnTo>
                      <a:pt x="132" y="8"/>
                    </a:lnTo>
                    <a:lnTo>
                      <a:pt x="132" y="10"/>
                    </a:lnTo>
                    <a:lnTo>
                      <a:pt x="165" y="10"/>
                    </a:lnTo>
                    <a:lnTo>
                      <a:pt x="165" y="0"/>
                    </a:lnTo>
                    <a:lnTo>
                      <a:pt x="344" y="0"/>
                    </a:lnTo>
                    <a:lnTo>
                      <a:pt x="351" y="0"/>
                    </a:lnTo>
                    <a:lnTo>
                      <a:pt x="417" y="0"/>
                    </a:lnTo>
                    <a:lnTo>
                      <a:pt x="452" y="12"/>
                    </a:lnTo>
                    <a:lnTo>
                      <a:pt x="508" y="23"/>
                    </a:lnTo>
                    <a:lnTo>
                      <a:pt x="508" y="25"/>
                    </a:lnTo>
                    <a:lnTo>
                      <a:pt x="384" y="32"/>
                    </a:lnTo>
                    <a:lnTo>
                      <a:pt x="366" y="33"/>
                    </a:lnTo>
                    <a:lnTo>
                      <a:pt x="366" y="30"/>
                    </a:lnTo>
                    <a:lnTo>
                      <a:pt x="365" y="29"/>
                    </a:lnTo>
                    <a:lnTo>
                      <a:pt x="363" y="30"/>
                    </a:lnTo>
                    <a:lnTo>
                      <a:pt x="320" y="53"/>
                    </a:lnTo>
                    <a:lnTo>
                      <a:pt x="313" y="56"/>
                    </a:lnTo>
                    <a:lnTo>
                      <a:pt x="313" y="59"/>
                    </a:lnTo>
                    <a:lnTo>
                      <a:pt x="269" y="59"/>
                    </a:lnTo>
                    <a:lnTo>
                      <a:pt x="278" y="16"/>
                    </a:lnTo>
                    <a:lnTo>
                      <a:pt x="270" y="16"/>
                    </a:lnTo>
                    <a:lnTo>
                      <a:pt x="256" y="59"/>
                    </a:lnTo>
                    <a:lnTo>
                      <a:pt x="100" y="59"/>
                    </a:lnTo>
                    <a:lnTo>
                      <a:pt x="151" y="19"/>
                    </a:lnTo>
                    <a:lnTo>
                      <a:pt x="142" y="19"/>
                    </a:lnTo>
                    <a:lnTo>
                      <a:pt x="85" y="59"/>
                    </a:lnTo>
                    <a:lnTo>
                      <a:pt x="73" y="59"/>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39" name="Freeform 33"/>
              <p:cNvSpPr>
                <a:spLocks/>
              </p:cNvSpPr>
              <p:nvPr/>
            </p:nvSpPr>
            <p:spPr bwMode="auto">
              <a:xfrm>
                <a:off x="3397" y="2343"/>
                <a:ext cx="124" cy="25"/>
              </a:xfrm>
              <a:custGeom>
                <a:avLst/>
                <a:gdLst/>
                <a:ahLst/>
                <a:cxnLst>
                  <a:cxn ang="0">
                    <a:pos x="123" y="0"/>
                  </a:cxn>
                  <a:cxn ang="0">
                    <a:pos x="0" y="6"/>
                  </a:cxn>
                  <a:cxn ang="0">
                    <a:pos x="0" y="24"/>
                  </a:cxn>
                  <a:cxn ang="0">
                    <a:pos x="5" y="23"/>
                  </a:cxn>
                  <a:cxn ang="0">
                    <a:pos x="5" y="16"/>
                  </a:cxn>
                  <a:cxn ang="0">
                    <a:pos x="5" y="15"/>
                  </a:cxn>
                  <a:cxn ang="0">
                    <a:pos x="6" y="14"/>
                  </a:cxn>
                  <a:cxn ang="0">
                    <a:pos x="8" y="14"/>
                  </a:cxn>
                  <a:cxn ang="0">
                    <a:pos x="8" y="13"/>
                  </a:cxn>
                  <a:cxn ang="0">
                    <a:pos x="9" y="12"/>
                  </a:cxn>
                  <a:cxn ang="0">
                    <a:pos x="10" y="12"/>
                  </a:cxn>
                  <a:cxn ang="0">
                    <a:pos x="11" y="13"/>
                  </a:cxn>
                  <a:cxn ang="0">
                    <a:pos x="12" y="13"/>
                  </a:cxn>
                  <a:cxn ang="0">
                    <a:pos x="13" y="14"/>
                  </a:cxn>
                  <a:cxn ang="0">
                    <a:pos x="14" y="16"/>
                  </a:cxn>
                  <a:cxn ang="0">
                    <a:pos x="14" y="17"/>
                  </a:cxn>
                  <a:cxn ang="0">
                    <a:pos x="13" y="23"/>
                  </a:cxn>
                  <a:cxn ang="0">
                    <a:pos x="62" y="20"/>
                  </a:cxn>
                  <a:cxn ang="0">
                    <a:pos x="109" y="17"/>
                  </a:cxn>
                  <a:cxn ang="0">
                    <a:pos x="109" y="5"/>
                  </a:cxn>
                  <a:cxn ang="0">
                    <a:pos x="123" y="0"/>
                  </a:cxn>
                </a:cxnLst>
                <a:rect l="0" t="0" r="r" b="b"/>
                <a:pathLst>
                  <a:path w="124" h="25">
                    <a:moveTo>
                      <a:pt x="123" y="0"/>
                    </a:moveTo>
                    <a:lnTo>
                      <a:pt x="0" y="6"/>
                    </a:lnTo>
                    <a:lnTo>
                      <a:pt x="0" y="24"/>
                    </a:lnTo>
                    <a:lnTo>
                      <a:pt x="5" y="23"/>
                    </a:lnTo>
                    <a:lnTo>
                      <a:pt x="5" y="16"/>
                    </a:lnTo>
                    <a:lnTo>
                      <a:pt x="5" y="15"/>
                    </a:lnTo>
                    <a:lnTo>
                      <a:pt x="6" y="14"/>
                    </a:lnTo>
                    <a:lnTo>
                      <a:pt x="8" y="14"/>
                    </a:lnTo>
                    <a:lnTo>
                      <a:pt x="8" y="13"/>
                    </a:lnTo>
                    <a:lnTo>
                      <a:pt x="9" y="12"/>
                    </a:lnTo>
                    <a:lnTo>
                      <a:pt x="10" y="12"/>
                    </a:lnTo>
                    <a:lnTo>
                      <a:pt x="11" y="13"/>
                    </a:lnTo>
                    <a:lnTo>
                      <a:pt x="12" y="13"/>
                    </a:lnTo>
                    <a:lnTo>
                      <a:pt x="13" y="14"/>
                    </a:lnTo>
                    <a:lnTo>
                      <a:pt x="14" y="16"/>
                    </a:lnTo>
                    <a:lnTo>
                      <a:pt x="14" y="17"/>
                    </a:lnTo>
                    <a:lnTo>
                      <a:pt x="13" y="23"/>
                    </a:lnTo>
                    <a:lnTo>
                      <a:pt x="62" y="20"/>
                    </a:lnTo>
                    <a:lnTo>
                      <a:pt x="109" y="17"/>
                    </a:lnTo>
                    <a:lnTo>
                      <a:pt x="109" y="5"/>
                    </a:lnTo>
                    <a:lnTo>
                      <a:pt x="123" y="0"/>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40" name="Freeform 34"/>
              <p:cNvSpPr>
                <a:spLocks/>
              </p:cNvSpPr>
              <p:nvPr/>
            </p:nvSpPr>
            <p:spPr bwMode="auto">
              <a:xfrm>
                <a:off x="3402" y="2356"/>
                <a:ext cx="17" cy="17"/>
              </a:xfrm>
              <a:custGeom>
                <a:avLst/>
                <a:gdLst/>
                <a:ahLst/>
                <a:cxnLst>
                  <a:cxn ang="0">
                    <a:pos x="16" y="4"/>
                  </a:cxn>
                  <a:cxn ang="0">
                    <a:pos x="15" y="12"/>
                  </a:cxn>
                  <a:cxn ang="0">
                    <a:pos x="13" y="16"/>
                  </a:cxn>
                  <a:cxn ang="0">
                    <a:pos x="0" y="16"/>
                  </a:cxn>
                  <a:cxn ang="0">
                    <a:pos x="0" y="12"/>
                  </a:cxn>
                  <a:cxn ang="0">
                    <a:pos x="1" y="4"/>
                  </a:cxn>
                  <a:cxn ang="0">
                    <a:pos x="1" y="2"/>
                  </a:cxn>
                  <a:cxn ang="0">
                    <a:pos x="2" y="1"/>
                  </a:cxn>
                  <a:cxn ang="0">
                    <a:pos x="5" y="1"/>
                  </a:cxn>
                  <a:cxn ang="0">
                    <a:pos x="5" y="0"/>
                  </a:cxn>
                  <a:cxn ang="0">
                    <a:pos x="6" y="0"/>
                  </a:cxn>
                  <a:cxn ang="0">
                    <a:pos x="7" y="0"/>
                  </a:cxn>
                  <a:cxn ang="0">
                    <a:pos x="10" y="0"/>
                  </a:cxn>
                  <a:cxn ang="0">
                    <a:pos x="11" y="0"/>
                  </a:cxn>
                  <a:cxn ang="0">
                    <a:pos x="13" y="0"/>
                  </a:cxn>
                  <a:cxn ang="0">
                    <a:pos x="13" y="1"/>
                  </a:cxn>
                  <a:cxn ang="0">
                    <a:pos x="16" y="3"/>
                  </a:cxn>
                  <a:cxn ang="0">
                    <a:pos x="16" y="4"/>
                  </a:cxn>
                </a:cxnLst>
                <a:rect l="0" t="0" r="r" b="b"/>
                <a:pathLst>
                  <a:path w="17" h="17">
                    <a:moveTo>
                      <a:pt x="16" y="4"/>
                    </a:moveTo>
                    <a:lnTo>
                      <a:pt x="15" y="12"/>
                    </a:lnTo>
                    <a:lnTo>
                      <a:pt x="13" y="16"/>
                    </a:lnTo>
                    <a:lnTo>
                      <a:pt x="0" y="16"/>
                    </a:lnTo>
                    <a:lnTo>
                      <a:pt x="0" y="12"/>
                    </a:lnTo>
                    <a:lnTo>
                      <a:pt x="1" y="4"/>
                    </a:lnTo>
                    <a:lnTo>
                      <a:pt x="1" y="2"/>
                    </a:lnTo>
                    <a:lnTo>
                      <a:pt x="2" y="1"/>
                    </a:lnTo>
                    <a:lnTo>
                      <a:pt x="5" y="1"/>
                    </a:lnTo>
                    <a:lnTo>
                      <a:pt x="5" y="0"/>
                    </a:lnTo>
                    <a:lnTo>
                      <a:pt x="6" y="0"/>
                    </a:lnTo>
                    <a:lnTo>
                      <a:pt x="7" y="0"/>
                    </a:lnTo>
                    <a:lnTo>
                      <a:pt x="10" y="0"/>
                    </a:lnTo>
                    <a:lnTo>
                      <a:pt x="11" y="0"/>
                    </a:lnTo>
                    <a:lnTo>
                      <a:pt x="13" y="0"/>
                    </a:lnTo>
                    <a:lnTo>
                      <a:pt x="13" y="1"/>
                    </a:lnTo>
                    <a:lnTo>
                      <a:pt x="16" y="3"/>
                    </a:lnTo>
                    <a:lnTo>
                      <a:pt x="16" y="4"/>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41" name="Freeform 35"/>
              <p:cNvSpPr>
                <a:spLocks/>
              </p:cNvSpPr>
              <p:nvPr/>
            </p:nvSpPr>
            <p:spPr bwMode="auto">
              <a:xfrm>
                <a:off x="3183" y="2434"/>
                <a:ext cx="21" cy="17"/>
              </a:xfrm>
              <a:custGeom>
                <a:avLst/>
                <a:gdLst/>
                <a:ahLst/>
                <a:cxnLst>
                  <a:cxn ang="0">
                    <a:pos x="20" y="7"/>
                  </a:cxn>
                  <a:cxn ang="0">
                    <a:pos x="20" y="6"/>
                  </a:cxn>
                  <a:cxn ang="0">
                    <a:pos x="18" y="4"/>
                  </a:cxn>
                  <a:cxn ang="0">
                    <a:pos x="17" y="3"/>
                  </a:cxn>
                  <a:cxn ang="0">
                    <a:pos x="15" y="2"/>
                  </a:cxn>
                  <a:cxn ang="0">
                    <a:pos x="14" y="0"/>
                  </a:cxn>
                  <a:cxn ang="0">
                    <a:pos x="12" y="0"/>
                  </a:cxn>
                  <a:cxn ang="0">
                    <a:pos x="7" y="0"/>
                  </a:cxn>
                  <a:cxn ang="0">
                    <a:pos x="5" y="2"/>
                  </a:cxn>
                  <a:cxn ang="0">
                    <a:pos x="4" y="2"/>
                  </a:cxn>
                  <a:cxn ang="0">
                    <a:pos x="2" y="3"/>
                  </a:cxn>
                  <a:cxn ang="0">
                    <a:pos x="1" y="4"/>
                  </a:cxn>
                  <a:cxn ang="0">
                    <a:pos x="1" y="6"/>
                  </a:cxn>
                  <a:cxn ang="0">
                    <a:pos x="0" y="7"/>
                  </a:cxn>
                  <a:cxn ang="0">
                    <a:pos x="0" y="9"/>
                  </a:cxn>
                  <a:cxn ang="0">
                    <a:pos x="1" y="11"/>
                  </a:cxn>
                  <a:cxn ang="0">
                    <a:pos x="2" y="13"/>
                  </a:cxn>
                  <a:cxn ang="0">
                    <a:pos x="3" y="13"/>
                  </a:cxn>
                  <a:cxn ang="0">
                    <a:pos x="4" y="14"/>
                  </a:cxn>
                  <a:cxn ang="0">
                    <a:pos x="5" y="14"/>
                  </a:cxn>
                  <a:cxn ang="0">
                    <a:pos x="7" y="16"/>
                  </a:cxn>
                  <a:cxn ang="0">
                    <a:pos x="13" y="16"/>
                  </a:cxn>
                  <a:cxn ang="0">
                    <a:pos x="15" y="14"/>
                  </a:cxn>
                  <a:cxn ang="0">
                    <a:pos x="16" y="14"/>
                  </a:cxn>
                  <a:cxn ang="0">
                    <a:pos x="17" y="13"/>
                  </a:cxn>
                  <a:cxn ang="0">
                    <a:pos x="18" y="11"/>
                  </a:cxn>
                  <a:cxn ang="0">
                    <a:pos x="19" y="11"/>
                  </a:cxn>
                  <a:cxn ang="0">
                    <a:pos x="20" y="9"/>
                  </a:cxn>
                  <a:cxn ang="0">
                    <a:pos x="20" y="7"/>
                  </a:cxn>
                </a:cxnLst>
                <a:rect l="0" t="0" r="r" b="b"/>
                <a:pathLst>
                  <a:path w="21" h="17">
                    <a:moveTo>
                      <a:pt x="20" y="7"/>
                    </a:moveTo>
                    <a:lnTo>
                      <a:pt x="20" y="6"/>
                    </a:lnTo>
                    <a:lnTo>
                      <a:pt x="18" y="4"/>
                    </a:lnTo>
                    <a:lnTo>
                      <a:pt x="17" y="3"/>
                    </a:lnTo>
                    <a:lnTo>
                      <a:pt x="15" y="2"/>
                    </a:lnTo>
                    <a:lnTo>
                      <a:pt x="14" y="0"/>
                    </a:lnTo>
                    <a:lnTo>
                      <a:pt x="12" y="0"/>
                    </a:lnTo>
                    <a:lnTo>
                      <a:pt x="7" y="0"/>
                    </a:lnTo>
                    <a:lnTo>
                      <a:pt x="5" y="2"/>
                    </a:lnTo>
                    <a:lnTo>
                      <a:pt x="4" y="2"/>
                    </a:lnTo>
                    <a:lnTo>
                      <a:pt x="2" y="3"/>
                    </a:lnTo>
                    <a:lnTo>
                      <a:pt x="1" y="4"/>
                    </a:lnTo>
                    <a:lnTo>
                      <a:pt x="1" y="6"/>
                    </a:lnTo>
                    <a:lnTo>
                      <a:pt x="0" y="7"/>
                    </a:lnTo>
                    <a:lnTo>
                      <a:pt x="0" y="9"/>
                    </a:lnTo>
                    <a:lnTo>
                      <a:pt x="1" y="11"/>
                    </a:lnTo>
                    <a:lnTo>
                      <a:pt x="2" y="13"/>
                    </a:lnTo>
                    <a:lnTo>
                      <a:pt x="3" y="13"/>
                    </a:lnTo>
                    <a:lnTo>
                      <a:pt x="4" y="14"/>
                    </a:lnTo>
                    <a:lnTo>
                      <a:pt x="5" y="14"/>
                    </a:lnTo>
                    <a:lnTo>
                      <a:pt x="7" y="16"/>
                    </a:lnTo>
                    <a:lnTo>
                      <a:pt x="13" y="16"/>
                    </a:lnTo>
                    <a:lnTo>
                      <a:pt x="15" y="14"/>
                    </a:lnTo>
                    <a:lnTo>
                      <a:pt x="16" y="14"/>
                    </a:lnTo>
                    <a:lnTo>
                      <a:pt x="17" y="13"/>
                    </a:lnTo>
                    <a:lnTo>
                      <a:pt x="18" y="11"/>
                    </a:lnTo>
                    <a:lnTo>
                      <a:pt x="19" y="11"/>
                    </a:lnTo>
                    <a:lnTo>
                      <a:pt x="20" y="9"/>
                    </a:lnTo>
                    <a:lnTo>
                      <a:pt x="20" y="7"/>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42" name="Freeform 36"/>
              <p:cNvSpPr>
                <a:spLocks/>
              </p:cNvSpPr>
              <p:nvPr/>
            </p:nvSpPr>
            <p:spPr bwMode="auto">
              <a:xfrm>
                <a:off x="3160" y="2431"/>
                <a:ext cx="17" cy="17"/>
              </a:xfrm>
              <a:custGeom>
                <a:avLst/>
                <a:gdLst/>
                <a:ahLst/>
                <a:cxnLst>
                  <a:cxn ang="0">
                    <a:pos x="16" y="9"/>
                  </a:cxn>
                  <a:cxn ang="0">
                    <a:pos x="15" y="5"/>
                  </a:cxn>
                  <a:cxn ang="0">
                    <a:pos x="15" y="4"/>
                  </a:cxn>
                  <a:cxn ang="0">
                    <a:pos x="14" y="2"/>
                  </a:cxn>
                  <a:cxn ang="0">
                    <a:pos x="13" y="1"/>
                  </a:cxn>
                  <a:cxn ang="0">
                    <a:pos x="10" y="1"/>
                  </a:cxn>
                  <a:cxn ang="0">
                    <a:pos x="8" y="0"/>
                  </a:cxn>
                  <a:cxn ang="0">
                    <a:pos x="6" y="0"/>
                  </a:cxn>
                  <a:cxn ang="0">
                    <a:pos x="5" y="1"/>
                  </a:cxn>
                  <a:cxn ang="0">
                    <a:pos x="3" y="1"/>
                  </a:cxn>
                  <a:cxn ang="0">
                    <a:pos x="2" y="2"/>
                  </a:cxn>
                  <a:cxn ang="0">
                    <a:pos x="1" y="2"/>
                  </a:cxn>
                  <a:cxn ang="0">
                    <a:pos x="0" y="5"/>
                  </a:cxn>
                  <a:cxn ang="0">
                    <a:pos x="0" y="10"/>
                  </a:cxn>
                  <a:cxn ang="0">
                    <a:pos x="1" y="12"/>
                  </a:cxn>
                  <a:cxn ang="0">
                    <a:pos x="2" y="13"/>
                  </a:cxn>
                  <a:cxn ang="0">
                    <a:pos x="3" y="15"/>
                  </a:cxn>
                  <a:cxn ang="0">
                    <a:pos x="5" y="15"/>
                  </a:cxn>
                  <a:cxn ang="0">
                    <a:pos x="6" y="16"/>
                  </a:cxn>
                  <a:cxn ang="0">
                    <a:pos x="8" y="16"/>
                  </a:cxn>
                  <a:cxn ang="0">
                    <a:pos x="10" y="15"/>
                  </a:cxn>
                  <a:cxn ang="0">
                    <a:pos x="12" y="15"/>
                  </a:cxn>
                  <a:cxn ang="0">
                    <a:pos x="13" y="13"/>
                  </a:cxn>
                  <a:cxn ang="0">
                    <a:pos x="14" y="12"/>
                  </a:cxn>
                  <a:cxn ang="0">
                    <a:pos x="16" y="9"/>
                  </a:cxn>
                </a:cxnLst>
                <a:rect l="0" t="0" r="r" b="b"/>
                <a:pathLst>
                  <a:path w="17" h="17">
                    <a:moveTo>
                      <a:pt x="16" y="9"/>
                    </a:moveTo>
                    <a:lnTo>
                      <a:pt x="15" y="5"/>
                    </a:lnTo>
                    <a:lnTo>
                      <a:pt x="15" y="4"/>
                    </a:lnTo>
                    <a:lnTo>
                      <a:pt x="14" y="2"/>
                    </a:lnTo>
                    <a:lnTo>
                      <a:pt x="13" y="1"/>
                    </a:lnTo>
                    <a:lnTo>
                      <a:pt x="10" y="1"/>
                    </a:lnTo>
                    <a:lnTo>
                      <a:pt x="8" y="0"/>
                    </a:lnTo>
                    <a:lnTo>
                      <a:pt x="6" y="0"/>
                    </a:lnTo>
                    <a:lnTo>
                      <a:pt x="5" y="1"/>
                    </a:lnTo>
                    <a:lnTo>
                      <a:pt x="3" y="1"/>
                    </a:lnTo>
                    <a:lnTo>
                      <a:pt x="2" y="2"/>
                    </a:lnTo>
                    <a:lnTo>
                      <a:pt x="1" y="2"/>
                    </a:lnTo>
                    <a:lnTo>
                      <a:pt x="0" y="5"/>
                    </a:lnTo>
                    <a:lnTo>
                      <a:pt x="0" y="10"/>
                    </a:lnTo>
                    <a:lnTo>
                      <a:pt x="1" y="12"/>
                    </a:lnTo>
                    <a:lnTo>
                      <a:pt x="2" y="13"/>
                    </a:lnTo>
                    <a:lnTo>
                      <a:pt x="3" y="15"/>
                    </a:lnTo>
                    <a:lnTo>
                      <a:pt x="5" y="15"/>
                    </a:lnTo>
                    <a:lnTo>
                      <a:pt x="6" y="16"/>
                    </a:lnTo>
                    <a:lnTo>
                      <a:pt x="8" y="16"/>
                    </a:lnTo>
                    <a:lnTo>
                      <a:pt x="10" y="15"/>
                    </a:lnTo>
                    <a:lnTo>
                      <a:pt x="12" y="15"/>
                    </a:lnTo>
                    <a:lnTo>
                      <a:pt x="13" y="13"/>
                    </a:lnTo>
                    <a:lnTo>
                      <a:pt x="14" y="12"/>
                    </a:lnTo>
                    <a:lnTo>
                      <a:pt x="16" y="9"/>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43" name="Freeform 37"/>
              <p:cNvSpPr>
                <a:spLocks/>
              </p:cNvSpPr>
              <p:nvPr/>
            </p:nvSpPr>
            <p:spPr bwMode="auto">
              <a:xfrm>
                <a:off x="3208" y="2432"/>
                <a:ext cx="17" cy="17"/>
              </a:xfrm>
              <a:custGeom>
                <a:avLst/>
                <a:gdLst/>
                <a:ahLst/>
                <a:cxnLst>
                  <a:cxn ang="0">
                    <a:pos x="16" y="9"/>
                  </a:cxn>
                  <a:cxn ang="0">
                    <a:pos x="15" y="5"/>
                  </a:cxn>
                  <a:cxn ang="0">
                    <a:pos x="15" y="4"/>
                  </a:cxn>
                  <a:cxn ang="0">
                    <a:pos x="14" y="2"/>
                  </a:cxn>
                  <a:cxn ang="0">
                    <a:pos x="12" y="2"/>
                  </a:cxn>
                  <a:cxn ang="0">
                    <a:pos x="11" y="0"/>
                  </a:cxn>
                  <a:cxn ang="0">
                    <a:pos x="3" y="0"/>
                  </a:cxn>
                  <a:cxn ang="0">
                    <a:pos x="2" y="2"/>
                  </a:cxn>
                  <a:cxn ang="0">
                    <a:pos x="0" y="4"/>
                  </a:cxn>
                  <a:cxn ang="0">
                    <a:pos x="0" y="5"/>
                  </a:cxn>
                  <a:cxn ang="0">
                    <a:pos x="0" y="7"/>
                  </a:cxn>
                  <a:cxn ang="0">
                    <a:pos x="0" y="9"/>
                  </a:cxn>
                  <a:cxn ang="0">
                    <a:pos x="1" y="12"/>
                  </a:cxn>
                  <a:cxn ang="0">
                    <a:pos x="2" y="14"/>
                  </a:cxn>
                  <a:cxn ang="0">
                    <a:pos x="3" y="16"/>
                  </a:cxn>
                  <a:cxn ang="0">
                    <a:pos x="4" y="16"/>
                  </a:cxn>
                  <a:cxn ang="0">
                    <a:pos x="10" y="16"/>
                  </a:cxn>
                  <a:cxn ang="0">
                    <a:pos x="12" y="16"/>
                  </a:cxn>
                  <a:cxn ang="0">
                    <a:pos x="13" y="14"/>
                  </a:cxn>
                  <a:cxn ang="0">
                    <a:pos x="14" y="12"/>
                  </a:cxn>
                  <a:cxn ang="0">
                    <a:pos x="16" y="9"/>
                  </a:cxn>
                </a:cxnLst>
                <a:rect l="0" t="0" r="r" b="b"/>
                <a:pathLst>
                  <a:path w="17" h="17">
                    <a:moveTo>
                      <a:pt x="16" y="9"/>
                    </a:moveTo>
                    <a:lnTo>
                      <a:pt x="15" y="5"/>
                    </a:lnTo>
                    <a:lnTo>
                      <a:pt x="15" y="4"/>
                    </a:lnTo>
                    <a:lnTo>
                      <a:pt x="14" y="2"/>
                    </a:lnTo>
                    <a:lnTo>
                      <a:pt x="12" y="2"/>
                    </a:lnTo>
                    <a:lnTo>
                      <a:pt x="11" y="0"/>
                    </a:lnTo>
                    <a:lnTo>
                      <a:pt x="3" y="0"/>
                    </a:lnTo>
                    <a:lnTo>
                      <a:pt x="2" y="2"/>
                    </a:lnTo>
                    <a:lnTo>
                      <a:pt x="0" y="4"/>
                    </a:lnTo>
                    <a:lnTo>
                      <a:pt x="0" y="5"/>
                    </a:lnTo>
                    <a:lnTo>
                      <a:pt x="0" y="7"/>
                    </a:lnTo>
                    <a:lnTo>
                      <a:pt x="0" y="9"/>
                    </a:lnTo>
                    <a:lnTo>
                      <a:pt x="1" y="12"/>
                    </a:lnTo>
                    <a:lnTo>
                      <a:pt x="2" y="14"/>
                    </a:lnTo>
                    <a:lnTo>
                      <a:pt x="3" y="16"/>
                    </a:lnTo>
                    <a:lnTo>
                      <a:pt x="4" y="16"/>
                    </a:lnTo>
                    <a:lnTo>
                      <a:pt x="10" y="16"/>
                    </a:lnTo>
                    <a:lnTo>
                      <a:pt x="12" y="16"/>
                    </a:lnTo>
                    <a:lnTo>
                      <a:pt x="13" y="14"/>
                    </a:lnTo>
                    <a:lnTo>
                      <a:pt x="14" y="12"/>
                    </a:lnTo>
                    <a:lnTo>
                      <a:pt x="16" y="9"/>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44" name="Freeform 38"/>
              <p:cNvSpPr>
                <a:spLocks/>
              </p:cNvSpPr>
              <p:nvPr/>
            </p:nvSpPr>
            <p:spPr bwMode="auto">
              <a:xfrm>
                <a:off x="3494" y="2400"/>
                <a:ext cx="68" cy="22"/>
              </a:xfrm>
              <a:custGeom>
                <a:avLst/>
                <a:gdLst/>
                <a:ahLst/>
                <a:cxnLst>
                  <a:cxn ang="0">
                    <a:pos x="0" y="21"/>
                  </a:cxn>
                  <a:cxn ang="0">
                    <a:pos x="4" y="19"/>
                  </a:cxn>
                  <a:cxn ang="0">
                    <a:pos x="8" y="17"/>
                  </a:cxn>
                  <a:cxn ang="0">
                    <a:pos x="12" y="14"/>
                  </a:cxn>
                  <a:cxn ang="0">
                    <a:pos x="17" y="12"/>
                  </a:cxn>
                  <a:cxn ang="0">
                    <a:pos x="20" y="9"/>
                  </a:cxn>
                  <a:cxn ang="0">
                    <a:pos x="24" y="10"/>
                  </a:cxn>
                  <a:cxn ang="0">
                    <a:pos x="28" y="11"/>
                  </a:cxn>
                  <a:cxn ang="0">
                    <a:pos x="33" y="10"/>
                  </a:cxn>
                  <a:cxn ang="0">
                    <a:pos x="39" y="9"/>
                  </a:cxn>
                  <a:cxn ang="0">
                    <a:pos x="44" y="8"/>
                  </a:cxn>
                  <a:cxn ang="0">
                    <a:pos x="48" y="5"/>
                  </a:cxn>
                  <a:cxn ang="0">
                    <a:pos x="52" y="3"/>
                  </a:cxn>
                  <a:cxn ang="0">
                    <a:pos x="56" y="1"/>
                  </a:cxn>
                  <a:cxn ang="0">
                    <a:pos x="61" y="0"/>
                  </a:cxn>
                  <a:cxn ang="0">
                    <a:pos x="67" y="0"/>
                  </a:cxn>
                  <a:cxn ang="0">
                    <a:pos x="64" y="0"/>
                  </a:cxn>
                  <a:cxn ang="0">
                    <a:pos x="65" y="2"/>
                  </a:cxn>
                  <a:cxn ang="0">
                    <a:pos x="59" y="4"/>
                  </a:cxn>
                  <a:cxn ang="0">
                    <a:pos x="54" y="5"/>
                  </a:cxn>
                  <a:cxn ang="0">
                    <a:pos x="50" y="7"/>
                  </a:cxn>
                  <a:cxn ang="0">
                    <a:pos x="52" y="8"/>
                  </a:cxn>
                  <a:cxn ang="0">
                    <a:pos x="54" y="10"/>
                  </a:cxn>
                  <a:cxn ang="0">
                    <a:pos x="49" y="10"/>
                  </a:cxn>
                  <a:cxn ang="0">
                    <a:pos x="43" y="12"/>
                  </a:cxn>
                  <a:cxn ang="0">
                    <a:pos x="38" y="13"/>
                  </a:cxn>
                  <a:cxn ang="0">
                    <a:pos x="38" y="14"/>
                  </a:cxn>
                  <a:cxn ang="0">
                    <a:pos x="39" y="15"/>
                  </a:cxn>
                  <a:cxn ang="0">
                    <a:pos x="35" y="16"/>
                  </a:cxn>
                  <a:cxn ang="0">
                    <a:pos x="32" y="16"/>
                  </a:cxn>
                  <a:cxn ang="0">
                    <a:pos x="34" y="17"/>
                  </a:cxn>
                  <a:cxn ang="0">
                    <a:pos x="39" y="17"/>
                  </a:cxn>
                  <a:cxn ang="0">
                    <a:pos x="41" y="19"/>
                  </a:cxn>
                  <a:cxn ang="0">
                    <a:pos x="18" y="19"/>
                  </a:cxn>
                  <a:cxn ang="0">
                    <a:pos x="12" y="20"/>
                  </a:cxn>
                  <a:cxn ang="0">
                    <a:pos x="5" y="21"/>
                  </a:cxn>
                  <a:cxn ang="0">
                    <a:pos x="0" y="21"/>
                  </a:cxn>
                </a:cxnLst>
                <a:rect l="0" t="0" r="r" b="b"/>
                <a:pathLst>
                  <a:path w="68" h="22">
                    <a:moveTo>
                      <a:pt x="0" y="21"/>
                    </a:moveTo>
                    <a:lnTo>
                      <a:pt x="4" y="19"/>
                    </a:lnTo>
                    <a:lnTo>
                      <a:pt x="8" y="17"/>
                    </a:lnTo>
                    <a:lnTo>
                      <a:pt x="12" y="14"/>
                    </a:lnTo>
                    <a:lnTo>
                      <a:pt x="17" y="12"/>
                    </a:lnTo>
                    <a:lnTo>
                      <a:pt x="20" y="9"/>
                    </a:lnTo>
                    <a:lnTo>
                      <a:pt x="24" y="10"/>
                    </a:lnTo>
                    <a:lnTo>
                      <a:pt x="28" y="11"/>
                    </a:lnTo>
                    <a:lnTo>
                      <a:pt x="33" y="10"/>
                    </a:lnTo>
                    <a:lnTo>
                      <a:pt x="39" y="9"/>
                    </a:lnTo>
                    <a:lnTo>
                      <a:pt x="44" y="8"/>
                    </a:lnTo>
                    <a:lnTo>
                      <a:pt x="48" y="5"/>
                    </a:lnTo>
                    <a:lnTo>
                      <a:pt x="52" y="3"/>
                    </a:lnTo>
                    <a:lnTo>
                      <a:pt x="56" y="1"/>
                    </a:lnTo>
                    <a:lnTo>
                      <a:pt x="61" y="0"/>
                    </a:lnTo>
                    <a:lnTo>
                      <a:pt x="67" y="0"/>
                    </a:lnTo>
                    <a:lnTo>
                      <a:pt x="64" y="0"/>
                    </a:lnTo>
                    <a:lnTo>
                      <a:pt x="65" y="2"/>
                    </a:lnTo>
                    <a:lnTo>
                      <a:pt x="59" y="4"/>
                    </a:lnTo>
                    <a:lnTo>
                      <a:pt x="54" y="5"/>
                    </a:lnTo>
                    <a:lnTo>
                      <a:pt x="50" y="7"/>
                    </a:lnTo>
                    <a:lnTo>
                      <a:pt x="52" y="8"/>
                    </a:lnTo>
                    <a:lnTo>
                      <a:pt x="54" y="10"/>
                    </a:lnTo>
                    <a:lnTo>
                      <a:pt x="49" y="10"/>
                    </a:lnTo>
                    <a:lnTo>
                      <a:pt x="43" y="12"/>
                    </a:lnTo>
                    <a:lnTo>
                      <a:pt x="38" y="13"/>
                    </a:lnTo>
                    <a:lnTo>
                      <a:pt x="38" y="14"/>
                    </a:lnTo>
                    <a:lnTo>
                      <a:pt x="39" y="15"/>
                    </a:lnTo>
                    <a:lnTo>
                      <a:pt x="35" y="16"/>
                    </a:lnTo>
                    <a:lnTo>
                      <a:pt x="32" y="16"/>
                    </a:lnTo>
                    <a:lnTo>
                      <a:pt x="34" y="17"/>
                    </a:lnTo>
                    <a:lnTo>
                      <a:pt x="39" y="17"/>
                    </a:lnTo>
                    <a:lnTo>
                      <a:pt x="41" y="19"/>
                    </a:lnTo>
                    <a:lnTo>
                      <a:pt x="18" y="19"/>
                    </a:lnTo>
                    <a:lnTo>
                      <a:pt x="12" y="20"/>
                    </a:lnTo>
                    <a:lnTo>
                      <a:pt x="5" y="21"/>
                    </a:lnTo>
                    <a:lnTo>
                      <a:pt x="0" y="21"/>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45" name="Freeform 39"/>
              <p:cNvSpPr>
                <a:spLocks/>
              </p:cNvSpPr>
              <p:nvPr/>
            </p:nvSpPr>
            <p:spPr bwMode="auto">
              <a:xfrm>
                <a:off x="3385" y="2444"/>
                <a:ext cx="122" cy="39"/>
              </a:xfrm>
              <a:custGeom>
                <a:avLst/>
                <a:gdLst/>
                <a:ahLst/>
                <a:cxnLst>
                  <a:cxn ang="0">
                    <a:pos x="3" y="35"/>
                  </a:cxn>
                  <a:cxn ang="0">
                    <a:pos x="13" y="32"/>
                  </a:cxn>
                  <a:cxn ang="0">
                    <a:pos x="22" y="27"/>
                  </a:cxn>
                  <a:cxn ang="0">
                    <a:pos x="34" y="22"/>
                  </a:cxn>
                  <a:cxn ang="0">
                    <a:pos x="43" y="19"/>
                  </a:cxn>
                  <a:cxn ang="0">
                    <a:pos x="51" y="16"/>
                  </a:cxn>
                  <a:cxn ang="0">
                    <a:pos x="57" y="12"/>
                  </a:cxn>
                  <a:cxn ang="0">
                    <a:pos x="76" y="11"/>
                  </a:cxn>
                  <a:cxn ang="0">
                    <a:pos x="85" y="9"/>
                  </a:cxn>
                  <a:cxn ang="0">
                    <a:pos x="93" y="6"/>
                  </a:cxn>
                  <a:cxn ang="0">
                    <a:pos x="101" y="5"/>
                  </a:cxn>
                  <a:cxn ang="0">
                    <a:pos x="112" y="1"/>
                  </a:cxn>
                  <a:cxn ang="0">
                    <a:pos x="121" y="0"/>
                  </a:cxn>
                  <a:cxn ang="0">
                    <a:pos x="117" y="1"/>
                  </a:cxn>
                  <a:cxn ang="0">
                    <a:pos x="112" y="4"/>
                  </a:cxn>
                  <a:cxn ang="0">
                    <a:pos x="107" y="7"/>
                  </a:cxn>
                  <a:cxn ang="0">
                    <a:pos x="110" y="7"/>
                  </a:cxn>
                  <a:cxn ang="0">
                    <a:pos x="110" y="10"/>
                  </a:cxn>
                  <a:cxn ang="0">
                    <a:pos x="110" y="10"/>
                  </a:cxn>
                  <a:cxn ang="0">
                    <a:pos x="107" y="12"/>
                  </a:cxn>
                  <a:cxn ang="0">
                    <a:pos x="99" y="12"/>
                  </a:cxn>
                  <a:cxn ang="0">
                    <a:pos x="88" y="12"/>
                  </a:cxn>
                  <a:cxn ang="0">
                    <a:pos x="85" y="14"/>
                  </a:cxn>
                  <a:cxn ang="0">
                    <a:pos x="89" y="16"/>
                  </a:cxn>
                  <a:cxn ang="0">
                    <a:pos x="95" y="17"/>
                  </a:cxn>
                  <a:cxn ang="0">
                    <a:pos x="89" y="18"/>
                  </a:cxn>
                  <a:cxn ang="0">
                    <a:pos x="94" y="20"/>
                  </a:cxn>
                  <a:cxn ang="0">
                    <a:pos x="103" y="22"/>
                  </a:cxn>
                  <a:cxn ang="0">
                    <a:pos x="99" y="25"/>
                  </a:cxn>
                  <a:cxn ang="0">
                    <a:pos x="89" y="27"/>
                  </a:cxn>
                  <a:cxn ang="0">
                    <a:pos x="73" y="30"/>
                  </a:cxn>
                  <a:cxn ang="0">
                    <a:pos x="57" y="31"/>
                  </a:cxn>
                  <a:cxn ang="0">
                    <a:pos x="40" y="29"/>
                  </a:cxn>
                  <a:cxn ang="0">
                    <a:pos x="46" y="31"/>
                  </a:cxn>
                  <a:cxn ang="0">
                    <a:pos x="45" y="32"/>
                  </a:cxn>
                  <a:cxn ang="0">
                    <a:pos x="41" y="34"/>
                  </a:cxn>
                  <a:cxn ang="0">
                    <a:pos x="46" y="35"/>
                  </a:cxn>
                  <a:cxn ang="0">
                    <a:pos x="40" y="36"/>
                  </a:cxn>
                  <a:cxn ang="0">
                    <a:pos x="24" y="35"/>
                  </a:cxn>
                  <a:cxn ang="0">
                    <a:pos x="15" y="37"/>
                  </a:cxn>
                  <a:cxn ang="0">
                    <a:pos x="7" y="38"/>
                  </a:cxn>
                  <a:cxn ang="0">
                    <a:pos x="0" y="36"/>
                  </a:cxn>
                </a:cxnLst>
                <a:rect l="0" t="0" r="r" b="b"/>
                <a:pathLst>
                  <a:path w="122" h="39">
                    <a:moveTo>
                      <a:pt x="0" y="36"/>
                    </a:moveTo>
                    <a:lnTo>
                      <a:pt x="3" y="35"/>
                    </a:lnTo>
                    <a:lnTo>
                      <a:pt x="8" y="34"/>
                    </a:lnTo>
                    <a:lnTo>
                      <a:pt x="13" y="32"/>
                    </a:lnTo>
                    <a:lnTo>
                      <a:pt x="16" y="31"/>
                    </a:lnTo>
                    <a:lnTo>
                      <a:pt x="22" y="27"/>
                    </a:lnTo>
                    <a:lnTo>
                      <a:pt x="29" y="24"/>
                    </a:lnTo>
                    <a:lnTo>
                      <a:pt x="34" y="22"/>
                    </a:lnTo>
                    <a:lnTo>
                      <a:pt x="39" y="21"/>
                    </a:lnTo>
                    <a:lnTo>
                      <a:pt x="43" y="19"/>
                    </a:lnTo>
                    <a:lnTo>
                      <a:pt x="47" y="18"/>
                    </a:lnTo>
                    <a:lnTo>
                      <a:pt x="51" y="16"/>
                    </a:lnTo>
                    <a:lnTo>
                      <a:pt x="54" y="14"/>
                    </a:lnTo>
                    <a:lnTo>
                      <a:pt x="57" y="12"/>
                    </a:lnTo>
                    <a:lnTo>
                      <a:pt x="71" y="12"/>
                    </a:lnTo>
                    <a:lnTo>
                      <a:pt x="76" y="11"/>
                    </a:lnTo>
                    <a:lnTo>
                      <a:pt x="82" y="10"/>
                    </a:lnTo>
                    <a:lnTo>
                      <a:pt x="85" y="9"/>
                    </a:lnTo>
                    <a:lnTo>
                      <a:pt x="90" y="7"/>
                    </a:lnTo>
                    <a:lnTo>
                      <a:pt x="93" y="6"/>
                    </a:lnTo>
                    <a:lnTo>
                      <a:pt x="97" y="5"/>
                    </a:lnTo>
                    <a:lnTo>
                      <a:pt x="101" y="5"/>
                    </a:lnTo>
                    <a:lnTo>
                      <a:pt x="107" y="3"/>
                    </a:lnTo>
                    <a:lnTo>
                      <a:pt x="112" y="1"/>
                    </a:lnTo>
                    <a:lnTo>
                      <a:pt x="118" y="1"/>
                    </a:lnTo>
                    <a:lnTo>
                      <a:pt x="121" y="0"/>
                    </a:lnTo>
                    <a:lnTo>
                      <a:pt x="118" y="1"/>
                    </a:lnTo>
                    <a:lnTo>
                      <a:pt x="117" y="1"/>
                    </a:lnTo>
                    <a:lnTo>
                      <a:pt x="115" y="3"/>
                    </a:lnTo>
                    <a:lnTo>
                      <a:pt x="112" y="4"/>
                    </a:lnTo>
                    <a:lnTo>
                      <a:pt x="108" y="5"/>
                    </a:lnTo>
                    <a:lnTo>
                      <a:pt x="107" y="7"/>
                    </a:lnTo>
                    <a:lnTo>
                      <a:pt x="108" y="7"/>
                    </a:lnTo>
                    <a:lnTo>
                      <a:pt x="110" y="7"/>
                    </a:lnTo>
                    <a:lnTo>
                      <a:pt x="112" y="9"/>
                    </a:lnTo>
                    <a:lnTo>
                      <a:pt x="110" y="10"/>
                    </a:lnTo>
                    <a:lnTo>
                      <a:pt x="109" y="10"/>
                    </a:lnTo>
                    <a:lnTo>
                      <a:pt x="110" y="10"/>
                    </a:lnTo>
                    <a:lnTo>
                      <a:pt x="110" y="12"/>
                    </a:lnTo>
                    <a:lnTo>
                      <a:pt x="107" y="12"/>
                    </a:lnTo>
                    <a:lnTo>
                      <a:pt x="103" y="12"/>
                    </a:lnTo>
                    <a:lnTo>
                      <a:pt x="99" y="12"/>
                    </a:lnTo>
                    <a:lnTo>
                      <a:pt x="93" y="11"/>
                    </a:lnTo>
                    <a:lnTo>
                      <a:pt x="88" y="12"/>
                    </a:lnTo>
                    <a:lnTo>
                      <a:pt x="85" y="12"/>
                    </a:lnTo>
                    <a:lnTo>
                      <a:pt x="85" y="14"/>
                    </a:lnTo>
                    <a:lnTo>
                      <a:pt x="87" y="15"/>
                    </a:lnTo>
                    <a:lnTo>
                      <a:pt x="89" y="16"/>
                    </a:lnTo>
                    <a:lnTo>
                      <a:pt x="92" y="16"/>
                    </a:lnTo>
                    <a:lnTo>
                      <a:pt x="95" y="17"/>
                    </a:lnTo>
                    <a:lnTo>
                      <a:pt x="90" y="17"/>
                    </a:lnTo>
                    <a:lnTo>
                      <a:pt x="89" y="18"/>
                    </a:lnTo>
                    <a:lnTo>
                      <a:pt x="93" y="18"/>
                    </a:lnTo>
                    <a:lnTo>
                      <a:pt x="94" y="20"/>
                    </a:lnTo>
                    <a:lnTo>
                      <a:pt x="98" y="21"/>
                    </a:lnTo>
                    <a:lnTo>
                      <a:pt x="103" y="22"/>
                    </a:lnTo>
                    <a:lnTo>
                      <a:pt x="104" y="22"/>
                    </a:lnTo>
                    <a:lnTo>
                      <a:pt x="99" y="25"/>
                    </a:lnTo>
                    <a:lnTo>
                      <a:pt x="93" y="27"/>
                    </a:lnTo>
                    <a:lnTo>
                      <a:pt x="89" y="27"/>
                    </a:lnTo>
                    <a:lnTo>
                      <a:pt x="81" y="29"/>
                    </a:lnTo>
                    <a:lnTo>
                      <a:pt x="73" y="30"/>
                    </a:lnTo>
                    <a:lnTo>
                      <a:pt x="65" y="31"/>
                    </a:lnTo>
                    <a:lnTo>
                      <a:pt x="57" y="31"/>
                    </a:lnTo>
                    <a:lnTo>
                      <a:pt x="49" y="30"/>
                    </a:lnTo>
                    <a:lnTo>
                      <a:pt x="40" y="29"/>
                    </a:lnTo>
                    <a:lnTo>
                      <a:pt x="44" y="30"/>
                    </a:lnTo>
                    <a:lnTo>
                      <a:pt x="46" y="31"/>
                    </a:lnTo>
                    <a:lnTo>
                      <a:pt x="46" y="32"/>
                    </a:lnTo>
                    <a:lnTo>
                      <a:pt x="45" y="32"/>
                    </a:lnTo>
                    <a:lnTo>
                      <a:pt x="38" y="32"/>
                    </a:lnTo>
                    <a:lnTo>
                      <a:pt x="41" y="34"/>
                    </a:lnTo>
                    <a:lnTo>
                      <a:pt x="44" y="35"/>
                    </a:lnTo>
                    <a:lnTo>
                      <a:pt x="46" y="35"/>
                    </a:lnTo>
                    <a:lnTo>
                      <a:pt x="44" y="36"/>
                    </a:lnTo>
                    <a:lnTo>
                      <a:pt x="40" y="36"/>
                    </a:lnTo>
                    <a:lnTo>
                      <a:pt x="34" y="35"/>
                    </a:lnTo>
                    <a:lnTo>
                      <a:pt x="24" y="35"/>
                    </a:lnTo>
                    <a:lnTo>
                      <a:pt x="20" y="36"/>
                    </a:lnTo>
                    <a:lnTo>
                      <a:pt x="15" y="37"/>
                    </a:lnTo>
                    <a:lnTo>
                      <a:pt x="11" y="38"/>
                    </a:lnTo>
                    <a:lnTo>
                      <a:pt x="7" y="38"/>
                    </a:lnTo>
                    <a:lnTo>
                      <a:pt x="3" y="37"/>
                    </a:lnTo>
                    <a:lnTo>
                      <a:pt x="0" y="36"/>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46" name="Freeform 40"/>
              <p:cNvSpPr>
                <a:spLocks/>
              </p:cNvSpPr>
              <p:nvPr/>
            </p:nvSpPr>
            <p:spPr bwMode="auto">
              <a:xfrm>
                <a:off x="3412" y="2498"/>
                <a:ext cx="52" cy="17"/>
              </a:xfrm>
              <a:custGeom>
                <a:avLst/>
                <a:gdLst/>
                <a:ahLst/>
                <a:cxnLst>
                  <a:cxn ang="0">
                    <a:pos x="0" y="13"/>
                  </a:cxn>
                  <a:cxn ang="0">
                    <a:pos x="5" y="12"/>
                  </a:cxn>
                  <a:cxn ang="0">
                    <a:pos x="11" y="10"/>
                  </a:cxn>
                  <a:cxn ang="0">
                    <a:pos x="19" y="6"/>
                  </a:cxn>
                  <a:cxn ang="0">
                    <a:pos x="28" y="4"/>
                  </a:cxn>
                  <a:cxn ang="0">
                    <a:pos x="36" y="1"/>
                  </a:cxn>
                  <a:cxn ang="0">
                    <a:pos x="42" y="0"/>
                  </a:cxn>
                  <a:cxn ang="0">
                    <a:pos x="51" y="0"/>
                  </a:cxn>
                  <a:cxn ang="0">
                    <a:pos x="48" y="1"/>
                  </a:cxn>
                  <a:cxn ang="0">
                    <a:pos x="40" y="3"/>
                  </a:cxn>
                  <a:cxn ang="0">
                    <a:pos x="35" y="6"/>
                  </a:cxn>
                  <a:cxn ang="0">
                    <a:pos x="35" y="9"/>
                  </a:cxn>
                  <a:cxn ang="0">
                    <a:pos x="37" y="12"/>
                  </a:cxn>
                  <a:cxn ang="0">
                    <a:pos x="33" y="13"/>
                  </a:cxn>
                  <a:cxn ang="0">
                    <a:pos x="19" y="13"/>
                  </a:cxn>
                  <a:cxn ang="0">
                    <a:pos x="15" y="16"/>
                  </a:cxn>
                  <a:cxn ang="0">
                    <a:pos x="5" y="16"/>
                  </a:cxn>
                  <a:cxn ang="0">
                    <a:pos x="0" y="13"/>
                  </a:cxn>
                </a:cxnLst>
                <a:rect l="0" t="0" r="r" b="b"/>
                <a:pathLst>
                  <a:path w="52" h="17">
                    <a:moveTo>
                      <a:pt x="0" y="13"/>
                    </a:moveTo>
                    <a:lnTo>
                      <a:pt x="5" y="12"/>
                    </a:lnTo>
                    <a:lnTo>
                      <a:pt x="11" y="10"/>
                    </a:lnTo>
                    <a:lnTo>
                      <a:pt x="19" y="6"/>
                    </a:lnTo>
                    <a:lnTo>
                      <a:pt x="28" y="4"/>
                    </a:lnTo>
                    <a:lnTo>
                      <a:pt x="36" y="1"/>
                    </a:lnTo>
                    <a:lnTo>
                      <a:pt x="42" y="0"/>
                    </a:lnTo>
                    <a:lnTo>
                      <a:pt x="51" y="0"/>
                    </a:lnTo>
                    <a:lnTo>
                      <a:pt x="48" y="1"/>
                    </a:lnTo>
                    <a:lnTo>
                      <a:pt x="40" y="3"/>
                    </a:lnTo>
                    <a:lnTo>
                      <a:pt x="35" y="6"/>
                    </a:lnTo>
                    <a:lnTo>
                      <a:pt x="35" y="9"/>
                    </a:lnTo>
                    <a:lnTo>
                      <a:pt x="37" y="12"/>
                    </a:lnTo>
                    <a:lnTo>
                      <a:pt x="33" y="13"/>
                    </a:lnTo>
                    <a:lnTo>
                      <a:pt x="19" y="13"/>
                    </a:lnTo>
                    <a:lnTo>
                      <a:pt x="15" y="16"/>
                    </a:lnTo>
                    <a:lnTo>
                      <a:pt x="5" y="16"/>
                    </a:lnTo>
                    <a:lnTo>
                      <a:pt x="0" y="13"/>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47" name="Freeform 41"/>
              <p:cNvSpPr>
                <a:spLocks/>
              </p:cNvSpPr>
              <p:nvPr/>
            </p:nvSpPr>
            <p:spPr bwMode="auto">
              <a:xfrm>
                <a:off x="3485" y="2479"/>
                <a:ext cx="55" cy="17"/>
              </a:xfrm>
              <a:custGeom>
                <a:avLst/>
                <a:gdLst/>
                <a:ahLst/>
                <a:cxnLst>
                  <a:cxn ang="0">
                    <a:pos x="0" y="13"/>
                  </a:cxn>
                  <a:cxn ang="0">
                    <a:pos x="5" y="13"/>
                  </a:cxn>
                  <a:cxn ang="0">
                    <a:pos x="11" y="13"/>
                  </a:cxn>
                  <a:cxn ang="0">
                    <a:pos x="18" y="16"/>
                  </a:cxn>
                  <a:cxn ang="0">
                    <a:pos x="24" y="16"/>
                  </a:cxn>
                  <a:cxn ang="0">
                    <a:pos x="27" y="13"/>
                  </a:cxn>
                  <a:cxn ang="0">
                    <a:pos x="23" y="13"/>
                  </a:cxn>
                  <a:cxn ang="0">
                    <a:pos x="28" y="13"/>
                  </a:cxn>
                  <a:cxn ang="0">
                    <a:pos x="33" y="8"/>
                  </a:cxn>
                  <a:cxn ang="0">
                    <a:pos x="39" y="5"/>
                  </a:cxn>
                  <a:cxn ang="0">
                    <a:pos x="44" y="2"/>
                  </a:cxn>
                  <a:cxn ang="0">
                    <a:pos x="54" y="0"/>
                  </a:cxn>
                  <a:cxn ang="0">
                    <a:pos x="43" y="2"/>
                  </a:cxn>
                  <a:cxn ang="0">
                    <a:pos x="36" y="2"/>
                  </a:cxn>
                  <a:cxn ang="0">
                    <a:pos x="30" y="4"/>
                  </a:cxn>
                  <a:cxn ang="0">
                    <a:pos x="23" y="8"/>
                  </a:cxn>
                  <a:cxn ang="0">
                    <a:pos x="14" y="9"/>
                  </a:cxn>
                  <a:cxn ang="0">
                    <a:pos x="5" y="9"/>
                  </a:cxn>
                  <a:cxn ang="0">
                    <a:pos x="0" y="13"/>
                  </a:cxn>
                </a:cxnLst>
                <a:rect l="0" t="0" r="r" b="b"/>
                <a:pathLst>
                  <a:path w="55" h="17">
                    <a:moveTo>
                      <a:pt x="0" y="13"/>
                    </a:moveTo>
                    <a:lnTo>
                      <a:pt x="5" y="13"/>
                    </a:lnTo>
                    <a:lnTo>
                      <a:pt x="11" y="13"/>
                    </a:lnTo>
                    <a:lnTo>
                      <a:pt x="18" y="16"/>
                    </a:lnTo>
                    <a:lnTo>
                      <a:pt x="24" y="16"/>
                    </a:lnTo>
                    <a:lnTo>
                      <a:pt x="27" y="13"/>
                    </a:lnTo>
                    <a:lnTo>
                      <a:pt x="23" y="13"/>
                    </a:lnTo>
                    <a:lnTo>
                      <a:pt x="28" y="13"/>
                    </a:lnTo>
                    <a:lnTo>
                      <a:pt x="33" y="8"/>
                    </a:lnTo>
                    <a:lnTo>
                      <a:pt x="39" y="5"/>
                    </a:lnTo>
                    <a:lnTo>
                      <a:pt x="44" y="2"/>
                    </a:lnTo>
                    <a:lnTo>
                      <a:pt x="54" y="0"/>
                    </a:lnTo>
                    <a:lnTo>
                      <a:pt x="43" y="2"/>
                    </a:lnTo>
                    <a:lnTo>
                      <a:pt x="36" y="2"/>
                    </a:lnTo>
                    <a:lnTo>
                      <a:pt x="30" y="4"/>
                    </a:lnTo>
                    <a:lnTo>
                      <a:pt x="23" y="8"/>
                    </a:lnTo>
                    <a:lnTo>
                      <a:pt x="14" y="9"/>
                    </a:lnTo>
                    <a:lnTo>
                      <a:pt x="5" y="9"/>
                    </a:lnTo>
                    <a:lnTo>
                      <a:pt x="0" y="13"/>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48" name="Freeform 42"/>
              <p:cNvSpPr>
                <a:spLocks/>
              </p:cNvSpPr>
              <p:nvPr/>
            </p:nvSpPr>
            <p:spPr bwMode="auto">
              <a:xfrm>
                <a:off x="3033" y="2386"/>
                <a:ext cx="53" cy="17"/>
              </a:xfrm>
              <a:custGeom>
                <a:avLst/>
                <a:gdLst/>
                <a:ahLst/>
                <a:cxnLst>
                  <a:cxn ang="0">
                    <a:pos x="0" y="0"/>
                  </a:cxn>
                  <a:cxn ang="0">
                    <a:pos x="20" y="16"/>
                  </a:cxn>
                  <a:cxn ang="0">
                    <a:pos x="52" y="16"/>
                  </a:cxn>
                </a:cxnLst>
                <a:rect l="0" t="0" r="r" b="b"/>
                <a:pathLst>
                  <a:path w="53" h="17">
                    <a:moveTo>
                      <a:pt x="0" y="0"/>
                    </a:moveTo>
                    <a:lnTo>
                      <a:pt x="20" y="16"/>
                    </a:lnTo>
                    <a:lnTo>
                      <a:pt x="52" y="16"/>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49" name="Line 43"/>
              <p:cNvSpPr>
                <a:spLocks noChangeShapeType="1"/>
              </p:cNvSpPr>
              <p:nvPr/>
            </p:nvSpPr>
            <p:spPr bwMode="auto">
              <a:xfrm flipH="1">
                <a:off x="3041" y="2376"/>
                <a:ext cx="11" cy="0"/>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50" name="Freeform 44"/>
              <p:cNvSpPr>
                <a:spLocks/>
              </p:cNvSpPr>
              <p:nvPr/>
            </p:nvSpPr>
            <p:spPr bwMode="auto">
              <a:xfrm>
                <a:off x="3364" y="2510"/>
                <a:ext cx="27" cy="17"/>
              </a:xfrm>
              <a:custGeom>
                <a:avLst/>
                <a:gdLst/>
                <a:ahLst/>
                <a:cxnLst>
                  <a:cxn ang="0">
                    <a:pos x="0" y="16"/>
                  </a:cxn>
                  <a:cxn ang="0">
                    <a:pos x="5" y="14"/>
                  </a:cxn>
                  <a:cxn ang="0">
                    <a:pos x="8" y="12"/>
                  </a:cxn>
                  <a:cxn ang="0">
                    <a:pos x="12" y="11"/>
                  </a:cxn>
                  <a:cxn ang="0">
                    <a:pos x="16" y="9"/>
                  </a:cxn>
                  <a:cxn ang="0">
                    <a:pos x="20" y="5"/>
                  </a:cxn>
                  <a:cxn ang="0">
                    <a:pos x="26" y="0"/>
                  </a:cxn>
                </a:cxnLst>
                <a:rect l="0" t="0" r="r" b="b"/>
                <a:pathLst>
                  <a:path w="27" h="17">
                    <a:moveTo>
                      <a:pt x="0" y="16"/>
                    </a:moveTo>
                    <a:lnTo>
                      <a:pt x="5" y="14"/>
                    </a:lnTo>
                    <a:lnTo>
                      <a:pt x="8" y="12"/>
                    </a:lnTo>
                    <a:lnTo>
                      <a:pt x="12" y="11"/>
                    </a:lnTo>
                    <a:lnTo>
                      <a:pt x="16" y="9"/>
                    </a:lnTo>
                    <a:lnTo>
                      <a:pt x="20" y="5"/>
                    </a:lnTo>
                    <a:lnTo>
                      <a:pt x="26" y="0"/>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51" name="Freeform 45"/>
              <p:cNvSpPr>
                <a:spLocks/>
              </p:cNvSpPr>
              <p:nvPr/>
            </p:nvSpPr>
            <p:spPr bwMode="auto">
              <a:xfrm>
                <a:off x="3390" y="2506"/>
                <a:ext cx="22" cy="17"/>
              </a:xfrm>
              <a:custGeom>
                <a:avLst/>
                <a:gdLst/>
                <a:ahLst/>
                <a:cxnLst>
                  <a:cxn ang="0">
                    <a:pos x="0" y="16"/>
                  </a:cxn>
                  <a:cxn ang="0">
                    <a:pos x="8" y="7"/>
                  </a:cxn>
                  <a:cxn ang="0">
                    <a:pos x="12" y="0"/>
                  </a:cxn>
                  <a:cxn ang="0">
                    <a:pos x="15" y="7"/>
                  </a:cxn>
                  <a:cxn ang="0">
                    <a:pos x="21" y="7"/>
                  </a:cxn>
                </a:cxnLst>
                <a:rect l="0" t="0" r="r" b="b"/>
                <a:pathLst>
                  <a:path w="22" h="17">
                    <a:moveTo>
                      <a:pt x="0" y="16"/>
                    </a:moveTo>
                    <a:lnTo>
                      <a:pt x="8" y="7"/>
                    </a:lnTo>
                    <a:lnTo>
                      <a:pt x="12" y="0"/>
                    </a:lnTo>
                    <a:lnTo>
                      <a:pt x="15" y="7"/>
                    </a:lnTo>
                    <a:lnTo>
                      <a:pt x="21" y="7"/>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52" name="Freeform 46"/>
              <p:cNvSpPr>
                <a:spLocks/>
              </p:cNvSpPr>
              <p:nvPr/>
            </p:nvSpPr>
            <p:spPr bwMode="auto">
              <a:xfrm>
                <a:off x="3463" y="2488"/>
                <a:ext cx="23" cy="17"/>
              </a:xfrm>
              <a:custGeom>
                <a:avLst/>
                <a:gdLst/>
                <a:ahLst/>
                <a:cxnLst>
                  <a:cxn ang="0">
                    <a:pos x="0" y="16"/>
                  </a:cxn>
                  <a:cxn ang="0">
                    <a:pos x="8" y="12"/>
                  </a:cxn>
                  <a:cxn ang="0">
                    <a:pos x="15" y="8"/>
                  </a:cxn>
                  <a:cxn ang="0">
                    <a:pos x="20" y="3"/>
                  </a:cxn>
                  <a:cxn ang="0">
                    <a:pos x="22" y="0"/>
                  </a:cxn>
                </a:cxnLst>
                <a:rect l="0" t="0" r="r" b="b"/>
                <a:pathLst>
                  <a:path w="23" h="17">
                    <a:moveTo>
                      <a:pt x="0" y="16"/>
                    </a:moveTo>
                    <a:lnTo>
                      <a:pt x="8" y="12"/>
                    </a:lnTo>
                    <a:lnTo>
                      <a:pt x="15" y="8"/>
                    </a:lnTo>
                    <a:lnTo>
                      <a:pt x="20" y="3"/>
                    </a:lnTo>
                    <a:lnTo>
                      <a:pt x="22" y="0"/>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53" name="Freeform 47"/>
              <p:cNvSpPr>
                <a:spLocks/>
              </p:cNvSpPr>
              <p:nvPr/>
            </p:nvSpPr>
            <p:spPr bwMode="auto">
              <a:xfrm>
                <a:off x="3458" y="2421"/>
                <a:ext cx="37" cy="17"/>
              </a:xfrm>
              <a:custGeom>
                <a:avLst/>
                <a:gdLst/>
                <a:ahLst/>
                <a:cxnLst>
                  <a:cxn ang="0">
                    <a:pos x="0" y="16"/>
                  </a:cxn>
                  <a:cxn ang="0">
                    <a:pos x="6" y="13"/>
                  </a:cxn>
                  <a:cxn ang="0">
                    <a:pos x="11" y="9"/>
                  </a:cxn>
                  <a:cxn ang="0">
                    <a:pos x="17" y="4"/>
                  </a:cxn>
                  <a:cxn ang="0">
                    <a:pos x="22" y="4"/>
                  </a:cxn>
                  <a:cxn ang="0">
                    <a:pos x="29" y="3"/>
                  </a:cxn>
                  <a:cxn ang="0">
                    <a:pos x="36" y="0"/>
                  </a:cxn>
                </a:cxnLst>
                <a:rect l="0" t="0" r="r" b="b"/>
                <a:pathLst>
                  <a:path w="37" h="17">
                    <a:moveTo>
                      <a:pt x="0" y="16"/>
                    </a:moveTo>
                    <a:lnTo>
                      <a:pt x="6" y="13"/>
                    </a:lnTo>
                    <a:lnTo>
                      <a:pt x="11" y="9"/>
                    </a:lnTo>
                    <a:lnTo>
                      <a:pt x="17" y="4"/>
                    </a:lnTo>
                    <a:lnTo>
                      <a:pt x="22" y="4"/>
                    </a:lnTo>
                    <a:lnTo>
                      <a:pt x="29" y="3"/>
                    </a:lnTo>
                    <a:lnTo>
                      <a:pt x="36" y="0"/>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54" name="Line 48"/>
              <p:cNvSpPr>
                <a:spLocks noChangeShapeType="1"/>
              </p:cNvSpPr>
              <p:nvPr/>
            </p:nvSpPr>
            <p:spPr bwMode="auto">
              <a:xfrm flipV="1">
                <a:off x="3165" y="2145"/>
                <a:ext cx="0" cy="28"/>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55" name="Line 49"/>
              <p:cNvSpPr>
                <a:spLocks noChangeShapeType="1"/>
              </p:cNvSpPr>
              <p:nvPr/>
            </p:nvSpPr>
            <p:spPr bwMode="auto">
              <a:xfrm flipV="1">
                <a:off x="3180" y="2179"/>
                <a:ext cx="0" cy="5"/>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56" name="Line 50"/>
              <p:cNvSpPr>
                <a:spLocks noChangeShapeType="1"/>
              </p:cNvSpPr>
              <p:nvPr/>
            </p:nvSpPr>
            <p:spPr bwMode="auto">
              <a:xfrm flipV="1">
                <a:off x="3146" y="2179"/>
                <a:ext cx="0" cy="5"/>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57" name="Line 51"/>
              <p:cNvSpPr>
                <a:spLocks noChangeShapeType="1"/>
              </p:cNvSpPr>
              <p:nvPr/>
            </p:nvSpPr>
            <p:spPr bwMode="auto">
              <a:xfrm>
                <a:off x="3152" y="2191"/>
                <a:ext cx="10" cy="4"/>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58" name="Line 52"/>
              <p:cNvSpPr>
                <a:spLocks noChangeShapeType="1"/>
              </p:cNvSpPr>
              <p:nvPr/>
            </p:nvSpPr>
            <p:spPr bwMode="auto">
              <a:xfrm flipH="1">
                <a:off x="3169" y="2191"/>
                <a:ext cx="9" cy="5"/>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59" name="Line 53"/>
              <p:cNvSpPr>
                <a:spLocks noChangeShapeType="1"/>
              </p:cNvSpPr>
              <p:nvPr/>
            </p:nvSpPr>
            <p:spPr bwMode="auto">
              <a:xfrm>
                <a:off x="3148" y="2211"/>
                <a:ext cx="14" cy="6"/>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60" name="Line 54"/>
              <p:cNvSpPr>
                <a:spLocks noChangeShapeType="1"/>
              </p:cNvSpPr>
              <p:nvPr/>
            </p:nvSpPr>
            <p:spPr bwMode="auto">
              <a:xfrm flipV="1">
                <a:off x="3167" y="2210"/>
                <a:ext cx="14" cy="5"/>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61" name="Line 55"/>
              <p:cNvSpPr>
                <a:spLocks noChangeShapeType="1"/>
              </p:cNvSpPr>
              <p:nvPr/>
            </p:nvSpPr>
            <p:spPr bwMode="auto">
              <a:xfrm flipH="1">
                <a:off x="3071" y="2356"/>
                <a:ext cx="17" cy="4"/>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62" name="Line 56"/>
              <p:cNvSpPr>
                <a:spLocks noChangeShapeType="1"/>
              </p:cNvSpPr>
              <p:nvPr/>
            </p:nvSpPr>
            <p:spPr bwMode="auto">
              <a:xfrm flipH="1">
                <a:off x="3097" y="2380"/>
                <a:ext cx="1" cy="12"/>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63" name="Line 57"/>
              <p:cNvSpPr>
                <a:spLocks noChangeShapeType="1"/>
              </p:cNvSpPr>
              <p:nvPr/>
            </p:nvSpPr>
            <p:spPr bwMode="auto">
              <a:xfrm flipH="1">
                <a:off x="3110" y="2380"/>
                <a:ext cx="3" cy="12"/>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64" name="Line 58"/>
              <p:cNvSpPr>
                <a:spLocks noChangeShapeType="1"/>
              </p:cNvSpPr>
              <p:nvPr/>
            </p:nvSpPr>
            <p:spPr bwMode="auto">
              <a:xfrm>
                <a:off x="3033" y="2390"/>
                <a:ext cx="0" cy="19"/>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65" name="Line 59"/>
              <p:cNvSpPr>
                <a:spLocks noChangeShapeType="1"/>
              </p:cNvSpPr>
              <p:nvPr/>
            </p:nvSpPr>
            <p:spPr bwMode="auto">
              <a:xfrm flipV="1">
                <a:off x="3345" y="2381"/>
                <a:ext cx="5" cy="1"/>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66" name="Freeform 60"/>
              <p:cNvSpPr>
                <a:spLocks/>
              </p:cNvSpPr>
              <p:nvPr/>
            </p:nvSpPr>
            <p:spPr bwMode="auto">
              <a:xfrm>
                <a:off x="3114" y="2384"/>
                <a:ext cx="222" cy="17"/>
              </a:xfrm>
              <a:custGeom>
                <a:avLst/>
                <a:gdLst/>
                <a:ahLst/>
                <a:cxnLst>
                  <a:cxn ang="0">
                    <a:pos x="221" y="0"/>
                  </a:cxn>
                  <a:cxn ang="0">
                    <a:pos x="218" y="4"/>
                  </a:cxn>
                  <a:cxn ang="0">
                    <a:pos x="215" y="8"/>
                  </a:cxn>
                  <a:cxn ang="0">
                    <a:pos x="212" y="13"/>
                  </a:cxn>
                  <a:cxn ang="0">
                    <a:pos x="209" y="15"/>
                  </a:cxn>
                  <a:cxn ang="0">
                    <a:pos x="205" y="15"/>
                  </a:cxn>
                  <a:cxn ang="0">
                    <a:pos x="201" y="16"/>
                  </a:cxn>
                  <a:cxn ang="0">
                    <a:pos x="198" y="15"/>
                  </a:cxn>
                  <a:cxn ang="0">
                    <a:pos x="0" y="15"/>
                  </a:cxn>
                </a:cxnLst>
                <a:rect l="0" t="0" r="r" b="b"/>
                <a:pathLst>
                  <a:path w="222" h="17">
                    <a:moveTo>
                      <a:pt x="221" y="0"/>
                    </a:moveTo>
                    <a:lnTo>
                      <a:pt x="218" y="4"/>
                    </a:lnTo>
                    <a:lnTo>
                      <a:pt x="215" y="8"/>
                    </a:lnTo>
                    <a:lnTo>
                      <a:pt x="212" y="13"/>
                    </a:lnTo>
                    <a:lnTo>
                      <a:pt x="209" y="15"/>
                    </a:lnTo>
                    <a:lnTo>
                      <a:pt x="205" y="15"/>
                    </a:lnTo>
                    <a:lnTo>
                      <a:pt x="201" y="16"/>
                    </a:lnTo>
                    <a:lnTo>
                      <a:pt x="198" y="15"/>
                    </a:lnTo>
                    <a:lnTo>
                      <a:pt x="0" y="15"/>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67" name="Line 61"/>
              <p:cNvSpPr>
                <a:spLocks noChangeShapeType="1"/>
              </p:cNvSpPr>
              <p:nvPr/>
            </p:nvSpPr>
            <p:spPr bwMode="auto">
              <a:xfrm flipV="1">
                <a:off x="3367" y="2357"/>
                <a:ext cx="21" cy="12"/>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68" name="Line 62"/>
              <p:cNvSpPr>
                <a:spLocks noChangeShapeType="1"/>
              </p:cNvSpPr>
              <p:nvPr/>
            </p:nvSpPr>
            <p:spPr bwMode="auto">
              <a:xfrm>
                <a:off x="3358" y="2360"/>
                <a:ext cx="25" cy="0"/>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69" name="Line 63"/>
              <p:cNvSpPr>
                <a:spLocks noChangeShapeType="1"/>
              </p:cNvSpPr>
              <p:nvPr/>
            </p:nvSpPr>
            <p:spPr bwMode="auto">
              <a:xfrm flipV="1">
                <a:off x="3399" y="2350"/>
                <a:ext cx="106" cy="3"/>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70" name="Line 64"/>
              <p:cNvSpPr>
                <a:spLocks noChangeShapeType="1"/>
              </p:cNvSpPr>
              <p:nvPr/>
            </p:nvSpPr>
            <p:spPr bwMode="auto">
              <a:xfrm flipH="1">
                <a:off x="3420" y="2392"/>
                <a:ext cx="4" cy="1"/>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71" name="Line 65"/>
              <p:cNvSpPr>
                <a:spLocks noChangeShapeType="1"/>
              </p:cNvSpPr>
              <p:nvPr/>
            </p:nvSpPr>
            <p:spPr bwMode="auto">
              <a:xfrm flipH="1">
                <a:off x="3399" y="2393"/>
                <a:ext cx="17" cy="1"/>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72" name="Line 66"/>
              <p:cNvSpPr>
                <a:spLocks noChangeShapeType="1"/>
              </p:cNvSpPr>
              <p:nvPr/>
            </p:nvSpPr>
            <p:spPr bwMode="auto">
              <a:xfrm flipH="1">
                <a:off x="3364" y="2394"/>
                <a:ext cx="31" cy="0"/>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73" name="Line 67"/>
              <p:cNvSpPr>
                <a:spLocks noChangeShapeType="1"/>
              </p:cNvSpPr>
              <p:nvPr/>
            </p:nvSpPr>
            <p:spPr bwMode="auto">
              <a:xfrm flipV="1">
                <a:off x="3395" y="2385"/>
                <a:ext cx="0" cy="7"/>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74" name="Line 68"/>
              <p:cNvSpPr>
                <a:spLocks noChangeShapeType="1"/>
              </p:cNvSpPr>
              <p:nvPr/>
            </p:nvSpPr>
            <p:spPr bwMode="auto">
              <a:xfrm>
                <a:off x="3397" y="2383"/>
                <a:ext cx="1" cy="0"/>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75" name="Line 69"/>
              <p:cNvSpPr>
                <a:spLocks noChangeShapeType="1"/>
              </p:cNvSpPr>
              <p:nvPr/>
            </p:nvSpPr>
            <p:spPr bwMode="auto">
              <a:xfrm>
                <a:off x="3402" y="2383"/>
                <a:ext cx="10" cy="0"/>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76" name="Freeform 70"/>
              <p:cNvSpPr>
                <a:spLocks/>
              </p:cNvSpPr>
              <p:nvPr/>
            </p:nvSpPr>
            <p:spPr bwMode="auto">
              <a:xfrm>
                <a:off x="3412" y="2383"/>
                <a:ext cx="17" cy="17"/>
              </a:xfrm>
              <a:custGeom>
                <a:avLst/>
                <a:gdLst/>
                <a:ahLst/>
                <a:cxnLst>
                  <a:cxn ang="0">
                    <a:pos x="0" y="0"/>
                  </a:cxn>
                  <a:cxn ang="0">
                    <a:pos x="16" y="0"/>
                  </a:cxn>
                  <a:cxn ang="0">
                    <a:pos x="16" y="16"/>
                  </a:cxn>
                </a:cxnLst>
                <a:rect l="0" t="0" r="r" b="b"/>
                <a:pathLst>
                  <a:path w="17" h="17">
                    <a:moveTo>
                      <a:pt x="0" y="0"/>
                    </a:moveTo>
                    <a:lnTo>
                      <a:pt x="16" y="0"/>
                    </a:lnTo>
                    <a:lnTo>
                      <a:pt x="16" y="16"/>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77" name="Freeform 71"/>
              <p:cNvSpPr>
                <a:spLocks/>
              </p:cNvSpPr>
              <p:nvPr/>
            </p:nvSpPr>
            <p:spPr bwMode="auto">
              <a:xfrm>
                <a:off x="3409" y="2382"/>
                <a:ext cx="17" cy="17"/>
              </a:xfrm>
              <a:custGeom>
                <a:avLst/>
                <a:gdLst/>
                <a:ahLst/>
                <a:cxnLst>
                  <a:cxn ang="0">
                    <a:pos x="16" y="16"/>
                  </a:cxn>
                  <a:cxn ang="0">
                    <a:pos x="12" y="3"/>
                  </a:cxn>
                  <a:cxn ang="0">
                    <a:pos x="0" y="0"/>
                  </a:cxn>
                </a:cxnLst>
                <a:rect l="0" t="0" r="r" b="b"/>
                <a:pathLst>
                  <a:path w="17" h="17">
                    <a:moveTo>
                      <a:pt x="16" y="16"/>
                    </a:moveTo>
                    <a:lnTo>
                      <a:pt x="12" y="3"/>
                    </a:lnTo>
                    <a:lnTo>
                      <a:pt x="0" y="0"/>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78" name="Line 72"/>
              <p:cNvSpPr>
                <a:spLocks noChangeShapeType="1"/>
              </p:cNvSpPr>
              <p:nvPr/>
            </p:nvSpPr>
            <p:spPr bwMode="auto">
              <a:xfrm flipH="1">
                <a:off x="3405" y="2381"/>
                <a:ext cx="4" cy="0"/>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79" name="Line 73"/>
              <p:cNvSpPr>
                <a:spLocks noChangeShapeType="1"/>
              </p:cNvSpPr>
              <p:nvPr/>
            </p:nvSpPr>
            <p:spPr bwMode="auto">
              <a:xfrm flipH="1">
                <a:off x="3400" y="2382"/>
                <a:ext cx="1" cy="1"/>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80" name="Line 74"/>
              <p:cNvSpPr>
                <a:spLocks noChangeShapeType="1"/>
              </p:cNvSpPr>
              <p:nvPr/>
            </p:nvSpPr>
            <p:spPr bwMode="auto">
              <a:xfrm flipV="1">
                <a:off x="3401" y="2372"/>
                <a:ext cx="0" cy="7"/>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81" name="Line 75"/>
              <p:cNvSpPr>
                <a:spLocks noChangeShapeType="1"/>
              </p:cNvSpPr>
              <p:nvPr/>
            </p:nvSpPr>
            <p:spPr bwMode="auto">
              <a:xfrm flipV="1">
                <a:off x="3409" y="2372"/>
                <a:ext cx="0" cy="7"/>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82" name="Line 76"/>
              <p:cNvSpPr>
                <a:spLocks noChangeShapeType="1"/>
              </p:cNvSpPr>
              <p:nvPr/>
            </p:nvSpPr>
            <p:spPr bwMode="auto">
              <a:xfrm flipH="1">
                <a:off x="3356" y="2398"/>
                <a:ext cx="4" cy="2"/>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83" name="Freeform 77"/>
              <p:cNvSpPr>
                <a:spLocks/>
              </p:cNvSpPr>
              <p:nvPr/>
            </p:nvSpPr>
            <p:spPr bwMode="auto">
              <a:xfrm>
                <a:off x="3399" y="2398"/>
                <a:ext cx="26" cy="17"/>
              </a:xfrm>
              <a:custGeom>
                <a:avLst/>
                <a:gdLst/>
                <a:ahLst/>
                <a:cxnLst>
                  <a:cxn ang="0">
                    <a:pos x="0" y="16"/>
                  </a:cxn>
                  <a:cxn ang="0">
                    <a:pos x="9" y="16"/>
                  </a:cxn>
                  <a:cxn ang="0">
                    <a:pos x="14" y="12"/>
                  </a:cxn>
                  <a:cxn ang="0">
                    <a:pos x="19" y="4"/>
                  </a:cxn>
                  <a:cxn ang="0">
                    <a:pos x="23" y="0"/>
                  </a:cxn>
                  <a:cxn ang="0">
                    <a:pos x="25" y="0"/>
                  </a:cxn>
                </a:cxnLst>
                <a:rect l="0" t="0" r="r" b="b"/>
                <a:pathLst>
                  <a:path w="26" h="17">
                    <a:moveTo>
                      <a:pt x="0" y="16"/>
                    </a:moveTo>
                    <a:lnTo>
                      <a:pt x="9" y="16"/>
                    </a:lnTo>
                    <a:lnTo>
                      <a:pt x="14" y="12"/>
                    </a:lnTo>
                    <a:lnTo>
                      <a:pt x="19" y="4"/>
                    </a:lnTo>
                    <a:lnTo>
                      <a:pt x="23" y="0"/>
                    </a:lnTo>
                    <a:lnTo>
                      <a:pt x="25" y="0"/>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84" name="Line 78"/>
              <p:cNvSpPr>
                <a:spLocks noChangeShapeType="1"/>
              </p:cNvSpPr>
              <p:nvPr/>
            </p:nvSpPr>
            <p:spPr bwMode="auto">
              <a:xfrm flipH="1">
                <a:off x="3363" y="2428"/>
                <a:ext cx="17" cy="9"/>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85" name="Freeform 79"/>
              <p:cNvSpPr>
                <a:spLocks/>
              </p:cNvSpPr>
              <p:nvPr/>
            </p:nvSpPr>
            <p:spPr bwMode="auto">
              <a:xfrm>
                <a:off x="3331" y="2437"/>
                <a:ext cx="29" cy="17"/>
              </a:xfrm>
              <a:custGeom>
                <a:avLst/>
                <a:gdLst/>
                <a:ahLst/>
                <a:cxnLst>
                  <a:cxn ang="0">
                    <a:pos x="0" y="16"/>
                  </a:cxn>
                  <a:cxn ang="0">
                    <a:pos x="4" y="16"/>
                  </a:cxn>
                  <a:cxn ang="0">
                    <a:pos x="8" y="13"/>
                  </a:cxn>
                  <a:cxn ang="0">
                    <a:pos x="13" y="11"/>
                  </a:cxn>
                  <a:cxn ang="0">
                    <a:pos x="16" y="9"/>
                  </a:cxn>
                  <a:cxn ang="0">
                    <a:pos x="21" y="5"/>
                  </a:cxn>
                  <a:cxn ang="0">
                    <a:pos x="25" y="4"/>
                  </a:cxn>
                  <a:cxn ang="0">
                    <a:pos x="28" y="0"/>
                  </a:cxn>
                </a:cxnLst>
                <a:rect l="0" t="0" r="r" b="b"/>
                <a:pathLst>
                  <a:path w="29" h="17">
                    <a:moveTo>
                      <a:pt x="0" y="16"/>
                    </a:moveTo>
                    <a:lnTo>
                      <a:pt x="4" y="16"/>
                    </a:lnTo>
                    <a:lnTo>
                      <a:pt x="8" y="13"/>
                    </a:lnTo>
                    <a:lnTo>
                      <a:pt x="13" y="11"/>
                    </a:lnTo>
                    <a:lnTo>
                      <a:pt x="16" y="9"/>
                    </a:lnTo>
                    <a:lnTo>
                      <a:pt x="21" y="5"/>
                    </a:lnTo>
                    <a:lnTo>
                      <a:pt x="25" y="4"/>
                    </a:lnTo>
                    <a:lnTo>
                      <a:pt x="28" y="0"/>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86" name="Freeform 80"/>
              <p:cNvSpPr>
                <a:spLocks/>
              </p:cNvSpPr>
              <p:nvPr/>
            </p:nvSpPr>
            <p:spPr bwMode="auto">
              <a:xfrm>
                <a:off x="3561" y="2397"/>
                <a:ext cx="17" cy="17"/>
              </a:xfrm>
              <a:custGeom>
                <a:avLst/>
                <a:gdLst/>
                <a:ahLst/>
                <a:cxnLst>
                  <a:cxn ang="0">
                    <a:pos x="0" y="16"/>
                  </a:cxn>
                  <a:cxn ang="0">
                    <a:pos x="8" y="8"/>
                  </a:cxn>
                  <a:cxn ang="0">
                    <a:pos x="16" y="0"/>
                  </a:cxn>
                </a:cxnLst>
                <a:rect l="0" t="0" r="r" b="b"/>
                <a:pathLst>
                  <a:path w="17" h="17">
                    <a:moveTo>
                      <a:pt x="0" y="16"/>
                    </a:moveTo>
                    <a:lnTo>
                      <a:pt x="8" y="8"/>
                    </a:lnTo>
                    <a:lnTo>
                      <a:pt x="16" y="0"/>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87" name="Freeform 81"/>
              <p:cNvSpPr>
                <a:spLocks/>
              </p:cNvSpPr>
              <p:nvPr/>
            </p:nvSpPr>
            <p:spPr bwMode="auto">
              <a:xfrm>
                <a:off x="3089" y="2392"/>
                <a:ext cx="22" cy="20"/>
              </a:xfrm>
              <a:custGeom>
                <a:avLst/>
                <a:gdLst/>
                <a:ahLst/>
                <a:cxnLst>
                  <a:cxn ang="0">
                    <a:pos x="0" y="0"/>
                  </a:cxn>
                  <a:cxn ang="0">
                    <a:pos x="7" y="15"/>
                  </a:cxn>
                  <a:cxn ang="0">
                    <a:pos x="9" y="18"/>
                  </a:cxn>
                  <a:cxn ang="0">
                    <a:pos x="11" y="19"/>
                  </a:cxn>
                  <a:cxn ang="0">
                    <a:pos x="16" y="19"/>
                  </a:cxn>
                  <a:cxn ang="0">
                    <a:pos x="18" y="18"/>
                  </a:cxn>
                  <a:cxn ang="0">
                    <a:pos x="21" y="16"/>
                  </a:cxn>
                  <a:cxn ang="0">
                    <a:pos x="21" y="10"/>
                  </a:cxn>
                  <a:cxn ang="0">
                    <a:pos x="18" y="0"/>
                  </a:cxn>
                </a:cxnLst>
                <a:rect l="0" t="0" r="r" b="b"/>
                <a:pathLst>
                  <a:path w="22" h="20">
                    <a:moveTo>
                      <a:pt x="0" y="0"/>
                    </a:moveTo>
                    <a:lnTo>
                      <a:pt x="7" y="15"/>
                    </a:lnTo>
                    <a:lnTo>
                      <a:pt x="9" y="18"/>
                    </a:lnTo>
                    <a:lnTo>
                      <a:pt x="11" y="19"/>
                    </a:lnTo>
                    <a:lnTo>
                      <a:pt x="16" y="19"/>
                    </a:lnTo>
                    <a:lnTo>
                      <a:pt x="18" y="18"/>
                    </a:lnTo>
                    <a:lnTo>
                      <a:pt x="21" y="16"/>
                    </a:lnTo>
                    <a:lnTo>
                      <a:pt x="21" y="10"/>
                    </a:lnTo>
                    <a:lnTo>
                      <a:pt x="18" y="0"/>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88" name="Freeform 82"/>
              <p:cNvSpPr>
                <a:spLocks/>
              </p:cNvSpPr>
              <p:nvPr/>
            </p:nvSpPr>
            <p:spPr bwMode="auto">
              <a:xfrm>
                <a:off x="3331" y="2409"/>
                <a:ext cx="17" cy="34"/>
              </a:xfrm>
              <a:custGeom>
                <a:avLst/>
                <a:gdLst/>
                <a:ahLst/>
                <a:cxnLst>
                  <a:cxn ang="0">
                    <a:pos x="16" y="0"/>
                  </a:cxn>
                  <a:cxn ang="0">
                    <a:pos x="13" y="5"/>
                  </a:cxn>
                  <a:cxn ang="0">
                    <a:pos x="11" y="9"/>
                  </a:cxn>
                  <a:cxn ang="0">
                    <a:pos x="9" y="13"/>
                  </a:cxn>
                  <a:cxn ang="0">
                    <a:pos x="6" y="17"/>
                  </a:cxn>
                  <a:cxn ang="0">
                    <a:pos x="4" y="21"/>
                  </a:cxn>
                  <a:cxn ang="0">
                    <a:pos x="2" y="26"/>
                  </a:cxn>
                  <a:cxn ang="0">
                    <a:pos x="1" y="30"/>
                  </a:cxn>
                  <a:cxn ang="0">
                    <a:pos x="0" y="33"/>
                  </a:cxn>
                </a:cxnLst>
                <a:rect l="0" t="0" r="r" b="b"/>
                <a:pathLst>
                  <a:path w="17" h="34">
                    <a:moveTo>
                      <a:pt x="16" y="0"/>
                    </a:moveTo>
                    <a:lnTo>
                      <a:pt x="13" y="5"/>
                    </a:lnTo>
                    <a:lnTo>
                      <a:pt x="11" y="9"/>
                    </a:lnTo>
                    <a:lnTo>
                      <a:pt x="9" y="13"/>
                    </a:lnTo>
                    <a:lnTo>
                      <a:pt x="6" y="17"/>
                    </a:lnTo>
                    <a:lnTo>
                      <a:pt x="4" y="21"/>
                    </a:lnTo>
                    <a:lnTo>
                      <a:pt x="2" y="26"/>
                    </a:lnTo>
                    <a:lnTo>
                      <a:pt x="1" y="30"/>
                    </a:lnTo>
                    <a:lnTo>
                      <a:pt x="0" y="33"/>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89" name="Freeform 83"/>
              <p:cNvSpPr>
                <a:spLocks/>
              </p:cNvSpPr>
              <p:nvPr/>
            </p:nvSpPr>
            <p:spPr bwMode="auto">
              <a:xfrm>
                <a:off x="3288" y="2480"/>
                <a:ext cx="98" cy="45"/>
              </a:xfrm>
              <a:custGeom>
                <a:avLst/>
                <a:gdLst/>
                <a:ahLst/>
                <a:cxnLst>
                  <a:cxn ang="0">
                    <a:pos x="97" y="0"/>
                  </a:cxn>
                  <a:cxn ang="0">
                    <a:pos x="92" y="4"/>
                  </a:cxn>
                  <a:cxn ang="0">
                    <a:pos x="87" y="8"/>
                  </a:cxn>
                  <a:cxn ang="0">
                    <a:pos x="82" y="11"/>
                  </a:cxn>
                  <a:cxn ang="0">
                    <a:pos x="77" y="15"/>
                  </a:cxn>
                  <a:cxn ang="0">
                    <a:pos x="72" y="18"/>
                  </a:cxn>
                  <a:cxn ang="0">
                    <a:pos x="66" y="22"/>
                  </a:cxn>
                  <a:cxn ang="0">
                    <a:pos x="61" y="24"/>
                  </a:cxn>
                  <a:cxn ang="0">
                    <a:pos x="56" y="27"/>
                  </a:cxn>
                  <a:cxn ang="0">
                    <a:pos x="52" y="28"/>
                  </a:cxn>
                  <a:cxn ang="0">
                    <a:pos x="48" y="30"/>
                  </a:cxn>
                  <a:cxn ang="0">
                    <a:pos x="44" y="31"/>
                  </a:cxn>
                  <a:cxn ang="0">
                    <a:pos x="40" y="33"/>
                  </a:cxn>
                  <a:cxn ang="0">
                    <a:pos x="36" y="35"/>
                  </a:cxn>
                  <a:cxn ang="0">
                    <a:pos x="31" y="35"/>
                  </a:cxn>
                  <a:cxn ang="0">
                    <a:pos x="25" y="36"/>
                  </a:cxn>
                  <a:cxn ang="0">
                    <a:pos x="19" y="38"/>
                  </a:cxn>
                  <a:cxn ang="0">
                    <a:pos x="13" y="39"/>
                  </a:cxn>
                  <a:cxn ang="0">
                    <a:pos x="7" y="41"/>
                  </a:cxn>
                  <a:cxn ang="0">
                    <a:pos x="1" y="43"/>
                  </a:cxn>
                  <a:cxn ang="0">
                    <a:pos x="0" y="44"/>
                  </a:cxn>
                </a:cxnLst>
                <a:rect l="0" t="0" r="r" b="b"/>
                <a:pathLst>
                  <a:path w="98" h="45">
                    <a:moveTo>
                      <a:pt x="97" y="0"/>
                    </a:moveTo>
                    <a:lnTo>
                      <a:pt x="92" y="4"/>
                    </a:lnTo>
                    <a:lnTo>
                      <a:pt x="87" y="8"/>
                    </a:lnTo>
                    <a:lnTo>
                      <a:pt x="82" y="11"/>
                    </a:lnTo>
                    <a:lnTo>
                      <a:pt x="77" y="15"/>
                    </a:lnTo>
                    <a:lnTo>
                      <a:pt x="72" y="18"/>
                    </a:lnTo>
                    <a:lnTo>
                      <a:pt x="66" y="22"/>
                    </a:lnTo>
                    <a:lnTo>
                      <a:pt x="61" y="24"/>
                    </a:lnTo>
                    <a:lnTo>
                      <a:pt x="56" y="27"/>
                    </a:lnTo>
                    <a:lnTo>
                      <a:pt x="52" y="28"/>
                    </a:lnTo>
                    <a:lnTo>
                      <a:pt x="48" y="30"/>
                    </a:lnTo>
                    <a:lnTo>
                      <a:pt x="44" y="31"/>
                    </a:lnTo>
                    <a:lnTo>
                      <a:pt x="40" y="33"/>
                    </a:lnTo>
                    <a:lnTo>
                      <a:pt x="36" y="35"/>
                    </a:lnTo>
                    <a:lnTo>
                      <a:pt x="31" y="35"/>
                    </a:lnTo>
                    <a:lnTo>
                      <a:pt x="25" y="36"/>
                    </a:lnTo>
                    <a:lnTo>
                      <a:pt x="19" y="38"/>
                    </a:lnTo>
                    <a:lnTo>
                      <a:pt x="13" y="39"/>
                    </a:lnTo>
                    <a:lnTo>
                      <a:pt x="7" y="41"/>
                    </a:lnTo>
                    <a:lnTo>
                      <a:pt x="1" y="43"/>
                    </a:lnTo>
                    <a:lnTo>
                      <a:pt x="0" y="44"/>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90" name="Freeform 84"/>
              <p:cNvSpPr>
                <a:spLocks/>
              </p:cNvSpPr>
              <p:nvPr/>
            </p:nvSpPr>
            <p:spPr bwMode="auto">
              <a:xfrm>
                <a:off x="3302" y="2456"/>
                <a:ext cx="75" cy="57"/>
              </a:xfrm>
              <a:custGeom>
                <a:avLst/>
                <a:gdLst/>
                <a:ahLst/>
                <a:cxnLst>
                  <a:cxn ang="0">
                    <a:pos x="0" y="56"/>
                  </a:cxn>
                  <a:cxn ang="0">
                    <a:pos x="7" y="52"/>
                  </a:cxn>
                  <a:cxn ang="0">
                    <a:pos x="14" y="48"/>
                  </a:cxn>
                  <a:cxn ang="0">
                    <a:pos x="21" y="44"/>
                  </a:cxn>
                  <a:cxn ang="0">
                    <a:pos x="28" y="39"/>
                  </a:cxn>
                  <a:cxn ang="0">
                    <a:pos x="34" y="35"/>
                  </a:cxn>
                  <a:cxn ang="0">
                    <a:pos x="41" y="30"/>
                  </a:cxn>
                  <a:cxn ang="0">
                    <a:pos x="46" y="24"/>
                  </a:cxn>
                  <a:cxn ang="0">
                    <a:pos x="52" y="19"/>
                  </a:cxn>
                  <a:cxn ang="0">
                    <a:pos x="58" y="13"/>
                  </a:cxn>
                  <a:cxn ang="0">
                    <a:pos x="63" y="7"/>
                  </a:cxn>
                  <a:cxn ang="0">
                    <a:pos x="68" y="1"/>
                  </a:cxn>
                  <a:cxn ang="0">
                    <a:pos x="69" y="0"/>
                  </a:cxn>
                  <a:cxn ang="0">
                    <a:pos x="70" y="0"/>
                  </a:cxn>
                  <a:cxn ang="0">
                    <a:pos x="66" y="9"/>
                  </a:cxn>
                  <a:cxn ang="0">
                    <a:pos x="71" y="9"/>
                  </a:cxn>
                  <a:cxn ang="0">
                    <a:pos x="70" y="10"/>
                  </a:cxn>
                  <a:cxn ang="0">
                    <a:pos x="60" y="18"/>
                  </a:cxn>
                  <a:cxn ang="0">
                    <a:pos x="74" y="15"/>
                  </a:cxn>
                  <a:cxn ang="0">
                    <a:pos x="70" y="19"/>
                  </a:cxn>
                  <a:cxn ang="0">
                    <a:pos x="52" y="28"/>
                  </a:cxn>
                  <a:cxn ang="0">
                    <a:pos x="46" y="31"/>
                  </a:cxn>
                  <a:cxn ang="0">
                    <a:pos x="52" y="30"/>
                  </a:cxn>
                  <a:cxn ang="0">
                    <a:pos x="47" y="32"/>
                  </a:cxn>
                  <a:cxn ang="0">
                    <a:pos x="45" y="35"/>
                  </a:cxn>
                  <a:cxn ang="0">
                    <a:pos x="20" y="48"/>
                  </a:cxn>
                  <a:cxn ang="0">
                    <a:pos x="21" y="50"/>
                  </a:cxn>
                  <a:cxn ang="0">
                    <a:pos x="8" y="52"/>
                  </a:cxn>
                  <a:cxn ang="0">
                    <a:pos x="0" y="56"/>
                  </a:cxn>
                </a:cxnLst>
                <a:rect l="0" t="0" r="r" b="b"/>
                <a:pathLst>
                  <a:path w="75" h="57">
                    <a:moveTo>
                      <a:pt x="0" y="56"/>
                    </a:moveTo>
                    <a:lnTo>
                      <a:pt x="7" y="52"/>
                    </a:lnTo>
                    <a:lnTo>
                      <a:pt x="14" y="48"/>
                    </a:lnTo>
                    <a:lnTo>
                      <a:pt x="21" y="44"/>
                    </a:lnTo>
                    <a:lnTo>
                      <a:pt x="28" y="39"/>
                    </a:lnTo>
                    <a:lnTo>
                      <a:pt x="34" y="35"/>
                    </a:lnTo>
                    <a:lnTo>
                      <a:pt x="41" y="30"/>
                    </a:lnTo>
                    <a:lnTo>
                      <a:pt x="46" y="24"/>
                    </a:lnTo>
                    <a:lnTo>
                      <a:pt x="52" y="19"/>
                    </a:lnTo>
                    <a:lnTo>
                      <a:pt x="58" y="13"/>
                    </a:lnTo>
                    <a:lnTo>
                      <a:pt x="63" y="7"/>
                    </a:lnTo>
                    <a:lnTo>
                      <a:pt x="68" y="1"/>
                    </a:lnTo>
                    <a:lnTo>
                      <a:pt x="69" y="0"/>
                    </a:lnTo>
                    <a:lnTo>
                      <a:pt x="70" y="0"/>
                    </a:lnTo>
                    <a:lnTo>
                      <a:pt x="66" y="9"/>
                    </a:lnTo>
                    <a:lnTo>
                      <a:pt x="71" y="9"/>
                    </a:lnTo>
                    <a:lnTo>
                      <a:pt x="70" y="10"/>
                    </a:lnTo>
                    <a:lnTo>
                      <a:pt x="60" y="18"/>
                    </a:lnTo>
                    <a:lnTo>
                      <a:pt x="74" y="15"/>
                    </a:lnTo>
                    <a:lnTo>
                      <a:pt x="70" y="19"/>
                    </a:lnTo>
                    <a:lnTo>
                      <a:pt x="52" y="28"/>
                    </a:lnTo>
                    <a:lnTo>
                      <a:pt x="46" y="31"/>
                    </a:lnTo>
                    <a:lnTo>
                      <a:pt x="52" y="30"/>
                    </a:lnTo>
                    <a:lnTo>
                      <a:pt x="47" y="32"/>
                    </a:lnTo>
                    <a:lnTo>
                      <a:pt x="45" y="35"/>
                    </a:lnTo>
                    <a:lnTo>
                      <a:pt x="20" y="48"/>
                    </a:lnTo>
                    <a:lnTo>
                      <a:pt x="21" y="50"/>
                    </a:lnTo>
                    <a:lnTo>
                      <a:pt x="8" y="52"/>
                    </a:lnTo>
                    <a:lnTo>
                      <a:pt x="0" y="56"/>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91" name="Freeform 85"/>
              <p:cNvSpPr>
                <a:spLocks/>
              </p:cNvSpPr>
              <p:nvPr/>
            </p:nvSpPr>
            <p:spPr bwMode="auto">
              <a:xfrm>
                <a:off x="3148" y="2507"/>
                <a:ext cx="217" cy="43"/>
              </a:xfrm>
              <a:custGeom>
                <a:avLst/>
                <a:gdLst/>
                <a:ahLst/>
                <a:cxnLst>
                  <a:cxn ang="0">
                    <a:pos x="137" y="17"/>
                  </a:cxn>
                  <a:cxn ang="0">
                    <a:pos x="154" y="15"/>
                  </a:cxn>
                  <a:cxn ang="0">
                    <a:pos x="173" y="11"/>
                  </a:cxn>
                  <a:cxn ang="0">
                    <a:pos x="216" y="9"/>
                  </a:cxn>
                  <a:cxn ang="0">
                    <a:pos x="170" y="15"/>
                  </a:cxn>
                  <a:cxn ang="0">
                    <a:pos x="156" y="17"/>
                  </a:cxn>
                  <a:cxn ang="0">
                    <a:pos x="146" y="17"/>
                  </a:cxn>
                  <a:cxn ang="0">
                    <a:pos x="150" y="19"/>
                  </a:cxn>
                  <a:cxn ang="0">
                    <a:pos x="148" y="23"/>
                  </a:cxn>
                  <a:cxn ang="0">
                    <a:pos x="108" y="29"/>
                  </a:cxn>
                  <a:cxn ang="0">
                    <a:pos x="92" y="36"/>
                  </a:cxn>
                  <a:cxn ang="0">
                    <a:pos x="59" y="39"/>
                  </a:cxn>
                  <a:cxn ang="0">
                    <a:pos x="47" y="41"/>
                  </a:cxn>
                  <a:cxn ang="0">
                    <a:pos x="31" y="31"/>
                  </a:cxn>
                  <a:cxn ang="0">
                    <a:pos x="24" y="27"/>
                  </a:cxn>
                  <a:cxn ang="0">
                    <a:pos x="10" y="21"/>
                  </a:cxn>
                  <a:cxn ang="0">
                    <a:pos x="15" y="16"/>
                  </a:cxn>
                  <a:cxn ang="0">
                    <a:pos x="17" y="14"/>
                  </a:cxn>
                  <a:cxn ang="0">
                    <a:pos x="32" y="9"/>
                  </a:cxn>
                  <a:cxn ang="0">
                    <a:pos x="30" y="7"/>
                  </a:cxn>
                  <a:cxn ang="0">
                    <a:pos x="36" y="4"/>
                  </a:cxn>
                  <a:cxn ang="0">
                    <a:pos x="34" y="1"/>
                  </a:cxn>
                  <a:cxn ang="0">
                    <a:pos x="39" y="0"/>
                  </a:cxn>
                  <a:cxn ang="0">
                    <a:pos x="43" y="9"/>
                  </a:cxn>
                  <a:cxn ang="0">
                    <a:pos x="47" y="24"/>
                  </a:cxn>
                  <a:cxn ang="0">
                    <a:pos x="48" y="33"/>
                  </a:cxn>
                  <a:cxn ang="0">
                    <a:pos x="49" y="34"/>
                  </a:cxn>
                  <a:cxn ang="0">
                    <a:pos x="50" y="35"/>
                  </a:cxn>
                  <a:cxn ang="0">
                    <a:pos x="52" y="36"/>
                  </a:cxn>
                  <a:cxn ang="0">
                    <a:pos x="55" y="34"/>
                  </a:cxn>
                  <a:cxn ang="0">
                    <a:pos x="56" y="31"/>
                  </a:cxn>
                  <a:cxn ang="0">
                    <a:pos x="57" y="28"/>
                  </a:cxn>
                  <a:cxn ang="0">
                    <a:pos x="58" y="25"/>
                  </a:cxn>
                  <a:cxn ang="0">
                    <a:pos x="60" y="22"/>
                  </a:cxn>
                  <a:cxn ang="0">
                    <a:pos x="62" y="21"/>
                  </a:cxn>
                  <a:cxn ang="0">
                    <a:pos x="62" y="25"/>
                  </a:cxn>
                  <a:cxn ang="0">
                    <a:pos x="64" y="19"/>
                  </a:cxn>
                  <a:cxn ang="0">
                    <a:pos x="67" y="15"/>
                  </a:cxn>
                  <a:cxn ang="0">
                    <a:pos x="75" y="9"/>
                  </a:cxn>
                  <a:cxn ang="0">
                    <a:pos x="79" y="7"/>
                  </a:cxn>
                  <a:cxn ang="0">
                    <a:pos x="80" y="9"/>
                  </a:cxn>
                  <a:cxn ang="0">
                    <a:pos x="80" y="11"/>
                  </a:cxn>
                  <a:cxn ang="0">
                    <a:pos x="83" y="9"/>
                  </a:cxn>
                  <a:cxn ang="0">
                    <a:pos x="91" y="8"/>
                  </a:cxn>
                  <a:cxn ang="0">
                    <a:pos x="89" y="12"/>
                  </a:cxn>
                  <a:cxn ang="0">
                    <a:pos x="88" y="15"/>
                  </a:cxn>
                  <a:cxn ang="0">
                    <a:pos x="91" y="14"/>
                  </a:cxn>
                  <a:cxn ang="0">
                    <a:pos x="94" y="13"/>
                  </a:cxn>
                  <a:cxn ang="0">
                    <a:pos x="100" y="14"/>
                  </a:cxn>
                  <a:cxn ang="0">
                    <a:pos x="99" y="17"/>
                  </a:cxn>
                  <a:cxn ang="0">
                    <a:pos x="108" y="18"/>
                  </a:cxn>
                  <a:cxn ang="0">
                    <a:pos x="114" y="17"/>
                  </a:cxn>
                  <a:cxn ang="0">
                    <a:pos x="120" y="15"/>
                  </a:cxn>
                  <a:cxn ang="0">
                    <a:pos x="127" y="16"/>
                  </a:cxn>
                  <a:cxn ang="0">
                    <a:pos x="135" y="16"/>
                  </a:cxn>
                </a:cxnLst>
                <a:rect l="0" t="0" r="r" b="b"/>
                <a:pathLst>
                  <a:path w="217" h="43">
                    <a:moveTo>
                      <a:pt x="135" y="16"/>
                    </a:moveTo>
                    <a:lnTo>
                      <a:pt x="137" y="17"/>
                    </a:lnTo>
                    <a:lnTo>
                      <a:pt x="140" y="16"/>
                    </a:lnTo>
                    <a:lnTo>
                      <a:pt x="154" y="15"/>
                    </a:lnTo>
                    <a:lnTo>
                      <a:pt x="167" y="11"/>
                    </a:lnTo>
                    <a:lnTo>
                      <a:pt x="173" y="11"/>
                    </a:lnTo>
                    <a:lnTo>
                      <a:pt x="173" y="13"/>
                    </a:lnTo>
                    <a:lnTo>
                      <a:pt x="216" y="9"/>
                    </a:lnTo>
                    <a:lnTo>
                      <a:pt x="180" y="16"/>
                    </a:lnTo>
                    <a:lnTo>
                      <a:pt x="170" y="15"/>
                    </a:lnTo>
                    <a:lnTo>
                      <a:pt x="173" y="17"/>
                    </a:lnTo>
                    <a:lnTo>
                      <a:pt x="156" y="17"/>
                    </a:lnTo>
                    <a:lnTo>
                      <a:pt x="150" y="16"/>
                    </a:lnTo>
                    <a:lnTo>
                      <a:pt x="146" y="17"/>
                    </a:lnTo>
                    <a:lnTo>
                      <a:pt x="146" y="19"/>
                    </a:lnTo>
                    <a:lnTo>
                      <a:pt x="150" y="19"/>
                    </a:lnTo>
                    <a:lnTo>
                      <a:pt x="152" y="20"/>
                    </a:lnTo>
                    <a:lnTo>
                      <a:pt x="148" y="23"/>
                    </a:lnTo>
                    <a:lnTo>
                      <a:pt x="107" y="27"/>
                    </a:lnTo>
                    <a:lnTo>
                      <a:pt x="108" y="29"/>
                    </a:lnTo>
                    <a:lnTo>
                      <a:pt x="89" y="34"/>
                    </a:lnTo>
                    <a:lnTo>
                      <a:pt x="92" y="36"/>
                    </a:lnTo>
                    <a:lnTo>
                      <a:pt x="68" y="36"/>
                    </a:lnTo>
                    <a:lnTo>
                      <a:pt x="59" y="39"/>
                    </a:lnTo>
                    <a:lnTo>
                      <a:pt x="53" y="42"/>
                    </a:lnTo>
                    <a:lnTo>
                      <a:pt x="47" y="41"/>
                    </a:lnTo>
                    <a:lnTo>
                      <a:pt x="38" y="33"/>
                    </a:lnTo>
                    <a:lnTo>
                      <a:pt x="31" y="31"/>
                    </a:lnTo>
                    <a:lnTo>
                      <a:pt x="33" y="29"/>
                    </a:lnTo>
                    <a:lnTo>
                      <a:pt x="24" y="27"/>
                    </a:lnTo>
                    <a:lnTo>
                      <a:pt x="26" y="25"/>
                    </a:lnTo>
                    <a:lnTo>
                      <a:pt x="10" y="21"/>
                    </a:lnTo>
                    <a:lnTo>
                      <a:pt x="0" y="20"/>
                    </a:lnTo>
                    <a:lnTo>
                      <a:pt x="15" y="16"/>
                    </a:lnTo>
                    <a:lnTo>
                      <a:pt x="19" y="15"/>
                    </a:lnTo>
                    <a:lnTo>
                      <a:pt x="17" y="14"/>
                    </a:lnTo>
                    <a:lnTo>
                      <a:pt x="25" y="10"/>
                    </a:lnTo>
                    <a:lnTo>
                      <a:pt x="32" y="9"/>
                    </a:lnTo>
                    <a:lnTo>
                      <a:pt x="32" y="8"/>
                    </a:lnTo>
                    <a:lnTo>
                      <a:pt x="30" y="7"/>
                    </a:lnTo>
                    <a:lnTo>
                      <a:pt x="31" y="4"/>
                    </a:lnTo>
                    <a:lnTo>
                      <a:pt x="36" y="4"/>
                    </a:lnTo>
                    <a:lnTo>
                      <a:pt x="37" y="2"/>
                    </a:lnTo>
                    <a:lnTo>
                      <a:pt x="34" y="1"/>
                    </a:lnTo>
                    <a:lnTo>
                      <a:pt x="35" y="0"/>
                    </a:lnTo>
                    <a:lnTo>
                      <a:pt x="39" y="0"/>
                    </a:lnTo>
                    <a:lnTo>
                      <a:pt x="40" y="1"/>
                    </a:lnTo>
                    <a:lnTo>
                      <a:pt x="43" y="9"/>
                    </a:lnTo>
                    <a:lnTo>
                      <a:pt x="45" y="16"/>
                    </a:lnTo>
                    <a:lnTo>
                      <a:pt x="47" y="24"/>
                    </a:lnTo>
                    <a:lnTo>
                      <a:pt x="48" y="32"/>
                    </a:lnTo>
                    <a:lnTo>
                      <a:pt x="48" y="33"/>
                    </a:lnTo>
                    <a:lnTo>
                      <a:pt x="49" y="33"/>
                    </a:lnTo>
                    <a:lnTo>
                      <a:pt x="49" y="34"/>
                    </a:lnTo>
                    <a:lnTo>
                      <a:pt x="49" y="35"/>
                    </a:lnTo>
                    <a:lnTo>
                      <a:pt x="50" y="35"/>
                    </a:lnTo>
                    <a:lnTo>
                      <a:pt x="51" y="36"/>
                    </a:lnTo>
                    <a:lnTo>
                      <a:pt x="52" y="36"/>
                    </a:lnTo>
                    <a:lnTo>
                      <a:pt x="53" y="36"/>
                    </a:lnTo>
                    <a:lnTo>
                      <a:pt x="55" y="34"/>
                    </a:lnTo>
                    <a:lnTo>
                      <a:pt x="55" y="33"/>
                    </a:lnTo>
                    <a:lnTo>
                      <a:pt x="56" y="31"/>
                    </a:lnTo>
                    <a:lnTo>
                      <a:pt x="56" y="29"/>
                    </a:lnTo>
                    <a:lnTo>
                      <a:pt x="57" y="28"/>
                    </a:lnTo>
                    <a:lnTo>
                      <a:pt x="57" y="26"/>
                    </a:lnTo>
                    <a:lnTo>
                      <a:pt x="58" y="25"/>
                    </a:lnTo>
                    <a:lnTo>
                      <a:pt x="59" y="24"/>
                    </a:lnTo>
                    <a:lnTo>
                      <a:pt x="60" y="22"/>
                    </a:lnTo>
                    <a:lnTo>
                      <a:pt x="61" y="20"/>
                    </a:lnTo>
                    <a:lnTo>
                      <a:pt x="62" y="21"/>
                    </a:lnTo>
                    <a:lnTo>
                      <a:pt x="62" y="23"/>
                    </a:lnTo>
                    <a:lnTo>
                      <a:pt x="62" y="25"/>
                    </a:lnTo>
                    <a:lnTo>
                      <a:pt x="63" y="22"/>
                    </a:lnTo>
                    <a:lnTo>
                      <a:pt x="64" y="19"/>
                    </a:lnTo>
                    <a:lnTo>
                      <a:pt x="66" y="17"/>
                    </a:lnTo>
                    <a:lnTo>
                      <a:pt x="67" y="15"/>
                    </a:lnTo>
                    <a:lnTo>
                      <a:pt x="72" y="10"/>
                    </a:lnTo>
                    <a:lnTo>
                      <a:pt x="75" y="9"/>
                    </a:lnTo>
                    <a:lnTo>
                      <a:pt x="77" y="8"/>
                    </a:lnTo>
                    <a:lnTo>
                      <a:pt x="79" y="7"/>
                    </a:lnTo>
                    <a:lnTo>
                      <a:pt x="80" y="7"/>
                    </a:lnTo>
                    <a:lnTo>
                      <a:pt x="80" y="9"/>
                    </a:lnTo>
                    <a:lnTo>
                      <a:pt x="79" y="11"/>
                    </a:lnTo>
                    <a:lnTo>
                      <a:pt x="80" y="11"/>
                    </a:lnTo>
                    <a:lnTo>
                      <a:pt x="81" y="10"/>
                    </a:lnTo>
                    <a:lnTo>
                      <a:pt x="83" y="9"/>
                    </a:lnTo>
                    <a:lnTo>
                      <a:pt x="84" y="8"/>
                    </a:lnTo>
                    <a:lnTo>
                      <a:pt x="91" y="8"/>
                    </a:lnTo>
                    <a:lnTo>
                      <a:pt x="93" y="8"/>
                    </a:lnTo>
                    <a:lnTo>
                      <a:pt x="89" y="12"/>
                    </a:lnTo>
                    <a:lnTo>
                      <a:pt x="88" y="14"/>
                    </a:lnTo>
                    <a:lnTo>
                      <a:pt x="88" y="15"/>
                    </a:lnTo>
                    <a:lnTo>
                      <a:pt x="89" y="15"/>
                    </a:lnTo>
                    <a:lnTo>
                      <a:pt x="91" y="14"/>
                    </a:lnTo>
                    <a:lnTo>
                      <a:pt x="92" y="14"/>
                    </a:lnTo>
                    <a:lnTo>
                      <a:pt x="94" y="13"/>
                    </a:lnTo>
                    <a:lnTo>
                      <a:pt x="99" y="13"/>
                    </a:lnTo>
                    <a:lnTo>
                      <a:pt x="100" y="14"/>
                    </a:lnTo>
                    <a:lnTo>
                      <a:pt x="99" y="15"/>
                    </a:lnTo>
                    <a:lnTo>
                      <a:pt x="99" y="17"/>
                    </a:lnTo>
                    <a:lnTo>
                      <a:pt x="102" y="18"/>
                    </a:lnTo>
                    <a:lnTo>
                      <a:pt x="108" y="18"/>
                    </a:lnTo>
                    <a:lnTo>
                      <a:pt x="111" y="17"/>
                    </a:lnTo>
                    <a:lnTo>
                      <a:pt x="114" y="17"/>
                    </a:lnTo>
                    <a:lnTo>
                      <a:pt x="117" y="16"/>
                    </a:lnTo>
                    <a:lnTo>
                      <a:pt x="120" y="15"/>
                    </a:lnTo>
                    <a:lnTo>
                      <a:pt x="121" y="18"/>
                    </a:lnTo>
                    <a:lnTo>
                      <a:pt x="127" y="16"/>
                    </a:lnTo>
                    <a:lnTo>
                      <a:pt x="131" y="14"/>
                    </a:lnTo>
                    <a:lnTo>
                      <a:pt x="135" y="16"/>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grpSp>
        <p:grpSp>
          <p:nvGrpSpPr>
            <p:cNvPr id="46089" name="Group 86"/>
            <p:cNvGrpSpPr>
              <a:grpSpLocks/>
            </p:cNvGrpSpPr>
            <p:nvPr/>
          </p:nvGrpSpPr>
          <p:grpSpPr bwMode="auto">
            <a:xfrm>
              <a:off x="2043" y="2040"/>
              <a:ext cx="583" cy="310"/>
              <a:chOff x="3725" y="1345"/>
              <a:chExt cx="921" cy="365"/>
            </a:xfrm>
          </p:grpSpPr>
          <p:sp>
            <p:nvSpPr>
              <p:cNvPr id="793" name="Freeform 87"/>
              <p:cNvSpPr>
                <a:spLocks/>
              </p:cNvSpPr>
              <p:nvPr/>
            </p:nvSpPr>
            <p:spPr bwMode="auto">
              <a:xfrm>
                <a:off x="3725" y="1345"/>
                <a:ext cx="921" cy="363"/>
              </a:xfrm>
              <a:custGeom>
                <a:avLst/>
                <a:gdLst/>
                <a:ahLst/>
                <a:cxnLst>
                  <a:cxn ang="0">
                    <a:pos x="640" y="239"/>
                  </a:cxn>
                  <a:cxn ang="0">
                    <a:pos x="701" y="231"/>
                  </a:cxn>
                  <a:cxn ang="0">
                    <a:pos x="846" y="236"/>
                  </a:cxn>
                  <a:cxn ang="0">
                    <a:pos x="860" y="193"/>
                  </a:cxn>
                  <a:cxn ang="0">
                    <a:pos x="884" y="118"/>
                  </a:cxn>
                  <a:cxn ang="0">
                    <a:pos x="850" y="132"/>
                  </a:cxn>
                  <a:cxn ang="0">
                    <a:pos x="779" y="16"/>
                  </a:cxn>
                  <a:cxn ang="0">
                    <a:pos x="821" y="19"/>
                  </a:cxn>
                  <a:cxn ang="0">
                    <a:pos x="734" y="139"/>
                  </a:cxn>
                  <a:cxn ang="0">
                    <a:pos x="704" y="157"/>
                  </a:cxn>
                  <a:cxn ang="0">
                    <a:pos x="605" y="153"/>
                  </a:cxn>
                  <a:cxn ang="0">
                    <a:pos x="599" y="103"/>
                  </a:cxn>
                  <a:cxn ang="0">
                    <a:pos x="662" y="76"/>
                  </a:cxn>
                  <a:cxn ang="0">
                    <a:pos x="665" y="54"/>
                  </a:cxn>
                  <a:cxn ang="0">
                    <a:pos x="704" y="4"/>
                  </a:cxn>
                  <a:cxn ang="0">
                    <a:pos x="655" y="1"/>
                  </a:cxn>
                  <a:cxn ang="0">
                    <a:pos x="547" y="26"/>
                  </a:cxn>
                  <a:cxn ang="0">
                    <a:pos x="493" y="47"/>
                  </a:cxn>
                  <a:cxn ang="0">
                    <a:pos x="481" y="70"/>
                  </a:cxn>
                  <a:cxn ang="0">
                    <a:pos x="473" y="83"/>
                  </a:cxn>
                  <a:cxn ang="0">
                    <a:pos x="434" y="115"/>
                  </a:cxn>
                  <a:cxn ang="0">
                    <a:pos x="397" y="118"/>
                  </a:cxn>
                  <a:cxn ang="0">
                    <a:pos x="375" y="125"/>
                  </a:cxn>
                  <a:cxn ang="0">
                    <a:pos x="364" y="130"/>
                  </a:cxn>
                  <a:cxn ang="0">
                    <a:pos x="113" y="130"/>
                  </a:cxn>
                  <a:cxn ang="0">
                    <a:pos x="52" y="139"/>
                  </a:cxn>
                  <a:cxn ang="0">
                    <a:pos x="12" y="162"/>
                  </a:cxn>
                  <a:cxn ang="0">
                    <a:pos x="0" y="177"/>
                  </a:cxn>
                  <a:cxn ang="0">
                    <a:pos x="17" y="192"/>
                  </a:cxn>
                  <a:cxn ang="0">
                    <a:pos x="76" y="214"/>
                  </a:cxn>
                  <a:cxn ang="0">
                    <a:pos x="277" y="230"/>
                  </a:cxn>
                  <a:cxn ang="0">
                    <a:pos x="320" y="278"/>
                  </a:cxn>
                  <a:cxn ang="0">
                    <a:pos x="283" y="281"/>
                  </a:cxn>
                  <a:cxn ang="0">
                    <a:pos x="266" y="292"/>
                  </a:cxn>
                  <a:cxn ang="0">
                    <a:pos x="268" y="320"/>
                  </a:cxn>
                  <a:cxn ang="0">
                    <a:pos x="304" y="321"/>
                  </a:cxn>
                  <a:cxn ang="0">
                    <a:pos x="347" y="320"/>
                  </a:cxn>
                  <a:cxn ang="0">
                    <a:pos x="330" y="327"/>
                  </a:cxn>
                  <a:cxn ang="0">
                    <a:pos x="328" y="352"/>
                  </a:cxn>
                  <a:cxn ang="0">
                    <a:pos x="361" y="362"/>
                  </a:cxn>
                  <a:cxn ang="0">
                    <a:pos x="411" y="359"/>
                  </a:cxn>
                  <a:cxn ang="0">
                    <a:pos x="440" y="341"/>
                  </a:cxn>
                  <a:cxn ang="0">
                    <a:pos x="495" y="355"/>
                  </a:cxn>
                  <a:cxn ang="0">
                    <a:pos x="473" y="278"/>
                  </a:cxn>
                  <a:cxn ang="0">
                    <a:pos x="385" y="293"/>
                  </a:cxn>
                  <a:cxn ang="0">
                    <a:pos x="373" y="312"/>
                  </a:cxn>
                  <a:cxn ang="0">
                    <a:pos x="384" y="317"/>
                  </a:cxn>
                  <a:cxn ang="0">
                    <a:pos x="477" y="245"/>
                  </a:cxn>
                  <a:cxn ang="0">
                    <a:pos x="535" y="150"/>
                  </a:cxn>
                </a:cxnLst>
                <a:rect l="0" t="0" r="r" b="b"/>
                <a:pathLst>
                  <a:path w="921" h="363">
                    <a:moveTo>
                      <a:pt x="477" y="245"/>
                    </a:moveTo>
                    <a:lnTo>
                      <a:pt x="532" y="246"/>
                    </a:lnTo>
                    <a:lnTo>
                      <a:pt x="587" y="244"/>
                    </a:lnTo>
                    <a:lnTo>
                      <a:pt x="640" y="239"/>
                    </a:lnTo>
                    <a:lnTo>
                      <a:pt x="695" y="232"/>
                    </a:lnTo>
                    <a:lnTo>
                      <a:pt x="698" y="235"/>
                    </a:lnTo>
                    <a:lnTo>
                      <a:pt x="703" y="235"/>
                    </a:lnTo>
                    <a:lnTo>
                      <a:pt x="701" y="231"/>
                    </a:lnTo>
                    <a:lnTo>
                      <a:pt x="744" y="222"/>
                    </a:lnTo>
                    <a:lnTo>
                      <a:pt x="788" y="211"/>
                    </a:lnTo>
                    <a:lnTo>
                      <a:pt x="831" y="231"/>
                    </a:lnTo>
                    <a:lnTo>
                      <a:pt x="846" y="236"/>
                    </a:lnTo>
                    <a:lnTo>
                      <a:pt x="854" y="238"/>
                    </a:lnTo>
                    <a:lnTo>
                      <a:pt x="861" y="238"/>
                    </a:lnTo>
                    <a:lnTo>
                      <a:pt x="888" y="236"/>
                    </a:lnTo>
                    <a:lnTo>
                      <a:pt x="860" y="193"/>
                    </a:lnTo>
                    <a:lnTo>
                      <a:pt x="860" y="189"/>
                    </a:lnTo>
                    <a:lnTo>
                      <a:pt x="920" y="123"/>
                    </a:lnTo>
                    <a:lnTo>
                      <a:pt x="890" y="118"/>
                    </a:lnTo>
                    <a:lnTo>
                      <a:pt x="884" y="118"/>
                    </a:lnTo>
                    <a:lnTo>
                      <a:pt x="879" y="118"/>
                    </a:lnTo>
                    <a:lnTo>
                      <a:pt x="873" y="119"/>
                    </a:lnTo>
                    <a:lnTo>
                      <a:pt x="869" y="121"/>
                    </a:lnTo>
                    <a:lnTo>
                      <a:pt x="850" y="132"/>
                    </a:lnTo>
                    <a:lnTo>
                      <a:pt x="873" y="16"/>
                    </a:lnTo>
                    <a:lnTo>
                      <a:pt x="848" y="15"/>
                    </a:lnTo>
                    <a:lnTo>
                      <a:pt x="817" y="16"/>
                    </a:lnTo>
                    <a:lnTo>
                      <a:pt x="779" y="16"/>
                    </a:lnTo>
                    <a:lnTo>
                      <a:pt x="779" y="17"/>
                    </a:lnTo>
                    <a:lnTo>
                      <a:pt x="817" y="17"/>
                    </a:lnTo>
                    <a:lnTo>
                      <a:pt x="820" y="18"/>
                    </a:lnTo>
                    <a:lnTo>
                      <a:pt x="821" y="19"/>
                    </a:lnTo>
                    <a:lnTo>
                      <a:pt x="821" y="21"/>
                    </a:lnTo>
                    <a:lnTo>
                      <a:pt x="819" y="24"/>
                    </a:lnTo>
                    <a:lnTo>
                      <a:pt x="748" y="123"/>
                    </a:lnTo>
                    <a:lnTo>
                      <a:pt x="734" y="139"/>
                    </a:lnTo>
                    <a:lnTo>
                      <a:pt x="726" y="144"/>
                    </a:lnTo>
                    <a:lnTo>
                      <a:pt x="719" y="150"/>
                    </a:lnTo>
                    <a:lnTo>
                      <a:pt x="711" y="154"/>
                    </a:lnTo>
                    <a:lnTo>
                      <a:pt x="704" y="157"/>
                    </a:lnTo>
                    <a:lnTo>
                      <a:pt x="696" y="158"/>
                    </a:lnTo>
                    <a:lnTo>
                      <a:pt x="687" y="158"/>
                    </a:lnTo>
                    <a:lnTo>
                      <a:pt x="609" y="154"/>
                    </a:lnTo>
                    <a:lnTo>
                      <a:pt x="605" y="153"/>
                    </a:lnTo>
                    <a:lnTo>
                      <a:pt x="603" y="152"/>
                    </a:lnTo>
                    <a:lnTo>
                      <a:pt x="601" y="149"/>
                    </a:lnTo>
                    <a:lnTo>
                      <a:pt x="600" y="145"/>
                    </a:lnTo>
                    <a:lnTo>
                      <a:pt x="599" y="103"/>
                    </a:lnTo>
                    <a:lnTo>
                      <a:pt x="625" y="97"/>
                    </a:lnTo>
                    <a:lnTo>
                      <a:pt x="646" y="88"/>
                    </a:lnTo>
                    <a:lnTo>
                      <a:pt x="655" y="81"/>
                    </a:lnTo>
                    <a:lnTo>
                      <a:pt x="662" y="76"/>
                    </a:lnTo>
                    <a:lnTo>
                      <a:pt x="665" y="68"/>
                    </a:lnTo>
                    <a:lnTo>
                      <a:pt x="666" y="64"/>
                    </a:lnTo>
                    <a:lnTo>
                      <a:pt x="667" y="59"/>
                    </a:lnTo>
                    <a:lnTo>
                      <a:pt x="665" y="54"/>
                    </a:lnTo>
                    <a:lnTo>
                      <a:pt x="664" y="49"/>
                    </a:lnTo>
                    <a:lnTo>
                      <a:pt x="661" y="45"/>
                    </a:lnTo>
                    <a:lnTo>
                      <a:pt x="657" y="41"/>
                    </a:lnTo>
                    <a:lnTo>
                      <a:pt x="704" y="4"/>
                    </a:lnTo>
                    <a:lnTo>
                      <a:pt x="685" y="0"/>
                    </a:lnTo>
                    <a:lnTo>
                      <a:pt x="672" y="0"/>
                    </a:lnTo>
                    <a:lnTo>
                      <a:pt x="662" y="0"/>
                    </a:lnTo>
                    <a:lnTo>
                      <a:pt x="655" y="1"/>
                    </a:lnTo>
                    <a:lnTo>
                      <a:pt x="611" y="25"/>
                    </a:lnTo>
                    <a:lnTo>
                      <a:pt x="590" y="22"/>
                    </a:lnTo>
                    <a:lnTo>
                      <a:pt x="568" y="22"/>
                    </a:lnTo>
                    <a:lnTo>
                      <a:pt x="547" y="26"/>
                    </a:lnTo>
                    <a:lnTo>
                      <a:pt x="526" y="30"/>
                    </a:lnTo>
                    <a:lnTo>
                      <a:pt x="508" y="38"/>
                    </a:lnTo>
                    <a:lnTo>
                      <a:pt x="500" y="43"/>
                    </a:lnTo>
                    <a:lnTo>
                      <a:pt x="493" y="47"/>
                    </a:lnTo>
                    <a:lnTo>
                      <a:pt x="488" y="53"/>
                    </a:lnTo>
                    <a:lnTo>
                      <a:pt x="485" y="58"/>
                    </a:lnTo>
                    <a:lnTo>
                      <a:pt x="482" y="64"/>
                    </a:lnTo>
                    <a:lnTo>
                      <a:pt x="481" y="70"/>
                    </a:lnTo>
                    <a:lnTo>
                      <a:pt x="480" y="71"/>
                    </a:lnTo>
                    <a:lnTo>
                      <a:pt x="478" y="72"/>
                    </a:lnTo>
                    <a:lnTo>
                      <a:pt x="475" y="76"/>
                    </a:lnTo>
                    <a:lnTo>
                      <a:pt x="473" y="83"/>
                    </a:lnTo>
                    <a:lnTo>
                      <a:pt x="473" y="90"/>
                    </a:lnTo>
                    <a:lnTo>
                      <a:pt x="473" y="98"/>
                    </a:lnTo>
                    <a:lnTo>
                      <a:pt x="446" y="112"/>
                    </a:lnTo>
                    <a:lnTo>
                      <a:pt x="434" y="115"/>
                    </a:lnTo>
                    <a:lnTo>
                      <a:pt x="425" y="117"/>
                    </a:lnTo>
                    <a:lnTo>
                      <a:pt x="417" y="118"/>
                    </a:lnTo>
                    <a:lnTo>
                      <a:pt x="407" y="119"/>
                    </a:lnTo>
                    <a:lnTo>
                      <a:pt x="397" y="118"/>
                    </a:lnTo>
                    <a:lnTo>
                      <a:pt x="388" y="119"/>
                    </a:lnTo>
                    <a:lnTo>
                      <a:pt x="381" y="121"/>
                    </a:lnTo>
                    <a:lnTo>
                      <a:pt x="376" y="123"/>
                    </a:lnTo>
                    <a:lnTo>
                      <a:pt x="375" y="125"/>
                    </a:lnTo>
                    <a:lnTo>
                      <a:pt x="370" y="124"/>
                    </a:lnTo>
                    <a:lnTo>
                      <a:pt x="368" y="124"/>
                    </a:lnTo>
                    <a:lnTo>
                      <a:pt x="366" y="127"/>
                    </a:lnTo>
                    <a:lnTo>
                      <a:pt x="364" y="130"/>
                    </a:lnTo>
                    <a:lnTo>
                      <a:pt x="361" y="138"/>
                    </a:lnTo>
                    <a:lnTo>
                      <a:pt x="360" y="141"/>
                    </a:lnTo>
                    <a:lnTo>
                      <a:pt x="153" y="130"/>
                    </a:lnTo>
                    <a:lnTo>
                      <a:pt x="113" y="130"/>
                    </a:lnTo>
                    <a:lnTo>
                      <a:pt x="95" y="130"/>
                    </a:lnTo>
                    <a:lnTo>
                      <a:pt x="78" y="131"/>
                    </a:lnTo>
                    <a:lnTo>
                      <a:pt x="65" y="135"/>
                    </a:lnTo>
                    <a:lnTo>
                      <a:pt x="52" y="139"/>
                    </a:lnTo>
                    <a:lnTo>
                      <a:pt x="40" y="144"/>
                    </a:lnTo>
                    <a:lnTo>
                      <a:pt x="30" y="152"/>
                    </a:lnTo>
                    <a:lnTo>
                      <a:pt x="21" y="159"/>
                    </a:lnTo>
                    <a:lnTo>
                      <a:pt x="12" y="162"/>
                    </a:lnTo>
                    <a:lnTo>
                      <a:pt x="7" y="167"/>
                    </a:lnTo>
                    <a:lnTo>
                      <a:pt x="3" y="170"/>
                    </a:lnTo>
                    <a:lnTo>
                      <a:pt x="1" y="173"/>
                    </a:lnTo>
                    <a:lnTo>
                      <a:pt x="0" y="177"/>
                    </a:lnTo>
                    <a:lnTo>
                      <a:pt x="1" y="181"/>
                    </a:lnTo>
                    <a:lnTo>
                      <a:pt x="1" y="183"/>
                    </a:lnTo>
                    <a:lnTo>
                      <a:pt x="4" y="184"/>
                    </a:lnTo>
                    <a:lnTo>
                      <a:pt x="17" y="192"/>
                    </a:lnTo>
                    <a:lnTo>
                      <a:pt x="31" y="199"/>
                    </a:lnTo>
                    <a:lnTo>
                      <a:pt x="46" y="204"/>
                    </a:lnTo>
                    <a:lnTo>
                      <a:pt x="60" y="210"/>
                    </a:lnTo>
                    <a:lnTo>
                      <a:pt x="76" y="214"/>
                    </a:lnTo>
                    <a:lnTo>
                      <a:pt x="92" y="218"/>
                    </a:lnTo>
                    <a:lnTo>
                      <a:pt x="106" y="220"/>
                    </a:lnTo>
                    <a:lnTo>
                      <a:pt x="120" y="221"/>
                    </a:lnTo>
                    <a:lnTo>
                      <a:pt x="277" y="230"/>
                    </a:lnTo>
                    <a:lnTo>
                      <a:pt x="348" y="272"/>
                    </a:lnTo>
                    <a:lnTo>
                      <a:pt x="340" y="275"/>
                    </a:lnTo>
                    <a:lnTo>
                      <a:pt x="329" y="277"/>
                    </a:lnTo>
                    <a:lnTo>
                      <a:pt x="320" y="278"/>
                    </a:lnTo>
                    <a:lnTo>
                      <a:pt x="311" y="278"/>
                    </a:lnTo>
                    <a:lnTo>
                      <a:pt x="299" y="277"/>
                    </a:lnTo>
                    <a:lnTo>
                      <a:pt x="290" y="278"/>
                    </a:lnTo>
                    <a:lnTo>
                      <a:pt x="283" y="281"/>
                    </a:lnTo>
                    <a:lnTo>
                      <a:pt x="277" y="286"/>
                    </a:lnTo>
                    <a:lnTo>
                      <a:pt x="272" y="287"/>
                    </a:lnTo>
                    <a:lnTo>
                      <a:pt x="268" y="289"/>
                    </a:lnTo>
                    <a:lnTo>
                      <a:pt x="266" y="292"/>
                    </a:lnTo>
                    <a:lnTo>
                      <a:pt x="264" y="303"/>
                    </a:lnTo>
                    <a:lnTo>
                      <a:pt x="265" y="314"/>
                    </a:lnTo>
                    <a:lnTo>
                      <a:pt x="267" y="317"/>
                    </a:lnTo>
                    <a:lnTo>
                      <a:pt x="268" y="320"/>
                    </a:lnTo>
                    <a:lnTo>
                      <a:pt x="269" y="320"/>
                    </a:lnTo>
                    <a:lnTo>
                      <a:pt x="271" y="321"/>
                    </a:lnTo>
                    <a:lnTo>
                      <a:pt x="297" y="323"/>
                    </a:lnTo>
                    <a:lnTo>
                      <a:pt x="304" y="321"/>
                    </a:lnTo>
                    <a:lnTo>
                      <a:pt x="306" y="321"/>
                    </a:lnTo>
                    <a:lnTo>
                      <a:pt x="306" y="320"/>
                    </a:lnTo>
                    <a:lnTo>
                      <a:pt x="344" y="320"/>
                    </a:lnTo>
                    <a:lnTo>
                      <a:pt x="347" y="320"/>
                    </a:lnTo>
                    <a:lnTo>
                      <a:pt x="343" y="321"/>
                    </a:lnTo>
                    <a:lnTo>
                      <a:pt x="340" y="325"/>
                    </a:lnTo>
                    <a:lnTo>
                      <a:pt x="335" y="325"/>
                    </a:lnTo>
                    <a:lnTo>
                      <a:pt x="330" y="327"/>
                    </a:lnTo>
                    <a:lnTo>
                      <a:pt x="329" y="331"/>
                    </a:lnTo>
                    <a:lnTo>
                      <a:pt x="328" y="337"/>
                    </a:lnTo>
                    <a:lnTo>
                      <a:pt x="327" y="342"/>
                    </a:lnTo>
                    <a:lnTo>
                      <a:pt x="328" y="352"/>
                    </a:lnTo>
                    <a:lnTo>
                      <a:pt x="330" y="357"/>
                    </a:lnTo>
                    <a:lnTo>
                      <a:pt x="331" y="359"/>
                    </a:lnTo>
                    <a:lnTo>
                      <a:pt x="334" y="359"/>
                    </a:lnTo>
                    <a:lnTo>
                      <a:pt x="361" y="362"/>
                    </a:lnTo>
                    <a:lnTo>
                      <a:pt x="369" y="362"/>
                    </a:lnTo>
                    <a:lnTo>
                      <a:pt x="371" y="362"/>
                    </a:lnTo>
                    <a:lnTo>
                      <a:pt x="371" y="359"/>
                    </a:lnTo>
                    <a:lnTo>
                      <a:pt x="411" y="359"/>
                    </a:lnTo>
                    <a:lnTo>
                      <a:pt x="439" y="354"/>
                    </a:lnTo>
                    <a:lnTo>
                      <a:pt x="440" y="350"/>
                    </a:lnTo>
                    <a:lnTo>
                      <a:pt x="440" y="346"/>
                    </a:lnTo>
                    <a:lnTo>
                      <a:pt x="440" y="341"/>
                    </a:lnTo>
                    <a:lnTo>
                      <a:pt x="440" y="339"/>
                    </a:lnTo>
                    <a:lnTo>
                      <a:pt x="453" y="333"/>
                    </a:lnTo>
                    <a:lnTo>
                      <a:pt x="487" y="354"/>
                    </a:lnTo>
                    <a:lnTo>
                      <a:pt x="495" y="355"/>
                    </a:lnTo>
                    <a:lnTo>
                      <a:pt x="512" y="356"/>
                    </a:lnTo>
                    <a:lnTo>
                      <a:pt x="582" y="357"/>
                    </a:lnTo>
                    <a:lnTo>
                      <a:pt x="550" y="354"/>
                    </a:lnTo>
                    <a:lnTo>
                      <a:pt x="473" y="278"/>
                    </a:lnTo>
                    <a:lnTo>
                      <a:pt x="475" y="247"/>
                    </a:lnTo>
                    <a:lnTo>
                      <a:pt x="477" y="245"/>
                    </a:lnTo>
                    <a:lnTo>
                      <a:pt x="414" y="309"/>
                    </a:lnTo>
                    <a:lnTo>
                      <a:pt x="385" y="293"/>
                    </a:lnTo>
                    <a:lnTo>
                      <a:pt x="372" y="299"/>
                    </a:lnTo>
                    <a:lnTo>
                      <a:pt x="373" y="302"/>
                    </a:lnTo>
                    <a:lnTo>
                      <a:pt x="374" y="307"/>
                    </a:lnTo>
                    <a:lnTo>
                      <a:pt x="373" y="312"/>
                    </a:lnTo>
                    <a:lnTo>
                      <a:pt x="372" y="314"/>
                    </a:lnTo>
                    <a:lnTo>
                      <a:pt x="362" y="316"/>
                    </a:lnTo>
                    <a:lnTo>
                      <a:pt x="375" y="317"/>
                    </a:lnTo>
                    <a:lnTo>
                      <a:pt x="384" y="317"/>
                    </a:lnTo>
                    <a:lnTo>
                      <a:pt x="395" y="316"/>
                    </a:lnTo>
                    <a:lnTo>
                      <a:pt x="405" y="314"/>
                    </a:lnTo>
                    <a:lnTo>
                      <a:pt x="414" y="309"/>
                    </a:lnTo>
                    <a:lnTo>
                      <a:pt x="477" y="245"/>
                    </a:lnTo>
                    <a:lnTo>
                      <a:pt x="557" y="151"/>
                    </a:lnTo>
                    <a:lnTo>
                      <a:pt x="557" y="123"/>
                    </a:lnTo>
                    <a:lnTo>
                      <a:pt x="546" y="133"/>
                    </a:lnTo>
                    <a:lnTo>
                      <a:pt x="535" y="150"/>
                    </a:lnTo>
                    <a:lnTo>
                      <a:pt x="557" y="151"/>
                    </a:lnTo>
                    <a:lnTo>
                      <a:pt x="477" y="245"/>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94" name="Freeform 88"/>
              <p:cNvSpPr>
                <a:spLocks/>
              </p:cNvSpPr>
              <p:nvPr/>
            </p:nvSpPr>
            <p:spPr bwMode="auto">
              <a:xfrm>
                <a:off x="3725" y="1345"/>
                <a:ext cx="921" cy="363"/>
              </a:xfrm>
              <a:custGeom>
                <a:avLst/>
                <a:gdLst/>
                <a:ahLst/>
                <a:cxnLst>
                  <a:cxn ang="0">
                    <a:pos x="587" y="244"/>
                  </a:cxn>
                  <a:cxn ang="0">
                    <a:pos x="698" y="235"/>
                  </a:cxn>
                  <a:cxn ang="0">
                    <a:pos x="744" y="222"/>
                  </a:cxn>
                  <a:cxn ang="0">
                    <a:pos x="846" y="236"/>
                  </a:cxn>
                  <a:cxn ang="0">
                    <a:pos x="888" y="236"/>
                  </a:cxn>
                  <a:cxn ang="0">
                    <a:pos x="920" y="123"/>
                  </a:cxn>
                  <a:cxn ang="0">
                    <a:pos x="879" y="118"/>
                  </a:cxn>
                  <a:cxn ang="0">
                    <a:pos x="850" y="132"/>
                  </a:cxn>
                  <a:cxn ang="0">
                    <a:pos x="817" y="16"/>
                  </a:cxn>
                  <a:cxn ang="0">
                    <a:pos x="817" y="17"/>
                  </a:cxn>
                  <a:cxn ang="0">
                    <a:pos x="821" y="21"/>
                  </a:cxn>
                  <a:cxn ang="0">
                    <a:pos x="734" y="139"/>
                  </a:cxn>
                  <a:cxn ang="0">
                    <a:pos x="711" y="154"/>
                  </a:cxn>
                  <a:cxn ang="0">
                    <a:pos x="687" y="158"/>
                  </a:cxn>
                  <a:cxn ang="0">
                    <a:pos x="603" y="152"/>
                  </a:cxn>
                  <a:cxn ang="0">
                    <a:pos x="599" y="103"/>
                  </a:cxn>
                  <a:cxn ang="0">
                    <a:pos x="655" y="81"/>
                  </a:cxn>
                  <a:cxn ang="0">
                    <a:pos x="666" y="64"/>
                  </a:cxn>
                  <a:cxn ang="0">
                    <a:pos x="664" y="49"/>
                  </a:cxn>
                  <a:cxn ang="0">
                    <a:pos x="704" y="4"/>
                  </a:cxn>
                  <a:cxn ang="0">
                    <a:pos x="662" y="0"/>
                  </a:cxn>
                  <a:cxn ang="0">
                    <a:pos x="590" y="22"/>
                  </a:cxn>
                  <a:cxn ang="0">
                    <a:pos x="526" y="30"/>
                  </a:cxn>
                  <a:cxn ang="0">
                    <a:pos x="493" y="47"/>
                  </a:cxn>
                  <a:cxn ang="0">
                    <a:pos x="482" y="64"/>
                  </a:cxn>
                  <a:cxn ang="0">
                    <a:pos x="478" y="72"/>
                  </a:cxn>
                  <a:cxn ang="0">
                    <a:pos x="473" y="90"/>
                  </a:cxn>
                  <a:cxn ang="0">
                    <a:pos x="434" y="115"/>
                  </a:cxn>
                  <a:cxn ang="0">
                    <a:pos x="407" y="119"/>
                  </a:cxn>
                  <a:cxn ang="0">
                    <a:pos x="381" y="121"/>
                  </a:cxn>
                  <a:cxn ang="0">
                    <a:pos x="370" y="124"/>
                  </a:cxn>
                  <a:cxn ang="0">
                    <a:pos x="364" y="130"/>
                  </a:cxn>
                  <a:cxn ang="0">
                    <a:pos x="153" y="130"/>
                  </a:cxn>
                  <a:cxn ang="0">
                    <a:pos x="78" y="131"/>
                  </a:cxn>
                  <a:cxn ang="0">
                    <a:pos x="40" y="144"/>
                  </a:cxn>
                  <a:cxn ang="0">
                    <a:pos x="12" y="162"/>
                  </a:cxn>
                  <a:cxn ang="0">
                    <a:pos x="1" y="173"/>
                  </a:cxn>
                  <a:cxn ang="0">
                    <a:pos x="1" y="183"/>
                  </a:cxn>
                  <a:cxn ang="0">
                    <a:pos x="31" y="199"/>
                  </a:cxn>
                  <a:cxn ang="0">
                    <a:pos x="76" y="214"/>
                  </a:cxn>
                  <a:cxn ang="0">
                    <a:pos x="120" y="221"/>
                  </a:cxn>
                  <a:cxn ang="0">
                    <a:pos x="340" y="275"/>
                  </a:cxn>
                  <a:cxn ang="0">
                    <a:pos x="311" y="278"/>
                  </a:cxn>
                  <a:cxn ang="0">
                    <a:pos x="283" y="281"/>
                  </a:cxn>
                  <a:cxn ang="0">
                    <a:pos x="268" y="289"/>
                  </a:cxn>
                  <a:cxn ang="0">
                    <a:pos x="265" y="314"/>
                  </a:cxn>
                  <a:cxn ang="0">
                    <a:pos x="269" y="320"/>
                  </a:cxn>
                  <a:cxn ang="0">
                    <a:pos x="304" y="321"/>
                  </a:cxn>
                  <a:cxn ang="0">
                    <a:pos x="344" y="320"/>
                  </a:cxn>
                  <a:cxn ang="0">
                    <a:pos x="340" y="325"/>
                  </a:cxn>
                  <a:cxn ang="0">
                    <a:pos x="329" y="331"/>
                  </a:cxn>
                  <a:cxn ang="0">
                    <a:pos x="328" y="352"/>
                  </a:cxn>
                  <a:cxn ang="0">
                    <a:pos x="334" y="359"/>
                  </a:cxn>
                  <a:cxn ang="0">
                    <a:pos x="371" y="362"/>
                  </a:cxn>
                  <a:cxn ang="0">
                    <a:pos x="439" y="354"/>
                  </a:cxn>
                  <a:cxn ang="0">
                    <a:pos x="440" y="341"/>
                  </a:cxn>
                  <a:cxn ang="0">
                    <a:pos x="487" y="354"/>
                  </a:cxn>
                  <a:cxn ang="0">
                    <a:pos x="582" y="357"/>
                  </a:cxn>
                  <a:cxn ang="0">
                    <a:pos x="475" y="247"/>
                  </a:cxn>
                </a:cxnLst>
                <a:rect l="0" t="0" r="r" b="b"/>
                <a:pathLst>
                  <a:path w="921" h="363">
                    <a:moveTo>
                      <a:pt x="477" y="245"/>
                    </a:moveTo>
                    <a:lnTo>
                      <a:pt x="532" y="246"/>
                    </a:lnTo>
                    <a:lnTo>
                      <a:pt x="587" y="244"/>
                    </a:lnTo>
                    <a:lnTo>
                      <a:pt x="640" y="239"/>
                    </a:lnTo>
                    <a:lnTo>
                      <a:pt x="695" y="232"/>
                    </a:lnTo>
                    <a:lnTo>
                      <a:pt x="698" y="235"/>
                    </a:lnTo>
                    <a:lnTo>
                      <a:pt x="703" y="235"/>
                    </a:lnTo>
                    <a:lnTo>
                      <a:pt x="701" y="231"/>
                    </a:lnTo>
                    <a:lnTo>
                      <a:pt x="744" y="222"/>
                    </a:lnTo>
                    <a:lnTo>
                      <a:pt x="788" y="211"/>
                    </a:lnTo>
                    <a:lnTo>
                      <a:pt x="831" y="231"/>
                    </a:lnTo>
                    <a:lnTo>
                      <a:pt x="846" y="236"/>
                    </a:lnTo>
                    <a:lnTo>
                      <a:pt x="854" y="238"/>
                    </a:lnTo>
                    <a:lnTo>
                      <a:pt x="861" y="238"/>
                    </a:lnTo>
                    <a:lnTo>
                      <a:pt x="888" y="236"/>
                    </a:lnTo>
                    <a:lnTo>
                      <a:pt x="860" y="193"/>
                    </a:lnTo>
                    <a:lnTo>
                      <a:pt x="860" y="189"/>
                    </a:lnTo>
                    <a:lnTo>
                      <a:pt x="920" y="123"/>
                    </a:lnTo>
                    <a:lnTo>
                      <a:pt x="890" y="118"/>
                    </a:lnTo>
                    <a:lnTo>
                      <a:pt x="884" y="118"/>
                    </a:lnTo>
                    <a:lnTo>
                      <a:pt x="879" y="118"/>
                    </a:lnTo>
                    <a:lnTo>
                      <a:pt x="873" y="119"/>
                    </a:lnTo>
                    <a:lnTo>
                      <a:pt x="869" y="121"/>
                    </a:lnTo>
                    <a:lnTo>
                      <a:pt x="850" y="132"/>
                    </a:lnTo>
                    <a:lnTo>
                      <a:pt x="873" y="16"/>
                    </a:lnTo>
                    <a:lnTo>
                      <a:pt x="848" y="15"/>
                    </a:lnTo>
                    <a:lnTo>
                      <a:pt x="817" y="16"/>
                    </a:lnTo>
                    <a:lnTo>
                      <a:pt x="779" y="16"/>
                    </a:lnTo>
                    <a:lnTo>
                      <a:pt x="779" y="17"/>
                    </a:lnTo>
                    <a:lnTo>
                      <a:pt x="817" y="17"/>
                    </a:lnTo>
                    <a:lnTo>
                      <a:pt x="820" y="18"/>
                    </a:lnTo>
                    <a:lnTo>
                      <a:pt x="821" y="19"/>
                    </a:lnTo>
                    <a:lnTo>
                      <a:pt x="821" y="21"/>
                    </a:lnTo>
                    <a:lnTo>
                      <a:pt x="819" y="24"/>
                    </a:lnTo>
                    <a:lnTo>
                      <a:pt x="748" y="123"/>
                    </a:lnTo>
                    <a:lnTo>
                      <a:pt x="734" y="139"/>
                    </a:lnTo>
                    <a:lnTo>
                      <a:pt x="726" y="144"/>
                    </a:lnTo>
                    <a:lnTo>
                      <a:pt x="719" y="150"/>
                    </a:lnTo>
                    <a:lnTo>
                      <a:pt x="711" y="154"/>
                    </a:lnTo>
                    <a:lnTo>
                      <a:pt x="704" y="157"/>
                    </a:lnTo>
                    <a:lnTo>
                      <a:pt x="696" y="158"/>
                    </a:lnTo>
                    <a:lnTo>
                      <a:pt x="687" y="158"/>
                    </a:lnTo>
                    <a:lnTo>
                      <a:pt x="609" y="154"/>
                    </a:lnTo>
                    <a:lnTo>
                      <a:pt x="605" y="153"/>
                    </a:lnTo>
                    <a:lnTo>
                      <a:pt x="603" y="152"/>
                    </a:lnTo>
                    <a:lnTo>
                      <a:pt x="601" y="149"/>
                    </a:lnTo>
                    <a:lnTo>
                      <a:pt x="600" y="145"/>
                    </a:lnTo>
                    <a:lnTo>
                      <a:pt x="599" y="103"/>
                    </a:lnTo>
                    <a:lnTo>
                      <a:pt x="625" y="97"/>
                    </a:lnTo>
                    <a:lnTo>
                      <a:pt x="646" y="88"/>
                    </a:lnTo>
                    <a:lnTo>
                      <a:pt x="655" y="81"/>
                    </a:lnTo>
                    <a:lnTo>
                      <a:pt x="662" y="76"/>
                    </a:lnTo>
                    <a:lnTo>
                      <a:pt x="665" y="68"/>
                    </a:lnTo>
                    <a:lnTo>
                      <a:pt x="666" y="64"/>
                    </a:lnTo>
                    <a:lnTo>
                      <a:pt x="667" y="59"/>
                    </a:lnTo>
                    <a:lnTo>
                      <a:pt x="665" y="54"/>
                    </a:lnTo>
                    <a:lnTo>
                      <a:pt x="664" y="49"/>
                    </a:lnTo>
                    <a:lnTo>
                      <a:pt x="661" y="45"/>
                    </a:lnTo>
                    <a:lnTo>
                      <a:pt x="657" y="41"/>
                    </a:lnTo>
                    <a:lnTo>
                      <a:pt x="704" y="4"/>
                    </a:lnTo>
                    <a:lnTo>
                      <a:pt x="685" y="0"/>
                    </a:lnTo>
                    <a:lnTo>
                      <a:pt x="672" y="0"/>
                    </a:lnTo>
                    <a:lnTo>
                      <a:pt x="662" y="0"/>
                    </a:lnTo>
                    <a:lnTo>
                      <a:pt x="655" y="1"/>
                    </a:lnTo>
                    <a:lnTo>
                      <a:pt x="611" y="25"/>
                    </a:lnTo>
                    <a:lnTo>
                      <a:pt x="590" y="22"/>
                    </a:lnTo>
                    <a:lnTo>
                      <a:pt x="568" y="22"/>
                    </a:lnTo>
                    <a:lnTo>
                      <a:pt x="547" y="26"/>
                    </a:lnTo>
                    <a:lnTo>
                      <a:pt x="526" y="30"/>
                    </a:lnTo>
                    <a:lnTo>
                      <a:pt x="508" y="38"/>
                    </a:lnTo>
                    <a:lnTo>
                      <a:pt x="500" y="43"/>
                    </a:lnTo>
                    <a:lnTo>
                      <a:pt x="493" y="47"/>
                    </a:lnTo>
                    <a:lnTo>
                      <a:pt x="488" y="53"/>
                    </a:lnTo>
                    <a:lnTo>
                      <a:pt x="485" y="58"/>
                    </a:lnTo>
                    <a:lnTo>
                      <a:pt x="482" y="64"/>
                    </a:lnTo>
                    <a:lnTo>
                      <a:pt x="481" y="70"/>
                    </a:lnTo>
                    <a:lnTo>
                      <a:pt x="480" y="71"/>
                    </a:lnTo>
                    <a:lnTo>
                      <a:pt x="478" y="72"/>
                    </a:lnTo>
                    <a:lnTo>
                      <a:pt x="475" y="76"/>
                    </a:lnTo>
                    <a:lnTo>
                      <a:pt x="473" y="83"/>
                    </a:lnTo>
                    <a:lnTo>
                      <a:pt x="473" y="90"/>
                    </a:lnTo>
                    <a:lnTo>
                      <a:pt x="473" y="98"/>
                    </a:lnTo>
                    <a:lnTo>
                      <a:pt x="446" y="112"/>
                    </a:lnTo>
                    <a:lnTo>
                      <a:pt x="434" y="115"/>
                    </a:lnTo>
                    <a:lnTo>
                      <a:pt x="425" y="117"/>
                    </a:lnTo>
                    <a:lnTo>
                      <a:pt x="417" y="118"/>
                    </a:lnTo>
                    <a:lnTo>
                      <a:pt x="407" y="119"/>
                    </a:lnTo>
                    <a:lnTo>
                      <a:pt x="397" y="118"/>
                    </a:lnTo>
                    <a:lnTo>
                      <a:pt x="388" y="119"/>
                    </a:lnTo>
                    <a:lnTo>
                      <a:pt x="381" y="121"/>
                    </a:lnTo>
                    <a:lnTo>
                      <a:pt x="376" y="123"/>
                    </a:lnTo>
                    <a:lnTo>
                      <a:pt x="375" y="125"/>
                    </a:lnTo>
                    <a:lnTo>
                      <a:pt x="370" y="124"/>
                    </a:lnTo>
                    <a:lnTo>
                      <a:pt x="368" y="124"/>
                    </a:lnTo>
                    <a:lnTo>
                      <a:pt x="366" y="127"/>
                    </a:lnTo>
                    <a:lnTo>
                      <a:pt x="364" y="130"/>
                    </a:lnTo>
                    <a:lnTo>
                      <a:pt x="361" y="138"/>
                    </a:lnTo>
                    <a:lnTo>
                      <a:pt x="360" y="141"/>
                    </a:lnTo>
                    <a:lnTo>
                      <a:pt x="153" y="130"/>
                    </a:lnTo>
                    <a:lnTo>
                      <a:pt x="113" y="130"/>
                    </a:lnTo>
                    <a:lnTo>
                      <a:pt x="95" y="130"/>
                    </a:lnTo>
                    <a:lnTo>
                      <a:pt x="78" y="131"/>
                    </a:lnTo>
                    <a:lnTo>
                      <a:pt x="65" y="135"/>
                    </a:lnTo>
                    <a:lnTo>
                      <a:pt x="52" y="139"/>
                    </a:lnTo>
                    <a:lnTo>
                      <a:pt x="40" y="144"/>
                    </a:lnTo>
                    <a:lnTo>
                      <a:pt x="30" y="152"/>
                    </a:lnTo>
                    <a:lnTo>
                      <a:pt x="21" y="159"/>
                    </a:lnTo>
                    <a:lnTo>
                      <a:pt x="12" y="162"/>
                    </a:lnTo>
                    <a:lnTo>
                      <a:pt x="7" y="167"/>
                    </a:lnTo>
                    <a:lnTo>
                      <a:pt x="3" y="170"/>
                    </a:lnTo>
                    <a:lnTo>
                      <a:pt x="1" y="173"/>
                    </a:lnTo>
                    <a:lnTo>
                      <a:pt x="0" y="177"/>
                    </a:lnTo>
                    <a:lnTo>
                      <a:pt x="1" y="181"/>
                    </a:lnTo>
                    <a:lnTo>
                      <a:pt x="1" y="183"/>
                    </a:lnTo>
                    <a:lnTo>
                      <a:pt x="4" y="184"/>
                    </a:lnTo>
                    <a:lnTo>
                      <a:pt x="17" y="192"/>
                    </a:lnTo>
                    <a:lnTo>
                      <a:pt x="31" y="199"/>
                    </a:lnTo>
                    <a:lnTo>
                      <a:pt x="46" y="204"/>
                    </a:lnTo>
                    <a:lnTo>
                      <a:pt x="60" y="210"/>
                    </a:lnTo>
                    <a:lnTo>
                      <a:pt x="76" y="214"/>
                    </a:lnTo>
                    <a:lnTo>
                      <a:pt x="92" y="218"/>
                    </a:lnTo>
                    <a:lnTo>
                      <a:pt x="106" y="220"/>
                    </a:lnTo>
                    <a:lnTo>
                      <a:pt x="120" y="221"/>
                    </a:lnTo>
                    <a:lnTo>
                      <a:pt x="277" y="230"/>
                    </a:lnTo>
                    <a:lnTo>
                      <a:pt x="348" y="272"/>
                    </a:lnTo>
                    <a:lnTo>
                      <a:pt x="340" y="275"/>
                    </a:lnTo>
                    <a:lnTo>
                      <a:pt x="329" y="277"/>
                    </a:lnTo>
                    <a:lnTo>
                      <a:pt x="320" y="278"/>
                    </a:lnTo>
                    <a:lnTo>
                      <a:pt x="311" y="278"/>
                    </a:lnTo>
                    <a:lnTo>
                      <a:pt x="299" y="277"/>
                    </a:lnTo>
                    <a:lnTo>
                      <a:pt x="290" y="278"/>
                    </a:lnTo>
                    <a:lnTo>
                      <a:pt x="283" y="281"/>
                    </a:lnTo>
                    <a:lnTo>
                      <a:pt x="277" y="286"/>
                    </a:lnTo>
                    <a:lnTo>
                      <a:pt x="272" y="287"/>
                    </a:lnTo>
                    <a:lnTo>
                      <a:pt x="268" y="289"/>
                    </a:lnTo>
                    <a:lnTo>
                      <a:pt x="266" y="292"/>
                    </a:lnTo>
                    <a:lnTo>
                      <a:pt x="264" y="303"/>
                    </a:lnTo>
                    <a:lnTo>
                      <a:pt x="265" y="314"/>
                    </a:lnTo>
                    <a:lnTo>
                      <a:pt x="267" y="317"/>
                    </a:lnTo>
                    <a:lnTo>
                      <a:pt x="268" y="320"/>
                    </a:lnTo>
                    <a:lnTo>
                      <a:pt x="269" y="320"/>
                    </a:lnTo>
                    <a:lnTo>
                      <a:pt x="271" y="321"/>
                    </a:lnTo>
                    <a:lnTo>
                      <a:pt x="297" y="323"/>
                    </a:lnTo>
                    <a:lnTo>
                      <a:pt x="304" y="321"/>
                    </a:lnTo>
                    <a:lnTo>
                      <a:pt x="306" y="321"/>
                    </a:lnTo>
                    <a:lnTo>
                      <a:pt x="306" y="320"/>
                    </a:lnTo>
                    <a:lnTo>
                      <a:pt x="344" y="320"/>
                    </a:lnTo>
                    <a:lnTo>
                      <a:pt x="347" y="320"/>
                    </a:lnTo>
                    <a:lnTo>
                      <a:pt x="343" y="321"/>
                    </a:lnTo>
                    <a:lnTo>
                      <a:pt x="340" y="325"/>
                    </a:lnTo>
                    <a:lnTo>
                      <a:pt x="335" y="325"/>
                    </a:lnTo>
                    <a:lnTo>
                      <a:pt x="330" y="327"/>
                    </a:lnTo>
                    <a:lnTo>
                      <a:pt x="329" y="331"/>
                    </a:lnTo>
                    <a:lnTo>
                      <a:pt x="328" y="337"/>
                    </a:lnTo>
                    <a:lnTo>
                      <a:pt x="327" y="342"/>
                    </a:lnTo>
                    <a:lnTo>
                      <a:pt x="328" y="352"/>
                    </a:lnTo>
                    <a:lnTo>
                      <a:pt x="330" y="357"/>
                    </a:lnTo>
                    <a:lnTo>
                      <a:pt x="331" y="359"/>
                    </a:lnTo>
                    <a:lnTo>
                      <a:pt x="334" y="359"/>
                    </a:lnTo>
                    <a:lnTo>
                      <a:pt x="361" y="362"/>
                    </a:lnTo>
                    <a:lnTo>
                      <a:pt x="369" y="362"/>
                    </a:lnTo>
                    <a:lnTo>
                      <a:pt x="371" y="362"/>
                    </a:lnTo>
                    <a:lnTo>
                      <a:pt x="371" y="359"/>
                    </a:lnTo>
                    <a:lnTo>
                      <a:pt x="411" y="359"/>
                    </a:lnTo>
                    <a:lnTo>
                      <a:pt x="439" y="354"/>
                    </a:lnTo>
                    <a:lnTo>
                      <a:pt x="440" y="350"/>
                    </a:lnTo>
                    <a:lnTo>
                      <a:pt x="440" y="346"/>
                    </a:lnTo>
                    <a:lnTo>
                      <a:pt x="440" y="341"/>
                    </a:lnTo>
                    <a:lnTo>
                      <a:pt x="440" y="339"/>
                    </a:lnTo>
                    <a:lnTo>
                      <a:pt x="453" y="333"/>
                    </a:lnTo>
                    <a:lnTo>
                      <a:pt x="487" y="354"/>
                    </a:lnTo>
                    <a:lnTo>
                      <a:pt x="495" y="355"/>
                    </a:lnTo>
                    <a:lnTo>
                      <a:pt x="512" y="356"/>
                    </a:lnTo>
                    <a:lnTo>
                      <a:pt x="582" y="357"/>
                    </a:lnTo>
                    <a:lnTo>
                      <a:pt x="550" y="354"/>
                    </a:lnTo>
                    <a:lnTo>
                      <a:pt x="473" y="278"/>
                    </a:lnTo>
                    <a:lnTo>
                      <a:pt x="475" y="247"/>
                    </a:lnTo>
                    <a:lnTo>
                      <a:pt x="477" y="245"/>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95" name="Freeform 89"/>
              <p:cNvSpPr>
                <a:spLocks/>
              </p:cNvSpPr>
              <p:nvPr/>
            </p:nvSpPr>
            <p:spPr bwMode="auto">
              <a:xfrm>
                <a:off x="4087" y="1637"/>
                <a:ext cx="52" cy="27"/>
              </a:xfrm>
              <a:custGeom>
                <a:avLst/>
                <a:gdLst/>
                <a:ahLst/>
                <a:cxnLst>
                  <a:cxn ang="0">
                    <a:pos x="51" y="17"/>
                  </a:cxn>
                  <a:cxn ang="0">
                    <a:pos x="23" y="0"/>
                  </a:cxn>
                  <a:cxn ang="0">
                    <a:pos x="9" y="7"/>
                  </a:cxn>
                  <a:cxn ang="0">
                    <a:pos x="10" y="9"/>
                  </a:cxn>
                  <a:cxn ang="0">
                    <a:pos x="11" y="15"/>
                  </a:cxn>
                  <a:cxn ang="0">
                    <a:pos x="10" y="20"/>
                  </a:cxn>
                  <a:cxn ang="0">
                    <a:pos x="9" y="22"/>
                  </a:cxn>
                  <a:cxn ang="0">
                    <a:pos x="0" y="24"/>
                  </a:cxn>
                  <a:cxn ang="0">
                    <a:pos x="12" y="26"/>
                  </a:cxn>
                  <a:cxn ang="0">
                    <a:pos x="22" y="26"/>
                  </a:cxn>
                  <a:cxn ang="0">
                    <a:pos x="32" y="24"/>
                  </a:cxn>
                  <a:cxn ang="0">
                    <a:pos x="42" y="22"/>
                  </a:cxn>
                  <a:cxn ang="0">
                    <a:pos x="51" y="17"/>
                  </a:cxn>
                </a:cxnLst>
                <a:rect l="0" t="0" r="r" b="b"/>
                <a:pathLst>
                  <a:path w="52" h="27">
                    <a:moveTo>
                      <a:pt x="51" y="17"/>
                    </a:moveTo>
                    <a:lnTo>
                      <a:pt x="23" y="0"/>
                    </a:lnTo>
                    <a:lnTo>
                      <a:pt x="9" y="7"/>
                    </a:lnTo>
                    <a:lnTo>
                      <a:pt x="10" y="9"/>
                    </a:lnTo>
                    <a:lnTo>
                      <a:pt x="11" y="15"/>
                    </a:lnTo>
                    <a:lnTo>
                      <a:pt x="10" y="20"/>
                    </a:lnTo>
                    <a:lnTo>
                      <a:pt x="9" y="22"/>
                    </a:lnTo>
                    <a:lnTo>
                      <a:pt x="0" y="24"/>
                    </a:lnTo>
                    <a:lnTo>
                      <a:pt x="12" y="26"/>
                    </a:lnTo>
                    <a:lnTo>
                      <a:pt x="22" y="26"/>
                    </a:lnTo>
                    <a:lnTo>
                      <a:pt x="32" y="24"/>
                    </a:lnTo>
                    <a:lnTo>
                      <a:pt x="42" y="22"/>
                    </a:lnTo>
                    <a:lnTo>
                      <a:pt x="51" y="17"/>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96" name="Freeform 90"/>
              <p:cNvSpPr>
                <a:spLocks/>
              </p:cNvSpPr>
              <p:nvPr/>
            </p:nvSpPr>
            <p:spPr bwMode="auto">
              <a:xfrm>
                <a:off x="4261" y="1469"/>
                <a:ext cx="24" cy="29"/>
              </a:xfrm>
              <a:custGeom>
                <a:avLst/>
                <a:gdLst/>
                <a:ahLst/>
                <a:cxnLst>
                  <a:cxn ang="0">
                    <a:pos x="22" y="28"/>
                  </a:cxn>
                  <a:cxn ang="0">
                    <a:pos x="22" y="0"/>
                  </a:cxn>
                  <a:cxn ang="0">
                    <a:pos x="10" y="10"/>
                  </a:cxn>
                  <a:cxn ang="0">
                    <a:pos x="0" y="26"/>
                  </a:cxn>
                  <a:cxn ang="0">
                    <a:pos x="22" y="28"/>
                  </a:cxn>
                </a:cxnLst>
                <a:rect l="0" t="0" r="r" b="b"/>
                <a:pathLst>
                  <a:path w="23" h="29">
                    <a:moveTo>
                      <a:pt x="22" y="28"/>
                    </a:moveTo>
                    <a:lnTo>
                      <a:pt x="22" y="0"/>
                    </a:lnTo>
                    <a:lnTo>
                      <a:pt x="10" y="10"/>
                    </a:lnTo>
                    <a:lnTo>
                      <a:pt x="0" y="26"/>
                    </a:lnTo>
                    <a:lnTo>
                      <a:pt x="22" y="28"/>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97" name="Line 91"/>
              <p:cNvSpPr>
                <a:spLocks noChangeShapeType="1"/>
              </p:cNvSpPr>
              <p:nvPr/>
            </p:nvSpPr>
            <p:spPr bwMode="auto">
              <a:xfrm flipH="1" flipV="1">
                <a:off x="4079" y="1490"/>
                <a:ext cx="180" cy="2"/>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98" name="Freeform 92"/>
              <p:cNvSpPr>
                <a:spLocks/>
              </p:cNvSpPr>
              <p:nvPr/>
            </p:nvSpPr>
            <p:spPr bwMode="auto">
              <a:xfrm>
                <a:off x="4114" y="1458"/>
                <a:ext cx="87" cy="32"/>
              </a:xfrm>
              <a:custGeom>
                <a:avLst/>
                <a:gdLst/>
                <a:ahLst/>
                <a:cxnLst>
                  <a:cxn ang="0">
                    <a:pos x="0" y="31"/>
                  </a:cxn>
                  <a:cxn ang="0">
                    <a:pos x="44" y="6"/>
                  </a:cxn>
                  <a:cxn ang="0">
                    <a:pos x="52" y="4"/>
                  </a:cxn>
                  <a:cxn ang="0">
                    <a:pos x="62" y="2"/>
                  </a:cxn>
                  <a:cxn ang="0">
                    <a:pos x="86" y="0"/>
                  </a:cxn>
                  <a:cxn ang="0">
                    <a:pos x="57" y="0"/>
                  </a:cxn>
                </a:cxnLst>
                <a:rect l="0" t="0" r="r" b="b"/>
                <a:pathLst>
                  <a:path w="87" h="32">
                    <a:moveTo>
                      <a:pt x="0" y="31"/>
                    </a:moveTo>
                    <a:lnTo>
                      <a:pt x="44" y="6"/>
                    </a:lnTo>
                    <a:lnTo>
                      <a:pt x="52" y="4"/>
                    </a:lnTo>
                    <a:lnTo>
                      <a:pt x="62" y="2"/>
                    </a:lnTo>
                    <a:lnTo>
                      <a:pt x="86" y="0"/>
                    </a:lnTo>
                    <a:lnTo>
                      <a:pt x="57"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799" name="Freeform 93"/>
              <p:cNvSpPr>
                <a:spLocks/>
              </p:cNvSpPr>
              <p:nvPr/>
            </p:nvSpPr>
            <p:spPr bwMode="auto">
              <a:xfrm>
                <a:off x="4122" y="1475"/>
                <a:ext cx="16" cy="20"/>
              </a:xfrm>
              <a:custGeom>
                <a:avLst/>
                <a:gdLst/>
                <a:ahLst/>
                <a:cxnLst>
                  <a:cxn ang="0">
                    <a:pos x="0" y="16"/>
                  </a:cxn>
                  <a:cxn ang="0">
                    <a:pos x="11" y="5"/>
                  </a:cxn>
                  <a:cxn ang="0">
                    <a:pos x="16" y="0"/>
                  </a:cxn>
                </a:cxnLst>
                <a:rect l="0" t="0" r="r" b="b"/>
                <a:pathLst>
                  <a:path w="17" h="17">
                    <a:moveTo>
                      <a:pt x="0" y="16"/>
                    </a:moveTo>
                    <a:lnTo>
                      <a:pt x="11" y="5"/>
                    </a:lnTo>
                    <a:lnTo>
                      <a:pt x="16"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00" name="Freeform 94"/>
              <p:cNvSpPr>
                <a:spLocks/>
              </p:cNvSpPr>
              <p:nvPr/>
            </p:nvSpPr>
            <p:spPr bwMode="auto">
              <a:xfrm>
                <a:off x="4099" y="1471"/>
                <a:ext cx="35" cy="16"/>
              </a:xfrm>
              <a:custGeom>
                <a:avLst/>
                <a:gdLst/>
                <a:ahLst/>
                <a:cxnLst>
                  <a:cxn ang="0">
                    <a:pos x="34" y="16"/>
                  </a:cxn>
                  <a:cxn ang="0">
                    <a:pos x="27" y="11"/>
                  </a:cxn>
                  <a:cxn ang="0">
                    <a:pos x="27" y="10"/>
                  </a:cxn>
                  <a:cxn ang="0">
                    <a:pos x="26" y="10"/>
                  </a:cxn>
                  <a:cxn ang="0">
                    <a:pos x="21" y="6"/>
                  </a:cxn>
                  <a:cxn ang="0">
                    <a:pos x="0" y="0"/>
                  </a:cxn>
                </a:cxnLst>
                <a:rect l="0" t="0" r="r" b="b"/>
                <a:pathLst>
                  <a:path w="35" h="17">
                    <a:moveTo>
                      <a:pt x="34" y="16"/>
                    </a:moveTo>
                    <a:lnTo>
                      <a:pt x="27" y="11"/>
                    </a:lnTo>
                    <a:lnTo>
                      <a:pt x="27" y="10"/>
                    </a:lnTo>
                    <a:lnTo>
                      <a:pt x="26" y="10"/>
                    </a:lnTo>
                    <a:lnTo>
                      <a:pt x="21" y="6"/>
                    </a:lnTo>
                    <a:lnTo>
                      <a:pt x="0"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01" name="Freeform 95"/>
              <p:cNvSpPr>
                <a:spLocks/>
              </p:cNvSpPr>
              <p:nvPr/>
            </p:nvSpPr>
            <p:spPr bwMode="auto">
              <a:xfrm>
                <a:off x="4088" y="1469"/>
                <a:ext cx="17" cy="20"/>
              </a:xfrm>
              <a:custGeom>
                <a:avLst/>
                <a:gdLst/>
                <a:ahLst/>
                <a:cxnLst>
                  <a:cxn ang="0">
                    <a:pos x="16" y="0"/>
                  </a:cxn>
                  <a:cxn ang="0">
                    <a:pos x="13" y="2"/>
                  </a:cxn>
                  <a:cxn ang="0">
                    <a:pos x="8" y="6"/>
                  </a:cxn>
                  <a:cxn ang="0">
                    <a:pos x="0" y="19"/>
                  </a:cxn>
                </a:cxnLst>
                <a:rect l="0" t="0" r="r" b="b"/>
                <a:pathLst>
                  <a:path w="17" h="20">
                    <a:moveTo>
                      <a:pt x="16" y="0"/>
                    </a:moveTo>
                    <a:lnTo>
                      <a:pt x="13" y="2"/>
                    </a:lnTo>
                    <a:lnTo>
                      <a:pt x="8" y="6"/>
                    </a:lnTo>
                    <a:lnTo>
                      <a:pt x="0" y="19"/>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02" name="Line 96"/>
              <p:cNvSpPr>
                <a:spLocks noChangeShapeType="1"/>
              </p:cNvSpPr>
              <p:nvPr/>
            </p:nvSpPr>
            <p:spPr bwMode="auto">
              <a:xfrm flipV="1">
                <a:off x="4194" y="1434"/>
                <a:ext cx="21" cy="13"/>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03" name="Freeform 97"/>
              <p:cNvSpPr>
                <a:spLocks/>
              </p:cNvSpPr>
              <p:nvPr/>
            </p:nvSpPr>
            <p:spPr bwMode="auto">
              <a:xfrm>
                <a:off x="4202" y="1417"/>
                <a:ext cx="123" cy="36"/>
              </a:xfrm>
              <a:custGeom>
                <a:avLst/>
                <a:gdLst/>
                <a:ahLst/>
                <a:cxnLst>
                  <a:cxn ang="0">
                    <a:pos x="0" y="24"/>
                  </a:cxn>
                  <a:cxn ang="0">
                    <a:pos x="0" y="13"/>
                  </a:cxn>
                  <a:cxn ang="0">
                    <a:pos x="2" y="5"/>
                  </a:cxn>
                  <a:cxn ang="0">
                    <a:pos x="5" y="0"/>
                  </a:cxn>
                  <a:cxn ang="0">
                    <a:pos x="5" y="5"/>
                  </a:cxn>
                  <a:cxn ang="0">
                    <a:pos x="8" y="10"/>
                  </a:cxn>
                  <a:cxn ang="0">
                    <a:pos x="11" y="14"/>
                  </a:cxn>
                  <a:cxn ang="0">
                    <a:pos x="16" y="17"/>
                  </a:cxn>
                  <a:cxn ang="0">
                    <a:pos x="29" y="25"/>
                  </a:cxn>
                  <a:cxn ang="0">
                    <a:pos x="45" y="30"/>
                  </a:cxn>
                  <a:cxn ang="0">
                    <a:pos x="64" y="33"/>
                  </a:cxn>
                  <a:cxn ang="0">
                    <a:pos x="83" y="35"/>
                  </a:cxn>
                  <a:cxn ang="0">
                    <a:pos x="104" y="33"/>
                  </a:cxn>
                  <a:cxn ang="0">
                    <a:pos x="123" y="31"/>
                  </a:cxn>
                </a:cxnLst>
                <a:rect l="0" t="0" r="r" b="b"/>
                <a:pathLst>
                  <a:path w="124" h="36">
                    <a:moveTo>
                      <a:pt x="0" y="24"/>
                    </a:moveTo>
                    <a:lnTo>
                      <a:pt x="0" y="13"/>
                    </a:lnTo>
                    <a:lnTo>
                      <a:pt x="2" y="5"/>
                    </a:lnTo>
                    <a:lnTo>
                      <a:pt x="5" y="0"/>
                    </a:lnTo>
                    <a:lnTo>
                      <a:pt x="5" y="5"/>
                    </a:lnTo>
                    <a:lnTo>
                      <a:pt x="8" y="10"/>
                    </a:lnTo>
                    <a:lnTo>
                      <a:pt x="11" y="14"/>
                    </a:lnTo>
                    <a:lnTo>
                      <a:pt x="16" y="17"/>
                    </a:lnTo>
                    <a:lnTo>
                      <a:pt x="29" y="25"/>
                    </a:lnTo>
                    <a:lnTo>
                      <a:pt x="45" y="30"/>
                    </a:lnTo>
                    <a:lnTo>
                      <a:pt x="64" y="33"/>
                    </a:lnTo>
                    <a:lnTo>
                      <a:pt x="83" y="35"/>
                    </a:lnTo>
                    <a:lnTo>
                      <a:pt x="104" y="33"/>
                    </a:lnTo>
                    <a:lnTo>
                      <a:pt x="123" y="31"/>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04" name="Line 98"/>
              <p:cNvSpPr>
                <a:spLocks noChangeShapeType="1"/>
              </p:cNvSpPr>
              <p:nvPr/>
            </p:nvSpPr>
            <p:spPr bwMode="auto">
              <a:xfrm>
                <a:off x="4283" y="1456"/>
                <a:ext cx="0" cy="19"/>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05" name="Freeform 99"/>
              <p:cNvSpPr>
                <a:spLocks/>
              </p:cNvSpPr>
              <p:nvPr/>
            </p:nvSpPr>
            <p:spPr bwMode="auto">
              <a:xfrm>
                <a:off x="4272" y="1451"/>
                <a:ext cx="55" cy="71"/>
              </a:xfrm>
              <a:custGeom>
                <a:avLst/>
                <a:gdLst/>
                <a:ahLst/>
                <a:cxnLst>
                  <a:cxn ang="0">
                    <a:pos x="10" y="45"/>
                  </a:cxn>
                  <a:cxn ang="0">
                    <a:pos x="10" y="48"/>
                  </a:cxn>
                  <a:cxn ang="0">
                    <a:pos x="7" y="50"/>
                  </a:cxn>
                  <a:cxn ang="0">
                    <a:pos x="2" y="55"/>
                  </a:cxn>
                  <a:cxn ang="0">
                    <a:pos x="1" y="57"/>
                  </a:cxn>
                  <a:cxn ang="0">
                    <a:pos x="0" y="58"/>
                  </a:cxn>
                  <a:cxn ang="0">
                    <a:pos x="1" y="61"/>
                  </a:cxn>
                  <a:cxn ang="0">
                    <a:pos x="5" y="64"/>
                  </a:cxn>
                  <a:cxn ang="0">
                    <a:pos x="15" y="68"/>
                  </a:cxn>
                  <a:cxn ang="0">
                    <a:pos x="27" y="70"/>
                  </a:cxn>
                  <a:cxn ang="0">
                    <a:pos x="39" y="68"/>
                  </a:cxn>
                  <a:cxn ang="0">
                    <a:pos x="48" y="65"/>
                  </a:cxn>
                  <a:cxn ang="0">
                    <a:pos x="52" y="63"/>
                  </a:cxn>
                  <a:cxn ang="0">
                    <a:pos x="55" y="61"/>
                  </a:cxn>
                  <a:cxn ang="0">
                    <a:pos x="53" y="58"/>
                  </a:cxn>
                  <a:cxn ang="0">
                    <a:pos x="52" y="57"/>
                  </a:cxn>
                  <a:cxn ang="0">
                    <a:pos x="47" y="52"/>
                  </a:cxn>
                  <a:cxn ang="0">
                    <a:pos x="46" y="50"/>
                  </a:cxn>
                  <a:cxn ang="0">
                    <a:pos x="46" y="47"/>
                  </a:cxn>
                  <a:cxn ang="0">
                    <a:pos x="46" y="0"/>
                  </a:cxn>
                </a:cxnLst>
                <a:rect l="0" t="0" r="r" b="b"/>
                <a:pathLst>
                  <a:path w="56" h="71">
                    <a:moveTo>
                      <a:pt x="10" y="45"/>
                    </a:moveTo>
                    <a:lnTo>
                      <a:pt x="10" y="48"/>
                    </a:lnTo>
                    <a:lnTo>
                      <a:pt x="7" y="50"/>
                    </a:lnTo>
                    <a:lnTo>
                      <a:pt x="2" y="55"/>
                    </a:lnTo>
                    <a:lnTo>
                      <a:pt x="1" y="57"/>
                    </a:lnTo>
                    <a:lnTo>
                      <a:pt x="0" y="58"/>
                    </a:lnTo>
                    <a:lnTo>
                      <a:pt x="1" y="61"/>
                    </a:lnTo>
                    <a:lnTo>
                      <a:pt x="5" y="64"/>
                    </a:lnTo>
                    <a:lnTo>
                      <a:pt x="15" y="68"/>
                    </a:lnTo>
                    <a:lnTo>
                      <a:pt x="27" y="70"/>
                    </a:lnTo>
                    <a:lnTo>
                      <a:pt x="39" y="68"/>
                    </a:lnTo>
                    <a:lnTo>
                      <a:pt x="48" y="65"/>
                    </a:lnTo>
                    <a:lnTo>
                      <a:pt x="52" y="63"/>
                    </a:lnTo>
                    <a:lnTo>
                      <a:pt x="55" y="61"/>
                    </a:lnTo>
                    <a:lnTo>
                      <a:pt x="53" y="58"/>
                    </a:lnTo>
                    <a:lnTo>
                      <a:pt x="52" y="57"/>
                    </a:lnTo>
                    <a:lnTo>
                      <a:pt x="47" y="52"/>
                    </a:lnTo>
                    <a:lnTo>
                      <a:pt x="46" y="50"/>
                    </a:lnTo>
                    <a:lnTo>
                      <a:pt x="46" y="47"/>
                    </a:lnTo>
                    <a:lnTo>
                      <a:pt x="46"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06" name="Freeform 100"/>
              <p:cNvSpPr>
                <a:spLocks/>
              </p:cNvSpPr>
              <p:nvPr/>
            </p:nvSpPr>
            <p:spPr bwMode="auto">
              <a:xfrm>
                <a:off x="4308" y="1451"/>
                <a:ext cx="17" cy="67"/>
              </a:xfrm>
              <a:custGeom>
                <a:avLst/>
                <a:gdLst/>
                <a:ahLst/>
                <a:cxnLst>
                  <a:cxn ang="0">
                    <a:pos x="5" y="0"/>
                  </a:cxn>
                  <a:cxn ang="0">
                    <a:pos x="0" y="47"/>
                  </a:cxn>
                  <a:cxn ang="0">
                    <a:pos x="2" y="58"/>
                  </a:cxn>
                  <a:cxn ang="0">
                    <a:pos x="7" y="62"/>
                  </a:cxn>
                  <a:cxn ang="0">
                    <a:pos x="16" y="66"/>
                  </a:cxn>
                </a:cxnLst>
                <a:rect l="0" t="0" r="r" b="b"/>
                <a:pathLst>
                  <a:path w="17" h="67">
                    <a:moveTo>
                      <a:pt x="5" y="0"/>
                    </a:moveTo>
                    <a:lnTo>
                      <a:pt x="0" y="47"/>
                    </a:lnTo>
                    <a:lnTo>
                      <a:pt x="2" y="58"/>
                    </a:lnTo>
                    <a:lnTo>
                      <a:pt x="7" y="62"/>
                    </a:lnTo>
                    <a:lnTo>
                      <a:pt x="16" y="6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07" name="Line 101"/>
              <p:cNvSpPr>
                <a:spLocks noChangeShapeType="1"/>
              </p:cNvSpPr>
              <p:nvPr/>
            </p:nvSpPr>
            <p:spPr bwMode="auto">
              <a:xfrm>
                <a:off x="4313" y="1499"/>
                <a:ext cx="22" cy="1"/>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08" name="Freeform 102"/>
              <p:cNvSpPr>
                <a:spLocks/>
              </p:cNvSpPr>
              <p:nvPr/>
            </p:nvSpPr>
            <p:spPr bwMode="auto">
              <a:xfrm>
                <a:off x="4310" y="1367"/>
                <a:ext cx="25" cy="80"/>
              </a:xfrm>
              <a:custGeom>
                <a:avLst/>
                <a:gdLst/>
                <a:ahLst/>
                <a:cxnLst>
                  <a:cxn ang="0">
                    <a:pos x="19" y="80"/>
                  </a:cxn>
                  <a:cxn ang="0">
                    <a:pos x="20" y="75"/>
                  </a:cxn>
                  <a:cxn ang="0">
                    <a:pos x="23" y="70"/>
                  </a:cxn>
                  <a:cxn ang="0">
                    <a:pos x="21" y="63"/>
                  </a:cxn>
                  <a:cxn ang="0">
                    <a:pos x="20" y="54"/>
                  </a:cxn>
                  <a:cxn ang="0">
                    <a:pos x="12" y="32"/>
                  </a:cxn>
                  <a:cxn ang="0">
                    <a:pos x="0" y="0"/>
                  </a:cxn>
                </a:cxnLst>
                <a:rect l="0" t="0" r="r" b="b"/>
                <a:pathLst>
                  <a:path w="24" h="81">
                    <a:moveTo>
                      <a:pt x="19" y="80"/>
                    </a:moveTo>
                    <a:lnTo>
                      <a:pt x="20" y="75"/>
                    </a:lnTo>
                    <a:lnTo>
                      <a:pt x="23" y="70"/>
                    </a:lnTo>
                    <a:lnTo>
                      <a:pt x="21" y="63"/>
                    </a:lnTo>
                    <a:lnTo>
                      <a:pt x="20" y="54"/>
                    </a:lnTo>
                    <a:lnTo>
                      <a:pt x="12" y="32"/>
                    </a:lnTo>
                    <a:lnTo>
                      <a:pt x="0"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09" name="Freeform 103"/>
              <p:cNvSpPr>
                <a:spLocks/>
              </p:cNvSpPr>
              <p:nvPr/>
            </p:nvSpPr>
            <p:spPr bwMode="auto">
              <a:xfrm>
                <a:off x="4276" y="1367"/>
                <a:ext cx="51" cy="60"/>
              </a:xfrm>
              <a:custGeom>
                <a:avLst/>
                <a:gdLst/>
                <a:ahLst/>
                <a:cxnLst>
                  <a:cxn ang="0">
                    <a:pos x="31" y="0"/>
                  </a:cxn>
                  <a:cxn ang="0">
                    <a:pos x="43" y="35"/>
                  </a:cxn>
                  <a:cxn ang="0">
                    <a:pos x="47" y="49"/>
                  </a:cxn>
                  <a:cxn ang="0">
                    <a:pos x="50" y="58"/>
                  </a:cxn>
                  <a:cxn ang="0">
                    <a:pos x="18" y="62"/>
                  </a:cxn>
                  <a:cxn ang="0">
                    <a:pos x="16" y="52"/>
                  </a:cxn>
                  <a:cxn ang="0">
                    <a:pos x="12" y="38"/>
                  </a:cxn>
                  <a:cxn ang="0">
                    <a:pos x="0" y="3"/>
                  </a:cxn>
                </a:cxnLst>
                <a:rect l="0" t="0" r="r" b="b"/>
                <a:pathLst>
                  <a:path w="51" h="63">
                    <a:moveTo>
                      <a:pt x="31" y="0"/>
                    </a:moveTo>
                    <a:lnTo>
                      <a:pt x="43" y="35"/>
                    </a:lnTo>
                    <a:lnTo>
                      <a:pt x="47" y="49"/>
                    </a:lnTo>
                    <a:lnTo>
                      <a:pt x="50" y="58"/>
                    </a:lnTo>
                    <a:lnTo>
                      <a:pt x="18" y="62"/>
                    </a:lnTo>
                    <a:lnTo>
                      <a:pt x="16" y="52"/>
                    </a:lnTo>
                    <a:lnTo>
                      <a:pt x="12" y="38"/>
                    </a:lnTo>
                    <a:lnTo>
                      <a:pt x="0" y="3"/>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10" name="Freeform 104"/>
              <p:cNvSpPr>
                <a:spLocks/>
              </p:cNvSpPr>
              <p:nvPr/>
            </p:nvSpPr>
            <p:spPr bwMode="auto">
              <a:xfrm>
                <a:off x="4272" y="1371"/>
                <a:ext cx="19" cy="82"/>
              </a:xfrm>
              <a:custGeom>
                <a:avLst/>
                <a:gdLst/>
                <a:ahLst/>
                <a:cxnLst>
                  <a:cxn ang="0">
                    <a:pos x="0" y="0"/>
                  </a:cxn>
                  <a:cxn ang="0">
                    <a:pos x="11" y="33"/>
                  </a:cxn>
                  <a:cxn ang="0">
                    <a:pos x="17" y="54"/>
                  </a:cxn>
                  <a:cxn ang="0">
                    <a:pos x="19" y="63"/>
                  </a:cxn>
                  <a:cxn ang="0">
                    <a:pos x="19" y="69"/>
                  </a:cxn>
                  <a:cxn ang="0">
                    <a:pos x="18" y="76"/>
                  </a:cxn>
                  <a:cxn ang="0">
                    <a:pos x="17" y="81"/>
                  </a:cxn>
                </a:cxnLst>
                <a:rect l="0" t="0" r="r" b="b"/>
                <a:pathLst>
                  <a:path w="20" h="82">
                    <a:moveTo>
                      <a:pt x="0" y="0"/>
                    </a:moveTo>
                    <a:lnTo>
                      <a:pt x="11" y="33"/>
                    </a:lnTo>
                    <a:lnTo>
                      <a:pt x="17" y="54"/>
                    </a:lnTo>
                    <a:lnTo>
                      <a:pt x="19" y="63"/>
                    </a:lnTo>
                    <a:lnTo>
                      <a:pt x="19" y="69"/>
                    </a:lnTo>
                    <a:lnTo>
                      <a:pt x="18" y="76"/>
                    </a:lnTo>
                    <a:lnTo>
                      <a:pt x="17" y="81"/>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11" name="Freeform 105"/>
              <p:cNvSpPr>
                <a:spLocks/>
              </p:cNvSpPr>
              <p:nvPr/>
            </p:nvSpPr>
            <p:spPr bwMode="auto">
              <a:xfrm>
                <a:off x="4336" y="1370"/>
                <a:ext cx="47" cy="19"/>
              </a:xfrm>
              <a:custGeom>
                <a:avLst/>
                <a:gdLst/>
                <a:ahLst/>
                <a:cxnLst>
                  <a:cxn ang="0">
                    <a:pos x="46" y="16"/>
                  </a:cxn>
                  <a:cxn ang="0">
                    <a:pos x="38" y="11"/>
                  </a:cxn>
                  <a:cxn ang="0">
                    <a:pos x="27" y="5"/>
                  </a:cxn>
                  <a:cxn ang="0">
                    <a:pos x="14" y="2"/>
                  </a:cxn>
                  <a:cxn ang="0">
                    <a:pos x="0" y="0"/>
                  </a:cxn>
                </a:cxnLst>
                <a:rect l="0" t="0" r="r" b="b"/>
                <a:pathLst>
                  <a:path w="47" h="17">
                    <a:moveTo>
                      <a:pt x="46" y="16"/>
                    </a:moveTo>
                    <a:lnTo>
                      <a:pt x="38" y="11"/>
                    </a:lnTo>
                    <a:lnTo>
                      <a:pt x="27" y="5"/>
                    </a:lnTo>
                    <a:lnTo>
                      <a:pt x="14" y="2"/>
                    </a:lnTo>
                    <a:lnTo>
                      <a:pt x="0"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12" name="Line 106"/>
              <p:cNvSpPr>
                <a:spLocks noChangeShapeType="1"/>
              </p:cNvSpPr>
              <p:nvPr/>
            </p:nvSpPr>
            <p:spPr bwMode="auto">
              <a:xfrm flipV="1">
                <a:off x="4336" y="1350"/>
                <a:ext cx="49" cy="25"/>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13" name="Line 107"/>
              <p:cNvSpPr>
                <a:spLocks noChangeShapeType="1"/>
              </p:cNvSpPr>
              <p:nvPr/>
            </p:nvSpPr>
            <p:spPr bwMode="auto">
              <a:xfrm>
                <a:off x="4381" y="1346"/>
                <a:ext cx="38" cy="8"/>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14" name="Line 108"/>
              <p:cNvSpPr>
                <a:spLocks noChangeShapeType="1"/>
              </p:cNvSpPr>
              <p:nvPr/>
            </p:nvSpPr>
            <p:spPr bwMode="auto">
              <a:xfrm flipH="1">
                <a:off x="4370" y="1357"/>
                <a:ext cx="36" cy="26"/>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15" name="Line 109"/>
              <p:cNvSpPr>
                <a:spLocks noChangeShapeType="1"/>
              </p:cNvSpPr>
              <p:nvPr/>
            </p:nvSpPr>
            <p:spPr bwMode="auto">
              <a:xfrm flipV="1">
                <a:off x="4357" y="1352"/>
                <a:ext cx="38" cy="28"/>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16" name="Freeform 110"/>
              <p:cNvSpPr>
                <a:spLocks/>
              </p:cNvSpPr>
              <p:nvPr/>
            </p:nvSpPr>
            <p:spPr bwMode="auto">
              <a:xfrm>
                <a:off x="4234" y="1451"/>
                <a:ext cx="47" cy="44"/>
              </a:xfrm>
              <a:custGeom>
                <a:avLst/>
                <a:gdLst/>
                <a:ahLst/>
                <a:cxnLst>
                  <a:cxn ang="0">
                    <a:pos x="46" y="0"/>
                  </a:cxn>
                  <a:cxn ang="0">
                    <a:pos x="20" y="20"/>
                  </a:cxn>
                  <a:cxn ang="0">
                    <a:pos x="0" y="43"/>
                  </a:cxn>
                </a:cxnLst>
                <a:rect l="0" t="0" r="r" b="b"/>
                <a:pathLst>
                  <a:path w="47" h="44">
                    <a:moveTo>
                      <a:pt x="46" y="0"/>
                    </a:moveTo>
                    <a:lnTo>
                      <a:pt x="20" y="20"/>
                    </a:lnTo>
                    <a:lnTo>
                      <a:pt x="0" y="43"/>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17" name="Line 111"/>
              <p:cNvSpPr>
                <a:spLocks noChangeShapeType="1"/>
              </p:cNvSpPr>
              <p:nvPr/>
            </p:nvSpPr>
            <p:spPr bwMode="auto">
              <a:xfrm flipH="1" flipV="1">
                <a:off x="4248" y="1471"/>
                <a:ext cx="21" cy="6"/>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18" name="Line 112"/>
              <p:cNvSpPr>
                <a:spLocks noChangeShapeType="1"/>
              </p:cNvSpPr>
              <p:nvPr/>
            </p:nvSpPr>
            <p:spPr bwMode="auto">
              <a:xfrm flipV="1">
                <a:off x="4197" y="1453"/>
                <a:ext cx="62" cy="45"/>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19" name="Line 113"/>
              <p:cNvSpPr>
                <a:spLocks noChangeShapeType="1"/>
              </p:cNvSpPr>
              <p:nvPr/>
            </p:nvSpPr>
            <p:spPr bwMode="auto">
              <a:xfrm flipH="1">
                <a:off x="4175" y="1438"/>
                <a:ext cx="43" cy="22"/>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20" name="Line 114"/>
              <p:cNvSpPr>
                <a:spLocks noChangeShapeType="1"/>
              </p:cNvSpPr>
              <p:nvPr/>
            </p:nvSpPr>
            <p:spPr bwMode="auto">
              <a:xfrm flipH="1">
                <a:off x="4117" y="1463"/>
                <a:ext cx="55" cy="28"/>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21" name="Freeform 115"/>
              <p:cNvSpPr>
                <a:spLocks/>
              </p:cNvSpPr>
              <p:nvPr/>
            </p:nvSpPr>
            <p:spPr bwMode="auto">
              <a:xfrm>
                <a:off x="4412" y="1382"/>
                <a:ext cx="153" cy="139"/>
              </a:xfrm>
              <a:custGeom>
                <a:avLst/>
                <a:gdLst/>
                <a:ahLst/>
                <a:cxnLst>
                  <a:cxn ang="0">
                    <a:pos x="0" y="119"/>
                  </a:cxn>
                  <a:cxn ang="0">
                    <a:pos x="23" y="128"/>
                  </a:cxn>
                  <a:cxn ang="0">
                    <a:pos x="34" y="130"/>
                  </a:cxn>
                  <a:cxn ang="0">
                    <a:pos x="44" y="131"/>
                  </a:cxn>
                  <a:cxn ang="0">
                    <a:pos x="114" y="136"/>
                  </a:cxn>
                  <a:cxn ang="0">
                    <a:pos x="153" y="0"/>
                  </a:cxn>
                </a:cxnLst>
                <a:rect l="0" t="0" r="r" b="b"/>
                <a:pathLst>
                  <a:path w="154" h="137">
                    <a:moveTo>
                      <a:pt x="0" y="119"/>
                    </a:moveTo>
                    <a:lnTo>
                      <a:pt x="23" y="128"/>
                    </a:lnTo>
                    <a:lnTo>
                      <a:pt x="34" y="130"/>
                    </a:lnTo>
                    <a:lnTo>
                      <a:pt x="44" y="131"/>
                    </a:lnTo>
                    <a:lnTo>
                      <a:pt x="114" y="136"/>
                    </a:lnTo>
                    <a:lnTo>
                      <a:pt x="153"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22" name="Freeform 116"/>
              <p:cNvSpPr>
                <a:spLocks/>
              </p:cNvSpPr>
              <p:nvPr/>
            </p:nvSpPr>
            <p:spPr bwMode="auto">
              <a:xfrm>
                <a:off x="4494" y="1382"/>
                <a:ext cx="100" cy="139"/>
              </a:xfrm>
              <a:custGeom>
                <a:avLst/>
                <a:gdLst/>
                <a:ahLst/>
                <a:cxnLst>
                  <a:cxn ang="0">
                    <a:pos x="98" y="1"/>
                  </a:cxn>
                  <a:cxn ang="0">
                    <a:pos x="59" y="0"/>
                  </a:cxn>
                  <a:cxn ang="0">
                    <a:pos x="0" y="135"/>
                  </a:cxn>
                </a:cxnLst>
                <a:rect l="0" t="0" r="r" b="b"/>
                <a:pathLst>
                  <a:path w="99" h="136">
                    <a:moveTo>
                      <a:pt x="98" y="1"/>
                    </a:moveTo>
                    <a:lnTo>
                      <a:pt x="59" y="0"/>
                    </a:lnTo>
                    <a:lnTo>
                      <a:pt x="0" y="135"/>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23" name="Freeform 117"/>
              <p:cNvSpPr>
                <a:spLocks/>
              </p:cNvSpPr>
              <p:nvPr/>
            </p:nvSpPr>
            <p:spPr bwMode="auto">
              <a:xfrm>
                <a:off x="4528" y="1517"/>
                <a:ext cx="58" cy="18"/>
              </a:xfrm>
              <a:custGeom>
                <a:avLst/>
                <a:gdLst/>
                <a:ahLst/>
                <a:cxnLst>
                  <a:cxn ang="0">
                    <a:pos x="0" y="0"/>
                  </a:cxn>
                  <a:cxn ang="0">
                    <a:pos x="38" y="2"/>
                  </a:cxn>
                  <a:cxn ang="0">
                    <a:pos x="44" y="3"/>
                  </a:cxn>
                  <a:cxn ang="0">
                    <a:pos x="49" y="5"/>
                  </a:cxn>
                  <a:cxn ang="0">
                    <a:pos x="54" y="9"/>
                  </a:cxn>
                  <a:cxn ang="0">
                    <a:pos x="55" y="12"/>
                  </a:cxn>
                  <a:cxn ang="0">
                    <a:pos x="57" y="17"/>
                  </a:cxn>
                </a:cxnLst>
                <a:rect l="0" t="0" r="r" b="b"/>
                <a:pathLst>
                  <a:path w="58" h="18">
                    <a:moveTo>
                      <a:pt x="0" y="0"/>
                    </a:moveTo>
                    <a:lnTo>
                      <a:pt x="38" y="2"/>
                    </a:lnTo>
                    <a:lnTo>
                      <a:pt x="44" y="3"/>
                    </a:lnTo>
                    <a:lnTo>
                      <a:pt x="49" y="5"/>
                    </a:lnTo>
                    <a:lnTo>
                      <a:pt x="54" y="9"/>
                    </a:lnTo>
                    <a:lnTo>
                      <a:pt x="55" y="12"/>
                    </a:lnTo>
                    <a:lnTo>
                      <a:pt x="57" y="17"/>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24" name="Freeform 118"/>
              <p:cNvSpPr>
                <a:spLocks/>
              </p:cNvSpPr>
              <p:nvPr/>
            </p:nvSpPr>
            <p:spPr bwMode="auto">
              <a:xfrm>
                <a:off x="4539" y="1517"/>
                <a:ext cx="16" cy="18"/>
              </a:xfrm>
              <a:custGeom>
                <a:avLst/>
                <a:gdLst/>
                <a:ahLst/>
                <a:cxnLst>
                  <a:cxn ang="0">
                    <a:pos x="16" y="0"/>
                  </a:cxn>
                  <a:cxn ang="0">
                    <a:pos x="0" y="8"/>
                  </a:cxn>
                  <a:cxn ang="0">
                    <a:pos x="0" y="16"/>
                  </a:cxn>
                </a:cxnLst>
                <a:rect l="0" t="0" r="r" b="b"/>
                <a:pathLst>
                  <a:path w="17" h="17">
                    <a:moveTo>
                      <a:pt x="16" y="0"/>
                    </a:moveTo>
                    <a:lnTo>
                      <a:pt x="0" y="8"/>
                    </a:lnTo>
                    <a:lnTo>
                      <a:pt x="0"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25" name="Line 119"/>
              <p:cNvSpPr>
                <a:spLocks noChangeShapeType="1"/>
              </p:cNvSpPr>
              <p:nvPr/>
            </p:nvSpPr>
            <p:spPr bwMode="auto">
              <a:xfrm flipV="1">
                <a:off x="4569" y="1479"/>
                <a:ext cx="5" cy="48"/>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26" name="Line 120"/>
              <p:cNvSpPr>
                <a:spLocks noChangeShapeType="1"/>
              </p:cNvSpPr>
              <p:nvPr/>
            </p:nvSpPr>
            <p:spPr bwMode="auto">
              <a:xfrm flipV="1">
                <a:off x="4569" y="1465"/>
                <a:ext cx="33" cy="24"/>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27" name="Line 121"/>
              <p:cNvSpPr>
                <a:spLocks noChangeShapeType="1"/>
              </p:cNvSpPr>
              <p:nvPr/>
            </p:nvSpPr>
            <p:spPr bwMode="auto">
              <a:xfrm flipH="1">
                <a:off x="4567" y="1469"/>
                <a:ext cx="55" cy="40"/>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28" name="Line 122"/>
              <p:cNvSpPr>
                <a:spLocks noChangeShapeType="1"/>
              </p:cNvSpPr>
              <p:nvPr/>
            </p:nvSpPr>
            <p:spPr bwMode="auto">
              <a:xfrm flipV="1">
                <a:off x="4572" y="1471"/>
                <a:ext cx="65" cy="59"/>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29" name="Freeform 123"/>
              <p:cNvSpPr>
                <a:spLocks/>
              </p:cNvSpPr>
              <p:nvPr/>
            </p:nvSpPr>
            <p:spPr bwMode="auto">
              <a:xfrm>
                <a:off x="4592" y="1466"/>
                <a:ext cx="47" cy="15"/>
              </a:xfrm>
              <a:custGeom>
                <a:avLst/>
                <a:gdLst/>
                <a:ahLst/>
                <a:cxnLst>
                  <a:cxn ang="0">
                    <a:pos x="0" y="0"/>
                  </a:cxn>
                  <a:cxn ang="0">
                    <a:pos x="2" y="0"/>
                  </a:cxn>
                  <a:cxn ang="0">
                    <a:pos x="10" y="0"/>
                  </a:cxn>
                  <a:cxn ang="0">
                    <a:pos x="24" y="5"/>
                  </a:cxn>
                  <a:cxn ang="0">
                    <a:pos x="46" y="16"/>
                  </a:cxn>
                </a:cxnLst>
                <a:rect l="0" t="0" r="r" b="b"/>
                <a:pathLst>
                  <a:path w="47" h="17">
                    <a:moveTo>
                      <a:pt x="0" y="0"/>
                    </a:moveTo>
                    <a:lnTo>
                      <a:pt x="2" y="0"/>
                    </a:lnTo>
                    <a:lnTo>
                      <a:pt x="10" y="0"/>
                    </a:lnTo>
                    <a:lnTo>
                      <a:pt x="24" y="5"/>
                    </a:lnTo>
                    <a:lnTo>
                      <a:pt x="46"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30" name="Freeform 124"/>
              <p:cNvSpPr>
                <a:spLocks/>
              </p:cNvSpPr>
              <p:nvPr/>
            </p:nvSpPr>
            <p:spPr bwMode="auto">
              <a:xfrm>
                <a:off x="4480" y="1531"/>
                <a:ext cx="106" cy="25"/>
              </a:xfrm>
              <a:custGeom>
                <a:avLst/>
                <a:gdLst/>
                <a:ahLst/>
                <a:cxnLst>
                  <a:cxn ang="0">
                    <a:pos x="105" y="6"/>
                  </a:cxn>
                  <a:cxn ang="0">
                    <a:pos x="103" y="5"/>
                  </a:cxn>
                  <a:cxn ang="0">
                    <a:pos x="76" y="1"/>
                  </a:cxn>
                  <a:cxn ang="0">
                    <a:pos x="49" y="0"/>
                  </a:cxn>
                  <a:cxn ang="0">
                    <a:pos x="24" y="1"/>
                  </a:cxn>
                  <a:cxn ang="0">
                    <a:pos x="2" y="5"/>
                  </a:cxn>
                  <a:cxn ang="0">
                    <a:pos x="1" y="6"/>
                  </a:cxn>
                  <a:cxn ang="0">
                    <a:pos x="0" y="7"/>
                  </a:cxn>
                  <a:cxn ang="0">
                    <a:pos x="1" y="10"/>
                  </a:cxn>
                  <a:cxn ang="0">
                    <a:pos x="32" y="24"/>
                  </a:cxn>
                </a:cxnLst>
                <a:rect l="0" t="0" r="r" b="b"/>
                <a:pathLst>
                  <a:path w="106" h="25">
                    <a:moveTo>
                      <a:pt x="105" y="6"/>
                    </a:moveTo>
                    <a:lnTo>
                      <a:pt x="103" y="5"/>
                    </a:lnTo>
                    <a:lnTo>
                      <a:pt x="76" y="1"/>
                    </a:lnTo>
                    <a:lnTo>
                      <a:pt x="49" y="0"/>
                    </a:lnTo>
                    <a:lnTo>
                      <a:pt x="24" y="1"/>
                    </a:lnTo>
                    <a:lnTo>
                      <a:pt x="2" y="5"/>
                    </a:lnTo>
                    <a:lnTo>
                      <a:pt x="1" y="6"/>
                    </a:lnTo>
                    <a:lnTo>
                      <a:pt x="0" y="7"/>
                    </a:lnTo>
                    <a:lnTo>
                      <a:pt x="1" y="10"/>
                    </a:lnTo>
                    <a:lnTo>
                      <a:pt x="32" y="24"/>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31" name="Line 125"/>
              <p:cNvSpPr>
                <a:spLocks noChangeShapeType="1"/>
              </p:cNvSpPr>
              <p:nvPr/>
            </p:nvSpPr>
            <p:spPr bwMode="auto">
              <a:xfrm>
                <a:off x="4485" y="1536"/>
                <a:ext cx="96" cy="47"/>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32" name="Line 126"/>
              <p:cNvSpPr>
                <a:spLocks noChangeShapeType="1"/>
              </p:cNvSpPr>
              <p:nvPr/>
            </p:nvSpPr>
            <p:spPr bwMode="auto">
              <a:xfrm flipH="1" flipV="1">
                <a:off x="4529" y="1535"/>
                <a:ext cx="62" cy="46"/>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33" name="Line 127"/>
              <p:cNvSpPr>
                <a:spLocks noChangeShapeType="1"/>
              </p:cNvSpPr>
              <p:nvPr/>
            </p:nvSpPr>
            <p:spPr bwMode="auto">
              <a:xfrm>
                <a:off x="4569" y="1538"/>
                <a:ext cx="39" cy="42"/>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34" name="Freeform 128"/>
              <p:cNvSpPr>
                <a:spLocks/>
              </p:cNvSpPr>
              <p:nvPr/>
            </p:nvSpPr>
            <p:spPr bwMode="auto">
              <a:xfrm>
                <a:off x="4553" y="1566"/>
                <a:ext cx="52" cy="14"/>
              </a:xfrm>
              <a:custGeom>
                <a:avLst/>
                <a:gdLst/>
                <a:ahLst/>
                <a:cxnLst>
                  <a:cxn ang="0">
                    <a:pos x="51" y="0"/>
                  </a:cxn>
                  <a:cxn ang="0">
                    <a:pos x="21" y="0"/>
                  </a:cxn>
                  <a:cxn ang="0">
                    <a:pos x="4" y="5"/>
                  </a:cxn>
                  <a:cxn ang="0">
                    <a:pos x="1" y="7"/>
                  </a:cxn>
                  <a:cxn ang="0">
                    <a:pos x="0" y="10"/>
                  </a:cxn>
                  <a:cxn ang="0">
                    <a:pos x="1" y="13"/>
                  </a:cxn>
                  <a:cxn ang="0">
                    <a:pos x="3" y="16"/>
                  </a:cxn>
                </a:cxnLst>
                <a:rect l="0" t="0" r="r" b="b"/>
                <a:pathLst>
                  <a:path w="52" h="17">
                    <a:moveTo>
                      <a:pt x="51" y="0"/>
                    </a:moveTo>
                    <a:lnTo>
                      <a:pt x="21" y="0"/>
                    </a:lnTo>
                    <a:lnTo>
                      <a:pt x="4" y="5"/>
                    </a:lnTo>
                    <a:lnTo>
                      <a:pt x="1" y="7"/>
                    </a:lnTo>
                    <a:lnTo>
                      <a:pt x="0" y="10"/>
                    </a:lnTo>
                    <a:lnTo>
                      <a:pt x="1" y="13"/>
                    </a:lnTo>
                    <a:lnTo>
                      <a:pt x="3"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35" name="Freeform 129"/>
              <p:cNvSpPr>
                <a:spLocks/>
              </p:cNvSpPr>
              <p:nvPr/>
            </p:nvSpPr>
            <p:spPr bwMode="auto">
              <a:xfrm>
                <a:off x="4382" y="1532"/>
                <a:ext cx="17" cy="28"/>
              </a:xfrm>
              <a:custGeom>
                <a:avLst/>
                <a:gdLst/>
                <a:ahLst/>
                <a:cxnLst>
                  <a:cxn ang="0">
                    <a:pos x="14" y="28"/>
                  </a:cxn>
                  <a:cxn ang="0">
                    <a:pos x="15" y="28"/>
                  </a:cxn>
                  <a:cxn ang="0">
                    <a:pos x="16" y="26"/>
                  </a:cxn>
                  <a:cxn ang="0">
                    <a:pos x="16" y="3"/>
                  </a:cxn>
                  <a:cxn ang="0">
                    <a:pos x="16" y="1"/>
                  </a:cxn>
                  <a:cxn ang="0">
                    <a:pos x="15" y="1"/>
                  </a:cxn>
                  <a:cxn ang="0">
                    <a:pos x="3" y="0"/>
                  </a:cxn>
                  <a:cxn ang="0">
                    <a:pos x="2" y="1"/>
                  </a:cxn>
                  <a:cxn ang="0">
                    <a:pos x="0" y="26"/>
                  </a:cxn>
                  <a:cxn ang="0">
                    <a:pos x="1" y="26"/>
                  </a:cxn>
                  <a:cxn ang="0">
                    <a:pos x="2" y="28"/>
                  </a:cxn>
                  <a:cxn ang="0">
                    <a:pos x="14" y="28"/>
                  </a:cxn>
                </a:cxnLst>
                <a:rect l="0" t="0" r="r" b="b"/>
                <a:pathLst>
                  <a:path w="17" h="29">
                    <a:moveTo>
                      <a:pt x="14" y="28"/>
                    </a:moveTo>
                    <a:lnTo>
                      <a:pt x="15" y="28"/>
                    </a:lnTo>
                    <a:lnTo>
                      <a:pt x="16" y="26"/>
                    </a:lnTo>
                    <a:lnTo>
                      <a:pt x="16" y="3"/>
                    </a:lnTo>
                    <a:lnTo>
                      <a:pt x="16" y="1"/>
                    </a:lnTo>
                    <a:lnTo>
                      <a:pt x="15" y="1"/>
                    </a:lnTo>
                    <a:lnTo>
                      <a:pt x="3" y="0"/>
                    </a:lnTo>
                    <a:lnTo>
                      <a:pt x="2" y="1"/>
                    </a:lnTo>
                    <a:lnTo>
                      <a:pt x="0" y="26"/>
                    </a:lnTo>
                    <a:lnTo>
                      <a:pt x="1" y="26"/>
                    </a:lnTo>
                    <a:lnTo>
                      <a:pt x="2" y="28"/>
                    </a:lnTo>
                    <a:lnTo>
                      <a:pt x="14" y="28"/>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36" name="Freeform 130"/>
              <p:cNvSpPr>
                <a:spLocks/>
              </p:cNvSpPr>
              <p:nvPr/>
            </p:nvSpPr>
            <p:spPr bwMode="auto">
              <a:xfrm>
                <a:off x="4388" y="1538"/>
                <a:ext cx="16" cy="16"/>
              </a:xfrm>
              <a:custGeom>
                <a:avLst/>
                <a:gdLst/>
                <a:ahLst/>
                <a:cxnLst>
                  <a:cxn ang="0">
                    <a:pos x="11" y="16"/>
                  </a:cxn>
                  <a:cxn ang="0">
                    <a:pos x="0" y="11"/>
                  </a:cxn>
                  <a:cxn ang="0">
                    <a:pos x="0" y="0"/>
                  </a:cxn>
                  <a:cxn ang="0">
                    <a:pos x="11" y="0"/>
                  </a:cxn>
                  <a:cxn ang="0">
                    <a:pos x="16" y="0"/>
                  </a:cxn>
                  <a:cxn ang="0">
                    <a:pos x="16" y="11"/>
                  </a:cxn>
                  <a:cxn ang="0">
                    <a:pos x="11" y="16"/>
                  </a:cxn>
                </a:cxnLst>
                <a:rect l="0" t="0" r="r" b="b"/>
                <a:pathLst>
                  <a:path w="17" h="17">
                    <a:moveTo>
                      <a:pt x="11" y="16"/>
                    </a:moveTo>
                    <a:lnTo>
                      <a:pt x="0" y="11"/>
                    </a:lnTo>
                    <a:lnTo>
                      <a:pt x="0" y="0"/>
                    </a:lnTo>
                    <a:lnTo>
                      <a:pt x="11" y="0"/>
                    </a:lnTo>
                    <a:lnTo>
                      <a:pt x="16" y="0"/>
                    </a:lnTo>
                    <a:lnTo>
                      <a:pt x="16" y="11"/>
                    </a:lnTo>
                    <a:lnTo>
                      <a:pt x="11"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37" name="Line 131"/>
              <p:cNvSpPr>
                <a:spLocks noChangeShapeType="1"/>
              </p:cNvSpPr>
              <p:nvPr/>
            </p:nvSpPr>
            <p:spPr bwMode="auto">
              <a:xfrm>
                <a:off x="4417" y="1577"/>
                <a:ext cx="9" cy="0"/>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38" name="Freeform 132"/>
              <p:cNvSpPr>
                <a:spLocks/>
              </p:cNvSpPr>
              <p:nvPr/>
            </p:nvSpPr>
            <p:spPr bwMode="auto">
              <a:xfrm>
                <a:off x="4354" y="1573"/>
                <a:ext cx="16" cy="18"/>
              </a:xfrm>
              <a:custGeom>
                <a:avLst/>
                <a:gdLst/>
                <a:ahLst/>
                <a:cxnLst>
                  <a:cxn ang="0">
                    <a:pos x="14" y="13"/>
                  </a:cxn>
                  <a:cxn ang="0">
                    <a:pos x="16" y="13"/>
                  </a:cxn>
                  <a:cxn ang="0">
                    <a:pos x="16" y="1"/>
                  </a:cxn>
                  <a:cxn ang="0">
                    <a:pos x="14" y="0"/>
                  </a:cxn>
                  <a:cxn ang="0">
                    <a:pos x="1" y="0"/>
                  </a:cxn>
                  <a:cxn ang="0">
                    <a:pos x="0" y="0"/>
                  </a:cxn>
                  <a:cxn ang="0">
                    <a:pos x="0" y="16"/>
                  </a:cxn>
                  <a:cxn ang="0">
                    <a:pos x="1" y="16"/>
                  </a:cxn>
                  <a:cxn ang="0">
                    <a:pos x="14" y="13"/>
                  </a:cxn>
                </a:cxnLst>
                <a:rect l="0" t="0" r="r" b="b"/>
                <a:pathLst>
                  <a:path w="17" h="17">
                    <a:moveTo>
                      <a:pt x="14" y="13"/>
                    </a:moveTo>
                    <a:lnTo>
                      <a:pt x="16" y="13"/>
                    </a:lnTo>
                    <a:lnTo>
                      <a:pt x="16" y="1"/>
                    </a:lnTo>
                    <a:lnTo>
                      <a:pt x="14" y="0"/>
                    </a:lnTo>
                    <a:lnTo>
                      <a:pt x="1" y="0"/>
                    </a:lnTo>
                    <a:lnTo>
                      <a:pt x="0" y="0"/>
                    </a:lnTo>
                    <a:lnTo>
                      <a:pt x="0" y="16"/>
                    </a:lnTo>
                    <a:lnTo>
                      <a:pt x="1" y="16"/>
                    </a:lnTo>
                    <a:lnTo>
                      <a:pt x="14" y="13"/>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39" name="Freeform 133"/>
              <p:cNvSpPr>
                <a:spLocks/>
              </p:cNvSpPr>
              <p:nvPr/>
            </p:nvSpPr>
            <p:spPr bwMode="auto">
              <a:xfrm>
                <a:off x="4308" y="1580"/>
                <a:ext cx="17" cy="13"/>
              </a:xfrm>
              <a:custGeom>
                <a:avLst/>
                <a:gdLst/>
                <a:ahLst/>
                <a:cxnLst>
                  <a:cxn ang="0">
                    <a:pos x="14" y="16"/>
                  </a:cxn>
                  <a:cxn ang="0">
                    <a:pos x="16" y="10"/>
                  </a:cxn>
                  <a:cxn ang="0">
                    <a:pos x="16" y="2"/>
                  </a:cxn>
                  <a:cxn ang="0">
                    <a:pos x="14" y="0"/>
                  </a:cxn>
                  <a:cxn ang="0">
                    <a:pos x="4" y="2"/>
                  </a:cxn>
                  <a:cxn ang="0">
                    <a:pos x="0" y="5"/>
                  </a:cxn>
                  <a:cxn ang="0">
                    <a:pos x="0" y="13"/>
                  </a:cxn>
                  <a:cxn ang="0">
                    <a:pos x="4" y="16"/>
                  </a:cxn>
                  <a:cxn ang="0">
                    <a:pos x="14" y="16"/>
                  </a:cxn>
                </a:cxnLst>
                <a:rect l="0" t="0" r="r" b="b"/>
                <a:pathLst>
                  <a:path w="17" h="17">
                    <a:moveTo>
                      <a:pt x="14" y="16"/>
                    </a:moveTo>
                    <a:lnTo>
                      <a:pt x="16" y="10"/>
                    </a:lnTo>
                    <a:lnTo>
                      <a:pt x="16" y="2"/>
                    </a:lnTo>
                    <a:lnTo>
                      <a:pt x="14" y="0"/>
                    </a:lnTo>
                    <a:lnTo>
                      <a:pt x="4" y="2"/>
                    </a:lnTo>
                    <a:lnTo>
                      <a:pt x="0" y="5"/>
                    </a:lnTo>
                    <a:lnTo>
                      <a:pt x="0" y="13"/>
                    </a:lnTo>
                    <a:lnTo>
                      <a:pt x="4" y="16"/>
                    </a:lnTo>
                    <a:lnTo>
                      <a:pt x="14"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40" name="Freeform 134"/>
              <p:cNvSpPr>
                <a:spLocks/>
              </p:cNvSpPr>
              <p:nvPr/>
            </p:nvSpPr>
            <p:spPr bwMode="auto">
              <a:xfrm>
                <a:off x="4092" y="1643"/>
                <a:ext cx="17" cy="18"/>
              </a:xfrm>
              <a:custGeom>
                <a:avLst/>
                <a:gdLst/>
                <a:ahLst/>
                <a:cxnLst>
                  <a:cxn ang="0">
                    <a:pos x="16" y="0"/>
                  </a:cxn>
                  <a:cxn ang="0">
                    <a:pos x="0" y="8"/>
                  </a:cxn>
                  <a:cxn ang="0">
                    <a:pos x="0" y="13"/>
                  </a:cxn>
                  <a:cxn ang="0">
                    <a:pos x="16" y="16"/>
                  </a:cxn>
                </a:cxnLst>
                <a:rect l="0" t="0" r="r" b="b"/>
                <a:pathLst>
                  <a:path w="17" h="17">
                    <a:moveTo>
                      <a:pt x="16" y="0"/>
                    </a:moveTo>
                    <a:lnTo>
                      <a:pt x="0" y="8"/>
                    </a:lnTo>
                    <a:lnTo>
                      <a:pt x="0" y="13"/>
                    </a:lnTo>
                    <a:lnTo>
                      <a:pt x="16"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41" name="Freeform 135"/>
              <p:cNvSpPr>
                <a:spLocks/>
              </p:cNvSpPr>
              <p:nvPr/>
            </p:nvSpPr>
            <p:spPr bwMode="auto">
              <a:xfrm>
                <a:off x="4001" y="1631"/>
                <a:ext cx="95" cy="15"/>
              </a:xfrm>
              <a:custGeom>
                <a:avLst/>
                <a:gdLst/>
                <a:ahLst/>
                <a:cxnLst>
                  <a:cxn ang="0">
                    <a:pos x="95" y="16"/>
                  </a:cxn>
                  <a:cxn ang="0">
                    <a:pos x="68" y="6"/>
                  </a:cxn>
                  <a:cxn ang="0">
                    <a:pos x="30" y="3"/>
                  </a:cxn>
                  <a:cxn ang="0">
                    <a:pos x="29" y="1"/>
                  </a:cxn>
                  <a:cxn ang="0">
                    <a:pos x="23" y="0"/>
                  </a:cxn>
                  <a:cxn ang="0">
                    <a:pos x="0" y="0"/>
                  </a:cxn>
                </a:cxnLst>
                <a:rect l="0" t="0" r="r" b="b"/>
                <a:pathLst>
                  <a:path w="96" h="17">
                    <a:moveTo>
                      <a:pt x="95" y="16"/>
                    </a:moveTo>
                    <a:lnTo>
                      <a:pt x="68" y="6"/>
                    </a:lnTo>
                    <a:lnTo>
                      <a:pt x="30" y="3"/>
                    </a:lnTo>
                    <a:lnTo>
                      <a:pt x="29" y="1"/>
                    </a:lnTo>
                    <a:lnTo>
                      <a:pt x="23" y="0"/>
                    </a:lnTo>
                    <a:lnTo>
                      <a:pt x="0"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42" name="Freeform 136"/>
              <p:cNvSpPr>
                <a:spLocks/>
              </p:cNvSpPr>
              <p:nvPr/>
            </p:nvSpPr>
            <p:spPr bwMode="auto">
              <a:xfrm>
                <a:off x="3990" y="1631"/>
                <a:ext cx="17" cy="35"/>
              </a:xfrm>
              <a:custGeom>
                <a:avLst/>
                <a:gdLst/>
                <a:ahLst/>
                <a:cxnLst>
                  <a:cxn ang="0">
                    <a:pos x="16" y="0"/>
                  </a:cxn>
                  <a:cxn ang="0">
                    <a:pos x="4" y="4"/>
                  </a:cxn>
                  <a:cxn ang="0">
                    <a:pos x="0" y="16"/>
                  </a:cxn>
                  <a:cxn ang="0">
                    <a:pos x="4" y="29"/>
                  </a:cxn>
                  <a:cxn ang="0">
                    <a:pos x="4" y="32"/>
                  </a:cxn>
                  <a:cxn ang="0">
                    <a:pos x="11" y="35"/>
                  </a:cxn>
                </a:cxnLst>
                <a:rect l="0" t="0" r="r" b="b"/>
                <a:pathLst>
                  <a:path w="17" h="36">
                    <a:moveTo>
                      <a:pt x="16" y="0"/>
                    </a:moveTo>
                    <a:lnTo>
                      <a:pt x="4" y="4"/>
                    </a:lnTo>
                    <a:lnTo>
                      <a:pt x="0" y="16"/>
                    </a:lnTo>
                    <a:lnTo>
                      <a:pt x="4" y="29"/>
                    </a:lnTo>
                    <a:lnTo>
                      <a:pt x="4" y="32"/>
                    </a:lnTo>
                    <a:lnTo>
                      <a:pt x="11" y="35"/>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43" name="Freeform 137"/>
              <p:cNvSpPr>
                <a:spLocks/>
              </p:cNvSpPr>
              <p:nvPr/>
            </p:nvSpPr>
            <p:spPr bwMode="auto">
              <a:xfrm>
                <a:off x="4027" y="1633"/>
                <a:ext cx="16" cy="33"/>
              </a:xfrm>
              <a:custGeom>
                <a:avLst/>
                <a:gdLst/>
                <a:ahLst/>
                <a:cxnLst>
                  <a:cxn ang="0">
                    <a:pos x="11" y="33"/>
                  </a:cxn>
                  <a:cxn ang="0">
                    <a:pos x="7" y="31"/>
                  </a:cxn>
                  <a:cxn ang="0">
                    <a:pos x="4" y="29"/>
                  </a:cxn>
                  <a:cxn ang="0">
                    <a:pos x="0" y="16"/>
                  </a:cxn>
                  <a:cxn ang="0">
                    <a:pos x="7" y="3"/>
                  </a:cxn>
                  <a:cxn ang="0">
                    <a:pos x="11" y="1"/>
                  </a:cxn>
                  <a:cxn ang="0">
                    <a:pos x="16" y="0"/>
                  </a:cxn>
                </a:cxnLst>
                <a:rect l="0" t="0" r="r" b="b"/>
                <a:pathLst>
                  <a:path w="17" h="34">
                    <a:moveTo>
                      <a:pt x="11" y="33"/>
                    </a:moveTo>
                    <a:lnTo>
                      <a:pt x="7" y="31"/>
                    </a:lnTo>
                    <a:lnTo>
                      <a:pt x="4" y="29"/>
                    </a:lnTo>
                    <a:lnTo>
                      <a:pt x="0" y="16"/>
                    </a:lnTo>
                    <a:lnTo>
                      <a:pt x="7" y="3"/>
                    </a:lnTo>
                    <a:lnTo>
                      <a:pt x="11" y="1"/>
                    </a:lnTo>
                    <a:lnTo>
                      <a:pt x="16"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44" name="Freeform 138"/>
              <p:cNvSpPr>
                <a:spLocks/>
              </p:cNvSpPr>
              <p:nvPr/>
            </p:nvSpPr>
            <p:spPr bwMode="auto">
              <a:xfrm>
                <a:off x="4057" y="1637"/>
                <a:ext cx="16" cy="29"/>
              </a:xfrm>
              <a:custGeom>
                <a:avLst/>
                <a:gdLst/>
                <a:ahLst/>
                <a:cxnLst>
                  <a:cxn ang="0">
                    <a:pos x="16" y="0"/>
                  </a:cxn>
                  <a:cxn ang="0">
                    <a:pos x="11" y="0"/>
                  </a:cxn>
                  <a:cxn ang="0">
                    <a:pos x="5" y="3"/>
                  </a:cxn>
                  <a:cxn ang="0">
                    <a:pos x="0" y="14"/>
                  </a:cxn>
                  <a:cxn ang="0">
                    <a:pos x="5" y="25"/>
                  </a:cxn>
                  <a:cxn ang="0">
                    <a:pos x="11" y="29"/>
                  </a:cxn>
                </a:cxnLst>
                <a:rect l="0" t="0" r="r" b="b"/>
                <a:pathLst>
                  <a:path w="17" h="30">
                    <a:moveTo>
                      <a:pt x="16" y="0"/>
                    </a:moveTo>
                    <a:lnTo>
                      <a:pt x="11" y="0"/>
                    </a:lnTo>
                    <a:lnTo>
                      <a:pt x="5" y="3"/>
                    </a:lnTo>
                    <a:lnTo>
                      <a:pt x="0" y="14"/>
                    </a:lnTo>
                    <a:lnTo>
                      <a:pt x="5" y="25"/>
                    </a:lnTo>
                    <a:lnTo>
                      <a:pt x="11" y="29"/>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45" name="Freeform 139"/>
              <p:cNvSpPr>
                <a:spLocks/>
              </p:cNvSpPr>
              <p:nvPr/>
            </p:nvSpPr>
            <p:spPr bwMode="auto">
              <a:xfrm>
                <a:off x="4065" y="1637"/>
                <a:ext cx="17" cy="29"/>
              </a:xfrm>
              <a:custGeom>
                <a:avLst/>
                <a:gdLst/>
                <a:ahLst/>
                <a:cxnLst>
                  <a:cxn ang="0">
                    <a:pos x="10" y="29"/>
                  </a:cxn>
                  <a:cxn ang="0">
                    <a:pos x="2" y="25"/>
                  </a:cxn>
                  <a:cxn ang="0">
                    <a:pos x="0" y="21"/>
                  </a:cxn>
                  <a:cxn ang="0">
                    <a:pos x="0" y="14"/>
                  </a:cxn>
                  <a:cxn ang="0">
                    <a:pos x="8" y="3"/>
                  </a:cxn>
                  <a:cxn ang="0">
                    <a:pos x="10" y="1"/>
                  </a:cxn>
                  <a:cxn ang="0">
                    <a:pos x="16" y="0"/>
                  </a:cxn>
                </a:cxnLst>
                <a:rect l="0" t="0" r="r" b="b"/>
                <a:pathLst>
                  <a:path w="17" h="30">
                    <a:moveTo>
                      <a:pt x="10" y="29"/>
                    </a:moveTo>
                    <a:lnTo>
                      <a:pt x="2" y="25"/>
                    </a:lnTo>
                    <a:lnTo>
                      <a:pt x="0" y="21"/>
                    </a:lnTo>
                    <a:lnTo>
                      <a:pt x="0" y="14"/>
                    </a:lnTo>
                    <a:lnTo>
                      <a:pt x="8" y="3"/>
                    </a:lnTo>
                    <a:lnTo>
                      <a:pt x="10" y="1"/>
                    </a:lnTo>
                    <a:lnTo>
                      <a:pt x="16"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46" name="Freeform 140"/>
              <p:cNvSpPr>
                <a:spLocks/>
              </p:cNvSpPr>
              <p:nvPr/>
            </p:nvSpPr>
            <p:spPr bwMode="auto">
              <a:xfrm>
                <a:off x="4073" y="1661"/>
                <a:ext cx="17" cy="20"/>
              </a:xfrm>
              <a:custGeom>
                <a:avLst/>
                <a:gdLst/>
                <a:ahLst/>
                <a:cxnLst>
                  <a:cxn ang="0">
                    <a:pos x="0" y="16"/>
                  </a:cxn>
                  <a:cxn ang="0">
                    <a:pos x="7" y="5"/>
                  </a:cxn>
                  <a:cxn ang="0">
                    <a:pos x="16" y="0"/>
                  </a:cxn>
                </a:cxnLst>
                <a:rect l="0" t="0" r="r" b="b"/>
                <a:pathLst>
                  <a:path w="17" h="17">
                    <a:moveTo>
                      <a:pt x="0" y="16"/>
                    </a:moveTo>
                    <a:lnTo>
                      <a:pt x="7" y="5"/>
                    </a:lnTo>
                    <a:lnTo>
                      <a:pt x="16"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47" name="Freeform 141"/>
              <p:cNvSpPr>
                <a:spLocks/>
              </p:cNvSpPr>
              <p:nvPr/>
            </p:nvSpPr>
            <p:spPr bwMode="auto">
              <a:xfrm>
                <a:off x="4065" y="1672"/>
                <a:ext cx="33" cy="14"/>
              </a:xfrm>
              <a:custGeom>
                <a:avLst/>
                <a:gdLst/>
                <a:ahLst/>
                <a:cxnLst>
                  <a:cxn ang="0">
                    <a:pos x="32" y="16"/>
                  </a:cxn>
                  <a:cxn ang="0">
                    <a:pos x="29" y="5"/>
                  </a:cxn>
                  <a:cxn ang="0">
                    <a:pos x="23" y="0"/>
                  </a:cxn>
                  <a:cxn ang="0">
                    <a:pos x="0" y="0"/>
                  </a:cxn>
                </a:cxnLst>
                <a:rect l="0" t="0" r="r" b="b"/>
                <a:pathLst>
                  <a:path w="33" h="17">
                    <a:moveTo>
                      <a:pt x="32" y="16"/>
                    </a:moveTo>
                    <a:lnTo>
                      <a:pt x="29" y="5"/>
                    </a:lnTo>
                    <a:lnTo>
                      <a:pt x="23" y="0"/>
                    </a:lnTo>
                    <a:lnTo>
                      <a:pt x="0"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48" name="Freeform 142"/>
              <p:cNvSpPr>
                <a:spLocks/>
              </p:cNvSpPr>
              <p:nvPr/>
            </p:nvSpPr>
            <p:spPr bwMode="auto">
              <a:xfrm>
                <a:off x="4159" y="1684"/>
                <a:ext cx="16" cy="16"/>
              </a:xfrm>
              <a:custGeom>
                <a:avLst/>
                <a:gdLst/>
                <a:ahLst/>
                <a:cxnLst>
                  <a:cxn ang="0">
                    <a:pos x="16" y="0"/>
                  </a:cxn>
                  <a:cxn ang="0">
                    <a:pos x="0" y="2"/>
                  </a:cxn>
                  <a:cxn ang="0">
                    <a:pos x="0" y="7"/>
                  </a:cxn>
                  <a:cxn ang="0">
                    <a:pos x="0" y="12"/>
                  </a:cxn>
                  <a:cxn ang="0">
                    <a:pos x="7" y="16"/>
                  </a:cxn>
                </a:cxnLst>
                <a:rect l="0" t="0" r="r" b="b"/>
                <a:pathLst>
                  <a:path w="17" h="17">
                    <a:moveTo>
                      <a:pt x="16" y="0"/>
                    </a:moveTo>
                    <a:lnTo>
                      <a:pt x="0" y="2"/>
                    </a:lnTo>
                    <a:lnTo>
                      <a:pt x="0" y="7"/>
                    </a:lnTo>
                    <a:lnTo>
                      <a:pt x="0" y="12"/>
                    </a:lnTo>
                    <a:lnTo>
                      <a:pt x="7"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49" name="Freeform 143"/>
              <p:cNvSpPr>
                <a:spLocks/>
              </p:cNvSpPr>
              <p:nvPr/>
            </p:nvSpPr>
            <p:spPr bwMode="auto">
              <a:xfrm>
                <a:off x="4096" y="1674"/>
                <a:ext cx="71" cy="16"/>
              </a:xfrm>
              <a:custGeom>
                <a:avLst/>
                <a:gdLst/>
                <a:ahLst/>
                <a:cxnLst>
                  <a:cxn ang="0">
                    <a:pos x="69" y="16"/>
                  </a:cxn>
                  <a:cxn ang="0">
                    <a:pos x="41" y="4"/>
                  </a:cxn>
                  <a:cxn ang="0">
                    <a:pos x="0" y="0"/>
                  </a:cxn>
                </a:cxnLst>
                <a:rect l="0" t="0" r="r" b="b"/>
                <a:pathLst>
                  <a:path w="70" h="17">
                    <a:moveTo>
                      <a:pt x="69" y="16"/>
                    </a:moveTo>
                    <a:lnTo>
                      <a:pt x="41" y="4"/>
                    </a:lnTo>
                    <a:lnTo>
                      <a:pt x="0"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50" name="Freeform 144"/>
              <p:cNvSpPr>
                <a:spLocks/>
              </p:cNvSpPr>
              <p:nvPr/>
            </p:nvSpPr>
            <p:spPr bwMode="auto">
              <a:xfrm>
                <a:off x="4057" y="1671"/>
                <a:ext cx="16" cy="34"/>
              </a:xfrm>
              <a:custGeom>
                <a:avLst/>
                <a:gdLst/>
                <a:ahLst/>
                <a:cxnLst>
                  <a:cxn ang="0">
                    <a:pos x="16" y="0"/>
                  </a:cxn>
                  <a:cxn ang="0">
                    <a:pos x="11" y="2"/>
                  </a:cxn>
                  <a:cxn ang="0">
                    <a:pos x="8" y="5"/>
                  </a:cxn>
                  <a:cxn ang="0">
                    <a:pos x="0" y="17"/>
                  </a:cxn>
                  <a:cxn ang="0">
                    <a:pos x="3" y="27"/>
                  </a:cxn>
                  <a:cxn ang="0">
                    <a:pos x="8" y="31"/>
                  </a:cxn>
                  <a:cxn ang="0">
                    <a:pos x="11" y="33"/>
                  </a:cxn>
                </a:cxnLst>
                <a:rect l="0" t="0" r="r" b="b"/>
                <a:pathLst>
                  <a:path w="17" h="34">
                    <a:moveTo>
                      <a:pt x="16" y="0"/>
                    </a:moveTo>
                    <a:lnTo>
                      <a:pt x="11" y="2"/>
                    </a:lnTo>
                    <a:lnTo>
                      <a:pt x="8" y="5"/>
                    </a:lnTo>
                    <a:lnTo>
                      <a:pt x="0" y="17"/>
                    </a:lnTo>
                    <a:lnTo>
                      <a:pt x="3" y="27"/>
                    </a:lnTo>
                    <a:lnTo>
                      <a:pt x="8" y="31"/>
                    </a:lnTo>
                    <a:lnTo>
                      <a:pt x="11" y="33"/>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51" name="Freeform 145"/>
              <p:cNvSpPr>
                <a:spLocks/>
              </p:cNvSpPr>
              <p:nvPr/>
            </p:nvSpPr>
            <p:spPr bwMode="auto">
              <a:xfrm>
                <a:off x="4092" y="1674"/>
                <a:ext cx="17" cy="33"/>
              </a:xfrm>
              <a:custGeom>
                <a:avLst/>
                <a:gdLst/>
                <a:ahLst/>
                <a:cxnLst>
                  <a:cxn ang="0">
                    <a:pos x="12" y="31"/>
                  </a:cxn>
                  <a:cxn ang="0">
                    <a:pos x="6" y="27"/>
                  </a:cxn>
                  <a:cxn ang="0">
                    <a:pos x="0" y="16"/>
                  </a:cxn>
                  <a:cxn ang="0">
                    <a:pos x="6" y="3"/>
                  </a:cxn>
                  <a:cxn ang="0">
                    <a:pos x="12" y="0"/>
                  </a:cxn>
                  <a:cxn ang="0">
                    <a:pos x="16" y="0"/>
                  </a:cxn>
                </a:cxnLst>
                <a:rect l="0" t="0" r="r" b="b"/>
                <a:pathLst>
                  <a:path w="17" h="32">
                    <a:moveTo>
                      <a:pt x="12" y="31"/>
                    </a:moveTo>
                    <a:lnTo>
                      <a:pt x="6" y="27"/>
                    </a:lnTo>
                    <a:lnTo>
                      <a:pt x="0" y="16"/>
                    </a:lnTo>
                    <a:lnTo>
                      <a:pt x="6" y="3"/>
                    </a:lnTo>
                    <a:lnTo>
                      <a:pt x="12" y="0"/>
                    </a:lnTo>
                    <a:lnTo>
                      <a:pt x="16"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52" name="Freeform 146"/>
              <p:cNvSpPr>
                <a:spLocks/>
              </p:cNvSpPr>
              <p:nvPr/>
            </p:nvSpPr>
            <p:spPr bwMode="auto">
              <a:xfrm>
                <a:off x="4123" y="1675"/>
                <a:ext cx="17" cy="32"/>
              </a:xfrm>
              <a:custGeom>
                <a:avLst/>
                <a:gdLst/>
                <a:ahLst/>
                <a:cxnLst>
                  <a:cxn ang="0">
                    <a:pos x="16" y="0"/>
                  </a:cxn>
                  <a:cxn ang="0">
                    <a:pos x="11" y="1"/>
                  </a:cxn>
                  <a:cxn ang="0">
                    <a:pos x="4" y="3"/>
                  </a:cxn>
                  <a:cxn ang="0">
                    <a:pos x="0" y="14"/>
                  </a:cxn>
                  <a:cxn ang="0">
                    <a:pos x="0" y="20"/>
                  </a:cxn>
                  <a:cxn ang="0">
                    <a:pos x="4" y="25"/>
                  </a:cxn>
                  <a:cxn ang="0">
                    <a:pos x="11" y="29"/>
                  </a:cxn>
                </a:cxnLst>
                <a:rect l="0" t="0" r="r" b="b"/>
                <a:pathLst>
                  <a:path w="17" h="30">
                    <a:moveTo>
                      <a:pt x="16" y="0"/>
                    </a:moveTo>
                    <a:lnTo>
                      <a:pt x="11" y="1"/>
                    </a:lnTo>
                    <a:lnTo>
                      <a:pt x="4" y="3"/>
                    </a:lnTo>
                    <a:lnTo>
                      <a:pt x="0" y="14"/>
                    </a:lnTo>
                    <a:lnTo>
                      <a:pt x="0" y="20"/>
                    </a:lnTo>
                    <a:lnTo>
                      <a:pt x="4" y="25"/>
                    </a:lnTo>
                    <a:lnTo>
                      <a:pt x="11" y="29"/>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53" name="Freeform 147"/>
              <p:cNvSpPr>
                <a:spLocks/>
              </p:cNvSpPr>
              <p:nvPr/>
            </p:nvSpPr>
            <p:spPr bwMode="auto">
              <a:xfrm>
                <a:off x="4133" y="1675"/>
                <a:ext cx="16" cy="32"/>
              </a:xfrm>
              <a:custGeom>
                <a:avLst/>
                <a:gdLst/>
                <a:ahLst/>
                <a:cxnLst>
                  <a:cxn ang="0">
                    <a:pos x="9" y="29"/>
                  </a:cxn>
                  <a:cxn ang="0">
                    <a:pos x="6" y="27"/>
                  </a:cxn>
                  <a:cxn ang="0">
                    <a:pos x="2" y="25"/>
                  </a:cxn>
                  <a:cxn ang="0">
                    <a:pos x="0" y="15"/>
                  </a:cxn>
                  <a:cxn ang="0">
                    <a:pos x="6" y="3"/>
                  </a:cxn>
                  <a:cxn ang="0">
                    <a:pos x="16" y="0"/>
                  </a:cxn>
                </a:cxnLst>
                <a:rect l="0" t="0" r="r" b="b"/>
                <a:pathLst>
                  <a:path w="17" h="30">
                    <a:moveTo>
                      <a:pt x="9" y="29"/>
                    </a:moveTo>
                    <a:lnTo>
                      <a:pt x="6" y="27"/>
                    </a:lnTo>
                    <a:lnTo>
                      <a:pt x="2" y="25"/>
                    </a:lnTo>
                    <a:lnTo>
                      <a:pt x="0" y="15"/>
                    </a:lnTo>
                    <a:lnTo>
                      <a:pt x="6" y="3"/>
                    </a:lnTo>
                    <a:lnTo>
                      <a:pt x="16"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54" name="Freeform 148"/>
              <p:cNvSpPr>
                <a:spLocks/>
              </p:cNvSpPr>
              <p:nvPr/>
            </p:nvSpPr>
            <p:spPr bwMode="auto">
              <a:xfrm>
                <a:off x="4137" y="1653"/>
                <a:ext cx="41" cy="25"/>
              </a:xfrm>
              <a:custGeom>
                <a:avLst/>
                <a:gdLst/>
                <a:ahLst/>
                <a:cxnLst>
                  <a:cxn ang="0">
                    <a:pos x="40" y="24"/>
                  </a:cxn>
                  <a:cxn ang="0">
                    <a:pos x="8" y="6"/>
                  </a:cxn>
                  <a:cxn ang="0">
                    <a:pos x="7" y="6"/>
                  </a:cxn>
                  <a:cxn ang="0">
                    <a:pos x="7" y="5"/>
                  </a:cxn>
                  <a:cxn ang="0">
                    <a:pos x="11" y="3"/>
                  </a:cxn>
                  <a:cxn ang="0">
                    <a:pos x="34" y="1"/>
                  </a:cxn>
                  <a:cxn ang="0">
                    <a:pos x="26" y="0"/>
                  </a:cxn>
                  <a:cxn ang="0">
                    <a:pos x="16" y="0"/>
                  </a:cxn>
                  <a:cxn ang="0">
                    <a:pos x="7" y="1"/>
                  </a:cxn>
                  <a:cxn ang="0">
                    <a:pos x="0" y="1"/>
                  </a:cxn>
                </a:cxnLst>
                <a:rect l="0" t="0" r="r" b="b"/>
                <a:pathLst>
                  <a:path w="41" h="25">
                    <a:moveTo>
                      <a:pt x="40" y="24"/>
                    </a:moveTo>
                    <a:lnTo>
                      <a:pt x="8" y="6"/>
                    </a:lnTo>
                    <a:lnTo>
                      <a:pt x="7" y="6"/>
                    </a:lnTo>
                    <a:lnTo>
                      <a:pt x="7" y="5"/>
                    </a:lnTo>
                    <a:lnTo>
                      <a:pt x="11" y="3"/>
                    </a:lnTo>
                    <a:lnTo>
                      <a:pt x="34" y="1"/>
                    </a:lnTo>
                    <a:lnTo>
                      <a:pt x="26" y="0"/>
                    </a:lnTo>
                    <a:lnTo>
                      <a:pt x="16" y="0"/>
                    </a:lnTo>
                    <a:lnTo>
                      <a:pt x="7" y="1"/>
                    </a:lnTo>
                    <a:lnTo>
                      <a:pt x="0" y="1"/>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55" name="Freeform 149"/>
              <p:cNvSpPr>
                <a:spLocks/>
              </p:cNvSpPr>
              <p:nvPr/>
            </p:nvSpPr>
            <p:spPr bwMode="auto">
              <a:xfrm>
                <a:off x="4074" y="1616"/>
                <a:ext cx="38" cy="22"/>
              </a:xfrm>
              <a:custGeom>
                <a:avLst/>
                <a:gdLst/>
                <a:ahLst/>
                <a:cxnLst>
                  <a:cxn ang="0">
                    <a:pos x="37" y="21"/>
                  </a:cxn>
                  <a:cxn ang="0">
                    <a:pos x="6" y="4"/>
                  </a:cxn>
                  <a:cxn ang="0">
                    <a:pos x="5" y="4"/>
                  </a:cxn>
                  <a:cxn ang="0">
                    <a:pos x="9" y="2"/>
                  </a:cxn>
                  <a:cxn ang="0">
                    <a:pos x="32" y="0"/>
                  </a:cxn>
                  <a:cxn ang="0">
                    <a:pos x="24" y="0"/>
                  </a:cxn>
                  <a:cxn ang="0">
                    <a:pos x="14" y="0"/>
                  </a:cxn>
                  <a:cxn ang="0">
                    <a:pos x="5" y="0"/>
                  </a:cxn>
                  <a:cxn ang="0">
                    <a:pos x="0" y="1"/>
                  </a:cxn>
                </a:cxnLst>
                <a:rect l="0" t="0" r="r" b="b"/>
                <a:pathLst>
                  <a:path w="38" h="22">
                    <a:moveTo>
                      <a:pt x="37" y="21"/>
                    </a:moveTo>
                    <a:lnTo>
                      <a:pt x="6" y="4"/>
                    </a:lnTo>
                    <a:lnTo>
                      <a:pt x="5" y="4"/>
                    </a:lnTo>
                    <a:lnTo>
                      <a:pt x="9" y="2"/>
                    </a:lnTo>
                    <a:lnTo>
                      <a:pt x="32" y="0"/>
                    </a:lnTo>
                    <a:lnTo>
                      <a:pt x="24" y="0"/>
                    </a:lnTo>
                    <a:lnTo>
                      <a:pt x="14" y="0"/>
                    </a:lnTo>
                    <a:lnTo>
                      <a:pt x="5" y="0"/>
                    </a:lnTo>
                    <a:lnTo>
                      <a:pt x="0" y="1"/>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56" name="Freeform 150"/>
              <p:cNvSpPr>
                <a:spLocks/>
              </p:cNvSpPr>
              <p:nvPr/>
            </p:nvSpPr>
            <p:spPr bwMode="auto">
              <a:xfrm>
                <a:off x="3994" y="1549"/>
                <a:ext cx="218" cy="41"/>
              </a:xfrm>
              <a:custGeom>
                <a:avLst/>
                <a:gdLst/>
                <a:ahLst/>
                <a:cxnLst>
                  <a:cxn ang="0">
                    <a:pos x="7" y="24"/>
                  </a:cxn>
                  <a:cxn ang="0">
                    <a:pos x="1" y="21"/>
                  </a:cxn>
                  <a:cxn ang="0">
                    <a:pos x="0" y="19"/>
                  </a:cxn>
                  <a:cxn ang="0">
                    <a:pos x="0" y="16"/>
                  </a:cxn>
                  <a:cxn ang="0">
                    <a:pos x="1" y="13"/>
                  </a:cxn>
                  <a:cxn ang="0">
                    <a:pos x="3" y="10"/>
                  </a:cxn>
                  <a:cxn ang="0">
                    <a:pos x="9" y="6"/>
                  </a:cxn>
                  <a:cxn ang="0">
                    <a:pos x="17" y="3"/>
                  </a:cxn>
                  <a:cxn ang="0">
                    <a:pos x="39" y="0"/>
                  </a:cxn>
                  <a:cxn ang="0">
                    <a:pos x="61" y="0"/>
                  </a:cxn>
                  <a:cxn ang="0">
                    <a:pos x="83" y="0"/>
                  </a:cxn>
                  <a:cxn ang="0">
                    <a:pos x="107" y="3"/>
                  </a:cxn>
                  <a:cxn ang="0">
                    <a:pos x="132" y="8"/>
                  </a:cxn>
                  <a:cxn ang="0">
                    <a:pos x="157" y="13"/>
                  </a:cxn>
                  <a:cxn ang="0">
                    <a:pos x="186" y="22"/>
                  </a:cxn>
                  <a:cxn ang="0">
                    <a:pos x="216" y="32"/>
                  </a:cxn>
                  <a:cxn ang="0">
                    <a:pos x="209" y="40"/>
                  </a:cxn>
                </a:cxnLst>
                <a:rect l="0" t="0" r="r" b="b"/>
                <a:pathLst>
                  <a:path w="217" h="41">
                    <a:moveTo>
                      <a:pt x="7" y="24"/>
                    </a:moveTo>
                    <a:lnTo>
                      <a:pt x="1" y="21"/>
                    </a:lnTo>
                    <a:lnTo>
                      <a:pt x="0" y="19"/>
                    </a:lnTo>
                    <a:lnTo>
                      <a:pt x="0" y="16"/>
                    </a:lnTo>
                    <a:lnTo>
                      <a:pt x="1" y="13"/>
                    </a:lnTo>
                    <a:lnTo>
                      <a:pt x="3" y="10"/>
                    </a:lnTo>
                    <a:lnTo>
                      <a:pt x="9" y="6"/>
                    </a:lnTo>
                    <a:lnTo>
                      <a:pt x="17" y="3"/>
                    </a:lnTo>
                    <a:lnTo>
                      <a:pt x="39" y="0"/>
                    </a:lnTo>
                    <a:lnTo>
                      <a:pt x="61" y="0"/>
                    </a:lnTo>
                    <a:lnTo>
                      <a:pt x="83" y="0"/>
                    </a:lnTo>
                    <a:lnTo>
                      <a:pt x="107" y="3"/>
                    </a:lnTo>
                    <a:lnTo>
                      <a:pt x="132" y="8"/>
                    </a:lnTo>
                    <a:lnTo>
                      <a:pt x="157" y="13"/>
                    </a:lnTo>
                    <a:lnTo>
                      <a:pt x="186" y="22"/>
                    </a:lnTo>
                    <a:lnTo>
                      <a:pt x="216" y="32"/>
                    </a:lnTo>
                    <a:lnTo>
                      <a:pt x="209" y="4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57" name="Freeform 151"/>
              <p:cNvSpPr>
                <a:spLocks/>
              </p:cNvSpPr>
              <p:nvPr/>
            </p:nvSpPr>
            <p:spPr bwMode="auto">
              <a:xfrm>
                <a:off x="4057" y="1548"/>
                <a:ext cx="212" cy="46"/>
              </a:xfrm>
              <a:custGeom>
                <a:avLst/>
                <a:gdLst/>
                <a:ahLst/>
                <a:cxnLst>
                  <a:cxn ang="0">
                    <a:pos x="183" y="43"/>
                  </a:cxn>
                  <a:cxn ang="0">
                    <a:pos x="195" y="41"/>
                  </a:cxn>
                  <a:cxn ang="0">
                    <a:pos x="205" y="39"/>
                  </a:cxn>
                  <a:cxn ang="0">
                    <a:pos x="209" y="36"/>
                  </a:cxn>
                  <a:cxn ang="0">
                    <a:pos x="211" y="35"/>
                  </a:cxn>
                  <a:cxn ang="0">
                    <a:pos x="209" y="34"/>
                  </a:cxn>
                  <a:cxn ang="0">
                    <a:pos x="185" y="26"/>
                  </a:cxn>
                  <a:cxn ang="0">
                    <a:pos x="161" y="18"/>
                  </a:cxn>
                  <a:cxn ang="0">
                    <a:pos x="135" y="12"/>
                  </a:cxn>
                  <a:cxn ang="0">
                    <a:pos x="110" y="7"/>
                  </a:cxn>
                  <a:cxn ang="0">
                    <a:pos x="83" y="4"/>
                  </a:cxn>
                  <a:cxn ang="0">
                    <a:pos x="56" y="2"/>
                  </a:cxn>
                  <a:cxn ang="0">
                    <a:pos x="0" y="0"/>
                  </a:cxn>
                </a:cxnLst>
                <a:rect l="0" t="0" r="r" b="b"/>
                <a:pathLst>
                  <a:path w="212" h="44">
                    <a:moveTo>
                      <a:pt x="183" y="43"/>
                    </a:moveTo>
                    <a:lnTo>
                      <a:pt x="195" y="41"/>
                    </a:lnTo>
                    <a:lnTo>
                      <a:pt x="205" y="39"/>
                    </a:lnTo>
                    <a:lnTo>
                      <a:pt x="209" y="36"/>
                    </a:lnTo>
                    <a:lnTo>
                      <a:pt x="211" y="35"/>
                    </a:lnTo>
                    <a:lnTo>
                      <a:pt x="209" y="34"/>
                    </a:lnTo>
                    <a:lnTo>
                      <a:pt x="185" y="26"/>
                    </a:lnTo>
                    <a:lnTo>
                      <a:pt x="161" y="18"/>
                    </a:lnTo>
                    <a:lnTo>
                      <a:pt x="135" y="12"/>
                    </a:lnTo>
                    <a:lnTo>
                      <a:pt x="110" y="7"/>
                    </a:lnTo>
                    <a:lnTo>
                      <a:pt x="83" y="4"/>
                    </a:lnTo>
                    <a:lnTo>
                      <a:pt x="56" y="2"/>
                    </a:lnTo>
                    <a:lnTo>
                      <a:pt x="0"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58" name="Freeform 152"/>
              <p:cNvSpPr>
                <a:spLocks/>
              </p:cNvSpPr>
              <p:nvPr/>
            </p:nvSpPr>
            <p:spPr bwMode="auto">
              <a:xfrm>
                <a:off x="4011" y="1577"/>
                <a:ext cx="17" cy="16"/>
              </a:xfrm>
              <a:custGeom>
                <a:avLst/>
                <a:gdLst/>
                <a:ahLst/>
                <a:cxnLst>
                  <a:cxn ang="0">
                    <a:pos x="0" y="10"/>
                  </a:cxn>
                  <a:cxn ang="0">
                    <a:pos x="0" y="4"/>
                  </a:cxn>
                  <a:cxn ang="0">
                    <a:pos x="6" y="0"/>
                  </a:cxn>
                  <a:cxn ang="0">
                    <a:pos x="16" y="4"/>
                  </a:cxn>
                  <a:cxn ang="0">
                    <a:pos x="9" y="10"/>
                  </a:cxn>
                  <a:cxn ang="0">
                    <a:pos x="9" y="16"/>
                  </a:cxn>
                </a:cxnLst>
                <a:rect l="0" t="0" r="r" b="b"/>
                <a:pathLst>
                  <a:path w="17" h="17">
                    <a:moveTo>
                      <a:pt x="0" y="10"/>
                    </a:moveTo>
                    <a:lnTo>
                      <a:pt x="0" y="4"/>
                    </a:lnTo>
                    <a:lnTo>
                      <a:pt x="6" y="0"/>
                    </a:lnTo>
                    <a:lnTo>
                      <a:pt x="16" y="4"/>
                    </a:lnTo>
                    <a:lnTo>
                      <a:pt x="9" y="10"/>
                    </a:lnTo>
                    <a:lnTo>
                      <a:pt x="9"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59" name="Line 153"/>
              <p:cNvSpPr>
                <a:spLocks noChangeShapeType="1"/>
              </p:cNvSpPr>
              <p:nvPr/>
            </p:nvSpPr>
            <p:spPr bwMode="auto">
              <a:xfrm>
                <a:off x="4016" y="1557"/>
                <a:ext cx="87" cy="58"/>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60" name="Line 154"/>
              <p:cNvSpPr>
                <a:spLocks noChangeShapeType="1"/>
              </p:cNvSpPr>
              <p:nvPr/>
            </p:nvSpPr>
            <p:spPr bwMode="auto">
              <a:xfrm>
                <a:off x="4107" y="1621"/>
                <a:ext cx="52" cy="33"/>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61" name="Line 155"/>
              <p:cNvSpPr>
                <a:spLocks noChangeShapeType="1"/>
              </p:cNvSpPr>
              <p:nvPr/>
            </p:nvSpPr>
            <p:spPr bwMode="auto">
              <a:xfrm>
                <a:off x="4166" y="1659"/>
                <a:ext cx="57" cy="34"/>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62" name="Freeform 156"/>
              <p:cNvSpPr>
                <a:spLocks/>
              </p:cNvSpPr>
              <p:nvPr/>
            </p:nvSpPr>
            <p:spPr bwMode="auto">
              <a:xfrm>
                <a:off x="4210" y="1694"/>
                <a:ext cx="66" cy="16"/>
              </a:xfrm>
              <a:custGeom>
                <a:avLst/>
                <a:gdLst/>
                <a:ahLst/>
                <a:cxnLst>
                  <a:cxn ang="0">
                    <a:pos x="66" y="16"/>
                  </a:cxn>
                  <a:cxn ang="0">
                    <a:pos x="18" y="3"/>
                  </a:cxn>
                  <a:cxn ang="0">
                    <a:pos x="7" y="0"/>
                  </a:cxn>
                  <a:cxn ang="0">
                    <a:pos x="2" y="3"/>
                  </a:cxn>
                  <a:cxn ang="0">
                    <a:pos x="0" y="6"/>
                  </a:cxn>
                  <a:cxn ang="0">
                    <a:pos x="2" y="16"/>
                  </a:cxn>
                </a:cxnLst>
                <a:rect l="0" t="0" r="r" b="b"/>
                <a:pathLst>
                  <a:path w="67" h="17">
                    <a:moveTo>
                      <a:pt x="66" y="16"/>
                    </a:moveTo>
                    <a:lnTo>
                      <a:pt x="18" y="3"/>
                    </a:lnTo>
                    <a:lnTo>
                      <a:pt x="7" y="0"/>
                    </a:lnTo>
                    <a:lnTo>
                      <a:pt x="2" y="3"/>
                    </a:lnTo>
                    <a:lnTo>
                      <a:pt x="0" y="6"/>
                    </a:lnTo>
                    <a:lnTo>
                      <a:pt x="2"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63" name="Freeform 157"/>
              <p:cNvSpPr>
                <a:spLocks/>
              </p:cNvSpPr>
              <p:nvPr/>
            </p:nvSpPr>
            <p:spPr bwMode="auto">
              <a:xfrm>
                <a:off x="4122" y="1555"/>
                <a:ext cx="120" cy="139"/>
              </a:xfrm>
              <a:custGeom>
                <a:avLst/>
                <a:gdLst/>
                <a:ahLst/>
                <a:cxnLst>
                  <a:cxn ang="0">
                    <a:pos x="120" y="138"/>
                  </a:cxn>
                  <a:cxn ang="0">
                    <a:pos x="33" y="60"/>
                  </a:cxn>
                  <a:cxn ang="0">
                    <a:pos x="0" y="0"/>
                  </a:cxn>
                </a:cxnLst>
                <a:rect l="0" t="0" r="r" b="b"/>
                <a:pathLst>
                  <a:path w="121" h="139">
                    <a:moveTo>
                      <a:pt x="120" y="138"/>
                    </a:moveTo>
                    <a:lnTo>
                      <a:pt x="33" y="60"/>
                    </a:lnTo>
                    <a:lnTo>
                      <a:pt x="0"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64" name="Line 158"/>
              <p:cNvSpPr>
                <a:spLocks noChangeShapeType="1"/>
              </p:cNvSpPr>
              <p:nvPr/>
            </p:nvSpPr>
            <p:spPr bwMode="auto">
              <a:xfrm>
                <a:off x="4152" y="1619"/>
                <a:ext cx="46" cy="1"/>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65" name="Freeform 159"/>
              <p:cNvSpPr>
                <a:spLocks/>
              </p:cNvSpPr>
              <p:nvPr/>
            </p:nvSpPr>
            <p:spPr bwMode="auto">
              <a:xfrm>
                <a:off x="4210" y="1584"/>
                <a:ext cx="58" cy="16"/>
              </a:xfrm>
              <a:custGeom>
                <a:avLst/>
                <a:gdLst/>
                <a:ahLst/>
                <a:cxnLst>
                  <a:cxn ang="0">
                    <a:pos x="0" y="0"/>
                  </a:cxn>
                  <a:cxn ang="0">
                    <a:pos x="30" y="16"/>
                  </a:cxn>
                  <a:cxn ang="0">
                    <a:pos x="58" y="16"/>
                  </a:cxn>
                </a:cxnLst>
                <a:rect l="0" t="0" r="r" b="b"/>
                <a:pathLst>
                  <a:path w="59" h="17">
                    <a:moveTo>
                      <a:pt x="0" y="0"/>
                    </a:moveTo>
                    <a:lnTo>
                      <a:pt x="30" y="16"/>
                    </a:lnTo>
                    <a:lnTo>
                      <a:pt x="58"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66" name="Freeform 160"/>
              <p:cNvSpPr>
                <a:spLocks/>
              </p:cNvSpPr>
              <p:nvPr/>
            </p:nvSpPr>
            <p:spPr bwMode="auto">
              <a:xfrm>
                <a:off x="4167" y="1572"/>
                <a:ext cx="63" cy="84"/>
              </a:xfrm>
              <a:custGeom>
                <a:avLst/>
                <a:gdLst/>
                <a:ahLst/>
                <a:cxnLst>
                  <a:cxn ang="0">
                    <a:pos x="7" y="0"/>
                  </a:cxn>
                  <a:cxn ang="0">
                    <a:pos x="0" y="15"/>
                  </a:cxn>
                  <a:cxn ang="0">
                    <a:pos x="5" y="49"/>
                  </a:cxn>
                  <a:cxn ang="0">
                    <a:pos x="35" y="78"/>
                  </a:cxn>
                  <a:cxn ang="0">
                    <a:pos x="61" y="83"/>
                  </a:cxn>
                </a:cxnLst>
                <a:rect l="0" t="0" r="r" b="b"/>
                <a:pathLst>
                  <a:path w="62" h="84">
                    <a:moveTo>
                      <a:pt x="7" y="0"/>
                    </a:moveTo>
                    <a:lnTo>
                      <a:pt x="0" y="15"/>
                    </a:lnTo>
                    <a:lnTo>
                      <a:pt x="5" y="49"/>
                    </a:lnTo>
                    <a:lnTo>
                      <a:pt x="35" y="78"/>
                    </a:lnTo>
                    <a:lnTo>
                      <a:pt x="61" y="83"/>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67" name="Line 161"/>
              <p:cNvSpPr>
                <a:spLocks noChangeShapeType="1"/>
              </p:cNvSpPr>
              <p:nvPr/>
            </p:nvSpPr>
            <p:spPr bwMode="auto">
              <a:xfrm>
                <a:off x="4212" y="1653"/>
                <a:ext cx="43" cy="37"/>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68" name="Line 162"/>
              <p:cNvSpPr>
                <a:spLocks noChangeShapeType="1"/>
              </p:cNvSpPr>
              <p:nvPr/>
            </p:nvSpPr>
            <p:spPr bwMode="auto">
              <a:xfrm flipH="1">
                <a:off x="4215" y="1692"/>
                <a:ext cx="51" cy="1"/>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69" name="Freeform 163"/>
              <p:cNvSpPr>
                <a:spLocks/>
              </p:cNvSpPr>
              <p:nvPr/>
            </p:nvSpPr>
            <p:spPr bwMode="auto">
              <a:xfrm>
                <a:off x="4095" y="1529"/>
                <a:ext cx="16" cy="19"/>
              </a:xfrm>
              <a:custGeom>
                <a:avLst/>
                <a:gdLst/>
                <a:ahLst/>
                <a:cxnLst>
                  <a:cxn ang="0">
                    <a:pos x="16" y="15"/>
                  </a:cxn>
                  <a:cxn ang="0">
                    <a:pos x="14" y="8"/>
                  </a:cxn>
                  <a:cxn ang="0">
                    <a:pos x="16" y="1"/>
                  </a:cxn>
                  <a:cxn ang="0">
                    <a:pos x="14" y="0"/>
                  </a:cxn>
                  <a:cxn ang="0">
                    <a:pos x="8" y="0"/>
                  </a:cxn>
                  <a:cxn ang="0">
                    <a:pos x="2" y="0"/>
                  </a:cxn>
                  <a:cxn ang="0">
                    <a:pos x="1" y="1"/>
                  </a:cxn>
                  <a:cxn ang="0">
                    <a:pos x="0" y="8"/>
                  </a:cxn>
                  <a:cxn ang="0">
                    <a:pos x="0" y="14"/>
                  </a:cxn>
                  <a:cxn ang="0">
                    <a:pos x="1" y="16"/>
                  </a:cxn>
                  <a:cxn ang="0">
                    <a:pos x="7" y="18"/>
                  </a:cxn>
                  <a:cxn ang="0">
                    <a:pos x="13" y="16"/>
                  </a:cxn>
                  <a:cxn ang="0">
                    <a:pos x="16" y="15"/>
                  </a:cxn>
                </a:cxnLst>
                <a:rect l="0" t="0" r="r" b="b"/>
                <a:pathLst>
                  <a:path w="17" h="19">
                    <a:moveTo>
                      <a:pt x="16" y="15"/>
                    </a:moveTo>
                    <a:lnTo>
                      <a:pt x="14" y="8"/>
                    </a:lnTo>
                    <a:lnTo>
                      <a:pt x="16" y="1"/>
                    </a:lnTo>
                    <a:lnTo>
                      <a:pt x="14" y="0"/>
                    </a:lnTo>
                    <a:lnTo>
                      <a:pt x="8" y="0"/>
                    </a:lnTo>
                    <a:lnTo>
                      <a:pt x="2" y="0"/>
                    </a:lnTo>
                    <a:lnTo>
                      <a:pt x="1" y="1"/>
                    </a:lnTo>
                    <a:lnTo>
                      <a:pt x="0" y="8"/>
                    </a:lnTo>
                    <a:lnTo>
                      <a:pt x="0" y="14"/>
                    </a:lnTo>
                    <a:lnTo>
                      <a:pt x="1" y="16"/>
                    </a:lnTo>
                    <a:lnTo>
                      <a:pt x="7" y="18"/>
                    </a:lnTo>
                    <a:lnTo>
                      <a:pt x="13" y="16"/>
                    </a:lnTo>
                    <a:lnTo>
                      <a:pt x="16" y="15"/>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70" name="Freeform 164"/>
              <p:cNvSpPr>
                <a:spLocks/>
              </p:cNvSpPr>
              <p:nvPr/>
            </p:nvSpPr>
            <p:spPr bwMode="auto">
              <a:xfrm>
                <a:off x="4095" y="1532"/>
                <a:ext cx="16" cy="15"/>
              </a:xfrm>
              <a:custGeom>
                <a:avLst/>
                <a:gdLst/>
                <a:ahLst/>
                <a:cxnLst>
                  <a:cxn ang="0">
                    <a:pos x="12" y="16"/>
                  </a:cxn>
                  <a:cxn ang="0">
                    <a:pos x="0" y="12"/>
                  </a:cxn>
                  <a:cxn ang="0">
                    <a:pos x="0" y="4"/>
                  </a:cxn>
                  <a:cxn ang="0">
                    <a:pos x="4" y="0"/>
                  </a:cxn>
                  <a:cxn ang="0">
                    <a:pos x="16" y="4"/>
                  </a:cxn>
                  <a:cxn ang="0">
                    <a:pos x="16" y="12"/>
                  </a:cxn>
                  <a:cxn ang="0">
                    <a:pos x="12" y="16"/>
                  </a:cxn>
                </a:cxnLst>
                <a:rect l="0" t="0" r="r" b="b"/>
                <a:pathLst>
                  <a:path w="17" h="17">
                    <a:moveTo>
                      <a:pt x="12" y="16"/>
                    </a:moveTo>
                    <a:lnTo>
                      <a:pt x="0" y="12"/>
                    </a:lnTo>
                    <a:lnTo>
                      <a:pt x="0" y="4"/>
                    </a:lnTo>
                    <a:lnTo>
                      <a:pt x="4" y="0"/>
                    </a:lnTo>
                    <a:lnTo>
                      <a:pt x="16" y="4"/>
                    </a:lnTo>
                    <a:lnTo>
                      <a:pt x="16" y="12"/>
                    </a:lnTo>
                    <a:lnTo>
                      <a:pt x="12"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71" name="Freeform 165"/>
              <p:cNvSpPr>
                <a:spLocks/>
              </p:cNvSpPr>
              <p:nvPr/>
            </p:nvSpPr>
            <p:spPr bwMode="auto">
              <a:xfrm>
                <a:off x="4041" y="1526"/>
                <a:ext cx="17" cy="19"/>
              </a:xfrm>
              <a:custGeom>
                <a:avLst/>
                <a:gdLst/>
                <a:ahLst/>
                <a:cxnLst>
                  <a:cxn ang="0">
                    <a:pos x="16" y="15"/>
                  </a:cxn>
                  <a:cxn ang="0">
                    <a:pos x="16" y="3"/>
                  </a:cxn>
                  <a:cxn ang="0">
                    <a:pos x="16" y="1"/>
                  </a:cxn>
                  <a:cxn ang="0">
                    <a:pos x="14" y="1"/>
                  </a:cxn>
                  <a:cxn ang="0">
                    <a:pos x="9" y="0"/>
                  </a:cxn>
                  <a:cxn ang="0">
                    <a:pos x="2" y="1"/>
                  </a:cxn>
                  <a:cxn ang="0">
                    <a:pos x="1" y="2"/>
                  </a:cxn>
                  <a:cxn ang="0">
                    <a:pos x="0" y="15"/>
                  </a:cxn>
                  <a:cxn ang="0">
                    <a:pos x="2" y="18"/>
                  </a:cxn>
                  <a:cxn ang="0">
                    <a:pos x="9" y="18"/>
                  </a:cxn>
                  <a:cxn ang="0">
                    <a:pos x="14" y="18"/>
                  </a:cxn>
                  <a:cxn ang="0">
                    <a:pos x="16" y="15"/>
                  </a:cxn>
                </a:cxnLst>
                <a:rect l="0" t="0" r="r" b="b"/>
                <a:pathLst>
                  <a:path w="17" h="19">
                    <a:moveTo>
                      <a:pt x="16" y="15"/>
                    </a:moveTo>
                    <a:lnTo>
                      <a:pt x="16" y="3"/>
                    </a:lnTo>
                    <a:lnTo>
                      <a:pt x="16" y="1"/>
                    </a:lnTo>
                    <a:lnTo>
                      <a:pt x="14" y="1"/>
                    </a:lnTo>
                    <a:lnTo>
                      <a:pt x="9" y="0"/>
                    </a:lnTo>
                    <a:lnTo>
                      <a:pt x="2" y="1"/>
                    </a:lnTo>
                    <a:lnTo>
                      <a:pt x="1" y="2"/>
                    </a:lnTo>
                    <a:lnTo>
                      <a:pt x="0" y="15"/>
                    </a:lnTo>
                    <a:lnTo>
                      <a:pt x="2" y="18"/>
                    </a:lnTo>
                    <a:lnTo>
                      <a:pt x="9" y="18"/>
                    </a:lnTo>
                    <a:lnTo>
                      <a:pt x="14" y="18"/>
                    </a:lnTo>
                    <a:lnTo>
                      <a:pt x="16" y="15"/>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72" name="Freeform 166"/>
              <p:cNvSpPr>
                <a:spLocks/>
              </p:cNvSpPr>
              <p:nvPr/>
            </p:nvSpPr>
            <p:spPr bwMode="auto">
              <a:xfrm>
                <a:off x="3766" y="1503"/>
                <a:ext cx="17" cy="18"/>
              </a:xfrm>
              <a:custGeom>
                <a:avLst/>
                <a:gdLst/>
                <a:ahLst/>
                <a:cxnLst>
                  <a:cxn ang="0">
                    <a:pos x="14" y="14"/>
                  </a:cxn>
                  <a:cxn ang="0">
                    <a:pos x="16" y="0"/>
                  </a:cxn>
                  <a:cxn ang="0">
                    <a:pos x="5" y="0"/>
                  </a:cxn>
                  <a:cxn ang="0">
                    <a:pos x="0" y="16"/>
                  </a:cxn>
                  <a:cxn ang="0">
                    <a:pos x="14" y="14"/>
                  </a:cxn>
                </a:cxnLst>
                <a:rect l="0" t="0" r="r" b="b"/>
                <a:pathLst>
                  <a:path w="17" h="17">
                    <a:moveTo>
                      <a:pt x="14" y="14"/>
                    </a:moveTo>
                    <a:lnTo>
                      <a:pt x="16" y="0"/>
                    </a:lnTo>
                    <a:lnTo>
                      <a:pt x="5" y="0"/>
                    </a:lnTo>
                    <a:lnTo>
                      <a:pt x="0" y="16"/>
                    </a:lnTo>
                    <a:lnTo>
                      <a:pt x="14" y="14"/>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73" name="Freeform 167"/>
              <p:cNvSpPr>
                <a:spLocks/>
              </p:cNvSpPr>
              <p:nvPr/>
            </p:nvSpPr>
            <p:spPr bwMode="auto">
              <a:xfrm>
                <a:off x="3757" y="1503"/>
                <a:ext cx="16" cy="18"/>
              </a:xfrm>
              <a:custGeom>
                <a:avLst/>
                <a:gdLst/>
                <a:ahLst/>
                <a:cxnLst>
                  <a:cxn ang="0">
                    <a:pos x="11" y="16"/>
                  </a:cxn>
                  <a:cxn ang="0">
                    <a:pos x="16" y="0"/>
                  </a:cxn>
                  <a:cxn ang="0">
                    <a:pos x="8" y="0"/>
                  </a:cxn>
                  <a:cxn ang="0">
                    <a:pos x="0" y="10"/>
                  </a:cxn>
                  <a:cxn ang="0">
                    <a:pos x="11" y="16"/>
                  </a:cxn>
                </a:cxnLst>
                <a:rect l="0" t="0" r="r" b="b"/>
                <a:pathLst>
                  <a:path w="17" h="17">
                    <a:moveTo>
                      <a:pt x="11" y="16"/>
                    </a:moveTo>
                    <a:lnTo>
                      <a:pt x="16" y="0"/>
                    </a:lnTo>
                    <a:lnTo>
                      <a:pt x="8" y="0"/>
                    </a:lnTo>
                    <a:lnTo>
                      <a:pt x="0" y="10"/>
                    </a:lnTo>
                    <a:lnTo>
                      <a:pt x="11"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74" name="Freeform 168"/>
              <p:cNvSpPr>
                <a:spLocks/>
              </p:cNvSpPr>
              <p:nvPr/>
            </p:nvSpPr>
            <p:spPr bwMode="auto">
              <a:xfrm>
                <a:off x="3749" y="1498"/>
                <a:ext cx="16" cy="16"/>
              </a:xfrm>
              <a:custGeom>
                <a:avLst/>
                <a:gdLst/>
                <a:ahLst/>
                <a:cxnLst>
                  <a:cxn ang="0">
                    <a:pos x="0" y="5"/>
                  </a:cxn>
                  <a:cxn ang="0">
                    <a:pos x="10" y="16"/>
                  </a:cxn>
                  <a:cxn ang="0">
                    <a:pos x="16" y="7"/>
                  </a:cxn>
                  <a:cxn ang="0">
                    <a:pos x="8" y="0"/>
                  </a:cxn>
                </a:cxnLst>
                <a:rect l="0" t="0" r="r" b="b"/>
                <a:pathLst>
                  <a:path w="17" h="17">
                    <a:moveTo>
                      <a:pt x="0" y="5"/>
                    </a:moveTo>
                    <a:lnTo>
                      <a:pt x="10" y="16"/>
                    </a:lnTo>
                    <a:lnTo>
                      <a:pt x="16" y="7"/>
                    </a:lnTo>
                    <a:lnTo>
                      <a:pt x="8"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75" name="Freeform 169"/>
              <p:cNvSpPr>
                <a:spLocks/>
              </p:cNvSpPr>
              <p:nvPr/>
            </p:nvSpPr>
            <p:spPr bwMode="auto">
              <a:xfrm>
                <a:off x="3760" y="1495"/>
                <a:ext cx="16" cy="16"/>
              </a:xfrm>
              <a:custGeom>
                <a:avLst/>
                <a:gdLst/>
                <a:ahLst/>
                <a:cxnLst>
                  <a:cxn ang="0">
                    <a:pos x="0" y="6"/>
                  </a:cxn>
                  <a:cxn ang="0">
                    <a:pos x="9" y="16"/>
                  </a:cxn>
                  <a:cxn ang="0">
                    <a:pos x="16" y="9"/>
                  </a:cxn>
                  <a:cxn ang="0">
                    <a:pos x="6" y="0"/>
                  </a:cxn>
                  <a:cxn ang="0">
                    <a:pos x="0" y="6"/>
                  </a:cxn>
                </a:cxnLst>
                <a:rect l="0" t="0" r="r" b="b"/>
                <a:pathLst>
                  <a:path w="17" h="17">
                    <a:moveTo>
                      <a:pt x="0" y="6"/>
                    </a:moveTo>
                    <a:lnTo>
                      <a:pt x="9" y="16"/>
                    </a:lnTo>
                    <a:lnTo>
                      <a:pt x="16" y="9"/>
                    </a:lnTo>
                    <a:lnTo>
                      <a:pt x="6" y="0"/>
                    </a:lnTo>
                    <a:lnTo>
                      <a:pt x="0" y="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76" name="Freeform 170"/>
              <p:cNvSpPr>
                <a:spLocks/>
              </p:cNvSpPr>
              <p:nvPr/>
            </p:nvSpPr>
            <p:spPr bwMode="auto">
              <a:xfrm>
                <a:off x="3761" y="1500"/>
                <a:ext cx="17" cy="14"/>
              </a:xfrm>
              <a:custGeom>
                <a:avLst/>
                <a:gdLst/>
                <a:ahLst/>
                <a:cxnLst>
                  <a:cxn ang="0">
                    <a:pos x="13" y="16"/>
                  </a:cxn>
                  <a:cxn ang="0">
                    <a:pos x="16" y="11"/>
                  </a:cxn>
                  <a:cxn ang="0">
                    <a:pos x="6" y="0"/>
                  </a:cxn>
                  <a:cxn ang="0">
                    <a:pos x="0" y="16"/>
                  </a:cxn>
                  <a:cxn ang="0">
                    <a:pos x="13" y="16"/>
                  </a:cxn>
                </a:cxnLst>
                <a:rect l="0" t="0" r="r" b="b"/>
                <a:pathLst>
                  <a:path w="17" h="17">
                    <a:moveTo>
                      <a:pt x="13" y="16"/>
                    </a:moveTo>
                    <a:lnTo>
                      <a:pt x="16" y="11"/>
                    </a:lnTo>
                    <a:lnTo>
                      <a:pt x="6" y="0"/>
                    </a:lnTo>
                    <a:lnTo>
                      <a:pt x="0" y="16"/>
                    </a:lnTo>
                    <a:lnTo>
                      <a:pt x="13"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77" name="Freeform 171"/>
              <p:cNvSpPr>
                <a:spLocks/>
              </p:cNvSpPr>
              <p:nvPr/>
            </p:nvSpPr>
            <p:spPr bwMode="auto">
              <a:xfrm>
                <a:off x="3731" y="1509"/>
                <a:ext cx="25" cy="19"/>
              </a:xfrm>
              <a:custGeom>
                <a:avLst/>
                <a:gdLst/>
                <a:ahLst/>
                <a:cxnLst>
                  <a:cxn ang="0">
                    <a:pos x="24" y="0"/>
                  </a:cxn>
                  <a:cxn ang="0">
                    <a:pos x="18" y="11"/>
                  </a:cxn>
                  <a:cxn ang="0">
                    <a:pos x="12" y="16"/>
                  </a:cxn>
                  <a:cxn ang="0">
                    <a:pos x="5" y="11"/>
                  </a:cxn>
                  <a:cxn ang="0">
                    <a:pos x="0" y="4"/>
                  </a:cxn>
                </a:cxnLst>
                <a:rect l="0" t="0" r="r" b="b"/>
                <a:pathLst>
                  <a:path w="25" h="17">
                    <a:moveTo>
                      <a:pt x="24" y="0"/>
                    </a:moveTo>
                    <a:lnTo>
                      <a:pt x="18" y="11"/>
                    </a:lnTo>
                    <a:lnTo>
                      <a:pt x="12" y="16"/>
                    </a:lnTo>
                    <a:lnTo>
                      <a:pt x="5" y="11"/>
                    </a:lnTo>
                    <a:lnTo>
                      <a:pt x="0" y="4"/>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grpSp>
        <p:sp>
          <p:nvSpPr>
            <p:cNvPr id="878" name="Text Box 172"/>
            <p:cNvSpPr txBox="1">
              <a:spLocks noChangeArrowheads="1"/>
            </p:cNvSpPr>
            <p:nvPr/>
          </p:nvSpPr>
          <p:spPr bwMode="auto">
            <a:xfrm>
              <a:off x="581" y="3516"/>
              <a:ext cx="388" cy="231"/>
            </a:xfrm>
            <a:prstGeom prst="rect">
              <a:avLst/>
            </a:prstGeom>
            <a:noFill/>
            <a:ln w="9525">
              <a:noFill/>
              <a:miter lim="800000"/>
              <a:headEnd/>
              <a:tailEnd/>
            </a:ln>
            <a:effectLst/>
          </p:spPr>
          <p:txBody>
            <a:bodyPr wrap="none" lIns="92075" tIns="46038" rIns="92075" bIns="46038">
              <a:spAutoFit/>
            </a:bodyPr>
            <a:lstStyle/>
            <a:p>
              <a:pPr fontAlgn="auto">
                <a:spcBef>
                  <a:spcPct val="20000"/>
                </a:spcBef>
                <a:spcAft>
                  <a:spcPts val="0"/>
                </a:spcAft>
                <a:buClr>
                  <a:srgbClr val="FFFFFF"/>
                </a:buClr>
                <a:defRPr/>
              </a:pPr>
              <a:r>
                <a:rPr lang="en-US" sz="1800" kern="0">
                  <a:solidFill>
                    <a:srgbClr val="000000"/>
                  </a:solidFill>
                  <a:latin typeface="Cambria" pitchFamily="18" charset="0"/>
                </a:rPr>
                <a:t>NTR</a:t>
              </a:r>
            </a:p>
          </p:txBody>
        </p:sp>
        <p:sp>
          <p:nvSpPr>
            <p:cNvPr id="879" name="Text Box 173"/>
            <p:cNvSpPr txBox="1">
              <a:spLocks noChangeArrowheads="1"/>
            </p:cNvSpPr>
            <p:nvPr/>
          </p:nvSpPr>
          <p:spPr bwMode="auto">
            <a:xfrm>
              <a:off x="1352" y="3123"/>
              <a:ext cx="1077" cy="838"/>
            </a:xfrm>
            <a:prstGeom prst="rect">
              <a:avLst/>
            </a:prstGeom>
            <a:noFill/>
            <a:ln w="28575">
              <a:solidFill>
                <a:schemeClr val="accent1"/>
              </a:solidFill>
              <a:miter lim="800000"/>
              <a:headEnd/>
              <a:tailEnd/>
            </a:ln>
            <a:effectLst/>
          </p:spPr>
          <p:txBody>
            <a:bodyPr wrap="none" lIns="92075" tIns="46038" rIns="92075" bIns="46038">
              <a:spAutoFit/>
            </a:bodyPr>
            <a:lstStyle/>
            <a:p>
              <a:pPr fontAlgn="auto">
                <a:spcBef>
                  <a:spcPct val="20000"/>
                </a:spcBef>
                <a:spcAft>
                  <a:spcPts val="0"/>
                </a:spcAft>
                <a:buClr>
                  <a:srgbClr val="FFFFFF"/>
                </a:buClr>
                <a:defRPr/>
              </a:pPr>
              <a:r>
                <a:rPr lang="en-US" sz="1800" kern="0">
                  <a:solidFill>
                    <a:srgbClr val="000000"/>
                  </a:solidFill>
                  <a:latin typeface="Cambria" pitchFamily="18" charset="0"/>
                </a:rPr>
                <a:t>PPLI</a:t>
              </a:r>
            </a:p>
            <a:p>
              <a:pPr fontAlgn="auto">
                <a:spcBef>
                  <a:spcPct val="20000"/>
                </a:spcBef>
                <a:spcAft>
                  <a:spcPts val="0"/>
                </a:spcAft>
                <a:buClr>
                  <a:srgbClr val="FFFFFF"/>
                </a:buClr>
                <a:defRPr/>
              </a:pPr>
              <a:r>
                <a:rPr lang="en-US" sz="1800" kern="0">
                  <a:solidFill>
                    <a:srgbClr val="000000"/>
                  </a:solidFill>
                  <a:latin typeface="Cambria" pitchFamily="18" charset="0"/>
                </a:rPr>
                <a:t> - Qt = 15</a:t>
              </a:r>
              <a:br>
                <a:rPr lang="en-US" sz="1800" kern="0">
                  <a:solidFill>
                    <a:srgbClr val="000000"/>
                  </a:solidFill>
                  <a:latin typeface="Cambria" pitchFamily="18" charset="0"/>
                </a:rPr>
              </a:br>
              <a:r>
                <a:rPr lang="en-US" sz="1800" kern="0">
                  <a:solidFill>
                    <a:srgbClr val="000000"/>
                  </a:solidFill>
                  <a:latin typeface="Cambria" pitchFamily="18" charset="0"/>
                </a:rPr>
                <a:t> - JU 12</a:t>
              </a:r>
            </a:p>
            <a:p>
              <a:pPr fontAlgn="auto">
                <a:spcBef>
                  <a:spcPct val="20000"/>
                </a:spcBef>
                <a:spcAft>
                  <a:spcPts val="0"/>
                </a:spcAft>
                <a:buClr>
                  <a:srgbClr val="FFFFFF"/>
                </a:buClr>
                <a:defRPr/>
              </a:pPr>
              <a:r>
                <a:rPr lang="en-US" sz="1800" kern="0">
                  <a:solidFill>
                    <a:srgbClr val="000000"/>
                  </a:solidFill>
                  <a:latin typeface="Cambria" pitchFamily="18" charset="0"/>
                </a:rPr>
                <a:t> - listening on 0</a:t>
              </a:r>
            </a:p>
          </p:txBody>
        </p:sp>
        <p:sp>
          <p:nvSpPr>
            <p:cNvPr id="880" name="Freeform 174"/>
            <p:cNvSpPr>
              <a:spLocks/>
            </p:cNvSpPr>
            <p:nvPr/>
          </p:nvSpPr>
          <p:spPr bwMode="auto">
            <a:xfrm rot="21190929">
              <a:off x="821" y="2348"/>
              <a:ext cx="1298" cy="707"/>
            </a:xfrm>
            <a:custGeom>
              <a:avLst/>
              <a:gdLst/>
              <a:ahLst/>
              <a:cxnLst>
                <a:cxn ang="0">
                  <a:pos x="0" y="545"/>
                </a:cxn>
                <a:cxn ang="0">
                  <a:pos x="364" y="221"/>
                </a:cxn>
                <a:cxn ang="0">
                  <a:pos x="303" y="341"/>
                </a:cxn>
                <a:cxn ang="0">
                  <a:pos x="642" y="0"/>
                </a:cxn>
              </a:cxnLst>
              <a:rect l="0" t="0" r="r" b="b"/>
              <a:pathLst>
                <a:path w="643" h="546">
                  <a:moveTo>
                    <a:pt x="0" y="545"/>
                  </a:moveTo>
                  <a:lnTo>
                    <a:pt x="364" y="221"/>
                  </a:lnTo>
                  <a:lnTo>
                    <a:pt x="303" y="341"/>
                  </a:lnTo>
                  <a:lnTo>
                    <a:pt x="642" y="0"/>
                  </a:lnTo>
                </a:path>
              </a:pathLst>
            </a:custGeom>
            <a:noFill/>
            <a:ln w="28575" cap="rnd" cmpd="sng">
              <a:solidFill>
                <a:srgbClr val="FF0000"/>
              </a:solidFill>
              <a:prstDash val="solid"/>
              <a:round/>
              <a:headEnd type="triangle" w="med" len="med"/>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81" name="Text Box 175"/>
            <p:cNvSpPr txBox="1">
              <a:spLocks noChangeArrowheads="1"/>
            </p:cNvSpPr>
            <p:nvPr/>
          </p:nvSpPr>
          <p:spPr bwMode="auto">
            <a:xfrm>
              <a:off x="1661" y="1047"/>
              <a:ext cx="1091" cy="838"/>
            </a:xfrm>
            <a:prstGeom prst="rect">
              <a:avLst/>
            </a:prstGeom>
            <a:noFill/>
            <a:ln w="28575">
              <a:solidFill>
                <a:srgbClr val="FF0000"/>
              </a:solidFill>
              <a:miter lim="800000"/>
              <a:headEnd/>
              <a:tailEnd/>
            </a:ln>
            <a:effectLst/>
          </p:spPr>
          <p:txBody>
            <a:bodyPr wrap="none" lIns="92075" tIns="46038" rIns="92075" bIns="46038">
              <a:spAutoFit/>
            </a:bodyPr>
            <a:lstStyle/>
            <a:p>
              <a:pPr fontAlgn="auto">
                <a:spcBef>
                  <a:spcPct val="20000"/>
                </a:spcBef>
                <a:spcAft>
                  <a:spcPts val="0"/>
                </a:spcAft>
                <a:buClr>
                  <a:srgbClr val="FFFFFF"/>
                </a:buClr>
                <a:defRPr/>
              </a:pPr>
              <a:r>
                <a:rPr lang="en-US" sz="1800" kern="0">
                  <a:solidFill>
                    <a:srgbClr val="000000"/>
                  </a:solidFill>
                  <a:latin typeface="Cambria" pitchFamily="18" charset="0"/>
                </a:rPr>
                <a:t>RTT-I</a:t>
              </a:r>
              <a:br>
                <a:rPr lang="en-US" sz="1800" kern="0">
                  <a:solidFill>
                    <a:srgbClr val="000000"/>
                  </a:solidFill>
                  <a:latin typeface="Cambria" pitchFamily="18" charset="0"/>
                </a:rPr>
              </a:br>
              <a:r>
                <a:rPr lang="en-US" sz="1800" kern="0">
                  <a:solidFill>
                    <a:srgbClr val="000000"/>
                  </a:solidFill>
                  <a:latin typeface="Cambria" pitchFamily="18" charset="0"/>
                </a:rPr>
                <a:t>- JU 12</a:t>
              </a:r>
            </a:p>
            <a:p>
              <a:pPr fontAlgn="auto">
                <a:spcBef>
                  <a:spcPct val="20000"/>
                </a:spcBef>
                <a:spcAft>
                  <a:spcPts val="0"/>
                </a:spcAft>
                <a:buClr>
                  <a:srgbClr val="FFFFFF"/>
                </a:buClr>
                <a:buFontTx/>
                <a:buChar char="-"/>
                <a:defRPr/>
              </a:pPr>
              <a:r>
                <a:rPr lang="en-US" sz="1800" kern="0">
                  <a:solidFill>
                    <a:srgbClr val="000000"/>
                  </a:solidFill>
                  <a:latin typeface="Cambria" pitchFamily="18" charset="0"/>
                </a:rPr>
                <a:t> my SDU # 125</a:t>
              </a:r>
            </a:p>
            <a:p>
              <a:pPr fontAlgn="auto">
                <a:spcBef>
                  <a:spcPct val="20000"/>
                </a:spcBef>
                <a:spcAft>
                  <a:spcPts val="0"/>
                </a:spcAft>
                <a:buClr>
                  <a:srgbClr val="FFFFFF"/>
                </a:buClr>
                <a:buFontTx/>
                <a:buChar char="-"/>
                <a:defRPr/>
              </a:pPr>
              <a:r>
                <a:rPr lang="en-US" sz="1800" kern="0">
                  <a:solidFill>
                    <a:srgbClr val="000000"/>
                  </a:solidFill>
                  <a:latin typeface="Cambria" pitchFamily="18" charset="0"/>
                </a:rPr>
                <a:t> net 0</a:t>
              </a:r>
            </a:p>
          </p:txBody>
        </p:sp>
        <p:sp>
          <p:nvSpPr>
            <p:cNvPr id="882" name="Rectangle 176"/>
            <p:cNvSpPr>
              <a:spLocks noChangeArrowheads="1"/>
            </p:cNvSpPr>
            <p:nvPr/>
          </p:nvSpPr>
          <p:spPr bwMode="auto">
            <a:xfrm>
              <a:off x="1563" y="1883"/>
              <a:ext cx="576" cy="576"/>
            </a:xfrm>
            <a:prstGeom prst="rect">
              <a:avLst/>
            </a:prstGeom>
            <a:noFill/>
            <a:ln w="9525">
              <a:noFill/>
              <a:miter lim="800000"/>
              <a:headEnd/>
              <a:tailEnd/>
            </a:ln>
            <a:effectLst/>
          </p:spPr>
          <p:txBody>
            <a:bodyPr wrap="none" lIns="92075" tIns="46038" rIns="92075" bIns="46038"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83" name="Freeform 177"/>
            <p:cNvSpPr>
              <a:spLocks/>
            </p:cNvSpPr>
            <p:nvPr/>
          </p:nvSpPr>
          <p:spPr bwMode="auto">
            <a:xfrm>
              <a:off x="3512" y="2389"/>
              <a:ext cx="1301" cy="847"/>
            </a:xfrm>
            <a:custGeom>
              <a:avLst/>
              <a:gdLst/>
              <a:ahLst/>
              <a:cxnLst>
                <a:cxn ang="0">
                  <a:pos x="0" y="545"/>
                </a:cxn>
                <a:cxn ang="0">
                  <a:pos x="364" y="221"/>
                </a:cxn>
                <a:cxn ang="0">
                  <a:pos x="303" y="341"/>
                </a:cxn>
                <a:cxn ang="0">
                  <a:pos x="642" y="0"/>
                </a:cxn>
              </a:cxnLst>
              <a:rect l="0" t="0" r="r" b="b"/>
              <a:pathLst>
                <a:path w="643" h="546">
                  <a:moveTo>
                    <a:pt x="0" y="545"/>
                  </a:moveTo>
                  <a:lnTo>
                    <a:pt x="364" y="221"/>
                  </a:lnTo>
                  <a:lnTo>
                    <a:pt x="303" y="341"/>
                  </a:lnTo>
                  <a:lnTo>
                    <a:pt x="642" y="0"/>
                  </a:lnTo>
                </a:path>
              </a:pathLst>
            </a:custGeom>
            <a:noFill/>
            <a:ln w="28575" cap="rnd" cmpd="sng">
              <a:solidFill>
                <a:schemeClr val="accent1"/>
              </a:solidFill>
              <a:prstDash val="solid"/>
              <a:round/>
              <a:headEnd type="none" w="sm" len="sm"/>
              <a:tailEnd type="stealth" w="med" len="lg"/>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grpSp>
          <p:nvGrpSpPr>
            <p:cNvPr id="46096" name="Group 178"/>
            <p:cNvGrpSpPr>
              <a:grpSpLocks/>
            </p:cNvGrpSpPr>
            <p:nvPr/>
          </p:nvGrpSpPr>
          <p:grpSpPr bwMode="auto">
            <a:xfrm>
              <a:off x="3144" y="3157"/>
              <a:ext cx="567" cy="405"/>
              <a:chOff x="3011" y="2145"/>
              <a:chExt cx="567" cy="405"/>
            </a:xfrm>
          </p:grpSpPr>
          <p:sp>
            <p:nvSpPr>
              <p:cNvPr id="885" name="Freeform 179"/>
              <p:cNvSpPr>
                <a:spLocks/>
              </p:cNvSpPr>
              <p:nvPr/>
            </p:nvSpPr>
            <p:spPr bwMode="auto">
              <a:xfrm>
                <a:off x="3011" y="2384"/>
                <a:ext cx="333" cy="31"/>
              </a:xfrm>
              <a:custGeom>
                <a:avLst/>
                <a:gdLst/>
                <a:ahLst/>
                <a:cxnLst>
                  <a:cxn ang="0">
                    <a:pos x="47" y="30"/>
                  </a:cxn>
                  <a:cxn ang="0">
                    <a:pos x="47" y="24"/>
                  </a:cxn>
                  <a:cxn ang="0">
                    <a:pos x="22" y="24"/>
                  </a:cxn>
                  <a:cxn ang="0">
                    <a:pos x="0" y="18"/>
                  </a:cxn>
                  <a:cxn ang="0">
                    <a:pos x="0" y="4"/>
                  </a:cxn>
                  <a:cxn ang="0">
                    <a:pos x="12" y="0"/>
                  </a:cxn>
                  <a:cxn ang="0">
                    <a:pos x="22" y="1"/>
                  </a:cxn>
                  <a:cxn ang="0">
                    <a:pos x="24" y="0"/>
                  </a:cxn>
                  <a:cxn ang="0">
                    <a:pos x="76" y="0"/>
                  </a:cxn>
                  <a:cxn ang="0">
                    <a:pos x="74" y="4"/>
                  </a:cxn>
                  <a:cxn ang="0">
                    <a:pos x="73" y="7"/>
                  </a:cxn>
                  <a:cxn ang="0">
                    <a:pos x="103" y="7"/>
                  </a:cxn>
                  <a:cxn ang="0">
                    <a:pos x="103" y="1"/>
                  </a:cxn>
                  <a:cxn ang="0">
                    <a:pos x="105" y="0"/>
                  </a:cxn>
                  <a:cxn ang="0">
                    <a:pos x="332" y="0"/>
                  </a:cxn>
                  <a:cxn ang="0">
                    <a:pos x="332" y="24"/>
                  </a:cxn>
                  <a:cxn ang="0">
                    <a:pos x="313" y="24"/>
                  </a:cxn>
                  <a:cxn ang="0">
                    <a:pos x="314" y="30"/>
                  </a:cxn>
                  <a:cxn ang="0">
                    <a:pos x="47" y="30"/>
                  </a:cxn>
                </a:cxnLst>
                <a:rect l="0" t="0" r="r" b="b"/>
                <a:pathLst>
                  <a:path w="333" h="31">
                    <a:moveTo>
                      <a:pt x="47" y="30"/>
                    </a:moveTo>
                    <a:lnTo>
                      <a:pt x="47" y="24"/>
                    </a:lnTo>
                    <a:lnTo>
                      <a:pt x="22" y="24"/>
                    </a:lnTo>
                    <a:lnTo>
                      <a:pt x="0" y="18"/>
                    </a:lnTo>
                    <a:lnTo>
                      <a:pt x="0" y="4"/>
                    </a:lnTo>
                    <a:lnTo>
                      <a:pt x="12" y="0"/>
                    </a:lnTo>
                    <a:lnTo>
                      <a:pt x="22" y="1"/>
                    </a:lnTo>
                    <a:lnTo>
                      <a:pt x="24" y="0"/>
                    </a:lnTo>
                    <a:lnTo>
                      <a:pt x="76" y="0"/>
                    </a:lnTo>
                    <a:lnTo>
                      <a:pt x="74" y="4"/>
                    </a:lnTo>
                    <a:lnTo>
                      <a:pt x="73" y="7"/>
                    </a:lnTo>
                    <a:lnTo>
                      <a:pt x="103" y="7"/>
                    </a:lnTo>
                    <a:lnTo>
                      <a:pt x="103" y="1"/>
                    </a:lnTo>
                    <a:lnTo>
                      <a:pt x="105" y="0"/>
                    </a:lnTo>
                    <a:lnTo>
                      <a:pt x="332" y="0"/>
                    </a:lnTo>
                    <a:lnTo>
                      <a:pt x="332" y="24"/>
                    </a:lnTo>
                    <a:lnTo>
                      <a:pt x="313" y="24"/>
                    </a:lnTo>
                    <a:lnTo>
                      <a:pt x="314" y="30"/>
                    </a:lnTo>
                    <a:lnTo>
                      <a:pt x="47" y="30"/>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86" name="Freeform 180"/>
              <p:cNvSpPr>
                <a:spLocks/>
              </p:cNvSpPr>
              <p:nvPr/>
            </p:nvSpPr>
            <p:spPr bwMode="auto">
              <a:xfrm>
                <a:off x="3058" y="2363"/>
                <a:ext cx="403" cy="182"/>
              </a:xfrm>
              <a:custGeom>
                <a:avLst/>
                <a:gdLst/>
                <a:ahLst/>
                <a:cxnLst>
                  <a:cxn ang="0">
                    <a:pos x="217" y="160"/>
                  </a:cxn>
                  <a:cxn ang="0">
                    <a:pos x="210" y="159"/>
                  </a:cxn>
                  <a:cxn ang="0">
                    <a:pos x="205" y="160"/>
                  </a:cxn>
                  <a:cxn ang="0">
                    <a:pos x="198" y="161"/>
                  </a:cxn>
                  <a:cxn ang="0">
                    <a:pos x="192" y="162"/>
                  </a:cxn>
                  <a:cxn ang="0">
                    <a:pos x="189" y="159"/>
                  </a:cxn>
                  <a:cxn ang="0">
                    <a:pos x="189" y="157"/>
                  </a:cxn>
                  <a:cxn ang="0">
                    <a:pos x="182" y="157"/>
                  </a:cxn>
                  <a:cxn ang="0">
                    <a:pos x="180" y="159"/>
                  </a:cxn>
                  <a:cxn ang="0">
                    <a:pos x="178" y="157"/>
                  </a:cxn>
                  <a:cxn ang="0">
                    <a:pos x="183" y="151"/>
                  </a:cxn>
                  <a:cxn ang="0">
                    <a:pos x="173" y="153"/>
                  </a:cxn>
                  <a:cxn ang="0">
                    <a:pos x="169" y="155"/>
                  </a:cxn>
                  <a:cxn ang="0">
                    <a:pos x="170" y="151"/>
                  </a:cxn>
                  <a:cxn ang="0">
                    <a:pos x="167" y="151"/>
                  </a:cxn>
                  <a:cxn ang="0">
                    <a:pos x="162" y="154"/>
                  </a:cxn>
                  <a:cxn ang="0">
                    <a:pos x="156" y="161"/>
                  </a:cxn>
                  <a:cxn ang="0">
                    <a:pos x="153" y="166"/>
                  </a:cxn>
                  <a:cxn ang="0">
                    <a:pos x="152" y="166"/>
                  </a:cxn>
                  <a:cxn ang="0">
                    <a:pos x="152" y="164"/>
                  </a:cxn>
                  <a:cxn ang="0">
                    <a:pos x="149" y="168"/>
                  </a:cxn>
                  <a:cxn ang="0">
                    <a:pos x="147" y="170"/>
                  </a:cxn>
                  <a:cxn ang="0">
                    <a:pos x="146" y="173"/>
                  </a:cxn>
                  <a:cxn ang="0">
                    <a:pos x="145" y="177"/>
                  </a:cxn>
                  <a:cxn ang="0">
                    <a:pos x="143" y="181"/>
                  </a:cxn>
                  <a:cxn ang="0">
                    <a:pos x="141" y="180"/>
                  </a:cxn>
                  <a:cxn ang="0">
                    <a:pos x="139" y="177"/>
                  </a:cxn>
                  <a:cxn ang="0">
                    <a:pos x="137" y="168"/>
                  </a:cxn>
                  <a:cxn ang="0">
                    <a:pos x="133" y="153"/>
                  </a:cxn>
                  <a:cxn ang="0">
                    <a:pos x="129" y="143"/>
                  </a:cxn>
                  <a:cxn ang="0">
                    <a:pos x="122" y="129"/>
                  </a:cxn>
                  <a:cxn ang="0">
                    <a:pos x="113" y="116"/>
                  </a:cxn>
                  <a:cxn ang="0">
                    <a:pos x="98" y="100"/>
                  </a:cxn>
                  <a:cxn ang="0">
                    <a:pos x="88" y="93"/>
                  </a:cxn>
                  <a:cxn ang="0">
                    <a:pos x="66" y="79"/>
                  </a:cxn>
                  <a:cxn ang="0">
                    <a:pos x="44" y="67"/>
                  </a:cxn>
                  <a:cxn ang="0">
                    <a:pos x="20" y="57"/>
                  </a:cxn>
                  <a:cxn ang="0">
                    <a:pos x="0" y="50"/>
                  </a:cxn>
                  <a:cxn ang="0">
                    <a:pos x="266" y="45"/>
                  </a:cxn>
                  <a:cxn ang="0">
                    <a:pos x="294" y="36"/>
                  </a:cxn>
                  <a:cxn ang="0">
                    <a:pos x="307" y="21"/>
                  </a:cxn>
                  <a:cxn ang="0">
                    <a:pos x="338" y="3"/>
                  </a:cxn>
                  <a:cxn ang="0">
                    <a:pos x="343" y="6"/>
                  </a:cxn>
                  <a:cxn ang="0">
                    <a:pos x="352" y="3"/>
                  </a:cxn>
                  <a:cxn ang="0">
                    <a:pos x="402" y="1"/>
                  </a:cxn>
                  <a:cxn ang="0">
                    <a:pos x="400" y="4"/>
                  </a:cxn>
                  <a:cxn ang="0">
                    <a:pos x="398" y="7"/>
                  </a:cxn>
                  <a:cxn ang="0">
                    <a:pos x="393" y="12"/>
                  </a:cxn>
                  <a:cxn ang="0">
                    <a:pos x="388" y="17"/>
                  </a:cxn>
                  <a:cxn ang="0">
                    <a:pos x="382" y="21"/>
                  </a:cxn>
                  <a:cxn ang="0">
                    <a:pos x="371" y="26"/>
                  </a:cxn>
                  <a:cxn ang="0">
                    <a:pos x="366" y="34"/>
                  </a:cxn>
                  <a:cxn ang="0">
                    <a:pos x="322" y="65"/>
                  </a:cxn>
                  <a:cxn ang="0">
                    <a:pos x="321" y="70"/>
                  </a:cxn>
                  <a:cxn ang="0">
                    <a:pos x="320" y="75"/>
                  </a:cxn>
                  <a:cxn ang="0">
                    <a:pos x="312" y="93"/>
                  </a:cxn>
                  <a:cxn ang="0">
                    <a:pos x="306" y="100"/>
                  </a:cxn>
                  <a:cxn ang="0">
                    <a:pos x="296" y="112"/>
                  </a:cxn>
                  <a:cxn ang="0">
                    <a:pos x="284" y="122"/>
                  </a:cxn>
                  <a:cxn ang="0">
                    <a:pos x="271" y="132"/>
                  </a:cxn>
                  <a:cxn ang="0">
                    <a:pos x="257" y="141"/>
                  </a:cxn>
                  <a:cxn ang="0">
                    <a:pos x="243" y="148"/>
                  </a:cxn>
                  <a:cxn ang="0">
                    <a:pos x="227" y="157"/>
                  </a:cxn>
                </a:cxnLst>
                <a:rect l="0" t="0" r="r" b="b"/>
                <a:pathLst>
                  <a:path w="403" h="182">
                    <a:moveTo>
                      <a:pt x="221" y="158"/>
                    </a:moveTo>
                    <a:lnTo>
                      <a:pt x="217" y="160"/>
                    </a:lnTo>
                    <a:lnTo>
                      <a:pt x="212" y="161"/>
                    </a:lnTo>
                    <a:lnTo>
                      <a:pt x="210" y="159"/>
                    </a:lnTo>
                    <a:lnTo>
                      <a:pt x="207" y="160"/>
                    </a:lnTo>
                    <a:lnTo>
                      <a:pt x="205" y="160"/>
                    </a:lnTo>
                    <a:lnTo>
                      <a:pt x="201" y="161"/>
                    </a:lnTo>
                    <a:lnTo>
                      <a:pt x="198" y="161"/>
                    </a:lnTo>
                    <a:lnTo>
                      <a:pt x="195" y="162"/>
                    </a:lnTo>
                    <a:lnTo>
                      <a:pt x="192" y="162"/>
                    </a:lnTo>
                    <a:lnTo>
                      <a:pt x="189" y="161"/>
                    </a:lnTo>
                    <a:lnTo>
                      <a:pt x="189" y="159"/>
                    </a:lnTo>
                    <a:lnTo>
                      <a:pt x="191" y="157"/>
                    </a:lnTo>
                    <a:lnTo>
                      <a:pt x="189" y="157"/>
                    </a:lnTo>
                    <a:lnTo>
                      <a:pt x="185" y="157"/>
                    </a:lnTo>
                    <a:lnTo>
                      <a:pt x="182" y="157"/>
                    </a:lnTo>
                    <a:lnTo>
                      <a:pt x="181" y="158"/>
                    </a:lnTo>
                    <a:lnTo>
                      <a:pt x="180" y="159"/>
                    </a:lnTo>
                    <a:lnTo>
                      <a:pt x="178" y="159"/>
                    </a:lnTo>
                    <a:lnTo>
                      <a:pt x="178" y="157"/>
                    </a:lnTo>
                    <a:lnTo>
                      <a:pt x="180" y="156"/>
                    </a:lnTo>
                    <a:lnTo>
                      <a:pt x="183" y="151"/>
                    </a:lnTo>
                    <a:lnTo>
                      <a:pt x="174" y="151"/>
                    </a:lnTo>
                    <a:lnTo>
                      <a:pt x="173" y="153"/>
                    </a:lnTo>
                    <a:lnTo>
                      <a:pt x="171" y="154"/>
                    </a:lnTo>
                    <a:lnTo>
                      <a:pt x="169" y="155"/>
                    </a:lnTo>
                    <a:lnTo>
                      <a:pt x="170" y="153"/>
                    </a:lnTo>
                    <a:lnTo>
                      <a:pt x="170" y="151"/>
                    </a:lnTo>
                    <a:lnTo>
                      <a:pt x="169" y="151"/>
                    </a:lnTo>
                    <a:lnTo>
                      <a:pt x="167" y="151"/>
                    </a:lnTo>
                    <a:lnTo>
                      <a:pt x="165" y="153"/>
                    </a:lnTo>
                    <a:lnTo>
                      <a:pt x="162" y="154"/>
                    </a:lnTo>
                    <a:lnTo>
                      <a:pt x="157" y="159"/>
                    </a:lnTo>
                    <a:lnTo>
                      <a:pt x="156" y="161"/>
                    </a:lnTo>
                    <a:lnTo>
                      <a:pt x="155" y="164"/>
                    </a:lnTo>
                    <a:lnTo>
                      <a:pt x="153" y="166"/>
                    </a:lnTo>
                    <a:lnTo>
                      <a:pt x="152" y="169"/>
                    </a:lnTo>
                    <a:lnTo>
                      <a:pt x="152" y="166"/>
                    </a:lnTo>
                    <a:lnTo>
                      <a:pt x="152" y="165"/>
                    </a:lnTo>
                    <a:lnTo>
                      <a:pt x="152" y="164"/>
                    </a:lnTo>
                    <a:lnTo>
                      <a:pt x="150" y="166"/>
                    </a:lnTo>
                    <a:lnTo>
                      <a:pt x="149" y="168"/>
                    </a:lnTo>
                    <a:lnTo>
                      <a:pt x="148" y="169"/>
                    </a:lnTo>
                    <a:lnTo>
                      <a:pt x="147" y="170"/>
                    </a:lnTo>
                    <a:lnTo>
                      <a:pt x="146" y="172"/>
                    </a:lnTo>
                    <a:lnTo>
                      <a:pt x="146" y="173"/>
                    </a:lnTo>
                    <a:lnTo>
                      <a:pt x="146" y="175"/>
                    </a:lnTo>
                    <a:lnTo>
                      <a:pt x="145" y="177"/>
                    </a:lnTo>
                    <a:lnTo>
                      <a:pt x="145" y="178"/>
                    </a:lnTo>
                    <a:lnTo>
                      <a:pt x="143" y="181"/>
                    </a:lnTo>
                    <a:lnTo>
                      <a:pt x="142" y="181"/>
                    </a:lnTo>
                    <a:lnTo>
                      <a:pt x="141" y="180"/>
                    </a:lnTo>
                    <a:lnTo>
                      <a:pt x="139" y="178"/>
                    </a:lnTo>
                    <a:lnTo>
                      <a:pt x="139" y="177"/>
                    </a:lnTo>
                    <a:lnTo>
                      <a:pt x="138" y="176"/>
                    </a:lnTo>
                    <a:lnTo>
                      <a:pt x="137" y="168"/>
                    </a:lnTo>
                    <a:lnTo>
                      <a:pt x="135" y="160"/>
                    </a:lnTo>
                    <a:lnTo>
                      <a:pt x="133" y="153"/>
                    </a:lnTo>
                    <a:lnTo>
                      <a:pt x="130" y="145"/>
                    </a:lnTo>
                    <a:lnTo>
                      <a:pt x="129" y="143"/>
                    </a:lnTo>
                    <a:lnTo>
                      <a:pt x="126" y="135"/>
                    </a:lnTo>
                    <a:lnTo>
                      <a:pt x="122" y="129"/>
                    </a:lnTo>
                    <a:lnTo>
                      <a:pt x="118" y="122"/>
                    </a:lnTo>
                    <a:lnTo>
                      <a:pt x="113" y="116"/>
                    </a:lnTo>
                    <a:lnTo>
                      <a:pt x="109" y="111"/>
                    </a:lnTo>
                    <a:lnTo>
                      <a:pt x="98" y="100"/>
                    </a:lnTo>
                    <a:lnTo>
                      <a:pt x="92" y="96"/>
                    </a:lnTo>
                    <a:lnTo>
                      <a:pt x="88" y="93"/>
                    </a:lnTo>
                    <a:lnTo>
                      <a:pt x="77" y="85"/>
                    </a:lnTo>
                    <a:lnTo>
                      <a:pt x="66" y="79"/>
                    </a:lnTo>
                    <a:lnTo>
                      <a:pt x="55" y="73"/>
                    </a:lnTo>
                    <a:lnTo>
                      <a:pt x="44" y="67"/>
                    </a:lnTo>
                    <a:lnTo>
                      <a:pt x="32" y="62"/>
                    </a:lnTo>
                    <a:lnTo>
                      <a:pt x="20" y="57"/>
                    </a:lnTo>
                    <a:lnTo>
                      <a:pt x="9" y="53"/>
                    </a:lnTo>
                    <a:lnTo>
                      <a:pt x="0" y="50"/>
                    </a:lnTo>
                    <a:lnTo>
                      <a:pt x="266" y="50"/>
                    </a:lnTo>
                    <a:lnTo>
                      <a:pt x="266" y="45"/>
                    </a:lnTo>
                    <a:lnTo>
                      <a:pt x="284" y="45"/>
                    </a:lnTo>
                    <a:lnTo>
                      <a:pt x="294" y="36"/>
                    </a:lnTo>
                    <a:lnTo>
                      <a:pt x="294" y="21"/>
                    </a:lnTo>
                    <a:lnTo>
                      <a:pt x="307" y="21"/>
                    </a:lnTo>
                    <a:lnTo>
                      <a:pt x="338" y="1"/>
                    </a:lnTo>
                    <a:lnTo>
                      <a:pt x="338" y="3"/>
                    </a:lnTo>
                    <a:lnTo>
                      <a:pt x="343" y="3"/>
                    </a:lnTo>
                    <a:lnTo>
                      <a:pt x="343" y="6"/>
                    </a:lnTo>
                    <a:lnTo>
                      <a:pt x="352" y="6"/>
                    </a:lnTo>
                    <a:lnTo>
                      <a:pt x="352" y="3"/>
                    </a:lnTo>
                    <a:lnTo>
                      <a:pt x="401" y="0"/>
                    </a:lnTo>
                    <a:lnTo>
                      <a:pt x="402" y="1"/>
                    </a:lnTo>
                    <a:lnTo>
                      <a:pt x="402" y="2"/>
                    </a:lnTo>
                    <a:lnTo>
                      <a:pt x="400" y="4"/>
                    </a:lnTo>
                    <a:lnTo>
                      <a:pt x="400" y="5"/>
                    </a:lnTo>
                    <a:lnTo>
                      <a:pt x="398" y="7"/>
                    </a:lnTo>
                    <a:lnTo>
                      <a:pt x="396" y="10"/>
                    </a:lnTo>
                    <a:lnTo>
                      <a:pt x="393" y="12"/>
                    </a:lnTo>
                    <a:lnTo>
                      <a:pt x="391" y="15"/>
                    </a:lnTo>
                    <a:lnTo>
                      <a:pt x="388" y="17"/>
                    </a:lnTo>
                    <a:lnTo>
                      <a:pt x="385" y="19"/>
                    </a:lnTo>
                    <a:lnTo>
                      <a:pt x="382" y="21"/>
                    </a:lnTo>
                    <a:lnTo>
                      <a:pt x="377" y="23"/>
                    </a:lnTo>
                    <a:lnTo>
                      <a:pt x="371" y="26"/>
                    </a:lnTo>
                    <a:lnTo>
                      <a:pt x="366" y="29"/>
                    </a:lnTo>
                    <a:lnTo>
                      <a:pt x="366" y="34"/>
                    </a:lnTo>
                    <a:lnTo>
                      <a:pt x="321" y="60"/>
                    </a:lnTo>
                    <a:lnTo>
                      <a:pt x="322" y="65"/>
                    </a:lnTo>
                    <a:lnTo>
                      <a:pt x="322" y="67"/>
                    </a:lnTo>
                    <a:lnTo>
                      <a:pt x="321" y="70"/>
                    </a:lnTo>
                    <a:lnTo>
                      <a:pt x="321" y="72"/>
                    </a:lnTo>
                    <a:lnTo>
                      <a:pt x="320" y="75"/>
                    </a:lnTo>
                    <a:lnTo>
                      <a:pt x="319" y="77"/>
                    </a:lnTo>
                    <a:lnTo>
                      <a:pt x="312" y="93"/>
                    </a:lnTo>
                    <a:lnTo>
                      <a:pt x="311" y="94"/>
                    </a:lnTo>
                    <a:lnTo>
                      <a:pt x="306" y="100"/>
                    </a:lnTo>
                    <a:lnTo>
                      <a:pt x="301" y="106"/>
                    </a:lnTo>
                    <a:lnTo>
                      <a:pt x="296" y="112"/>
                    </a:lnTo>
                    <a:lnTo>
                      <a:pt x="289" y="118"/>
                    </a:lnTo>
                    <a:lnTo>
                      <a:pt x="284" y="122"/>
                    </a:lnTo>
                    <a:lnTo>
                      <a:pt x="278" y="127"/>
                    </a:lnTo>
                    <a:lnTo>
                      <a:pt x="271" y="132"/>
                    </a:lnTo>
                    <a:lnTo>
                      <a:pt x="265" y="136"/>
                    </a:lnTo>
                    <a:lnTo>
                      <a:pt x="257" y="141"/>
                    </a:lnTo>
                    <a:lnTo>
                      <a:pt x="251" y="145"/>
                    </a:lnTo>
                    <a:lnTo>
                      <a:pt x="243" y="148"/>
                    </a:lnTo>
                    <a:lnTo>
                      <a:pt x="235" y="151"/>
                    </a:lnTo>
                    <a:lnTo>
                      <a:pt x="227" y="157"/>
                    </a:lnTo>
                    <a:lnTo>
                      <a:pt x="221" y="158"/>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87" name="Freeform 181"/>
              <p:cNvSpPr>
                <a:spLocks/>
              </p:cNvSpPr>
              <p:nvPr/>
            </p:nvSpPr>
            <p:spPr bwMode="auto">
              <a:xfrm>
                <a:off x="3117" y="2175"/>
                <a:ext cx="89" cy="94"/>
              </a:xfrm>
              <a:custGeom>
                <a:avLst/>
                <a:gdLst/>
                <a:ahLst/>
                <a:cxnLst>
                  <a:cxn ang="0">
                    <a:pos x="8" y="93"/>
                  </a:cxn>
                  <a:cxn ang="0">
                    <a:pos x="0" y="93"/>
                  </a:cxn>
                  <a:cxn ang="0">
                    <a:pos x="0" y="85"/>
                  </a:cxn>
                  <a:cxn ang="0">
                    <a:pos x="5" y="85"/>
                  </a:cxn>
                  <a:cxn ang="0">
                    <a:pos x="5" y="83"/>
                  </a:cxn>
                  <a:cxn ang="0">
                    <a:pos x="6" y="82"/>
                  </a:cxn>
                  <a:cxn ang="0">
                    <a:pos x="8" y="81"/>
                  </a:cxn>
                  <a:cxn ang="0">
                    <a:pos x="10" y="81"/>
                  </a:cxn>
                  <a:cxn ang="0">
                    <a:pos x="10" y="82"/>
                  </a:cxn>
                  <a:cxn ang="0">
                    <a:pos x="11" y="82"/>
                  </a:cxn>
                  <a:cxn ang="0">
                    <a:pos x="11" y="83"/>
                  </a:cxn>
                  <a:cxn ang="0">
                    <a:pos x="11" y="85"/>
                  </a:cxn>
                  <a:cxn ang="0">
                    <a:pos x="27" y="85"/>
                  </a:cxn>
                  <a:cxn ang="0">
                    <a:pos x="27" y="82"/>
                  </a:cxn>
                  <a:cxn ang="0">
                    <a:pos x="16" y="82"/>
                  </a:cxn>
                  <a:cxn ang="0">
                    <a:pos x="16" y="65"/>
                  </a:cxn>
                  <a:cxn ang="0">
                    <a:pos x="33" y="65"/>
                  </a:cxn>
                  <a:cxn ang="0">
                    <a:pos x="33" y="55"/>
                  </a:cxn>
                  <a:cxn ang="0">
                    <a:pos x="44" y="55"/>
                  </a:cxn>
                  <a:cxn ang="0">
                    <a:pos x="44" y="33"/>
                  </a:cxn>
                  <a:cxn ang="0">
                    <a:pos x="6" y="30"/>
                  </a:cxn>
                  <a:cxn ang="0">
                    <a:pos x="44" y="30"/>
                  </a:cxn>
                  <a:cxn ang="0">
                    <a:pos x="44" y="27"/>
                  </a:cxn>
                  <a:cxn ang="0">
                    <a:pos x="34" y="25"/>
                  </a:cxn>
                  <a:cxn ang="0">
                    <a:pos x="44" y="25"/>
                  </a:cxn>
                  <a:cxn ang="0">
                    <a:pos x="44" y="12"/>
                  </a:cxn>
                  <a:cxn ang="0">
                    <a:pos x="9" y="10"/>
                  </a:cxn>
                  <a:cxn ang="0">
                    <a:pos x="45" y="10"/>
                  </a:cxn>
                  <a:cxn ang="0">
                    <a:pos x="45" y="0"/>
                  </a:cxn>
                  <a:cxn ang="0">
                    <a:pos x="47" y="0"/>
                  </a:cxn>
                  <a:cxn ang="0">
                    <a:pos x="47" y="10"/>
                  </a:cxn>
                  <a:cxn ang="0">
                    <a:pos x="81" y="10"/>
                  </a:cxn>
                  <a:cxn ang="0">
                    <a:pos x="47" y="12"/>
                  </a:cxn>
                  <a:cxn ang="0">
                    <a:pos x="48" y="26"/>
                  </a:cxn>
                  <a:cxn ang="0">
                    <a:pos x="57" y="26"/>
                  </a:cxn>
                  <a:cxn ang="0">
                    <a:pos x="48" y="27"/>
                  </a:cxn>
                  <a:cxn ang="0">
                    <a:pos x="48" y="30"/>
                  </a:cxn>
                  <a:cxn ang="0">
                    <a:pos x="88" y="30"/>
                  </a:cxn>
                  <a:cxn ang="0">
                    <a:pos x="48" y="33"/>
                  </a:cxn>
                  <a:cxn ang="0">
                    <a:pos x="47" y="48"/>
                  </a:cxn>
                  <a:cxn ang="0">
                    <a:pos x="59" y="48"/>
                  </a:cxn>
                  <a:cxn ang="0">
                    <a:pos x="59" y="57"/>
                  </a:cxn>
                  <a:cxn ang="0">
                    <a:pos x="54" y="57"/>
                  </a:cxn>
                  <a:cxn ang="0">
                    <a:pos x="54" y="77"/>
                  </a:cxn>
                  <a:cxn ang="0">
                    <a:pos x="59" y="77"/>
                  </a:cxn>
                  <a:cxn ang="0">
                    <a:pos x="59" y="74"/>
                  </a:cxn>
                  <a:cxn ang="0">
                    <a:pos x="63" y="74"/>
                  </a:cxn>
                  <a:cxn ang="0">
                    <a:pos x="63" y="77"/>
                  </a:cxn>
                  <a:cxn ang="0">
                    <a:pos x="67" y="77"/>
                  </a:cxn>
                  <a:cxn ang="0">
                    <a:pos x="67" y="74"/>
                  </a:cxn>
                  <a:cxn ang="0">
                    <a:pos x="77" y="74"/>
                  </a:cxn>
                  <a:cxn ang="0">
                    <a:pos x="77" y="81"/>
                  </a:cxn>
                  <a:cxn ang="0">
                    <a:pos x="46" y="81"/>
                  </a:cxn>
                  <a:cxn ang="0">
                    <a:pos x="46" y="85"/>
                  </a:cxn>
                  <a:cxn ang="0">
                    <a:pos x="77" y="85"/>
                  </a:cxn>
                  <a:cxn ang="0">
                    <a:pos x="77" y="93"/>
                  </a:cxn>
                  <a:cxn ang="0">
                    <a:pos x="8" y="93"/>
                  </a:cxn>
                </a:cxnLst>
                <a:rect l="0" t="0" r="r" b="b"/>
                <a:pathLst>
                  <a:path w="89" h="94">
                    <a:moveTo>
                      <a:pt x="8" y="93"/>
                    </a:moveTo>
                    <a:lnTo>
                      <a:pt x="0" y="93"/>
                    </a:lnTo>
                    <a:lnTo>
                      <a:pt x="0" y="85"/>
                    </a:lnTo>
                    <a:lnTo>
                      <a:pt x="5" y="85"/>
                    </a:lnTo>
                    <a:lnTo>
                      <a:pt x="5" y="83"/>
                    </a:lnTo>
                    <a:lnTo>
                      <a:pt x="6" y="82"/>
                    </a:lnTo>
                    <a:lnTo>
                      <a:pt x="8" y="81"/>
                    </a:lnTo>
                    <a:lnTo>
                      <a:pt x="10" y="81"/>
                    </a:lnTo>
                    <a:lnTo>
                      <a:pt x="10" y="82"/>
                    </a:lnTo>
                    <a:lnTo>
                      <a:pt x="11" y="82"/>
                    </a:lnTo>
                    <a:lnTo>
                      <a:pt x="11" y="83"/>
                    </a:lnTo>
                    <a:lnTo>
                      <a:pt x="11" y="85"/>
                    </a:lnTo>
                    <a:lnTo>
                      <a:pt x="27" y="85"/>
                    </a:lnTo>
                    <a:lnTo>
                      <a:pt x="27" y="82"/>
                    </a:lnTo>
                    <a:lnTo>
                      <a:pt x="16" y="82"/>
                    </a:lnTo>
                    <a:lnTo>
                      <a:pt x="16" y="65"/>
                    </a:lnTo>
                    <a:lnTo>
                      <a:pt x="33" y="65"/>
                    </a:lnTo>
                    <a:lnTo>
                      <a:pt x="33" y="55"/>
                    </a:lnTo>
                    <a:lnTo>
                      <a:pt x="44" y="55"/>
                    </a:lnTo>
                    <a:lnTo>
                      <a:pt x="44" y="33"/>
                    </a:lnTo>
                    <a:lnTo>
                      <a:pt x="6" y="30"/>
                    </a:lnTo>
                    <a:lnTo>
                      <a:pt x="44" y="30"/>
                    </a:lnTo>
                    <a:lnTo>
                      <a:pt x="44" y="27"/>
                    </a:lnTo>
                    <a:lnTo>
                      <a:pt x="34" y="25"/>
                    </a:lnTo>
                    <a:lnTo>
                      <a:pt x="44" y="25"/>
                    </a:lnTo>
                    <a:lnTo>
                      <a:pt x="44" y="12"/>
                    </a:lnTo>
                    <a:lnTo>
                      <a:pt x="9" y="10"/>
                    </a:lnTo>
                    <a:lnTo>
                      <a:pt x="45" y="10"/>
                    </a:lnTo>
                    <a:lnTo>
                      <a:pt x="45" y="0"/>
                    </a:lnTo>
                    <a:lnTo>
                      <a:pt x="47" y="0"/>
                    </a:lnTo>
                    <a:lnTo>
                      <a:pt x="47" y="10"/>
                    </a:lnTo>
                    <a:lnTo>
                      <a:pt x="81" y="10"/>
                    </a:lnTo>
                    <a:lnTo>
                      <a:pt x="47" y="12"/>
                    </a:lnTo>
                    <a:lnTo>
                      <a:pt x="48" y="26"/>
                    </a:lnTo>
                    <a:lnTo>
                      <a:pt x="57" y="26"/>
                    </a:lnTo>
                    <a:lnTo>
                      <a:pt x="48" y="27"/>
                    </a:lnTo>
                    <a:lnTo>
                      <a:pt x="48" y="30"/>
                    </a:lnTo>
                    <a:lnTo>
                      <a:pt x="88" y="30"/>
                    </a:lnTo>
                    <a:lnTo>
                      <a:pt x="48" y="33"/>
                    </a:lnTo>
                    <a:lnTo>
                      <a:pt x="47" y="48"/>
                    </a:lnTo>
                    <a:lnTo>
                      <a:pt x="59" y="48"/>
                    </a:lnTo>
                    <a:lnTo>
                      <a:pt x="59" y="57"/>
                    </a:lnTo>
                    <a:lnTo>
                      <a:pt x="54" y="57"/>
                    </a:lnTo>
                    <a:lnTo>
                      <a:pt x="54" y="77"/>
                    </a:lnTo>
                    <a:lnTo>
                      <a:pt x="59" y="77"/>
                    </a:lnTo>
                    <a:lnTo>
                      <a:pt x="59" y="74"/>
                    </a:lnTo>
                    <a:lnTo>
                      <a:pt x="63" y="74"/>
                    </a:lnTo>
                    <a:lnTo>
                      <a:pt x="63" y="77"/>
                    </a:lnTo>
                    <a:lnTo>
                      <a:pt x="67" y="77"/>
                    </a:lnTo>
                    <a:lnTo>
                      <a:pt x="67" y="74"/>
                    </a:lnTo>
                    <a:lnTo>
                      <a:pt x="77" y="74"/>
                    </a:lnTo>
                    <a:lnTo>
                      <a:pt x="77" y="81"/>
                    </a:lnTo>
                    <a:lnTo>
                      <a:pt x="46" y="81"/>
                    </a:lnTo>
                    <a:lnTo>
                      <a:pt x="46" y="85"/>
                    </a:lnTo>
                    <a:lnTo>
                      <a:pt x="77" y="85"/>
                    </a:lnTo>
                    <a:lnTo>
                      <a:pt x="77" y="93"/>
                    </a:lnTo>
                    <a:lnTo>
                      <a:pt x="8" y="93"/>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88" name="Freeform 182"/>
              <p:cNvSpPr>
                <a:spLocks/>
              </p:cNvSpPr>
              <p:nvPr/>
            </p:nvSpPr>
            <p:spPr bwMode="auto">
              <a:xfrm>
                <a:off x="3144" y="2173"/>
                <a:ext cx="17" cy="17"/>
              </a:xfrm>
              <a:custGeom>
                <a:avLst/>
                <a:gdLst/>
                <a:ahLst/>
                <a:cxnLst>
                  <a:cxn ang="0">
                    <a:pos x="16" y="7"/>
                  </a:cxn>
                  <a:cxn ang="0">
                    <a:pos x="16" y="5"/>
                  </a:cxn>
                  <a:cxn ang="0">
                    <a:pos x="13" y="2"/>
                  </a:cxn>
                  <a:cxn ang="0">
                    <a:pos x="11" y="2"/>
                  </a:cxn>
                  <a:cxn ang="0">
                    <a:pos x="8" y="0"/>
                  </a:cxn>
                  <a:cxn ang="0">
                    <a:pos x="3" y="0"/>
                  </a:cxn>
                  <a:cxn ang="0">
                    <a:pos x="3" y="2"/>
                  </a:cxn>
                  <a:cxn ang="0">
                    <a:pos x="0" y="5"/>
                  </a:cxn>
                  <a:cxn ang="0">
                    <a:pos x="0" y="11"/>
                  </a:cxn>
                  <a:cxn ang="0">
                    <a:pos x="3" y="13"/>
                  </a:cxn>
                  <a:cxn ang="0">
                    <a:pos x="5" y="13"/>
                  </a:cxn>
                  <a:cxn ang="0">
                    <a:pos x="5" y="16"/>
                  </a:cxn>
                  <a:cxn ang="0">
                    <a:pos x="11" y="13"/>
                  </a:cxn>
                  <a:cxn ang="0">
                    <a:pos x="13" y="11"/>
                  </a:cxn>
                  <a:cxn ang="0">
                    <a:pos x="16" y="11"/>
                  </a:cxn>
                  <a:cxn ang="0">
                    <a:pos x="16" y="7"/>
                  </a:cxn>
                </a:cxnLst>
                <a:rect l="0" t="0" r="r" b="b"/>
                <a:pathLst>
                  <a:path w="17" h="17">
                    <a:moveTo>
                      <a:pt x="16" y="7"/>
                    </a:moveTo>
                    <a:lnTo>
                      <a:pt x="16" y="5"/>
                    </a:lnTo>
                    <a:lnTo>
                      <a:pt x="13" y="2"/>
                    </a:lnTo>
                    <a:lnTo>
                      <a:pt x="11" y="2"/>
                    </a:lnTo>
                    <a:lnTo>
                      <a:pt x="8" y="0"/>
                    </a:lnTo>
                    <a:lnTo>
                      <a:pt x="3" y="0"/>
                    </a:lnTo>
                    <a:lnTo>
                      <a:pt x="3" y="2"/>
                    </a:lnTo>
                    <a:lnTo>
                      <a:pt x="0" y="5"/>
                    </a:lnTo>
                    <a:lnTo>
                      <a:pt x="0" y="11"/>
                    </a:lnTo>
                    <a:lnTo>
                      <a:pt x="3" y="13"/>
                    </a:lnTo>
                    <a:lnTo>
                      <a:pt x="5" y="13"/>
                    </a:lnTo>
                    <a:lnTo>
                      <a:pt x="5" y="16"/>
                    </a:lnTo>
                    <a:lnTo>
                      <a:pt x="11" y="13"/>
                    </a:lnTo>
                    <a:lnTo>
                      <a:pt x="13" y="11"/>
                    </a:lnTo>
                    <a:lnTo>
                      <a:pt x="16" y="11"/>
                    </a:lnTo>
                    <a:lnTo>
                      <a:pt x="16" y="7"/>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89" name="Freeform 183"/>
              <p:cNvSpPr>
                <a:spLocks/>
              </p:cNvSpPr>
              <p:nvPr/>
            </p:nvSpPr>
            <p:spPr bwMode="auto">
              <a:xfrm>
                <a:off x="3178" y="2173"/>
                <a:ext cx="17" cy="17"/>
              </a:xfrm>
              <a:custGeom>
                <a:avLst/>
                <a:gdLst/>
                <a:ahLst/>
                <a:cxnLst>
                  <a:cxn ang="0">
                    <a:pos x="16" y="7"/>
                  </a:cxn>
                  <a:cxn ang="0">
                    <a:pos x="16" y="2"/>
                  </a:cxn>
                  <a:cxn ang="0">
                    <a:pos x="13" y="2"/>
                  </a:cxn>
                  <a:cxn ang="0">
                    <a:pos x="13" y="0"/>
                  </a:cxn>
                  <a:cxn ang="0">
                    <a:pos x="8" y="0"/>
                  </a:cxn>
                  <a:cxn ang="0">
                    <a:pos x="6" y="2"/>
                  </a:cxn>
                  <a:cxn ang="0">
                    <a:pos x="3" y="2"/>
                  </a:cxn>
                  <a:cxn ang="0">
                    <a:pos x="3" y="5"/>
                  </a:cxn>
                  <a:cxn ang="0">
                    <a:pos x="0" y="7"/>
                  </a:cxn>
                  <a:cxn ang="0">
                    <a:pos x="0" y="8"/>
                  </a:cxn>
                  <a:cxn ang="0">
                    <a:pos x="3" y="11"/>
                  </a:cxn>
                  <a:cxn ang="0">
                    <a:pos x="3" y="13"/>
                  </a:cxn>
                  <a:cxn ang="0">
                    <a:pos x="8" y="13"/>
                  </a:cxn>
                  <a:cxn ang="0">
                    <a:pos x="8" y="16"/>
                  </a:cxn>
                  <a:cxn ang="0">
                    <a:pos x="13" y="13"/>
                  </a:cxn>
                  <a:cxn ang="0">
                    <a:pos x="16" y="11"/>
                  </a:cxn>
                  <a:cxn ang="0">
                    <a:pos x="16" y="7"/>
                  </a:cxn>
                </a:cxnLst>
                <a:rect l="0" t="0" r="r" b="b"/>
                <a:pathLst>
                  <a:path w="17" h="17">
                    <a:moveTo>
                      <a:pt x="16" y="7"/>
                    </a:moveTo>
                    <a:lnTo>
                      <a:pt x="16" y="2"/>
                    </a:lnTo>
                    <a:lnTo>
                      <a:pt x="13" y="2"/>
                    </a:lnTo>
                    <a:lnTo>
                      <a:pt x="13" y="0"/>
                    </a:lnTo>
                    <a:lnTo>
                      <a:pt x="8" y="0"/>
                    </a:lnTo>
                    <a:lnTo>
                      <a:pt x="6" y="2"/>
                    </a:lnTo>
                    <a:lnTo>
                      <a:pt x="3" y="2"/>
                    </a:lnTo>
                    <a:lnTo>
                      <a:pt x="3" y="5"/>
                    </a:lnTo>
                    <a:lnTo>
                      <a:pt x="0" y="7"/>
                    </a:lnTo>
                    <a:lnTo>
                      <a:pt x="0" y="8"/>
                    </a:lnTo>
                    <a:lnTo>
                      <a:pt x="3" y="11"/>
                    </a:lnTo>
                    <a:lnTo>
                      <a:pt x="3" y="13"/>
                    </a:lnTo>
                    <a:lnTo>
                      <a:pt x="8" y="13"/>
                    </a:lnTo>
                    <a:lnTo>
                      <a:pt x="8" y="16"/>
                    </a:lnTo>
                    <a:lnTo>
                      <a:pt x="13" y="13"/>
                    </a:lnTo>
                    <a:lnTo>
                      <a:pt x="16" y="11"/>
                    </a:lnTo>
                    <a:lnTo>
                      <a:pt x="16" y="7"/>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90" name="Freeform 184"/>
              <p:cNvSpPr>
                <a:spLocks/>
              </p:cNvSpPr>
              <p:nvPr/>
            </p:nvSpPr>
            <p:spPr bwMode="auto">
              <a:xfrm>
                <a:off x="3164" y="2257"/>
                <a:ext cx="31" cy="17"/>
              </a:xfrm>
              <a:custGeom>
                <a:avLst/>
                <a:gdLst/>
                <a:ahLst/>
                <a:cxnLst>
                  <a:cxn ang="0">
                    <a:pos x="0" y="0"/>
                  </a:cxn>
                  <a:cxn ang="0">
                    <a:pos x="30" y="0"/>
                  </a:cxn>
                  <a:cxn ang="0">
                    <a:pos x="27" y="16"/>
                  </a:cxn>
                  <a:cxn ang="0">
                    <a:pos x="0" y="16"/>
                  </a:cxn>
                  <a:cxn ang="0">
                    <a:pos x="0" y="0"/>
                  </a:cxn>
                </a:cxnLst>
                <a:rect l="0" t="0" r="r" b="b"/>
                <a:pathLst>
                  <a:path w="31" h="17">
                    <a:moveTo>
                      <a:pt x="0" y="0"/>
                    </a:moveTo>
                    <a:lnTo>
                      <a:pt x="30" y="0"/>
                    </a:lnTo>
                    <a:lnTo>
                      <a:pt x="27" y="16"/>
                    </a:lnTo>
                    <a:lnTo>
                      <a:pt x="0" y="16"/>
                    </a:lnTo>
                    <a:lnTo>
                      <a:pt x="0" y="0"/>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91" name="Freeform 185"/>
              <p:cNvSpPr>
                <a:spLocks/>
              </p:cNvSpPr>
              <p:nvPr/>
            </p:nvSpPr>
            <p:spPr bwMode="auto">
              <a:xfrm>
                <a:off x="3126" y="2268"/>
                <a:ext cx="70" cy="17"/>
              </a:xfrm>
              <a:custGeom>
                <a:avLst/>
                <a:gdLst/>
                <a:ahLst/>
                <a:cxnLst>
                  <a:cxn ang="0">
                    <a:pos x="0" y="16"/>
                  </a:cxn>
                  <a:cxn ang="0">
                    <a:pos x="66" y="16"/>
                  </a:cxn>
                  <a:cxn ang="0">
                    <a:pos x="69" y="0"/>
                  </a:cxn>
                  <a:cxn ang="0">
                    <a:pos x="0" y="0"/>
                  </a:cxn>
                  <a:cxn ang="0">
                    <a:pos x="0" y="16"/>
                  </a:cxn>
                </a:cxnLst>
                <a:rect l="0" t="0" r="r" b="b"/>
                <a:pathLst>
                  <a:path w="70" h="17">
                    <a:moveTo>
                      <a:pt x="0" y="16"/>
                    </a:moveTo>
                    <a:lnTo>
                      <a:pt x="66" y="16"/>
                    </a:lnTo>
                    <a:lnTo>
                      <a:pt x="69" y="0"/>
                    </a:lnTo>
                    <a:lnTo>
                      <a:pt x="0" y="0"/>
                    </a:lnTo>
                    <a:lnTo>
                      <a:pt x="0" y="16"/>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92" name="Freeform 186"/>
              <p:cNvSpPr>
                <a:spLocks/>
              </p:cNvSpPr>
              <p:nvPr/>
            </p:nvSpPr>
            <p:spPr bwMode="auto">
              <a:xfrm>
                <a:off x="3126" y="2272"/>
                <a:ext cx="70" cy="17"/>
              </a:xfrm>
              <a:custGeom>
                <a:avLst/>
                <a:gdLst/>
                <a:ahLst/>
                <a:cxnLst>
                  <a:cxn ang="0">
                    <a:pos x="69" y="0"/>
                  </a:cxn>
                  <a:cxn ang="0">
                    <a:pos x="0" y="0"/>
                  </a:cxn>
                  <a:cxn ang="0">
                    <a:pos x="0" y="16"/>
                  </a:cxn>
                  <a:cxn ang="0">
                    <a:pos x="69" y="16"/>
                  </a:cxn>
                  <a:cxn ang="0">
                    <a:pos x="69" y="0"/>
                  </a:cxn>
                </a:cxnLst>
                <a:rect l="0" t="0" r="r" b="b"/>
                <a:pathLst>
                  <a:path w="70" h="17">
                    <a:moveTo>
                      <a:pt x="69" y="0"/>
                    </a:moveTo>
                    <a:lnTo>
                      <a:pt x="0" y="0"/>
                    </a:lnTo>
                    <a:lnTo>
                      <a:pt x="0" y="16"/>
                    </a:lnTo>
                    <a:lnTo>
                      <a:pt x="69" y="16"/>
                    </a:lnTo>
                    <a:lnTo>
                      <a:pt x="69" y="0"/>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93" name="Freeform 187"/>
              <p:cNvSpPr>
                <a:spLocks/>
              </p:cNvSpPr>
              <p:nvPr/>
            </p:nvSpPr>
            <p:spPr bwMode="auto">
              <a:xfrm>
                <a:off x="3126" y="2276"/>
                <a:ext cx="70" cy="17"/>
              </a:xfrm>
              <a:custGeom>
                <a:avLst/>
                <a:gdLst/>
                <a:ahLst/>
                <a:cxnLst>
                  <a:cxn ang="0">
                    <a:pos x="65" y="16"/>
                  </a:cxn>
                  <a:cxn ang="0">
                    <a:pos x="10" y="16"/>
                  </a:cxn>
                  <a:cxn ang="0">
                    <a:pos x="7" y="8"/>
                  </a:cxn>
                  <a:cxn ang="0">
                    <a:pos x="2" y="8"/>
                  </a:cxn>
                  <a:cxn ang="0">
                    <a:pos x="0" y="0"/>
                  </a:cxn>
                  <a:cxn ang="0">
                    <a:pos x="69" y="0"/>
                  </a:cxn>
                  <a:cxn ang="0">
                    <a:pos x="65" y="16"/>
                  </a:cxn>
                </a:cxnLst>
                <a:rect l="0" t="0" r="r" b="b"/>
                <a:pathLst>
                  <a:path w="70" h="17">
                    <a:moveTo>
                      <a:pt x="65" y="16"/>
                    </a:moveTo>
                    <a:lnTo>
                      <a:pt x="10" y="16"/>
                    </a:lnTo>
                    <a:lnTo>
                      <a:pt x="7" y="8"/>
                    </a:lnTo>
                    <a:lnTo>
                      <a:pt x="2" y="8"/>
                    </a:lnTo>
                    <a:lnTo>
                      <a:pt x="0" y="0"/>
                    </a:lnTo>
                    <a:lnTo>
                      <a:pt x="69" y="0"/>
                    </a:lnTo>
                    <a:lnTo>
                      <a:pt x="65" y="16"/>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94" name="Freeform 188"/>
              <p:cNvSpPr>
                <a:spLocks/>
              </p:cNvSpPr>
              <p:nvPr/>
            </p:nvSpPr>
            <p:spPr bwMode="auto">
              <a:xfrm>
                <a:off x="3135" y="2282"/>
                <a:ext cx="60" cy="17"/>
              </a:xfrm>
              <a:custGeom>
                <a:avLst/>
                <a:gdLst/>
                <a:ahLst/>
                <a:cxnLst>
                  <a:cxn ang="0">
                    <a:pos x="0" y="16"/>
                  </a:cxn>
                  <a:cxn ang="0">
                    <a:pos x="59" y="16"/>
                  </a:cxn>
                  <a:cxn ang="0">
                    <a:pos x="59" y="0"/>
                  </a:cxn>
                  <a:cxn ang="0">
                    <a:pos x="0" y="0"/>
                  </a:cxn>
                  <a:cxn ang="0">
                    <a:pos x="0" y="16"/>
                  </a:cxn>
                </a:cxnLst>
                <a:rect l="0" t="0" r="r" b="b"/>
                <a:pathLst>
                  <a:path w="60" h="17">
                    <a:moveTo>
                      <a:pt x="0" y="16"/>
                    </a:moveTo>
                    <a:lnTo>
                      <a:pt x="59" y="16"/>
                    </a:lnTo>
                    <a:lnTo>
                      <a:pt x="59" y="0"/>
                    </a:lnTo>
                    <a:lnTo>
                      <a:pt x="0" y="0"/>
                    </a:lnTo>
                    <a:lnTo>
                      <a:pt x="0" y="16"/>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95" name="Freeform 189"/>
              <p:cNvSpPr>
                <a:spLocks/>
              </p:cNvSpPr>
              <p:nvPr/>
            </p:nvSpPr>
            <p:spPr bwMode="auto">
              <a:xfrm>
                <a:off x="3145" y="2289"/>
                <a:ext cx="49" cy="40"/>
              </a:xfrm>
              <a:custGeom>
                <a:avLst/>
                <a:gdLst/>
                <a:ahLst/>
                <a:cxnLst>
                  <a:cxn ang="0">
                    <a:pos x="48" y="7"/>
                  </a:cxn>
                  <a:cxn ang="0">
                    <a:pos x="48" y="0"/>
                  </a:cxn>
                  <a:cxn ang="0">
                    <a:pos x="0" y="0"/>
                  </a:cxn>
                  <a:cxn ang="0">
                    <a:pos x="0" y="39"/>
                  </a:cxn>
                  <a:cxn ang="0">
                    <a:pos x="32" y="39"/>
                  </a:cxn>
                  <a:cxn ang="0">
                    <a:pos x="32" y="9"/>
                  </a:cxn>
                  <a:cxn ang="0">
                    <a:pos x="48" y="9"/>
                  </a:cxn>
                  <a:cxn ang="0">
                    <a:pos x="48" y="7"/>
                  </a:cxn>
                </a:cxnLst>
                <a:rect l="0" t="0" r="r" b="b"/>
                <a:pathLst>
                  <a:path w="49" h="40">
                    <a:moveTo>
                      <a:pt x="48" y="7"/>
                    </a:moveTo>
                    <a:lnTo>
                      <a:pt x="48" y="0"/>
                    </a:lnTo>
                    <a:lnTo>
                      <a:pt x="0" y="0"/>
                    </a:lnTo>
                    <a:lnTo>
                      <a:pt x="0" y="39"/>
                    </a:lnTo>
                    <a:lnTo>
                      <a:pt x="32" y="39"/>
                    </a:lnTo>
                    <a:lnTo>
                      <a:pt x="32" y="9"/>
                    </a:lnTo>
                    <a:lnTo>
                      <a:pt x="48" y="9"/>
                    </a:lnTo>
                    <a:lnTo>
                      <a:pt x="48" y="7"/>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96" name="Freeform 190"/>
              <p:cNvSpPr>
                <a:spLocks/>
              </p:cNvSpPr>
              <p:nvPr/>
            </p:nvSpPr>
            <p:spPr bwMode="auto">
              <a:xfrm>
                <a:off x="3178" y="2310"/>
                <a:ext cx="44" cy="17"/>
              </a:xfrm>
              <a:custGeom>
                <a:avLst/>
                <a:gdLst/>
                <a:ahLst/>
                <a:cxnLst>
                  <a:cxn ang="0">
                    <a:pos x="43" y="16"/>
                  </a:cxn>
                  <a:cxn ang="0">
                    <a:pos x="0" y="16"/>
                  </a:cxn>
                  <a:cxn ang="0">
                    <a:pos x="0" y="0"/>
                  </a:cxn>
                  <a:cxn ang="0">
                    <a:pos x="31" y="0"/>
                  </a:cxn>
                  <a:cxn ang="0">
                    <a:pos x="43" y="16"/>
                  </a:cxn>
                </a:cxnLst>
                <a:rect l="0" t="0" r="r" b="b"/>
                <a:pathLst>
                  <a:path w="44" h="17">
                    <a:moveTo>
                      <a:pt x="43" y="16"/>
                    </a:moveTo>
                    <a:lnTo>
                      <a:pt x="0" y="16"/>
                    </a:lnTo>
                    <a:lnTo>
                      <a:pt x="0" y="0"/>
                    </a:lnTo>
                    <a:lnTo>
                      <a:pt x="31" y="0"/>
                    </a:lnTo>
                    <a:lnTo>
                      <a:pt x="43" y="16"/>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97" name="Freeform 191"/>
              <p:cNvSpPr>
                <a:spLocks/>
              </p:cNvSpPr>
              <p:nvPr/>
            </p:nvSpPr>
            <p:spPr bwMode="auto">
              <a:xfrm>
                <a:off x="3121" y="2321"/>
                <a:ext cx="25" cy="17"/>
              </a:xfrm>
              <a:custGeom>
                <a:avLst/>
                <a:gdLst/>
                <a:ahLst/>
                <a:cxnLst>
                  <a:cxn ang="0">
                    <a:pos x="0" y="16"/>
                  </a:cxn>
                  <a:cxn ang="0">
                    <a:pos x="0" y="8"/>
                  </a:cxn>
                  <a:cxn ang="0">
                    <a:pos x="24" y="0"/>
                  </a:cxn>
                  <a:cxn ang="0">
                    <a:pos x="24" y="9"/>
                  </a:cxn>
                  <a:cxn ang="0">
                    <a:pos x="0" y="16"/>
                  </a:cxn>
                </a:cxnLst>
                <a:rect l="0" t="0" r="r" b="b"/>
                <a:pathLst>
                  <a:path w="25" h="17">
                    <a:moveTo>
                      <a:pt x="0" y="16"/>
                    </a:moveTo>
                    <a:lnTo>
                      <a:pt x="0" y="8"/>
                    </a:lnTo>
                    <a:lnTo>
                      <a:pt x="24" y="0"/>
                    </a:lnTo>
                    <a:lnTo>
                      <a:pt x="24" y="9"/>
                    </a:lnTo>
                    <a:lnTo>
                      <a:pt x="0" y="16"/>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98" name="Freeform 192"/>
              <p:cNvSpPr>
                <a:spLocks/>
              </p:cNvSpPr>
              <p:nvPr/>
            </p:nvSpPr>
            <p:spPr bwMode="auto">
              <a:xfrm>
                <a:off x="3012" y="2345"/>
                <a:ext cx="102" cy="40"/>
              </a:xfrm>
              <a:custGeom>
                <a:avLst/>
                <a:gdLst/>
                <a:ahLst/>
                <a:cxnLst>
                  <a:cxn ang="0">
                    <a:pos x="73" y="30"/>
                  </a:cxn>
                  <a:cxn ang="0">
                    <a:pos x="75" y="39"/>
                  </a:cxn>
                  <a:cxn ang="0">
                    <a:pos x="23" y="39"/>
                  </a:cxn>
                  <a:cxn ang="0">
                    <a:pos x="25" y="36"/>
                  </a:cxn>
                  <a:cxn ang="0">
                    <a:pos x="18" y="29"/>
                  </a:cxn>
                  <a:cxn ang="0">
                    <a:pos x="47" y="17"/>
                  </a:cxn>
                  <a:cxn ang="0">
                    <a:pos x="19" y="18"/>
                  </a:cxn>
                  <a:cxn ang="0">
                    <a:pos x="19" y="15"/>
                  </a:cxn>
                  <a:cxn ang="0">
                    <a:pos x="0" y="9"/>
                  </a:cxn>
                  <a:cxn ang="0">
                    <a:pos x="0" y="0"/>
                  </a:cxn>
                  <a:cxn ang="0">
                    <a:pos x="101" y="0"/>
                  </a:cxn>
                  <a:cxn ang="0">
                    <a:pos x="40" y="30"/>
                  </a:cxn>
                  <a:cxn ang="0">
                    <a:pos x="73" y="30"/>
                  </a:cxn>
                </a:cxnLst>
                <a:rect l="0" t="0" r="r" b="b"/>
                <a:pathLst>
                  <a:path w="102" h="40">
                    <a:moveTo>
                      <a:pt x="73" y="30"/>
                    </a:moveTo>
                    <a:lnTo>
                      <a:pt x="75" y="39"/>
                    </a:lnTo>
                    <a:lnTo>
                      <a:pt x="23" y="39"/>
                    </a:lnTo>
                    <a:lnTo>
                      <a:pt x="25" y="36"/>
                    </a:lnTo>
                    <a:lnTo>
                      <a:pt x="18" y="29"/>
                    </a:lnTo>
                    <a:lnTo>
                      <a:pt x="47" y="17"/>
                    </a:lnTo>
                    <a:lnTo>
                      <a:pt x="19" y="18"/>
                    </a:lnTo>
                    <a:lnTo>
                      <a:pt x="19" y="15"/>
                    </a:lnTo>
                    <a:lnTo>
                      <a:pt x="0" y="9"/>
                    </a:lnTo>
                    <a:lnTo>
                      <a:pt x="0" y="0"/>
                    </a:lnTo>
                    <a:lnTo>
                      <a:pt x="101" y="0"/>
                    </a:lnTo>
                    <a:lnTo>
                      <a:pt x="40" y="30"/>
                    </a:lnTo>
                    <a:lnTo>
                      <a:pt x="73" y="30"/>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899" name="Freeform 193"/>
              <p:cNvSpPr>
                <a:spLocks/>
              </p:cNvSpPr>
              <p:nvPr/>
            </p:nvSpPr>
            <p:spPr bwMode="auto">
              <a:xfrm>
                <a:off x="3060" y="2351"/>
                <a:ext cx="17" cy="17"/>
              </a:xfrm>
              <a:custGeom>
                <a:avLst/>
                <a:gdLst/>
                <a:ahLst/>
                <a:cxnLst>
                  <a:cxn ang="0">
                    <a:pos x="16" y="3"/>
                  </a:cxn>
                  <a:cxn ang="0">
                    <a:pos x="16" y="11"/>
                  </a:cxn>
                  <a:cxn ang="0">
                    <a:pos x="0" y="16"/>
                  </a:cxn>
                  <a:cxn ang="0">
                    <a:pos x="0" y="2"/>
                  </a:cxn>
                  <a:cxn ang="0">
                    <a:pos x="6" y="0"/>
                  </a:cxn>
                  <a:cxn ang="0">
                    <a:pos x="10" y="0"/>
                  </a:cxn>
                  <a:cxn ang="0">
                    <a:pos x="13" y="0"/>
                  </a:cxn>
                  <a:cxn ang="0">
                    <a:pos x="15" y="1"/>
                  </a:cxn>
                  <a:cxn ang="0">
                    <a:pos x="15" y="2"/>
                  </a:cxn>
                  <a:cxn ang="0">
                    <a:pos x="16" y="3"/>
                  </a:cxn>
                </a:cxnLst>
                <a:rect l="0" t="0" r="r" b="b"/>
                <a:pathLst>
                  <a:path w="17" h="17">
                    <a:moveTo>
                      <a:pt x="16" y="3"/>
                    </a:moveTo>
                    <a:lnTo>
                      <a:pt x="16" y="11"/>
                    </a:lnTo>
                    <a:lnTo>
                      <a:pt x="0" y="16"/>
                    </a:lnTo>
                    <a:lnTo>
                      <a:pt x="0" y="2"/>
                    </a:lnTo>
                    <a:lnTo>
                      <a:pt x="6" y="0"/>
                    </a:lnTo>
                    <a:lnTo>
                      <a:pt x="10" y="0"/>
                    </a:lnTo>
                    <a:lnTo>
                      <a:pt x="13" y="0"/>
                    </a:lnTo>
                    <a:lnTo>
                      <a:pt x="15" y="1"/>
                    </a:lnTo>
                    <a:lnTo>
                      <a:pt x="15" y="2"/>
                    </a:lnTo>
                    <a:lnTo>
                      <a:pt x="16" y="3"/>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00" name="Freeform 194"/>
              <p:cNvSpPr>
                <a:spLocks/>
              </p:cNvSpPr>
              <p:nvPr/>
            </p:nvSpPr>
            <p:spPr bwMode="auto">
              <a:xfrm>
                <a:off x="3084" y="2376"/>
                <a:ext cx="38" cy="17"/>
              </a:xfrm>
              <a:custGeom>
                <a:avLst/>
                <a:gdLst/>
                <a:ahLst/>
                <a:cxnLst>
                  <a:cxn ang="0">
                    <a:pos x="1" y="0"/>
                  </a:cxn>
                  <a:cxn ang="0">
                    <a:pos x="3" y="8"/>
                  </a:cxn>
                  <a:cxn ang="0">
                    <a:pos x="0" y="13"/>
                  </a:cxn>
                  <a:cxn ang="0">
                    <a:pos x="0" y="16"/>
                  </a:cxn>
                  <a:cxn ang="0">
                    <a:pos x="30" y="16"/>
                  </a:cxn>
                  <a:cxn ang="0">
                    <a:pos x="30" y="9"/>
                  </a:cxn>
                  <a:cxn ang="0">
                    <a:pos x="32" y="8"/>
                  </a:cxn>
                  <a:cxn ang="0">
                    <a:pos x="37" y="0"/>
                  </a:cxn>
                  <a:cxn ang="0">
                    <a:pos x="1" y="0"/>
                  </a:cxn>
                </a:cxnLst>
                <a:rect l="0" t="0" r="r" b="b"/>
                <a:pathLst>
                  <a:path w="38" h="17">
                    <a:moveTo>
                      <a:pt x="1" y="0"/>
                    </a:moveTo>
                    <a:lnTo>
                      <a:pt x="3" y="8"/>
                    </a:lnTo>
                    <a:lnTo>
                      <a:pt x="0" y="13"/>
                    </a:lnTo>
                    <a:lnTo>
                      <a:pt x="0" y="16"/>
                    </a:lnTo>
                    <a:lnTo>
                      <a:pt x="30" y="16"/>
                    </a:lnTo>
                    <a:lnTo>
                      <a:pt x="30" y="9"/>
                    </a:lnTo>
                    <a:lnTo>
                      <a:pt x="32" y="8"/>
                    </a:lnTo>
                    <a:lnTo>
                      <a:pt x="37" y="0"/>
                    </a:lnTo>
                    <a:lnTo>
                      <a:pt x="1" y="0"/>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01" name="Freeform 195"/>
              <p:cNvSpPr>
                <a:spLocks/>
              </p:cNvSpPr>
              <p:nvPr/>
            </p:nvSpPr>
            <p:spPr bwMode="auto">
              <a:xfrm>
                <a:off x="3116" y="2376"/>
                <a:ext cx="211" cy="17"/>
              </a:xfrm>
              <a:custGeom>
                <a:avLst/>
                <a:gdLst/>
                <a:ahLst/>
                <a:cxnLst>
                  <a:cxn ang="0">
                    <a:pos x="210" y="0"/>
                  </a:cxn>
                  <a:cxn ang="0">
                    <a:pos x="210" y="16"/>
                  </a:cxn>
                  <a:cxn ang="0">
                    <a:pos x="0" y="16"/>
                  </a:cxn>
                  <a:cxn ang="0">
                    <a:pos x="4" y="0"/>
                  </a:cxn>
                  <a:cxn ang="0">
                    <a:pos x="210" y="0"/>
                  </a:cxn>
                </a:cxnLst>
                <a:rect l="0" t="0" r="r" b="b"/>
                <a:pathLst>
                  <a:path w="211" h="17">
                    <a:moveTo>
                      <a:pt x="210" y="0"/>
                    </a:moveTo>
                    <a:lnTo>
                      <a:pt x="210" y="16"/>
                    </a:lnTo>
                    <a:lnTo>
                      <a:pt x="0" y="16"/>
                    </a:lnTo>
                    <a:lnTo>
                      <a:pt x="4" y="0"/>
                    </a:lnTo>
                    <a:lnTo>
                      <a:pt x="210" y="0"/>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02" name="Freeform 196"/>
              <p:cNvSpPr>
                <a:spLocks/>
              </p:cNvSpPr>
              <p:nvPr/>
            </p:nvSpPr>
            <p:spPr bwMode="auto">
              <a:xfrm>
                <a:off x="3326" y="2371"/>
                <a:ext cx="40" cy="17"/>
              </a:xfrm>
              <a:custGeom>
                <a:avLst/>
                <a:gdLst/>
                <a:ahLst/>
                <a:cxnLst>
                  <a:cxn ang="0">
                    <a:pos x="0" y="3"/>
                  </a:cxn>
                  <a:cxn ang="0">
                    <a:pos x="6" y="0"/>
                  </a:cxn>
                  <a:cxn ang="0">
                    <a:pos x="39" y="0"/>
                  </a:cxn>
                  <a:cxn ang="0">
                    <a:pos x="39" y="16"/>
                  </a:cxn>
                  <a:cxn ang="0">
                    <a:pos x="26" y="16"/>
                  </a:cxn>
                  <a:cxn ang="0">
                    <a:pos x="26" y="8"/>
                  </a:cxn>
                  <a:cxn ang="0">
                    <a:pos x="7" y="8"/>
                  </a:cxn>
                  <a:cxn ang="0">
                    <a:pos x="0" y="14"/>
                  </a:cxn>
                  <a:cxn ang="0">
                    <a:pos x="0" y="3"/>
                  </a:cxn>
                </a:cxnLst>
                <a:rect l="0" t="0" r="r" b="b"/>
                <a:pathLst>
                  <a:path w="40" h="17">
                    <a:moveTo>
                      <a:pt x="0" y="3"/>
                    </a:moveTo>
                    <a:lnTo>
                      <a:pt x="6" y="0"/>
                    </a:lnTo>
                    <a:lnTo>
                      <a:pt x="39" y="0"/>
                    </a:lnTo>
                    <a:lnTo>
                      <a:pt x="39" y="16"/>
                    </a:lnTo>
                    <a:lnTo>
                      <a:pt x="26" y="16"/>
                    </a:lnTo>
                    <a:lnTo>
                      <a:pt x="26" y="8"/>
                    </a:lnTo>
                    <a:lnTo>
                      <a:pt x="7" y="8"/>
                    </a:lnTo>
                    <a:lnTo>
                      <a:pt x="0" y="14"/>
                    </a:lnTo>
                    <a:lnTo>
                      <a:pt x="0" y="3"/>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03" name="Freeform 197"/>
              <p:cNvSpPr>
                <a:spLocks/>
              </p:cNvSpPr>
              <p:nvPr/>
            </p:nvSpPr>
            <p:spPr bwMode="auto">
              <a:xfrm>
                <a:off x="3376" y="2347"/>
                <a:ext cx="22" cy="17"/>
              </a:xfrm>
              <a:custGeom>
                <a:avLst/>
                <a:gdLst/>
                <a:ahLst/>
                <a:cxnLst>
                  <a:cxn ang="0">
                    <a:pos x="21" y="16"/>
                  </a:cxn>
                  <a:cxn ang="0">
                    <a:pos x="21" y="6"/>
                  </a:cxn>
                  <a:cxn ang="0">
                    <a:pos x="2" y="7"/>
                  </a:cxn>
                  <a:cxn ang="0">
                    <a:pos x="2" y="3"/>
                  </a:cxn>
                  <a:cxn ang="0">
                    <a:pos x="1" y="0"/>
                  </a:cxn>
                  <a:cxn ang="0">
                    <a:pos x="0" y="3"/>
                  </a:cxn>
                  <a:cxn ang="0">
                    <a:pos x="0" y="12"/>
                  </a:cxn>
                  <a:cxn ang="0">
                    <a:pos x="17" y="11"/>
                  </a:cxn>
                  <a:cxn ang="0">
                    <a:pos x="14" y="16"/>
                  </a:cxn>
                  <a:cxn ang="0">
                    <a:pos x="21" y="16"/>
                  </a:cxn>
                </a:cxnLst>
                <a:rect l="0" t="0" r="r" b="b"/>
                <a:pathLst>
                  <a:path w="22" h="17">
                    <a:moveTo>
                      <a:pt x="21" y="16"/>
                    </a:moveTo>
                    <a:lnTo>
                      <a:pt x="21" y="6"/>
                    </a:lnTo>
                    <a:lnTo>
                      <a:pt x="2" y="7"/>
                    </a:lnTo>
                    <a:lnTo>
                      <a:pt x="2" y="3"/>
                    </a:lnTo>
                    <a:lnTo>
                      <a:pt x="1" y="0"/>
                    </a:lnTo>
                    <a:lnTo>
                      <a:pt x="0" y="3"/>
                    </a:lnTo>
                    <a:lnTo>
                      <a:pt x="0" y="12"/>
                    </a:lnTo>
                    <a:lnTo>
                      <a:pt x="17" y="11"/>
                    </a:lnTo>
                    <a:lnTo>
                      <a:pt x="14" y="16"/>
                    </a:lnTo>
                    <a:lnTo>
                      <a:pt x="21" y="16"/>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04" name="Freeform 198"/>
              <p:cNvSpPr>
                <a:spLocks/>
              </p:cNvSpPr>
              <p:nvPr/>
            </p:nvSpPr>
            <p:spPr bwMode="auto">
              <a:xfrm>
                <a:off x="3333" y="2348"/>
                <a:ext cx="65" cy="39"/>
              </a:xfrm>
              <a:custGeom>
                <a:avLst/>
                <a:gdLst/>
                <a:ahLst/>
                <a:cxnLst>
                  <a:cxn ang="0">
                    <a:pos x="43" y="0"/>
                  </a:cxn>
                  <a:cxn ang="0">
                    <a:pos x="0" y="23"/>
                  </a:cxn>
                  <a:cxn ang="0">
                    <a:pos x="32" y="23"/>
                  </a:cxn>
                  <a:cxn ang="0">
                    <a:pos x="32" y="38"/>
                  </a:cxn>
                  <a:cxn ang="0">
                    <a:pos x="64" y="17"/>
                  </a:cxn>
                  <a:cxn ang="0">
                    <a:pos x="64" y="6"/>
                  </a:cxn>
                  <a:cxn ang="0">
                    <a:pos x="57" y="6"/>
                  </a:cxn>
                  <a:cxn ang="0">
                    <a:pos x="60" y="4"/>
                  </a:cxn>
                  <a:cxn ang="0">
                    <a:pos x="43" y="4"/>
                  </a:cxn>
                  <a:cxn ang="0">
                    <a:pos x="43" y="0"/>
                  </a:cxn>
                </a:cxnLst>
                <a:rect l="0" t="0" r="r" b="b"/>
                <a:pathLst>
                  <a:path w="65" h="39">
                    <a:moveTo>
                      <a:pt x="43" y="0"/>
                    </a:moveTo>
                    <a:lnTo>
                      <a:pt x="0" y="23"/>
                    </a:lnTo>
                    <a:lnTo>
                      <a:pt x="32" y="23"/>
                    </a:lnTo>
                    <a:lnTo>
                      <a:pt x="32" y="38"/>
                    </a:lnTo>
                    <a:lnTo>
                      <a:pt x="64" y="17"/>
                    </a:lnTo>
                    <a:lnTo>
                      <a:pt x="64" y="6"/>
                    </a:lnTo>
                    <a:lnTo>
                      <a:pt x="57" y="6"/>
                    </a:lnTo>
                    <a:lnTo>
                      <a:pt x="60" y="4"/>
                    </a:lnTo>
                    <a:lnTo>
                      <a:pt x="43" y="4"/>
                    </a:lnTo>
                    <a:lnTo>
                      <a:pt x="43" y="0"/>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05" name="Freeform 199"/>
              <p:cNvSpPr>
                <a:spLocks/>
              </p:cNvSpPr>
              <p:nvPr/>
            </p:nvSpPr>
            <p:spPr bwMode="auto">
              <a:xfrm>
                <a:off x="3326" y="2379"/>
                <a:ext cx="27" cy="31"/>
              </a:xfrm>
              <a:custGeom>
                <a:avLst/>
                <a:gdLst/>
                <a:ahLst/>
                <a:cxnLst>
                  <a:cxn ang="0">
                    <a:pos x="8" y="5"/>
                  </a:cxn>
                  <a:cxn ang="0">
                    <a:pos x="16" y="5"/>
                  </a:cxn>
                  <a:cxn ang="0">
                    <a:pos x="16" y="30"/>
                  </a:cxn>
                  <a:cxn ang="0">
                    <a:pos x="26" y="21"/>
                  </a:cxn>
                  <a:cxn ang="0">
                    <a:pos x="26" y="0"/>
                  </a:cxn>
                  <a:cxn ang="0">
                    <a:pos x="7" y="0"/>
                  </a:cxn>
                  <a:cxn ang="0">
                    <a:pos x="0" y="5"/>
                  </a:cxn>
                  <a:cxn ang="0">
                    <a:pos x="8" y="5"/>
                  </a:cxn>
                </a:cxnLst>
                <a:rect l="0" t="0" r="r" b="b"/>
                <a:pathLst>
                  <a:path w="27" h="31">
                    <a:moveTo>
                      <a:pt x="8" y="5"/>
                    </a:moveTo>
                    <a:lnTo>
                      <a:pt x="16" y="5"/>
                    </a:lnTo>
                    <a:lnTo>
                      <a:pt x="16" y="30"/>
                    </a:lnTo>
                    <a:lnTo>
                      <a:pt x="26" y="21"/>
                    </a:lnTo>
                    <a:lnTo>
                      <a:pt x="26" y="0"/>
                    </a:lnTo>
                    <a:lnTo>
                      <a:pt x="7" y="0"/>
                    </a:lnTo>
                    <a:lnTo>
                      <a:pt x="0" y="5"/>
                    </a:lnTo>
                    <a:lnTo>
                      <a:pt x="8" y="5"/>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06" name="Freeform 200"/>
              <p:cNvSpPr>
                <a:spLocks/>
              </p:cNvSpPr>
              <p:nvPr/>
            </p:nvSpPr>
            <p:spPr bwMode="auto">
              <a:xfrm>
                <a:off x="3269" y="2333"/>
                <a:ext cx="23" cy="44"/>
              </a:xfrm>
              <a:custGeom>
                <a:avLst/>
                <a:gdLst/>
                <a:ahLst/>
                <a:cxnLst>
                  <a:cxn ang="0">
                    <a:pos x="12" y="43"/>
                  </a:cxn>
                  <a:cxn ang="0">
                    <a:pos x="22" y="0"/>
                  </a:cxn>
                  <a:cxn ang="0">
                    <a:pos x="13" y="0"/>
                  </a:cxn>
                  <a:cxn ang="0">
                    <a:pos x="0" y="43"/>
                  </a:cxn>
                  <a:cxn ang="0">
                    <a:pos x="12" y="43"/>
                  </a:cxn>
                </a:cxnLst>
                <a:rect l="0" t="0" r="r" b="b"/>
                <a:pathLst>
                  <a:path w="23" h="44">
                    <a:moveTo>
                      <a:pt x="12" y="43"/>
                    </a:moveTo>
                    <a:lnTo>
                      <a:pt x="22" y="0"/>
                    </a:lnTo>
                    <a:lnTo>
                      <a:pt x="13" y="0"/>
                    </a:lnTo>
                    <a:lnTo>
                      <a:pt x="0" y="43"/>
                    </a:lnTo>
                    <a:lnTo>
                      <a:pt x="12" y="43"/>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07" name="Freeform 201"/>
              <p:cNvSpPr>
                <a:spLocks/>
              </p:cNvSpPr>
              <p:nvPr/>
            </p:nvSpPr>
            <p:spPr bwMode="auto">
              <a:xfrm>
                <a:off x="3098" y="2336"/>
                <a:ext cx="67" cy="41"/>
              </a:xfrm>
              <a:custGeom>
                <a:avLst/>
                <a:gdLst/>
                <a:ahLst/>
                <a:cxnLst>
                  <a:cxn ang="0">
                    <a:pos x="57" y="0"/>
                  </a:cxn>
                  <a:cxn ang="0">
                    <a:pos x="66" y="0"/>
                  </a:cxn>
                  <a:cxn ang="0">
                    <a:pos x="15" y="40"/>
                  </a:cxn>
                  <a:cxn ang="0">
                    <a:pos x="0" y="40"/>
                  </a:cxn>
                  <a:cxn ang="0">
                    <a:pos x="57" y="0"/>
                  </a:cxn>
                </a:cxnLst>
                <a:rect l="0" t="0" r="r" b="b"/>
                <a:pathLst>
                  <a:path w="67" h="41">
                    <a:moveTo>
                      <a:pt x="57" y="0"/>
                    </a:moveTo>
                    <a:lnTo>
                      <a:pt x="66" y="0"/>
                    </a:lnTo>
                    <a:lnTo>
                      <a:pt x="15" y="40"/>
                    </a:lnTo>
                    <a:lnTo>
                      <a:pt x="0" y="40"/>
                    </a:lnTo>
                    <a:lnTo>
                      <a:pt x="57" y="0"/>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08" name="Freeform 202"/>
              <p:cNvSpPr>
                <a:spLocks/>
              </p:cNvSpPr>
              <p:nvPr/>
            </p:nvSpPr>
            <p:spPr bwMode="auto">
              <a:xfrm>
                <a:off x="3012" y="2317"/>
                <a:ext cx="509" cy="60"/>
              </a:xfrm>
              <a:custGeom>
                <a:avLst/>
                <a:gdLst/>
                <a:ahLst/>
                <a:cxnLst>
                  <a:cxn ang="0">
                    <a:pos x="73" y="59"/>
                  </a:cxn>
                  <a:cxn ang="0">
                    <a:pos x="40" y="59"/>
                  </a:cxn>
                  <a:cxn ang="0">
                    <a:pos x="100" y="28"/>
                  </a:cxn>
                  <a:cxn ang="0">
                    <a:pos x="0" y="28"/>
                  </a:cxn>
                  <a:cxn ang="0">
                    <a:pos x="109" y="11"/>
                  </a:cxn>
                  <a:cxn ang="0">
                    <a:pos x="132" y="8"/>
                  </a:cxn>
                  <a:cxn ang="0">
                    <a:pos x="132" y="10"/>
                  </a:cxn>
                  <a:cxn ang="0">
                    <a:pos x="165" y="10"/>
                  </a:cxn>
                  <a:cxn ang="0">
                    <a:pos x="165" y="0"/>
                  </a:cxn>
                  <a:cxn ang="0">
                    <a:pos x="344" y="0"/>
                  </a:cxn>
                  <a:cxn ang="0">
                    <a:pos x="351" y="0"/>
                  </a:cxn>
                  <a:cxn ang="0">
                    <a:pos x="417" y="0"/>
                  </a:cxn>
                  <a:cxn ang="0">
                    <a:pos x="452" y="12"/>
                  </a:cxn>
                  <a:cxn ang="0">
                    <a:pos x="508" y="23"/>
                  </a:cxn>
                  <a:cxn ang="0">
                    <a:pos x="508" y="25"/>
                  </a:cxn>
                  <a:cxn ang="0">
                    <a:pos x="384" y="32"/>
                  </a:cxn>
                  <a:cxn ang="0">
                    <a:pos x="366" y="33"/>
                  </a:cxn>
                  <a:cxn ang="0">
                    <a:pos x="366" y="30"/>
                  </a:cxn>
                  <a:cxn ang="0">
                    <a:pos x="365" y="29"/>
                  </a:cxn>
                  <a:cxn ang="0">
                    <a:pos x="363" y="30"/>
                  </a:cxn>
                  <a:cxn ang="0">
                    <a:pos x="320" y="53"/>
                  </a:cxn>
                  <a:cxn ang="0">
                    <a:pos x="313" y="56"/>
                  </a:cxn>
                  <a:cxn ang="0">
                    <a:pos x="313" y="59"/>
                  </a:cxn>
                  <a:cxn ang="0">
                    <a:pos x="269" y="59"/>
                  </a:cxn>
                  <a:cxn ang="0">
                    <a:pos x="278" y="16"/>
                  </a:cxn>
                  <a:cxn ang="0">
                    <a:pos x="270" y="16"/>
                  </a:cxn>
                  <a:cxn ang="0">
                    <a:pos x="256" y="59"/>
                  </a:cxn>
                  <a:cxn ang="0">
                    <a:pos x="100" y="59"/>
                  </a:cxn>
                  <a:cxn ang="0">
                    <a:pos x="151" y="19"/>
                  </a:cxn>
                  <a:cxn ang="0">
                    <a:pos x="142" y="19"/>
                  </a:cxn>
                  <a:cxn ang="0">
                    <a:pos x="85" y="59"/>
                  </a:cxn>
                  <a:cxn ang="0">
                    <a:pos x="73" y="59"/>
                  </a:cxn>
                </a:cxnLst>
                <a:rect l="0" t="0" r="r" b="b"/>
                <a:pathLst>
                  <a:path w="509" h="60">
                    <a:moveTo>
                      <a:pt x="73" y="59"/>
                    </a:moveTo>
                    <a:lnTo>
                      <a:pt x="40" y="59"/>
                    </a:lnTo>
                    <a:lnTo>
                      <a:pt x="100" y="28"/>
                    </a:lnTo>
                    <a:lnTo>
                      <a:pt x="0" y="28"/>
                    </a:lnTo>
                    <a:lnTo>
                      <a:pt x="109" y="11"/>
                    </a:lnTo>
                    <a:lnTo>
                      <a:pt x="132" y="8"/>
                    </a:lnTo>
                    <a:lnTo>
                      <a:pt x="132" y="10"/>
                    </a:lnTo>
                    <a:lnTo>
                      <a:pt x="165" y="10"/>
                    </a:lnTo>
                    <a:lnTo>
                      <a:pt x="165" y="0"/>
                    </a:lnTo>
                    <a:lnTo>
                      <a:pt x="344" y="0"/>
                    </a:lnTo>
                    <a:lnTo>
                      <a:pt x="351" y="0"/>
                    </a:lnTo>
                    <a:lnTo>
                      <a:pt x="417" y="0"/>
                    </a:lnTo>
                    <a:lnTo>
                      <a:pt x="452" y="12"/>
                    </a:lnTo>
                    <a:lnTo>
                      <a:pt x="508" y="23"/>
                    </a:lnTo>
                    <a:lnTo>
                      <a:pt x="508" y="25"/>
                    </a:lnTo>
                    <a:lnTo>
                      <a:pt x="384" y="32"/>
                    </a:lnTo>
                    <a:lnTo>
                      <a:pt x="366" y="33"/>
                    </a:lnTo>
                    <a:lnTo>
                      <a:pt x="366" y="30"/>
                    </a:lnTo>
                    <a:lnTo>
                      <a:pt x="365" y="29"/>
                    </a:lnTo>
                    <a:lnTo>
                      <a:pt x="363" y="30"/>
                    </a:lnTo>
                    <a:lnTo>
                      <a:pt x="320" y="53"/>
                    </a:lnTo>
                    <a:lnTo>
                      <a:pt x="313" y="56"/>
                    </a:lnTo>
                    <a:lnTo>
                      <a:pt x="313" y="59"/>
                    </a:lnTo>
                    <a:lnTo>
                      <a:pt x="269" y="59"/>
                    </a:lnTo>
                    <a:lnTo>
                      <a:pt x="278" y="16"/>
                    </a:lnTo>
                    <a:lnTo>
                      <a:pt x="270" y="16"/>
                    </a:lnTo>
                    <a:lnTo>
                      <a:pt x="256" y="59"/>
                    </a:lnTo>
                    <a:lnTo>
                      <a:pt x="100" y="59"/>
                    </a:lnTo>
                    <a:lnTo>
                      <a:pt x="151" y="19"/>
                    </a:lnTo>
                    <a:lnTo>
                      <a:pt x="142" y="19"/>
                    </a:lnTo>
                    <a:lnTo>
                      <a:pt x="85" y="59"/>
                    </a:lnTo>
                    <a:lnTo>
                      <a:pt x="73" y="59"/>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09" name="Freeform 203"/>
              <p:cNvSpPr>
                <a:spLocks/>
              </p:cNvSpPr>
              <p:nvPr/>
            </p:nvSpPr>
            <p:spPr bwMode="auto">
              <a:xfrm>
                <a:off x="3397" y="2343"/>
                <a:ext cx="124" cy="25"/>
              </a:xfrm>
              <a:custGeom>
                <a:avLst/>
                <a:gdLst/>
                <a:ahLst/>
                <a:cxnLst>
                  <a:cxn ang="0">
                    <a:pos x="123" y="0"/>
                  </a:cxn>
                  <a:cxn ang="0">
                    <a:pos x="0" y="6"/>
                  </a:cxn>
                  <a:cxn ang="0">
                    <a:pos x="0" y="24"/>
                  </a:cxn>
                  <a:cxn ang="0">
                    <a:pos x="5" y="23"/>
                  </a:cxn>
                  <a:cxn ang="0">
                    <a:pos x="5" y="16"/>
                  </a:cxn>
                  <a:cxn ang="0">
                    <a:pos x="5" y="15"/>
                  </a:cxn>
                  <a:cxn ang="0">
                    <a:pos x="6" y="14"/>
                  </a:cxn>
                  <a:cxn ang="0">
                    <a:pos x="8" y="14"/>
                  </a:cxn>
                  <a:cxn ang="0">
                    <a:pos x="8" y="13"/>
                  </a:cxn>
                  <a:cxn ang="0">
                    <a:pos x="9" y="12"/>
                  </a:cxn>
                  <a:cxn ang="0">
                    <a:pos x="10" y="12"/>
                  </a:cxn>
                  <a:cxn ang="0">
                    <a:pos x="11" y="13"/>
                  </a:cxn>
                  <a:cxn ang="0">
                    <a:pos x="12" y="13"/>
                  </a:cxn>
                  <a:cxn ang="0">
                    <a:pos x="13" y="14"/>
                  </a:cxn>
                  <a:cxn ang="0">
                    <a:pos x="14" y="16"/>
                  </a:cxn>
                  <a:cxn ang="0">
                    <a:pos x="14" y="17"/>
                  </a:cxn>
                  <a:cxn ang="0">
                    <a:pos x="13" y="23"/>
                  </a:cxn>
                  <a:cxn ang="0">
                    <a:pos x="62" y="20"/>
                  </a:cxn>
                  <a:cxn ang="0">
                    <a:pos x="109" y="17"/>
                  </a:cxn>
                  <a:cxn ang="0">
                    <a:pos x="109" y="5"/>
                  </a:cxn>
                  <a:cxn ang="0">
                    <a:pos x="123" y="0"/>
                  </a:cxn>
                </a:cxnLst>
                <a:rect l="0" t="0" r="r" b="b"/>
                <a:pathLst>
                  <a:path w="124" h="25">
                    <a:moveTo>
                      <a:pt x="123" y="0"/>
                    </a:moveTo>
                    <a:lnTo>
                      <a:pt x="0" y="6"/>
                    </a:lnTo>
                    <a:lnTo>
                      <a:pt x="0" y="24"/>
                    </a:lnTo>
                    <a:lnTo>
                      <a:pt x="5" y="23"/>
                    </a:lnTo>
                    <a:lnTo>
                      <a:pt x="5" y="16"/>
                    </a:lnTo>
                    <a:lnTo>
                      <a:pt x="5" y="15"/>
                    </a:lnTo>
                    <a:lnTo>
                      <a:pt x="6" y="14"/>
                    </a:lnTo>
                    <a:lnTo>
                      <a:pt x="8" y="14"/>
                    </a:lnTo>
                    <a:lnTo>
                      <a:pt x="8" y="13"/>
                    </a:lnTo>
                    <a:lnTo>
                      <a:pt x="9" y="12"/>
                    </a:lnTo>
                    <a:lnTo>
                      <a:pt x="10" y="12"/>
                    </a:lnTo>
                    <a:lnTo>
                      <a:pt x="11" y="13"/>
                    </a:lnTo>
                    <a:lnTo>
                      <a:pt x="12" y="13"/>
                    </a:lnTo>
                    <a:lnTo>
                      <a:pt x="13" y="14"/>
                    </a:lnTo>
                    <a:lnTo>
                      <a:pt x="14" y="16"/>
                    </a:lnTo>
                    <a:lnTo>
                      <a:pt x="14" y="17"/>
                    </a:lnTo>
                    <a:lnTo>
                      <a:pt x="13" y="23"/>
                    </a:lnTo>
                    <a:lnTo>
                      <a:pt x="62" y="20"/>
                    </a:lnTo>
                    <a:lnTo>
                      <a:pt x="109" y="17"/>
                    </a:lnTo>
                    <a:lnTo>
                      <a:pt x="109" y="5"/>
                    </a:lnTo>
                    <a:lnTo>
                      <a:pt x="123" y="0"/>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10" name="Freeform 204"/>
              <p:cNvSpPr>
                <a:spLocks/>
              </p:cNvSpPr>
              <p:nvPr/>
            </p:nvSpPr>
            <p:spPr bwMode="auto">
              <a:xfrm>
                <a:off x="3402" y="2356"/>
                <a:ext cx="17" cy="17"/>
              </a:xfrm>
              <a:custGeom>
                <a:avLst/>
                <a:gdLst/>
                <a:ahLst/>
                <a:cxnLst>
                  <a:cxn ang="0">
                    <a:pos x="16" y="4"/>
                  </a:cxn>
                  <a:cxn ang="0">
                    <a:pos x="15" y="12"/>
                  </a:cxn>
                  <a:cxn ang="0">
                    <a:pos x="13" y="16"/>
                  </a:cxn>
                  <a:cxn ang="0">
                    <a:pos x="0" y="16"/>
                  </a:cxn>
                  <a:cxn ang="0">
                    <a:pos x="0" y="12"/>
                  </a:cxn>
                  <a:cxn ang="0">
                    <a:pos x="1" y="4"/>
                  </a:cxn>
                  <a:cxn ang="0">
                    <a:pos x="1" y="2"/>
                  </a:cxn>
                  <a:cxn ang="0">
                    <a:pos x="2" y="1"/>
                  </a:cxn>
                  <a:cxn ang="0">
                    <a:pos x="5" y="1"/>
                  </a:cxn>
                  <a:cxn ang="0">
                    <a:pos x="5" y="0"/>
                  </a:cxn>
                  <a:cxn ang="0">
                    <a:pos x="6" y="0"/>
                  </a:cxn>
                  <a:cxn ang="0">
                    <a:pos x="7" y="0"/>
                  </a:cxn>
                  <a:cxn ang="0">
                    <a:pos x="10" y="0"/>
                  </a:cxn>
                  <a:cxn ang="0">
                    <a:pos x="11" y="0"/>
                  </a:cxn>
                  <a:cxn ang="0">
                    <a:pos x="13" y="0"/>
                  </a:cxn>
                  <a:cxn ang="0">
                    <a:pos x="13" y="1"/>
                  </a:cxn>
                  <a:cxn ang="0">
                    <a:pos x="16" y="3"/>
                  </a:cxn>
                  <a:cxn ang="0">
                    <a:pos x="16" y="4"/>
                  </a:cxn>
                </a:cxnLst>
                <a:rect l="0" t="0" r="r" b="b"/>
                <a:pathLst>
                  <a:path w="17" h="17">
                    <a:moveTo>
                      <a:pt x="16" y="4"/>
                    </a:moveTo>
                    <a:lnTo>
                      <a:pt x="15" y="12"/>
                    </a:lnTo>
                    <a:lnTo>
                      <a:pt x="13" y="16"/>
                    </a:lnTo>
                    <a:lnTo>
                      <a:pt x="0" y="16"/>
                    </a:lnTo>
                    <a:lnTo>
                      <a:pt x="0" y="12"/>
                    </a:lnTo>
                    <a:lnTo>
                      <a:pt x="1" y="4"/>
                    </a:lnTo>
                    <a:lnTo>
                      <a:pt x="1" y="2"/>
                    </a:lnTo>
                    <a:lnTo>
                      <a:pt x="2" y="1"/>
                    </a:lnTo>
                    <a:lnTo>
                      <a:pt x="5" y="1"/>
                    </a:lnTo>
                    <a:lnTo>
                      <a:pt x="5" y="0"/>
                    </a:lnTo>
                    <a:lnTo>
                      <a:pt x="6" y="0"/>
                    </a:lnTo>
                    <a:lnTo>
                      <a:pt x="7" y="0"/>
                    </a:lnTo>
                    <a:lnTo>
                      <a:pt x="10" y="0"/>
                    </a:lnTo>
                    <a:lnTo>
                      <a:pt x="11" y="0"/>
                    </a:lnTo>
                    <a:lnTo>
                      <a:pt x="13" y="0"/>
                    </a:lnTo>
                    <a:lnTo>
                      <a:pt x="13" y="1"/>
                    </a:lnTo>
                    <a:lnTo>
                      <a:pt x="16" y="3"/>
                    </a:lnTo>
                    <a:lnTo>
                      <a:pt x="16" y="4"/>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11" name="Freeform 205"/>
              <p:cNvSpPr>
                <a:spLocks/>
              </p:cNvSpPr>
              <p:nvPr/>
            </p:nvSpPr>
            <p:spPr bwMode="auto">
              <a:xfrm>
                <a:off x="3183" y="2434"/>
                <a:ext cx="21" cy="17"/>
              </a:xfrm>
              <a:custGeom>
                <a:avLst/>
                <a:gdLst/>
                <a:ahLst/>
                <a:cxnLst>
                  <a:cxn ang="0">
                    <a:pos x="20" y="7"/>
                  </a:cxn>
                  <a:cxn ang="0">
                    <a:pos x="20" y="6"/>
                  </a:cxn>
                  <a:cxn ang="0">
                    <a:pos x="18" y="4"/>
                  </a:cxn>
                  <a:cxn ang="0">
                    <a:pos x="17" y="3"/>
                  </a:cxn>
                  <a:cxn ang="0">
                    <a:pos x="15" y="2"/>
                  </a:cxn>
                  <a:cxn ang="0">
                    <a:pos x="14" y="0"/>
                  </a:cxn>
                  <a:cxn ang="0">
                    <a:pos x="12" y="0"/>
                  </a:cxn>
                  <a:cxn ang="0">
                    <a:pos x="7" y="0"/>
                  </a:cxn>
                  <a:cxn ang="0">
                    <a:pos x="5" y="2"/>
                  </a:cxn>
                  <a:cxn ang="0">
                    <a:pos x="4" y="2"/>
                  </a:cxn>
                  <a:cxn ang="0">
                    <a:pos x="2" y="3"/>
                  </a:cxn>
                  <a:cxn ang="0">
                    <a:pos x="1" y="4"/>
                  </a:cxn>
                  <a:cxn ang="0">
                    <a:pos x="1" y="6"/>
                  </a:cxn>
                  <a:cxn ang="0">
                    <a:pos x="0" y="7"/>
                  </a:cxn>
                  <a:cxn ang="0">
                    <a:pos x="0" y="9"/>
                  </a:cxn>
                  <a:cxn ang="0">
                    <a:pos x="1" y="11"/>
                  </a:cxn>
                  <a:cxn ang="0">
                    <a:pos x="2" y="13"/>
                  </a:cxn>
                  <a:cxn ang="0">
                    <a:pos x="3" y="13"/>
                  </a:cxn>
                  <a:cxn ang="0">
                    <a:pos x="4" y="14"/>
                  </a:cxn>
                  <a:cxn ang="0">
                    <a:pos x="5" y="14"/>
                  </a:cxn>
                  <a:cxn ang="0">
                    <a:pos x="7" y="16"/>
                  </a:cxn>
                  <a:cxn ang="0">
                    <a:pos x="13" y="16"/>
                  </a:cxn>
                  <a:cxn ang="0">
                    <a:pos x="15" y="14"/>
                  </a:cxn>
                  <a:cxn ang="0">
                    <a:pos x="16" y="14"/>
                  </a:cxn>
                  <a:cxn ang="0">
                    <a:pos x="17" y="13"/>
                  </a:cxn>
                  <a:cxn ang="0">
                    <a:pos x="18" y="11"/>
                  </a:cxn>
                  <a:cxn ang="0">
                    <a:pos x="19" y="11"/>
                  </a:cxn>
                  <a:cxn ang="0">
                    <a:pos x="20" y="9"/>
                  </a:cxn>
                  <a:cxn ang="0">
                    <a:pos x="20" y="7"/>
                  </a:cxn>
                </a:cxnLst>
                <a:rect l="0" t="0" r="r" b="b"/>
                <a:pathLst>
                  <a:path w="21" h="17">
                    <a:moveTo>
                      <a:pt x="20" y="7"/>
                    </a:moveTo>
                    <a:lnTo>
                      <a:pt x="20" y="6"/>
                    </a:lnTo>
                    <a:lnTo>
                      <a:pt x="18" y="4"/>
                    </a:lnTo>
                    <a:lnTo>
                      <a:pt x="17" y="3"/>
                    </a:lnTo>
                    <a:lnTo>
                      <a:pt x="15" y="2"/>
                    </a:lnTo>
                    <a:lnTo>
                      <a:pt x="14" y="0"/>
                    </a:lnTo>
                    <a:lnTo>
                      <a:pt x="12" y="0"/>
                    </a:lnTo>
                    <a:lnTo>
                      <a:pt x="7" y="0"/>
                    </a:lnTo>
                    <a:lnTo>
                      <a:pt x="5" y="2"/>
                    </a:lnTo>
                    <a:lnTo>
                      <a:pt x="4" y="2"/>
                    </a:lnTo>
                    <a:lnTo>
                      <a:pt x="2" y="3"/>
                    </a:lnTo>
                    <a:lnTo>
                      <a:pt x="1" y="4"/>
                    </a:lnTo>
                    <a:lnTo>
                      <a:pt x="1" y="6"/>
                    </a:lnTo>
                    <a:lnTo>
                      <a:pt x="0" y="7"/>
                    </a:lnTo>
                    <a:lnTo>
                      <a:pt x="0" y="9"/>
                    </a:lnTo>
                    <a:lnTo>
                      <a:pt x="1" y="11"/>
                    </a:lnTo>
                    <a:lnTo>
                      <a:pt x="2" y="13"/>
                    </a:lnTo>
                    <a:lnTo>
                      <a:pt x="3" y="13"/>
                    </a:lnTo>
                    <a:lnTo>
                      <a:pt x="4" y="14"/>
                    </a:lnTo>
                    <a:lnTo>
                      <a:pt x="5" y="14"/>
                    </a:lnTo>
                    <a:lnTo>
                      <a:pt x="7" y="16"/>
                    </a:lnTo>
                    <a:lnTo>
                      <a:pt x="13" y="16"/>
                    </a:lnTo>
                    <a:lnTo>
                      <a:pt x="15" y="14"/>
                    </a:lnTo>
                    <a:lnTo>
                      <a:pt x="16" y="14"/>
                    </a:lnTo>
                    <a:lnTo>
                      <a:pt x="17" y="13"/>
                    </a:lnTo>
                    <a:lnTo>
                      <a:pt x="18" y="11"/>
                    </a:lnTo>
                    <a:lnTo>
                      <a:pt x="19" y="11"/>
                    </a:lnTo>
                    <a:lnTo>
                      <a:pt x="20" y="9"/>
                    </a:lnTo>
                    <a:lnTo>
                      <a:pt x="20" y="7"/>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12" name="Freeform 206"/>
              <p:cNvSpPr>
                <a:spLocks/>
              </p:cNvSpPr>
              <p:nvPr/>
            </p:nvSpPr>
            <p:spPr bwMode="auto">
              <a:xfrm>
                <a:off x="3160" y="2431"/>
                <a:ext cx="17" cy="17"/>
              </a:xfrm>
              <a:custGeom>
                <a:avLst/>
                <a:gdLst/>
                <a:ahLst/>
                <a:cxnLst>
                  <a:cxn ang="0">
                    <a:pos x="16" y="9"/>
                  </a:cxn>
                  <a:cxn ang="0">
                    <a:pos x="15" y="5"/>
                  </a:cxn>
                  <a:cxn ang="0">
                    <a:pos x="15" y="4"/>
                  </a:cxn>
                  <a:cxn ang="0">
                    <a:pos x="14" y="2"/>
                  </a:cxn>
                  <a:cxn ang="0">
                    <a:pos x="13" y="1"/>
                  </a:cxn>
                  <a:cxn ang="0">
                    <a:pos x="10" y="1"/>
                  </a:cxn>
                  <a:cxn ang="0">
                    <a:pos x="8" y="0"/>
                  </a:cxn>
                  <a:cxn ang="0">
                    <a:pos x="6" y="0"/>
                  </a:cxn>
                  <a:cxn ang="0">
                    <a:pos x="5" y="1"/>
                  </a:cxn>
                  <a:cxn ang="0">
                    <a:pos x="3" y="1"/>
                  </a:cxn>
                  <a:cxn ang="0">
                    <a:pos x="2" y="2"/>
                  </a:cxn>
                  <a:cxn ang="0">
                    <a:pos x="1" y="2"/>
                  </a:cxn>
                  <a:cxn ang="0">
                    <a:pos x="0" y="5"/>
                  </a:cxn>
                  <a:cxn ang="0">
                    <a:pos x="0" y="10"/>
                  </a:cxn>
                  <a:cxn ang="0">
                    <a:pos x="1" y="12"/>
                  </a:cxn>
                  <a:cxn ang="0">
                    <a:pos x="2" y="13"/>
                  </a:cxn>
                  <a:cxn ang="0">
                    <a:pos x="3" y="15"/>
                  </a:cxn>
                  <a:cxn ang="0">
                    <a:pos x="5" y="15"/>
                  </a:cxn>
                  <a:cxn ang="0">
                    <a:pos x="6" y="16"/>
                  </a:cxn>
                  <a:cxn ang="0">
                    <a:pos x="8" y="16"/>
                  </a:cxn>
                  <a:cxn ang="0">
                    <a:pos x="10" y="15"/>
                  </a:cxn>
                  <a:cxn ang="0">
                    <a:pos x="12" y="15"/>
                  </a:cxn>
                  <a:cxn ang="0">
                    <a:pos x="13" y="13"/>
                  </a:cxn>
                  <a:cxn ang="0">
                    <a:pos x="14" y="12"/>
                  </a:cxn>
                  <a:cxn ang="0">
                    <a:pos x="16" y="9"/>
                  </a:cxn>
                </a:cxnLst>
                <a:rect l="0" t="0" r="r" b="b"/>
                <a:pathLst>
                  <a:path w="17" h="17">
                    <a:moveTo>
                      <a:pt x="16" y="9"/>
                    </a:moveTo>
                    <a:lnTo>
                      <a:pt x="15" y="5"/>
                    </a:lnTo>
                    <a:lnTo>
                      <a:pt x="15" y="4"/>
                    </a:lnTo>
                    <a:lnTo>
                      <a:pt x="14" y="2"/>
                    </a:lnTo>
                    <a:lnTo>
                      <a:pt x="13" y="1"/>
                    </a:lnTo>
                    <a:lnTo>
                      <a:pt x="10" y="1"/>
                    </a:lnTo>
                    <a:lnTo>
                      <a:pt x="8" y="0"/>
                    </a:lnTo>
                    <a:lnTo>
                      <a:pt x="6" y="0"/>
                    </a:lnTo>
                    <a:lnTo>
                      <a:pt x="5" y="1"/>
                    </a:lnTo>
                    <a:lnTo>
                      <a:pt x="3" y="1"/>
                    </a:lnTo>
                    <a:lnTo>
                      <a:pt x="2" y="2"/>
                    </a:lnTo>
                    <a:lnTo>
                      <a:pt x="1" y="2"/>
                    </a:lnTo>
                    <a:lnTo>
                      <a:pt x="0" y="5"/>
                    </a:lnTo>
                    <a:lnTo>
                      <a:pt x="0" y="10"/>
                    </a:lnTo>
                    <a:lnTo>
                      <a:pt x="1" y="12"/>
                    </a:lnTo>
                    <a:lnTo>
                      <a:pt x="2" y="13"/>
                    </a:lnTo>
                    <a:lnTo>
                      <a:pt x="3" y="15"/>
                    </a:lnTo>
                    <a:lnTo>
                      <a:pt x="5" y="15"/>
                    </a:lnTo>
                    <a:lnTo>
                      <a:pt x="6" y="16"/>
                    </a:lnTo>
                    <a:lnTo>
                      <a:pt x="8" y="16"/>
                    </a:lnTo>
                    <a:lnTo>
                      <a:pt x="10" y="15"/>
                    </a:lnTo>
                    <a:lnTo>
                      <a:pt x="12" y="15"/>
                    </a:lnTo>
                    <a:lnTo>
                      <a:pt x="13" y="13"/>
                    </a:lnTo>
                    <a:lnTo>
                      <a:pt x="14" y="12"/>
                    </a:lnTo>
                    <a:lnTo>
                      <a:pt x="16" y="9"/>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13" name="Freeform 207"/>
              <p:cNvSpPr>
                <a:spLocks/>
              </p:cNvSpPr>
              <p:nvPr/>
            </p:nvSpPr>
            <p:spPr bwMode="auto">
              <a:xfrm>
                <a:off x="3208" y="2432"/>
                <a:ext cx="17" cy="17"/>
              </a:xfrm>
              <a:custGeom>
                <a:avLst/>
                <a:gdLst/>
                <a:ahLst/>
                <a:cxnLst>
                  <a:cxn ang="0">
                    <a:pos x="16" y="9"/>
                  </a:cxn>
                  <a:cxn ang="0">
                    <a:pos x="15" y="5"/>
                  </a:cxn>
                  <a:cxn ang="0">
                    <a:pos x="15" y="4"/>
                  </a:cxn>
                  <a:cxn ang="0">
                    <a:pos x="14" y="2"/>
                  </a:cxn>
                  <a:cxn ang="0">
                    <a:pos x="12" y="2"/>
                  </a:cxn>
                  <a:cxn ang="0">
                    <a:pos x="11" y="0"/>
                  </a:cxn>
                  <a:cxn ang="0">
                    <a:pos x="3" y="0"/>
                  </a:cxn>
                  <a:cxn ang="0">
                    <a:pos x="2" y="2"/>
                  </a:cxn>
                  <a:cxn ang="0">
                    <a:pos x="0" y="4"/>
                  </a:cxn>
                  <a:cxn ang="0">
                    <a:pos x="0" y="5"/>
                  </a:cxn>
                  <a:cxn ang="0">
                    <a:pos x="0" y="7"/>
                  </a:cxn>
                  <a:cxn ang="0">
                    <a:pos x="0" y="9"/>
                  </a:cxn>
                  <a:cxn ang="0">
                    <a:pos x="1" y="12"/>
                  </a:cxn>
                  <a:cxn ang="0">
                    <a:pos x="2" y="14"/>
                  </a:cxn>
                  <a:cxn ang="0">
                    <a:pos x="3" y="16"/>
                  </a:cxn>
                  <a:cxn ang="0">
                    <a:pos x="4" y="16"/>
                  </a:cxn>
                  <a:cxn ang="0">
                    <a:pos x="10" y="16"/>
                  </a:cxn>
                  <a:cxn ang="0">
                    <a:pos x="12" y="16"/>
                  </a:cxn>
                  <a:cxn ang="0">
                    <a:pos x="13" y="14"/>
                  </a:cxn>
                  <a:cxn ang="0">
                    <a:pos x="14" y="12"/>
                  </a:cxn>
                  <a:cxn ang="0">
                    <a:pos x="16" y="9"/>
                  </a:cxn>
                </a:cxnLst>
                <a:rect l="0" t="0" r="r" b="b"/>
                <a:pathLst>
                  <a:path w="17" h="17">
                    <a:moveTo>
                      <a:pt x="16" y="9"/>
                    </a:moveTo>
                    <a:lnTo>
                      <a:pt x="15" y="5"/>
                    </a:lnTo>
                    <a:lnTo>
                      <a:pt x="15" y="4"/>
                    </a:lnTo>
                    <a:lnTo>
                      <a:pt x="14" y="2"/>
                    </a:lnTo>
                    <a:lnTo>
                      <a:pt x="12" y="2"/>
                    </a:lnTo>
                    <a:lnTo>
                      <a:pt x="11" y="0"/>
                    </a:lnTo>
                    <a:lnTo>
                      <a:pt x="3" y="0"/>
                    </a:lnTo>
                    <a:lnTo>
                      <a:pt x="2" y="2"/>
                    </a:lnTo>
                    <a:lnTo>
                      <a:pt x="0" y="4"/>
                    </a:lnTo>
                    <a:lnTo>
                      <a:pt x="0" y="5"/>
                    </a:lnTo>
                    <a:lnTo>
                      <a:pt x="0" y="7"/>
                    </a:lnTo>
                    <a:lnTo>
                      <a:pt x="0" y="9"/>
                    </a:lnTo>
                    <a:lnTo>
                      <a:pt x="1" y="12"/>
                    </a:lnTo>
                    <a:lnTo>
                      <a:pt x="2" y="14"/>
                    </a:lnTo>
                    <a:lnTo>
                      <a:pt x="3" y="16"/>
                    </a:lnTo>
                    <a:lnTo>
                      <a:pt x="4" y="16"/>
                    </a:lnTo>
                    <a:lnTo>
                      <a:pt x="10" y="16"/>
                    </a:lnTo>
                    <a:lnTo>
                      <a:pt x="12" y="16"/>
                    </a:lnTo>
                    <a:lnTo>
                      <a:pt x="13" y="14"/>
                    </a:lnTo>
                    <a:lnTo>
                      <a:pt x="14" y="12"/>
                    </a:lnTo>
                    <a:lnTo>
                      <a:pt x="16" y="9"/>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14" name="Freeform 208"/>
              <p:cNvSpPr>
                <a:spLocks/>
              </p:cNvSpPr>
              <p:nvPr/>
            </p:nvSpPr>
            <p:spPr bwMode="auto">
              <a:xfrm>
                <a:off x="3494" y="2400"/>
                <a:ext cx="68" cy="22"/>
              </a:xfrm>
              <a:custGeom>
                <a:avLst/>
                <a:gdLst/>
                <a:ahLst/>
                <a:cxnLst>
                  <a:cxn ang="0">
                    <a:pos x="0" y="21"/>
                  </a:cxn>
                  <a:cxn ang="0">
                    <a:pos x="4" y="19"/>
                  </a:cxn>
                  <a:cxn ang="0">
                    <a:pos x="8" y="17"/>
                  </a:cxn>
                  <a:cxn ang="0">
                    <a:pos x="12" y="14"/>
                  </a:cxn>
                  <a:cxn ang="0">
                    <a:pos x="17" y="12"/>
                  </a:cxn>
                  <a:cxn ang="0">
                    <a:pos x="20" y="9"/>
                  </a:cxn>
                  <a:cxn ang="0">
                    <a:pos x="24" y="10"/>
                  </a:cxn>
                  <a:cxn ang="0">
                    <a:pos x="28" y="11"/>
                  </a:cxn>
                  <a:cxn ang="0">
                    <a:pos x="33" y="10"/>
                  </a:cxn>
                  <a:cxn ang="0">
                    <a:pos x="39" y="9"/>
                  </a:cxn>
                  <a:cxn ang="0">
                    <a:pos x="44" y="8"/>
                  </a:cxn>
                  <a:cxn ang="0">
                    <a:pos x="48" y="5"/>
                  </a:cxn>
                  <a:cxn ang="0">
                    <a:pos x="52" y="3"/>
                  </a:cxn>
                  <a:cxn ang="0">
                    <a:pos x="56" y="1"/>
                  </a:cxn>
                  <a:cxn ang="0">
                    <a:pos x="61" y="0"/>
                  </a:cxn>
                  <a:cxn ang="0">
                    <a:pos x="67" y="0"/>
                  </a:cxn>
                  <a:cxn ang="0">
                    <a:pos x="64" y="0"/>
                  </a:cxn>
                  <a:cxn ang="0">
                    <a:pos x="65" y="2"/>
                  </a:cxn>
                  <a:cxn ang="0">
                    <a:pos x="59" y="4"/>
                  </a:cxn>
                  <a:cxn ang="0">
                    <a:pos x="54" y="5"/>
                  </a:cxn>
                  <a:cxn ang="0">
                    <a:pos x="50" y="7"/>
                  </a:cxn>
                  <a:cxn ang="0">
                    <a:pos x="52" y="8"/>
                  </a:cxn>
                  <a:cxn ang="0">
                    <a:pos x="54" y="10"/>
                  </a:cxn>
                  <a:cxn ang="0">
                    <a:pos x="49" y="10"/>
                  </a:cxn>
                  <a:cxn ang="0">
                    <a:pos x="43" y="12"/>
                  </a:cxn>
                  <a:cxn ang="0">
                    <a:pos x="38" y="13"/>
                  </a:cxn>
                  <a:cxn ang="0">
                    <a:pos x="38" y="14"/>
                  </a:cxn>
                  <a:cxn ang="0">
                    <a:pos x="39" y="15"/>
                  </a:cxn>
                  <a:cxn ang="0">
                    <a:pos x="35" y="16"/>
                  </a:cxn>
                  <a:cxn ang="0">
                    <a:pos x="32" y="16"/>
                  </a:cxn>
                  <a:cxn ang="0">
                    <a:pos x="34" y="17"/>
                  </a:cxn>
                  <a:cxn ang="0">
                    <a:pos x="39" y="17"/>
                  </a:cxn>
                  <a:cxn ang="0">
                    <a:pos x="41" y="19"/>
                  </a:cxn>
                  <a:cxn ang="0">
                    <a:pos x="18" y="19"/>
                  </a:cxn>
                  <a:cxn ang="0">
                    <a:pos x="12" y="20"/>
                  </a:cxn>
                  <a:cxn ang="0">
                    <a:pos x="5" y="21"/>
                  </a:cxn>
                  <a:cxn ang="0">
                    <a:pos x="0" y="21"/>
                  </a:cxn>
                </a:cxnLst>
                <a:rect l="0" t="0" r="r" b="b"/>
                <a:pathLst>
                  <a:path w="68" h="22">
                    <a:moveTo>
                      <a:pt x="0" y="21"/>
                    </a:moveTo>
                    <a:lnTo>
                      <a:pt x="4" y="19"/>
                    </a:lnTo>
                    <a:lnTo>
                      <a:pt x="8" y="17"/>
                    </a:lnTo>
                    <a:lnTo>
                      <a:pt x="12" y="14"/>
                    </a:lnTo>
                    <a:lnTo>
                      <a:pt x="17" y="12"/>
                    </a:lnTo>
                    <a:lnTo>
                      <a:pt x="20" y="9"/>
                    </a:lnTo>
                    <a:lnTo>
                      <a:pt x="24" y="10"/>
                    </a:lnTo>
                    <a:lnTo>
                      <a:pt x="28" y="11"/>
                    </a:lnTo>
                    <a:lnTo>
                      <a:pt x="33" y="10"/>
                    </a:lnTo>
                    <a:lnTo>
                      <a:pt x="39" y="9"/>
                    </a:lnTo>
                    <a:lnTo>
                      <a:pt x="44" y="8"/>
                    </a:lnTo>
                    <a:lnTo>
                      <a:pt x="48" y="5"/>
                    </a:lnTo>
                    <a:lnTo>
                      <a:pt x="52" y="3"/>
                    </a:lnTo>
                    <a:lnTo>
                      <a:pt x="56" y="1"/>
                    </a:lnTo>
                    <a:lnTo>
                      <a:pt x="61" y="0"/>
                    </a:lnTo>
                    <a:lnTo>
                      <a:pt x="67" y="0"/>
                    </a:lnTo>
                    <a:lnTo>
                      <a:pt x="64" y="0"/>
                    </a:lnTo>
                    <a:lnTo>
                      <a:pt x="65" y="2"/>
                    </a:lnTo>
                    <a:lnTo>
                      <a:pt x="59" y="4"/>
                    </a:lnTo>
                    <a:lnTo>
                      <a:pt x="54" y="5"/>
                    </a:lnTo>
                    <a:lnTo>
                      <a:pt x="50" y="7"/>
                    </a:lnTo>
                    <a:lnTo>
                      <a:pt x="52" y="8"/>
                    </a:lnTo>
                    <a:lnTo>
                      <a:pt x="54" y="10"/>
                    </a:lnTo>
                    <a:lnTo>
                      <a:pt x="49" y="10"/>
                    </a:lnTo>
                    <a:lnTo>
                      <a:pt x="43" y="12"/>
                    </a:lnTo>
                    <a:lnTo>
                      <a:pt x="38" y="13"/>
                    </a:lnTo>
                    <a:lnTo>
                      <a:pt x="38" y="14"/>
                    </a:lnTo>
                    <a:lnTo>
                      <a:pt x="39" y="15"/>
                    </a:lnTo>
                    <a:lnTo>
                      <a:pt x="35" y="16"/>
                    </a:lnTo>
                    <a:lnTo>
                      <a:pt x="32" y="16"/>
                    </a:lnTo>
                    <a:lnTo>
                      <a:pt x="34" y="17"/>
                    </a:lnTo>
                    <a:lnTo>
                      <a:pt x="39" y="17"/>
                    </a:lnTo>
                    <a:lnTo>
                      <a:pt x="41" y="19"/>
                    </a:lnTo>
                    <a:lnTo>
                      <a:pt x="18" y="19"/>
                    </a:lnTo>
                    <a:lnTo>
                      <a:pt x="12" y="20"/>
                    </a:lnTo>
                    <a:lnTo>
                      <a:pt x="5" y="21"/>
                    </a:lnTo>
                    <a:lnTo>
                      <a:pt x="0" y="21"/>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15" name="Freeform 209"/>
              <p:cNvSpPr>
                <a:spLocks/>
              </p:cNvSpPr>
              <p:nvPr/>
            </p:nvSpPr>
            <p:spPr bwMode="auto">
              <a:xfrm>
                <a:off x="3385" y="2444"/>
                <a:ext cx="122" cy="39"/>
              </a:xfrm>
              <a:custGeom>
                <a:avLst/>
                <a:gdLst/>
                <a:ahLst/>
                <a:cxnLst>
                  <a:cxn ang="0">
                    <a:pos x="3" y="35"/>
                  </a:cxn>
                  <a:cxn ang="0">
                    <a:pos x="13" y="32"/>
                  </a:cxn>
                  <a:cxn ang="0">
                    <a:pos x="22" y="27"/>
                  </a:cxn>
                  <a:cxn ang="0">
                    <a:pos x="34" y="22"/>
                  </a:cxn>
                  <a:cxn ang="0">
                    <a:pos x="43" y="19"/>
                  </a:cxn>
                  <a:cxn ang="0">
                    <a:pos x="51" y="16"/>
                  </a:cxn>
                  <a:cxn ang="0">
                    <a:pos x="57" y="12"/>
                  </a:cxn>
                  <a:cxn ang="0">
                    <a:pos x="76" y="11"/>
                  </a:cxn>
                  <a:cxn ang="0">
                    <a:pos x="85" y="9"/>
                  </a:cxn>
                  <a:cxn ang="0">
                    <a:pos x="93" y="6"/>
                  </a:cxn>
                  <a:cxn ang="0">
                    <a:pos x="101" y="5"/>
                  </a:cxn>
                  <a:cxn ang="0">
                    <a:pos x="112" y="1"/>
                  </a:cxn>
                  <a:cxn ang="0">
                    <a:pos x="121" y="0"/>
                  </a:cxn>
                  <a:cxn ang="0">
                    <a:pos x="117" y="1"/>
                  </a:cxn>
                  <a:cxn ang="0">
                    <a:pos x="112" y="4"/>
                  </a:cxn>
                  <a:cxn ang="0">
                    <a:pos x="107" y="7"/>
                  </a:cxn>
                  <a:cxn ang="0">
                    <a:pos x="110" y="7"/>
                  </a:cxn>
                  <a:cxn ang="0">
                    <a:pos x="110" y="10"/>
                  </a:cxn>
                  <a:cxn ang="0">
                    <a:pos x="110" y="10"/>
                  </a:cxn>
                  <a:cxn ang="0">
                    <a:pos x="107" y="12"/>
                  </a:cxn>
                  <a:cxn ang="0">
                    <a:pos x="99" y="12"/>
                  </a:cxn>
                  <a:cxn ang="0">
                    <a:pos x="88" y="12"/>
                  </a:cxn>
                  <a:cxn ang="0">
                    <a:pos x="85" y="14"/>
                  </a:cxn>
                  <a:cxn ang="0">
                    <a:pos x="89" y="16"/>
                  </a:cxn>
                  <a:cxn ang="0">
                    <a:pos x="95" y="17"/>
                  </a:cxn>
                  <a:cxn ang="0">
                    <a:pos x="89" y="18"/>
                  </a:cxn>
                  <a:cxn ang="0">
                    <a:pos x="94" y="20"/>
                  </a:cxn>
                  <a:cxn ang="0">
                    <a:pos x="103" y="22"/>
                  </a:cxn>
                  <a:cxn ang="0">
                    <a:pos x="99" y="25"/>
                  </a:cxn>
                  <a:cxn ang="0">
                    <a:pos x="89" y="27"/>
                  </a:cxn>
                  <a:cxn ang="0">
                    <a:pos x="73" y="30"/>
                  </a:cxn>
                  <a:cxn ang="0">
                    <a:pos x="57" y="31"/>
                  </a:cxn>
                  <a:cxn ang="0">
                    <a:pos x="40" y="29"/>
                  </a:cxn>
                  <a:cxn ang="0">
                    <a:pos x="46" y="31"/>
                  </a:cxn>
                  <a:cxn ang="0">
                    <a:pos x="45" y="32"/>
                  </a:cxn>
                  <a:cxn ang="0">
                    <a:pos x="41" y="34"/>
                  </a:cxn>
                  <a:cxn ang="0">
                    <a:pos x="46" y="35"/>
                  </a:cxn>
                  <a:cxn ang="0">
                    <a:pos x="40" y="36"/>
                  </a:cxn>
                  <a:cxn ang="0">
                    <a:pos x="24" y="35"/>
                  </a:cxn>
                  <a:cxn ang="0">
                    <a:pos x="15" y="37"/>
                  </a:cxn>
                  <a:cxn ang="0">
                    <a:pos x="7" y="38"/>
                  </a:cxn>
                  <a:cxn ang="0">
                    <a:pos x="0" y="36"/>
                  </a:cxn>
                </a:cxnLst>
                <a:rect l="0" t="0" r="r" b="b"/>
                <a:pathLst>
                  <a:path w="122" h="39">
                    <a:moveTo>
                      <a:pt x="0" y="36"/>
                    </a:moveTo>
                    <a:lnTo>
                      <a:pt x="3" y="35"/>
                    </a:lnTo>
                    <a:lnTo>
                      <a:pt x="8" y="34"/>
                    </a:lnTo>
                    <a:lnTo>
                      <a:pt x="13" y="32"/>
                    </a:lnTo>
                    <a:lnTo>
                      <a:pt x="16" y="31"/>
                    </a:lnTo>
                    <a:lnTo>
                      <a:pt x="22" y="27"/>
                    </a:lnTo>
                    <a:lnTo>
                      <a:pt x="29" y="24"/>
                    </a:lnTo>
                    <a:lnTo>
                      <a:pt x="34" y="22"/>
                    </a:lnTo>
                    <a:lnTo>
                      <a:pt x="39" y="21"/>
                    </a:lnTo>
                    <a:lnTo>
                      <a:pt x="43" y="19"/>
                    </a:lnTo>
                    <a:lnTo>
                      <a:pt x="47" y="18"/>
                    </a:lnTo>
                    <a:lnTo>
                      <a:pt x="51" y="16"/>
                    </a:lnTo>
                    <a:lnTo>
                      <a:pt x="54" y="14"/>
                    </a:lnTo>
                    <a:lnTo>
                      <a:pt x="57" y="12"/>
                    </a:lnTo>
                    <a:lnTo>
                      <a:pt x="71" y="12"/>
                    </a:lnTo>
                    <a:lnTo>
                      <a:pt x="76" y="11"/>
                    </a:lnTo>
                    <a:lnTo>
                      <a:pt x="82" y="10"/>
                    </a:lnTo>
                    <a:lnTo>
                      <a:pt x="85" y="9"/>
                    </a:lnTo>
                    <a:lnTo>
                      <a:pt x="90" y="7"/>
                    </a:lnTo>
                    <a:lnTo>
                      <a:pt x="93" y="6"/>
                    </a:lnTo>
                    <a:lnTo>
                      <a:pt x="97" y="5"/>
                    </a:lnTo>
                    <a:lnTo>
                      <a:pt x="101" y="5"/>
                    </a:lnTo>
                    <a:lnTo>
                      <a:pt x="107" y="3"/>
                    </a:lnTo>
                    <a:lnTo>
                      <a:pt x="112" y="1"/>
                    </a:lnTo>
                    <a:lnTo>
                      <a:pt x="118" y="1"/>
                    </a:lnTo>
                    <a:lnTo>
                      <a:pt x="121" y="0"/>
                    </a:lnTo>
                    <a:lnTo>
                      <a:pt x="118" y="1"/>
                    </a:lnTo>
                    <a:lnTo>
                      <a:pt x="117" y="1"/>
                    </a:lnTo>
                    <a:lnTo>
                      <a:pt x="115" y="3"/>
                    </a:lnTo>
                    <a:lnTo>
                      <a:pt x="112" y="4"/>
                    </a:lnTo>
                    <a:lnTo>
                      <a:pt x="108" y="5"/>
                    </a:lnTo>
                    <a:lnTo>
                      <a:pt x="107" y="7"/>
                    </a:lnTo>
                    <a:lnTo>
                      <a:pt x="108" y="7"/>
                    </a:lnTo>
                    <a:lnTo>
                      <a:pt x="110" y="7"/>
                    </a:lnTo>
                    <a:lnTo>
                      <a:pt x="112" y="9"/>
                    </a:lnTo>
                    <a:lnTo>
                      <a:pt x="110" y="10"/>
                    </a:lnTo>
                    <a:lnTo>
                      <a:pt x="109" y="10"/>
                    </a:lnTo>
                    <a:lnTo>
                      <a:pt x="110" y="10"/>
                    </a:lnTo>
                    <a:lnTo>
                      <a:pt x="110" y="12"/>
                    </a:lnTo>
                    <a:lnTo>
                      <a:pt x="107" y="12"/>
                    </a:lnTo>
                    <a:lnTo>
                      <a:pt x="103" y="12"/>
                    </a:lnTo>
                    <a:lnTo>
                      <a:pt x="99" y="12"/>
                    </a:lnTo>
                    <a:lnTo>
                      <a:pt x="93" y="11"/>
                    </a:lnTo>
                    <a:lnTo>
                      <a:pt x="88" y="12"/>
                    </a:lnTo>
                    <a:lnTo>
                      <a:pt x="85" y="12"/>
                    </a:lnTo>
                    <a:lnTo>
                      <a:pt x="85" y="14"/>
                    </a:lnTo>
                    <a:lnTo>
                      <a:pt x="87" y="15"/>
                    </a:lnTo>
                    <a:lnTo>
                      <a:pt x="89" y="16"/>
                    </a:lnTo>
                    <a:lnTo>
                      <a:pt x="92" y="16"/>
                    </a:lnTo>
                    <a:lnTo>
                      <a:pt x="95" y="17"/>
                    </a:lnTo>
                    <a:lnTo>
                      <a:pt x="90" y="17"/>
                    </a:lnTo>
                    <a:lnTo>
                      <a:pt x="89" y="18"/>
                    </a:lnTo>
                    <a:lnTo>
                      <a:pt x="93" y="18"/>
                    </a:lnTo>
                    <a:lnTo>
                      <a:pt x="94" y="20"/>
                    </a:lnTo>
                    <a:lnTo>
                      <a:pt x="98" y="21"/>
                    </a:lnTo>
                    <a:lnTo>
                      <a:pt x="103" y="22"/>
                    </a:lnTo>
                    <a:lnTo>
                      <a:pt x="104" y="22"/>
                    </a:lnTo>
                    <a:lnTo>
                      <a:pt x="99" y="25"/>
                    </a:lnTo>
                    <a:lnTo>
                      <a:pt x="93" y="27"/>
                    </a:lnTo>
                    <a:lnTo>
                      <a:pt x="89" y="27"/>
                    </a:lnTo>
                    <a:lnTo>
                      <a:pt x="81" y="29"/>
                    </a:lnTo>
                    <a:lnTo>
                      <a:pt x="73" y="30"/>
                    </a:lnTo>
                    <a:lnTo>
                      <a:pt x="65" y="31"/>
                    </a:lnTo>
                    <a:lnTo>
                      <a:pt x="57" y="31"/>
                    </a:lnTo>
                    <a:lnTo>
                      <a:pt x="49" y="30"/>
                    </a:lnTo>
                    <a:lnTo>
                      <a:pt x="40" y="29"/>
                    </a:lnTo>
                    <a:lnTo>
                      <a:pt x="44" y="30"/>
                    </a:lnTo>
                    <a:lnTo>
                      <a:pt x="46" y="31"/>
                    </a:lnTo>
                    <a:lnTo>
                      <a:pt x="46" y="32"/>
                    </a:lnTo>
                    <a:lnTo>
                      <a:pt x="45" y="32"/>
                    </a:lnTo>
                    <a:lnTo>
                      <a:pt x="38" y="32"/>
                    </a:lnTo>
                    <a:lnTo>
                      <a:pt x="41" y="34"/>
                    </a:lnTo>
                    <a:lnTo>
                      <a:pt x="44" y="35"/>
                    </a:lnTo>
                    <a:lnTo>
                      <a:pt x="46" y="35"/>
                    </a:lnTo>
                    <a:lnTo>
                      <a:pt x="44" y="36"/>
                    </a:lnTo>
                    <a:lnTo>
                      <a:pt x="40" y="36"/>
                    </a:lnTo>
                    <a:lnTo>
                      <a:pt x="34" y="35"/>
                    </a:lnTo>
                    <a:lnTo>
                      <a:pt x="24" y="35"/>
                    </a:lnTo>
                    <a:lnTo>
                      <a:pt x="20" y="36"/>
                    </a:lnTo>
                    <a:lnTo>
                      <a:pt x="15" y="37"/>
                    </a:lnTo>
                    <a:lnTo>
                      <a:pt x="11" y="38"/>
                    </a:lnTo>
                    <a:lnTo>
                      <a:pt x="7" y="38"/>
                    </a:lnTo>
                    <a:lnTo>
                      <a:pt x="3" y="37"/>
                    </a:lnTo>
                    <a:lnTo>
                      <a:pt x="0" y="36"/>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16" name="Freeform 210"/>
              <p:cNvSpPr>
                <a:spLocks/>
              </p:cNvSpPr>
              <p:nvPr/>
            </p:nvSpPr>
            <p:spPr bwMode="auto">
              <a:xfrm>
                <a:off x="3412" y="2498"/>
                <a:ext cx="52" cy="17"/>
              </a:xfrm>
              <a:custGeom>
                <a:avLst/>
                <a:gdLst/>
                <a:ahLst/>
                <a:cxnLst>
                  <a:cxn ang="0">
                    <a:pos x="0" y="13"/>
                  </a:cxn>
                  <a:cxn ang="0">
                    <a:pos x="5" y="12"/>
                  </a:cxn>
                  <a:cxn ang="0">
                    <a:pos x="11" y="10"/>
                  </a:cxn>
                  <a:cxn ang="0">
                    <a:pos x="19" y="6"/>
                  </a:cxn>
                  <a:cxn ang="0">
                    <a:pos x="28" y="4"/>
                  </a:cxn>
                  <a:cxn ang="0">
                    <a:pos x="36" y="1"/>
                  </a:cxn>
                  <a:cxn ang="0">
                    <a:pos x="42" y="0"/>
                  </a:cxn>
                  <a:cxn ang="0">
                    <a:pos x="51" y="0"/>
                  </a:cxn>
                  <a:cxn ang="0">
                    <a:pos x="48" y="1"/>
                  </a:cxn>
                  <a:cxn ang="0">
                    <a:pos x="40" y="3"/>
                  </a:cxn>
                  <a:cxn ang="0">
                    <a:pos x="35" y="6"/>
                  </a:cxn>
                  <a:cxn ang="0">
                    <a:pos x="35" y="9"/>
                  </a:cxn>
                  <a:cxn ang="0">
                    <a:pos x="37" y="12"/>
                  </a:cxn>
                  <a:cxn ang="0">
                    <a:pos x="33" y="13"/>
                  </a:cxn>
                  <a:cxn ang="0">
                    <a:pos x="19" y="13"/>
                  </a:cxn>
                  <a:cxn ang="0">
                    <a:pos x="15" y="16"/>
                  </a:cxn>
                  <a:cxn ang="0">
                    <a:pos x="5" y="16"/>
                  </a:cxn>
                  <a:cxn ang="0">
                    <a:pos x="0" y="13"/>
                  </a:cxn>
                </a:cxnLst>
                <a:rect l="0" t="0" r="r" b="b"/>
                <a:pathLst>
                  <a:path w="52" h="17">
                    <a:moveTo>
                      <a:pt x="0" y="13"/>
                    </a:moveTo>
                    <a:lnTo>
                      <a:pt x="5" y="12"/>
                    </a:lnTo>
                    <a:lnTo>
                      <a:pt x="11" y="10"/>
                    </a:lnTo>
                    <a:lnTo>
                      <a:pt x="19" y="6"/>
                    </a:lnTo>
                    <a:lnTo>
                      <a:pt x="28" y="4"/>
                    </a:lnTo>
                    <a:lnTo>
                      <a:pt x="36" y="1"/>
                    </a:lnTo>
                    <a:lnTo>
                      <a:pt x="42" y="0"/>
                    </a:lnTo>
                    <a:lnTo>
                      <a:pt x="51" y="0"/>
                    </a:lnTo>
                    <a:lnTo>
                      <a:pt x="48" y="1"/>
                    </a:lnTo>
                    <a:lnTo>
                      <a:pt x="40" y="3"/>
                    </a:lnTo>
                    <a:lnTo>
                      <a:pt x="35" y="6"/>
                    </a:lnTo>
                    <a:lnTo>
                      <a:pt x="35" y="9"/>
                    </a:lnTo>
                    <a:lnTo>
                      <a:pt x="37" y="12"/>
                    </a:lnTo>
                    <a:lnTo>
                      <a:pt x="33" y="13"/>
                    </a:lnTo>
                    <a:lnTo>
                      <a:pt x="19" y="13"/>
                    </a:lnTo>
                    <a:lnTo>
                      <a:pt x="15" y="16"/>
                    </a:lnTo>
                    <a:lnTo>
                      <a:pt x="5" y="16"/>
                    </a:lnTo>
                    <a:lnTo>
                      <a:pt x="0" y="13"/>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17" name="Freeform 211"/>
              <p:cNvSpPr>
                <a:spLocks/>
              </p:cNvSpPr>
              <p:nvPr/>
            </p:nvSpPr>
            <p:spPr bwMode="auto">
              <a:xfrm>
                <a:off x="3485" y="2479"/>
                <a:ext cx="55" cy="17"/>
              </a:xfrm>
              <a:custGeom>
                <a:avLst/>
                <a:gdLst/>
                <a:ahLst/>
                <a:cxnLst>
                  <a:cxn ang="0">
                    <a:pos x="0" y="13"/>
                  </a:cxn>
                  <a:cxn ang="0">
                    <a:pos x="5" y="13"/>
                  </a:cxn>
                  <a:cxn ang="0">
                    <a:pos x="11" y="13"/>
                  </a:cxn>
                  <a:cxn ang="0">
                    <a:pos x="18" y="16"/>
                  </a:cxn>
                  <a:cxn ang="0">
                    <a:pos x="24" y="16"/>
                  </a:cxn>
                  <a:cxn ang="0">
                    <a:pos x="27" y="13"/>
                  </a:cxn>
                  <a:cxn ang="0">
                    <a:pos x="23" y="13"/>
                  </a:cxn>
                  <a:cxn ang="0">
                    <a:pos x="28" y="13"/>
                  </a:cxn>
                  <a:cxn ang="0">
                    <a:pos x="33" y="8"/>
                  </a:cxn>
                  <a:cxn ang="0">
                    <a:pos x="39" y="5"/>
                  </a:cxn>
                  <a:cxn ang="0">
                    <a:pos x="44" y="2"/>
                  </a:cxn>
                  <a:cxn ang="0">
                    <a:pos x="54" y="0"/>
                  </a:cxn>
                  <a:cxn ang="0">
                    <a:pos x="43" y="2"/>
                  </a:cxn>
                  <a:cxn ang="0">
                    <a:pos x="36" y="2"/>
                  </a:cxn>
                  <a:cxn ang="0">
                    <a:pos x="30" y="4"/>
                  </a:cxn>
                  <a:cxn ang="0">
                    <a:pos x="23" y="8"/>
                  </a:cxn>
                  <a:cxn ang="0">
                    <a:pos x="14" y="9"/>
                  </a:cxn>
                  <a:cxn ang="0">
                    <a:pos x="5" y="9"/>
                  </a:cxn>
                  <a:cxn ang="0">
                    <a:pos x="0" y="13"/>
                  </a:cxn>
                </a:cxnLst>
                <a:rect l="0" t="0" r="r" b="b"/>
                <a:pathLst>
                  <a:path w="55" h="17">
                    <a:moveTo>
                      <a:pt x="0" y="13"/>
                    </a:moveTo>
                    <a:lnTo>
                      <a:pt x="5" y="13"/>
                    </a:lnTo>
                    <a:lnTo>
                      <a:pt x="11" y="13"/>
                    </a:lnTo>
                    <a:lnTo>
                      <a:pt x="18" y="16"/>
                    </a:lnTo>
                    <a:lnTo>
                      <a:pt x="24" y="16"/>
                    </a:lnTo>
                    <a:lnTo>
                      <a:pt x="27" y="13"/>
                    </a:lnTo>
                    <a:lnTo>
                      <a:pt x="23" y="13"/>
                    </a:lnTo>
                    <a:lnTo>
                      <a:pt x="28" y="13"/>
                    </a:lnTo>
                    <a:lnTo>
                      <a:pt x="33" y="8"/>
                    </a:lnTo>
                    <a:lnTo>
                      <a:pt x="39" y="5"/>
                    </a:lnTo>
                    <a:lnTo>
                      <a:pt x="44" y="2"/>
                    </a:lnTo>
                    <a:lnTo>
                      <a:pt x="54" y="0"/>
                    </a:lnTo>
                    <a:lnTo>
                      <a:pt x="43" y="2"/>
                    </a:lnTo>
                    <a:lnTo>
                      <a:pt x="36" y="2"/>
                    </a:lnTo>
                    <a:lnTo>
                      <a:pt x="30" y="4"/>
                    </a:lnTo>
                    <a:lnTo>
                      <a:pt x="23" y="8"/>
                    </a:lnTo>
                    <a:lnTo>
                      <a:pt x="14" y="9"/>
                    </a:lnTo>
                    <a:lnTo>
                      <a:pt x="5" y="9"/>
                    </a:lnTo>
                    <a:lnTo>
                      <a:pt x="0" y="13"/>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18" name="Freeform 212"/>
              <p:cNvSpPr>
                <a:spLocks/>
              </p:cNvSpPr>
              <p:nvPr/>
            </p:nvSpPr>
            <p:spPr bwMode="auto">
              <a:xfrm>
                <a:off x="3033" y="2386"/>
                <a:ext cx="53" cy="17"/>
              </a:xfrm>
              <a:custGeom>
                <a:avLst/>
                <a:gdLst/>
                <a:ahLst/>
                <a:cxnLst>
                  <a:cxn ang="0">
                    <a:pos x="0" y="0"/>
                  </a:cxn>
                  <a:cxn ang="0">
                    <a:pos x="20" y="16"/>
                  </a:cxn>
                  <a:cxn ang="0">
                    <a:pos x="52" y="16"/>
                  </a:cxn>
                </a:cxnLst>
                <a:rect l="0" t="0" r="r" b="b"/>
                <a:pathLst>
                  <a:path w="53" h="17">
                    <a:moveTo>
                      <a:pt x="0" y="0"/>
                    </a:moveTo>
                    <a:lnTo>
                      <a:pt x="20" y="16"/>
                    </a:lnTo>
                    <a:lnTo>
                      <a:pt x="52" y="16"/>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19" name="Line 213"/>
              <p:cNvSpPr>
                <a:spLocks noChangeShapeType="1"/>
              </p:cNvSpPr>
              <p:nvPr/>
            </p:nvSpPr>
            <p:spPr bwMode="auto">
              <a:xfrm flipH="1">
                <a:off x="3041" y="2376"/>
                <a:ext cx="11" cy="0"/>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20" name="Freeform 214"/>
              <p:cNvSpPr>
                <a:spLocks/>
              </p:cNvSpPr>
              <p:nvPr/>
            </p:nvSpPr>
            <p:spPr bwMode="auto">
              <a:xfrm>
                <a:off x="3364" y="2510"/>
                <a:ext cx="27" cy="17"/>
              </a:xfrm>
              <a:custGeom>
                <a:avLst/>
                <a:gdLst/>
                <a:ahLst/>
                <a:cxnLst>
                  <a:cxn ang="0">
                    <a:pos x="0" y="16"/>
                  </a:cxn>
                  <a:cxn ang="0">
                    <a:pos x="5" y="14"/>
                  </a:cxn>
                  <a:cxn ang="0">
                    <a:pos x="8" y="12"/>
                  </a:cxn>
                  <a:cxn ang="0">
                    <a:pos x="12" y="11"/>
                  </a:cxn>
                  <a:cxn ang="0">
                    <a:pos x="16" y="9"/>
                  </a:cxn>
                  <a:cxn ang="0">
                    <a:pos x="20" y="5"/>
                  </a:cxn>
                  <a:cxn ang="0">
                    <a:pos x="26" y="0"/>
                  </a:cxn>
                </a:cxnLst>
                <a:rect l="0" t="0" r="r" b="b"/>
                <a:pathLst>
                  <a:path w="27" h="17">
                    <a:moveTo>
                      <a:pt x="0" y="16"/>
                    </a:moveTo>
                    <a:lnTo>
                      <a:pt x="5" y="14"/>
                    </a:lnTo>
                    <a:lnTo>
                      <a:pt x="8" y="12"/>
                    </a:lnTo>
                    <a:lnTo>
                      <a:pt x="12" y="11"/>
                    </a:lnTo>
                    <a:lnTo>
                      <a:pt x="16" y="9"/>
                    </a:lnTo>
                    <a:lnTo>
                      <a:pt x="20" y="5"/>
                    </a:lnTo>
                    <a:lnTo>
                      <a:pt x="26" y="0"/>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21" name="Freeform 215"/>
              <p:cNvSpPr>
                <a:spLocks/>
              </p:cNvSpPr>
              <p:nvPr/>
            </p:nvSpPr>
            <p:spPr bwMode="auto">
              <a:xfrm>
                <a:off x="3390" y="2506"/>
                <a:ext cx="22" cy="17"/>
              </a:xfrm>
              <a:custGeom>
                <a:avLst/>
                <a:gdLst/>
                <a:ahLst/>
                <a:cxnLst>
                  <a:cxn ang="0">
                    <a:pos x="0" y="16"/>
                  </a:cxn>
                  <a:cxn ang="0">
                    <a:pos x="8" y="7"/>
                  </a:cxn>
                  <a:cxn ang="0">
                    <a:pos x="12" y="0"/>
                  </a:cxn>
                  <a:cxn ang="0">
                    <a:pos x="15" y="7"/>
                  </a:cxn>
                  <a:cxn ang="0">
                    <a:pos x="21" y="7"/>
                  </a:cxn>
                </a:cxnLst>
                <a:rect l="0" t="0" r="r" b="b"/>
                <a:pathLst>
                  <a:path w="22" h="17">
                    <a:moveTo>
                      <a:pt x="0" y="16"/>
                    </a:moveTo>
                    <a:lnTo>
                      <a:pt x="8" y="7"/>
                    </a:lnTo>
                    <a:lnTo>
                      <a:pt x="12" y="0"/>
                    </a:lnTo>
                    <a:lnTo>
                      <a:pt x="15" y="7"/>
                    </a:lnTo>
                    <a:lnTo>
                      <a:pt x="21" y="7"/>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22" name="Freeform 216"/>
              <p:cNvSpPr>
                <a:spLocks/>
              </p:cNvSpPr>
              <p:nvPr/>
            </p:nvSpPr>
            <p:spPr bwMode="auto">
              <a:xfrm>
                <a:off x="3463" y="2488"/>
                <a:ext cx="23" cy="17"/>
              </a:xfrm>
              <a:custGeom>
                <a:avLst/>
                <a:gdLst/>
                <a:ahLst/>
                <a:cxnLst>
                  <a:cxn ang="0">
                    <a:pos x="0" y="16"/>
                  </a:cxn>
                  <a:cxn ang="0">
                    <a:pos x="8" y="12"/>
                  </a:cxn>
                  <a:cxn ang="0">
                    <a:pos x="15" y="8"/>
                  </a:cxn>
                  <a:cxn ang="0">
                    <a:pos x="20" y="3"/>
                  </a:cxn>
                  <a:cxn ang="0">
                    <a:pos x="22" y="0"/>
                  </a:cxn>
                </a:cxnLst>
                <a:rect l="0" t="0" r="r" b="b"/>
                <a:pathLst>
                  <a:path w="23" h="17">
                    <a:moveTo>
                      <a:pt x="0" y="16"/>
                    </a:moveTo>
                    <a:lnTo>
                      <a:pt x="8" y="12"/>
                    </a:lnTo>
                    <a:lnTo>
                      <a:pt x="15" y="8"/>
                    </a:lnTo>
                    <a:lnTo>
                      <a:pt x="20" y="3"/>
                    </a:lnTo>
                    <a:lnTo>
                      <a:pt x="22" y="0"/>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23" name="Freeform 217"/>
              <p:cNvSpPr>
                <a:spLocks/>
              </p:cNvSpPr>
              <p:nvPr/>
            </p:nvSpPr>
            <p:spPr bwMode="auto">
              <a:xfrm>
                <a:off x="3458" y="2421"/>
                <a:ext cx="37" cy="17"/>
              </a:xfrm>
              <a:custGeom>
                <a:avLst/>
                <a:gdLst/>
                <a:ahLst/>
                <a:cxnLst>
                  <a:cxn ang="0">
                    <a:pos x="0" y="16"/>
                  </a:cxn>
                  <a:cxn ang="0">
                    <a:pos x="6" y="13"/>
                  </a:cxn>
                  <a:cxn ang="0">
                    <a:pos x="11" y="9"/>
                  </a:cxn>
                  <a:cxn ang="0">
                    <a:pos x="17" y="4"/>
                  </a:cxn>
                  <a:cxn ang="0">
                    <a:pos x="22" y="4"/>
                  </a:cxn>
                  <a:cxn ang="0">
                    <a:pos x="29" y="3"/>
                  </a:cxn>
                  <a:cxn ang="0">
                    <a:pos x="36" y="0"/>
                  </a:cxn>
                </a:cxnLst>
                <a:rect l="0" t="0" r="r" b="b"/>
                <a:pathLst>
                  <a:path w="37" h="17">
                    <a:moveTo>
                      <a:pt x="0" y="16"/>
                    </a:moveTo>
                    <a:lnTo>
                      <a:pt x="6" y="13"/>
                    </a:lnTo>
                    <a:lnTo>
                      <a:pt x="11" y="9"/>
                    </a:lnTo>
                    <a:lnTo>
                      <a:pt x="17" y="4"/>
                    </a:lnTo>
                    <a:lnTo>
                      <a:pt x="22" y="4"/>
                    </a:lnTo>
                    <a:lnTo>
                      <a:pt x="29" y="3"/>
                    </a:lnTo>
                    <a:lnTo>
                      <a:pt x="36" y="0"/>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24" name="Line 218"/>
              <p:cNvSpPr>
                <a:spLocks noChangeShapeType="1"/>
              </p:cNvSpPr>
              <p:nvPr/>
            </p:nvSpPr>
            <p:spPr bwMode="auto">
              <a:xfrm flipV="1">
                <a:off x="3165" y="2145"/>
                <a:ext cx="0" cy="28"/>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25" name="Line 219"/>
              <p:cNvSpPr>
                <a:spLocks noChangeShapeType="1"/>
              </p:cNvSpPr>
              <p:nvPr/>
            </p:nvSpPr>
            <p:spPr bwMode="auto">
              <a:xfrm flipV="1">
                <a:off x="3180" y="2179"/>
                <a:ext cx="0" cy="5"/>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26" name="Line 220"/>
              <p:cNvSpPr>
                <a:spLocks noChangeShapeType="1"/>
              </p:cNvSpPr>
              <p:nvPr/>
            </p:nvSpPr>
            <p:spPr bwMode="auto">
              <a:xfrm flipV="1">
                <a:off x="3146" y="2179"/>
                <a:ext cx="0" cy="5"/>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27" name="Line 221"/>
              <p:cNvSpPr>
                <a:spLocks noChangeShapeType="1"/>
              </p:cNvSpPr>
              <p:nvPr/>
            </p:nvSpPr>
            <p:spPr bwMode="auto">
              <a:xfrm>
                <a:off x="3152" y="2191"/>
                <a:ext cx="10" cy="4"/>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28" name="Line 222"/>
              <p:cNvSpPr>
                <a:spLocks noChangeShapeType="1"/>
              </p:cNvSpPr>
              <p:nvPr/>
            </p:nvSpPr>
            <p:spPr bwMode="auto">
              <a:xfrm flipH="1">
                <a:off x="3169" y="2191"/>
                <a:ext cx="9" cy="5"/>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29" name="Line 223"/>
              <p:cNvSpPr>
                <a:spLocks noChangeShapeType="1"/>
              </p:cNvSpPr>
              <p:nvPr/>
            </p:nvSpPr>
            <p:spPr bwMode="auto">
              <a:xfrm>
                <a:off x="3148" y="2211"/>
                <a:ext cx="14" cy="6"/>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30" name="Line 224"/>
              <p:cNvSpPr>
                <a:spLocks noChangeShapeType="1"/>
              </p:cNvSpPr>
              <p:nvPr/>
            </p:nvSpPr>
            <p:spPr bwMode="auto">
              <a:xfrm flipV="1">
                <a:off x="3167" y="2210"/>
                <a:ext cx="14" cy="5"/>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31" name="Line 225"/>
              <p:cNvSpPr>
                <a:spLocks noChangeShapeType="1"/>
              </p:cNvSpPr>
              <p:nvPr/>
            </p:nvSpPr>
            <p:spPr bwMode="auto">
              <a:xfrm flipH="1">
                <a:off x="3071" y="2356"/>
                <a:ext cx="17" cy="4"/>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32" name="Line 226"/>
              <p:cNvSpPr>
                <a:spLocks noChangeShapeType="1"/>
              </p:cNvSpPr>
              <p:nvPr/>
            </p:nvSpPr>
            <p:spPr bwMode="auto">
              <a:xfrm flipH="1">
                <a:off x="3097" y="2380"/>
                <a:ext cx="1" cy="12"/>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33" name="Line 227"/>
              <p:cNvSpPr>
                <a:spLocks noChangeShapeType="1"/>
              </p:cNvSpPr>
              <p:nvPr/>
            </p:nvSpPr>
            <p:spPr bwMode="auto">
              <a:xfrm flipH="1">
                <a:off x="3110" y="2380"/>
                <a:ext cx="3" cy="12"/>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34" name="Line 228"/>
              <p:cNvSpPr>
                <a:spLocks noChangeShapeType="1"/>
              </p:cNvSpPr>
              <p:nvPr/>
            </p:nvSpPr>
            <p:spPr bwMode="auto">
              <a:xfrm>
                <a:off x="3033" y="2390"/>
                <a:ext cx="0" cy="19"/>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35" name="Line 229"/>
              <p:cNvSpPr>
                <a:spLocks noChangeShapeType="1"/>
              </p:cNvSpPr>
              <p:nvPr/>
            </p:nvSpPr>
            <p:spPr bwMode="auto">
              <a:xfrm flipV="1">
                <a:off x="3345" y="2381"/>
                <a:ext cx="5" cy="1"/>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36" name="Freeform 230"/>
              <p:cNvSpPr>
                <a:spLocks/>
              </p:cNvSpPr>
              <p:nvPr/>
            </p:nvSpPr>
            <p:spPr bwMode="auto">
              <a:xfrm>
                <a:off x="3114" y="2384"/>
                <a:ext cx="222" cy="17"/>
              </a:xfrm>
              <a:custGeom>
                <a:avLst/>
                <a:gdLst/>
                <a:ahLst/>
                <a:cxnLst>
                  <a:cxn ang="0">
                    <a:pos x="221" y="0"/>
                  </a:cxn>
                  <a:cxn ang="0">
                    <a:pos x="218" y="4"/>
                  </a:cxn>
                  <a:cxn ang="0">
                    <a:pos x="215" y="8"/>
                  </a:cxn>
                  <a:cxn ang="0">
                    <a:pos x="212" y="13"/>
                  </a:cxn>
                  <a:cxn ang="0">
                    <a:pos x="209" y="15"/>
                  </a:cxn>
                  <a:cxn ang="0">
                    <a:pos x="205" y="15"/>
                  </a:cxn>
                  <a:cxn ang="0">
                    <a:pos x="201" y="16"/>
                  </a:cxn>
                  <a:cxn ang="0">
                    <a:pos x="198" y="15"/>
                  </a:cxn>
                  <a:cxn ang="0">
                    <a:pos x="0" y="15"/>
                  </a:cxn>
                </a:cxnLst>
                <a:rect l="0" t="0" r="r" b="b"/>
                <a:pathLst>
                  <a:path w="222" h="17">
                    <a:moveTo>
                      <a:pt x="221" y="0"/>
                    </a:moveTo>
                    <a:lnTo>
                      <a:pt x="218" y="4"/>
                    </a:lnTo>
                    <a:lnTo>
                      <a:pt x="215" y="8"/>
                    </a:lnTo>
                    <a:lnTo>
                      <a:pt x="212" y="13"/>
                    </a:lnTo>
                    <a:lnTo>
                      <a:pt x="209" y="15"/>
                    </a:lnTo>
                    <a:lnTo>
                      <a:pt x="205" y="15"/>
                    </a:lnTo>
                    <a:lnTo>
                      <a:pt x="201" y="16"/>
                    </a:lnTo>
                    <a:lnTo>
                      <a:pt x="198" y="15"/>
                    </a:lnTo>
                    <a:lnTo>
                      <a:pt x="0" y="15"/>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37" name="Line 231"/>
              <p:cNvSpPr>
                <a:spLocks noChangeShapeType="1"/>
              </p:cNvSpPr>
              <p:nvPr/>
            </p:nvSpPr>
            <p:spPr bwMode="auto">
              <a:xfrm flipV="1">
                <a:off x="3367" y="2357"/>
                <a:ext cx="21" cy="12"/>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38" name="Line 232"/>
              <p:cNvSpPr>
                <a:spLocks noChangeShapeType="1"/>
              </p:cNvSpPr>
              <p:nvPr/>
            </p:nvSpPr>
            <p:spPr bwMode="auto">
              <a:xfrm>
                <a:off x="3358" y="2360"/>
                <a:ext cx="25" cy="0"/>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39" name="Line 233"/>
              <p:cNvSpPr>
                <a:spLocks noChangeShapeType="1"/>
              </p:cNvSpPr>
              <p:nvPr/>
            </p:nvSpPr>
            <p:spPr bwMode="auto">
              <a:xfrm flipV="1">
                <a:off x="3399" y="2350"/>
                <a:ext cx="106" cy="3"/>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40" name="Line 234"/>
              <p:cNvSpPr>
                <a:spLocks noChangeShapeType="1"/>
              </p:cNvSpPr>
              <p:nvPr/>
            </p:nvSpPr>
            <p:spPr bwMode="auto">
              <a:xfrm flipH="1">
                <a:off x="3420" y="2392"/>
                <a:ext cx="4" cy="1"/>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41" name="Line 235"/>
              <p:cNvSpPr>
                <a:spLocks noChangeShapeType="1"/>
              </p:cNvSpPr>
              <p:nvPr/>
            </p:nvSpPr>
            <p:spPr bwMode="auto">
              <a:xfrm flipH="1">
                <a:off x="3399" y="2393"/>
                <a:ext cx="17" cy="1"/>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42" name="Line 236"/>
              <p:cNvSpPr>
                <a:spLocks noChangeShapeType="1"/>
              </p:cNvSpPr>
              <p:nvPr/>
            </p:nvSpPr>
            <p:spPr bwMode="auto">
              <a:xfrm flipH="1">
                <a:off x="3364" y="2394"/>
                <a:ext cx="31" cy="0"/>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43" name="Line 237"/>
              <p:cNvSpPr>
                <a:spLocks noChangeShapeType="1"/>
              </p:cNvSpPr>
              <p:nvPr/>
            </p:nvSpPr>
            <p:spPr bwMode="auto">
              <a:xfrm flipV="1">
                <a:off x="3395" y="2385"/>
                <a:ext cx="0" cy="7"/>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44" name="Line 238"/>
              <p:cNvSpPr>
                <a:spLocks noChangeShapeType="1"/>
              </p:cNvSpPr>
              <p:nvPr/>
            </p:nvSpPr>
            <p:spPr bwMode="auto">
              <a:xfrm>
                <a:off x="3397" y="2383"/>
                <a:ext cx="1" cy="0"/>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45" name="Line 239"/>
              <p:cNvSpPr>
                <a:spLocks noChangeShapeType="1"/>
              </p:cNvSpPr>
              <p:nvPr/>
            </p:nvSpPr>
            <p:spPr bwMode="auto">
              <a:xfrm>
                <a:off x="3402" y="2383"/>
                <a:ext cx="10" cy="0"/>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46" name="Freeform 240"/>
              <p:cNvSpPr>
                <a:spLocks/>
              </p:cNvSpPr>
              <p:nvPr/>
            </p:nvSpPr>
            <p:spPr bwMode="auto">
              <a:xfrm>
                <a:off x="3412" y="2383"/>
                <a:ext cx="17" cy="17"/>
              </a:xfrm>
              <a:custGeom>
                <a:avLst/>
                <a:gdLst/>
                <a:ahLst/>
                <a:cxnLst>
                  <a:cxn ang="0">
                    <a:pos x="0" y="0"/>
                  </a:cxn>
                  <a:cxn ang="0">
                    <a:pos x="16" y="0"/>
                  </a:cxn>
                  <a:cxn ang="0">
                    <a:pos x="16" y="16"/>
                  </a:cxn>
                </a:cxnLst>
                <a:rect l="0" t="0" r="r" b="b"/>
                <a:pathLst>
                  <a:path w="17" h="17">
                    <a:moveTo>
                      <a:pt x="0" y="0"/>
                    </a:moveTo>
                    <a:lnTo>
                      <a:pt x="16" y="0"/>
                    </a:lnTo>
                    <a:lnTo>
                      <a:pt x="16" y="16"/>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47" name="Freeform 241"/>
              <p:cNvSpPr>
                <a:spLocks/>
              </p:cNvSpPr>
              <p:nvPr/>
            </p:nvSpPr>
            <p:spPr bwMode="auto">
              <a:xfrm>
                <a:off x="3409" y="2382"/>
                <a:ext cx="17" cy="17"/>
              </a:xfrm>
              <a:custGeom>
                <a:avLst/>
                <a:gdLst/>
                <a:ahLst/>
                <a:cxnLst>
                  <a:cxn ang="0">
                    <a:pos x="16" y="16"/>
                  </a:cxn>
                  <a:cxn ang="0">
                    <a:pos x="12" y="3"/>
                  </a:cxn>
                  <a:cxn ang="0">
                    <a:pos x="0" y="0"/>
                  </a:cxn>
                </a:cxnLst>
                <a:rect l="0" t="0" r="r" b="b"/>
                <a:pathLst>
                  <a:path w="17" h="17">
                    <a:moveTo>
                      <a:pt x="16" y="16"/>
                    </a:moveTo>
                    <a:lnTo>
                      <a:pt x="12" y="3"/>
                    </a:lnTo>
                    <a:lnTo>
                      <a:pt x="0" y="0"/>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48" name="Line 242"/>
              <p:cNvSpPr>
                <a:spLocks noChangeShapeType="1"/>
              </p:cNvSpPr>
              <p:nvPr/>
            </p:nvSpPr>
            <p:spPr bwMode="auto">
              <a:xfrm flipH="1">
                <a:off x="3405" y="2381"/>
                <a:ext cx="4" cy="0"/>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49" name="Line 243"/>
              <p:cNvSpPr>
                <a:spLocks noChangeShapeType="1"/>
              </p:cNvSpPr>
              <p:nvPr/>
            </p:nvSpPr>
            <p:spPr bwMode="auto">
              <a:xfrm flipH="1">
                <a:off x="3400" y="2382"/>
                <a:ext cx="1" cy="1"/>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50" name="Line 244"/>
              <p:cNvSpPr>
                <a:spLocks noChangeShapeType="1"/>
              </p:cNvSpPr>
              <p:nvPr/>
            </p:nvSpPr>
            <p:spPr bwMode="auto">
              <a:xfrm flipV="1">
                <a:off x="3401" y="2372"/>
                <a:ext cx="0" cy="7"/>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51" name="Line 245"/>
              <p:cNvSpPr>
                <a:spLocks noChangeShapeType="1"/>
              </p:cNvSpPr>
              <p:nvPr/>
            </p:nvSpPr>
            <p:spPr bwMode="auto">
              <a:xfrm flipV="1">
                <a:off x="3409" y="2372"/>
                <a:ext cx="0" cy="7"/>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52" name="Line 246"/>
              <p:cNvSpPr>
                <a:spLocks noChangeShapeType="1"/>
              </p:cNvSpPr>
              <p:nvPr/>
            </p:nvSpPr>
            <p:spPr bwMode="auto">
              <a:xfrm flipH="1">
                <a:off x="3356" y="2398"/>
                <a:ext cx="4" cy="2"/>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53" name="Freeform 247"/>
              <p:cNvSpPr>
                <a:spLocks/>
              </p:cNvSpPr>
              <p:nvPr/>
            </p:nvSpPr>
            <p:spPr bwMode="auto">
              <a:xfrm>
                <a:off x="3399" y="2398"/>
                <a:ext cx="26" cy="17"/>
              </a:xfrm>
              <a:custGeom>
                <a:avLst/>
                <a:gdLst/>
                <a:ahLst/>
                <a:cxnLst>
                  <a:cxn ang="0">
                    <a:pos x="0" y="16"/>
                  </a:cxn>
                  <a:cxn ang="0">
                    <a:pos x="9" y="16"/>
                  </a:cxn>
                  <a:cxn ang="0">
                    <a:pos x="14" y="12"/>
                  </a:cxn>
                  <a:cxn ang="0">
                    <a:pos x="19" y="4"/>
                  </a:cxn>
                  <a:cxn ang="0">
                    <a:pos x="23" y="0"/>
                  </a:cxn>
                  <a:cxn ang="0">
                    <a:pos x="25" y="0"/>
                  </a:cxn>
                </a:cxnLst>
                <a:rect l="0" t="0" r="r" b="b"/>
                <a:pathLst>
                  <a:path w="26" h="17">
                    <a:moveTo>
                      <a:pt x="0" y="16"/>
                    </a:moveTo>
                    <a:lnTo>
                      <a:pt x="9" y="16"/>
                    </a:lnTo>
                    <a:lnTo>
                      <a:pt x="14" y="12"/>
                    </a:lnTo>
                    <a:lnTo>
                      <a:pt x="19" y="4"/>
                    </a:lnTo>
                    <a:lnTo>
                      <a:pt x="23" y="0"/>
                    </a:lnTo>
                    <a:lnTo>
                      <a:pt x="25" y="0"/>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54" name="Line 248"/>
              <p:cNvSpPr>
                <a:spLocks noChangeShapeType="1"/>
              </p:cNvSpPr>
              <p:nvPr/>
            </p:nvSpPr>
            <p:spPr bwMode="auto">
              <a:xfrm flipH="1">
                <a:off x="3363" y="2428"/>
                <a:ext cx="17" cy="9"/>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55" name="Freeform 249"/>
              <p:cNvSpPr>
                <a:spLocks/>
              </p:cNvSpPr>
              <p:nvPr/>
            </p:nvSpPr>
            <p:spPr bwMode="auto">
              <a:xfrm>
                <a:off x="3331" y="2437"/>
                <a:ext cx="29" cy="17"/>
              </a:xfrm>
              <a:custGeom>
                <a:avLst/>
                <a:gdLst/>
                <a:ahLst/>
                <a:cxnLst>
                  <a:cxn ang="0">
                    <a:pos x="0" y="16"/>
                  </a:cxn>
                  <a:cxn ang="0">
                    <a:pos x="4" y="16"/>
                  </a:cxn>
                  <a:cxn ang="0">
                    <a:pos x="8" y="13"/>
                  </a:cxn>
                  <a:cxn ang="0">
                    <a:pos x="13" y="11"/>
                  </a:cxn>
                  <a:cxn ang="0">
                    <a:pos x="16" y="9"/>
                  </a:cxn>
                  <a:cxn ang="0">
                    <a:pos x="21" y="5"/>
                  </a:cxn>
                  <a:cxn ang="0">
                    <a:pos x="25" y="4"/>
                  </a:cxn>
                  <a:cxn ang="0">
                    <a:pos x="28" y="0"/>
                  </a:cxn>
                </a:cxnLst>
                <a:rect l="0" t="0" r="r" b="b"/>
                <a:pathLst>
                  <a:path w="29" h="17">
                    <a:moveTo>
                      <a:pt x="0" y="16"/>
                    </a:moveTo>
                    <a:lnTo>
                      <a:pt x="4" y="16"/>
                    </a:lnTo>
                    <a:lnTo>
                      <a:pt x="8" y="13"/>
                    </a:lnTo>
                    <a:lnTo>
                      <a:pt x="13" y="11"/>
                    </a:lnTo>
                    <a:lnTo>
                      <a:pt x="16" y="9"/>
                    </a:lnTo>
                    <a:lnTo>
                      <a:pt x="21" y="5"/>
                    </a:lnTo>
                    <a:lnTo>
                      <a:pt x="25" y="4"/>
                    </a:lnTo>
                    <a:lnTo>
                      <a:pt x="28" y="0"/>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56" name="Freeform 250"/>
              <p:cNvSpPr>
                <a:spLocks/>
              </p:cNvSpPr>
              <p:nvPr/>
            </p:nvSpPr>
            <p:spPr bwMode="auto">
              <a:xfrm>
                <a:off x="3561" y="2397"/>
                <a:ext cx="17" cy="17"/>
              </a:xfrm>
              <a:custGeom>
                <a:avLst/>
                <a:gdLst/>
                <a:ahLst/>
                <a:cxnLst>
                  <a:cxn ang="0">
                    <a:pos x="0" y="16"/>
                  </a:cxn>
                  <a:cxn ang="0">
                    <a:pos x="8" y="8"/>
                  </a:cxn>
                  <a:cxn ang="0">
                    <a:pos x="16" y="0"/>
                  </a:cxn>
                </a:cxnLst>
                <a:rect l="0" t="0" r="r" b="b"/>
                <a:pathLst>
                  <a:path w="17" h="17">
                    <a:moveTo>
                      <a:pt x="0" y="16"/>
                    </a:moveTo>
                    <a:lnTo>
                      <a:pt x="8" y="8"/>
                    </a:lnTo>
                    <a:lnTo>
                      <a:pt x="16" y="0"/>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57" name="Freeform 251"/>
              <p:cNvSpPr>
                <a:spLocks/>
              </p:cNvSpPr>
              <p:nvPr/>
            </p:nvSpPr>
            <p:spPr bwMode="auto">
              <a:xfrm>
                <a:off x="3089" y="2392"/>
                <a:ext cx="22" cy="20"/>
              </a:xfrm>
              <a:custGeom>
                <a:avLst/>
                <a:gdLst/>
                <a:ahLst/>
                <a:cxnLst>
                  <a:cxn ang="0">
                    <a:pos x="0" y="0"/>
                  </a:cxn>
                  <a:cxn ang="0">
                    <a:pos x="7" y="15"/>
                  </a:cxn>
                  <a:cxn ang="0">
                    <a:pos x="9" y="18"/>
                  </a:cxn>
                  <a:cxn ang="0">
                    <a:pos x="11" y="19"/>
                  </a:cxn>
                  <a:cxn ang="0">
                    <a:pos x="16" y="19"/>
                  </a:cxn>
                  <a:cxn ang="0">
                    <a:pos x="18" y="18"/>
                  </a:cxn>
                  <a:cxn ang="0">
                    <a:pos x="21" y="16"/>
                  </a:cxn>
                  <a:cxn ang="0">
                    <a:pos x="21" y="10"/>
                  </a:cxn>
                  <a:cxn ang="0">
                    <a:pos x="18" y="0"/>
                  </a:cxn>
                </a:cxnLst>
                <a:rect l="0" t="0" r="r" b="b"/>
                <a:pathLst>
                  <a:path w="22" h="20">
                    <a:moveTo>
                      <a:pt x="0" y="0"/>
                    </a:moveTo>
                    <a:lnTo>
                      <a:pt x="7" y="15"/>
                    </a:lnTo>
                    <a:lnTo>
                      <a:pt x="9" y="18"/>
                    </a:lnTo>
                    <a:lnTo>
                      <a:pt x="11" y="19"/>
                    </a:lnTo>
                    <a:lnTo>
                      <a:pt x="16" y="19"/>
                    </a:lnTo>
                    <a:lnTo>
                      <a:pt x="18" y="18"/>
                    </a:lnTo>
                    <a:lnTo>
                      <a:pt x="21" y="16"/>
                    </a:lnTo>
                    <a:lnTo>
                      <a:pt x="21" y="10"/>
                    </a:lnTo>
                    <a:lnTo>
                      <a:pt x="18" y="0"/>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58" name="Freeform 252"/>
              <p:cNvSpPr>
                <a:spLocks/>
              </p:cNvSpPr>
              <p:nvPr/>
            </p:nvSpPr>
            <p:spPr bwMode="auto">
              <a:xfrm>
                <a:off x="3331" y="2409"/>
                <a:ext cx="17" cy="34"/>
              </a:xfrm>
              <a:custGeom>
                <a:avLst/>
                <a:gdLst/>
                <a:ahLst/>
                <a:cxnLst>
                  <a:cxn ang="0">
                    <a:pos x="16" y="0"/>
                  </a:cxn>
                  <a:cxn ang="0">
                    <a:pos x="13" y="5"/>
                  </a:cxn>
                  <a:cxn ang="0">
                    <a:pos x="11" y="9"/>
                  </a:cxn>
                  <a:cxn ang="0">
                    <a:pos x="9" y="13"/>
                  </a:cxn>
                  <a:cxn ang="0">
                    <a:pos x="6" y="17"/>
                  </a:cxn>
                  <a:cxn ang="0">
                    <a:pos x="4" y="21"/>
                  </a:cxn>
                  <a:cxn ang="0">
                    <a:pos x="2" y="26"/>
                  </a:cxn>
                  <a:cxn ang="0">
                    <a:pos x="1" y="30"/>
                  </a:cxn>
                  <a:cxn ang="0">
                    <a:pos x="0" y="33"/>
                  </a:cxn>
                </a:cxnLst>
                <a:rect l="0" t="0" r="r" b="b"/>
                <a:pathLst>
                  <a:path w="17" h="34">
                    <a:moveTo>
                      <a:pt x="16" y="0"/>
                    </a:moveTo>
                    <a:lnTo>
                      <a:pt x="13" y="5"/>
                    </a:lnTo>
                    <a:lnTo>
                      <a:pt x="11" y="9"/>
                    </a:lnTo>
                    <a:lnTo>
                      <a:pt x="9" y="13"/>
                    </a:lnTo>
                    <a:lnTo>
                      <a:pt x="6" y="17"/>
                    </a:lnTo>
                    <a:lnTo>
                      <a:pt x="4" y="21"/>
                    </a:lnTo>
                    <a:lnTo>
                      <a:pt x="2" y="26"/>
                    </a:lnTo>
                    <a:lnTo>
                      <a:pt x="1" y="30"/>
                    </a:lnTo>
                    <a:lnTo>
                      <a:pt x="0" y="33"/>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59" name="Freeform 253"/>
              <p:cNvSpPr>
                <a:spLocks/>
              </p:cNvSpPr>
              <p:nvPr/>
            </p:nvSpPr>
            <p:spPr bwMode="auto">
              <a:xfrm>
                <a:off x="3288" y="2480"/>
                <a:ext cx="98" cy="45"/>
              </a:xfrm>
              <a:custGeom>
                <a:avLst/>
                <a:gdLst/>
                <a:ahLst/>
                <a:cxnLst>
                  <a:cxn ang="0">
                    <a:pos x="97" y="0"/>
                  </a:cxn>
                  <a:cxn ang="0">
                    <a:pos x="92" y="4"/>
                  </a:cxn>
                  <a:cxn ang="0">
                    <a:pos x="87" y="8"/>
                  </a:cxn>
                  <a:cxn ang="0">
                    <a:pos x="82" y="11"/>
                  </a:cxn>
                  <a:cxn ang="0">
                    <a:pos x="77" y="15"/>
                  </a:cxn>
                  <a:cxn ang="0">
                    <a:pos x="72" y="18"/>
                  </a:cxn>
                  <a:cxn ang="0">
                    <a:pos x="66" y="22"/>
                  </a:cxn>
                  <a:cxn ang="0">
                    <a:pos x="61" y="24"/>
                  </a:cxn>
                  <a:cxn ang="0">
                    <a:pos x="56" y="27"/>
                  </a:cxn>
                  <a:cxn ang="0">
                    <a:pos x="52" y="28"/>
                  </a:cxn>
                  <a:cxn ang="0">
                    <a:pos x="48" y="30"/>
                  </a:cxn>
                  <a:cxn ang="0">
                    <a:pos x="44" y="31"/>
                  </a:cxn>
                  <a:cxn ang="0">
                    <a:pos x="40" y="33"/>
                  </a:cxn>
                  <a:cxn ang="0">
                    <a:pos x="36" y="35"/>
                  </a:cxn>
                  <a:cxn ang="0">
                    <a:pos x="31" y="35"/>
                  </a:cxn>
                  <a:cxn ang="0">
                    <a:pos x="25" y="36"/>
                  </a:cxn>
                  <a:cxn ang="0">
                    <a:pos x="19" y="38"/>
                  </a:cxn>
                  <a:cxn ang="0">
                    <a:pos x="13" y="39"/>
                  </a:cxn>
                  <a:cxn ang="0">
                    <a:pos x="7" y="41"/>
                  </a:cxn>
                  <a:cxn ang="0">
                    <a:pos x="1" y="43"/>
                  </a:cxn>
                  <a:cxn ang="0">
                    <a:pos x="0" y="44"/>
                  </a:cxn>
                </a:cxnLst>
                <a:rect l="0" t="0" r="r" b="b"/>
                <a:pathLst>
                  <a:path w="98" h="45">
                    <a:moveTo>
                      <a:pt x="97" y="0"/>
                    </a:moveTo>
                    <a:lnTo>
                      <a:pt x="92" y="4"/>
                    </a:lnTo>
                    <a:lnTo>
                      <a:pt x="87" y="8"/>
                    </a:lnTo>
                    <a:lnTo>
                      <a:pt x="82" y="11"/>
                    </a:lnTo>
                    <a:lnTo>
                      <a:pt x="77" y="15"/>
                    </a:lnTo>
                    <a:lnTo>
                      <a:pt x="72" y="18"/>
                    </a:lnTo>
                    <a:lnTo>
                      <a:pt x="66" y="22"/>
                    </a:lnTo>
                    <a:lnTo>
                      <a:pt x="61" y="24"/>
                    </a:lnTo>
                    <a:lnTo>
                      <a:pt x="56" y="27"/>
                    </a:lnTo>
                    <a:lnTo>
                      <a:pt x="52" y="28"/>
                    </a:lnTo>
                    <a:lnTo>
                      <a:pt x="48" y="30"/>
                    </a:lnTo>
                    <a:lnTo>
                      <a:pt x="44" y="31"/>
                    </a:lnTo>
                    <a:lnTo>
                      <a:pt x="40" y="33"/>
                    </a:lnTo>
                    <a:lnTo>
                      <a:pt x="36" y="35"/>
                    </a:lnTo>
                    <a:lnTo>
                      <a:pt x="31" y="35"/>
                    </a:lnTo>
                    <a:lnTo>
                      <a:pt x="25" y="36"/>
                    </a:lnTo>
                    <a:lnTo>
                      <a:pt x="19" y="38"/>
                    </a:lnTo>
                    <a:lnTo>
                      <a:pt x="13" y="39"/>
                    </a:lnTo>
                    <a:lnTo>
                      <a:pt x="7" y="41"/>
                    </a:lnTo>
                    <a:lnTo>
                      <a:pt x="1" y="43"/>
                    </a:lnTo>
                    <a:lnTo>
                      <a:pt x="0" y="44"/>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60" name="Freeform 254"/>
              <p:cNvSpPr>
                <a:spLocks/>
              </p:cNvSpPr>
              <p:nvPr/>
            </p:nvSpPr>
            <p:spPr bwMode="auto">
              <a:xfrm>
                <a:off x="3302" y="2456"/>
                <a:ext cx="75" cy="57"/>
              </a:xfrm>
              <a:custGeom>
                <a:avLst/>
                <a:gdLst/>
                <a:ahLst/>
                <a:cxnLst>
                  <a:cxn ang="0">
                    <a:pos x="0" y="56"/>
                  </a:cxn>
                  <a:cxn ang="0">
                    <a:pos x="7" y="52"/>
                  </a:cxn>
                  <a:cxn ang="0">
                    <a:pos x="14" y="48"/>
                  </a:cxn>
                  <a:cxn ang="0">
                    <a:pos x="21" y="44"/>
                  </a:cxn>
                  <a:cxn ang="0">
                    <a:pos x="28" y="39"/>
                  </a:cxn>
                  <a:cxn ang="0">
                    <a:pos x="34" y="35"/>
                  </a:cxn>
                  <a:cxn ang="0">
                    <a:pos x="41" y="30"/>
                  </a:cxn>
                  <a:cxn ang="0">
                    <a:pos x="46" y="24"/>
                  </a:cxn>
                  <a:cxn ang="0">
                    <a:pos x="52" y="19"/>
                  </a:cxn>
                  <a:cxn ang="0">
                    <a:pos x="58" y="13"/>
                  </a:cxn>
                  <a:cxn ang="0">
                    <a:pos x="63" y="7"/>
                  </a:cxn>
                  <a:cxn ang="0">
                    <a:pos x="68" y="1"/>
                  </a:cxn>
                  <a:cxn ang="0">
                    <a:pos x="69" y="0"/>
                  </a:cxn>
                  <a:cxn ang="0">
                    <a:pos x="70" y="0"/>
                  </a:cxn>
                  <a:cxn ang="0">
                    <a:pos x="66" y="9"/>
                  </a:cxn>
                  <a:cxn ang="0">
                    <a:pos x="71" y="9"/>
                  </a:cxn>
                  <a:cxn ang="0">
                    <a:pos x="70" y="10"/>
                  </a:cxn>
                  <a:cxn ang="0">
                    <a:pos x="60" y="18"/>
                  </a:cxn>
                  <a:cxn ang="0">
                    <a:pos x="74" y="15"/>
                  </a:cxn>
                  <a:cxn ang="0">
                    <a:pos x="70" y="19"/>
                  </a:cxn>
                  <a:cxn ang="0">
                    <a:pos x="52" y="28"/>
                  </a:cxn>
                  <a:cxn ang="0">
                    <a:pos x="46" y="31"/>
                  </a:cxn>
                  <a:cxn ang="0">
                    <a:pos x="52" y="30"/>
                  </a:cxn>
                  <a:cxn ang="0">
                    <a:pos x="47" y="32"/>
                  </a:cxn>
                  <a:cxn ang="0">
                    <a:pos x="45" y="35"/>
                  </a:cxn>
                  <a:cxn ang="0">
                    <a:pos x="20" y="48"/>
                  </a:cxn>
                  <a:cxn ang="0">
                    <a:pos x="21" y="50"/>
                  </a:cxn>
                  <a:cxn ang="0">
                    <a:pos x="8" y="52"/>
                  </a:cxn>
                  <a:cxn ang="0">
                    <a:pos x="0" y="56"/>
                  </a:cxn>
                </a:cxnLst>
                <a:rect l="0" t="0" r="r" b="b"/>
                <a:pathLst>
                  <a:path w="75" h="57">
                    <a:moveTo>
                      <a:pt x="0" y="56"/>
                    </a:moveTo>
                    <a:lnTo>
                      <a:pt x="7" y="52"/>
                    </a:lnTo>
                    <a:lnTo>
                      <a:pt x="14" y="48"/>
                    </a:lnTo>
                    <a:lnTo>
                      <a:pt x="21" y="44"/>
                    </a:lnTo>
                    <a:lnTo>
                      <a:pt x="28" y="39"/>
                    </a:lnTo>
                    <a:lnTo>
                      <a:pt x="34" y="35"/>
                    </a:lnTo>
                    <a:lnTo>
                      <a:pt x="41" y="30"/>
                    </a:lnTo>
                    <a:lnTo>
                      <a:pt x="46" y="24"/>
                    </a:lnTo>
                    <a:lnTo>
                      <a:pt x="52" y="19"/>
                    </a:lnTo>
                    <a:lnTo>
                      <a:pt x="58" y="13"/>
                    </a:lnTo>
                    <a:lnTo>
                      <a:pt x="63" y="7"/>
                    </a:lnTo>
                    <a:lnTo>
                      <a:pt x="68" y="1"/>
                    </a:lnTo>
                    <a:lnTo>
                      <a:pt x="69" y="0"/>
                    </a:lnTo>
                    <a:lnTo>
                      <a:pt x="70" y="0"/>
                    </a:lnTo>
                    <a:lnTo>
                      <a:pt x="66" y="9"/>
                    </a:lnTo>
                    <a:lnTo>
                      <a:pt x="71" y="9"/>
                    </a:lnTo>
                    <a:lnTo>
                      <a:pt x="70" y="10"/>
                    </a:lnTo>
                    <a:lnTo>
                      <a:pt x="60" y="18"/>
                    </a:lnTo>
                    <a:lnTo>
                      <a:pt x="74" y="15"/>
                    </a:lnTo>
                    <a:lnTo>
                      <a:pt x="70" y="19"/>
                    </a:lnTo>
                    <a:lnTo>
                      <a:pt x="52" y="28"/>
                    </a:lnTo>
                    <a:lnTo>
                      <a:pt x="46" y="31"/>
                    </a:lnTo>
                    <a:lnTo>
                      <a:pt x="52" y="30"/>
                    </a:lnTo>
                    <a:lnTo>
                      <a:pt x="47" y="32"/>
                    </a:lnTo>
                    <a:lnTo>
                      <a:pt x="45" y="35"/>
                    </a:lnTo>
                    <a:lnTo>
                      <a:pt x="20" y="48"/>
                    </a:lnTo>
                    <a:lnTo>
                      <a:pt x="21" y="50"/>
                    </a:lnTo>
                    <a:lnTo>
                      <a:pt x="8" y="52"/>
                    </a:lnTo>
                    <a:lnTo>
                      <a:pt x="0" y="56"/>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61" name="Freeform 255"/>
              <p:cNvSpPr>
                <a:spLocks/>
              </p:cNvSpPr>
              <p:nvPr/>
            </p:nvSpPr>
            <p:spPr bwMode="auto">
              <a:xfrm>
                <a:off x="3148" y="2507"/>
                <a:ext cx="217" cy="43"/>
              </a:xfrm>
              <a:custGeom>
                <a:avLst/>
                <a:gdLst/>
                <a:ahLst/>
                <a:cxnLst>
                  <a:cxn ang="0">
                    <a:pos x="137" y="17"/>
                  </a:cxn>
                  <a:cxn ang="0">
                    <a:pos x="154" y="15"/>
                  </a:cxn>
                  <a:cxn ang="0">
                    <a:pos x="173" y="11"/>
                  </a:cxn>
                  <a:cxn ang="0">
                    <a:pos x="216" y="9"/>
                  </a:cxn>
                  <a:cxn ang="0">
                    <a:pos x="170" y="15"/>
                  </a:cxn>
                  <a:cxn ang="0">
                    <a:pos x="156" y="17"/>
                  </a:cxn>
                  <a:cxn ang="0">
                    <a:pos x="146" y="17"/>
                  </a:cxn>
                  <a:cxn ang="0">
                    <a:pos x="150" y="19"/>
                  </a:cxn>
                  <a:cxn ang="0">
                    <a:pos x="148" y="23"/>
                  </a:cxn>
                  <a:cxn ang="0">
                    <a:pos x="108" y="29"/>
                  </a:cxn>
                  <a:cxn ang="0">
                    <a:pos x="92" y="36"/>
                  </a:cxn>
                  <a:cxn ang="0">
                    <a:pos x="59" y="39"/>
                  </a:cxn>
                  <a:cxn ang="0">
                    <a:pos x="47" y="41"/>
                  </a:cxn>
                  <a:cxn ang="0">
                    <a:pos x="31" y="31"/>
                  </a:cxn>
                  <a:cxn ang="0">
                    <a:pos x="24" y="27"/>
                  </a:cxn>
                  <a:cxn ang="0">
                    <a:pos x="10" y="21"/>
                  </a:cxn>
                  <a:cxn ang="0">
                    <a:pos x="15" y="16"/>
                  </a:cxn>
                  <a:cxn ang="0">
                    <a:pos x="17" y="14"/>
                  </a:cxn>
                  <a:cxn ang="0">
                    <a:pos x="32" y="9"/>
                  </a:cxn>
                  <a:cxn ang="0">
                    <a:pos x="30" y="7"/>
                  </a:cxn>
                  <a:cxn ang="0">
                    <a:pos x="36" y="4"/>
                  </a:cxn>
                  <a:cxn ang="0">
                    <a:pos x="34" y="1"/>
                  </a:cxn>
                  <a:cxn ang="0">
                    <a:pos x="39" y="0"/>
                  </a:cxn>
                  <a:cxn ang="0">
                    <a:pos x="43" y="9"/>
                  </a:cxn>
                  <a:cxn ang="0">
                    <a:pos x="47" y="24"/>
                  </a:cxn>
                  <a:cxn ang="0">
                    <a:pos x="48" y="33"/>
                  </a:cxn>
                  <a:cxn ang="0">
                    <a:pos x="49" y="34"/>
                  </a:cxn>
                  <a:cxn ang="0">
                    <a:pos x="50" y="35"/>
                  </a:cxn>
                  <a:cxn ang="0">
                    <a:pos x="52" y="36"/>
                  </a:cxn>
                  <a:cxn ang="0">
                    <a:pos x="55" y="34"/>
                  </a:cxn>
                  <a:cxn ang="0">
                    <a:pos x="56" y="31"/>
                  </a:cxn>
                  <a:cxn ang="0">
                    <a:pos x="57" y="28"/>
                  </a:cxn>
                  <a:cxn ang="0">
                    <a:pos x="58" y="25"/>
                  </a:cxn>
                  <a:cxn ang="0">
                    <a:pos x="60" y="22"/>
                  </a:cxn>
                  <a:cxn ang="0">
                    <a:pos x="62" y="21"/>
                  </a:cxn>
                  <a:cxn ang="0">
                    <a:pos x="62" y="25"/>
                  </a:cxn>
                  <a:cxn ang="0">
                    <a:pos x="64" y="19"/>
                  </a:cxn>
                  <a:cxn ang="0">
                    <a:pos x="67" y="15"/>
                  </a:cxn>
                  <a:cxn ang="0">
                    <a:pos x="75" y="9"/>
                  </a:cxn>
                  <a:cxn ang="0">
                    <a:pos x="79" y="7"/>
                  </a:cxn>
                  <a:cxn ang="0">
                    <a:pos x="80" y="9"/>
                  </a:cxn>
                  <a:cxn ang="0">
                    <a:pos x="80" y="11"/>
                  </a:cxn>
                  <a:cxn ang="0">
                    <a:pos x="83" y="9"/>
                  </a:cxn>
                  <a:cxn ang="0">
                    <a:pos x="91" y="8"/>
                  </a:cxn>
                  <a:cxn ang="0">
                    <a:pos x="89" y="12"/>
                  </a:cxn>
                  <a:cxn ang="0">
                    <a:pos x="88" y="15"/>
                  </a:cxn>
                  <a:cxn ang="0">
                    <a:pos x="91" y="14"/>
                  </a:cxn>
                  <a:cxn ang="0">
                    <a:pos x="94" y="13"/>
                  </a:cxn>
                  <a:cxn ang="0">
                    <a:pos x="100" y="14"/>
                  </a:cxn>
                  <a:cxn ang="0">
                    <a:pos x="99" y="17"/>
                  </a:cxn>
                  <a:cxn ang="0">
                    <a:pos x="108" y="18"/>
                  </a:cxn>
                  <a:cxn ang="0">
                    <a:pos x="114" y="17"/>
                  </a:cxn>
                  <a:cxn ang="0">
                    <a:pos x="120" y="15"/>
                  </a:cxn>
                  <a:cxn ang="0">
                    <a:pos x="127" y="16"/>
                  </a:cxn>
                  <a:cxn ang="0">
                    <a:pos x="135" y="16"/>
                  </a:cxn>
                </a:cxnLst>
                <a:rect l="0" t="0" r="r" b="b"/>
                <a:pathLst>
                  <a:path w="217" h="43">
                    <a:moveTo>
                      <a:pt x="135" y="16"/>
                    </a:moveTo>
                    <a:lnTo>
                      <a:pt x="137" y="17"/>
                    </a:lnTo>
                    <a:lnTo>
                      <a:pt x="140" y="16"/>
                    </a:lnTo>
                    <a:lnTo>
                      <a:pt x="154" y="15"/>
                    </a:lnTo>
                    <a:lnTo>
                      <a:pt x="167" y="11"/>
                    </a:lnTo>
                    <a:lnTo>
                      <a:pt x="173" y="11"/>
                    </a:lnTo>
                    <a:lnTo>
                      <a:pt x="173" y="13"/>
                    </a:lnTo>
                    <a:lnTo>
                      <a:pt x="216" y="9"/>
                    </a:lnTo>
                    <a:lnTo>
                      <a:pt x="180" y="16"/>
                    </a:lnTo>
                    <a:lnTo>
                      <a:pt x="170" y="15"/>
                    </a:lnTo>
                    <a:lnTo>
                      <a:pt x="173" y="17"/>
                    </a:lnTo>
                    <a:lnTo>
                      <a:pt x="156" y="17"/>
                    </a:lnTo>
                    <a:lnTo>
                      <a:pt x="150" y="16"/>
                    </a:lnTo>
                    <a:lnTo>
                      <a:pt x="146" y="17"/>
                    </a:lnTo>
                    <a:lnTo>
                      <a:pt x="146" y="19"/>
                    </a:lnTo>
                    <a:lnTo>
                      <a:pt x="150" y="19"/>
                    </a:lnTo>
                    <a:lnTo>
                      <a:pt x="152" y="20"/>
                    </a:lnTo>
                    <a:lnTo>
                      <a:pt x="148" y="23"/>
                    </a:lnTo>
                    <a:lnTo>
                      <a:pt x="107" y="27"/>
                    </a:lnTo>
                    <a:lnTo>
                      <a:pt x="108" y="29"/>
                    </a:lnTo>
                    <a:lnTo>
                      <a:pt x="89" y="34"/>
                    </a:lnTo>
                    <a:lnTo>
                      <a:pt x="92" y="36"/>
                    </a:lnTo>
                    <a:lnTo>
                      <a:pt x="68" y="36"/>
                    </a:lnTo>
                    <a:lnTo>
                      <a:pt x="59" y="39"/>
                    </a:lnTo>
                    <a:lnTo>
                      <a:pt x="53" y="42"/>
                    </a:lnTo>
                    <a:lnTo>
                      <a:pt x="47" y="41"/>
                    </a:lnTo>
                    <a:lnTo>
                      <a:pt x="38" y="33"/>
                    </a:lnTo>
                    <a:lnTo>
                      <a:pt x="31" y="31"/>
                    </a:lnTo>
                    <a:lnTo>
                      <a:pt x="33" y="29"/>
                    </a:lnTo>
                    <a:lnTo>
                      <a:pt x="24" y="27"/>
                    </a:lnTo>
                    <a:lnTo>
                      <a:pt x="26" y="25"/>
                    </a:lnTo>
                    <a:lnTo>
                      <a:pt x="10" y="21"/>
                    </a:lnTo>
                    <a:lnTo>
                      <a:pt x="0" y="20"/>
                    </a:lnTo>
                    <a:lnTo>
                      <a:pt x="15" y="16"/>
                    </a:lnTo>
                    <a:lnTo>
                      <a:pt x="19" y="15"/>
                    </a:lnTo>
                    <a:lnTo>
                      <a:pt x="17" y="14"/>
                    </a:lnTo>
                    <a:lnTo>
                      <a:pt x="25" y="10"/>
                    </a:lnTo>
                    <a:lnTo>
                      <a:pt x="32" y="9"/>
                    </a:lnTo>
                    <a:lnTo>
                      <a:pt x="32" y="8"/>
                    </a:lnTo>
                    <a:lnTo>
                      <a:pt x="30" y="7"/>
                    </a:lnTo>
                    <a:lnTo>
                      <a:pt x="31" y="4"/>
                    </a:lnTo>
                    <a:lnTo>
                      <a:pt x="36" y="4"/>
                    </a:lnTo>
                    <a:lnTo>
                      <a:pt x="37" y="2"/>
                    </a:lnTo>
                    <a:lnTo>
                      <a:pt x="34" y="1"/>
                    </a:lnTo>
                    <a:lnTo>
                      <a:pt x="35" y="0"/>
                    </a:lnTo>
                    <a:lnTo>
                      <a:pt x="39" y="0"/>
                    </a:lnTo>
                    <a:lnTo>
                      <a:pt x="40" y="1"/>
                    </a:lnTo>
                    <a:lnTo>
                      <a:pt x="43" y="9"/>
                    </a:lnTo>
                    <a:lnTo>
                      <a:pt x="45" y="16"/>
                    </a:lnTo>
                    <a:lnTo>
                      <a:pt x="47" y="24"/>
                    </a:lnTo>
                    <a:lnTo>
                      <a:pt x="48" y="32"/>
                    </a:lnTo>
                    <a:lnTo>
                      <a:pt x="48" y="33"/>
                    </a:lnTo>
                    <a:lnTo>
                      <a:pt x="49" y="33"/>
                    </a:lnTo>
                    <a:lnTo>
                      <a:pt x="49" y="34"/>
                    </a:lnTo>
                    <a:lnTo>
                      <a:pt x="49" y="35"/>
                    </a:lnTo>
                    <a:lnTo>
                      <a:pt x="50" y="35"/>
                    </a:lnTo>
                    <a:lnTo>
                      <a:pt x="51" y="36"/>
                    </a:lnTo>
                    <a:lnTo>
                      <a:pt x="52" y="36"/>
                    </a:lnTo>
                    <a:lnTo>
                      <a:pt x="53" y="36"/>
                    </a:lnTo>
                    <a:lnTo>
                      <a:pt x="55" y="34"/>
                    </a:lnTo>
                    <a:lnTo>
                      <a:pt x="55" y="33"/>
                    </a:lnTo>
                    <a:lnTo>
                      <a:pt x="56" y="31"/>
                    </a:lnTo>
                    <a:lnTo>
                      <a:pt x="56" y="29"/>
                    </a:lnTo>
                    <a:lnTo>
                      <a:pt x="57" y="28"/>
                    </a:lnTo>
                    <a:lnTo>
                      <a:pt x="57" y="26"/>
                    </a:lnTo>
                    <a:lnTo>
                      <a:pt x="58" y="25"/>
                    </a:lnTo>
                    <a:lnTo>
                      <a:pt x="59" y="24"/>
                    </a:lnTo>
                    <a:lnTo>
                      <a:pt x="60" y="22"/>
                    </a:lnTo>
                    <a:lnTo>
                      <a:pt x="61" y="20"/>
                    </a:lnTo>
                    <a:lnTo>
                      <a:pt x="62" y="21"/>
                    </a:lnTo>
                    <a:lnTo>
                      <a:pt x="62" y="23"/>
                    </a:lnTo>
                    <a:lnTo>
                      <a:pt x="62" y="25"/>
                    </a:lnTo>
                    <a:lnTo>
                      <a:pt x="63" y="22"/>
                    </a:lnTo>
                    <a:lnTo>
                      <a:pt x="64" y="19"/>
                    </a:lnTo>
                    <a:lnTo>
                      <a:pt x="66" y="17"/>
                    </a:lnTo>
                    <a:lnTo>
                      <a:pt x="67" y="15"/>
                    </a:lnTo>
                    <a:lnTo>
                      <a:pt x="72" y="10"/>
                    </a:lnTo>
                    <a:lnTo>
                      <a:pt x="75" y="9"/>
                    </a:lnTo>
                    <a:lnTo>
                      <a:pt x="77" y="8"/>
                    </a:lnTo>
                    <a:lnTo>
                      <a:pt x="79" y="7"/>
                    </a:lnTo>
                    <a:lnTo>
                      <a:pt x="80" y="7"/>
                    </a:lnTo>
                    <a:lnTo>
                      <a:pt x="80" y="9"/>
                    </a:lnTo>
                    <a:lnTo>
                      <a:pt x="79" y="11"/>
                    </a:lnTo>
                    <a:lnTo>
                      <a:pt x="80" y="11"/>
                    </a:lnTo>
                    <a:lnTo>
                      <a:pt x="81" y="10"/>
                    </a:lnTo>
                    <a:lnTo>
                      <a:pt x="83" y="9"/>
                    </a:lnTo>
                    <a:lnTo>
                      <a:pt x="84" y="8"/>
                    </a:lnTo>
                    <a:lnTo>
                      <a:pt x="91" y="8"/>
                    </a:lnTo>
                    <a:lnTo>
                      <a:pt x="93" y="8"/>
                    </a:lnTo>
                    <a:lnTo>
                      <a:pt x="89" y="12"/>
                    </a:lnTo>
                    <a:lnTo>
                      <a:pt x="88" y="14"/>
                    </a:lnTo>
                    <a:lnTo>
                      <a:pt x="88" y="15"/>
                    </a:lnTo>
                    <a:lnTo>
                      <a:pt x="89" y="15"/>
                    </a:lnTo>
                    <a:lnTo>
                      <a:pt x="91" y="14"/>
                    </a:lnTo>
                    <a:lnTo>
                      <a:pt x="92" y="14"/>
                    </a:lnTo>
                    <a:lnTo>
                      <a:pt x="94" y="13"/>
                    </a:lnTo>
                    <a:lnTo>
                      <a:pt x="99" y="13"/>
                    </a:lnTo>
                    <a:lnTo>
                      <a:pt x="100" y="14"/>
                    </a:lnTo>
                    <a:lnTo>
                      <a:pt x="99" y="15"/>
                    </a:lnTo>
                    <a:lnTo>
                      <a:pt x="99" y="17"/>
                    </a:lnTo>
                    <a:lnTo>
                      <a:pt x="102" y="18"/>
                    </a:lnTo>
                    <a:lnTo>
                      <a:pt x="108" y="18"/>
                    </a:lnTo>
                    <a:lnTo>
                      <a:pt x="111" y="17"/>
                    </a:lnTo>
                    <a:lnTo>
                      <a:pt x="114" y="17"/>
                    </a:lnTo>
                    <a:lnTo>
                      <a:pt x="117" y="16"/>
                    </a:lnTo>
                    <a:lnTo>
                      <a:pt x="120" y="15"/>
                    </a:lnTo>
                    <a:lnTo>
                      <a:pt x="121" y="18"/>
                    </a:lnTo>
                    <a:lnTo>
                      <a:pt x="127" y="16"/>
                    </a:lnTo>
                    <a:lnTo>
                      <a:pt x="131" y="14"/>
                    </a:lnTo>
                    <a:lnTo>
                      <a:pt x="135" y="16"/>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grpSp>
        <p:grpSp>
          <p:nvGrpSpPr>
            <p:cNvPr id="46097" name="Group 256"/>
            <p:cNvGrpSpPr>
              <a:grpSpLocks/>
            </p:cNvGrpSpPr>
            <p:nvPr/>
          </p:nvGrpSpPr>
          <p:grpSpPr bwMode="auto">
            <a:xfrm>
              <a:off x="4662" y="2074"/>
              <a:ext cx="583" cy="310"/>
              <a:chOff x="3725" y="1345"/>
              <a:chExt cx="921" cy="365"/>
            </a:xfrm>
          </p:grpSpPr>
          <p:sp>
            <p:nvSpPr>
              <p:cNvPr id="963" name="Freeform 257"/>
              <p:cNvSpPr>
                <a:spLocks/>
              </p:cNvSpPr>
              <p:nvPr/>
            </p:nvSpPr>
            <p:spPr bwMode="auto">
              <a:xfrm>
                <a:off x="3725" y="1345"/>
                <a:ext cx="921" cy="363"/>
              </a:xfrm>
              <a:custGeom>
                <a:avLst/>
                <a:gdLst/>
                <a:ahLst/>
                <a:cxnLst>
                  <a:cxn ang="0">
                    <a:pos x="640" y="239"/>
                  </a:cxn>
                  <a:cxn ang="0">
                    <a:pos x="701" y="231"/>
                  </a:cxn>
                  <a:cxn ang="0">
                    <a:pos x="846" y="236"/>
                  </a:cxn>
                  <a:cxn ang="0">
                    <a:pos x="860" y="193"/>
                  </a:cxn>
                  <a:cxn ang="0">
                    <a:pos x="884" y="118"/>
                  </a:cxn>
                  <a:cxn ang="0">
                    <a:pos x="850" y="132"/>
                  </a:cxn>
                  <a:cxn ang="0">
                    <a:pos x="779" y="16"/>
                  </a:cxn>
                  <a:cxn ang="0">
                    <a:pos x="821" y="19"/>
                  </a:cxn>
                  <a:cxn ang="0">
                    <a:pos x="734" y="139"/>
                  </a:cxn>
                  <a:cxn ang="0">
                    <a:pos x="704" y="157"/>
                  </a:cxn>
                  <a:cxn ang="0">
                    <a:pos x="605" y="153"/>
                  </a:cxn>
                  <a:cxn ang="0">
                    <a:pos x="599" y="103"/>
                  </a:cxn>
                  <a:cxn ang="0">
                    <a:pos x="662" y="76"/>
                  </a:cxn>
                  <a:cxn ang="0">
                    <a:pos x="665" y="54"/>
                  </a:cxn>
                  <a:cxn ang="0">
                    <a:pos x="704" y="4"/>
                  </a:cxn>
                  <a:cxn ang="0">
                    <a:pos x="655" y="1"/>
                  </a:cxn>
                  <a:cxn ang="0">
                    <a:pos x="547" y="26"/>
                  </a:cxn>
                  <a:cxn ang="0">
                    <a:pos x="493" y="47"/>
                  </a:cxn>
                  <a:cxn ang="0">
                    <a:pos x="481" y="70"/>
                  </a:cxn>
                  <a:cxn ang="0">
                    <a:pos x="473" y="83"/>
                  </a:cxn>
                  <a:cxn ang="0">
                    <a:pos x="434" y="115"/>
                  </a:cxn>
                  <a:cxn ang="0">
                    <a:pos x="397" y="118"/>
                  </a:cxn>
                  <a:cxn ang="0">
                    <a:pos x="375" y="125"/>
                  </a:cxn>
                  <a:cxn ang="0">
                    <a:pos x="364" y="130"/>
                  </a:cxn>
                  <a:cxn ang="0">
                    <a:pos x="113" y="130"/>
                  </a:cxn>
                  <a:cxn ang="0">
                    <a:pos x="52" y="139"/>
                  </a:cxn>
                  <a:cxn ang="0">
                    <a:pos x="12" y="162"/>
                  </a:cxn>
                  <a:cxn ang="0">
                    <a:pos x="0" y="177"/>
                  </a:cxn>
                  <a:cxn ang="0">
                    <a:pos x="17" y="192"/>
                  </a:cxn>
                  <a:cxn ang="0">
                    <a:pos x="76" y="214"/>
                  </a:cxn>
                  <a:cxn ang="0">
                    <a:pos x="277" y="230"/>
                  </a:cxn>
                  <a:cxn ang="0">
                    <a:pos x="320" y="278"/>
                  </a:cxn>
                  <a:cxn ang="0">
                    <a:pos x="283" y="281"/>
                  </a:cxn>
                  <a:cxn ang="0">
                    <a:pos x="266" y="292"/>
                  </a:cxn>
                  <a:cxn ang="0">
                    <a:pos x="268" y="320"/>
                  </a:cxn>
                  <a:cxn ang="0">
                    <a:pos x="304" y="321"/>
                  </a:cxn>
                  <a:cxn ang="0">
                    <a:pos x="347" y="320"/>
                  </a:cxn>
                  <a:cxn ang="0">
                    <a:pos x="330" y="327"/>
                  </a:cxn>
                  <a:cxn ang="0">
                    <a:pos x="328" y="352"/>
                  </a:cxn>
                  <a:cxn ang="0">
                    <a:pos x="361" y="362"/>
                  </a:cxn>
                  <a:cxn ang="0">
                    <a:pos x="411" y="359"/>
                  </a:cxn>
                  <a:cxn ang="0">
                    <a:pos x="440" y="341"/>
                  </a:cxn>
                  <a:cxn ang="0">
                    <a:pos x="495" y="355"/>
                  </a:cxn>
                  <a:cxn ang="0">
                    <a:pos x="473" y="278"/>
                  </a:cxn>
                  <a:cxn ang="0">
                    <a:pos x="385" y="293"/>
                  </a:cxn>
                  <a:cxn ang="0">
                    <a:pos x="373" y="312"/>
                  </a:cxn>
                  <a:cxn ang="0">
                    <a:pos x="384" y="317"/>
                  </a:cxn>
                  <a:cxn ang="0">
                    <a:pos x="477" y="245"/>
                  </a:cxn>
                  <a:cxn ang="0">
                    <a:pos x="535" y="150"/>
                  </a:cxn>
                </a:cxnLst>
                <a:rect l="0" t="0" r="r" b="b"/>
                <a:pathLst>
                  <a:path w="921" h="363">
                    <a:moveTo>
                      <a:pt x="477" y="245"/>
                    </a:moveTo>
                    <a:lnTo>
                      <a:pt x="532" y="246"/>
                    </a:lnTo>
                    <a:lnTo>
                      <a:pt x="587" y="244"/>
                    </a:lnTo>
                    <a:lnTo>
                      <a:pt x="640" y="239"/>
                    </a:lnTo>
                    <a:lnTo>
                      <a:pt x="695" y="232"/>
                    </a:lnTo>
                    <a:lnTo>
                      <a:pt x="698" y="235"/>
                    </a:lnTo>
                    <a:lnTo>
                      <a:pt x="703" y="235"/>
                    </a:lnTo>
                    <a:lnTo>
                      <a:pt x="701" y="231"/>
                    </a:lnTo>
                    <a:lnTo>
                      <a:pt x="744" y="222"/>
                    </a:lnTo>
                    <a:lnTo>
                      <a:pt x="788" y="211"/>
                    </a:lnTo>
                    <a:lnTo>
                      <a:pt x="831" y="231"/>
                    </a:lnTo>
                    <a:lnTo>
                      <a:pt x="846" y="236"/>
                    </a:lnTo>
                    <a:lnTo>
                      <a:pt x="854" y="238"/>
                    </a:lnTo>
                    <a:lnTo>
                      <a:pt x="861" y="238"/>
                    </a:lnTo>
                    <a:lnTo>
                      <a:pt x="888" y="236"/>
                    </a:lnTo>
                    <a:lnTo>
                      <a:pt x="860" y="193"/>
                    </a:lnTo>
                    <a:lnTo>
                      <a:pt x="860" y="189"/>
                    </a:lnTo>
                    <a:lnTo>
                      <a:pt x="920" y="123"/>
                    </a:lnTo>
                    <a:lnTo>
                      <a:pt x="890" y="118"/>
                    </a:lnTo>
                    <a:lnTo>
                      <a:pt x="884" y="118"/>
                    </a:lnTo>
                    <a:lnTo>
                      <a:pt x="879" y="118"/>
                    </a:lnTo>
                    <a:lnTo>
                      <a:pt x="873" y="119"/>
                    </a:lnTo>
                    <a:lnTo>
                      <a:pt x="869" y="121"/>
                    </a:lnTo>
                    <a:lnTo>
                      <a:pt x="850" y="132"/>
                    </a:lnTo>
                    <a:lnTo>
                      <a:pt x="873" y="16"/>
                    </a:lnTo>
                    <a:lnTo>
                      <a:pt x="848" y="15"/>
                    </a:lnTo>
                    <a:lnTo>
                      <a:pt x="817" y="16"/>
                    </a:lnTo>
                    <a:lnTo>
                      <a:pt x="779" y="16"/>
                    </a:lnTo>
                    <a:lnTo>
                      <a:pt x="779" y="17"/>
                    </a:lnTo>
                    <a:lnTo>
                      <a:pt x="817" y="17"/>
                    </a:lnTo>
                    <a:lnTo>
                      <a:pt x="820" y="18"/>
                    </a:lnTo>
                    <a:lnTo>
                      <a:pt x="821" y="19"/>
                    </a:lnTo>
                    <a:lnTo>
                      <a:pt x="821" y="21"/>
                    </a:lnTo>
                    <a:lnTo>
                      <a:pt x="819" y="24"/>
                    </a:lnTo>
                    <a:lnTo>
                      <a:pt x="748" y="123"/>
                    </a:lnTo>
                    <a:lnTo>
                      <a:pt x="734" y="139"/>
                    </a:lnTo>
                    <a:lnTo>
                      <a:pt x="726" y="144"/>
                    </a:lnTo>
                    <a:lnTo>
                      <a:pt x="719" y="150"/>
                    </a:lnTo>
                    <a:lnTo>
                      <a:pt x="711" y="154"/>
                    </a:lnTo>
                    <a:lnTo>
                      <a:pt x="704" y="157"/>
                    </a:lnTo>
                    <a:lnTo>
                      <a:pt x="696" y="158"/>
                    </a:lnTo>
                    <a:lnTo>
                      <a:pt x="687" y="158"/>
                    </a:lnTo>
                    <a:lnTo>
                      <a:pt x="609" y="154"/>
                    </a:lnTo>
                    <a:lnTo>
                      <a:pt x="605" y="153"/>
                    </a:lnTo>
                    <a:lnTo>
                      <a:pt x="603" y="152"/>
                    </a:lnTo>
                    <a:lnTo>
                      <a:pt x="601" y="149"/>
                    </a:lnTo>
                    <a:lnTo>
                      <a:pt x="600" y="145"/>
                    </a:lnTo>
                    <a:lnTo>
                      <a:pt x="599" y="103"/>
                    </a:lnTo>
                    <a:lnTo>
                      <a:pt x="625" y="97"/>
                    </a:lnTo>
                    <a:lnTo>
                      <a:pt x="646" y="88"/>
                    </a:lnTo>
                    <a:lnTo>
                      <a:pt x="655" y="81"/>
                    </a:lnTo>
                    <a:lnTo>
                      <a:pt x="662" y="76"/>
                    </a:lnTo>
                    <a:lnTo>
                      <a:pt x="665" y="68"/>
                    </a:lnTo>
                    <a:lnTo>
                      <a:pt x="666" y="64"/>
                    </a:lnTo>
                    <a:lnTo>
                      <a:pt x="667" y="59"/>
                    </a:lnTo>
                    <a:lnTo>
                      <a:pt x="665" y="54"/>
                    </a:lnTo>
                    <a:lnTo>
                      <a:pt x="664" y="49"/>
                    </a:lnTo>
                    <a:lnTo>
                      <a:pt x="661" y="45"/>
                    </a:lnTo>
                    <a:lnTo>
                      <a:pt x="657" y="41"/>
                    </a:lnTo>
                    <a:lnTo>
                      <a:pt x="704" y="4"/>
                    </a:lnTo>
                    <a:lnTo>
                      <a:pt x="685" y="0"/>
                    </a:lnTo>
                    <a:lnTo>
                      <a:pt x="672" y="0"/>
                    </a:lnTo>
                    <a:lnTo>
                      <a:pt x="662" y="0"/>
                    </a:lnTo>
                    <a:lnTo>
                      <a:pt x="655" y="1"/>
                    </a:lnTo>
                    <a:lnTo>
                      <a:pt x="611" y="25"/>
                    </a:lnTo>
                    <a:lnTo>
                      <a:pt x="590" y="22"/>
                    </a:lnTo>
                    <a:lnTo>
                      <a:pt x="568" y="22"/>
                    </a:lnTo>
                    <a:lnTo>
                      <a:pt x="547" y="26"/>
                    </a:lnTo>
                    <a:lnTo>
                      <a:pt x="526" y="30"/>
                    </a:lnTo>
                    <a:lnTo>
                      <a:pt x="508" y="38"/>
                    </a:lnTo>
                    <a:lnTo>
                      <a:pt x="500" y="43"/>
                    </a:lnTo>
                    <a:lnTo>
                      <a:pt x="493" y="47"/>
                    </a:lnTo>
                    <a:lnTo>
                      <a:pt x="488" y="53"/>
                    </a:lnTo>
                    <a:lnTo>
                      <a:pt x="485" y="58"/>
                    </a:lnTo>
                    <a:lnTo>
                      <a:pt x="482" y="64"/>
                    </a:lnTo>
                    <a:lnTo>
                      <a:pt x="481" y="70"/>
                    </a:lnTo>
                    <a:lnTo>
                      <a:pt x="480" y="71"/>
                    </a:lnTo>
                    <a:lnTo>
                      <a:pt x="478" y="72"/>
                    </a:lnTo>
                    <a:lnTo>
                      <a:pt x="475" y="76"/>
                    </a:lnTo>
                    <a:lnTo>
                      <a:pt x="473" y="83"/>
                    </a:lnTo>
                    <a:lnTo>
                      <a:pt x="473" y="90"/>
                    </a:lnTo>
                    <a:lnTo>
                      <a:pt x="473" y="98"/>
                    </a:lnTo>
                    <a:lnTo>
                      <a:pt x="446" y="112"/>
                    </a:lnTo>
                    <a:lnTo>
                      <a:pt x="434" y="115"/>
                    </a:lnTo>
                    <a:lnTo>
                      <a:pt x="425" y="117"/>
                    </a:lnTo>
                    <a:lnTo>
                      <a:pt x="417" y="118"/>
                    </a:lnTo>
                    <a:lnTo>
                      <a:pt x="407" y="119"/>
                    </a:lnTo>
                    <a:lnTo>
                      <a:pt x="397" y="118"/>
                    </a:lnTo>
                    <a:lnTo>
                      <a:pt x="388" y="119"/>
                    </a:lnTo>
                    <a:lnTo>
                      <a:pt x="381" y="121"/>
                    </a:lnTo>
                    <a:lnTo>
                      <a:pt x="376" y="123"/>
                    </a:lnTo>
                    <a:lnTo>
                      <a:pt x="375" y="125"/>
                    </a:lnTo>
                    <a:lnTo>
                      <a:pt x="370" y="124"/>
                    </a:lnTo>
                    <a:lnTo>
                      <a:pt x="368" y="124"/>
                    </a:lnTo>
                    <a:lnTo>
                      <a:pt x="366" y="127"/>
                    </a:lnTo>
                    <a:lnTo>
                      <a:pt x="364" y="130"/>
                    </a:lnTo>
                    <a:lnTo>
                      <a:pt x="361" y="138"/>
                    </a:lnTo>
                    <a:lnTo>
                      <a:pt x="360" y="141"/>
                    </a:lnTo>
                    <a:lnTo>
                      <a:pt x="153" y="130"/>
                    </a:lnTo>
                    <a:lnTo>
                      <a:pt x="113" y="130"/>
                    </a:lnTo>
                    <a:lnTo>
                      <a:pt x="95" y="130"/>
                    </a:lnTo>
                    <a:lnTo>
                      <a:pt x="78" y="131"/>
                    </a:lnTo>
                    <a:lnTo>
                      <a:pt x="65" y="135"/>
                    </a:lnTo>
                    <a:lnTo>
                      <a:pt x="52" y="139"/>
                    </a:lnTo>
                    <a:lnTo>
                      <a:pt x="40" y="144"/>
                    </a:lnTo>
                    <a:lnTo>
                      <a:pt x="30" y="152"/>
                    </a:lnTo>
                    <a:lnTo>
                      <a:pt x="21" y="159"/>
                    </a:lnTo>
                    <a:lnTo>
                      <a:pt x="12" y="162"/>
                    </a:lnTo>
                    <a:lnTo>
                      <a:pt x="7" y="167"/>
                    </a:lnTo>
                    <a:lnTo>
                      <a:pt x="3" y="170"/>
                    </a:lnTo>
                    <a:lnTo>
                      <a:pt x="1" y="173"/>
                    </a:lnTo>
                    <a:lnTo>
                      <a:pt x="0" y="177"/>
                    </a:lnTo>
                    <a:lnTo>
                      <a:pt x="1" y="181"/>
                    </a:lnTo>
                    <a:lnTo>
                      <a:pt x="1" y="183"/>
                    </a:lnTo>
                    <a:lnTo>
                      <a:pt x="4" y="184"/>
                    </a:lnTo>
                    <a:lnTo>
                      <a:pt x="17" y="192"/>
                    </a:lnTo>
                    <a:lnTo>
                      <a:pt x="31" y="199"/>
                    </a:lnTo>
                    <a:lnTo>
                      <a:pt x="46" y="204"/>
                    </a:lnTo>
                    <a:lnTo>
                      <a:pt x="60" y="210"/>
                    </a:lnTo>
                    <a:lnTo>
                      <a:pt x="76" y="214"/>
                    </a:lnTo>
                    <a:lnTo>
                      <a:pt x="92" y="218"/>
                    </a:lnTo>
                    <a:lnTo>
                      <a:pt x="106" y="220"/>
                    </a:lnTo>
                    <a:lnTo>
                      <a:pt x="120" y="221"/>
                    </a:lnTo>
                    <a:lnTo>
                      <a:pt x="277" y="230"/>
                    </a:lnTo>
                    <a:lnTo>
                      <a:pt x="348" y="272"/>
                    </a:lnTo>
                    <a:lnTo>
                      <a:pt x="340" y="275"/>
                    </a:lnTo>
                    <a:lnTo>
                      <a:pt x="329" y="277"/>
                    </a:lnTo>
                    <a:lnTo>
                      <a:pt x="320" y="278"/>
                    </a:lnTo>
                    <a:lnTo>
                      <a:pt x="311" y="278"/>
                    </a:lnTo>
                    <a:lnTo>
                      <a:pt x="299" y="277"/>
                    </a:lnTo>
                    <a:lnTo>
                      <a:pt x="290" y="278"/>
                    </a:lnTo>
                    <a:lnTo>
                      <a:pt x="283" y="281"/>
                    </a:lnTo>
                    <a:lnTo>
                      <a:pt x="277" y="286"/>
                    </a:lnTo>
                    <a:lnTo>
                      <a:pt x="272" y="287"/>
                    </a:lnTo>
                    <a:lnTo>
                      <a:pt x="268" y="289"/>
                    </a:lnTo>
                    <a:lnTo>
                      <a:pt x="266" y="292"/>
                    </a:lnTo>
                    <a:lnTo>
                      <a:pt x="264" y="303"/>
                    </a:lnTo>
                    <a:lnTo>
                      <a:pt x="265" y="314"/>
                    </a:lnTo>
                    <a:lnTo>
                      <a:pt x="267" y="317"/>
                    </a:lnTo>
                    <a:lnTo>
                      <a:pt x="268" y="320"/>
                    </a:lnTo>
                    <a:lnTo>
                      <a:pt x="269" y="320"/>
                    </a:lnTo>
                    <a:lnTo>
                      <a:pt x="271" y="321"/>
                    </a:lnTo>
                    <a:lnTo>
                      <a:pt x="297" y="323"/>
                    </a:lnTo>
                    <a:lnTo>
                      <a:pt x="304" y="321"/>
                    </a:lnTo>
                    <a:lnTo>
                      <a:pt x="306" y="321"/>
                    </a:lnTo>
                    <a:lnTo>
                      <a:pt x="306" y="320"/>
                    </a:lnTo>
                    <a:lnTo>
                      <a:pt x="344" y="320"/>
                    </a:lnTo>
                    <a:lnTo>
                      <a:pt x="347" y="320"/>
                    </a:lnTo>
                    <a:lnTo>
                      <a:pt x="343" y="321"/>
                    </a:lnTo>
                    <a:lnTo>
                      <a:pt x="340" y="325"/>
                    </a:lnTo>
                    <a:lnTo>
                      <a:pt x="335" y="325"/>
                    </a:lnTo>
                    <a:lnTo>
                      <a:pt x="330" y="327"/>
                    </a:lnTo>
                    <a:lnTo>
                      <a:pt x="329" y="331"/>
                    </a:lnTo>
                    <a:lnTo>
                      <a:pt x="328" y="337"/>
                    </a:lnTo>
                    <a:lnTo>
                      <a:pt x="327" y="342"/>
                    </a:lnTo>
                    <a:lnTo>
                      <a:pt x="328" y="352"/>
                    </a:lnTo>
                    <a:lnTo>
                      <a:pt x="330" y="357"/>
                    </a:lnTo>
                    <a:lnTo>
                      <a:pt x="331" y="359"/>
                    </a:lnTo>
                    <a:lnTo>
                      <a:pt x="334" y="359"/>
                    </a:lnTo>
                    <a:lnTo>
                      <a:pt x="361" y="362"/>
                    </a:lnTo>
                    <a:lnTo>
                      <a:pt x="369" y="362"/>
                    </a:lnTo>
                    <a:lnTo>
                      <a:pt x="371" y="362"/>
                    </a:lnTo>
                    <a:lnTo>
                      <a:pt x="371" y="359"/>
                    </a:lnTo>
                    <a:lnTo>
                      <a:pt x="411" y="359"/>
                    </a:lnTo>
                    <a:lnTo>
                      <a:pt x="439" y="354"/>
                    </a:lnTo>
                    <a:lnTo>
                      <a:pt x="440" y="350"/>
                    </a:lnTo>
                    <a:lnTo>
                      <a:pt x="440" y="346"/>
                    </a:lnTo>
                    <a:lnTo>
                      <a:pt x="440" y="341"/>
                    </a:lnTo>
                    <a:lnTo>
                      <a:pt x="440" y="339"/>
                    </a:lnTo>
                    <a:lnTo>
                      <a:pt x="453" y="333"/>
                    </a:lnTo>
                    <a:lnTo>
                      <a:pt x="487" y="354"/>
                    </a:lnTo>
                    <a:lnTo>
                      <a:pt x="495" y="355"/>
                    </a:lnTo>
                    <a:lnTo>
                      <a:pt x="512" y="356"/>
                    </a:lnTo>
                    <a:lnTo>
                      <a:pt x="582" y="357"/>
                    </a:lnTo>
                    <a:lnTo>
                      <a:pt x="550" y="354"/>
                    </a:lnTo>
                    <a:lnTo>
                      <a:pt x="473" y="278"/>
                    </a:lnTo>
                    <a:lnTo>
                      <a:pt x="475" y="247"/>
                    </a:lnTo>
                    <a:lnTo>
                      <a:pt x="477" y="245"/>
                    </a:lnTo>
                    <a:lnTo>
                      <a:pt x="414" y="309"/>
                    </a:lnTo>
                    <a:lnTo>
                      <a:pt x="385" y="293"/>
                    </a:lnTo>
                    <a:lnTo>
                      <a:pt x="372" y="299"/>
                    </a:lnTo>
                    <a:lnTo>
                      <a:pt x="373" y="302"/>
                    </a:lnTo>
                    <a:lnTo>
                      <a:pt x="374" y="307"/>
                    </a:lnTo>
                    <a:lnTo>
                      <a:pt x="373" y="312"/>
                    </a:lnTo>
                    <a:lnTo>
                      <a:pt x="372" y="314"/>
                    </a:lnTo>
                    <a:lnTo>
                      <a:pt x="362" y="316"/>
                    </a:lnTo>
                    <a:lnTo>
                      <a:pt x="375" y="317"/>
                    </a:lnTo>
                    <a:lnTo>
                      <a:pt x="384" y="317"/>
                    </a:lnTo>
                    <a:lnTo>
                      <a:pt x="395" y="316"/>
                    </a:lnTo>
                    <a:lnTo>
                      <a:pt x="405" y="314"/>
                    </a:lnTo>
                    <a:lnTo>
                      <a:pt x="414" y="309"/>
                    </a:lnTo>
                    <a:lnTo>
                      <a:pt x="477" y="245"/>
                    </a:lnTo>
                    <a:lnTo>
                      <a:pt x="557" y="151"/>
                    </a:lnTo>
                    <a:lnTo>
                      <a:pt x="557" y="123"/>
                    </a:lnTo>
                    <a:lnTo>
                      <a:pt x="546" y="133"/>
                    </a:lnTo>
                    <a:lnTo>
                      <a:pt x="535" y="150"/>
                    </a:lnTo>
                    <a:lnTo>
                      <a:pt x="557" y="151"/>
                    </a:lnTo>
                    <a:lnTo>
                      <a:pt x="477" y="245"/>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64" name="Freeform 258"/>
              <p:cNvSpPr>
                <a:spLocks/>
              </p:cNvSpPr>
              <p:nvPr/>
            </p:nvSpPr>
            <p:spPr bwMode="auto">
              <a:xfrm>
                <a:off x="3725" y="1345"/>
                <a:ext cx="921" cy="363"/>
              </a:xfrm>
              <a:custGeom>
                <a:avLst/>
                <a:gdLst/>
                <a:ahLst/>
                <a:cxnLst>
                  <a:cxn ang="0">
                    <a:pos x="587" y="244"/>
                  </a:cxn>
                  <a:cxn ang="0">
                    <a:pos x="698" y="235"/>
                  </a:cxn>
                  <a:cxn ang="0">
                    <a:pos x="744" y="222"/>
                  </a:cxn>
                  <a:cxn ang="0">
                    <a:pos x="846" y="236"/>
                  </a:cxn>
                  <a:cxn ang="0">
                    <a:pos x="888" y="236"/>
                  </a:cxn>
                  <a:cxn ang="0">
                    <a:pos x="920" y="123"/>
                  </a:cxn>
                  <a:cxn ang="0">
                    <a:pos x="879" y="118"/>
                  </a:cxn>
                  <a:cxn ang="0">
                    <a:pos x="850" y="132"/>
                  </a:cxn>
                  <a:cxn ang="0">
                    <a:pos x="817" y="16"/>
                  </a:cxn>
                  <a:cxn ang="0">
                    <a:pos x="817" y="17"/>
                  </a:cxn>
                  <a:cxn ang="0">
                    <a:pos x="821" y="21"/>
                  </a:cxn>
                  <a:cxn ang="0">
                    <a:pos x="734" y="139"/>
                  </a:cxn>
                  <a:cxn ang="0">
                    <a:pos x="711" y="154"/>
                  </a:cxn>
                  <a:cxn ang="0">
                    <a:pos x="687" y="158"/>
                  </a:cxn>
                  <a:cxn ang="0">
                    <a:pos x="603" y="152"/>
                  </a:cxn>
                  <a:cxn ang="0">
                    <a:pos x="599" y="103"/>
                  </a:cxn>
                  <a:cxn ang="0">
                    <a:pos x="655" y="81"/>
                  </a:cxn>
                  <a:cxn ang="0">
                    <a:pos x="666" y="64"/>
                  </a:cxn>
                  <a:cxn ang="0">
                    <a:pos x="664" y="49"/>
                  </a:cxn>
                  <a:cxn ang="0">
                    <a:pos x="704" y="4"/>
                  </a:cxn>
                  <a:cxn ang="0">
                    <a:pos x="662" y="0"/>
                  </a:cxn>
                  <a:cxn ang="0">
                    <a:pos x="590" y="22"/>
                  </a:cxn>
                  <a:cxn ang="0">
                    <a:pos x="526" y="30"/>
                  </a:cxn>
                  <a:cxn ang="0">
                    <a:pos x="493" y="47"/>
                  </a:cxn>
                  <a:cxn ang="0">
                    <a:pos x="482" y="64"/>
                  </a:cxn>
                  <a:cxn ang="0">
                    <a:pos x="478" y="72"/>
                  </a:cxn>
                  <a:cxn ang="0">
                    <a:pos x="473" y="90"/>
                  </a:cxn>
                  <a:cxn ang="0">
                    <a:pos x="434" y="115"/>
                  </a:cxn>
                  <a:cxn ang="0">
                    <a:pos x="407" y="119"/>
                  </a:cxn>
                  <a:cxn ang="0">
                    <a:pos x="381" y="121"/>
                  </a:cxn>
                  <a:cxn ang="0">
                    <a:pos x="370" y="124"/>
                  </a:cxn>
                  <a:cxn ang="0">
                    <a:pos x="364" y="130"/>
                  </a:cxn>
                  <a:cxn ang="0">
                    <a:pos x="153" y="130"/>
                  </a:cxn>
                  <a:cxn ang="0">
                    <a:pos x="78" y="131"/>
                  </a:cxn>
                  <a:cxn ang="0">
                    <a:pos x="40" y="144"/>
                  </a:cxn>
                  <a:cxn ang="0">
                    <a:pos x="12" y="162"/>
                  </a:cxn>
                  <a:cxn ang="0">
                    <a:pos x="1" y="173"/>
                  </a:cxn>
                  <a:cxn ang="0">
                    <a:pos x="1" y="183"/>
                  </a:cxn>
                  <a:cxn ang="0">
                    <a:pos x="31" y="199"/>
                  </a:cxn>
                  <a:cxn ang="0">
                    <a:pos x="76" y="214"/>
                  </a:cxn>
                  <a:cxn ang="0">
                    <a:pos x="120" y="221"/>
                  </a:cxn>
                  <a:cxn ang="0">
                    <a:pos x="340" y="275"/>
                  </a:cxn>
                  <a:cxn ang="0">
                    <a:pos x="311" y="278"/>
                  </a:cxn>
                  <a:cxn ang="0">
                    <a:pos x="283" y="281"/>
                  </a:cxn>
                  <a:cxn ang="0">
                    <a:pos x="268" y="289"/>
                  </a:cxn>
                  <a:cxn ang="0">
                    <a:pos x="265" y="314"/>
                  </a:cxn>
                  <a:cxn ang="0">
                    <a:pos x="269" y="320"/>
                  </a:cxn>
                  <a:cxn ang="0">
                    <a:pos x="304" y="321"/>
                  </a:cxn>
                  <a:cxn ang="0">
                    <a:pos x="344" y="320"/>
                  </a:cxn>
                  <a:cxn ang="0">
                    <a:pos x="340" y="325"/>
                  </a:cxn>
                  <a:cxn ang="0">
                    <a:pos x="329" y="331"/>
                  </a:cxn>
                  <a:cxn ang="0">
                    <a:pos x="328" y="352"/>
                  </a:cxn>
                  <a:cxn ang="0">
                    <a:pos x="334" y="359"/>
                  </a:cxn>
                  <a:cxn ang="0">
                    <a:pos x="371" y="362"/>
                  </a:cxn>
                  <a:cxn ang="0">
                    <a:pos x="439" y="354"/>
                  </a:cxn>
                  <a:cxn ang="0">
                    <a:pos x="440" y="341"/>
                  </a:cxn>
                  <a:cxn ang="0">
                    <a:pos x="487" y="354"/>
                  </a:cxn>
                  <a:cxn ang="0">
                    <a:pos x="582" y="357"/>
                  </a:cxn>
                  <a:cxn ang="0">
                    <a:pos x="475" y="247"/>
                  </a:cxn>
                </a:cxnLst>
                <a:rect l="0" t="0" r="r" b="b"/>
                <a:pathLst>
                  <a:path w="921" h="363">
                    <a:moveTo>
                      <a:pt x="477" y="245"/>
                    </a:moveTo>
                    <a:lnTo>
                      <a:pt x="532" y="246"/>
                    </a:lnTo>
                    <a:lnTo>
                      <a:pt x="587" y="244"/>
                    </a:lnTo>
                    <a:lnTo>
                      <a:pt x="640" y="239"/>
                    </a:lnTo>
                    <a:lnTo>
                      <a:pt x="695" y="232"/>
                    </a:lnTo>
                    <a:lnTo>
                      <a:pt x="698" y="235"/>
                    </a:lnTo>
                    <a:lnTo>
                      <a:pt x="703" y="235"/>
                    </a:lnTo>
                    <a:lnTo>
                      <a:pt x="701" y="231"/>
                    </a:lnTo>
                    <a:lnTo>
                      <a:pt x="744" y="222"/>
                    </a:lnTo>
                    <a:lnTo>
                      <a:pt x="788" y="211"/>
                    </a:lnTo>
                    <a:lnTo>
                      <a:pt x="831" y="231"/>
                    </a:lnTo>
                    <a:lnTo>
                      <a:pt x="846" y="236"/>
                    </a:lnTo>
                    <a:lnTo>
                      <a:pt x="854" y="238"/>
                    </a:lnTo>
                    <a:lnTo>
                      <a:pt x="861" y="238"/>
                    </a:lnTo>
                    <a:lnTo>
                      <a:pt x="888" y="236"/>
                    </a:lnTo>
                    <a:lnTo>
                      <a:pt x="860" y="193"/>
                    </a:lnTo>
                    <a:lnTo>
                      <a:pt x="860" y="189"/>
                    </a:lnTo>
                    <a:lnTo>
                      <a:pt x="920" y="123"/>
                    </a:lnTo>
                    <a:lnTo>
                      <a:pt x="890" y="118"/>
                    </a:lnTo>
                    <a:lnTo>
                      <a:pt x="884" y="118"/>
                    </a:lnTo>
                    <a:lnTo>
                      <a:pt x="879" y="118"/>
                    </a:lnTo>
                    <a:lnTo>
                      <a:pt x="873" y="119"/>
                    </a:lnTo>
                    <a:lnTo>
                      <a:pt x="869" y="121"/>
                    </a:lnTo>
                    <a:lnTo>
                      <a:pt x="850" y="132"/>
                    </a:lnTo>
                    <a:lnTo>
                      <a:pt x="873" y="16"/>
                    </a:lnTo>
                    <a:lnTo>
                      <a:pt x="848" y="15"/>
                    </a:lnTo>
                    <a:lnTo>
                      <a:pt x="817" y="16"/>
                    </a:lnTo>
                    <a:lnTo>
                      <a:pt x="779" y="16"/>
                    </a:lnTo>
                    <a:lnTo>
                      <a:pt x="779" y="17"/>
                    </a:lnTo>
                    <a:lnTo>
                      <a:pt x="817" y="17"/>
                    </a:lnTo>
                    <a:lnTo>
                      <a:pt x="820" y="18"/>
                    </a:lnTo>
                    <a:lnTo>
                      <a:pt x="821" y="19"/>
                    </a:lnTo>
                    <a:lnTo>
                      <a:pt x="821" y="21"/>
                    </a:lnTo>
                    <a:lnTo>
                      <a:pt x="819" y="24"/>
                    </a:lnTo>
                    <a:lnTo>
                      <a:pt x="748" y="123"/>
                    </a:lnTo>
                    <a:lnTo>
                      <a:pt x="734" y="139"/>
                    </a:lnTo>
                    <a:lnTo>
                      <a:pt x="726" y="144"/>
                    </a:lnTo>
                    <a:lnTo>
                      <a:pt x="719" y="150"/>
                    </a:lnTo>
                    <a:lnTo>
                      <a:pt x="711" y="154"/>
                    </a:lnTo>
                    <a:lnTo>
                      <a:pt x="704" y="157"/>
                    </a:lnTo>
                    <a:lnTo>
                      <a:pt x="696" y="158"/>
                    </a:lnTo>
                    <a:lnTo>
                      <a:pt x="687" y="158"/>
                    </a:lnTo>
                    <a:lnTo>
                      <a:pt x="609" y="154"/>
                    </a:lnTo>
                    <a:lnTo>
                      <a:pt x="605" y="153"/>
                    </a:lnTo>
                    <a:lnTo>
                      <a:pt x="603" y="152"/>
                    </a:lnTo>
                    <a:lnTo>
                      <a:pt x="601" y="149"/>
                    </a:lnTo>
                    <a:lnTo>
                      <a:pt x="600" y="145"/>
                    </a:lnTo>
                    <a:lnTo>
                      <a:pt x="599" y="103"/>
                    </a:lnTo>
                    <a:lnTo>
                      <a:pt x="625" y="97"/>
                    </a:lnTo>
                    <a:lnTo>
                      <a:pt x="646" y="88"/>
                    </a:lnTo>
                    <a:lnTo>
                      <a:pt x="655" y="81"/>
                    </a:lnTo>
                    <a:lnTo>
                      <a:pt x="662" y="76"/>
                    </a:lnTo>
                    <a:lnTo>
                      <a:pt x="665" y="68"/>
                    </a:lnTo>
                    <a:lnTo>
                      <a:pt x="666" y="64"/>
                    </a:lnTo>
                    <a:lnTo>
                      <a:pt x="667" y="59"/>
                    </a:lnTo>
                    <a:lnTo>
                      <a:pt x="665" y="54"/>
                    </a:lnTo>
                    <a:lnTo>
                      <a:pt x="664" y="49"/>
                    </a:lnTo>
                    <a:lnTo>
                      <a:pt x="661" y="45"/>
                    </a:lnTo>
                    <a:lnTo>
                      <a:pt x="657" y="41"/>
                    </a:lnTo>
                    <a:lnTo>
                      <a:pt x="704" y="4"/>
                    </a:lnTo>
                    <a:lnTo>
                      <a:pt x="685" y="0"/>
                    </a:lnTo>
                    <a:lnTo>
                      <a:pt x="672" y="0"/>
                    </a:lnTo>
                    <a:lnTo>
                      <a:pt x="662" y="0"/>
                    </a:lnTo>
                    <a:lnTo>
                      <a:pt x="655" y="1"/>
                    </a:lnTo>
                    <a:lnTo>
                      <a:pt x="611" y="25"/>
                    </a:lnTo>
                    <a:lnTo>
                      <a:pt x="590" y="22"/>
                    </a:lnTo>
                    <a:lnTo>
                      <a:pt x="568" y="22"/>
                    </a:lnTo>
                    <a:lnTo>
                      <a:pt x="547" y="26"/>
                    </a:lnTo>
                    <a:lnTo>
                      <a:pt x="526" y="30"/>
                    </a:lnTo>
                    <a:lnTo>
                      <a:pt x="508" y="38"/>
                    </a:lnTo>
                    <a:lnTo>
                      <a:pt x="500" y="43"/>
                    </a:lnTo>
                    <a:lnTo>
                      <a:pt x="493" y="47"/>
                    </a:lnTo>
                    <a:lnTo>
                      <a:pt x="488" y="53"/>
                    </a:lnTo>
                    <a:lnTo>
                      <a:pt x="485" y="58"/>
                    </a:lnTo>
                    <a:lnTo>
                      <a:pt x="482" y="64"/>
                    </a:lnTo>
                    <a:lnTo>
                      <a:pt x="481" y="70"/>
                    </a:lnTo>
                    <a:lnTo>
                      <a:pt x="480" y="71"/>
                    </a:lnTo>
                    <a:lnTo>
                      <a:pt x="478" y="72"/>
                    </a:lnTo>
                    <a:lnTo>
                      <a:pt x="475" y="76"/>
                    </a:lnTo>
                    <a:lnTo>
                      <a:pt x="473" y="83"/>
                    </a:lnTo>
                    <a:lnTo>
                      <a:pt x="473" y="90"/>
                    </a:lnTo>
                    <a:lnTo>
                      <a:pt x="473" y="98"/>
                    </a:lnTo>
                    <a:lnTo>
                      <a:pt x="446" y="112"/>
                    </a:lnTo>
                    <a:lnTo>
                      <a:pt x="434" y="115"/>
                    </a:lnTo>
                    <a:lnTo>
                      <a:pt x="425" y="117"/>
                    </a:lnTo>
                    <a:lnTo>
                      <a:pt x="417" y="118"/>
                    </a:lnTo>
                    <a:lnTo>
                      <a:pt x="407" y="119"/>
                    </a:lnTo>
                    <a:lnTo>
                      <a:pt x="397" y="118"/>
                    </a:lnTo>
                    <a:lnTo>
                      <a:pt x="388" y="119"/>
                    </a:lnTo>
                    <a:lnTo>
                      <a:pt x="381" y="121"/>
                    </a:lnTo>
                    <a:lnTo>
                      <a:pt x="376" y="123"/>
                    </a:lnTo>
                    <a:lnTo>
                      <a:pt x="375" y="125"/>
                    </a:lnTo>
                    <a:lnTo>
                      <a:pt x="370" y="124"/>
                    </a:lnTo>
                    <a:lnTo>
                      <a:pt x="368" y="124"/>
                    </a:lnTo>
                    <a:lnTo>
                      <a:pt x="366" y="127"/>
                    </a:lnTo>
                    <a:lnTo>
                      <a:pt x="364" y="130"/>
                    </a:lnTo>
                    <a:lnTo>
                      <a:pt x="361" y="138"/>
                    </a:lnTo>
                    <a:lnTo>
                      <a:pt x="360" y="141"/>
                    </a:lnTo>
                    <a:lnTo>
                      <a:pt x="153" y="130"/>
                    </a:lnTo>
                    <a:lnTo>
                      <a:pt x="113" y="130"/>
                    </a:lnTo>
                    <a:lnTo>
                      <a:pt x="95" y="130"/>
                    </a:lnTo>
                    <a:lnTo>
                      <a:pt x="78" y="131"/>
                    </a:lnTo>
                    <a:lnTo>
                      <a:pt x="65" y="135"/>
                    </a:lnTo>
                    <a:lnTo>
                      <a:pt x="52" y="139"/>
                    </a:lnTo>
                    <a:lnTo>
                      <a:pt x="40" y="144"/>
                    </a:lnTo>
                    <a:lnTo>
                      <a:pt x="30" y="152"/>
                    </a:lnTo>
                    <a:lnTo>
                      <a:pt x="21" y="159"/>
                    </a:lnTo>
                    <a:lnTo>
                      <a:pt x="12" y="162"/>
                    </a:lnTo>
                    <a:lnTo>
                      <a:pt x="7" y="167"/>
                    </a:lnTo>
                    <a:lnTo>
                      <a:pt x="3" y="170"/>
                    </a:lnTo>
                    <a:lnTo>
                      <a:pt x="1" y="173"/>
                    </a:lnTo>
                    <a:lnTo>
                      <a:pt x="0" y="177"/>
                    </a:lnTo>
                    <a:lnTo>
                      <a:pt x="1" y="181"/>
                    </a:lnTo>
                    <a:lnTo>
                      <a:pt x="1" y="183"/>
                    </a:lnTo>
                    <a:lnTo>
                      <a:pt x="4" y="184"/>
                    </a:lnTo>
                    <a:lnTo>
                      <a:pt x="17" y="192"/>
                    </a:lnTo>
                    <a:lnTo>
                      <a:pt x="31" y="199"/>
                    </a:lnTo>
                    <a:lnTo>
                      <a:pt x="46" y="204"/>
                    </a:lnTo>
                    <a:lnTo>
                      <a:pt x="60" y="210"/>
                    </a:lnTo>
                    <a:lnTo>
                      <a:pt x="76" y="214"/>
                    </a:lnTo>
                    <a:lnTo>
                      <a:pt x="92" y="218"/>
                    </a:lnTo>
                    <a:lnTo>
                      <a:pt x="106" y="220"/>
                    </a:lnTo>
                    <a:lnTo>
                      <a:pt x="120" y="221"/>
                    </a:lnTo>
                    <a:lnTo>
                      <a:pt x="277" y="230"/>
                    </a:lnTo>
                    <a:lnTo>
                      <a:pt x="348" y="272"/>
                    </a:lnTo>
                    <a:lnTo>
                      <a:pt x="340" y="275"/>
                    </a:lnTo>
                    <a:lnTo>
                      <a:pt x="329" y="277"/>
                    </a:lnTo>
                    <a:lnTo>
                      <a:pt x="320" y="278"/>
                    </a:lnTo>
                    <a:lnTo>
                      <a:pt x="311" y="278"/>
                    </a:lnTo>
                    <a:lnTo>
                      <a:pt x="299" y="277"/>
                    </a:lnTo>
                    <a:lnTo>
                      <a:pt x="290" y="278"/>
                    </a:lnTo>
                    <a:lnTo>
                      <a:pt x="283" y="281"/>
                    </a:lnTo>
                    <a:lnTo>
                      <a:pt x="277" y="286"/>
                    </a:lnTo>
                    <a:lnTo>
                      <a:pt x="272" y="287"/>
                    </a:lnTo>
                    <a:lnTo>
                      <a:pt x="268" y="289"/>
                    </a:lnTo>
                    <a:lnTo>
                      <a:pt x="266" y="292"/>
                    </a:lnTo>
                    <a:lnTo>
                      <a:pt x="264" y="303"/>
                    </a:lnTo>
                    <a:lnTo>
                      <a:pt x="265" y="314"/>
                    </a:lnTo>
                    <a:lnTo>
                      <a:pt x="267" y="317"/>
                    </a:lnTo>
                    <a:lnTo>
                      <a:pt x="268" y="320"/>
                    </a:lnTo>
                    <a:lnTo>
                      <a:pt x="269" y="320"/>
                    </a:lnTo>
                    <a:lnTo>
                      <a:pt x="271" y="321"/>
                    </a:lnTo>
                    <a:lnTo>
                      <a:pt x="297" y="323"/>
                    </a:lnTo>
                    <a:lnTo>
                      <a:pt x="304" y="321"/>
                    </a:lnTo>
                    <a:lnTo>
                      <a:pt x="306" y="321"/>
                    </a:lnTo>
                    <a:lnTo>
                      <a:pt x="306" y="320"/>
                    </a:lnTo>
                    <a:lnTo>
                      <a:pt x="344" y="320"/>
                    </a:lnTo>
                    <a:lnTo>
                      <a:pt x="347" y="320"/>
                    </a:lnTo>
                    <a:lnTo>
                      <a:pt x="343" y="321"/>
                    </a:lnTo>
                    <a:lnTo>
                      <a:pt x="340" y="325"/>
                    </a:lnTo>
                    <a:lnTo>
                      <a:pt x="335" y="325"/>
                    </a:lnTo>
                    <a:lnTo>
                      <a:pt x="330" y="327"/>
                    </a:lnTo>
                    <a:lnTo>
                      <a:pt x="329" y="331"/>
                    </a:lnTo>
                    <a:lnTo>
                      <a:pt x="328" y="337"/>
                    </a:lnTo>
                    <a:lnTo>
                      <a:pt x="327" y="342"/>
                    </a:lnTo>
                    <a:lnTo>
                      <a:pt x="328" y="352"/>
                    </a:lnTo>
                    <a:lnTo>
                      <a:pt x="330" y="357"/>
                    </a:lnTo>
                    <a:lnTo>
                      <a:pt x="331" y="359"/>
                    </a:lnTo>
                    <a:lnTo>
                      <a:pt x="334" y="359"/>
                    </a:lnTo>
                    <a:lnTo>
                      <a:pt x="361" y="362"/>
                    </a:lnTo>
                    <a:lnTo>
                      <a:pt x="369" y="362"/>
                    </a:lnTo>
                    <a:lnTo>
                      <a:pt x="371" y="362"/>
                    </a:lnTo>
                    <a:lnTo>
                      <a:pt x="371" y="359"/>
                    </a:lnTo>
                    <a:lnTo>
                      <a:pt x="411" y="359"/>
                    </a:lnTo>
                    <a:lnTo>
                      <a:pt x="439" y="354"/>
                    </a:lnTo>
                    <a:lnTo>
                      <a:pt x="440" y="350"/>
                    </a:lnTo>
                    <a:lnTo>
                      <a:pt x="440" y="346"/>
                    </a:lnTo>
                    <a:lnTo>
                      <a:pt x="440" y="341"/>
                    </a:lnTo>
                    <a:lnTo>
                      <a:pt x="440" y="339"/>
                    </a:lnTo>
                    <a:lnTo>
                      <a:pt x="453" y="333"/>
                    </a:lnTo>
                    <a:lnTo>
                      <a:pt x="487" y="354"/>
                    </a:lnTo>
                    <a:lnTo>
                      <a:pt x="495" y="355"/>
                    </a:lnTo>
                    <a:lnTo>
                      <a:pt x="512" y="356"/>
                    </a:lnTo>
                    <a:lnTo>
                      <a:pt x="582" y="357"/>
                    </a:lnTo>
                    <a:lnTo>
                      <a:pt x="550" y="354"/>
                    </a:lnTo>
                    <a:lnTo>
                      <a:pt x="473" y="278"/>
                    </a:lnTo>
                    <a:lnTo>
                      <a:pt x="475" y="247"/>
                    </a:lnTo>
                    <a:lnTo>
                      <a:pt x="477" y="245"/>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65" name="Freeform 259"/>
              <p:cNvSpPr>
                <a:spLocks/>
              </p:cNvSpPr>
              <p:nvPr/>
            </p:nvSpPr>
            <p:spPr bwMode="auto">
              <a:xfrm>
                <a:off x="4087" y="1637"/>
                <a:ext cx="52" cy="27"/>
              </a:xfrm>
              <a:custGeom>
                <a:avLst/>
                <a:gdLst/>
                <a:ahLst/>
                <a:cxnLst>
                  <a:cxn ang="0">
                    <a:pos x="51" y="17"/>
                  </a:cxn>
                  <a:cxn ang="0">
                    <a:pos x="23" y="0"/>
                  </a:cxn>
                  <a:cxn ang="0">
                    <a:pos x="9" y="7"/>
                  </a:cxn>
                  <a:cxn ang="0">
                    <a:pos x="10" y="9"/>
                  </a:cxn>
                  <a:cxn ang="0">
                    <a:pos x="11" y="15"/>
                  </a:cxn>
                  <a:cxn ang="0">
                    <a:pos x="10" y="20"/>
                  </a:cxn>
                  <a:cxn ang="0">
                    <a:pos x="9" y="22"/>
                  </a:cxn>
                  <a:cxn ang="0">
                    <a:pos x="0" y="24"/>
                  </a:cxn>
                  <a:cxn ang="0">
                    <a:pos x="12" y="26"/>
                  </a:cxn>
                  <a:cxn ang="0">
                    <a:pos x="22" y="26"/>
                  </a:cxn>
                  <a:cxn ang="0">
                    <a:pos x="32" y="24"/>
                  </a:cxn>
                  <a:cxn ang="0">
                    <a:pos x="42" y="22"/>
                  </a:cxn>
                  <a:cxn ang="0">
                    <a:pos x="51" y="17"/>
                  </a:cxn>
                </a:cxnLst>
                <a:rect l="0" t="0" r="r" b="b"/>
                <a:pathLst>
                  <a:path w="52" h="27">
                    <a:moveTo>
                      <a:pt x="51" y="17"/>
                    </a:moveTo>
                    <a:lnTo>
                      <a:pt x="23" y="0"/>
                    </a:lnTo>
                    <a:lnTo>
                      <a:pt x="9" y="7"/>
                    </a:lnTo>
                    <a:lnTo>
                      <a:pt x="10" y="9"/>
                    </a:lnTo>
                    <a:lnTo>
                      <a:pt x="11" y="15"/>
                    </a:lnTo>
                    <a:lnTo>
                      <a:pt x="10" y="20"/>
                    </a:lnTo>
                    <a:lnTo>
                      <a:pt x="9" y="22"/>
                    </a:lnTo>
                    <a:lnTo>
                      <a:pt x="0" y="24"/>
                    </a:lnTo>
                    <a:lnTo>
                      <a:pt x="12" y="26"/>
                    </a:lnTo>
                    <a:lnTo>
                      <a:pt x="22" y="26"/>
                    </a:lnTo>
                    <a:lnTo>
                      <a:pt x="32" y="24"/>
                    </a:lnTo>
                    <a:lnTo>
                      <a:pt x="42" y="22"/>
                    </a:lnTo>
                    <a:lnTo>
                      <a:pt x="51" y="17"/>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66" name="Freeform 260"/>
              <p:cNvSpPr>
                <a:spLocks/>
              </p:cNvSpPr>
              <p:nvPr/>
            </p:nvSpPr>
            <p:spPr bwMode="auto">
              <a:xfrm>
                <a:off x="4261" y="1469"/>
                <a:ext cx="24" cy="29"/>
              </a:xfrm>
              <a:custGeom>
                <a:avLst/>
                <a:gdLst/>
                <a:ahLst/>
                <a:cxnLst>
                  <a:cxn ang="0">
                    <a:pos x="22" y="28"/>
                  </a:cxn>
                  <a:cxn ang="0">
                    <a:pos x="22" y="0"/>
                  </a:cxn>
                  <a:cxn ang="0">
                    <a:pos x="10" y="10"/>
                  </a:cxn>
                  <a:cxn ang="0">
                    <a:pos x="0" y="26"/>
                  </a:cxn>
                  <a:cxn ang="0">
                    <a:pos x="22" y="28"/>
                  </a:cxn>
                </a:cxnLst>
                <a:rect l="0" t="0" r="r" b="b"/>
                <a:pathLst>
                  <a:path w="23" h="29">
                    <a:moveTo>
                      <a:pt x="22" y="28"/>
                    </a:moveTo>
                    <a:lnTo>
                      <a:pt x="22" y="0"/>
                    </a:lnTo>
                    <a:lnTo>
                      <a:pt x="10" y="10"/>
                    </a:lnTo>
                    <a:lnTo>
                      <a:pt x="0" y="26"/>
                    </a:lnTo>
                    <a:lnTo>
                      <a:pt x="22" y="28"/>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67" name="Line 261"/>
              <p:cNvSpPr>
                <a:spLocks noChangeShapeType="1"/>
              </p:cNvSpPr>
              <p:nvPr/>
            </p:nvSpPr>
            <p:spPr bwMode="auto">
              <a:xfrm flipH="1" flipV="1">
                <a:off x="4079" y="1490"/>
                <a:ext cx="180" cy="2"/>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68" name="Freeform 262"/>
              <p:cNvSpPr>
                <a:spLocks/>
              </p:cNvSpPr>
              <p:nvPr/>
            </p:nvSpPr>
            <p:spPr bwMode="auto">
              <a:xfrm>
                <a:off x="4114" y="1458"/>
                <a:ext cx="87" cy="32"/>
              </a:xfrm>
              <a:custGeom>
                <a:avLst/>
                <a:gdLst/>
                <a:ahLst/>
                <a:cxnLst>
                  <a:cxn ang="0">
                    <a:pos x="0" y="31"/>
                  </a:cxn>
                  <a:cxn ang="0">
                    <a:pos x="44" y="6"/>
                  </a:cxn>
                  <a:cxn ang="0">
                    <a:pos x="52" y="4"/>
                  </a:cxn>
                  <a:cxn ang="0">
                    <a:pos x="62" y="2"/>
                  </a:cxn>
                  <a:cxn ang="0">
                    <a:pos x="86" y="0"/>
                  </a:cxn>
                  <a:cxn ang="0">
                    <a:pos x="57" y="0"/>
                  </a:cxn>
                </a:cxnLst>
                <a:rect l="0" t="0" r="r" b="b"/>
                <a:pathLst>
                  <a:path w="87" h="32">
                    <a:moveTo>
                      <a:pt x="0" y="31"/>
                    </a:moveTo>
                    <a:lnTo>
                      <a:pt x="44" y="6"/>
                    </a:lnTo>
                    <a:lnTo>
                      <a:pt x="52" y="4"/>
                    </a:lnTo>
                    <a:lnTo>
                      <a:pt x="62" y="2"/>
                    </a:lnTo>
                    <a:lnTo>
                      <a:pt x="86" y="0"/>
                    </a:lnTo>
                    <a:lnTo>
                      <a:pt x="57"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69" name="Freeform 263"/>
              <p:cNvSpPr>
                <a:spLocks/>
              </p:cNvSpPr>
              <p:nvPr/>
            </p:nvSpPr>
            <p:spPr bwMode="auto">
              <a:xfrm>
                <a:off x="4122" y="1475"/>
                <a:ext cx="16" cy="20"/>
              </a:xfrm>
              <a:custGeom>
                <a:avLst/>
                <a:gdLst/>
                <a:ahLst/>
                <a:cxnLst>
                  <a:cxn ang="0">
                    <a:pos x="0" y="16"/>
                  </a:cxn>
                  <a:cxn ang="0">
                    <a:pos x="11" y="5"/>
                  </a:cxn>
                  <a:cxn ang="0">
                    <a:pos x="16" y="0"/>
                  </a:cxn>
                </a:cxnLst>
                <a:rect l="0" t="0" r="r" b="b"/>
                <a:pathLst>
                  <a:path w="17" h="17">
                    <a:moveTo>
                      <a:pt x="0" y="16"/>
                    </a:moveTo>
                    <a:lnTo>
                      <a:pt x="11" y="5"/>
                    </a:lnTo>
                    <a:lnTo>
                      <a:pt x="16"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70" name="Freeform 264"/>
              <p:cNvSpPr>
                <a:spLocks/>
              </p:cNvSpPr>
              <p:nvPr/>
            </p:nvSpPr>
            <p:spPr bwMode="auto">
              <a:xfrm>
                <a:off x="4099" y="1471"/>
                <a:ext cx="35" cy="16"/>
              </a:xfrm>
              <a:custGeom>
                <a:avLst/>
                <a:gdLst/>
                <a:ahLst/>
                <a:cxnLst>
                  <a:cxn ang="0">
                    <a:pos x="34" y="16"/>
                  </a:cxn>
                  <a:cxn ang="0">
                    <a:pos x="27" y="11"/>
                  </a:cxn>
                  <a:cxn ang="0">
                    <a:pos x="27" y="10"/>
                  </a:cxn>
                  <a:cxn ang="0">
                    <a:pos x="26" y="10"/>
                  </a:cxn>
                  <a:cxn ang="0">
                    <a:pos x="21" y="6"/>
                  </a:cxn>
                  <a:cxn ang="0">
                    <a:pos x="0" y="0"/>
                  </a:cxn>
                </a:cxnLst>
                <a:rect l="0" t="0" r="r" b="b"/>
                <a:pathLst>
                  <a:path w="35" h="17">
                    <a:moveTo>
                      <a:pt x="34" y="16"/>
                    </a:moveTo>
                    <a:lnTo>
                      <a:pt x="27" y="11"/>
                    </a:lnTo>
                    <a:lnTo>
                      <a:pt x="27" y="10"/>
                    </a:lnTo>
                    <a:lnTo>
                      <a:pt x="26" y="10"/>
                    </a:lnTo>
                    <a:lnTo>
                      <a:pt x="21" y="6"/>
                    </a:lnTo>
                    <a:lnTo>
                      <a:pt x="0"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71" name="Freeform 265"/>
              <p:cNvSpPr>
                <a:spLocks/>
              </p:cNvSpPr>
              <p:nvPr/>
            </p:nvSpPr>
            <p:spPr bwMode="auto">
              <a:xfrm>
                <a:off x="4088" y="1469"/>
                <a:ext cx="17" cy="20"/>
              </a:xfrm>
              <a:custGeom>
                <a:avLst/>
                <a:gdLst/>
                <a:ahLst/>
                <a:cxnLst>
                  <a:cxn ang="0">
                    <a:pos x="16" y="0"/>
                  </a:cxn>
                  <a:cxn ang="0">
                    <a:pos x="13" y="2"/>
                  </a:cxn>
                  <a:cxn ang="0">
                    <a:pos x="8" y="6"/>
                  </a:cxn>
                  <a:cxn ang="0">
                    <a:pos x="0" y="19"/>
                  </a:cxn>
                </a:cxnLst>
                <a:rect l="0" t="0" r="r" b="b"/>
                <a:pathLst>
                  <a:path w="17" h="20">
                    <a:moveTo>
                      <a:pt x="16" y="0"/>
                    </a:moveTo>
                    <a:lnTo>
                      <a:pt x="13" y="2"/>
                    </a:lnTo>
                    <a:lnTo>
                      <a:pt x="8" y="6"/>
                    </a:lnTo>
                    <a:lnTo>
                      <a:pt x="0" y="19"/>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72" name="Line 266"/>
              <p:cNvSpPr>
                <a:spLocks noChangeShapeType="1"/>
              </p:cNvSpPr>
              <p:nvPr/>
            </p:nvSpPr>
            <p:spPr bwMode="auto">
              <a:xfrm flipV="1">
                <a:off x="4194" y="1434"/>
                <a:ext cx="21" cy="13"/>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73" name="Freeform 267"/>
              <p:cNvSpPr>
                <a:spLocks/>
              </p:cNvSpPr>
              <p:nvPr/>
            </p:nvSpPr>
            <p:spPr bwMode="auto">
              <a:xfrm>
                <a:off x="4202" y="1417"/>
                <a:ext cx="123" cy="36"/>
              </a:xfrm>
              <a:custGeom>
                <a:avLst/>
                <a:gdLst/>
                <a:ahLst/>
                <a:cxnLst>
                  <a:cxn ang="0">
                    <a:pos x="0" y="24"/>
                  </a:cxn>
                  <a:cxn ang="0">
                    <a:pos x="0" y="13"/>
                  </a:cxn>
                  <a:cxn ang="0">
                    <a:pos x="2" y="5"/>
                  </a:cxn>
                  <a:cxn ang="0">
                    <a:pos x="5" y="0"/>
                  </a:cxn>
                  <a:cxn ang="0">
                    <a:pos x="5" y="5"/>
                  </a:cxn>
                  <a:cxn ang="0">
                    <a:pos x="8" y="10"/>
                  </a:cxn>
                  <a:cxn ang="0">
                    <a:pos x="11" y="14"/>
                  </a:cxn>
                  <a:cxn ang="0">
                    <a:pos x="16" y="17"/>
                  </a:cxn>
                  <a:cxn ang="0">
                    <a:pos x="29" y="25"/>
                  </a:cxn>
                  <a:cxn ang="0">
                    <a:pos x="45" y="30"/>
                  </a:cxn>
                  <a:cxn ang="0">
                    <a:pos x="64" y="33"/>
                  </a:cxn>
                  <a:cxn ang="0">
                    <a:pos x="83" y="35"/>
                  </a:cxn>
                  <a:cxn ang="0">
                    <a:pos x="104" y="33"/>
                  </a:cxn>
                  <a:cxn ang="0">
                    <a:pos x="123" y="31"/>
                  </a:cxn>
                </a:cxnLst>
                <a:rect l="0" t="0" r="r" b="b"/>
                <a:pathLst>
                  <a:path w="124" h="36">
                    <a:moveTo>
                      <a:pt x="0" y="24"/>
                    </a:moveTo>
                    <a:lnTo>
                      <a:pt x="0" y="13"/>
                    </a:lnTo>
                    <a:lnTo>
                      <a:pt x="2" y="5"/>
                    </a:lnTo>
                    <a:lnTo>
                      <a:pt x="5" y="0"/>
                    </a:lnTo>
                    <a:lnTo>
                      <a:pt x="5" y="5"/>
                    </a:lnTo>
                    <a:lnTo>
                      <a:pt x="8" y="10"/>
                    </a:lnTo>
                    <a:lnTo>
                      <a:pt x="11" y="14"/>
                    </a:lnTo>
                    <a:lnTo>
                      <a:pt x="16" y="17"/>
                    </a:lnTo>
                    <a:lnTo>
                      <a:pt x="29" y="25"/>
                    </a:lnTo>
                    <a:lnTo>
                      <a:pt x="45" y="30"/>
                    </a:lnTo>
                    <a:lnTo>
                      <a:pt x="64" y="33"/>
                    </a:lnTo>
                    <a:lnTo>
                      <a:pt x="83" y="35"/>
                    </a:lnTo>
                    <a:lnTo>
                      <a:pt x="104" y="33"/>
                    </a:lnTo>
                    <a:lnTo>
                      <a:pt x="123" y="31"/>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74" name="Line 268"/>
              <p:cNvSpPr>
                <a:spLocks noChangeShapeType="1"/>
              </p:cNvSpPr>
              <p:nvPr/>
            </p:nvSpPr>
            <p:spPr bwMode="auto">
              <a:xfrm>
                <a:off x="4283" y="1456"/>
                <a:ext cx="0" cy="19"/>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75" name="Freeform 269"/>
              <p:cNvSpPr>
                <a:spLocks/>
              </p:cNvSpPr>
              <p:nvPr/>
            </p:nvSpPr>
            <p:spPr bwMode="auto">
              <a:xfrm>
                <a:off x="4272" y="1451"/>
                <a:ext cx="55" cy="71"/>
              </a:xfrm>
              <a:custGeom>
                <a:avLst/>
                <a:gdLst/>
                <a:ahLst/>
                <a:cxnLst>
                  <a:cxn ang="0">
                    <a:pos x="10" y="45"/>
                  </a:cxn>
                  <a:cxn ang="0">
                    <a:pos x="10" y="48"/>
                  </a:cxn>
                  <a:cxn ang="0">
                    <a:pos x="7" y="50"/>
                  </a:cxn>
                  <a:cxn ang="0">
                    <a:pos x="2" y="55"/>
                  </a:cxn>
                  <a:cxn ang="0">
                    <a:pos x="1" y="57"/>
                  </a:cxn>
                  <a:cxn ang="0">
                    <a:pos x="0" y="58"/>
                  </a:cxn>
                  <a:cxn ang="0">
                    <a:pos x="1" y="61"/>
                  </a:cxn>
                  <a:cxn ang="0">
                    <a:pos x="5" y="64"/>
                  </a:cxn>
                  <a:cxn ang="0">
                    <a:pos x="15" y="68"/>
                  </a:cxn>
                  <a:cxn ang="0">
                    <a:pos x="27" y="70"/>
                  </a:cxn>
                  <a:cxn ang="0">
                    <a:pos x="39" y="68"/>
                  </a:cxn>
                  <a:cxn ang="0">
                    <a:pos x="48" y="65"/>
                  </a:cxn>
                  <a:cxn ang="0">
                    <a:pos x="52" y="63"/>
                  </a:cxn>
                  <a:cxn ang="0">
                    <a:pos x="55" y="61"/>
                  </a:cxn>
                  <a:cxn ang="0">
                    <a:pos x="53" y="58"/>
                  </a:cxn>
                  <a:cxn ang="0">
                    <a:pos x="52" y="57"/>
                  </a:cxn>
                  <a:cxn ang="0">
                    <a:pos x="47" y="52"/>
                  </a:cxn>
                  <a:cxn ang="0">
                    <a:pos x="46" y="50"/>
                  </a:cxn>
                  <a:cxn ang="0">
                    <a:pos x="46" y="47"/>
                  </a:cxn>
                  <a:cxn ang="0">
                    <a:pos x="46" y="0"/>
                  </a:cxn>
                </a:cxnLst>
                <a:rect l="0" t="0" r="r" b="b"/>
                <a:pathLst>
                  <a:path w="56" h="71">
                    <a:moveTo>
                      <a:pt x="10" y="45"/>
                    </a:moveTo>
                    <a:lnTo>
                      <a:pt x="10" y="48"/>
                    </a:lnTo>
                    <a:lnTo>
                      <a:pt x="7" y="50"/>
                    </a:lnTo>
                    <a:lnTo>
                      <a:pt x="2" y="55"/>
                    </a:lnTo>
                    <a:lnTo>
                      <a:pt x="1" y="57"/>
                    </a:lnTo>
                    <a:lnTo>
                      <a:pt x="0" y="58"/>
                    </a:lnTo>
                    <a:lnTo>
                      <a:pt x="1" y="61"/>
                    </a:lnTo>
                    <a:lnTo>
                      <a:pt x="5" y="64"/>
                    </a:lnTo>
                    <a:lnTo>
                      <a:pt x="15" y="68"/>
                    </a:lnTo>
                    <a:lnTo>
                      <a:pt x="27" y="70"/>
                    </a:lnTo>
                    <a:lnTo>
                      <a:pt x="39" y="68"/>
                    </a:lnTo>
                    <a:lnTo>
                      <a:pt x="48" y="65"/>
                    </a:lnTo>
                    <a:lnTo>
                      <a:pt x="52" y="63"/>
                    </a:lnTo>
                    <a:lnTo>
                      <a:pt x="55" y="61"/>
                    </a:lnTo>
                    <a:lnTo>
                      <a:pt x="53" y="58"/>
                    </a:lnTo>
                    <a:lnTo>
                      <a:pt x="52" y="57"/>
                    </a:lnTo>
                    <a:lnTo>
                      <a:pt x="47" y="52"/>
                    </a:lnTo>
                    <a:lnTo>
                      <a:pt x="46" y="50"/>
                    </a:lnTo>
                    <a:lnTo>
                      <a:pt x="46" y="47"/>
                    </a:lnTo>
                    <a:lnTo>
                      <a:pt x="46"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76" name="Freeform 270"/>
              <p:cNvSpPr>
                <a:spLocks/>
              </p:cNvSpPr>
              <p:nvPr/>
            </p:nvSpPr>
            <p:spPr bwMode="auto">
              <a:xfrm>
                <a:off x="4308" y="1451"/>
                <a:ext cx="17" cy="67"/>
              </a:xfrm>
              <a:custGeom>
                <a:avLst/>
                <a:gdLst/>
                <a:ahLst/>
                <a:cxnLst>
                  <a:cxn ang="0">
                    <a:pos x="5" y="0"/>
                  </a:cxn>
                  <a:cxn ang="0">
                    <a:pos x="0" y="47"/>
                  </a:cxn>
                  <a:cxn ang="0">
                    <a:pos x="2" y="58"/>
                  </a:cxn>
                  <a:cxn ang="0">
                    <a:pos x="7" y="62"/>
                  </a:cxn>
                  <a:cxn ang="0">
                    <a:pos x="16" y="66"/>
                  </a:cxn>
                </a:cxnLst>
                <a:rect l="0" t="0" r="r" b="b"/>
                <a:pathLst>
                  <a:path w="17" h="67">
                    <a:moveTo>
                      <a:pt x="5" y="0"/>
                    </a:moveTo>
                    <a:lnTo>
                      <a:pt x="0" y="47"/>
                    </a:lnTo>
                    <a:lnTo>
                      <a:pt x="2" y="58"/>
                    </a:lnTo>
                    <a:lnTo>
                      <a:pt x="7" y="62"/>
                    </a:lnTo>
                    <a:lnTo>
                      <a:pt x="16" y="6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77" name="Line 271"/>
              <p:cNvSpPr>
                <a:spLocks noChangeShapeType="1"/>
              </p:cNvSpPr>
              <p:nvPr/>
            </p:nvSpPr>
            <p:spPr bwMode="auto">
              <a:xfrm>
                <a:off x="4313" y="1499"/>
                <a:ext cx="22" cy="1"/>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78" name="Freeform 272"/>
              <p:cNvSpPr>
                <a:spLocks/>
              </p:cNvSpPr>
              <p:nvPr/>
            </p:nvSpPr>
            <p:spPr bwMode="auto">
              <a:xfrm>
                <a:off x="4310" y="1367"/>
                <a:ext cx="25" cy="80"/>
              </a:xfrm>
              <a:custGeom>
                <a:avLst/>
                <a:gdLst/>
                <a:ahLst/>
                <a:cxnLst>
                  <a:cxn ang="0">
                    <a:pos x="19" y="80"/>
                  </a:cxn>
                  <a:cxn ang="0">
                    <a:pos x="20" y="75"/>
                  </a:cxn>
                  <a:cxn ang="0">
                    <a:pos x="23" y="70"/>
                  </a:cxn>
                  <a:cxn ang="0">
                    <a:pos x="21" y="63"/>
                  </a:cxn>
                  <a:cxn ang="0">
                    <a:pos x="20" y="54"/>
                  </a:cxn>
                  <a:cxn ang="0">
                    <a:pos x="12" y="32"/>
                  </a:cxn>
                  <a:cxn ang="0">
                    <a:pos x="0" y="0"/>
                  </a:cxn>
                </a:cxnLst>
                <a:rect l="0" t="0" r="r" b="b"/>
                <a:pathLst>
                  <a:path w="24" h="81">
                    <a:moveTo>
                      <a:pt x="19" y="80"/>
                    </a:moveTo>
                    <a:lnTo>
                      <a:pt x="20" y="75"/>
                    </a:lnTo>
                    <a:lnTo>
                      <a:pt x="23" y="70"/>
                    </a:lnTo>
                    <a:lnTo>
                      <a:pt x="21" y="63"/>
                    </a:lnTo>
                    <a:lnTo>
                      <a:pt x="20" y="54"/>
                    </a:lnTo>
                    <a:lnTo>
                      <a:pt x="12" y="32"/>
                    </a:lnTo>
                    <a:lnTo>
                      <a:pt x="0"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79" name="Freeform 273"/>
              <p:cNvSpPr>
                <a:spLocks/>
              </p:cNvSpPr>
              <p:nvPr/>
            </p:nvSpPr>
            <p:spPr bwMode="auto">
              <a:xfrm>
                <a:off x="4276" y="1367"/>
                <a:ext cx="51" cy="60"/>
              </a:xfrm>
              <a:custGeom>
                <a:avLst/>
                <a:gdLst/>
                <a:ahLst/>
                <a:cxnLst>
                  <a:cxn ang="0">
                    <a:pos x="31" y="0"/>
                  </a:cxn>
                  <a:cxn ang="0">
                    <a:pos x="43" y="35"/>
                  </a:cxn>
                  <a:cxn ang="0">
                    <a:pos x="47" y="49"/>
                  </a:cxn>
                  <a:cxn ang="0">
                    <a:pos x="50" y="58"/>
                  </a:cxn>
                  <a:cxn ang="0">
                    <a:pos x="18" y="62"/>
                  </a:cxn>
                  <a:cxn ang="0">
                    <a:pos x="16" y="52"/>
                  </a:cxn>
                  <a:cxn ang="0">
                    <a:pos x="12" y="38"/>
                  </a:cxn>
                  <a:cxn ang="0">
                    <a:pos x="0" y="3"/>
                  </a:cxn>
                </a:cxnLst>
                <a:rect l="0" t="0" r="r" b="b"/>
                <a:pathLst>
                  <a:path w="51" h="63">
                    <a:moveTo>
                      <a:pt x="31" y="0"/>
                    </a:moveTo>
                    <a:lnTo>
                      <a:pt x="43" y="35"/>
                    </a:lnTo>
                    <a:lnTo>
                      <a:pt x="47" y="49"/>
                    </a:lnTo>
                    <a:lnTo>
                      <a:pt x="50" y="58"/>
                    </a:lnTo>
                    <a:lnTo>
                      <a:pt x="18" y="62"/>
                    </a:lnTo>
                    <a:lnTo>
                      <a:pt x="16" y="52"/>
                    </a:lnTo>
                    <a:lnTo>
                      <a:pt x="12" y="38"/>
                    </a:lnTo>
                    <a:lnTo>
                      <a:pt x="0" y="3"/>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80" name="Freeform 274"/>
              <p:cNvSpPr>
                <a:spLocks/>
              </p:cNvSpPr>
              <p:nvPr/>
            </p:nvSpPr>
            <p:spPr bwMode="auto">
              <a:xfrm>
                <a:off x="4272" y="1371"/>
                <a:ext cx="19" cy="82"/>
              </a:xfrm>
              <a:custGeom>
                <a:avLst/>
                <a:gdLst/>
                <a:ahLst/>
                <a:cxnLst>
                  <a:cxn ang="0">
                    <a:pos x="0" y="0"/>
                  </a:cxn>
                  <a:cxn ang="0">
                    <a:pos x="11" y="33"/>
                  </a:cxn>
                  <a:cxn ang="0">
                    <a:pos x="17" y="54"/>
                  </a:cxn>
                  <a:cxn ang="0">
                    <a:pos x="19" y="63"/>
                  </a:cxn>
                  <a:cxn ang="0">
                    <a:pos x="19" y="69"/>
                  </a:cxn>
                  <a:cxn ang="0">
                    <a:pos x="18" y="76"/>
                  </a:cxn>
                  <a:cxn ang="0">
                    <a:pos x="17" y="81"/>
                  </a:cxn>
                </a:cxnLst>
                <a:rect l="0" t="0" r="r" b="b"/>
                <a:pathLst>
                  <a:path w="20" h="82">
                    <a:moveTo>
                      <a:pt x="0" y="0"/>
                    </a:moveTo>
                    <a:lnTo>
                      <a:pt x="11" y="33"/>
                    </a:lnTo>
                    <a:lnTo>
                      <a:pt x="17" y="54"/>
                    </a:lnTo>
                    <a:lnTo>
                      <a:pt x="19" y="63"/>
                    </a:lnTo>
                    <a:lnTo>
                      <a:pt x="19" y="69"/>
                    </a:lnTo>
                    <a:lnTo>
                      <a:pt x="18" y="76"/>
                    </a:lnTo>
                    <a:lnTo>
                      <a:pt x="17" y="81"/>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81" name="Freeform 275"/>
              <p:cNvSpPr>
                <a:spLocks/>
              </p:cNvSpPr>
              <p:nvPr/>
            </p:nvSpPr>
            <p:spPr bwMode="auto">
              <a:xfrm>
                <a:off x="4336" y="1370"/>
                <a:ext cx="47" cy="19"/>
              </a:xfrm>
              <a:custGeom>
                <a:avLst/>
                <a:gdLst/>
                <a:ahLst/>
                <a:cxnLst>
                  <a:cxn ang="0">
                    <a:pos x="46" y="16"/>
                  </a:cxn>
                  <a:cxn ang="0">
                    <a:pos x="38" y="11"/>
                  </a:cxn>
                  <a:cxn ang="0">
                    <a:pos x="27" y="5"/>
                  </a:cxn>
                  <a:cxn ang="0">
                    <a:pos x="14" y="2"/>
                  </a:cxn>
                  <a:cxn ang="0">
                    <a:pos x="0" y="0"/>
                  </a:cxn>
                </a:cxnLst>
                <a:rect l="0" t="0" r="r" b="b"/>
                <a:pathLst>
                  <a:path w="47" h="17">
                    <a:moveTo>
                      <a:pt x="46" y="16"/>
                    </a:moveTo>
                    <a:lnTo>
                      <a:pt x="38" y="11"/>
                    </a:lnTo>
                    <a:lnTo>
                      <a:pt x="27" y="5"/>
                    </a:lnTo>
                    <a:lnTo>
                      <a:pt x="14" y="2"/>
                    </a:lnTo>
                    <a:lnTo>
                      <a:pt x="0"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82" name="Line 276"/>
              <p:cNvSpPr>
                <a:spLocks noChangeShapeType="1"/>
              </p:cNvSpPr>
              <p:nvPr/>
            </p:nvSpPr>
            <p:spPr bwMode="auto">
              <a:xfrm flipV="1">
                <a:off x="4336" y="1350"/>
                <a:ext cx="49" cy="25"/>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83" name="Line 277"/>
              <p:cNvSpPr>
                <a:spLocks noChangeShapeType="1"/>
              </p:cNvSpPr>
              <p:nvPr/>
            </p:nvSpPr>
            <p:spPr bwMode="auto">
              <a:xfrm>
                <a:off x="4381" y="1346"/>
                <a:ext cx="38" cy="8"/>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84" name="Line 278"/>
              <p:cNvSpPr>
                <a:spLocks noChangeShapeType="1"/>
              </p:cNvSpPr>
              <p:nvPr/>
            </p:nvSpPr>
            <p:spPr bwMode="auto">
              <a:xfrm flipH="1">
                <a:off x="4370" y="1357"/>
                <a:ext cx="36" cy="26"/>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85" name="Line 279"/>
              <p:cNvSpPr>
                <a:spLocks noChangeShapeType="1"/>
              </p:cNvSpPr>
              <p:nvPr/>
            </p:nvSpPr>
            <p:spPr bwMode="auto">
              <a:xfrm flipV="1">
                <a:off x="4357" y="1352"/>
                <a:ext cx="38" cy="28"/>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86" name="Freeform 280"/>
              <p:cNvSpPr>
                <a:spLocks/>
              </p:cNvSpPr>
              <p:nvPr/>
            </p:nvSpPr>
            <p:spPr bwMode="auto">
              <a:xfrm>
                <a:off x="4234" y="1451"/>
                <a:ext cx="47" cy="44"/>
              </a:xfrm>
              <a:custGeom>
                <a:avLst/>
                <a:gdLst/>
                <a:ahLst/>
                <a:cxnLst>
                  <a:cxn ang="0">
                    <a:pos x="46" y="0"/>
                  </a:cxn>
                  <a:cxn ang="0">
                    <a:pos x="20" y="20"/>
                  </a:cxn>
                  <a:cxn ang="0">
                    <a:pos x="0" y="43"/>
                  </a:cxn>
                </a:cxnLst>
                <a:rect l="0" t="0" r="r" b="b"/>
                <a:pathLst>
                  <a:path w="47" h="44">
                    <a:moveTo>
                      <a:pt x="46" y="0"/>
                    </a:moveTo>
                    <a:lnTo>
                      <a:pt x="20" y="20"/>
                    </a:lnTo>
                    <a:lnTo>
                      <a:pt x="0" y="43"/>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87" name="Line 281"/>
              <p:cNvSpPr>
                <a:spLocks noChangeShapeType="1"/>
              </p:cNvSpPr>
              <p:nvPr/>
            </p:nvSpPr>
            <p:spPr bwMode="auto">
              <a:xfrm flipH="1" flipV="1">
                <a:off x="4248" y="1471"/>
                <a:ext cx="21" cy="6"/>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88" name="Line 282"/>
              <p:cNvSpPr>
                <a:spLocks noChangeShapeType="1"/>
              </p:cNvSpPr>
              <p:nvPr/>
            </p:nvSpPr>
            <p:spPr bwMode="auto">
              <a:xfrm flipV="1">
                <a:off x="4197" y="1453"/>
                <a:ext cx="62" cy="45"/>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89" name="Line 283"/>
              <p:cNvSpPr>
                <a:spLocks noChangeShapeType="1"/>
              </p:cNvSpPr>
              <p:nvPr/>
            </p:nvSpPr>
            <p:spPr bwMode="auto">
              <a:xfrm flipH="1">
                <a:off x="4175" y="1438"/>
                <a:ext cx="43" cy="22"/>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90" name="Line 284"/>
              <p:cNvSpPr>
                <a:spLocks noChangeShapeType="1"/>
              </p:cNvSpPr>
              <p:nvPr/>
            </p:nvSpPr>
            <p:spPr bwMode="auto">
              <a:xfrm flipH="1">
                <a:off x="4117" y="1463"/>
                <a:ext cx="55" cy="28"/>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91" name="Freeform 285"/>
              <p:cNvSpPr>
                <a:spLocks/>
              </p:cNvSpPr>
              <p:nvPr/>
            </p:nvSpPr>
            <p:spPr bwMode="auto">
              <a:xfrm>
                <a:off x="4412" y="1382"/>
                <a:ext cx="153" cy="139"/>
              </a:xfrm>
              <a:custGeom>
                <a:avLst/>
                <a:gdLst/>
                <a:ahLst/>
                <a:cxnLst>
                  <a:cxn ang="0">
                    <a:pos x="0" y="119"/>
                  </a:cxn>
                  <a:cxn ang="0">
                    <a:pos x="23" y="128"/>
                  </a:cxn>
                  <a:cxn ang="0">
                    <a:pos x="34" y="130"/>
                  </a:cxn>
                  <a:cxn ang="0">
                    <a:pos x="44" y="131"/>
                  </a:cxn>
                  <a:cxn ang="0">
                    <a:pos x="114" y="136"/>
                  </a:cxn>
                  <a:cxn ang="0">
                    <a:pos x="153" y="0"/>
                  </a:cxn>
                </a:cxnLst>
                <a:rect l="0" t="0" r="r" b="b"/>
                <a:pathLst>
                  <a:path w="154" h="137">
                    <a:moveTo>
                      <a:pt x="0" y="119"/>
                    </a:moveTo>
                    <a:lnTo>
                      <a:pt x="23" y="128"/>
                    </a:lnTo>
                    <a:lnTo>
                      <a:pt x="34" y="130"/>
                    </a:lnTo>
                    <a:lnTo>
                      <a:pt x="44" y="131"/>
                    </a:lnTo>
                    <a:lnTo>
                      <a:pt x="114" y="136"/>
                    </a:lnTo>
                    <a:lnTo>
                      <a:pt x="153"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92" name="Freeform 286"/>
              <p:cNvSpPr>
                <a:spLocks/>
              </p:cNvSpPr>
              <p:nvPr/>
            </p:nvSpPr>
            <p:spPr bwMode="auto">
              <a:xfrm>
                <a:off x="4494" y="1382"/>
                <a:ext cx="100" cy="139"/>
              </a:xfrm>
              <a:custGeom>
                <a:avLst/>
                <a:gdLst/>
                <a:ahLst/>
                <a:cxnLst>
                  <a:cxn ang="0">
                    <a:pos x="98" y="1"/>
                  </a:cxn>
                  <a:cxn ang="0">
                    <a:pos x="59" y="0"/>
                  </a:cxn>
                  <a:cxn ang="0">
                    <a:pos x="0" y="135"/>
                  </a:cxn>
                </a:cxnLst>
                <a:rect l="0" t="0" r="r" b="b"/>
                <a:pathLst>
                  <a:path w="99" h="136">
                    <a:moveTo>
                      <a:pt x="98" y="1"/>
                    </a:moveTo>
                    <a:lnTo>
                      <a:pt x="59" y="0"/>
                    </a:lnTo>
                    <a:lnTo>
                      <a:pt x="0" y="135"/>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93" name="Freeform 287"/>
              <p:cNvSpPr>
                <a:spLocks/>
              </p:cNvSpPr>
              <p:nvPr/>
            </p:nvSpPr>
            <p:spPr bwMode="auto">
              <a:xfrm>
                <a:off x="4528" y="1517"/>
                <a:ext cx="58" cy="18"/>
              </a:xfrm>
              <a:custGeom>
                <a:avLst/>
                <a:gdLst/>
                <a:ahLst/>
                <a:cxnLst>
                  <a:cxn ang="0">
                    <a:pos x="0" y="0"/>
                  </a:cxn>
                  <a:cxn ang="0">
                    <a:pos x="38" y="2"/>
                  </a:cxn>
                  <a:cxn ang="0">
                    <a:pos x="44" y="3"/>
                  </a:cxn>
                  <a:cxn ang="0">
                    <a:pos x="49" y="5"/>
                  </a:cxn>
                  <a:cxn ang="0">
                    <a:pos x="54" y="9"/>
                  </a:cxn>
                  <a:cxn ang="0">
                    <a:pos x="55" y="12"/>
                  </a:cxn>
                  <a:cxn ang="0">
                    <a:pos x="57" y="17"/>
                  </a:cxn>
                </a:cxnLst>
                <a:rect l="0" t="0" r="r" b="b"/>
                <a:pathLst>
                  <a:path w="58" h="18">
                    <a:moveTo>
                      <a:pt x="0" y="0"/>
                    </a:moveTo>
                    <a:lnTo>
                      <a:pt x="38" y="2"/>
                    </a:lnTo>
                    <a:lnTo>
                      <a:pt x="44" y="3"/>
                    </a:lnTo>
                    <a:lnTo>
                      <a:pt x="49" y="5"/>
                    </a:lnTo>
                    <a:lnTo>
                      <a:pt x="54" y="9"/>
                    </a:lnTo>
                    <a:lnTo>
                      <a:pt x="55" y="12"/>
                    </a:lnTo>
                    <a:lnTo>
                      <a:pt x="57" y="17"/>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94" name="Freeform 288"/>
              <p:cNvSpPr>
                <a:spLocks/>
              </p:cNvSpPr>
              <p:nvPr/>
            </p:nvSpPr>
            <p:spPr bwMode="auto">
              <a:xfrm>
                <a:off x="4539" y="1517"/>
                <a:ext cx="16" cy="18"/>
              </a:xfrm>
              <a:custGeom>
                <a:avLst/>
                <a:gdLst/>
                <a:ahLst/>
                <a:cxnLst>
                  <a:cxn ang="0">
                    <a:pos x="16" y="0"/>
                  </a:cxn>
                  <a:cxn ang="0">
                    <a:pos x="0" y="8"/>
                  </a:cxn>
                  <a:cxn ang="0">
                    <a:pos x="0" y="16"/>
                  </a:cxn>
                </a:cxnLst>
                <a:rect l="0" t="0" r="r" b="b"/>
                <a:pathLst>
                  <a:path w="17" h="17">
                    <a:moveTo>
                      <a:pt x="16" y="0"/>
                    </a:moveTo>
                    <a:lnTo>
                      <a:pt x="0" y="8"/>
                    </a:lnTo>
                    <a:lnTo>
                      <a:pt x="0"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95" name="Line 289"/>
              <p:cNvSpPr>
                <a:spLocks noChangeShapeType="1"/>
              </p:cNvSpPr>
              <p:nvPr/>
            </p:nvSpPr>
            <p:spPr bwMode="auto">
              <a:xfrm flipV="1">
                <a:off x="4569" y="1479"/>
                <a:ext cx="5" cy="48"/>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96" name="Line 290"/>
              <p:cNvSpPr>
                <a:spLocks noChangeShapeType="1"/>
              </p:cNvSpPr>
              <p:nvPr/>
            </p:nvSpPr>
            <p:spPr bwMode="auto">
              <a:xfrm flipV="1">
                <a:off x="4569" y="1465"/>
                <a:ext cx="33" cy="24"/>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97" name="Line 291"/>
              <p:cNvSpPr>
                <a:spLocks noChangeShapeType="1"/>
              </p:cNvSpPr>
              <p:nvPr/>
            </p:nvSpPr>
            <p:spPr bwMode="auto">
              <a:xfrm flipH="1">
                <a:off x="4567" y="1469"/>
                <a:ext cx="55" cy="40"/>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98" name="Line 292"/>
              <p:cNvSpPr>
                <a:spLocks noChangeShapeType="1"/>
              </p:cNvSpPr>
              <p:nvPr/>
            </p:nvSpPr>
            <p:spPr bwMode="auto">
              <a:xfrm flipV="1">
                <a:off x="4572" y="1471"/>
                <a:ext cx="65" cy="59"/>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999" name="Freeform 293"/>
              <p:cNvSpPr>
                <a:spLocks/>
              </p:cNvSpPr>
              <p:nvPr/>
            </p:nvSpPr>
            <p:spPr bwMode="auto">
              <a:xfrm>
                <a:off x="4592" y="1466"/>
                <a:ext cx="47" cy="15"/>
              </a:xfrm>
              <a:custGeom>
                <a:avLst/>
                <a:gdLst/>
                <a:ahLst/>
                <a:cxnLst>
                  <a:cxn ang="0">
                    <a:pos x="0" y="0"/>
                  </a:cxn>
                  <a:cxn ang="0">
                    <a:pos x="2" y="0"/>
                  </a:cxn>
                  <a:cxn ang="0">
                    <a:pos x="10" y="0"/>
                  </a:cxn>
                  <a:cxn ang="0">
                    <a:pos x="24" y="5"/>
                  </a:cxn>
                  <a:cxn ang="0">
                    <a:pos x="46" y="16"/>
                  </a:cxn>
                </a:cxnLst>
                <a:rect l="0" t="0" r="r" b="b"/>
                <a:pathLst>
                  <a:path w="47" h="17">
                    <a:moveTo>
                      <a:pt x="0" y="0"/>
                    </a:moveTo>
                    <a:lnTo>
                      <a:pt x="2" y="0"/>
                    </a:lnTo>
                    <a:lnTo>
                      <a:pt x="10" y="0"/>
                    </a:lnTo>
                    <a:lnTo>
                      <a:pt x="24" y="5"/>
                    </a:lnTo>
                    <a:lnTo>
                      <a:pt x="46"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00" name="Freeform 294"/>
              <p:cNvSpPr>
                <a:spLocks/>
              </p:cNvSpPr>
              <p:nvPr/>
            </p:nvSpPr>
            <p:spPr bwMode="auto">
              <a:xfrm>
                <a:off x="4480" y="1531"/>
                <a:ext cx="106" cy="25"/>
              </a:xfrm>
              <a:custGeom>
                <a:avLst/>
                <a:gdLst/>
                <a:ahLst/>
                <a:cxnLst>
                  <a:cxn ang="0">
                    <a:pos x="105" y="6"/>
                  </a:cxn>
                  <a:cxn ang="0">
                    <a:pos x="103" y="5"/>
                  </a:cxn>
                  <a:cxn ang="0">
                    <a:pos x="76" y="1"/>
                  </a:cxn>
                  <a:cxn ang="0">
                    <a:pos x="49" y="0"/>
                  </a:cxn>
                  <a:cxn ang="0">
                    <a:pos x="24" y="1"/>
                  </a:cxn>
                  <a:cxn ang="0">
                    <a:pos x="2" y="5"/>
                  </a:cxn>
                  <a:cxn ang="0">
                    <a:pos x="1" y="6"/>
                  </a:cxn>
                  <a:cxn ang="0">
                    <a:pos x="0" y="7"/>
                  </a:cxn>
                  <a:cxn ang="0">
                    <a:pos x="1" y="10"/>
                  </a:cxn>
                  <a:cxn ang="0">
                    <a:pos x="32" y="24"/>
                  </a:cxn>
                </a:cxnLst>
                <a:rect l="0" t="0" r="r" b="b"/>
                <a:pathLst>
                  <a:path w="106" h="25">
                    <a:moveTo>
                      <a:pt x="105" y="6"/>
                    </a:moveTo>
                    <a:lnTo>
                      <a:pt x="103" y="5"/>
                    </a:lnTo>
                    <a:lnTo>
                      <a:pt x="76" y="1"/>
                    </a:lnTo>
                    <a:lnTo>
                      <a:pt x="49" y="0"/>
                    </a:lnTo>
                    <a:lnTo>
                      <a:pt x="24" y="1"/>
                    </a:lnTo>
                    <a:lnTo>
                      <a:pt x="2" y="5"/>
                    </a:lnTo>
                    <a:lnTo>
                      <a:pt x="1" y="6"/>
                    </a:lnTo>
                    <a:lnTo>
                      <a:pt x="0" y="7"/>
                    </a:lnTo>
                    <a:lnTo>
                      <a:pt x="1" y="10"/>
                    </a:lnTo>
                    <a:lnTo>
                      <a:pt x="32" y="24"/>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01" name="Line 295"/>
              <p:cNvSpPr>
                <a:spLocks noChangeShapeType="1"/>
              </p:cNvSpPr>
              <p:nvPr/>
            </p:nvSpPr>
            <p:spPr bwMode="auto">
              <a:xfrm>
                <a:off x="4485" y="1536"/>
                <a:ext cx="96" cy="47"/>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02" name="Line 296"/>
              <p:cNvSpPr>
                <a:spLocks noChangeShapeType="1"/>
              </p:cNvSpPr>
              <p:nvPr/>
            </p:nvSpPr>
            <p:spPr bwMode="auto">
              <a:xfrm flipH="1" flipV="1">
                <a:off x="4529" y="1535"/>
                <a:ext cx="62" cy="46"/>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03" name="Line 297"/>
              <p:cNvSpPr>
                <a:spLocks noChangeShapeType="1"/>
              </p:cNvSpPr>
              <p:nvPr/>
            </p:nvSpPr>
            <p:spPr bwMode="auto">
              <a:xfrm>
                <a:off x="4569" y="1538"/>
                <a:ext cx="39" cy="42"/>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04" name="Freeform 298"/>
              <p:cNvSpPr>
                <a:spLocks/>
              </p:cNvSpPr>
              <p:nvPr/>
            </p:nvSpPr>
            <p:spPr bwMode="auto">
              <a:xfrm>
                <a:off x="4553" y="1566"/>
                <a:ext cx="52" cy="14"/>
              </a:xfrm>
              <a:custGeom>
                <a:avLst/>
                <a:gdLst/>
                <a:ahLst/>
                <a:cxnLst>
                  <a:cxn ang="0">
                    <a:pos x="51" y="0"/>
                  </a:cxn>
                  <a:cxn ang="0">
                    <a:pos x="21" y="0"/>
                  </a:cxn>
                  <a:cxn ang="0">
                    <a:pos x="4" y="5"/>
                  </a:cxn>
                  <a:cxn ang="0">
                    <a:pos x="1" y="7"/>
                  </a:cxn>
                  <a:cxn ang="0">
                    <a:pos x="0" y="10"/>
                  </a:cxn>
                  <a:cxn ang="0">
                    <a:pos x="1" y="13"/>
                  </a:cxn>
                  <a:cxn ang="0">
                    <a:pos x="3" y="16"/>
                  </a:cxn>
                </a:cxnLst>
                <a:rect l="0" t="0" r="r" b="b"/>
                <a:pathLst>
                  <a:path w="52" h="17">
                    <a:moveTo>
                      <a:pt x="51" y="0"/>
                    </a:moveTo>
                    <a:lnTo>
                      <a:pt x="21" y="0"/>
                    </a:lnTo>
                    <a:lnTo>
                      <a:pt x="4" y="5"/>
                    </a:lnTo>
                    <a:lnTo>
                      <a:pt x="1" y="7"/>
                    </a:lnTo>
                    <a:lnTo>
                      <a:pt x="0" y="10"/>
                    </a:lnTo>
                    <a:lnTo>
                      <a:pt x="1" y="13"/>
                    </a:lnTo>
                    <a:lnTo>
                      <a:pt x="3"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05" name="Freeform 299"/>
              <p:cNvSpPr>
                <a:spLocks/>
              </p:cNvSpPr>
              <p:nvPr/>
            </p:nvSpPr>
            <p:spPr bwMode="auto">
              <a:xfrm>
                <a:off x="4382" y="1532"/>
                <a:ext cx="17" cy="28"/>
              </a:xfrm>
              <a:custGeom>
                <a:avLst/>
                <a:gdLst/>
                <a:ahLst/>
                <a:cxnLst>
                  <a:cxn ang="0">
                    <a:pos x="14" y="28"/>
                  </a:cxn>
                  <a:cxn ang="0">
                    <a:pos x="15" y="28"/>
                  </a:cxn>
                  <a:cxn ang="0">
                    <a:pos x="16" y="26"/>
                  </a:cxn>
                  <a:cxn ang="0">
                    <a:pos x="16" y="3"/>
                  </a:cxn>
                  <a:cxn ang="0">
                    <a:pos x="16" y="1"/>
                  </a:cxn>
                  <a:cxn ang="0">
                    <a:pos x="15" y="1"/>
                  </a:cxn>
                  <a:cxn ang="0">
                    <a:pos x="3" y="0"/>
                  </a:cxn>
                  <a:cxn ang="0">
                    <a:pos x="2" y="1"/>
                  </a:cxn>
                  <a:cxn ang="0">
                    <a:pos x="0" y="26"/>
                  </a:cxn>
                  <a:cxn ang="0">
                    <a:pos x="1" y="26"/>
                  </a:cxn>
                  <a:cxn ang="0">
                    <a:pos x="2" y="28"/>
                  </a:cxn>
                  <a:cxn ang="0">
                    <a:pos x="14" y="28"/>
                  </a:cxn>
                </a:cxnLst>
                <a:rect l="0" t="0" r="r" b="b"/>
                <a:pathLst>
                  <a:path w="17" h="29">
                    <a:moveTo>
                      <a:pt x="14" y="28"/>
                    </a:moveTo>
                    <a:lnTo>
                      <a:pt x="15" y="28"/>
                    </a:lnTo>
                    <a:lnTo>
                      <a:pt x="16" y="26"/>
                    </a:lnTo>
                    <a:lnTo>
                      <a:pt x="16" y="3"/>
                    </a:lnTo>
                    <a:lnTo>
                      <a:pt x="16" y="1"/>
                    </a:lnTo>
                    <a:lnTo>
                      <a:pt x="15" y="1"/>
                    </a:lnTo>
                    <a:lnTo>
                      <a:pt x="3" y="0"/>
                    </a:lnTo>
                    <a:lnTo>
                      <a:pt x="2" y="1"/>
                    </a:lnTo>
                    <a:lnTo>
                      <a:pt x="0" y="26"/>
                    </a:lnTo>
                    <a:lnTo>
                      <a:pt x="1" y="26"/>
                    </a:lnTo>
                    <a:lnTo>
                      <a:pt x="2" y="28"/>
                    </a:lnTo>
                    <a:lnTo>
                      <a:pt x="14" y="28"/>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06" name="Freeform 300"/>
              <p:cNvSpPr>
                <a:spLocks/>
              </p:cNvSpPr>
              <p:nvPr/>
            </p:nvSpPr>
            <p:spPr bwMode="auto">
              <a:xfrm>
                <a:off x="4388" y="1538"/>
                <a:ext cx="16" cy="16"/>
              </a:xfrm>
              <a:custGeom>
                <a:avLst/>
                <a:gdLst/>
                <a:ahLst/>
                <a:cxnLst>
                  <a:cxn ang="0">
                    <a:pos x="11" y="16"/>
                  </a:cxn>
                  <a:cxn ang="0">
                    <a:pos x="0" y="11"/>
                  </a:cxn>
                  <a:cxn ang="0">
                    <a:pos x="0" y="0"/>
                  </a:cxn>
                  <a:cxn ang="0">
                    <a:pos x="11" y="0"/>
                  </a:cxn>
                  <a:cxn ang="0">
                    <a:pos x="16" y="0"/>
                  </a:cxn>
                  <a:cxn ang="0">
                    <a:pos x="16" y="11"/>
                  </a:cxn>
                  <a:cxn ang="0">
                    <a:pos x="11" y="16"/>
                  </a:cxn>
                </a:cxnLst>
                <a:rect l="0" t="0" r="r" b="b"/>
                <a:pathLst>
                  <a:path w="17" h="17">
                    <a:moveTo>
                      <a:pt x="11" y="16"/>
                    </a:moveTo>
                    <a:lnTo>
                      <a:pt x="0" y="11"/>
                    </a:lnTo>
                    <a:lnTo>
                      <a:pt x="0" y="0"/>
                    </a:lnTo>
                    <a:lnTo>
                      <a:pt x="11" y="0"/>
                    </a:lnTo>
                    <a:lnTo>
                      <a:pt x="16" y="0"/>
                    </a:lnTo>
                    <a:lnTo>
                      <a:pt x="16" y="11"/>
                    </a:lnTo>
                    <a:lnTo>
                      <a:pt x="11"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07" name="Line 301"/>
              <p:cNvSpPr>
                <a:spLocks noChangeShapeType="1"/>
              </p:cNvSpPr>
              <p:nvPr/>
            </p:nvSpPr>
            <p:spPr bwMode="auto">
              <a:xfrm>
                <a:off x="4417" y="1577"/>
                <a:ext cx="9" cy="0"/>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08" name="Freeform 302"/>
              <p:cNvSpPr>
                <a:spLocks/>
              </p:cNvSpPr>
              <p:nvPr/>
            </p:nvSpPr>
            <p:spPr bwMode="auto">
              <a:xfrm>
                <a:off x="4354" y="1573"/>
                <a:ext cx="16" cy="18"/>
              </a:xfrm>
              <a:custGeom>
                <a:avLst/>
                <a:gdLst/>
                <a:ahLst/>
                <a:cxnLst>
                  <a:cxn ang="0">
                    <a:pos x="14" y="13"/>
                  </a:cxn>
                  <a:cxn ang="0">
                    <a:pos x="16" y="13"/>
                  </a:cxn>
                  <a:cxn ang="0">
                    <a:pos x="16" y="1"/>
                  </a:cxn>
                  <a:cxn ang="0">
                    <a:pos x="14" y="0"/>
                  </a:cxn>
                  <a:cxn ang="0">
                    <a:pos x="1" y="0"/>
                  </a:cxn>
                  <a:cxn ang="0">
                    <a:pos x="0" y="0"/>
                  </a:cxn>
                  <a:cxn ang="0">
                    <a:pos x="0" y="16"/>
                  </a:cxn>
                  <a:cxn ang="0">
                    <a:pos x="1" y="16"/>
                  </a:cxn>
                  <a:cxn ang="0">
                    <a:pos x="14" y="13"/>
                  </a:cxn>
                </a:cxnLst>
                <a:rect l="0" t="0" r="r" b="b"/>
                <a:pathLst>
                  <a:path w="17" h="17">
                    <a:moveTo>
                      <a:pt x="14" y="13"/>
                    </a:moveTo>
                    <a:lnTo>
                      <a:pt x="16" y="13"/>
                    </a:lnTo>
                    <a:lnTo>
                      <a:pt x="16" y="1"/>
                    </a:lnTo>
                    <a:lnTo>
                      <a:pt x="14" y="0"/>
                    </a:lnTo>
                    <a:lnTo>
                      <a:pt x="1" y="0"/>
                    </a:lnTo>
                    <a:lnTo>
                      <a:pt x="0" y="0"/>
                    </a:lnTo>
                    <a:lnTo>
                      <a:pt x="0" y="16"/>
                    </a:lnTo>
                    <a:lnTo>
                      <a:pt x="1" y="16"/>
                    </a:lnTo>
                    <a:lnTo>
                      <a:pt x="14" y="13"/>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09" name="Freeform 303"/>
              <p:cNvSpPr>
                <a:spLocks/>
              </p:cNvSpPr>
              <p:nvPr/>
            </p:nvSpPr>
            <p:spPr bwMode="auto">
              <a:xfrm>
                <a:off x="4308" y="1580"/>
                <a:ext cx="17" cy="13"/>
              </a:xfrm>
              <a:custGeom>
                <a:avLst/>
                <a:gdLst/>
                <a:ahLst/>
                <a:cxnLst>
                  <a:cxn ang="0">
                    <a:pos x="14" y="16"/>
                  </a:cxn>
                  <a:cxn ang="0">
                    <a:pos x="16" y="10"/>
                  </a:cxn>
                  <a:cxn ang="0">
                    <a:pos x="16" y="2"/>
                  </a:cxn>
                  <a:cxn ang="0">
                    <a:pos x="14" y="0"/>
                  </a:cxn>
                  <a:cxn ang="0">
                    <a:pos x="4" y="2"/>
                  </a:cxn>
                  <a:cxn ang="0">
                    <a:pos x="0" y="5"/>
                  </a:cxn>
                  <a:cxn ang="0">
                    <a:pos x="0" y="13"/>
                  </a:cxn>
                  <a:cxn ang="0">
                    <a:pos x="4" y="16"/>
                  </a:cxn>
                  <a:cxn ang="0">
                    <a:pos x="14" y="16"/>
                  </a:cxn>
                </a:cxnLst>
                <a:rect l="0" t="0" r="r" b="b"/>
                <a:pathLst>
                  <a:path w="17" h="17">
                    <a:moveTo>
                      <a:pt x="14" y="16"/>
                    </a:moveTo>
                    <a:lnTo>
                      <a:pt x="16" y="10"/>
                    </a:lnTo>
                    <a:lnTo>
                      <a:pt x="16" y="2"/>
                    </a:lnTo>
                    <a:lnTo>
                      <a:pt x="14" y="0"/>
                    </a:lnTo>
                    <a:lnTo>
                      <a:pt x="4" y="2"/>
                    </a:lnTo>
                    <a:lnTo>
                      <a:pt x="0" y="5"/>
                    </a:lnTo>
                    <a:lnTo>
                      <a:pt x="0" y="13"/>
                    </a:lnTo>
                    <a:lnTo>
                      <a:pt x="4" y="16"/>
                    </a:lnTo>
                    <a:lnTo>
                      <a:pt x="14"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10" name="Freeform 304"/>
              <p:cNvSpPr>
                <a:spLocks/>
              </p:cNvSpPr>
              <p:nvPr/>
            </p:nvSpPr>
            <p:spPr bwMode="auto">
              <a:xfrm>
                <a:off x="4092" y="1643"/>
                <a:ext cx="17" cy="18"/>
              </a:xfrm>
              <a:custGeom>
                <a:avLst/>
                <a:gdLst/>
                <a:ahLst/>
                <a:cxnLst>
                  <a:cxn ang="0">
                    <a:pos x="16" y="0"/>
                  </a:cxn>
                  <a:cxn ang="0">
                    <a:pos x="0" y="8"/>
                  </a:cxn>
                  <a:cxn ang="0">
                    <a:pos x="0" y="13"/>
                  </a:cxn>
                  <a:cxn ang="0">
                    <a:pos x="16" y="16"/>
                  </a:cxn>
                </a:cxnLst>
                <a:rect l="0" t="0" r="r" b="b"/>
                <a:pathLst>
                  <a:path w="17" h="17">
                    <a:moveTo>
                      <a:pt x="16" y="0"/>
                    </a:moveTo>
                    <a:lnTo>
                      <a:pt x="0" y="8"/>
                    </a:lnTo>
                    <a:lnTo>
                      <a:pt x="0" y="13"/>
                    </a:lnTo>
                    <a:lnTo>
                      <a:pt x="16"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11" name="Freeform 305"/>
              <p:cNvSpPr>
                <a:spLocks/>
              </p:cNvSpPr>
              <p:nvPr/>
            </p:nvSpPr>
            <p:spPr bwMode="auto">
              <a:xfrm>
                <a:off x="4001" y="1631"/>
                <a:ext cx="95" cy="15"/>
              </a:xfrm>
              <a:custGeom>
                <a:avLst/>
                <a:gdLst/>
                <a:ahLst/>
                <a:cxnLst>
                  <a:cxn ang="0">
                    <a:pos x="95" y="16"/>
                  </a:cxn>
                  <a:cxn ang="0">
                    <a:pos x="68" y="6"/>
                  </a:cxn>
                  <a:cxn ang="0">
                    <a:pos x="30" y="3"/>
                  </a:cxn>
                  <a:cxn ang="0">
                    <a:pos x="29" y="1"/>
                  </a:cxn>
                  <a:cxn ang="0">
                    <a:pos x="23" y="0"/>
                  </a:cxn>
                  <a:cxn ang="0">
                    <a:pos x="0" y="0"/>
                  </a:cxn>
                </a:cxnLst>
                <a:rect l="0" t="0" r="r" b="b"/>
                <a:pathLst>
                  <a:path w="96" h="17">
                    <a:moveTo>
                      <a:pt x="95" y="16"/>
                    </a:moveTo>
                    <a:lnTo>
                      <a:pt x="68" y="6"/>
                    </a:lnTo>
                    <a:lnTo>
                      <a:pt x="30" y="3"/>
                    </a:lnTo>
                    <a:lnTo>
                      <a:pt x="29" y="1"/>
                    </a:lnTo>
                    <a:lnTo>
                      <a:pt x="23" y="0"/>
                    </a:lnTo>
                    <a:lnTo>
                      <a:pt x="0"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12" name="Freeform 306"/>
              <p:cNvSpPr>
                <a:spLocks/>
              </p:cNvSpPr>
              <p:nvPr/>
            </p:nvSpPr>
            <p:spPr bwMode="auto">
              <a:xfrm>
                <a:off x="3990" y="1631"/>
                <a:ext cx="17" cy="35"/>
              </a:xfrm>
              <a:custGeom>
                <a:avLst/>
                <a:gdLst/>
                <a:ahLst/>
                <a:cxnLst>
                  <a:cxn ang="0">
                    <a:pos x="16" y="0"/>
                  </a:cxn>
                  <a:cxn ang="0">
                    <a:pos x="4" y="4"/>
                  </a:cxn>
                  <a:cxn ang="0">
                    <a:pos x="0" y="16"/>
                  </a:cxn>
                  <a:cxn ang="0">
                    <a:pos x="4" y="29"/>
                  </a:cxn>
                  <a:cxn ang="0">
                    <a:pos x="4" y="32"/>
                  </a:cxn>
                  <a:cxn ang="0">
                    <a:pos x="11" y="35"/>
                  </a:cxn>
                </a:cxnLst>
                <a:rect l="0" t="0" r="r" b="b"/>
                <a:pathLst>
                  <a:path w="17" h="36">
                    <a:moveTo>
                      <a:pt x="16" y="0"/>
                    </a:moveTo>
                    <a:lnTo>
                      <a:pt x="4" y="4"/>
                    </a:lnTo>
                    <a:lnTo>
                      <a:pt x="0" y="16"/>
                    </a:lnTo>
                    <a:lnTo>
                      <a:pt x="4" y="29"/>
                    </a:lnTo>
                    <a:lnTo>
                      <a:pt x="4" y="32"/>
                    </a:lnTo>
                    <a:lnTo>
                      <a:pt x="11" y="35"/>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13" name="Freeform 307"/>
              <p:cNvSpPr>
                <a:spLocks/>
              </p:cNvSpPr>
              <p:nvPr/>
            </p:nvSpPr>
            <p:spPr bwMode="auto">
              <a:xfrm>
                <a:off x="4027" y="1633"/>
                <a:ext cx="16" cy="33"/>
              </a:xfrm>
              <a:custGeom>
                <a:avLst/>
                <a:gdLst/>
                <a:ahLst/>
                <a:cxnLst>
                  <a:cxn ang="0">
                    <a:pos x="11" y="33"/>
                  </a:cxn>
                  <a:cxn ang="0">
                    <a:pos x="7" y="31"/>
                  </a:cxn>
                  <a:cxn ang="0">
                    <a:pos x="4" y="29"/>
                  </a:cxn>
                  <a:cxn ang="0">
                    <a:pos x="0" y="16"/>
                  </a:cxn>
                  <a:cxn ang="0">
                    <a:pos x="7" y="3"/>
                  </a:cxn>
                  <a:cxn ang="0">
                    <a:pos x="11" y="1"/>
                  </a:cxn>
                  <a:cxn ang="0">
                    <a:pos x="16" y="0"/>
                  </a:cxn>
                </a:cxnLst>
                <a:rect l="0" t="0" r="r" b="b"/>
                <a:pathLst>
                  <a:path w="17" h="34">
                    <a:moveTo>
                      <a:pt x="11" y="33"/>
                    </a:moveTo>
                    <a:lnTo>
                      <a:pt x="7" y="31"/>
                    </a:lnTo>
                    <a:lnTo>
                      <a:pt x="4" y="29"/>
                    </a:lnTo>
                    <a:lnTo>
                      <a:pt x="0" y="16"/>
                    </a:lnTo>
                    <a:lnTo>
                      <a:pt x="7" y="3"/>
                    </a:lnTo>
                    <a:lnTo>
                      <a:pt x="11" y="1"/>
                    </a:lnTo>
                    <a:lnTo>
                      <a:pt x="16"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14" name="Freeform 308"/>
              <p:cNvSpPr>
                <a:spLocks/>
              </p:cNvSpPr>
              <p:nvPr/>
            </p:nvSpPr>
            <p:spPr bwMode="auto">
              <a:xfrm>
                <a:off x="4057" y="1637"/>
                <a:ext cx="16" cy="29"/>
              </a:xfrm>
              <a:custGeom>
                <a:avLst/>
                <a:gdLst/>
                <a:ahLst/>
                <a:cxnLst>
                  <a:cxn ang="0">
                    <a:pos x="16" y="0"/>
                  </a:cxn>
                  <a:cxn ang="0">
                    <a:pos x="11" y="0"/>
                  </a:cxn>
                  <a:cxn ang="0">
                    <a:pos x="5" y="3"/>
                  </a:cxn>
                  <a:cxn ang="0">
                    <a:pos x="0" y="14"/>
                  </a:cxn>
                  <a:cxn ang="0">
                    <a:pos x="5" y="25"/>
                  </a:cxn>
                  <a:cxn ang="0">
                    <a:pos x="11" y="29"/>
                  </a:cxn>
                </a:cxnLst>
                <a:rect l="0" t="0" r="r" b="b"/>
                <a:pathLst>
                  <a:path w="17" h="30">
                    <a:moveTo>
                      <a:pt x="16" y="0"/>
                    </a:moveTo>
                    <a:lnTo>
                      <a:pt x="11" y="0"/>
                    </a:lnTo>
                    <a:lnTo>
                      <a:pt x="5" y="3"/>
                    </a:lnTo>
                    <a:lnTo>
                      <a:pt x="0" y="14"/>
                    </a:lnTo>
                    <a:lnTo>
                      <a:pt x="5" y="25"/>
                    </a:lnTo>
                    <a:lnTo>
                      <a:pt x="11" y="29"/>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15" name="Freeform 309"/>
              <p:cNvSpPr>
                <a:spLocks/>
              </p:cNvSpPr>
              <p:nvPr/>
            </p:nvSpPr>
            <p:spPr bwMode="auto">
              <a:xfrm>
                <a:off x="4065" y="1637"/>
                <a:ext cx="17" cy="29"/>
              </a:xfrm>
              <a:custGeom>
                <a:avLst/>
                <a:gdLst/>
                <a:ahLst/>
                <a:cxnLst>
                  <a:cxn ang="0">
                    <a:pos x="10" y="29"/>
                  </a:cxn>
                  <a:cxn ang="0">
                    <a:pos x="2" y="25"/>
                  </a:cxn>
                  <a:cxn ang="0">
                    <a:pos x="0" y="21"/>
                  </a:cxn>
                  <a:cxn ang="0">
                    <a:pos x="0" y="14"/>
                  </a:cxn>
                  <a:cxn ang="0">
                    <a:pos x="8" y="3"/>
                  </a:cxn>
                  <a:cxn ang="0">
                    <a:pos x="10" y="1"/>
                  </a:cxn>
                  <a:cxn ang="0">
                    <a:pos x="16" y="0"/>
                  </a:cxn>
                </a:cxnLst>
                <a:rect l="0" t="0" r="r" b="b"/>
                <a:pathLst>
                  <a:path w="17" h="30">
                    <a:moveTo>
                      <a:pt x="10" y="29"/>
                    </a:moveTo>
                    <a:lnTo>
                      <a:pt x="2" y="25"/>
                    </a:lnTo>
                    <a:lnTo>
                      <a:pt x="0" y="21"/>
                    </a:lnTo>
                    <a:lnTo>
                      <a:pt x="0" y="14"/>
                    </a:lnTo>
                    <a:lnTo>
                      <a:pt x="8" y="3"/>
                    </a:lnTo>
                    <a:lnTo>
                      <a:pt x="10" y="1"/>
                    </a:lnTo>
                    <a:lnTo>
                      <a:pt x="16"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16" name="Freeform 310"/>
              <p:cNvSpPr>
                <a:spLocks/>
              </p:cNvSpPr>
              <p:nvPr/>
            </p:nvSpPr>
            <p:spPr bwMode="auto">
              <a:xfrm>
                <a:off x="4073" y="1661"/>
                <a:ext cx="17" cy="20"/>
              </a:xfrm>
              <a:custGeom>
                <a:avLst/>
                <a:gdLst/>
                <a:ahLst/>
                <a:cxnLst>
                  <a:cxn ang="0">
                    <a:pos x="0" y="16"/>
                  </a:cxn>
                  <a:cxn ang="0">
                    <a:pos x="7" y="5"/>
                  </a:cxn>
                  <a:cxn ang="0">
                    <a:pos x="16" y="0"/>
                  </a:cxn>
                </a:cxnLst>
                <a:rect l="0" t="0" r="r" b="b"/>
                <a:pathLst>
                  <a:path w="17" h="17">
                    <a:moveTo>
                      <a:pt x="0" y="16"/>
                    </a:moveTo>
                    <a:lnTo>
                      <a:pt x="7" y="5"/>
                    </a:lnTo>
                    <a:lnTo>
                      <a:pt x="16"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17" name="Freeform 311"/>
              <p:cNvSpPr>
                <a:spLocks/>
              </p:cNvSpPr>
              <p:nvPr/>
            </p:nvSpPr>
            <p:spPr bwMode="auto">
              <a:xfrm>
                <a:off x="4065" y="1672"/>
                <a:ext cx="33" cy="14"/>
              </a:xfrm>
              <a:custGeom>
                <a:avLst/>
                <a:gdLst/>
                <a:ahLst/>
                <a:cxnLst>
                  <a:cxn ang="0">
                    <a:pos x="32" y="16"/>
                  </a:cxn>
                  <a:cxn ang="0">
                    <a:pos x="29" y="5"/>
                  </a:cxn>
                  <a:cxn ang="0">
                    <a:pos x="23" y="0"/>
                  </a:cxn>
                  <a:cxn ang="0">
                    <a:pos x="0" y="0"/>
                  </a:cxn>
                </a:cxnLst>
                <a:rect l="0" t="0" r="r" b="b"/>
                <a:pathLst>
                  <a:path w="33" h="17">
                    <a:moveTo>
                      <a:pt x="32" y="16"/>
                    </a:moveTo>
                    <a:lnTo>
                      <a:pt x="29" y="5"/>
                    </a:lnTo>
                    <a:lnTo>
                      <a:pt x="23" y="0"/>
                    </a:lnTo>
                    <a:lnTo>
                      <a:pt x="0"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18" name="Freeform 312"/>
              <p:cNvSpPr>
                <a:spLocks/>
              </p:cNvSpPr>
              <p:nvPr/>
            </p:nvSpPr>
            <p:spPr bwMode="auto">
              <a:xfrm>
                <a:off x="4159" y="1684"/>
                <a:ext cx="16" cy="16"/>
              </a:xfrm>
              <a:custGeom>
                <a:avLst/>
                <a:gdLst/>
                <a:ahLst/>
                <a:cxnLst>
                  <a:cxn ang="0">
                    <a:pos x="16" y="0"/>
                  </a:cxn>
                  <a:cxn ang="0">
                    <a:pos x="0" y="2"/>
                  </a:cxn>
                  <a:cxn ang="0">
                    <a:pos x="0" y="7"/>
                  </a:cxn>
                  <a:cxn ang="0">
                    <a:pos x="0" y="12"/>
                  </a:cxn>
                  <a:cxn ang="0">
                    <a:pos x="7" y="16"/>
                  </a:cxn>
                </a:cxnLst>
                <a:rect l="0" t="0" r="r" b="b"/>
                <a:pathLst>
                  <a:path w="17" h="17">
                    <a:moveTo>
                      <a:pt x="16" y="0"/>
                    </a:moveTo>
                    <a:lnTo>
                      <a:pt x="0" y="2"/>
                    </a:lnTo>
                    <a:lnTo>
                      <a:pt x="0" y="7"/>
                    </a:lnTo>
                    <a:lnTo>
                      <a:pt x="0" y="12"/>
                    </a:lnTo>
                    <a:lnTo>
                      <a:pt x="7"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19" name="Freeform 313"/>
              <p:cNvSpPr>
                <a:spLocks/>
              </p:cNvSpPr>
              <p:nvPr/>
            </p:nvSpPr>
            <p:spPr bwMode="auto">
              <a:xfrm>
                <a:off x="4096" y="1674"/>
                <a:ext cx="71" cy="16"/>
              </a:xfrm>
              <a:custGeom>
                <a:avLst/>
                <a:gdLst/>
                <a:ahLst/>
                <a:cxnLst>
                  <a:cxn ang="0">
                    <a:pos x="69" y="16"/>
                  </a:cxn>
                  <a:cxn ang="0">
                    <a:pos x="41" y="4"/>
                  </a:cxn>
                  <a:cxn ang="0">
                    <a:pos x="0" y="0"/>
                  </a:cxn>
                </a:cxnLst>
                <a:rect l="0" t="0" r="r" b="b"/>
                <a:pathLst>
                  <a:path w="70" h="17">
                    <a:moveTo>
                      <a:pt x="69" y="16"/>
                    </a:moveTo>
                    <a:lnTo>
                      <a:pt x="41" y="4"/>
                    </a:lnTo>
                    <a:lnTo>
                      <a:pt x="0"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20" name="Freeform 314"/>
              <p:cNvSpPr>
                <a:spLocks/>
              </p:cNvSpPr>
              <p:nvPr/>
            </p:nvSpPr>
            <p:spPr bwMode="auto">
              <a:xfrm>
                <a:off x="4057" y="1671"/>
                <a:ext cx="16" cy="34"/>
              </a:xfrm>
              <a:custGeom>
                <a:avLst/>
                <a:gdLst/>
                <a:ahLst/>
                <a:cxnLst>
                  <a:cxn ang="0">
                    <a:pos x="16" y="0"/>
                  </a:cxn>
                  <a:cxn ang="0">
                    <a:pos x="11" y="2"/>
                  </a:cxn>
                  <a:cxn ang="0">
                    <a:pos x="8" y="5"/>
                  </a:cxn>
                  <a:cxn ang="0">
                    <a:pos x="0" y="17"/>
                  </a:cxn>
                  <a:cxn ang="0">
                    <a:pos x="3" y="27"/>
                  </a:cxn>
                  <a:cxn ang="0">
                    <a:pos x="8" y="31"/>
                  </a:cxn>
                  <a:cxn ang="0">
                    <a:pos x="11" y="33"/>
                  </a:cxn>
                </a:cxnLst>
                <a:rect l="0" t="0" r="r" b="b"/>
                <a:pathLst>
                  <a:path w="17" h="34">
                    <a:moveTo>
                      <a:pt x="16" y="0"/>
                    </a:moveTo>
                    <a:lnTo>
                      <a:pt x="11" y="2"/>
                    </a:lnTo>
                    <a:lnTo>
                      <a:pt x="8" y="5"/>
                    </a:lnTo>
                    <a:lnTo>
                      <a:pt x="0" y="17"/>
                    </a:lnTo>
                    <a:lnTo>
                      <a:pt x="3" y="27"/>
                    </a:lnTo>
                    <a:lnTo>
                      <a:pt x="8" y="31"/>
                    </a:lnTo>
                    <a:lnTo>
                      <a:pt x="11" y="33"/>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21" name="Freeform 315"/>
              <p:cNvSpPr>
                <a:spLocks/>
              </p:cNvSpPr>
              <p:nvPr/>
            </p:nvSpPr>
            <p:spPr bwMode="auto">
              <a:xfrm>
                <a:off x="4092" y="1674"/>
                <a:ext cx="17" cy="33"/>
              </a:xfrm>
              <a:custGeom>
                <a:avLst/>
                <a:gdLst/>
                <a:ahLst/>
                <a:cxnLst>
                  <a:cxn ang="0">
                    <a:pos x="12" y="31"/>
                  </a:cxn>
                  <a:cxn ang="0">
                    <a:pos x="6" y="27"/>
                  </a:cxn>
                  <a:cxn ang="0">
                    <a:pos x="0" y="16"/>
                  </a:cxn>
                  <a:cxn ang="0">
                    <a:pos x="6" y="3"/>
                  </a:cxn>
                  <a:cxn ang="0">
                    <a:pos x="12" y="0"/>
                  </a:cxn>
                  <a:cxn ang="0">
                    <a:pos x="16" y="0"/>
                  </a:cxn>
                </a:cxnLst>
                <a:rect l="0" t="0" r="r" b="b"/>
                <a:pathLst>
                  <a:path w="17" h="32">
                    <a:moveTo>
                      <a:pt x="12" y="31"/>
                    </a:moveTo>
                    <a:lnTo>
                      <a:pt x="6" y="27"/>
                    </a:lnTo>
                    <a:lnTo>
                      <a:pt x="0" y="16"/>
                    </a:lnTo>
                    <a:lnTo>
                      <a:pt x="6" y="3"/>
                    </a:lnTo>
                    <a:lnTo>
                      <a:pt x="12" y="0"/>
                    </a:lnTo>
                    <a:lnTo>
                      <a:pt x="16"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22" name="Freeform 316"/>
              <p:cNvSpPr>
                <a:spLocks/>
              </p:cNvSpPr>
              <p:nvPr/>
            </p:nvSpPr>
            <p:spPr bwMode="auto">
              <a:xfrm>
                <a:off x="4123" y="1675"/>
                <a:ext cx="17" cy="32"/>
              </a:xfrm>
              <a:custGeom>
                <a:avLst/>
                <a:gdLst/>
                <a:ahLst/>
                <a:cxnLst>
                  <a:cxn ang="0">
                    <a:pos x="16" y="0"/>
                  </a:cxn>
                  <a:cxn ang="0">
                    <a:pos x="11" y="1"/>
                  </a:cxn>
                  <a:cxn ang="0">
                    <a:pos x="4" y="3"/>
                  </a:cxn>
                  <a:cxn ang="0">
                    <a:pos x="0" y="14"/>
                  </a:cxn>
                  <a:cxn ang="0">
                    <a:pos x="0" y="20"/>
                  </a:cxn>
                  <a:cxn ang="0">
                    <a:pos x="4" y="25"/>
                  </a:cxn>
                  <a:cxn ang="0">
                    <a:pos x="11" y="29"/>
                  </a:cxn>
                </a:cxnLst>
                <a:rect l="0" t="0" r="r" b="b"/>
                <a:pathLst>
                  <a:path w="17" h="30">
                    <a:moveTo>
                      <a:pt x="16" y="0"/>
                    </a:moveTo>
                    <a:lnTo>
                      <a:pt x="11" y="1"/>
                    </a:lnTo>
                    <a:lnTo>
                      <a:pt x="4" y="3"/>
                    </a:lnTo>
                    <a:lnTo>
                      <a:pt x="0" y="14"/>
                    </a:lnTo>
                    <a:lnTo>
                      <a:pt x="0" y="20"/>
                    </a:lnTo>
                    <a:lnTo>
                      <a:pt x="4" y="25"/>
                    </a:lnTo>
                    <a:lnTo>
                      <a:pt x="11" y="29"/>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23" name="Freeform 317"/>
              <p:cNvSpPr>
                <a:spLocks/>
              </p:cNvSpPr>
              <p:nvPr/>
            </p:nvSpPr>
            <p:spPr bwMode="auto">
              <a:xfrm>
                <a:off x="4133" y="1675"/>
                <a:ext cx="16" cy="32"/>
              </a:xfrm>
              <a:custGeom>
                <a:avLst/>
                <a:gdLst/>
                <a:ahLst/>
                <a:cxnLst>
                  <a:cxn ang="0">
                    <a:pos x="9" y="29"/>
                  </a:cxn>
                  <a:cxn ang="0">
                    <a:pos x="6" y="27"/>
                  </a:cxn>
                  <a:cxn ang="0">
                    <a:pos x="2" y="25"/>
                  </a:cxn>
                  <a:cxn ang="0">
                    <a:pos x="0" y="15"/>
                  </a:cxn>
                  <a:cxn ang="0">
                    <a:pos x="6" y="3"/>
                  </a:cxn>
                  <a:cxn ang="0">
                    <a:pos x="16" y="0"/>
                  </a:cxn>
                </a:cxnLst>
                <a:rect l="0" t="0" r="r" b="b"/>
                <a:pathLst>
                  <a:path w="17" h="30">
                    <a:moveTo>
                      <a:pt x="9" y="29"/>
                    </a:moveTo>
                    <a:lnTo>
                      <a:pt x="6" y="27"/>
                    </a:lnTo>
                    <a:lnTo>
                      <a:pt x="2" y="25"/>
                    </a:lnTo>
                    <a:lnTo>
                      <a:pt x="0" y="15"/>
                    </a:lnTo>
                    <a:lnTo>
                      <a:pt x="6" y="3"/>
                    </a:lnTo>
                    <a:lnTo>
                      <a:pt x="16"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24" name="Freeform 318"/>
              <p:cNvSpPr>
                <a:spLocks/>
              </p:cNvSpPr>
              <p:nvPr/>
            </p:nvSpPr>
            <p:spPr bwMode="auto">
              <a:xfrm>
                <a:off x="4137" y="1653"/>
                <a:ext cx="41" cy="25"/>
              </a:xfrm>
              <a:custGeom>
                <a:avLst/>
                <a:gdLst/>
                <a:ahLst/>
                <a:cxnLst>
                  <a:cxn ang="0">
                    <a:pos x="40" y="24"/>
                  </a:cxn>
                  <a:cxn ang="0">
                    <a:pos x="8" y="6"/>
                  </a:cxn>
                  <a:cxn ang="0">
                    <a:pos x="7" y="6"/>
                  </a:cxn>
                  <a:cxn ang="0">
                    <a:pos x="7" y="5"/>
                  </a:cxn>
                  <a:cxn ang="0">
                    <a:pos x="11" y="3"/>
                  </a:cxn>
                  <a:cxn ang="0">
                    <a:pos x="34" y="1"/>
                  </a:cxn>
                  <a:cxn ang="0">
                    <a:pos x="26" y="0"/>
                  </a:cxn>
                  <a:cxn ang="0">
                    <a:pos x="16" y="0"/>
                  </a:cxn>
                  <a:cxn ang="0">
                    <a:pos x="7" y="1"/>
                  </a:cxn>
                  <a:cxn ang="0">
                    <a:pos x="0" y="1"/>
                  </a:cxn>
                </a:cxnLst>
                <a:rect l="0" t="0" r="r" b="b"/>
                <a:pathLst>
                  <a:path w="41" h="25">
                    <a:moveTo>
                      <a:pt x="40" y="24"/>
                    </a:moveTo>
                    <a:lnTo>
                      <a:pt x="8" y="6"/>
                    </a:lnTo>
                    <a:lnTo>
                      <a:pt x="7" y="6"/>
                    </a:lnTo>
                    <a:lnTo>
                      <a:pt x="7" y="5"/>
                    </a:lnTo>
                    <a:lnTo>
                      <a:pt x="11" y="3"/>
                    </a:lnTo>
                    <a:lnTo>
                      <a:pt x="34" y="1"/>
                    </a:lnTo>
                    <a:lnTo>
                      <a:pt x="26" y="0"/>
                    </a:lnTo>
                    <a:lnTo>
                      <a:pt x="16" y="0"/>
                    </a:lnTo>
                    <a:lnTo>
                      <a:pt x="7" y="1"/>
                    </a:lnTo>
                    <a:lnTo>
                      <a:pt x="0" y="1"/>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25" name="Freeform 319"/>
              <p:cNvSpPr>
                <a:spLocks/>
              </p:cNvSpPr>
              <p:nvPr/>
            </p:nvSpPr>
            <p:spPr bwMode="auto">
              <a:xfrm>
                <a:off x="4074" y="1616"/>
                <a:ext cx="38" cy="22"/>
              </a:xfrm>
              <a:custGeom>
                <a:avLst/>
                <a:gdLst/>
                <a:ahLst/>
                <a:cxnLst>
                  <a:cxn ang="0">
                    <a:pos x="37" y="21"/>
                  </a:cxn>
                  <a:cxn ang="0">
                    <a:pos x="6" y="4"/>
                  </a:cxn>
                  <a:cxn ang="0">
                    <a:pos x="5" y="4"/>
                  </a:cxn>
                  <a:cxn ang="0">
                    <a:pos x="9" y="2"/>
                  </a:cxn>
                  <a:cxn ang="0">
                    <a:pos x="32" y="0"/>
                  </a:cxn>
                  <a:cxn ang="0">
                    <a:pos x="24" y="0"/>
                  </a:cxn>
                  <a:cxn ang="0">
                    <a:pos x="14" y="0"/>
                  </a:cxn>
                  <a:cxn ang="0">
                    <a:pos x="5" y="0"/>
                  </a:cxn>
                  <a:cxn ang="0">
                    <a:pos x="0" y="1"/>
                  </a:cxn>
                </a:cxnLst>
                <a:rect l="0" t="0" r="r" b="b"/>
                <a:pathLst>
                  <a:path w="38" h="22">
                    <a:moveTo>
                      <a:pt x="37" y="21"/>
                    </a:moveTo>
                    <a:lnTo>
                      <a:pt x="6" y="4"/>
                    </a:lnTo>
                    <a:lnTo>
                      <a:pt x="5" y="4"/>
                    </a:lnTo>
                    <a:lnTo>
                      <a:pt x="9" y="2"/>
                    </a:lnTo>
                    <a:lnTo>
                      <a:pt x="32" y="0"/>
                    </a:lnTo>
                    <a:lnTo>
                      <a:pt x="24" y="0"/>
                    </a:lnTo>
                    <a:lnTo>
                      <a:pt x="14" y="0"/>
                    </a:lnTo>
                    <a:lnTo>
                      <a:pt x="5" y="0"/>
                    </a:lnTo>
                    <a:lnTo>
                      <a:pt x="0" y="1"/>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26" name="Freeform 320"/>
              <p:cNvSpPr>
                <a:spLocks/>
              </p:cNvSpPr>
              <p:nvPr/>
            </p:nvSpPr>
            <p:spPr bwMode="auto">
              <a:xfrm>
                <a:off x="3994" y="1549"/>
                <a:ext cx="218" cy="41"/>
              </a:xfrm>
              <a:custGeom>
                <a:avLst/>
                <a:gdLst/>
                <a:ahLst/>
                <a:cxnLst>
                  <a:cxn ang="0">
                    <a:pos x="7" y="24"/>
                  </a:cxn>
                  <a:cxn ang="0">
                    <a:pos x="1" y="21"/>
                  </a:cxn>
                  <a:cxn ang="0">
                    <a:pos x="0" y="19"/>
                  </a:cxn>
                  <a:cxn ang="0">
                    <a:pos x="0" y="16"/>
                  </a:cxn>
                  <a:cxn ang="0">
                    <a:pos x="1" y="13"/>
                  </a:cxn>
                  <a:cxn ang="0">
                    <a:pos x="3" y="10"/>
                  </a:cxn>
                  <a:cxn ang="0">
                    <a:pos x="9" y="6"/>
                  </a:cxn>
                  <a:cxn ang="0">
                    <a:pos x="17" y="3"/>
                  </a:cxn>
                  <a:cxn ang="0">
                    <a:pos x="39" y="0"/>
                  </a:cxn>
                  <a:cxn ang="0">
                    <a:pos x="61" y="0"/>
                  </a:cxn>
                  <a:cxn ang="0">
                    <a:pos x="83" y="0"/>
                  </a:cxn>
                  <a:cxn ang="0">
                    <a:pos x="107" y="3"/>
                  </a:cxn>
                  <a:cxn ang="0">
                    <a:pos x="132" y="8"/>
                  </a:cxn>
                  <a:cxn ang="0">
                    <a:pos x="157" y="13"/>
                  </a:cxn>
                  <a:cxn ang="0">
                    <a:pos x="186" y="22"/>
                  </a:cxn>
                  <a:cxn ang="0">
                    <a:pos x="216" y="32"/>
                  </a:cxn>
                  <a:cxn ang="0">
                    <a:pos x="209" y="40"/>
                  </a:cxn>
                </a:cxnLst>
                <a:rect l="0" t="0" r="r" b="b"/>
                <a:pathLst>
                  <a:path w="217" h="41">
                    <a:moveTo>
                      <a:pt x="7" y="24"/>
                    </a:moveTo>
                    <a:lnTo>
                      <a:pt x="1" y="21"/>
                    </a:lnTo>
                    <a:lnTo>
                      <a:pt x="0" y="19"/>
                    </a:lnTo>
                    <a:lnTo>
                      <a:pt x="0" y="16"/>
                    </a:lnTo>
                    <a:lnTo>
                      <a:pt x="1" y="13"/>
                    </a:lnTo>
                    <a:lnTo>
                      <a:pt x="3" y="10"/>
                    </a:lnTo>
                    <a:lnTo>
                      <a:pt x="9" y="6"/>
                    </a:lnTo>
                    <a:lnTo>
                      <a:pt x="17" y="3"/>
                    </a:lnTo>
                    <a:lnTo>
                      <a:pt x="39" y="0"/>
                    </a:lnTo>
                    <a:lnTo>
                      <a:pt x="61" y="0"/>
                    </a:lnTo>
                    <a:lnTo>
                      <a:pt x="83" y="0"/>
                    </a:lnTo>
                    <a:lnTo>
                      <a:pt x="107" y="3"/>
                    </a:lnTo>
                    <a:lnTo>
                      <a:pt x="132" y="8"/>
                    </a:lnTo>
                    <a:lnTo>
                      <a:pt x="157" y="13"/>
                    </a:lnTo>
                    <a:lnTo>
                      <a:pt x="186" y="22"/>
                    </a:lnTo>
                    <a:lnTo>
                      <a:pt x="216" y="32"/>
                    </a:lnTo>
                    <a:lnTo>
                      <a:pt x="209" y="4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27" name="Freeform 321"/>
              <p:cNvSpPr>
                <a:spLocks/>
              </p:cNvSpPr>
              <p:nvPr/>
            </p:nvSpPr>
            <p:spPr bwMode="auto">
              <a:xfrm>
                <a:off x="4057" y="1548"/>
                <a:ext cx="212" cy="46"/>
              </a:xfrm>
              <a:custGeom>
                <a:avLst/>
                <a:gdLst/>
                <a:ahLst/>
                <a:cxnLst>
                  <a:cxn ang="0">
                    <a:pos x="183" y="43"/>
                  </a:cxn>
                  <a:cxn ang="0">
                    <a:pos x="195" y="41"/>
                  </a:cxn>
                  <a:cxn ang="0">
                    <a:pos x="205" y="39"/>
                  </a:cxn>
                  <a:cxn ang="0">
                    <a:pos x="209" y="36"/>
                  </a:cxn>
                  <a:cxn ang="0">
                    <a:pos x="211" y="35"/>
                  </a:cxn>
                  <a:cxn ang="0">
                    <a:pos x="209" y="34"/>
                  </a:cxn>
                  <a:cxn ang="0">
                    <a:pos x="185" y="26"/>
                  </a:cxn>
                  <a:cxn ang="0">
                    <a:pos x="161" y="18"/>
                  </a:cxn>
                  <a:cxn ang="0">
                    <a:pos x="135" y="12"/>
                  </a:cxn>
                  <a:cxn ang="0">
                    <a:pos x="110" y="7"/>
                  </a:cxn>
                  <a:cxn ang="0">
                    <a:pos x="83" y="4"/>
                  </a:cxn>
                  <a:cxn ang="0">
                    <a:pos x="56" y="2"/>
                  </a:cxn>
                  <a:cxn ang="0">
                    <a:pos x="0" y="0"/>
                  </a:cxn>
                </a:cxnLst>
                <a:rect l="0" t="0" r="r" b="b"/>
                <a:pathLst>
                  <a:path w="212" h="44">
                    <a:moveTo>
                      <a:pt x="183" y="43"/>
                    </a:moveTo>
                    <a:lnTo>
                      <a:pt x="195" y="41"/>
                    </a:lnTo>
                    <a:lnTo>
                      <a:pt x="205" y="39"/>
                    </a:lnTo>
                    <a:lnTo>
                      <a:pt x="209" y="36"/>
                    </a:lnTo>
                    <a:lnTo>
                      <a:pt x="211" y="35"/>
                    </a:lnTo>
                    <a:lnTo>
                      <a:pt x="209" y="34"/>
                    </a:lnTo>
                    <a:lnTo>
                      <a:pt x="185" y="26"/>
                    </a:lnTo>
                    <a:lnTo>
                      <a:pt x="161" y="18"/>
                    </a:lnTo>
                    <a:lnTo>
                      <a:pt x="135" y="12"/>
                    </a:lnTo>
                    <a:lnTo>
                      <a:pt x="110" y="7"/>
                    </a:lnTo>
                    <a:lnTo>
                      <a:pt x="83" y="4"/>
                    </a:lnTo>
                    <a:lnTo>
                      <a:pt x="56" y="2"/>
                    </a:lnTo>
                    <a:lnTo>
                      <a:pt x="0"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28" name="Freeform 322"/>
              <p:cNvSpPr>
                <a:spLocks/>
              </p:cNvSpPr>
              <p:nvPr/>
            </p:nvSpPr>
            <p:spPr bwMode="auto">
              <a:xfrm>
                <a:off x="4011" y="1577"/>
                <a:ext cx="17" cy="16"/>
              </a:xfrm>
              <a:custGeom>
                <a:avLst/>
                <a:gdLst/>
                <a:ahLst/>
                <a:cxnLst>
                  <a:cxn ang="0">
                    <a:pos x="0" y="10"/>
                  </a:cxn>
                  <a:cxn ang="0">
                    <a:pos x="0" y="4"/>
                  </a:cxn>
                  <a:cxn ang="0">
                    <a:pos x="6" y="0"/>
                  </a:cxn>
                  <a:cxn ang="0">
                    <a:pos x="16" y="4"/>
                  </a:cxn>
                  <a:cxn ang="0">
                    <a:pos x="9" y="10"/>
                  </a:cxn>
                  <a:cxn ang="0">
                    <a:pos x="9" y="16"/>
                  </a:cxn>
                </a:cxnLst>
                <a:rect l="0" t="0" r="r" b="b"/>
                <a:pathLst>
                  <a:path w="17" h="17">
                    <a:moveTo>
                      <a:pt x="0" y="10"/>
                    </a:moveTo>
                    <a:lnTo>
                      <a:pt x="0" y="4"/>
                    </a:lnTo>
                    <a:lnTo>
                      <a:pt x="6" y="0"/>
                    </a:lnTo>
                    <a:lnTo>
                      <a:pt x="16" y="4"/>
                    </a:lnTo>
                    <a:lnTo>
                      <a:pt x="9" y="10"/>
                    </a:lnTo>
                    <a:lnTo>
                      <a:pt x="9"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29" name="Line 323"/>
              <p:cNvSpPr>
                <a:spLocks noChangeShapeType="1"/>
              </p:cNvSpPr>
              <p:nvPr/>
            </p:nvSpPr>
            <p:spPr bwMode="auto">
              <a:xfrm>
                <a:off x="4016" y="1557"/>
                <a:ext cx="87" cy="58"/>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30" name="Line 324"/>
              <p:cNvSpPr>
                <a:spLocks noChangeShapeType="1"/>
              </p:cNvSpPr>
              <p:nvPr/>
            </p:nvSpPr>
            <p:spPr bwMode="auto">
              <a:xfrm>
                <a:off x="4107" y="1621"/>
                <a:ext cx="52" cy="33"/>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31" name="Line 325"/>
              <p:cNvSpPr>
                <a:spLocks noChangeShapeType="1"/>
              </p:cNvSpPr>
              <p:nvPr/>
            </p:nvSpPr>
            <p:spPr bwMode="auto">
              <a:xfrm>
                <a:off x="4166" y="1659"/>
                <a:ext cx="57" cy="34"/>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32" name="Freeform 326"/>
              <p:cNvSpPr>
                <a:spLocks/>
              </p:cNvSpPr>
              <p:nvPr/>
            </p:nvSpPr>
            <p:spPr bwMode="auto">
              <a:xfrm>
                <a:off x="4210" y="1694"/>
                <a:ext cx="66" cy="16"/>
              </a:xfrm>
              <a:custGeom>
                <a:avLst/>
                <a:gdLst/>
                <a:ahLst/>
                <a:cxnLst>
                  <a:cxn ang="0">
                    <a:pos x="66" y="16"/>
                  </a:cxn>
                  <a:cxn ang="0">
                    <a:pos x="18" y="3"/>
                  </a:cxn>
                  <a:cxn ang="0">
                    <a:pos x="7" y="0"/>
                  </a:cxn>
                  <a:cxn ang="0">
                    <a:pos x="2" y="3"/>
                  </a:cxn>
                  <a:cxn ang="0">
                    <a:pos x="0" y="6"/>
                  </a:cxn>
                  <a:cxn ang="0">
                    <a:pos x="2" y="16"/>
                  </a:cxn>
                </a:cxnLst>
                <a:rect l="0" t="0" r="r" b="b"/>
                <a:pathLst>
                  <a:path w="67" h="17">
                    <a:moveTo>
                      <a:pt x="66" y="16"/>
                    </a:moveTo>
                    <a:lnTo>
                      <a:pt x="18" y="3"/>
                    </a:lnTo>
                    <a:lnTo>
                      <a:pt x="7" y="0"/>
                    </a:lnTo>
                    <a:lnTo>
                      <a:pt x="2" y="3"/>
                    </a:lnTo>
                    <a:lnTo>
                      <a:pt x="0" y="6"/>
                    </a:lnTo>
                    <a:lnTo>
                      <a:pt x="2"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33" name="Freeform 327"/>
              <p:cNvSpPr>
                <a:spLocks/>
              </p:cNvSpPr>
              <p:nvPr/>
            </p:nvSpPr>
            <p:spPr bwMode="auto">
              <a:xfrm>
                <a:off x="4122" y="1555"/>
                <a:ext cx="120" cy="139"/>
              </a:xfrm>
              <a:custGeom>
                <a:avLst/>
                <a:gdLst/>
                <a:ahLst/>
                <a:cxnLst>
                  <a:cxn ang="0">
                    <a:pos x="120" y="138"/>
                  </a:cxn>
                  <a:cxn ang="0">
                    <a:pos x="33" y="60"/>
                  </a:cxn>
                  <a:cxn ang="0">
                    <a:pos x="0" y="0"/>
                  </a:cxn>
                </a:cxnLst>
                <a:rect l="0" t="0" r="r" b="b"/>
                <a:pathLst>
                  <a:path w="121" h="139">
                    <a:moveTo>
                      <a:pt x="120" y="138"/>
                    </a:moveTo>
                    <a:lnTo>
                      <a:pt x="33" y="60"/>
                    </a:lnTo>
                    <a:lnTo>
                      <a:pt x="0"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34" name="Line 328"/>
              <p:cNvSpPr>
                <a:spLocks noChangeShapeType="1"/>
              </p:cNvSpPr>
              <p:nvPr/>
            </p:nvSpPr>
            <p:spPr bwMode="auto">
              <a:xfrm>
                <a:off x="4152" y="1619"/>
                <a:ext cx="46" cy="1"/>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35" name="Freeform 329"/>
              <p:cNvSpPr>
                <a:spLocks/>
              </p:cNvSpPr>
              <p:nvPr/>
            </p:nvSpPr>
            <p:spPr bwMode="auto">
              <a:xfrm>
                <a:off x="4210" y="1584"/>
                <a:ext cx="58" cy="16"/>
              </a:xfrm>
              <a:custGeom>
                <a:avLst/>
                <a:gdLst/>
                <a:ahLst/>
                <a:cxnLst>
                  <a:cxn ang="0">
                    <a:pos x="0" y="0"/>
                  </a:cxn>
                  <a:cxn ang="0">
                    <a:pos x="30" y="16"/>
                  </a:cxn>
                  <a:cxn ang="0">
                    <a:pos x="58" y="16"/>
                  </a:cxn>
                </a:cxnLst>
                <a:rect l="0" t="0" r="r" b="b"/>
                <a:pathLst>
                  <a:path w="59" h="17">
                    <a:moveTo>
                      <a:pt x="0" y="0"/>
                    </a:moveTo>
                    <a:lnTo>
                      <a:pt x="30" y="16"/>
                    </a:lnTo>
                    <a:lnTo>
                      <a:pt x="58"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36" name="Freeform 330"/>
              <p:cNvSpPr>
                <a:spLocks/>
              </p:cNvSpPr>
              <p:nvPr/>
            </p:nvSpPr>
            <p:spPr bwMode="auto">
              <a:xfrm>
                <a:off x="4167" y="1572"/>
                <a:ext cx="63" cy="84"/>
              </a:xfrm>
              <a:custGeom>
                <a:avLst/>
                <a:gdLst/>
                <a:ahLst/>
                <a:cxnLst>
                  <a:cxn ang="0">
                    <a:pos x="7" y="0"/>
                  </a:cxn>
                  <a:cxn ang="0">
                    <a:pos x="0" y="15"/>
                  </a:cxn>
                  <a:cxn ang="0">
                    <a:pos x="5" y="49"/>
                  </a:cxn>
                  <a:cxn ang="0">
                    <a:pos x="35" y="78"/>
                  </a:cxn>
                  <a:cxn ang="0">
                    <a:pos x="61" y="83"/>
                  </a:cxn>
                </a:cxnLst>
                <a:rect l="0" t="0" r="r" b="b"/>
                <a:pathLst>
                  <a:path w="62" h="84">
                    <a:moveTo>
                      <a:pt x="7" y="0"/>
                    </a:moveTo>
                    <a:lnTo>
                      <a:pt x="0" y="15"/>
                    </a:lnTo>
                    <a:lnTo>
                      <a:pt x="5" y="49"/>
                    </a:lnTo>
                    <a:lnTo>
                      <a:pt x="35" y="78"/>
                    </a:lnTo>
                    <a:lnTo>
                      <a:pt x="61" y="83"/>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37" name="Line 331"/>
              <p:cNvSpPr>
                <a:spLocks noChangeShapeType="1"/>
              </p:cNvSpPr>
              <p:nvPr/>
            </p:nvSpPr>
            <p:spPr bwMode="auto">
              <a:xfrm>
                <a:off x="4212" y="1653"/>
                <a:ext cx="43" cy="37"/>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38" name="Line 332"/>
              <p:cNvSpPr>
                <a:spLocks noChangeShapeType="1"/>
              </p:cNvSpPr>
              <p:nvPr/>
            </p:nvSpPr>
            <p:spPr bwMode="auto">
              <a:xfrm flipH="1">
                <a:off x="4215" y="1692"/>
                <a:ext cx="51" cy="1"/>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39" name="Freeform 333"/>
              <p:cNvSpPr>
                <a:spLocks/>
              </p:cNvSpPr>
              <p:nvPr/>
            </p:nvSpPr>
            <p:spPr bwMode="auto">
              <a:xfrm>
                <a:off x="4095" y="1529"/>
                <a:ext cx="16" cy="19"/>
              </a:xfrm>
              <a:custGeom>
                <a:avLst/>
                <a:gdLst/>
                <a:ahLst/>
                <a:cxnLst>
                  <a:cxn ang="0">
                    <a:pos x="16" y="15"/>
                  </a:cxn>
                  <a:cxn ang="0">
                    <a:pos x="14" y="8"/>
                  </a:cxn>
                  <a:cxn ang="0">
                    <a:pos x="16" y="1"/>
                  </a:cxn>
                  <a:cxn ang="0">
                    <a:pos x="14" y="0"/>
                  </a:cxn>
                  <a:cxn ang="0">
                    <a:pos x="8" y="0"/>
                  </a:cxn>
                  <a:cxn ang="0">
                    <a:pos x="2" y="0"/>
                  </a:cxn>
                  <a:cxn ang="0">
                    <a:pos x="1" y="1"/>
                  </a:cxn>
                  <a:cxn ang="0">
                    <a:pos x="0" y="8"/>
                  </a:cxn>
                  <a:cxn ang="0">
                    <a:pos x="0" y="14"/>
                  </a:cxn>
                  <a:cxn ang="0">
                    <a:pos x="1" y="16"/>
                  </a:cxn>
                  <a:cxn ang="0">
                    <a:pos x="7" y="18"/>
                  </a:cxn>
                  <a:cxn ang="0">
                    <a:pos x="13" y="16"/>
                  </a:cxn>
                  <a:cxn ang="0">
                    <a:pos x="16" y="15"/>
                  </a:cxn>
                </a:cxnLst>
                <a:rect l="0" t="0" r="r" b="b"/>
                <a:pathLst>
                  <a:path w="17" h="19">
                    <a:moveTo>
                      <a:pt x="16" y="15"/>
                    </a:moveTo>
                    <a:lnTo>
                      <a:pt x="14" y="8"/>
                    </a:lnTo>
                    <a:lnTo>
                      <a:pt x="16" y="1"/>
                    </a:lnTo>
                    <a:lnTo>
                      <a:pt x="14" y="0"/>
                    </a:lnTo>
                    <a:lnTo>
                      <a:pt x="8" y="0"/>
                    </a:lnTo>
                    <a:lnTo>
                      <a:pt x="2" y="0"/>
                    </a:lnTo>
                    <a:lnTo>
                      <a:pt x="1" y="1"/>
                    </a:lnTo>
                    <a:lnTo>
                      <a:pt x="0" y="8"/>
                    </a:lnTo>
                    <a:lnTo>
                      <a:pt x="0" y="14"/>
                    </a:lnTo>
                    <a:lnTo>
                      <a:pt x="1" y="16"/>
                    </a:lnTo>
                    <a:lnTo>
                      <a:pt x="7" y="18"/>
                    </a:lnTo>
                    <a:lnTo>
                      <a:pt x="13" y="16"/>
                    </a:lnTo>
                    <a:lnTo>
                      <a:pt x="16" y="15"/>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40" name="Freeform 334"/>
              <p:cNvSpPr>
                <a:spLocks/>
              </p:cNvSpPr>
              <p:nvPr/>
            </p:nvSpPr>
            <p:spPr bwMode="auto">
              <a:xfrm>
                <a:off x="4095" y="1532"/>
                <a:ext cx="16" cy="15"/>
              </a:xfrm>
              <a:custGeom>
                <a:avLst/>
                <a:gdLst/>
                <a:ahLst/>
                <a:cxnLst>
                  <a:cxn ang="0">
                    <a:pos x="12" y="16"/>
                  </a:cxn>
                  <a:cxn ang="0">
                    <a:pos x="0" y="12"/>
                  </a:cxn>
                  <a:cxn ang="0">
                    <a:pos x="0" y="4"/>
                  </a:cxn>
                  <a:cxn ang="0">
                    <a:pos x="4" y="0"/>
                  </a:cxn>
                  <a:cxn ang="0">
                    <a:pos x="16" y="4"/>
                  </a:cxn>
                  <a:cxn ang="0">
                    <a:pos x="16" y="12"/>
                  </a:cxn>
                  <a:cxn ang="0">
                    <a:pos x="12" y="16"/>
                  </a:cxn>
                </a:cxnLst>
                <a:rect l="0" t="0" r="r" b="b"/>
                <a:pathLst>
                  <a:path w="17" h="17">
                    <a:moveTo>
                      <a:pt x="12" y="16"/>
                    </a:moveTo>
                    <a:lnTo>
                      <a:pt x="0" y="12"/>
                    </a:lnTo>
                    <a:lnTo>
                      <a:pt x="0" y="4"/>
                    </a:lnTo>
                    <a:lnTo>
                      <a:pt x="4" y="0"/>
                    </a:lnTo>
                    <a:lnTo>
                      <a:pt x="16" y="4"/>
                    </a:lnTo>
                    <a:lnTo>
                      <a:pt x="16" y="12"/>
                    </a:lnTo>
                    <a:lnTo>
                      <a:pt x="12"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41" name="Freeform 335"/>
              <p:cNvSpPr>
                <a:spLocks/>
              </p:cNvSpPr>
              <p:nvPr/>
            </p:nvSpPr>
            <p:spPr bwMode="auto">
              <a:xfrm>
                <a:off x="4041" y="1526"/>
                <a:ext cx="17" cy="19"/>
              </a:xfrm>
              <a:custGeom>
                <a:avLst/>
                <a:gdLst/>
                <a:ahLst/>
                <a:cxnLst>
                  <a:cxn ang="0">
                    <a:pos x="16" y="15"/>
                  </a:cxn>
                  <a:cxn ang="0">
                    <a:pos x="16" y="3"/>
                  </a:cxn>
                  <a:cxn ang="0">
                    <a:pos x="16" y="1"/>
                  </a:cxn>
                  <a:cxn ang="0">
                    <a:pos x="14" y="1"/>
                  </a:cxn>
                  <a:cxn ang="0">
                    <a:pos x="9" y="0"/>
                  </a:cxn>
                  <a:cxn ang="0">
                    <a:pos x="2" y="1"/>
                  </a:cxn>
                  <a:cxn ang="0">
                    <a:pos x="1" y="2"/>
                  </a:cxn>
                  <a:cxn ang="0">
                    <a:pos x="0" y="15"/>
                  </a:cxn>
                  <a:cxn ang="0">
                    <a:pos x="2" y="18"/>
                  </a:cxn>
                  <a:cxn ang="0">
                    <a:pos x="9" y="18"/>
                  </a:cxn>
                  <a:cxn ang="0">
                    <a:pos x="14" y="18"/>
                  </a:cxn>
                  <a:cxn ang="0">
                    <a:pos x="16" y="15"/>
                  </a:cxn>
                </a:cxnLst>
                <a:rect l="0" t="0" r="r" b="b"/>
                <a:pathLst>
                  <a:path w="17" h="19">
                    <a:moveTo>
                      <a:pt x="16" y="15"/>
                    </a:moveTo>
                    <a:lnTo>
                      <a:pt x="16" y="3"/>
                    </a:lnTo>
                    <a:lnTo>
                      <a:pt x="16" y="1"/>
                    </a:lnTo>
                    <a:lnTo>
                      <a:pt x="14" y="1"/>
                    </a:lnTo>
                    <a:lnTo>
                      <a:pt x="9" y="0"/>
                    </a:lnTo>
                    <a:lnTo>
                      <a:pt x="2" y="1"/>
                    </a:lnTo>
                    <a:lnTo>
                      <a:pt x="1" y="2"/>
                    </a:lnTo>
                    <a:lnTo>
                      <a:pt x="0" y="15"/>
                    </a:lnTo>
                    <a:lnTo>
                      <a:pt x="2" y="18"/>
                    </a:lnTo>
                    <a:lnTo>
                      <a:pt x="9" y="18"/>
                    </a:lnTo>
                    <a:lnTo>
                      <a:pt x="14" y="18"/>
                    </a:lnTo>
                    <a:lnTo>
                      <a:pt x="16" y="15"/>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42" name="Freeform 336"/>
              <p:cNvSpPr>
                <a:spLocks/>
              </p:cNvSpPr>
              <p:nvPr/>
            </p:nvSpPr>
            <p:spPr bwMode="auto">
              <a:xfrm>
                <a:off x="3766" y="1503"/>
                <a:ext cx="17" cy="18"/>
              </a:xfrm>
              <a:custGeom>
                <a:avLst/>
                <a:gdLst/>
                <a:ahLst/>
                <a:cxnLst>
                  <a:cxn ang="0">
                    <a:pos x="14" y="14"/>
                  </a:cxn>
                  <a:cxn ang="0">
                    <a:pos x="16" y="0"/>
                  </a:cxn>
                  <a:cxn ang="0">
                    <a:pos x="5" y="0"/>
                  </a:cxn>
                  <a:cxn ang="0">
                    <a:pos x="0" y="16"/>
                  </a:cxn>
                  <a:cxn ang="0">
                    <a:pos x="14" y="14"/>
                  </a:cxn>
                </a:cxnLst>
                <a:rect l="0" t="0" r="r" b="b"/>
                <a:pathLst>
                  <a:path w="17" h="17">
                    <a:moveTo>
                      <a:pt x="14" y="14"/>
                    </a:moveTo>
                    <a:lnTo>
                      <a:pt x="16" y="0"/>
                    </a:lnTo>
                    <a:lnTo>
                      <a:pt x="5" y="0"/>
                    </a:lnTo>
                    <a:lnTo>
                      <a:pt x="0" y="16"/>
                    </a:lnTo>
                    <a:lnTo>
                      <a:pt x="14" y="14"/>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43" name="Freeform 337"/>
              <p:cNvSpPr>
                <a:spLocks/>
              </p:cNvSpPr>
              <p:nvPr/>
            </p:nvSpPr>
            <p:spPr bwMode="auto">
              <a:xfrm>
                <a:off x="3757" y="1503"/>
                <a:ext cx="16" cy="18"/>
              </a:xfrm>
              <a:custGeom>
                <a:avLst/>
                <a:gdLst/>
                <a:ahLst/>
                <a:cxnLst>
                  <a:cxn ang="0">
                    <a:pos x="11" y="16"/>
                  </a:cxn>
                  <a:cxn ang="0">
                    <a:pos x="16" y="0"/>
                  </a:cxn>
                  <a:cxn ang="0">
                    <a:pos x="8" y="0"/>
                  </a:cxn>
                  <a:cxn ang="0">
                    <a:pos x="0" y="10"/>
                  </a:cxn>
                  <a:cxn ang="0">
                    <a:pos x="11" y="16"/>
                  </a:cxn>
                </a:cxnLst>
                <a:rect l="0" t="0" r="r" b="b"/>
                <a:pathLst>
                  <a:path w="17" h="17">
                    <a:moveTo>
                      <a:pt x="11" y="16"/>
                    </a:moveTo>
                    <a:lnTo>
                      <a:pt x="16" y="0"/>
                    </a:lnTo>
                    <a:lnTo>
                      <a:pt x="8" y="0"/>
                    </a:lnTo>
                    <a:lnTo>
                      <a:pt x="0" y="10"/>
                    </a:lnTo>
                    <a:lnTo>
                      <a:pt x="11"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44" name="Freeform 338"/>
              <p:cNvSpPr>
                <a:spLocks/>
              </p:cNvSpPr>
              <p:nvPr/>
            </p:nvSpPr>
            <p:spPr bwMode="auto">
              <a:xfrm>
                <a:off x="3749" y="1498"/>
                <a:ext cx="16" cy="16"/>
              </a:xfrm>
              <a:custGeom>
                <a:avLst/>
                <a:gdLst/>
                <a:ahLst/>
                <a:cxnLst>
                  <a:cxn ang="0">
                    <a:pos x="0" y="5"/>
                  </a:cxn>
                  <a:cxn ang="0">
                    <a:pos x="10" y="16"/>
                  </a:cxn>
                  <a:cxn ang="0">
                    <a:pos x="16" y="7"/>
                  </a:cxn>
                  <a:cxn ang="0">
                    <a:pos x="8" y="0"/>
                  </a:cxn>
                </a:cxnLst>
                <a:rect l="0" t="0" r="r" b="b"/>
                <a:pathLst>
                  <a:path w="17" h="17">
                    <a:moveTo>
                      <a:pt x="0" y="5"/>
                    </a:moveTo>
                    <a:lnTo>
                      <a:pt x="10" y="16"/>
                    </a:lnTo>
                    <a:lnTo>
                      <a:pt x="16" y="7"/>
                    </a:lnTo>
                    <a:lnTo>
                      <a:pt x="8"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45" name="Freeform 339"/>
              <p:cNvSpPr>
                <a:spLocks/>
              </p:cNvSpPr>
              <p:nvPr/>
            </p:nvSpPr>
            <p:spPr bwMode="auto">
              <a:xfrm>
                <a:off x="3760" y="1495"/>
                <a:ext cx="16" cy="16"/>
              </a:xfrm>
              <a:custGeom>
                <a:avLst/>
                <a:gdLst/>
                <a:ahLst/>
                <a:cxnLst>
                  <a:cxn ang="0">
                    <a:pos x="0" y="6"/>
                  </a:cxn>
                  <a:cxn ang="0">
                    <a:pos x="9" y="16"/>
                  </a:cxn>
                  <a:cxn ang="0">
                    <a:pos x="16" y="9"/>
                  </a:cxn>
                  <a:cxn ang="0">
                    <a:pos x="6" y="0"/>
                  </a:cxn>
                  <a:cxn ang="0">
                    <a:pos x="0" y="6"/>
                  </a:cxn>
                </a:cxnLst>
                <a:rect l="0" t="0" r="r" b="b"/>
                <a:pathLst>
                  <a:path w="17" h="17">
                    <a:moveTo>
                      <a:pt x="0" y="6"/>
                    </a:moveTo>
                    <a:lnTo>
                      <a:pt x="9" y="16"/>
                    </a:lnTo>
                    <a:lnTo>
                      <a:pt x="16" y="9"/>
                    </a:lnTo>
                    <a:lnTo>
                      <a:pt x="6" y="0"/>
                    </a:lnTo>
                    <a:lnTo>
                      <a:pt x="0" y="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46" name="Freeform 340"/>
              <p:cNvSpPr>
                <a:spLocks/>
              </p:cNvSpPr>
              <p:nvPr/>
            </p:nvSpPr>
            <p:spPr bwMode="auto">
              <a:xfrm>
                <a:off x="3761" y="1500"/>
                <a:ext cx="17" cy="14"/>
              </a:xfrm>
              <a:custGeom>
                <a:avLst/>
                <a:gdLst/>
                <a:ahLst/>
                <a:cxnLst>
                  <a:cxn ang="0">
                    <a:pos x="13" y="16"/>
                  </a:cxn>
                  <a:cxn ang="0">
                    <a:pos x="16" y="11"/>
                  </a:cxn>
                  <a:cxn ang="0">
                    <a:pos x="6" y="0"/>
                  </a:cxn>
                  <a:cxn ang="0">
                    <a:pos x="0" y="16"/>
                  </a:cxn>
                  <a:cxn ang="0">
                    <a:pos x="13" y="16"/>
                  </a:cxn>
                </a:cxnLst>
                <a:rect l="0" t="0" r="r" b="b"/>
                <a:pathLst>
                  <a:path w="17" h="17">
                    <a:moveTo>
                      <a:pt x="13" y="16"/>
                    </a:moveTo>
                    <a:lnTo>
                      <a:pt x="16" y="11"/>
                    </a:lnTo>
                    <a:lnTo>
                      <a:pt x="6" y="0"/>
                    </a:lnTo>
                    <a:lnTo>
                      <a:pt x="0" y="16"/>
                    </a:lnTo>
                    <a:lnTo>
                      <a:pt x="13"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47" name="Freeform 341"/>
              <p:cNvSpPr>
                <a:spLocks/>
              </p:cNvSpPr>
              <p:nvPr/>
            </p:nvSpPr>
            <p:spPr bwMode="auto">
              <a:xfrm>
                <a:off x="3731" y="1509"/>
                <a:ext cx="25" cy="19"/>
              </a:xfrm>
              <a:custGeom>
                <a:avLst/>
                <a:gdLst/>
                <a:ahLst/>
                <a:cxnLst>
                  <a:cxn ang="0">
                    <a:pos x="24" y="0"/>
                  </a:cxn>
                  <a:cxn ang="0">
                    <a:pos x="18" y="11"/>
                  </a:cxn>
                  <a:cxn ang="0">
                    <a:pos x="12" y="16"/>
                  </a:cxn>
                  <a:cxn ang="0">
                    <a:pos x="5" y="11"/>
                  </a:cxn>
                  <a:cxn ang="0">
                    <a:pos x="0" y="4"/>
                  </a:cxn>
                </a:cxnLst>
                <a:rect l="0" t="0" r="r" b="b"/>
                <a:pathLst>
                  <a:path w="25" h="17">
                    <a:moveTo>
                      <a:pt x="24" y="0"/>
                    </a:moveTo>
                    <a:lnTo>
                      <a:pt x="18" y="11"/>
                    </a:lnTo>
                    <a:lnTo>
                      <a:pt x="12" y="16"/>
                    </a:lnTo>
                    <a:lnTo>
                      <a:pt x="5" y="11"/>
                    </a:lnTo>
                    <a:lnTo>
                      <a:pt x="0" y="4"/>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rgbClr val="000000"/>
                  </a:solidFill>
                  <a:latin typeface="Cambria" pitchFamily="18" charset="0"/>
                </a:endParaRPr>
              </a:p>
            </p:txBody>
          </p:sp>
        </p:grpSp>
        <p:sp>
          <p:nvSpPr>
            <p:cNvPr id="1048" name="Text Box 342"/>
            <p:cNvSpPr txBox="1">
              <a:spLocks noChangeArrowheads="1"/>
            </p:cNvSpPr>
            <p:nvPr/>
          </p:nvSpPr>
          <p:spPr bwMode="auto">
            <a:xfrm>
              <a:off x="3218" y="3558"/>
              <a:ext cx="388" cy="231"/>
            </a:xfrm>
            <a:prstGeom prst="rect">
              <a:avLst/>
            </a:prstGeom>
            <a:noFill/>
            <a:ln w="9525">
              <a:noFill/>
              <a:miter lim="800000"/>
              <a:headEnd/>
              <a:tailEnd/>
            </a:ln>
            <a:effectLst/>
          </p:spPr>
          <p:txBody>
            <a:bodyPr wrap="none" lIns="92075" tIns="46038" rIns="92075" bIns="46038">
              <a:spAutoFit/>
            </a:bodyPr>
            <a:lstStyle/>
            <a:p>
              <a:pPr fontAlgn="auto">
                <a:spcBef>
                  <a:spcPct val="20000"/>
                </a:spcBef>
                <a:spcAft>
                  <a:spcPts val="0"/>
                </a:spcAft>
                <a:buClr>
                  <a:srgbClr val="FFFFFF"/>
                </a:buClr>
                <a:defRPr/>
              </a:pPr>
              <a:r>
                <a:rPr lang="en-US" sz="1800" kern="0">
                  <a:solidFill>
                    <a:srgbClr val="000000"/>
                  </a:solidFill>
                  <a:latin typeface="Cambria" pitchFamily="18" charset="0"/>
                </a:rPr>
                <a:t>NTR</a:t>
              </a:r>
            </a:p>
          </p:txBody>
        </p:sp>
        <p:sp>
          <p:nvSpPr>
            <p:cNvPr id="1049" name="Text Box 343"/>
            <p:cNvSpPr txBox="1">
              <a:spLocks noChangeArrowheads="1"/>
            </p:cNvSpPr>
            <p:nvPr/>
          </p:nvSpPr>
          <p:spPr bwMode="auto">
            <a:xfrm>
              <a:off x="4016" y="3101"/>
              <a:ext cx="1157" cy="838"/>
            </a:xfrm>
            <a:prstGeom prst="rect">
              <a:avLst/>
            </a:prstGeom>
            <a:noFill/>
            <a:ln w="28575">
              <a:solidFill>
                <a:schemeClr val="accent1"/>
              </a:solidFill>
              <a:miter lim="800000"/>
              <a:headEnd/>
              <a:tailEnd/>
            </a:ln>
            <a:effectLst/>
          </p:spPr>
          <p:txBody>
            <a:bodyPr wrap="none" lIns="92075" tIns="46038" rIns="92075" bIns="46038">
              <a:spAutoFit/>
            </a:bodyPr>
            <a:lstStyle/>
            <a:p>
              <a:pPr fontAlgn="auto">
                <a:spcBef>
                  <a:spcPct val="20000"/>
                </a:spcBef>
                <a:spcAft>
                  <a:spcPts val="0"/>
                </a:spcAft>
                <a:buClr>
                  <a:srgbClr val="FFFFFF"/>
                </a:buClr>
                <a:defRPr/>
              </a:pPr>
              <a:r>
                <a:rPr lang="en-US" sz="1800" kern="0">
                  <a:solidFill>
                    <a:srgbClr val="000000"/>
                  </a:solidFill>
                  <a:latin typeface="Cambria" pitchFamily="18" charset="0"/>
                </a:rPr>
                <a:t>PPLI</a:t>
              </a:r>
            </a:p>
            <a:p>
              <a:pPr fontAlgn="auto">
                <a:spcBef>
                  <a:spcPct val="20000"/>
                </a:spcBef>
                <a:spcAft>
                  <a:spcPts val="0"/>
                </a:spcAft>
                <a:buClr>
                  <a:srgbClr val="FFFFFF"/>
                </a:buClr>
                <a:defRPr/>
              </a:pPr>
              <a:r>
                <a:rPr lang="en-US" sz="1800" kern="0">
                  <a:solidFill>
                    <a:srgbClr val="000000"/>
                  </a:solidFill>
                  <a:latin typeface="Cambria" pitchFamily="18" charset="0"/>
                </a:rPr>
                <a:t> - Qt = 15</a:t>
              </a:r>
              <a:br>
                <a:rPr lang="en-US" sz="1800" kern="0">
                  <a:solidFill>
                    <a:srgbClr val="000000"/>
                  </a:solidFill>
                  <a:latin typeface="Cambria" pitchFamily="18" charset="0"/>
                </a:rPr>
              </a:br>
              <a:r>
                <a:rPr lang="en-US" sz="1800" kern="0">
                  <a:solidFill>
                    <a:srgbClr val="000000"/>
                  </a:solidFill>
                  <a:latin typeface="Cambria" pitchFamily="18" charset="0"/>
                </a:rPr>
                <a:t> - JU 12</a:t>
              </a:r>
            </a:p>
            <a:p>
              <a:pPr fontAlgn="auto">
                <a:spcBef>
                  <a:spcPct val="20000"/>
                </a:spcBef>
                <a:spcAft>
                  <a:spcPts val="0"/>
                </a:spcAft>
                <a:buClr>
                  <a:srgbClr val="FFFFFF"/>
                </a:buClr>
                <a:defRPr/>
              </a:pPr>
              <a:r>
                <a:rPr lang="en-US" sz="1800" kern="0">
                  <a:solidFill>
                    <a:srgbClr val="000000"/>
                  </a:solidFill>
                  <a:latin typeface="Cambria" pitchFamily="18" charset="0"/>
                </a:rPr>
                <a:t>-  listening on 15</a:t>
              </a:r>
            </a:p>
          </p:txBody>
        </p:sp>
        <p:sp>
          <p:nvSpPr>
            <p:cNvPr id="1050" name="Text Box 344"/>
            <p:cNvSpPr txBox="1">
              <a:spLocks noChangeArrowheads="1"/>
            </p:cNvSpPr>
            <p:nvPr/>
          </p:nvSpPr>
          <p:spPr bwMode="auto">
            <a:xfrm>
              <a:off x="4307" y="898"/>
              <a:ext cx="1059" cy="1011"/>
            </a:xfrm>
            <a:prstGeom prst="rect">
              <a:avLst/>
            </a:prstGeom>
            <a:noFill/>
            <a:ln w="28575">
              <a:solidFill>
                <a:srgbClr val="00FFFF"/>
              </a:solidFill>
              <a:miter lim="800000"/>
              <a:headEnd/>
              <a:tailEnd/>
            </a:ln>
            <a:effectLst/>
          </p:spPr>
          <p:txBody>
            <a:bodyPr wrap="none" lIns="92075" tIns="46038" rIns="92075" bIns="46038">
              <a:spAutoFit/>
            </a:bodyPr>
            <a:lstStyle/>
            <a:p>
              <a:pPr fontAlgn="auto">
                <a:spcBef>
                  <a:spcPct val="20000"/>
                </a:spcBef>
                <a:spcAft>
                  <a:spcPts val="0"/>
                </a:spcAft>
                <a:buClr>
                  <a:srgbClr val="FFFFFF"/>
                </a:buClr>
                <a:defRPr/>
              </a:pPr>
              <a:r>
                <a:rPr lang="en-US" sz="1800" kern="0">
                  <a:solidFill>
                    <a:srgbClr val="000000"/>
                  </a:solidFill>
                  <a:latin typeface="Cambria" pitchFamily="18" charset="0"/>
                </a:rPr>
                <a:t>RTT-I</a:t>
              </a:r>
              <a:br>
                <a:rPr lang="en-US" sz="1800" kern="0">
                  <a:solidFill>
                    <a:srgbClr val="000000"/>
                  </a:solidFill>
                  <a:latin typeface="Cambria" pitchFamily="18" charset="0"/>
                </a:rPr>
              </a:br>
              <a:r>
                <a:rPr lang="en-US" sz="1800" kern="0">
                  <a:solidFill>
                    <a:srgbClr val="000000"/>
                  </a:solidFill>
                  <a:latin typeface="Cambria" pitchFamily="18" charset="0"/>
                </a:rPr>
                <a:t>- any JU </a:t>
              </a:r>
              <a:br>
                <a:rPr lang="en-US" sz="1800" kern="0">
                  <a:solidFill>
                    <a:srgbClr val="000000"/>
                  </a:solidFill>
                  <a:latin typeface="Cambria" pitchFamily="18" charset="0"/>
                </a:rPr>
              </a:br>
              <a:r>
                <a:rPr lang="en-US" sz="1800" kern="0">
                  <a:solidFill>
                    <a:srgbClr val="000000"/>
                  </a:solidFill>
                  <a:latin typeface="Cambria" pitchFamily="18" charset="0"/>
                </a:rPr>
                <a:t>   with Qt 15</a:t>
              </a:r>
            </a:p>
            <a:p>
              <a:pPr fontAlgn="auto">
                <a:spcBef>
                  <a:spcPct val="20000"/>
                </a:spcBef>
                <a:spcAft>
                  <a:spcPts val="0"/>
                </a:spcAft>
                <a:buClr>
                  <a:srgbClr val="FFFFFF"/>
                </a:buClr>
                <a:buFontTx/>
                <a:buChar char="-"/>
                <a:defRPr/>
              </a:pPr>
              <a:r>
                <a:rPr lang="en-US" sz="1800" kern="0">
                  <a:solidFill>
                    <a:srgbClr val="000000"/>
                  </a:solidFill>
                  <a:latin typeface="Cambria" pitchFamily="18" charset="0"/>
                </a:rPr>
                <a:t> my SDU #125</a:t>
              </a:r>
            </a:p>
            <a:p>
              <a:pPr fontAlgn="auto">
                <a:spcBef>
                  <a:spcPct val="20000"/>
                </a:spcBef>
                <a:spcAft>
                  <a:spcPts val="0"/>
                </a:spcAft>
                <a:buClr>
                  <a:srgbClr val="FFFFFF"/>
                </a:buClr>
                <a:buFontTx/>
                <a:buChar char="-"/>
                <a:defRPr/>
              </a:pPr>
              <a:r>
                <a:rPr lang="en-US" sz="1800" kern="0">
                  <a:solidFill>
                    <a:srgbClr val="000000"/>
                  </a:solidFill>
                  <a:latin typeface="Cambria" pitchFamily="18" charset="0"/>
                </a:rPr>
                <a:t> net 15</a:t>
              </a:r>
            </a:p>
          </p:txBody>
        </p:sp>
        <p:grpSp>
          <p:nvGrpSpPr>
            <p:cNvPr id="46101" name="Group 345"/>
            <p:cNvGrpSpPr>
              <a:grpSpLocks/>
            </p:cNvGrpSpPr>
            <p:nvPr/>
          </p:nvGrpSpPr>
          <p:grpSpPr bwMode="auto">
            <a:xfrm rot="-1229955">
              <a:off x="4033" y="2281"/>
              <a:ext cx="927" cy="572"/>
              <a:chOff x="4034" y="2006"/>
              <a:chExt cx="670" cy="353"/>
            </a:xfrm>
          </p:grpSpPr>
          <p:sp>
            <p:nvSpPr>
              <p:cNvPr id="1052" name="Arc 346"/>
              <p:cNvSpPr>
                <a:spLocks/>
              </p:cNvSpPr>
              <p:nvPr/>
            </p:nvSpPr>
            <p:spPr bwMode="auto">
              <a:xfrm rot="18077948" flipH="1">
                <a:off x="4398" y="1980"/>
                <a:ext cx="283" cy="33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00FFFF"/>
                </a:solidFill>
                <a:round/>
                <a:headEnd/>
                <a:tailEnd/>
              </a:ln>
              <a:effectLst/>
            </p:spPr>
            <p:txBody>
              <a:bodyPr wrap="none" lIns="92075" tIns="46038" rIns="92075" bIns="46038"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53" name="Arc 347"/>
              <p:cNvSpPr>
                <a:spLocks/>
              </p:cNvSpPr>
              <p:nvPr/>
            </p:nvSpPr>
            <p:spPr bwMode="auto">
              <a:xfrm rot="18077948" flipH="1">
                <a:off x="4332" y="1993"/>
                <a:ext cx="283" cy="33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00FFFF"/>
                </a:solidFill>
                <a:round/>
                <a:headEnd/>
                <a:tailEnd/>
              </a:ln>
              <a:effectLst/>
            </p:spPr>
            <p:txBody>
              <a:bodyPr wrap="none" lIns="92075" tIns="46038" rIns="92075" bIns="46038"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54" name="Arc 348"/>
              <p:cNvSpPr>
                <a:spLocks/>
              </p:cNvSpPr>
              <p:nvPr/>
            </p:nvSpPr>
            <p:spPr bwMode="auto">
              <a:xfrm rot="18077948" flipH="1">
                <a:off x="4262" y="2007"/>
                <a:ext cx="283" cy="33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00FFFF"/>
                </a:solidFill>
                <a:round/>
                <a:headEnd/>
                <a:tailEnd/>
              </a:ln>
              <a:effectLst/>
            </p:spPr>
            <p:txBody>
              <a:bodyPr wrap="none" lIns="92075" tIns="46038" rIns="92075" bIns="46038"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55" name="Arc 349"/>
              <p:cNvSpPr>
                <a:spLocks/>
              </p:cNvSpPr>
              <p:nvPr/>
            </p:nvSpPr>
            <p:spPr bwMode="auto">
              <a:xfrm rot="18077948" flipH="1">
                <a:off x="4195" y="2021"/>
                <a:ext cx="283" cy="33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00FFFF"/>
                </a:solidFill>
                <a:round/>
                <a:headEnd/>
                <a:tailEnd/>
              </a:ln>
              <a:effectLst/>
            </p:spPr>
            <p:txBody>
              <a:bodyPr wrap="none" lIns="92075" tIns="46038" rIns="92075" bIns="46038"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56" name="Arc 350"/>
              <p:cNvSpPr>
                <a:spLocks/>
              </p:cNvSpPr>
              <p:nvPr/>
            </p:nvSpPr>
            <p:spPr bwMode="auto">
              <a:xfrm rot="18077948" flipH="1">
                <a:off x="4126" y="2035"/>
                <a:ext cx="283" cy="33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00FFFF"/>
                </a:solidFill>
                <a:round/>
                <a:headEnd/>
                <a:tailEnd/>
              </a:ln>
              <a:effectLst/>
            </p:spPr>
            <p:txBody>
              <a:bodyPr wrap="none" lIns="92075" tIns="46038" rIns="92075" bIns="46038" anchor="ctr"/>
              <a:lstStyle/>
              <a:p>
                <a:pPr algn="ctr" fontAlgn="auto">
                  <a:spcBef>
                    <a:spcPts val="0"/>
                  </a:spcBef>
                  <a:spcAft>
                    <a:spcPts val="0"/>
                  </a:spcAft>
                  <a:defRPr/>
                </a:pPr>
                <a:endParaRPr lang="en-US" sz="1800" kern="0">
                  <a:solidFill>
                    <a:srgbClr val="000000"/>
                  </a:solidFill>
                  <a:latin typeface="Cambria" pitchFamily="18" charset="0"/>
                </a:endParaRPr>
              </a:p>
            </p:txBody>
          </p:sp>
          <p:sp>
            <p:nvSpPr>
              <p:cNvPr id="1057" name="Arc 351"/>
              <p:cNvSpPr>
                <a:spLocks/>
              </p:cNvSpPr>
              <p:nvPr/>
            </p:nvSpPr>
            <p:spPr bwMode="auto">
              <a:xfrm rot="18077948" flipH="1">
                <a:off x="4059" y="2049"/>
                <a:ext cx="283" cy="33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00FFFF"/>
                </a:solidFill>
                <a:round/>
                <a:headEnd/>
                <a:tailEnd/>
              </a:ln>
              <a:effectLst/>
            </p:spPr>
            <p:txBody>
              <a:bodyPr wrap="none" lIns="92075" tIns="46038" rIns="92075" bIns="46038" anchor="ctr"/>
              <a:lstStyle/>
              <a:p>
                <a:pPr algn="ctr" fontAlgn="auto">
                  <a:spcBef>
                    <a:spcPts val="0"/>
                  </a:spcBef>
                  <a:spcAft>
                    <a:spcPts val="0"/>
                  </a:spcAft>
                  <a:defRPr/>
                </a:pPr>
                <a:endParaRPr lang="en-US" sz="1800" kern="0">
                  <a:solidFill>
                    <a:srgbClr val="000000"/>
                  </a:solidFill>
                  <a:latin typeface="Cambria" pitchFamily="18" charset="0"/>
                </a:endParaRPr>
              </a:p>
            </p:txBody>
          </p:sp>
        </p:grpSp>
      </p:grpSp>
    </p:spTree>
    <p:extLst>
      <p:ext uri="{BB962C8B-B14F-4D97-AF65-F5344CB8AC3E}">
        <p14:creationId xmlns:p14="http://schemas.microsoft.com/office/powerpoint/2010/main" val="26402068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a:xfrm>
            <a:off x="0" y="0"/>
            <a:ext cx="9144000" cy="1143000"/>
          </a:xfrm>
        </p:spPr>
        <p:txBody>
          <a:bodyPr>
            <a:normAutofit/>
            <a:scene3d>
              <a:camera prst="orthographicFront"/>
              <a:lightRig rig="soft" dir="t">
                <a:rot lat="0" lon="0" rev="16800000"/>
              </a:lightRig>
            </a:scene3d>
            <a:sp3d prstMaterial="softEdge">
              <a:bevelT w="38100" h="38100"/>
            </a:sp3d>
          </a:bodyPr>
          <a:lstStyle/>
          <a:p>
            <a:pPr algn="ctr" eaLnBrk="1" fontAlgn="auto" hangingPunct="1">
              <a:spcAft>
                <a:spcPts val="0"/>
              </a:spcAft>
              <a:defRPr/>
            </a:pPr>
            <a:r>
              <a:rPr lang="en-US" sz="2800" b="1">
                <a:solidFill>
                  <a:schemeClr val="accent2">
                    <a:lumMod val="75000"/>
                  </a:schemeClr>
                </a:solidFill>
                <a:latin typeface="+mn-lt"/>
              </a:rPr>
              <a:t>RTT-R</a:t>
            </a:r>
          </a:p>
        </p:txBody>
      </p:sp>
      <p:sp>
        <p:nvSpPr>
          <p:cNvPr id="48130" name="Rectangle 3"/>
          <p:cNvSpPr>
            <a:spLocks noChangeArrowheads="1"/>
          </p:cNvSpPr>
          <p:nvPr/>
        </p:nvSpPr>
        <p:spPr bwMode="auto">
          <a:xfrm>
            <a:off x="457200" y="1474788"/>
            <a:ext cx="8332788" cy="5080000"/>
          </a:xfrm>
          <a:prstGeom prst="rect">
            <a:avLst/>
          </a:prstGeom>
          <a:noFill/>
          <a:ln w="38100">
            <a:noFill/>
            <a:miter lim="800000"/>
            <a:headEnd/>
            <a:tailEnd/>
          </a:ln>
        </p:spPr>
        <p:txBody>
          <a:bodyPr wrap="none" lIns="92075" tIns="46038" rIns="92075" bIns="46038" anchor="ctr"/>
          <a:lstStyle/>
          <a:p>
            <a:pPr algn="ctr" eaLnBrk="0" hangingPunct="0"/>
            <a:endParaRPr lang="en-CA" sz="2800"/>
          </a:p>
        </p:txBody>
      </p:sp>
      <p:sp>
        <p:nvSpPr>
          <p:cNvPr id="349" name="Rectangle 3"/>
          <p:cNvSpPr>
            <a:spLocks noChangeArrowheads="1"/>
          </p:cNvSpPr>
          <p:nvPr/>
        </p:nvSpPr>
        <p:spPr bwMode="auto">
          <a:xfrm>
            <a:off x="457200" y="1474788"/>
            <a:ext cx="8332788" cy="5080000"/>
          </a:xfrm>
          <a:prstGeom prst="rect">
            <a:avLst/>
          </a:prstGeom>
          <a:noFill/>
          <a:ln w="38100">
            <a:noFill/>
            <a:miter lim="800000"/>
            <a:headEnd/>
            <a:tailEnd/>
          </a:ln>
          <a:effectLst/>
        </p:spPr>
        <p:txBody>
          <a:bodyPr wrap="none" lIns="92075" tIns="46038" rIns="92075" bIns="46038"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50" name="Freeform 4"/>
          <p:cNvSpPr>
            <a:spLocks/>
          </p:cNvSpPr>
          <p:nvPr/>
        </p:nvSpPr>
        <p:spPr bwMode="auto">
          <a:xfrm rot="20209575">
            <a:off x="3327400" y="3194050"/>
            <a:ext cx="3276600" cy="879475"/>
          </a:xfrm>
          <a:custGeom>
            <a:avLst/>
            <a:gdLst/>
            <a:ahLst/>
            <a:cxnLst>
              <a:cxn ang="0">
                <a:pos x="0" y="545"/>
              </a:cxn>
              <a:cxn ang="0">
                <a:pos x="364" y="221"/>
              </a:cxn>
              <a:cxn ang="0">
                <a:pos x="303" y="341"/>
              </a:cxn>
              <a:cxn ang="0">
                <a:pos x="642" y="0"/>
              </a:cxn>
            </a:cxnLst>
            <a:rect l="0" t="0" r="r" b="b"/>
            <a:pathLst>
              <a:path w="643" h="546">
                <a:moveTo>
                  <a:pt x="0" y="545"/>
                </a:moveTo>
                <a:lnTo>
                  <a:pt x="364" y="221"/>
                </a:lnTo>
                <a:lnTo>
                  <a:pt x="303" y="341"/>
                </a:lnTo>
                <a:lnTo>
                  <a:pt x="642" y="0"/>
                </a:lnTo>
              </a:path>
            </a:pathLst>
          </a:custGeom>
          <a:noFill/>
          <a:ln w="28575" cap="rnd" cmpd="sng">
            <a:solidFill>
              <a:schemeClr val="accent1"/>
            </a:solidFill>
            <a:prstDash val="solid"/>
            <a:round/>
            <a:headEnd type="none" w="sm" len="sm"/>
            <a:tailEnd type="stealth" w="med" len="lg"/>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grpSp>
        <p:nvGrpSpPr>
          <p:cNvPr id="48133" name="Group 5"/>
          <p:cNvGrpSpPr>
            <a:grpSpLocks/>
          </p:cNvGrpSpPr>
          <p:nvPr/>
        </p:nvGrpSpPr>
        <p:grpSpPr bwMode="auto">
          <a:xfrm>
            <a:off x="2676525" y="4581525"/>
            <a:ext cx="900113" cy="642938"/>
            <a:chOff x="3011" y="2145"/>
            <a:chExt cx="567" cy="405"/>
          </a:xfrm>
        </p:grpSpPr>
        <p:sp>
          <p:nvSpPr>
            <p:cNvPr id="352" name="Freeform 6"/>
            <p:cNvSpPr>
              <a:spLocks/>
            </p:cNvSpPr>
            <p:nvPr/>
          </p:nvSpPr>
          <p:spPr bwMode="auto">
            <a:xfrm>
              <a:off x="3011" y="2384"/>
              <a:ext cx="333" cy="31"/>
            </a:xfrm>
            <a:custGeom>
              <a:avLst/>
              <a:gdLst/>
              <a:ahLst/>
              <a:cxnLst>
                <a:cxn ang="0">
                  <a:pos x="47" y="30"/>
                </a:cxn>
                <a:cxn ang="0">
                  <a:pos x="47" y="24"/>
                </a:cxn>
                <a:cxn ang="0">
                  <a:pos x="22" y="24"/>
                </a:cxn>
                <a:cxn ang="0">
                  <a:pos x="0" y="18"/>
                </a:cxn>
                <a:cxn ang="0">
                  <a:pos x="0" y="4"/>
                </a:cxn>
                <a:cxn ang="0">
                  <a:pos x="12" y="0"/>
                </a:cxn>
                <a:cxn ang="0">
                  <a:pos x="22" y="1"/>
                </a:cxn>
                <a:cxn ang="0">
                  <a:pos x="24" y="0"/>
                </a:cxn>
                <a:cxn ang="0">
                  <a:pos x="76" y="0"/>
                </a:cxn>
                <a:cxn ang="0">
                  <a:pos x="74" y="4"/>
                </a:cxn>
                <a:cxn ang="0">
                  <a:pos x="73" y="7"/>
                </a:cxn>
                <a:cxn ang="0">
                  <a:pos x="103" y="7"/>
                </a:cxn>
                <a:cxn ang="0">
                  <a:pos x="103" y="1"/>
                </a:cxn>
                <a:cxn ang="0">
                  <a:pos x="105" y="0"/>
                </a:cxn>
                <a:cxn ang="0">
                  <a:pos x="332" y="0"/>
                </a:cxn>
                <a:cxn ang="0">
                  <a:pos x="332" y="24"/>
                </a:cxn>
                <a:cxn ang="0">
                  <a:pos x="313" y="24"/>
                </a:cxn>
                <a:cxn ang="0">
                  <a:pos x="314" y="30"/>
                </a:cxn>
                <a:cxn ang="0">
                  <a:pos x="47" y="30"/>
                </a:cxn>
              </a:cxnLst>
              <a:rect l="0" t="0" r="r" b="b"/>
              <a:pathLst>
                <a:path w="333" h="31">
                  <a:moveTo>
                    <a:pt x="47" y="30"/>
                  </a:moveTo>
                  <a:lnTo>
                    <a:pt x="47" y="24"/>
                  </a:lnTo>
                  <a:lnTo>
                    <a:pt x="22" y="24"/>
                  </a:lnTo>
                  <a:lnTo>
                    <a:pt x="0" y="18"/>
                  </a:lnTo>
                  <a:lnTo>
                    <a:pt x="0" y="4"/>
                  </a:lnTo>
                  <a:lnTo>
                    <a:pt x="12" y="0"/>
                  </a:lnTo>
                  <a:lnTo>
                    <a:pt x="22" y="1"/>
                  </a:lnTo>
                  <a:lnTo>
                    <a:pt x="24" y="0"/>
                  </a:lnTo>
                  <a:lnTo>
                    <a:pt x="76" y="0"/>
                  </a:lnTo>
                  <a:lnTo>
                    <a:pt x="74" y="4"/>
                  </a:lnTo>
                  <a:lnTo>
                    <a:pt x="73" y="7"/>
                  </a:lnTo>
                  <a:lnTo>
                    <a:pt x="103" y="7"/>
                  </a:lnTo>
                  <a:lnTo>
                    <a:pt x="103" y="1"/>
                  </a:lnTo>
                  <a:lnTo>
                    <a:pt x="105" y="0"/>
                  </a:lnTo>
                  <a:lnTo>
                    <a:pt x="332" y="0"/>
                  </a:lnTo>
                  <a:lnTo>
                    <a:pt x="332" y="24"/>
                  </a:lnTo>
                  <a:lnTo>
                    <a:pt x="313" y="24"/>
                  </a:lnTo>
                  <a:lnTo>
                    <a:pt x="314" y="30"/>
                  </a:lnTo>
                  <a:lnTo>
                    <a:pt x="47" y="30"/>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53" name="Freeform 7"/>
            <p:cNvSpPr>
              <a:spLocks/>
            </p:cNvSpPr>
            <p:nvPr/>
          </p:nvSpPr>
          <p:spPr bwMode="auto">
            <a:xfrm>
              <a:off x="3058" y="2363"/>
              <a:ext cx="403" cy="182"/>
            </a:xfrm>
            <a:custGeom>
              <a:avLst/>
              <a:gdLst/>
              <a:ahLst/>
              <a:cxnLst>
                <a:cxn ang="0">
                  <a:pos x="217" y="160"/>
                </a:cxn>
                <a:cxn ang="0">
                  <a:pos x="210" y="159"/>
                </a:cxn>
                <a:cxn ang="0">
                  <a:pos x="205" y="160"/>
                </a:cxn>
                <a:cxn ang="0">
                  <a:pos x="198" y="161"/>
                </a:cxn>
                <a:cxn ang="0">
                  <a:pos x="192" y="162"/>
                </a:cxn>
                <a:cxn ang="0">
                  <a:pos x="189" y="159"/>
                </a:cxn>
                <a:cxn ang="0">
                  <a:pos x="189" y="157"/>
                </a:cxn>
                <a:cxn ang="0">
                  <a:pos x="182" y="157"/>
                </a:cxn>
                <a:cxn ang="0">
                  <a:pos x="180" y="159"/>
                </a:cxn>
                <a:cxn ang="0">
                  <a:pos x="178" y="157"/>
                </a:cxn>
                <a:cxn ang="0">
                  <a:pos x="183" y="151"/>
                </a:cxn>
                <a:cxn ang="0">
                  <a:pos x="173" y="153"/>
                </a:cxn>
                <a:cxn ang="0">
                  <a:pos x="169" y="155"/>
                </a:cxn>
                <a:cxn ang="0">
                  <a:pos x="170" y="151"/>
                </a:cxn>
                <a:cxn ang="0">
                  <a:pos x="167" y="151"/>
                </a:cxn>
                <a:cxn ang="0">
                  <a:pos x="162" y="154"/>
                </a:cxn>
                <a:cxn ang="0">
                  <a:pos x="156" y="161"/>
                </a:cxn>
                <a:cxn ang="0">
                  <a:pos x="153" y="166"/>
                </a:cxn>
                <a:cxn ang="0">
                  <a:pos x="152" y="166"/>
                </a:cxn>
                <a:cxn ang="0">
                  <a:pos x="152" y="164"/>
                </a:cxn>
                <a:cxn ang="0">
                  <a:pos x="149" y="168"/>
                </a:cxn>
                <a:cxn ang="0">
                  <a:pos x="147" y="170"/>
                </a:cxn>
                <a:cxn ang="0">
                  <a:pos x="146" y="173"/>
                </a:cxn>
                <a:cxn ang="0">
                  <a:pos x="145" y="177"/>
                </a:cxn>
                <a:cxn ang="0">
                  <a:pos x="143" y="181"/>
                </a:cxn>
                <a:cxn ang="0">
                  <a:pos x="141" y="180"/>
                </a:cxn>
                <a:cxn ang="0">
                  <a:pos x="139" y="177"/>
                </a:cxn>
                <a:cxn ang="0">
                  <a:pos x="137" y="168"/>
                </a:cxn>
                <a:cxn ang="0">
                  <a:pos x="133" y="153"/>
                </a:cxn>
                <a:cxn ang="0">
                  <a:pos x="129" y="143"/>
                </a:cxn>
                <a:cxn ang="0">
                  <a:pos x="122" y="129"/>
                </a:cxn>
                <a:cxn ang="0">
                  <a:pos x="113" y="116"/>
                </a:cxn>
                <a:cxn ang="0">
                  <a:pos x="98" y="100"/>
                </a:cxn>
                <a:cxn ang="0">
                  <a:pos x="88" y="93"/>
                </a:cxn>
                <a:cxn ang="0">
                  <a:pos x="66" y="79"/>
                </a:cxn>
                <a:cxn ang="0">
                  <a:pos x="44" y="67"/>
                </a:cxn>
                <a:cxn ang="0">
                  <a:pos x="20" y="57"/>
                </a:cxn>
                <a:cxn ang="0">
                  <a:pos x="0" y="50"/>
                </a:cxn>
                <a:cxn ang="0">
                  <a:pos x="266" y="45"/>
                </a:cxn>
                <a:cxn ang="0">
                  <a:pos x="294" y="36"/>
                </a:cxn>
                <a:cxn ang="0">
                  <a:pos x="307" y="21"/>
                </a:cxn>
                <a:cxn ang="0">
                  <a:pos x="338" y="3"/>
                </a:cxn>
                <a:cxn ang="0">
                  <a:pos x="343" y="6"/>
                </a:cxn>
                <a:cxn ang="0">
                  <a:pos x="352" y="3"/>
                </a:cxn>
                <a:cxn ang="0">
                  <a:pos x="402" y="1"/>
                </a:cxn>
                <a:cxn ang="0">
                  <a:pos x="400" y="4"/>
                </a:cxn>
                <a:cxn ang="0">
                  <a:pos x="398" y="7"/>
                </a:cxn>
                <a:cxn ang="0">
                  <a:pos x="393" y="12"/>
                </a:cxn>
                <a:cxn ang="0">
                  <a:pos x="388" y="17"/>
                </a:cxn>
                <a:cxn ang="0">
                  <a:pos x="382" y="21"/>
                </a:cxn>
                <a:cxn ang="0">
                  <a:pos x="371" y="26"/>
                </a:cxn>
                <a:cxn ang="0">
                  <a:pos x="366" y="34"/>
                </a:cxn>
                <a:cxn ang="0">
                  <a:pos x="322" y="65"/>
                </a:cxn>
                <a:cxn ang="0">
                  <a:pos x="321" y="70"/>
                </a:cxn>
                <a:cxn ang="0">
                  <a:pos x="320" y="75"/>
                </a:cxn>
                <a:cxn ang="0">
                  <a:pos x="312" y="93"/>
                </a:cxn>
                <a:cxn ang="0">
                  <a:pos x="306" y="100"/>
                </a:cxn>
                <a:cxn ang="0">
                  <a:pos x="296" y="112"/>
                </a:cxn>
                <a:cxn ang="0">
                  <a:pos x="284" y="122"/>
                </a:cxn>
                <a:cxn ang="0">
                  <a:pos x="271" y="132"/>
                </a:cxn>
                <a:cxn ang="0">
                  <a:pos x="257" y="141"/>
                </a:cxn>
                <a:cxn ang="0">
                  <a:pos x="243" y="148"/>
                </a:cxn>
                <a:cxn ang="0">
                  <a:pos x="227" y="157"/>
                </a:cxn>
              </a:cxnLst>
              <a:rect l="0" t="0" r="r" b="b"/>
              <a:pathLst>
                <a:path w="403" h="182">
                  <a:moveTo>
                    <a:pt x="221" y="158"/>
                  </a:moveTo>
                  <a:lnTo>
                    <a:pt x="217" y="160"/>
                  </a:lnTo>
                  <a:lnTo>
                    <a:pt x="212" y="161"/>
                  </a:lnTo>
                  <a:lnTo>
                    <a:pt x="210" y="159"/>
                  </a:lnTo>
                  <a:lnTo>
                    <a:pt x="207" y="160"/>
                  </a:lnTo>
                  <a:lnTo>
                    <a:pt x="205" y="160"/>
                  </a:lnTo>
                  <a:lnTo>
                    <a:pt x="201" y="161"/>
                  </a:lnTo>
                  <a:lnTo>
                    <a:pt x="198" y="161"/>
                  </a:lnTo>
                  <a:lnTo>
                    <a:pt x="195" y="162"/>
                  </a:lnTo>
                  <a:lnTo>
                    <a:pt x="192" y="162"/>
                  </a:lnTo>
                  <a:lnTo>
                    <a:pt x="189" y="161"/>
                  </a:lnTo>
                  <a:lnTo>
                    <a:pt x="189" y="159"/>
                  </a:lnTo>
                  <a:lnTo>
                    <a:pt x="191" y="157"/>
                  </a:lnTo>
                  <a:lnTo>
                    <a:pt x="189" y="157"/>
                  </a:lnTo>
                  <a:lnTo>
                    <a:pt x="185" y="157"/>
                  </a:lnTo>
                  <a:lnTo>
                    <a:pt x="182" y="157"/>
                  </a:lnTo>
                  <a:lnTo>
                    <a:pt x="181" y="158"/>
                  </a:lnTo>
                  <a:lnTo>
                    <a:pt x="180" y="159"/>
                  </a:lnTo>
                  <a:lnTo>
                    <a:pt x="178" y="159"/>
                  </a:lnTo>
                  <a:lnTo>
                    <a:pt x="178" y="157"/>
                  </a:lnTo>
                  <a:lnTo>
                    <a:pt x="180" y="156"/>
                  </a:lnTo>
                  <a:lnTo>
                    <a:pt x="183" y="151"/>
                  </a:lnTo>
                  <a:lnTo>
                    <a:pt x="174" y="151"/>
                  </a:lnTo>
                  <a:lnTo>
                    <a:pt x="173" y="153"/>
                  </a:lnTo>
                  <a:lnTo>
                    <a:pt x="171" y="154"/>
                  </a:lnTo>
                  <a:lnTo>
                    <a:pt x="169" y="155"/>
                  </a:lnTo>
                  <a:lnTo>
                    <a:pt x="170" y="153"/>
                  </a:lnTo>
                  <a:lnTo>
                    <a:pt x="170" y="151"/>
                  </a:lnTo>
                  <a:lnTo>
                    <a:pt x="169" y="151"/>
                  </a:lnTo>
                  <a:lnTo>
                    <a:pt x="167" y="151"/>
                  </a:lnTo>
                  <a:lnTo>
                    <a:pt x="165" y="153"/>
                  </a:lnTo>
                  <a:lnTo>
                    <a:pt x="162" y="154"/>
                  </a:lnTo>
                  <a:lnTo>
                    <a:pt x="157" y="159"/>
                  </a:lnTo>
                  <a:lnTo>
                    <a:pt x="156" y="161"/>
                  </a:lnTo>
                  <a:lnTo>
                    <a:pt x="155" y="164"/>
                  </a:lnTo>
                  <a:lnTo>
                    <a:pt x="153" y="166"/>
                  </a:lnTo>
                  <a:lnTo>
                    <a:pt x="152" y="169"/>
                  </a:lnTo>
                  <a:lnTo>
                    <a:pt x="152" y="166"/>
                  </a:lnTo>
                  <a:lnTo>
                    <a:pt x="152" y="165"/>
                  </a:lnTo>
                  <a:lnTo>
                    <a:pt x="152" y="164"/>
                  </a:lnTo>
                  <a:lnTo>
                    <a:pt x="150" y="166"/>
                  </a:lnTo>
                  <a:lnTo>
                    <a:pt x="149" y="168"/>
                  </a:lnTo>
                  <a:lnTo>
                    <a:pt x="148" y="169"/>
                  </a:lnTo>
                  <a:lnTo>
                    <a:pt x="147" y="170"/>
                  </a:lnTo>
                  <a:lnTo>
                    <a:pt x="146" y="172"/>
                  </a:lnTo>
                  <a:lnTo>
                    <a:pt x="146" y="173"/>
                  </a:lnTo>
                  <a:lnTo>
                    <a:pt x="146" y="175"/>
                  </a:lnTo>
                  <a:lnTo>
                    <a:pt x="145" y="177"/>
                  </a:lnTo>
                  <a:lnTo>
                    <a:pt x="145" y="178"/>
                  </a:lnTo>
                  <a:lnTo>
                    <a:pt x="143" y="181"/>
                  </a:lnTo>
                  <a:lnTo>
                    <a:pt x="142" y="181"/>
                  </a:lnTo>
                  <a:lnTo>
                    <a:pt x="141" y="180"/>
                  </a:lnTo>
                  <a:lnTo>
                    <a:pt x="139" y="178"/>
                  </a:lnTo>
                  <a:lnTo>
                    <a:pt x="139" y="177"/>
                  </a:lnTo>
                  <a:lnTo>
                    <a:pt x="138" y="176"/>
                  </a:lnTo>
                  <a:lnTo>
                    <a:pt x="137" y="168"/>
                  </a:lnTo>
                  <a:lnTo>
                    <a:pt x="135" y="160"/>
                  </a:lnTo>
                  <a:lnTo>
                    <a:pt x="133" y="153"/>
                  </a:lnTo>
                  <a:lnTo>
                    <a:pt x="130" y="145"/>
                  </a:lnTo>
                  <a:lnTo>
                    <a:pt x="129" y="143"/>
                  </a:lnTo>
                  <a:lnTo>
                    <a:pt x="126" y="135"/>
                  </a:lnTo>
                  <a:lnTo>
                    <a:pt x="122" y="129"/>
                  </a:lnTo>
                  <a:lnTo>
                    <a:pt x="118" y="122"/>
                  </a:lnTo>
                  <a:lnTo>
                    <a:pt x="113" y="116"/>
                  </a:lnTo>
                  <a:lnTo>
                    <a:pt x="109" y="111"/>
                  </a:lnTo>
                  <a:lnTo>
                    <a:pt x="98" y="100"/>
                  </a:lnTo>
                  <a:lnTo>
                    <a:pt x="92" y="96"/>
                  </a:lnTo>
                  <a:lnTo>
                    <a:pt x="88" y="93"/>
                  </a:lnTo>
                  <a:lnTo>
                    <a:pt x="77" y="85"/>
                  </a:lnTo>
                  <a:lnTo>
                    <a:pt x="66" y="79"/>
                  </a:lnTo>
                  <a:lnTo>
                    <a:pt x="55" y="73"/>
                  </a:lnTo>
                  <a:lnTo>
                    <a:pt x="44" y="67"/>
                  </a:lnTo>
                  <a:lnTo>
                    <a:pt x="32" y="62"/>
                  </a:lnTo>
                  <a:lnTo>
                    <a:pt x="20" y="57"/>
                  </a:lnTo>
                  <a:lnTo>
                    <a:pt x="9" y="53"/>
                  </a:lnTo>
                  <a:lnTo>
                    <a:pt x="0" y="50"/>
                  </a:lnTo>
                  <a:lnTo>
                    <a:pt x="266" y="50"/>
                  </a:lnTo>
                  <a:lnTo>
                    <a:pt x="266" y="45"/>
                  </a:lnTo>
                  <a:lnTo>
                    <a:pt x="284" y="45"/>
                  </a:lnTo>
                  <a:lnTo>
                    <a:pt x="294" y="36"/>
                  </a:lnTo>
                  <a:lnTo>
                    <a:pt x="294" y="21"/>
                  </a:lnTo>
                  <a:lnTo>
                    <a:pt x="307" y="21"/>
                  </a:lnTo>
                  <a:lnTo>
                    <a:pt x="338" y="1"/>
                  </a:lnTo>
                  <a:lnTo>
                    <a:pt x="338" y="3"/>
                  </a:lnTo>
                  <a:lnTo>
                    <a:pt x="343" y="3"/>
                  </a:lnTo>
                  <a:lnTo>
                    <a:pt x="343" y="6"/>
                  </a:lnTo>
                  <a:lnTo>
                    <a:pt x="352" y="6"/>
                  </a:lnTo>
                  <a:lnTo>
                    <a:pt x="352" y="3"/>
                  </a:lnTo>
                  <a:lnTo>
                    <a:pt x="401" y="0"/>
                  </a:lnTo>
                  <a:lnTo>
                    <a:pt x="402" y="1"/>
                  </a:lnTo>
                  <a:lnTo>
                    <a:pt x="402" y="2"/>
                  </a:lnTo>
                  <a:lnTo>
                    <a:pt x="400" y="4"/>
                  </a:lnTo>
                  <a:lnTo>
                    <a:pt x="400" y="5"/>
                  </a:lnTo>
                  <a:lnTo>
                    <a:pt x="398" y="7"/>
                  </a:lnTo>
                  <a:lnTo>
                    <a:pt x="396" y="10"/>
                  </a:lnTo>
                  <a:lnTo>
                    <a:pt x="393" y="12"/>
                  </a:lnTo>
                  <a:lnTo>
                    <a:pt x="391" y="15"/>
                  </a:lnTo>
                  <a:lnTo>
                    <a:pt x="388" y="17"/>
                  </a:lnTo>
                  <a:lnTo>
                    <a:pt x="385" y="19"/>
                  </a:lnTo>
                  <a:lnTo>
                    <a:pt x="382" y="21"/>
                  </a:lnTo>
                  <a:lnTo>
                    <a:pt x="377" y="23"/>
                  </a:lnTo>
                  <a:lnTo>
                    <a:pt x="371" y="26"/>
                  </a:lnTo>
                  <a:lnTo>
                    <a:pt x="366" y="29"/>
                  </a:lnTo>
                  <a:lnTo>
                    <a:pt x="366" y="34"/>
                  </a:lnTo>
                  <a:lnTo>
                    <a:pt x="321" y="60"/>
                  </a:lnTo>
                  <a:lnTo>
                    <a:pt x="322" y="65"/>
                  </a:lnTo>
                  <a:lnTo>
                    <a:pt x="322" y="67"/>
                  </a:lnTo>
                  <a:lnTo>
                    <a:pt x="321" y="70"/>
                  </a:lnTo>
                  <a:lnTo>
                    <a:pt x="321" y="72"/>
                  </a:lnTo>
                  <a:lnTo>
                    <a:pt x="320" y="75"/>
                  </a:lnTo>
                  <a:lnTo>
                    <a:pt x="319" y="77"/>
                  </a:lnTo>
                  <a:lnTo>
                    <a:pt x="312" y="93"/>
                  </a:lnTo>
                  <a:lnTo>
                    <a:pt x="311" y="94"/>
                  </a:lnTo>
                  <a:lnTo>
                    <a:pt x="306" y="100"/>
                  </a:lnTo>
                  <a:lnTo>
                    <a:pt x="301" y="106"/>
                  </a:lnTo>
                  <a:lnTo>
                    <a:pt x="296" y="112"/>
                  </a:lnTo>
                  <a:lnTo>
                    <a:pt x="289" y="118"/>
                  </a:lnTo>
                  <a:lnTo>
                    <a:pt x="284" y="122"/>
                  </a:lnTo>
                  <a:lnTo>
                    <a:pt x="278" y="127"/>
                  </a:lnTo>
                  <a:lnTo>
                    <a:pt x="271" y="132"/>
                  </a:lnTo>
                  <a:lnTo>
                    <a:pt x="265" y="136"/>
                  </a:lnTo>
                  <a:lnTo>
                    <a:pt x="257" y="141"/>
                  </a:lnTo>
                  <a:lnTo>
                    <a:pt x="251" y="145"/>
                  </a:lnTo>
                  <a:lnTo>
                    <a:pt x="243" y="148"/>
                  </a:lnTo>
                  <a:lnTo>
                    <a:pt x="235" y="151"/>
                  </a:lnTo>
                  <a:lnTo>
                    <a:pt x="227" y="157"/>
                  </a:lnTo>
                  <a:lnTo>
                    <a:pt x="221" y="158"/>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54" name="Freeform 8"/>
            <p:cNvSpPr>
              <a:spLocks/>
            </p:cNvSpPr>
            <p:nvPr/>
          </p:nvSpPr>
          <p:spPr bwMode="auto">
            <a:xfrm>
              <a:off x="3117" y="2175"/>
              <a:ext cx="89" cy="94"/>
            </a:xfrm>
            <a:custGeom>
              <a:avLst/>
              <a:gdLst/>
              <a:ahLst/>
              <a:cxnLst>
                <a:cxn ang="0">
                  <a:pos x="8" y="93"/>
                </a:cxn>
                <a:cxn ang="0">
                  <a:pos x="0" y="93"/>
                </a:cxn>
                <a:cxn ang="0">
                  <a:pos x="0" y="85"/>
                </a:cxn>
                <a:cxn ang="0">
                  <a:pos x="5" y="85"/>
                </a:cxn>
                <a:cxn ang="0">
                  <a:pos x="5" y="83"/>
                </a:cxn>
                <a:cxn ang="0">
                  <a:pos x="6" y="82"/>
                </a:cxn>
                <a:cxn ang="0">
                  <a:pos x="8" y="81"/>
                </a:cxn>
                <a:cxn ang="0">
                  <a:pos x="10" y="81"/>
                </a:cxn>
                <a:cxn ang="0">
                  <a:pos x="10" y="82"/>
                </a:cxn>
                <a:cxn ang="0">
                  <a:pos x="11" y="82"/>
                </a:cxn>
                <a:cxn ang="0">
                  <a:pos x="11" y="83"/>
                </a:cxn>
                <a:cxn ang="0">
                  <a:pos x="11" y="85"/>
                </a:cxn>
                <a:cxn ang="0">
                  <a:pos x="27" y="85"/>
                </a:cxn>
                <a:cxn ang="0">
                  <a:pos x="27" y="82"/>
                </a:cxn>
                <a:cxn ang="0">
                  <a:pos x="16" y="82"/>
                </a:cxn>
                <a:cxn ang="0">
                  <a:pos x="16" y="65"/>
                </a:cxn>
                <a:cxn ang="0">
                  <a:pos x="33" y="65"/>
                </a:cxn>
                <a:cxn ang="0">
                  <a:pos x="33" y="55"/>
                </a:cxn>
                <a:cxn ang="0">
                  <a:pos x="44" y="55"/>
                </a:cxn>
                <a:cxn ang="0">
                  <a:pos x="44" y="33"/>
                </a:cxn>
                <a:cxn ang="0">
                  <a:pos x="6" y="30"/>
                </a:cxn>
                <a:cxn ang="0">
                  <a:pos x="44" y="30"/>
                </a:cxn>
                <a:cxn ang="0">
                  <a:pos x="44" y="27"/>
                </a:cxn>
                <a:cxn ang="0">
                  <a:pos x="34" y="25"/>
                </a:cxn>
                <a:cxn ang="0">
                  <a:pos x="44" y="25"/>
                </a:cxn>
                <a:cxn ang="0">
                  <a:pos x="44" y="12"/>
                </a:cxn>
                <a:cxn ang="0">
                  <a:pos x="9" y="10"/>
                </a:cxn>
                <a:cxn ang="0">
                  <a:pos x="45" y="10"/>
                </a:cxn>
                <a:cxn ang="0">
                  <a:pos x="45" y="0"/>
                </a:cxn>
                <a:cxn ang="0">
                  <a:pos x="47" y="0"/>
                </a:cxn>
                <a:cxn ang="0">
                  <a:pos x="47" y="10"/>
                </a:cxn>
                <a:cxn ang="0">
                  <a:pos x="81" y="10"/>
                </a:cxn>
                <a:cxn ang="0">
                  <a:pos x="47" y="12"/>
                </a:cxn>
                <a:cxn ang="0">
                  <a:pos x="48" y="26"/>
                </a:cxn>
                <a:cxn ang="0">
                  <a:pos x="57" y="26"/>
                </a:cxn>
                <a:cxn ang="0">
                  <a:pos x="48" y="27"/>
                </a:cxn>
                <a:cxn ang="0">
                  <a:pos x="48" y="30"/>
                </a:cxn>
                <a:cxn ang="0">
                  <a:pos x="88" y="30"/>
                </a:cxn>
                <a:cxn ang="0">
                  <a:pos x="48" y="33"/>
                </a:cxn>
                <a:cxn ang="0">
                  <a:pos x="47" y="48"/>
                </a:cxn>
                <a:cxn ang="0">
                  <a:pos x="59" y="48"/>
                </a:cxn>
                <a:cxn ang="0">
                  <a:pos x="59" y="57"/>
                </a:cxn>
                <a:cxn ang="0">
                  <a:pos x="54" y="57"/>
                </a:cxn>
                <a:cxn ang="0">
                  <a:pos x="54" y="77"/>
                </a:cxn>
                <a:cxn ang="0">
                  <a:pos x="59" y="77"/>
                </a:cxn>
                <a:cxn ang="0">
                  <a:pos x="59" y="74"/>
                </a:cxn>
                <a:cxn ang="0">
                  <a:pos x="63" y="74"/>
                </a:cxn>
                <a:cxn ang="0">
                  <a:pos x="63" y="77"/>
                </a:cxn>
                <a:cxn ang="0">
                  <a:pos x="67" y="77"/>
                </a:cxn>
                <a:cxn ang="0">
                  <a:pos x="67" y="74"/>
                </a:cxn>
                <a:cxn ang="0">
                  <a:pos x="77" y="74"/>
                </a:cxn>
                <a:cxn ang="0">
                  <a:pos x="77" y="81"/>
                </a:cxn>
                <a:cxn ang="0">
                  <a:pos x="46" y="81"/>
                </a:cxn>
                <a:cxn ang="0">
                  <a:pos x="46" y="85"/>
                </a:cxn>
                <a:cxn ang="0">
                  <a:pos x="77" y="85"/>
                </a:cxn>
                <a:cxn ang="0">
                  <a:pos x="77" y="93"/>
                </a:cxn>
                <a:cxn ang="0">
                  <a:pos x="8" y="93"/>
                </a:cxn>
              </a:cxnLst>
              <a:rect l="0" t="0" r="r" b="b"/>
              <a:pathLst>
                <a:path w="89" h="94">
                  <a:moveTo>
                    <a:pt x="8" y="93"/>
                  </a:moveTo>
                  <a:lnTo>
                    <a:pt x="0" y="93"/>
                  </a:lnTo>
                  <a:lnTo>
                    <a:pt x="0" y="85"/>
                  </a:lnTo>
                  <a:lnTo>
                    <a:pt x="5" y="85"/>
                  </a:lnTo>
                  <a:lnTo>
                    <a:pt x="5" y="83"/>
                  </a:lnTo>
                  <a:lnTo>
                    <a:pt x="6" y="82"/>
                  </a:lnTo>
                  <a:lnTo>
                    <a:pt x="8" y="81"/>
                  </a:lnTo>
                  <a:lnTo>
                    <a:pt x="10" y="81"/>
                  </a:lnTo>
                  <a:lnTo>
                    <a:pt x="10" y="82"/>
                  </a:lnTo>
                  <a:lnTo>
                    <a:pt x="11" y="82"/>
                  </a:lnTo>
                  <a:lnTo>
                    <a:pt x="11" y="83"/>
                  </a:lnTo>
                  <a:lnTo>
                    <a:pt x="11" y="85"/>
                  </a:lnTo>
                  <a:lnTo>
                    <a:pt x="27" y="85"/>
                  </a:lnTo>
                  <a:lnTo>
                    <a:pt x="27" y="82"/>
                  </a:lnTo>
                  <a:lnTo>
                    <a:pt x="16" y="82"/>
                  </a:lnTo>
                  <a:lnTo>
                    <a:pt x="16" y="65"/>
                  </a:lnTo>
                  <a:lnTo>
                    <a:pt x="33" y="65"/>
                  </a:lnTo>
                  <a:lnTo>
                    <a:pt x="33" y="55"/>
                  </a:lnTo>
                  <a:lnTo>
                    <a:pt x="44" y="55"/>
                  </a:lnTo>
                  <a:lnTo>
                    <a:pt x="44" y="33"/>
                  </a:lnTo>
                  <a:lnTo>
                    <a:pt x="6" y="30"/>
                  </a:lnTo>
                  <a:lnTo>
                    <a:pt x="44" y="30"/>
                  </a:lnTo>
                  <a:lnTo>
                    <a:pt x="44" y="27"/>
                  </a:lnTo>
                  <a:lnTo>
                    <a:pt x="34" y="25"/>
                  </a:lnTo>
                  <a:lnTo>
                    <a:pt x="44" y="25"/>
                  </a:lnTo>
                  <a:lnTo>
                    <a:pt x="44" y="12"/>
                  </a:lnTo>
                  <a:lnTo>
                    <a:pt x="9" y="10"/>
                  </a:lnTo>
                  <a:lnTo>
                    <a:pt x="45" y="10"/>
                  </a:lnTo>
                  <a:lnTo>
                    <a:pt x="45" y="0"/>
                  </a:lnTo>
                  <a:lnTo>
                    <a:pt x="47" y="0"/>
                  </a:lnTo>
                  <a:lnTo>
                    <a:pt x="47" y="10"/>
                  </a:lnTo>
                  <a:lnTo>
                    <a:pt x="81" y="10"/>
                  </a:lnTo>
                  <a:lnTo>
                    <a:pt x="47" y="12"/>
                  </a:lnTo>
                  <a:lnTo>
                    <a:pt x="48" y="26"/>
                  </a:lnTo>
                  <a:lnTo>
                    <a:pt x="57" y="26"/>
                  </a:lnTo>
                  <a:lnTo>
                    <a:pt x="48" y="27"/>
                  </a:lnTo>
                  <a:lnTo>
                    <a:pt x="48" y="30"/>
                  </a:lnTo>
                  <a:lnTo>
                    <a:pt x="88" y="30"/>
                  </a:lnTo>
                  <a:lnTo>
                    <a:pt x="48" y="33"/>
                  </a:lnTo>
                  <a:lnTo>
                    <a:pt x="47" y="48"/>
                  </a:lnTo>
                  <a:lnTo>
                    <a:pt x="59" y="48"/>
                  </a:lnTo>
                  <a:lnTo>
                    <a:pt x="59" y="57"/>
                  </a:lnTo>
                  <a:lnTo>
                    <a:pt x="54" y="57"/>
                  </a:lnTo>
                  <a:lnTo>
                    <a:pt x="54" y="77"/>
                  </a:lnTo>
                  <a:lnTo>
                    <a:pt x="59" y="77"/>
                  </a:lnTo>
                  <a:lnTo>
                    <a:pt x="59" y="74"/>
                  </a:lnTo>
                  <a:lnTo>
                    <a:pt x="63" y="74"/>
                  </a:lnTo>
                  <a:lnTo>
                    <a:pt x="63" y="77"/>
                  </a:lnTo>
                  <a:lnTo>
                    <a:pt x="67" y="77"/>
                  </a:lnTo>
                  <a:lnTo>
                    <a:pt x="67" y="74"/>
                  </a:lnTo>
                  <a:lnTo>
                    <a:pt x="77" y="74"/>
                  </a:lnTo>
                  <a:lnTo>
                    <a:pt x="77" y="81"/>
                  </a:lnTo>
                  <a:lnTo>
                    <a:pt x="46" y="81"/>
                  </a:lnTo>
                  <a:lnTo>
                    <a:pt x="46" y="85"/>
                  </a:lnTo>
                  <a:lnTo>
                    <a:pt x="77" y="85"/>
                  </a:lnTo>
                  <a:lnTo>
                    <a:pt x="77" y="93"/>
                  </a:lnTo>
                  <a:lnTo>
                    <a:pt x="8" y="93"/>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55" name="Freeform 9"/>
            <p:cNvSpPr>
              <a:spLocks/>
            </p:cNvSpPr>
            <p:nvPr/>
          </p:nvSpPr>
          <p:spPr bwMode="auto">
            <a:xfrm>
              <a:off x="3144" y="2173"/>
              <a:ext cx="17" cy="17"/>
            </a:xfrm>
            <a:custGeom>
              <a:avLst/>
              <a:gdLst/>
              <a:ahLst/>
              <a:cxnLst>
                <a:cxn ang="0">
                  <a:pos x="16" y="7"/>
                </a:cxn>
                <a:cxn ang="0">
                  <a:pos x="16" y="5"/>
                </a:cxn>
                <a:cxn ang="0">
                  <a:pos x="13" y="2"/>
                </a:cxn>
                <a:cxn ang="0">
                  <a:pos x="11" y="2"/>
                </a:cxn>
                <a:cxn ang="0">
                  <a:pos x="8" y="0"/>
                </a:cxn>
                <a:cxn ang="0">
                  <a:pos x="3" y="0"/>
                </a:cxn>
                <a:cxn ang="0">
                  <a:pos x="3" y="2"/>
                </a:cxn>
                <a:cxn ang="0">
                  <a:pos x="0" y="5"/>
                </a:cxn>
                <a:cxn ang="0">
                  <a:pos x="0" y="11"/>
                </a:cxn>
                <a:cxn ang="0">
                  <a:pos x="3" y="13"/>
                </a:cxn>
                <a:cxn ang="0">
                  <a:pos x="5" y="13"/>
                </a:cxn>
                <a:cxn ang="0">
                  <a:pos x="5" y="16"/>
                </a:cxn>
                <a:cxn ang="0">
                  <a:pos x="11" y="13"/>
                </a:cxn>
                <a:cxn ang="0">
                  <a:pos x="13" y="11"/>
                </a:cxn>
                <a:cxn ang="0">
                  <a:pos x="16" y="11"/>
                </a:cxn>
                <a:cxn ang="0">
                  <a:pos x="16" y="7"/>
                </a:cxn>
              </a:cxnLst>
              <a:rect l="0" t="0" r="r" b="b"/>
              <a:pathLst>
                <a:path w="17" h="17">
                  <a:moveTo>
                    <a:pt x="16" y="7"/>
                  </a:moveTo>
                  <a:lnTo>
                    <a:pt x="16" y="5"/>
                  </a:lnTo>
                  <a:lnTo>
                    <a:pt x="13" y="2"/>
                  </a:lnTo>
                  <a:lnTo>
                    <a:pt x="11" y="2"/>
                  </a:lnTo>
                  <a:lnTo>
                    <a:pt x="8" y="0"/>
                  </a:lnTo>
                  <a:lnTo>
                    <a:pt x="3" y="0"/>
                  </a:lnTo>
                  <a:lnTo>
                    <a:pt x="3" y="2"/>
                  </a:lnTo>
                  <a:lnTo>
                    <a:pt x="0" y="5"/>
                  </a:lnTo>
                  <a:lnTo>
                    <a:pt x="0" y="11"/>
                  </a:lnTo>
                  <a:lnTo>
                    <a:pt x="3" y="13"/>
                  </a:lnTo>
                  <a:lnTo>
                    <a:pt x="5" y="13"/>
                  </a:lnTo>
                  <a:lnTo>
                    <a:pt x="5" y="16"/>
                  </a:lnTo>
                  <a:lnTo>
                    <a:pt x="11" y="13"/>
                  </a:lnTo>
                  <a:lnTo>
                    <a:pt x="13" y="11"/>
                  </a:lnTo>
                  <a:lnTo>
                    <a:pt x="16" y="11"/>
                  </a:lnTo>
                  <a:lnTo>
                    <a:pt x="16" y="7"/>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56" name="Freeform 10"/>
            <p:cNvSpPr>
              <a:spLocks/>
            </p:cNvSpPr>
            <p:nvPr/>
          </p:nvSpPr>
          <p:spPr bwMode="auto">
            <a:xfrm>
              <a:off x="3178" y="2173"/>
              <a:ext cx="17" cy="17"/>
            </a:xfrm>
            <a:custGeom>
              <a:avLst/>
              <a:gdLst/>
              <a:ahLst/>
              <a:cxnLst>
                <a:cxn ang="0">
                  <a:pos x="16" y="7"/>
                </a:cxn>
                <a:cxn ang="0">
                  <a:pos x="16" y="2"/>
                </a:cxn>
                <a:cxn ang="0">
                  <a:pos x="13" y="2"/>
                </a:cxn>
                <a:cxn ang="0">
                  <a:pos x="13" y="0"/>
                </a:cxn>
                <a:cxn ang="0">
                  <a:pos x="8" y="0"/>
                </a:cxn>
                <a:cxn ang="0">
                  <a:pos x="6" y="2"/>
                </a:cxn>
                <a:cxn ang="0">
                  <a:pos x="3" y="2"/>
                </a:cxn>
                <a:cxn ang="0">
                  <a:pos x="3" y="5"/>
                </a:cxn>
                <a:cxn ang="0">
                  <a:pos x="0" y="7"/>
                </a:cxn>
                <a:cxn ang="0">
                  <a:pos x="0" y="8"/>
                </a:cxn>
                <a:cxn ang="0">
                  <a:pos x="3" y="11"/>
                </a:cxn>
                <a:cxn ang="0">
                  <a:pos x="3" y="13"/>
                </a:cxn>
                <a:cxn ang="0">
                  <a:pos x="8" y="13"/>
                </a:cxn>
                <a:cxn ang="0">
                  <a:pos x="8" y="16"/>
                </a:cxn>
                <a:cxn ang="0">
                  <a:pos x="13" y="13"/>
                </a:cxn>
                <a:cxn ang="0">
                  <a:pos x="16" y="11"/>
                </a:cxn>
                <a:cxn ang="0">
                  <a:pos x="16" y="7"/>
                </a:cxn>
              </a:cxnLst>
              <a:rect l="0" t="0" r="r" b="b"/>
              <a:pathLst>
                <a:path w="17" h="17">
                  <a:moveTo>
                    <a:pt x="16" y="7"/>
                  </a:moveTo>
                  <a:lnTo>
                    <a:pt x="16" y="2"/>
                  </a:lnTo>
                  <a:lnTo>
                    <a:pt x="13" y="2"/>
                  </a:lnTo>
                  <a:lnTo>
                    <a:pt x="13" y="0"/>
                  </a:lnTo>
                  <a:lnTo>
                    <a:pt x="8" y="0"/>
                  </a:lnTo>
                  <a:lnTo>
                    <a:pt x="6" y="2"/>
                  </a:lnTo>
                  <a:lnTo>
                    <a:pt x="3" y="2"/>
                  </a:lnTo>
                  <a:lnTo>
                    <a:pt x="3" y="5"/>
                  </a:lnTo>
                  <a:lnTo>
                    <a:pt x="0" y="7"/>
                  </a:lnTo>
                  <a:lnTo>
                    <a:pt x="0" y="8"/>
                  </a:lnTo>
                  <a:lnTo>
                    <a:pt x="3" y="11"/>
                  </a:lnTo>
                  <a:lnTo>
                    <a:pt x="3" y="13"/>
                  </a:lnTo>
                  <a:lnTo>
                    <a:pt x="8" y="13"/>
                  </a:lnTo>
                  <a:lnTo>
                    <a:pt x="8" y="16"/>
                  </a:lnTo>
                  <a:lnTo>
                    <a:pt x="13" y="13"/>
                  </a:lnTo>
                  <a:lnTo>
                    <a:pt x="16" y="11"/>
                  </a:lnTo>
                  <a:lnTo>
                    <a:pt x="16" y="7"/>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57" name="Freeform 11"/>
            <p:cNvSpPr>
              <a:spLocks/>
            </p:cNvSpPr>
            <p:nvPr/>
          </p:nvSpPr>
          <p:spPr bwMode="auto">
            <a:xfrm>
              <a:off x="3164" y="2257"/>
              <a:ext cx="31" cy="17"/>
            </a:xfrm>
            <a:custGeom>
              <a:avLst/>
              <a:gdLst/>
              <a:ahLst/>
              <a:cxnLst>
                <a:cxn ang="0">
                  <a:pos x="0" y="0"/>
                </a:cxn>
                <a:cxn ang="0">
                  <a:pos x="30" y="0"/>
                </a:cxn>
                <a:cxn ang="0">
                  <a:pos x="27" y="16"/>
                </a:cxn>
                <a:cxn ang="0">
                  <a:pos x="0" y="16"/>
                </a:cxn>
                <a:cxn ang="0">
                  <a:pos x="0" y="0"/>
                </a:cxn>
              </a:cxnLst>
              <a:rect l="0" t="0" r="r" b="b"/>
              <a:pathLst>
                <a:path w="31" h="17">
                  <a:moveTo>
                    <a:pt x="0" y="0"/>
                  </a:moveTo>
                  <a:lnTo>
                    <a:pt x="30" y="0"/>
                  </a:lnTo>
                  <a:lnTo>
                    <a:pt x="27" y="16"/>
                  </a:lnTo>
                  <a:lnTo>
                    <a:pt x="0" y="16"/>
                  </a:lnTo>
                  <a:lnTo>
                    <a:pt x="0" y="0"/>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58" name="Freeform 12"/>
            <p:cNvSpPr>
              <a:spLocks/>
            </p:cNvSpPr>
            <p:nvPr/>
          </p:nvSpPr>
          <p:spPr bwMode="auto">
            <a:xfrm>
              <a:off x="3126" y="2268"/>
              <a:ext cx="70" cy="17"/>
            </a:xfrm>
            <a:custGeom>
              <a:avLst/>
              <a:gdLst/>
              <a:ahLst/>
              <a:cxnLst>
                <a:cxn ang="0">
                  <a:pos x="0" y="16"/>
                </a:cxn>
                <a:cxn ang="0">
                  <a:pos x="66" y="16"/>
                </a:cxn>
                <a:cxn ang="0">
                  <a:pos x="69" y="0"/>
                </a:cxn>
                <a:cxn ang="0">
                  <a:pos x="0" y="0"/>
                </a:cxn>
                <a:cxn ang="0">
                  <a:pos x="0" y="16"/>
                </a:cxn>
              </a:cxnLst>
              <a:rect l="0" t="0" r="r" b="b"/>
              <a:pathLst>
                <a:path w="70" h="17">
                  <a:moveTo>
                    <a:pt x="0" y="16"/>
                  </a:moveTo>
                  <a:lnTo>
                    <a:pt x="66" y="16"/>
                  </a:lnTo>
                  <a:lnTo>
                    <a:pt x="69" y="0"/>
                  </a:lnTo>
                  <a:lnTo>
                    <a:pt x="0" y="0"/>
                  </a:lnTo>
                  <a:lnTo>
                    <a:pt x="0" y="16"/>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59" name="Freeform 13"/>
            <p:cNvSpPr>
              <a:spLocks/>
            </p:cNvSpPr>
            <p:nvPr/>
          </p:nvSpPr>
          <p:spPr bwMode="auto">
            <a:xfrm>
              <a:off x="3126" y="2272"/>
              <a:ext cx="70" cy="17"/>
            </a:xfrm>
            <a:custGeom>
              <a:avLst/>
              <a:gdLst/>
              <a:ahLst/>
              <a:cxnLst>
                <a:cxn ang="0">
                  <a:pos x="69" y="0"/>
                </a:cxn>
                <a:cxn ang="0">
                  <a:pos x="0" y="0"/>
                </a:cxn>
                <a:cxn ang="0">
                  <a:pos x="0" y="16"/>
                </a:cxn>
                <a:cxn ang="0">
                  <a:pos x="69" y="16"/>
                </a:cxn>
                <a:cxn ang="0">
                  <a:pos x="69" y="0"/>
                </a:cxn>
              </a:cxnLst>
              <a:rect l="0" t="0" r="r" b="b"/>
              <a:pathLst>
                <a:path w="70" h="17">
                  <a:moveTo>
                    <a:pt x="69" y="0"/>
                  </a:moveTo>
                  <a:lnTo>
                    <a:pt x="0" y="0"/>
                  </a:lnTo>
                  <a:lnTo>
                    <a:pt x="0" y="16"/>
                  </a:lnTo>
                  <a:lnTo>
                    <a:pt x="69" y="16"/>
                  </a:lnTo>
                  <a:lnTo>
                    <a:pt x="69" y="0"/>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60" name="Freeform 14"/>
            <p:cNvSpPr>
              <a:spLocks/>
            </p:cNvSpPr>
            <p:nvPr/>
          </p:nvSpPr>
          <p:spPr bwMode="auto">
            <a:xfrm>
              <a:off x="3126" y="2276"/>
              <a:ext cx="70" cy="17"/>
            </a:xfrm>
            <a:custGeom>
              <a:avLst/>
              <a:gdLst/>
              <a:ahLst/>
              <a:cxnLst>
                <a:cxn ang="0">
                  <a:pos x="65" y="16"/>
                </a:cxn>
                <a:cxn ang="0">
                  <a:pos x="10" y="16"/>
                </a:cxn>
                <a:cxn ang="0">
                  <a:pos x="7" y="8"/>
                </a:cxn>
                <a:cxn ang="0">
                  <a:pos x="2" y="8"/>
                </a:cxn>
                <a:cxn ang="0">
                  <a:pos x="0" y="0"/>
                </a:cxn>
                <a:cxn ang="0">
                  <a:pos x="69" y="0"/>
                </a:cxn>
                <a:cxn ang="0">
                  <a:pos x="65" y="16"/>
                </a:cxn>
              </a:cxnLst>
              <a:rect l="0" t="0" r="r" b="b"/>
              <a:pathLst>
                <a:path w="70" h="17">
                  <a:moveTo>
                    <a:pt x="65" y="16"/>
                  </a:moveTo>
                  <a:lnTo>
                    <a:pt x="10" y="16"/>
                  </a:lnTo>
                  <a:lnTo>
                    <a:pt x="7" y="8"/>
                  </a:lnTo>
                  <a:lnTo>
                    <a:pt x="2" y="8"/>
                  </a:lnTo>
                  <a:lnTo>
                    <a:pt x="0" y="0"/>
                  </a:lnTo>
                  <a:lnTo>
                    <a:pt x="69" y="0"/>
                  </a:lnTo>
                  <a:lnTo>
                    <a:pt x="65" y="16"/>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61" name="Freeform 15"/>
            <p:cNvSpPr>
              <a:spLocks/>
            </p:cNvSpPr>
            <p:nvPr/>
          </p:nvSpPr>
          <p:spPr bwMode="auto">
            <a:xfrm>
              <a:off x="3135" y="2282"/>
              <a:ext cx="60" cy="17"/>
            </a:xfrm>
            <a:custGeom>
              <a:avLst/>
              <a:gdLst/>
              <a:ahLst/>
              <a:cxnLst>
                <a:cxn ang="0">
                  <a:pos x="0" y="16"/>
                </a:cxn>
                <a:cxn ang="0">
                  <a:pos x="59" y="16"/>
                </a:cxn>
                <a:cxn ang="0">
                  <a:pos x="59" y="0"/>
                </a:cxn>
                <a:cxn ang="0">
                  <a:pos x="0" y="0"/>
                </a:cxn>
                <a:cxn ang="0">
                  <a:pos x="0" y="16"/>
                </a:cxn>
              </a:cxnLst>
              <a:rect l="0" t="0" r="r" b="b"/>
              <a:pathLst>
                <a:path w="60" h="17">
                  <a:moveTo>
                    <a:pt x="0" y="16"/>
                  </a:moveTo>
                  <a:lnTo>
                    <a:pt x="59" y="16"/>
                  </a:lnTo>
                  <a:lnTo>
                    <a:pt x="59" y="0"/>
                  </a:lnTo>
                  <a:lnTo>
                    <a:pt x="0" y="0"/>
                  </a:lnTo>
                  <a:lnTo>
                    <a:pt x="0" y="16"/>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62" name="Freeform 16"/>
            <p:cNvSpPr>
              <a:spLocks/>
            </p:cNvSpPr>
            <p:nvPr/>
          </p:nvSpPr>
          <p:spPr bwMode="auto">
            <a:xfrm>
              <a:off x="3145" y="2289"/>
              <a:ext cx="49" cy="40"/>
            </a:xfrm>
            <a:custGeom>
              <a:avLst/>
              <a:gdLst/>
              <a:ahLst/>
              <a:cxnLst>
                <a:cxn ang="0">
                  <a:pos x="48" y="7"/>
                </a:cxn>
                <a:cxn ang="0">
                  <a:pos x="48" y="0"/>
                </a:cxn>
                <a:cxn ang="0">
                  <a:pos x="0" y="0"/>
                </a:cxn>
                <a:cxn ang="0">
                  <a:pos x="0" y="39"/>
                </a:cxn>
                <a:cxn ang="0">
                  <a:pos x="32" y="39"/>
                </a:cxn>
                <a:cxn ang="0">
                  <a:pos x="32" y="9"/>
                </a:cxn>
                <a:cxn ang="0">
                  <a:pos x="48" y="9"/>
                </a:cxn>
                <a:cxn ang="0">
                  <a:pos x="48" y="7"/>
                </a:cxn>
              </a:cxnLst>
              <a:rect l="0" t="0" r="r" b="b"/>
              <a:pathLst>
                <a:path w="49" h="40">
                  <a:moveTo>
                    <a:pt x="48" y="7"/>
                  </a:moveTo>
                  <a:lnTo>
                    <a:pt x="48" y="0"/>
                  </a:lnTo>
                  <a:lnTo>
                    <a:pt x="0" y="0"/>
                  </a:lnTo>
                  <a:lnTo>
                    <a:pt x="0" y="39"/>
                  </a:lnTo>
                  <a:lnTo>
                    <a:pt x="32" y="39"/>
                  </a:lnTo>
                  <a:lnTo>
                    <a:pt x="32" y="9"/>
                  </a:lnTo>
                  <a:lnTo>
                    <a:pt x="48" y="9"/>
                  </a:lnTo>
                  <a:lnTo>
                    <a:pt x="48" y="7"/>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63" name="Freeform 17"/>
            <p:cNvSpPr>
              <a:spLocks/>
            </p:cNvSpPr>
            <p:nvPr/>
          </p:nvSpPr>
          <p:spPr bwMode="auto">
            <a:xfrm>
              <a:off x="3178" y="2310"/>
              <a:ext cx="44" cy="17"/>
            </a:xfrm>
            <a:custGeom>
              <a:avLst/>
              <a:gdLst/>
              <a:ahLst/>
              <a:cxnLst>
                <a:cxn ang="0">
                  <a:pos x="43" y="16"/>
                </a:cxn>
                <a:cxn ang="0">
                  <a:pos x="0" y="16"/>
                </a:cxn>
                <a:cxn ang="0">
                  <a:pos x="0" y="0"/>
                </a:cxn>
                <a:cxn ang="0">
                  <a:pos x="31" y="0"/>
                </a:cxn>
                <a:cxn ang="0">
                  <a:pos x="43" y="16"/>
                </a:cxn>
              </a:cxnLst>
              <a:rect l="0" t="0" r="r" b="b"/>
              <a:pathLst>
                <a:path w="44" h="17">
                  <a:moveTo>
                    <a:pt x="43" y="16"/>
                  </a:moveTo>
                  <a:lnTo>
                    <a:pt x="0" y="16"/>
                  </a:lnTo>
                  <a:lnTo>
                    <a:pt x="0" y="0"/>
                  </a:lnTo>
                  <a:lnTo>
                    <a:pt x="31" y="0"/>
                  </a:lnTo>
                  <a:lnTo>
                    <a:pt x="43" y="16"/>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64" name="Freeform 18"/>
            <p:cNvSpPr>
              <a:spLocks/>
            </p:cNvSpPr>
            <p:nvPr/>
          </p:nvSpPr>
          <p:spPr bwMode="auto">
            <a:xfrm>
              <a:off x="3121" y="2321"/>
              <a:ext cx="25" cy="17"/>
            </a:xfrm>
            <a:custGeom>
              <a:avLst/>
              <a:gdLst/>
              <a:ahLst/>
              <a:cxnLst>
                <a:cxn ang="0">
                  <a:pos x="0" y="16"/>
                </a:cxn>
                <a:cxn ang="0">
                  <a:pos x="0" y="8"/>
                </a:cxn>
                <a:cxn ang="0">
                  <a:pos x="24" y="0"/>
                </a:cxn>
                <a:cxn ang="0">
                  <a:pos x="24" y="9"/>
                </a:cxn>
                <a:cxn ang="0">
                  <a:pos x="0" y="16"/>
                </a:cxn>
              </a:cxnLst>
              <a:rect l="0" t="0" r="r" b="b"/>
              <a:pathLst>
                <a:path w="25" h="17">
                  <a:moveTo>
                    <a:pt x="0" y="16"/>
                  </a:moveTo>
                  <a:lnTo>
                    <a:pt x="0" y="8"/>
                  </a:lnTo>
                  <a:lnTo>
                    <a:pt x="24" y="0"/>
                  </a:lnTo>
                  <a:lnTo>
                    <a:pt x="24" y="9"/>
                  </a:lnTo>
                  <a:lnTo>
                    <a:pt x="0" y="16"/>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65" name="Freeform 19"/>
            <p:cNvSpPr>
              <a:spLocks/>
            </p:cNvSpPr>
            <p:nvPr/>
          </p:nvSpPr>
          <p:spPr bwMode="auto">
            <a:xfrm>
              <a:off x="3012" y="2345"/>
              <a:ext cx="102" cy="40"/>
            </a:xfrm>
            <a:custGeom>
              <a:avLst/>
              <a:gdLst/>
              <a:ahLst/>
              <a:cxnLst>
                <a:cxn ang="0">
                  <a:pos x="73" y="30"/>
                </a:cxn>
                <a:cxn ang="0">
                  <a:pos x="75" y="39"/>
                </a:cxn>
                <a:cxn ang="0">
                  <a:pos x="23" y="39"/>
                </a:cxn>
                <a:cxn ang="0">
                  <a:pos x="25" y="36"/>
                </a:cxn>
                <a:cxn ang="0">
                  <a:pos x="18" y="29"/>
                </a:cxn>
                <a:cxn ang="0">
                  <a:pos x="47" y="17"/>
                </a:cxn>
                <a:cxn ang="0">
                  <a:pos x="19" y="18"/>
                </a:cxn>
                <a:cxn ang="0">
                  <a:pos x="19" y="15"/>
                </a:cxn>
                <a:cxn ang="0">
                  <a:pos x="0" y="9"/>
                </a:cxn>
                <a:cxn ang="0">
                  <a:pos x="0" y="0"/>
                </a:cxn>
                <a:cxn ang="0">
                  <a:pos x="101" y="0"/>
                </a:cxn>
                <a:cxn ang="0">
                  <a:pos x="40" y="30"/>
                </a:cxn>
                <a:cxn ang="0">
                  <a:pos x="73" y="30"/>
                </a:cxn>
              </a:cxnLst>
              <a:rect l="0" t="0" r="r" b="b"/>
              <a:pathLst>
                <a:path w="102" h="40">
                  <a:moveTo>
                    <a:pt x="73" y="30"/>
                  </a:moveTo>
                  <a:lnTo>
                    <a:pt x="75" y="39"/>
                  </a:lnTo>
                  <a:lnTo>
                    <a:pt x="23" y="39"/>
                  </a:lnTo>
                  <a:lnTo>
                    <a:pt x="25" y="36"/>
                  </a:lnTo>
                  <a:lnTo>
                    <a:pt x="18" y="29"/>
                  </a:lnTo>
                  <a:lnTo>
                    <a:pt x="47" y="17"/>
                  </a:lnTo>
                  <a:lnTo>
                    <a:pt x="19" y="18"/>
                  </a:lnTo>
                  <a:lnTo>
                    <a:pt x="19" y="15"/>
                  </a:lnTo>
                  <a:lnTo>
                    <a:pt x="0" y="9"/>
                  </a:lnTo>
                  <a:lnTo>
                    <a:pt x="0" y="0"/>
                  </a:lnTo>
                  <a:lnTo>
                    <a:pt x="101" y="0"/>
                  </a:lnTo>
                  <a:lnTo>
                    <a:pt x="40" y="30"/>
                  </a:lnTo>
                  <a:lnTo>
                    <a:pt x="73" y="30"/>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66" name="Freeform 20"/>
            <p:cNvSpPr>
              <a:spLocks/>
            </p:cNvSpPr>
            <p:nvPr/>
          </p:nvSpPr>
          <p:spPr bwMode="auto">
            <a:xfrm>
              <a:off x="3060" y="2351"/>
              <a:ext cx="17" cy="17"/>
            </a:xfrm>
            <a:custGeom>
              <a:avLst/>
              <a:gdLst/>
              <a:ahLst/>
              <a:cxnLst>
                <a:cxn ang="0">
                  <a:pos x="16" y="3"/>
                </a:cxn>
                <a:cxn ang="0">
                  <a:pos x="16" y="11"/>
                </a:cxn>
                <a:cxn ang="0">
                  <a:pos x="0" y="16"/>
                </a:cxn>
                <a:cxn ang="0">
                  <a:pos x="0" y="2"/>
                </a:cxn>
                <a:cxn ang="0">
                  <a:pos x="6" y="0"/>
                </a:cxn>
                <a:cxn ang="0">
                  <a:pos x="10" y="0"/>
                </a:cxn>
                <a:cxn ang="0">
                  <a:pos x="13" y="0"/>
                </a:cxn>
                <a:cxn ang="0">
                  <a:pos x="15" y="1"/>
                </a:cxn>
                <a:cxn ang="0">
                  <a:pos x="15" y="2"/>
                </a:cxn>
                <a:cxn ang="0">
                  <a:pos x="16" y="3"/>
                </a:cxn>
              </a:cxnLst>
              <a:rect l="0" t="0" r="r" b="b"/>
              <a:pathLst>
                <a:path w="17" h="17">
                  <a:moveTo>
                    <a:pt x="16" y="3"/>
                  </a:moveTo>
                  <a:lnTo>
                    <a:pt x="16" y="11"/>
                  </a:lnTo>
                  <a:lnTo>
                    <a:pt x="0" y="16"/>
                  </a:lnTo>
                  <a:lnTo>
                    <a:pt x="0" y="2"/>
                  </a:lnTo>
                  <a:lnTo>
                    <a:pt x="6" y="0"/>
                  </a:lnTo>
                  <a:lnTo>
                    <a:pt x="10" y="0"/>
                  </a:lnTo>
                  <a:lnTo>
                    <a:pt x="13" y="0"/>
                  </a:lnTo>
                  <a:lnTo>
                    <a:pt x="15" y="1"/>
                  </a:lnTo>
                  <a:lnTo>
                    <a:pt x="15" y="2"/>
                  </a:lnTo>
                  <a:lnTo>
                    <a:pt x="16" y="3"/>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67" name="Freeform 21"/>
            <p:cNvSpPr>
              <a:spLocks/>
            </p:cNvSpPr>
            <p:nvPr/>
          </p:nvSpPr>
          <p:spPr bwMode="auto">
            <a:xfrm>
              <a:off x="3084" y="2376"/>
              <a:ext cx="38" cy="17"/>
            </a:xfrm>
            <a:custGeom>
              <a:avLst/>
              <a:gdLst/>
              <a:ahLst/>
              <a:cxnLst>
                <a:cxn ang="0">
                  <a:pos x="1" y="0"/>
                </a:cxn>
                <a:cxn ang="0">
                  <a:pos x="3" y="8"/>
                </a:cxn>
                <a:cxn ang="0">
                  <a:pos x="0" y="13"/>
                </a:cxn>
                <a:cxn ang="0">
                  <a:pos x="0" y="16"/>
                </a:cxn>
                <a:cxn ang="0">
                  <a:pos x="30" y="16"/>
                </a:cxn>
                <a:cxn ang="0">
                  <a:pos x="30" y="9"/>
                </a:cxn>
                <a:cxn ang="0">
                  <a:pos x="32" y="8"/>
                </a:cxn>
                <a:cxn ang="0">
                  <a:pos x="37" y="0"/>
                </a:cxn>
                <a:cxn ang="0">
                  <a:pos x="1" y="0"/>
                </a:cxn>
              </a:cxnLst>
              <a:rect l="0" t="0" r="r" b="b"/>
              <a:pathLst>
                <a:path w="38" h="17">
                  <a:moveTo>
                    <a:pt x="1" y="0"/>
                  </a:moveTo>
                  <a:lnTo>
                    <a:pt x="3" y="8"/>
                  </a:lnTo>
                  <a:lnTo>
                    <a:pt x="0" y="13"/>
                  </a:lnTo>
                  <a:lnTo>
                    <a:pt x="0" y="16"/>
                  </a:lnTo>
                  <a:lnTo>
                    <a:pt x="30" y="16"/>
                  </a:lnTo>
                  <a:lnTo>
                    <a:pt x="30" y="9"/>
                  </a:lnTo>
                  <a:lnTo>
                    <a:pt x="32" y="8"/>
                  </a:lnTo>
                  <a:lnTo>
                    <a:pt x="37" y="0"/>
                  </a:lnTo>
                  <a:lnTo>
                    <a:pt x="1" y="0"/>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68" name="Freeform 22"/>
            <p:cNvSpPr>
              <a:spLocks/>
            </p:cNvSpPr>
            <p:nvPr/>
          </p:nvSpPr>
          <p:spPr bwMode="auto">
            <a:xfrm>
              <a:off x="3116" y="2376"/>
              <a:ext cx="211" cy="17"/>
            </a:xfrm>
            <a:custGeom>
              <a:avLst/>
              <a:gdLst/>
              <a:ahLst/>
              <a:cxnLst>
                <a:cxn ang="0">
                  <a:pos x="210" y="0"/>
                </a:cxn>
                <a:cxn ang="0">
                  <a:pos x="210" y="16"/>
                </a:cxn>
                <a:cxn ang="0">
                  <a:pos x="0" y="16"/>
                </a:cxn>
                <a:cxn ang="0">
                  <a:pos x="4" y="0"/>
                </a:cxn>
                <a:cxn ang="0">
                  <a:pos x="210" y="0"/>
                </a:cxn>
              </a:cxnLst>
              <a:rect l="0" t="0" r="r" b="b"/>
              <a:pathLst>
                <a:path w="211" h="17">
                  <a:moveTo>
                    <a:pt x="210" y="0"/>
                  </a:moveTo>
                  <a:lnTo>
                    <a:pt x="210" y="16"/>
                  </a:lnTo>
                  <a:lnTo>
                    <a:pt x="0" y="16"/>
                  </a:lnTo>
                  <a:lnTo>
                    <a:pt x="4" y="0"/>
                  </a:lnTo>
                  <a:lnTo>
                    <a:pt x="210" y="0"/>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69" name="Freeform 23"/>
            <p:cNvSpPr>
              <a:spLocks/>
            </p:cNvSpPr>
            <p:nvPr/>
          </p:nvSpPr>
          <p:spPr bwMode="auto">
            <a:xfrm>
              <a:off x="3326" y="2371"/>
              <a:ext cx="40" cy="17"/>
            </a:xfrm>
            <a:custGeom>
              <a:avLst/>
              <a:gdLst/>
              <a:ahLst/>
              <a:cxnLst>
                <a:cxn ang="0">
                  <a:pos x="0" y="3"/>
                </a:cxn>
                <a:cxn ang="0">
                  <a:pos x="6" y="0"/>
                </a:cxn>
                <a:cxn ang="0">
                  <a:pos x="39" y="0"/>
                </a:cxn>
                <a:cxn ang="0">
                  <a:pos x="39" y="16"/>
                </a:cxn>
                <a:cxn ang="0">
                  <a:pos x="26" y="16"/>
                </a:cxn>
                <a:cxn ang="0">
                  <a:pos x="26" y="8"/>
                </a:cxn>
                <a:cxn ang="0">
                  <a:pos x="7" y="8"/>
                </a:cxn>
                <a:cxn ang="0">
                  <a:pos x="0" y="14"/>
                </a:cxn>
                <a:cxn ang="0">
                  <a:pos x="0" y="3"/>
                </a:cxn>
              </a:cxnLst>
              <a:rect l="0" t="0" r="r" b="b"/>
              <a:pathLst>
                <a:path w="40" h="17">
                  <a:moveTo>
                    <a:pt x="0" y="3"/>
                  </a:moveTo>
                  <a:lnTo>
                    <a:pt x="6" y="0"/>
                  </a:lnTo>
                  <a:lnTo>
                    <a:pt x="39" y="0"/>
                  </a:lnTo>
                  <a:lnTo>
                    <a:pt x="39" y="16"/>
                  </a:lnTo>
                  <a:lnTo>
                    <a:pt x="26" y="16"/>
                  </a:lnTo>
                  <a:lnTo>
                    <a:pt x="26" y="8"/>
                  </a:lnTo>
                  <a:lnTo>
                    <a:pt x="7" y="8"/>
                  </a:lnTo>
                  <a:lnTo>
                    <a:pt x="0" y="14"/>
                  </a:lnTo>
                  <a:lnTo>
                    <a:pt x="0" y="3"/>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70" name="Freeform 24"/>
            <p:cNvSpPr>
              <a:spLocks/>
            </p:cNvSpPr>
            <p:nvPr/>
          </p:nvSpPr>
          <p:spPr bwMode="auto">
            <a:xfrm>
              <a:off x="3376" y="2347"/>
              <a:ext cx="22" cy="17"/>
            </a:xfrm>
            <a:custGeom>
              <a:avLst/>
              <a:gdLst/>
              <a:ahLst/>
              <a:cxnLst>
                <a:cxn ang="0">
                  <a:pos x="21" y="16"/>
                </a:cxn>
                <a:cxn ang="0">
                  <a:pos x="21" y="6"/>
                </a:cxn>
                <a:cxn ang="0">
                  <a:pos x="2" y="7"/>
                </a:cxn>
                <a:cxn ang="0">
                  <a:pos x="2" y="3"/>
                </a:cxn>
                <a:cxn ang="0">
                  <a:pos x="1" y="0"/>
                </a:cxn>
                <a:cxn ang="0">
                  <a:pos x="0" y="3"/>
                </a:cxn>
                <a:cxn ang="0">
                  <a:pos x="0" y="12"/>
                </a:cxn>
                <a:cxn ang="0">
                  <a:pos x="17" y="11"/>
                </a:cxn>
                <a:cxn ang="0">
                  <a:pos x="14" y="16"/>
                </a:cxn>
                <a:cxn ang="0">
                  <a:pos x="21" y="16"/>
                </a:cxn>
              </a:cxnLst>
              <a:rect l="0" t="0" r="r" b="b"/>
              <a:pathLst>
                <a:path w="22" h="17">
                  <a:moveTo>
                    <a:pt x="21" y="16"/>
                  </a:moveTo>
                  <a:lnTo>
                    <a:pt x="21" y="6"/>
                  </a:lnTo>
                  <a:lnTo>
                    <a:pt x="2" y="7"/>
                  </a:lnTo>
                  <a:lnTo>
                    <a:pt x="2" y="3"/>
                  </a:lnTo>
                  <a:lnTo>
                    <a:pt x="1" y="0"/>
                  </a:lnTo>
                  <a:lnTo>
                    <a:pt x="0" y="3"/>
                  </a:lnTo>
                  <a:lnTo>
                    <a:pt x="0" y="12"/>
                  </a:lnTo>
                  <a:lnTo>
                    <a:pt x="17" y="11"/>
                  </a:lnTo>
                  <a:lnTo>
                    <a:pt x="14" y="16"/>
                  </a:lnTo>
                  <a:lnTo>
                    <a:pt x="21" y="16"/>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71" name="Freeform 25"/>
            <p:cNvSpPr>
              <a:spLocks/>
            </p:cNvSpPr>
            <p:nvPr/>
          </p:nvSpPr>
          <p:spPr bwMode="auto">
            <a:xfrm>
              <a:off x="3333" y="2348"/>
              <a:ext cx="65" cy="39"/>
            </a:xfrm>
            <a:custGeom>
              <a:avLst/>
              <a:gdLst/>
              <a:ahLst/>
              <a:cxnLst>
                <a:cxn ang="0">
                  <a:pos x="43" y="0"/>
                </a:cxn>
                <a:cxn ang="0">
                  <a:pos x="0" y="23"/>
                </a:cxn>
                <a:cxn ang="0">
                  <a:pos x="32" y="23"/>
                </a:cxn>
                <a:cxn ang="0">
                  <a:pos x="32" y="38"/>
                </a:cxn>
                <a:cxn ang="0">
                  <a:pos x="64" y="17"/>
                </a:cxn>
                <a:cxn ang="0">
                  <a:pos x="64" y="6"/>
                </a:cxn>
                <a:cxn ang="0">
                  <a:pos x="57" y="6"/>
                </a:cxn>
                <a:cxn ang="0">
                  <a:pos x="60" y="4"/>
                </a:cxn>
                <a:cxn ang="0">
                  <a:pos x="43" y="4"/>
                </a:cxn>
                <a:cxn ang="0">
                  <a:pos x="43" y="0"/>
                </a:cxn>
              </a:cxnLst>
              <a:rect l="0" t="0" r="r" b="b"/>
              <a:pathLst>
                <a:path w="65" h="39">
                  <a:moveTo>
                    <a:pt x="43" y="0"/>
                  </a:moveTo>
                  <a:lnTo>
                    <a:pt x="0" y="23"/>
                  </a:lnTo>
                  <a:lnTo>
                    <a:pt x="32" y="23"/>
                  </a:lnTo>
                  <a:lnTo>
                    <a:pt x="32" y="38"/>
                  </a:lnTo>
                  <a:lnTo>
                    <a:pt x="64" y="17"/>
                  </a:lnTo>
                  <a:lnTo>
                    <a:pt x="64" y="6"/>
                  </a:lnTo>
                  <a:lnTo>
                    <a:pt x="57" y="6"/>
                  </a:lnTo>
                  <a:lnTo>
                    <a:pt x="60" y="4"/>
                  </a:lnTo>
                  <a:lnTo>
                    <a:pt x="43" y="4"/>
                  </a:lnTo>
                  <a:lnTo>
                    <a:pt x="43" y="0"/>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72" name="Freeform 26"/>
            <p:cNvSpPr>
              <a:spLocks/>
            </p:cNvSpPr>
            <p:nvPr/>
          </p:nvSpPr>
          <p:spPr bwMode="auto">
            <a:xfrm>
              <a:off x="3326" y="2379"/>
              <a:ext cx="27" cy="31"/>
            </a:xfrm>
            <a:custGeom>
              <a:avLst/>
              <a:gdLst/>
              <a:ahLst/>
              <a:cxnLst>
                <a:cxn ang="0">
                  <a:pos x="8" y="5"/>
                </a:cxn>
                <a:cxn ang="0">
                  <a:pos x="16" y="5"/>
                </a:cxn>
                <a:cxn ang="0">
                  <a:pos x="16" y="30"/>
                </a:cxn>
                <a:cxn ang="0">
                  <a:pos x="26" y="21"/>
                </a:cxn>
                <a:cxn ang="0">
                  <a:pos x="26" y="0"/>
                </a:cxn>
                <a:cxn ang="0">
                  <a:pos x="7" y="0"/>
                </a:cxn>
                <a:cxn ang="0">
                  <a:pos x="0" y="5"/>
                </a:cxn>
                <a:cxn ang="0">
                  <a:pos x="8" y="5"/>
                </a:cxn>
              </a:cxnLst>
              <a:rect l="0" t="0" r="r" b="b"/>
              <a:pathLst>
                <a:path w="27" h="31">
                  <a:moveTo>
                    <a:pt x="8" y="5"/>
                  </a:moveTo>
                  <a:lnTo>
                    <a:pt x="16" y="5"/>
                  </a:lnTo>
                  <a:lnTo>
                    <a:pt x="16" y="30"/>
                  </a:lnTo>
                  <a:lnTo>
                    <a:pt x="26" y="21"/>
                  </a:lnTo>
                  <a:lnTo>
                    <a:pt x="26" y="0"/>
                  </a:lnTo>
                  <a:lnTo>
                    <a:pt x="7" y="0"/>
                  </a:lnTo>
                  <a:lnTo>
                    <a:pt x="0" y="5"/>
                  </a:lnTo>
                  <a:lnTo>
                    <a:pt x="8" y="5"/>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73" name="Freeform 27"/>
            <p:cNvSpPr>
              <a:spLocks/>
            </p:cNvSpPr>
            <p:nvPr/>
          </p:nvSpPr>
          <p:spPr bwMode="auto">
            <a:xfrm>
              <a:off x="3269" y="2333"/>
              <a:ext cx="23" cy="44"/>
            </a:xfrm>
            <a:custGeom>
              <a:avLst/>
              <a:gdLst/>
              <a:ahLst/>
              <a:cxnLst>
                <a:cxn ang="0">
                  <a:pos x="12" y="43"/>
                </a:cxn>
                <a:cxn ang="0">
                  <a:pos x="22" y="0"/>
                </a:cxn>
                <a:cxn ang="0">
                  <a:pos x="13" y="0"/>
                </a:cxn>
                <a:cxn ang="0">
                  <a:pos x="0" y="43"/>
                </a:cxn>
                <a:cxn ang="0">
                  <a:pos x="12" y="43"/>
                </a:cxn>
              </a:cxnLst>
              <a:rect l="0" t="0" r="r" b="b"/>
              <a:pathLst>
                <a:path w="23" h="44">
                  <a:moveTo>
                    <a:pt x="12" y="43"/>
                  </a:moveTo>
                  <a:lnTo>
                    <a:pt x="22" y="0"/>
                  </a:lnTo>
                  <a:lnTo>
                    <a:pt x="13" y="0"/>
                  </a:lnTo>
                  <a:lnTo>
                    <a:pt x="0" y="43"/>
                  </a:lnTo>
                  <a:lnTo>
                    <a:pt x="12" y="43"/>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74" name="Freeform 28"/>
            <p:cNvSpPr>
              <a:spLocks/>
            </p:cNvSpPr>
            <p:nvPr/>
          </p:nvSpPr>
          <p:spPr bwMode="auto">
            <a:xfrm>
              <a:off x="3098" y="2336"/>
              <a:ext cx="67" cy="41"/>
            </a:xfrm>
            <a:custGeom>
              <a:avLst/>
              <a:gdLst/>
              <a:ahLst/>
              <a:cxnLst>
                <a:cxn ang="0">
                  <a:pos x="57" y="0"/>
                </a:cxn>
                <a:cxn ang="0">
                  <a:pos x="66" y="0"/>
                </a:cxn>
                <a:cxn ang="0">
                  <a:pos x="15" y="40"/>
                </a:cxn>
                <a:cxn ang="0">
                  <a:pos x="0" y="40"/>
                </a:cxn>
                <a:cxn ang="0">
                  <a:pos x="57" y="0"/>
                </a:cxn>
              </a:cxnLst>
              <a:rect l="0" t="0" r="r" b="b"/>
              <a:pathLst>
                <a:path w="67" h="41">
                  <a:moveTo>
                    <a:pt x="57" y="0"/>
                  </a:moveTo>
                  <a:lnTo>
                    <a:pt x="66" y="0"/>
                  </a:lnTo>
                  <a:lnTo>
                    <a:pt x="15" y="40"/>
                  </a:lnTo>
                  <a:lnTo>
                    <a:pt x="0" y="40"/>
                  </a:lnTo>
                  <a:lnTo>
                    <a:pt x="57" y="0"/>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75" name="Freeform 29"/>
            <p:cNvSpPr>
              <a:spLocks/>
            </p:cNvSpPr>
            <p:nvPr/>
          </p:nvSpPr>
          <p:spPr bwMode="auto">
            <a:xfrm>
              <a:off x="3012" y="2317"/>
              <a:ext cx="509" cy="60"/>
            </a:xfrm>
            <a:custGeom>
              <a:avLst/>
              <a:gdLst/>
              <a:ahLst/>
              <a:cxnLst>
                <a:cxn ang="0">
                  <a:pos x="73" y="59"/>
                </a:cxn>
                <a:cxn ang="0">
                  <a:pos x="40" y="59"/>
                </a:cxn>
                <a:cxn ang="0">
                  <a:pos x="100" y="28"/>
                </a:cxn>
                <a:cxn ang="0">
                  <a:pos x="0" y="28"/>
                </a:cxn>
                <a:cxn ang="0">
                  <a:pos x="109" y="11"/>
                </a:cxn>
                <a:cxn ang="0">
                  <a:pos x="132" y="8"/>
                </a:cxn>
                <a:cxn ang="0">
                  <a:pos x="132" y="10"/>
                </a:cxn>
                <a:cxn ang="0">
                  <a:pos x="165" y="10"/>
                </a:cxn>
                <a:cxn ang="0">
                  <a:pos x="165" y="0"/>
                </a:cxn>
                <a:cxn ang="0">
                  <a:pos x="344" y="0"/>
                </a:cxn>
                <a:cxn ang="0">
                  <a:pos x="351" y="0"/>
                </a:cxn>
                <a:cxn ang="0">
                  <a:pos x="417" y="0"/>
                </a:cxn>
                <a:cxn ang="0">
                  <a:pos x="452" y="12"/>
                </a:cxn>
                <a:cxn ang="0">
                  <a:pos x="508" y="23"/>
                </a:cxn>
                <a:cxn ang="0">
                  <a:pos x="508" y="25"/>
                </a:cxn>
                <a:cxn ang="0">
                  <a:pos x="384" y="32"/>
                </a:cxn>
                <a:cxn ang="0">
                  <a:pos x="366" y="33"/>
                </a:cxn>
                <a:cxn ang="0">
                  <a:pos x="366" y="30"/>
                </a:cxn>
                <a:cxn ang="0">
                  <a:pos x="365" y="29"/>
                </a:cxn>
                <a:cxn ang="0">
                  <a:pos x="363" y="30"/>
                </a:cxn>
                <a:cxn ang="0">
                  <a:pos x="320" y="53"/>
                </a:cxn>
                <a:cxn ang="0">
                  <a:pos x="313" y="56"/>
                </a:cxn>
                <a:cxn ang="0">
                  <a:pos x="313" y="59"/>
                </a:cxn>
                <a:cxn ang="0">
                  <a:pos x="269" y="59"/>
                </a:cxn>
                <a:cxn ang="0">
                  <a:pos x="278" y="16"/>
                </a:cxn>
                <a:cxn ang="0">
                  <a:pos x="270" y="16"/>
                </a:cxn>
                <a:cxn ang="0">
                  <a:pos x="256" y="59"/>
                </a:cxn>
                <a:cxn ang="0">
                  <a:pos x="100" y="59"/>
                </a:cxn>
                <a:cxn ang="0">
                  <a:pos x="151" y="19"/>
                </a:cxn>
                <a:cxn ang="0">
                  <a:pos x="142" y="19"/>
                </a:cxn>
                <a:cxn ang="0">
                  <a:pos x="85" y="59"/>
                </a:cxn>
                <a:cxn ang="0">
                  <a:pos x="73" y="59"/>
                </a:cxn>
              </a:cxnLst>
              <a:rect l="0" t="0" r="r" b="b"/>
              <a:pathLst>
                <a:path w="509" h="60">
                  <a:moveTo>
                    <a:pt x="73" y="59"/>
                  </a:moveTo>
                  <a:lnTo>
                    <a:pt x="40" y="59"/>
                  </a:lnTo>
                  <a:lnTo>
                    <a:pt x="100" y="28"/>
                  </a:lnTo>
                  <a:lnTo>
                    <a:pt x="0" y="28"/>
                  </a:lnTo>
                  <a:lnTo>
                    <a:pt x="109" y="11"/>
                  </a:lnTo>
                  <a:lnTo>
                    <a:pt x="132" y="8"/>
                  </a:lnTo>
                  <a:lnTo>
                    <a:pt x="132" y="10"/>
                  </a:lnTo>
                  <a:lnTo>
                    <a:pt x="165" y="10"/>
                  </a:lnTo>
                  <a:lnTo>
                    <a:pt x="165" y="0"/>
                  </a:lnTo>
                  <a:lnTo>
                    <a:pt x="344" y="0"/>
                  </a:lnTo>
                  <a:lnTo>
                    <a:pt x="351" y="0"/>
                  </a:lnTo>
                  <a:lnTo>
                    <a:pt x="417" y="0"/>
                  </a:lnTo>
                  <a:lnTo>
                    <a:pt x="452" y="12"/>
                  </a:lnTo>
                  <a:lnTo>
                    <a:pt x="508" y="23"/>
                  </a:lnTo>
                  <a:lnTo>
                    <a:pt x="508" y="25"/>
                  </a:lnTo>
                  <a:lnTo>
                    <a:pt x="384" y="32"/>
                  </a:lnTo>
                  <a:lnTo>
                    <a:pt x="366" y="33"/>
                  </a:lnTo>
                  <a:lnTo>
                    <a:pt x="366" y="30"/>
                  </a:lnTo>
                  <a:lnTo>
                    <a:pt x="365" y="29"/>
                  </a:lnTo>
                  <a:lnTo>
                    <a:pt x="363" y="30"/>
                  </a:lnTo>
                  <a:lnTo>
                    <a:pt x="320" y="53"/>
                  </a:lnTo>
                  <a:lnTo>
                    <a:pt x="313" y="56"/>
                  </a:lnTo>
                  <a:lnTo>
                    <a:pt x="313" y="59"/>
                  </a:lnTo>
                  <a:lnTo>
                    <a:pt x="269" y="59"/>
                  </a:lnTo>
                  <a:lnTo>
                    <a:pt x="278" y="16"/>
                  </a:lnTo>
                  <a:lnTo>
                    <a:pt x="270" y="16"/>
                  </a:lnTo>
                  <a:lnTo>
                    <a:pt x="256" y="59"/>
                  </a:lnTo>
                  <a:lnTo>
                    <a:pt x="100" y="59"/>
                  </a:lnTo>
                  <a:lnTo>
                    <a:pt x="151" y="19"/>
                  </a:lnTo>
                  <a:lnTo>
                    <a:pt x="142" y="19"/>
                  </a:lnTo>
                  <a:lnTo>
                    <a:pt x="85" y="59"/>
                  </a:lnTo>
                  <a:lnTo>
                    <a:pt x="73" y="59"/>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76" name="Freeform 30"/>
            <p:cNvSpPr>
              <a:spLocks/>
            </p:cNvSpPr>
            <p:nvPr/>
          </p:nvSpPr>
          <p:spPr bwMode="auto">
            <a:xfrm>
              <a:off x="3397" y="2343"/>
              <a:ext cx="124" cy="25"/>
            </a:xfrm>
            <a:custGeom>
              <a:avLst/>
              <a:gdLst/>
              <a:ahLst/>
              <a:cxnLst>
                <a:cxn ang="0">
                  <a:pos x="123" y="0"/>
                </a:cxn>
                <a:cxn ang="0">
                  <a:pos x="0" y="6"/>
                </a:cxn>
                <a:cxn ang="0">
                  <a:pos x="0" y="24"/>
                </a:cxn>
                <a:cxn ang="0">
                  <a:pos x="5" y="23"/>
                </a:cxn>
                <a:cxn ang="0">
                  <a:pos x="5" y="16"/>
                </a:cxn>
                <a:cxn ang="0">
                  <a:pos x="5" y="15"/>
                </a:cxn>
                <a:cxn ang="0">
                  <a:pos x="6" y="14"/>
                </a:cxn>
                <a:cxn ang="0">
                  <a:pos x="8" y="14"/>
                </a:cxn>
                <a:cxn ang="0">
                  <a:pos x="8" y="13"/>
                </a:cxn>
                <a:cxn ang="0">
                  <a:pos x="9" y="12"/>
                </a:cxn>
                <a:cxn ang="0">
                  <a:pos x="10" y="12"/>
                </a:cxn>
                <a:cxn ang="0">
                  <a:pos x="11" y="13"/>
                </a:cxn>
                <a:cxn ang="0">
                  <a:pos x="12" y="13"/>
                </a:cxn>
                <a:cxn ang="0">
                  <a:pos x="13" y="14"/>
                </a:cxn>
                <a:cxn ang="0">
                  <a:pos x="14" y="16"/>
                </a:cxn>
                <a:cxn ang="0">
                  <a:pos x="14" y="17"/>
                </a:cxn>
                <a:cxn ang="0">
                  <a:pos x="13" y="23"/>
                </a:cxn>
                <a:cxn ang="0">
                  <a:pos x="62" y="20"/>
                </a:cxn>
                <a:cxn ang="0">
                  <a:pos x="109" y="17"/>
                </a:cxn>
                <a:cxn ang="0">
                  <a:pos x="109" y="5"/>
                </a:cxn>
                <a:cxn ang="0">
                  <a:pos x="123" y="0"/>
                </a:cxn>
              </a:cxnLst>
              <a:rect l="0" t="0" r="r" b="b"/>
              <a:pathLst>
                <a:path w="124" h="25">
                  <a:moveTo>
                    <a:pt x="123" y="0"/>
                  </a:moveTo>
                  <a:lnTo>
                    <a:pt x="0" y="6"/>
                  </a:lnTo>
                  <a:lnTo>
                    <a:pt x="0" y="24"/>
                  </a:lnTo>
                  <a:lnTo>
                    <a:pt x="5" y="23"/>
                  </a:lnTo>
                  <a:lnTo>
                    <a:pt x="5" y="16"/>
                  </a:lnTo>
                  <a:lnTo>
                    <a:pt x="5" y="15"/>
                  </a:lnTo>
                  <a:lnTo>
                    <a:pt x="6" y="14"/>
                  </a:lnTo>
                  <a:lnTo>
                    <a:pt x="8" y="14"/>
                  </a:lnTo>
                  <a:lnTo>
                    <a:pt x="8" y="13"/>
                  </a:lnTo>
                  <a:lnTo>
                    <a:pt x="9" y="12"/>
                  </a:lnTo>
                  <a:lnTo>
                    <a:pt x="10" y="12"/>
                  </a:lnTo>
                  <a:lnTo>
                    <a:pt x="11" y="13"/>
                  </a:lnTo>
                  <a:lnTo>
                    <a:pt x="12" y="13"/>
                  </a:lnTo>
                  <a:lnTo>
                    <a:pt x="13" y="14"/>
                  </a:lnTo>
                  <a:lnTo>
                    <a:pt x="14" y="16"/>
                  </a:lnTo>
                  <a:lnTo>
                    <a:pt x="14" y="17"/>
                  </a:lnTo>
                  <a:lnTo>
                    <a:pt x="13" y="23"/>
                  </a:lnTo>
                  <a:lnTo>
                    <a:pt x="62" y="20"/>
                  </a:lnTo>
                  <a:lnTo>
                    <a:pt x="109" y="17"/>
                  </a:lnTo>
                  <a:lnTo>
                    <a:pt x="109" y="5"/>
                  </a:lnTo>
                  <a:lnTo>
                    <a:pt x="123" y="0"/>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77" name="Freeform 31"/>
            <p:cNvSpPr>
              <a:spLocks/>
            </p:cNvSpPr>
            <p:nvPr/>
          </p:nvSpPr>
          <p:spPr bwMode="auto">
            <a:xfrm>
              <a:off x="3402" y="2356"/>
              <a:ext cx="17" cy="17"/>
            </a:xfrm>
            <a:custGeom>
              <a:avLst/>
              <a:gdLst/>
              <a:ahLst/>
              <a:cxnLst>
                <a:cxn ang="0">
                  <a:pos x="16" y="4"/>
                </a:cxn>
                <a:cxn ang="0">
                  <a:pos x="15" y="12"/>
                </a:cxn>
                <a:cxn ang="0">
                  <a:pos x="13" y="16"/>
                </a:cxn>
                <a:cxn ang="0">
                  <a:pos x="0" y="16"/>
                </a:cxn>
                <a:cxn ang="0">
                  <a:pos x="0" y="12"/>
                </a:cxn>
                <a:cxn ang="0">
                  <a:pos x="1" y="4"/>
                </a:cxn>
                <a:cxn ang="0">
                  <a:pos x="1" y="2"/>
                </a:cxn>
                <a:cxn ang="0">
                  <a:pos x="2" y="1"/>
                </a:cxn>
                <a:cxn ang="0">
                  <a:pos x="5" y="1"/>
                </a:cxn>
                <a:cxn ang="0">
                  <a:pos x="5" y="0"/>
                </a:cxn>
                <a:cxn ang="0">
                  <a:pos x="6" y="0"/>
                </a:cxn>
                <a:cxn ang="0">
                  <a:pos x="7" y="0"/>
                </a:cxn>
                <a:cxn ang="0">
                  <a:pos x="10" y="0"/>
                </a:cxn>
                <a:cxn ang="0">
                  <a:pos x="11" y="0"/>
                </a:cxn>
                <a:cxn ang="0">
                  <a:pos x="13" y="0"/>
                </a:cxn>
                <a:cxn ang="0">
                  <a:pos x="13" y="1"/>
                </a:cxn>
                <a:cxn ang="0">
                  <a:pos x="16" y="3"/>
                </a:cxn>
                <a:cxn ang="0">
                  <a:pos x="16" y="4"/>
                </a:cxn>
              </a:cxnLst>
              <a:rect l="0" t="0" r="r" b="b"/>
              <a:pathLst>
                <a:path w="17" h="17">
                  <a:moveTo>
                    <a:pt x="16" y="4"/>
                  </a:moveTo>
                  <a:lnTo>
                    <a:pt x="15" y="12"/>
                  </a:lnTo>
                  <a:lnTo>
                    <a:pt x="13" y="16"/>
                  </a:lnTo>
                  <a:lnTo>
                    <a:pt x="0" y="16"/>
                  </a:lnTo>
                  <a:lnTo>
                    <a:pt x="0" y="12"/>
                  </a:lnTo>
                  <a:lnTo>
                    <a:pt x="1" y="4"/>
                  </a:lnTo>
                  <a:lnTo>
                    <a:pt x="1" y="2"/>
                  </a:lnTo>
                  <a:lnTo>
                    <a:pt x="2" y="1"/>
                  </a:lnTo>
                  <a:lnTo>
                    <a:pt x="5" y="1"/>
                  </a:lnTo>
                  <a:lnTo>
                    <a:pt x="5" y="0"/>
                  </a:lnTo>
                  <a:lnTo>
                    <a:pt x="6" y="0"/>
                  </a:lnTo>
                  <a:lnTo>
                    <a:pt x="7" y="0"/>
                  </a:lnTo>
                  <a:lnTo>
                    <a:pt x="10" y="0"/>
                  </a:lnTo>
                  <a:lnTo>
                    <a:pt x="11" y="0"/>
                  </a:lnTo>
                  <a:lnTo>
                    <a:pt x="13" y="0"/>
                  </a:lnTo>
                  <a:lnTo>
                    <a:pt x="13" y="1"/>
                  </a:lnTo>
                  <a:lnTo>
                    <a:pt x="16" y="3"/>
                  </a:lnTo>
                  <a:lnTo>
                    <a:pt x="16" y="4"/>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78" name="Freeform 32"/>
            <p:cNvSpPr>
              <a:spLocks/>
            </p:cNvSpPr>
            <p:nvPr/>
          </p:nvSpPr>
          <p:spPr bwMode="auto">
            <a:xfrm>
              <a:off x="3183" y="2434"/>
              <a:ext cx="21" cy="17"/>
            </a:xfrm>
            <a:custGeom>
              <a:avLst/>
              <a:gdLst/>
              <a:ahLst/>
              <a:cxnLst>
                <a:cxn ang="0">
                  <a:pos x="20" y="7"/>
                </a:cxn>
                <a:cxn ang="0">
                  <a:pos x="20" y="6"/>
                </a:cxn>
                <a:cxn ang="0">
                  <a:pos x="18" y="4"/>
                </a:cxn>
                <a:cxn ang="0">
                  <a:pos x="17" y="3"/>
                </a:cxn>
                <a:cxn ang="0">
                  <a:pos x="15" y="2"/>
                </a:cxn>
                <a:cxn ang="0">
                  <a:pos x="14" y="0"/>
                </a:cxn>
                <a:cxn ang="0">
                  <a:pos x="12" y="0"/>
                </a:cxn>
                <a:cxn ang="0">
                  <a:pos x="7" y="0"/>
                </a:cxn>
                <a:cxn ang="0">
                  <a:pos x="5" y="2"/>
                </a:cxn>
                <a:cxn ang="0">
                  <a:pos x="4" y="2"/>
                </a:cxn>
                <a:cxn ang="0">
                  <a:pos x="2" y="3"/>
                </a:cxn>
                <a:cxn ang="0">
                  <a:pos x="1" y="4"/>
                </a:cxn>
                <a:cxn ang="0">
                  <a:pos x="1" y="6"/>
                </a:cxn>
                <a:cxn ang="0">
                  <a:pos x="0" y="7"/>
                </a:cxn>
                <a:cxn ang="0">
                  <a:pos x="0" y="9"/>
                </a:cxn>
                <a:cxn ang="0">
                  <a:pos x="1" y="11"/>
                </a:cxn>
                <a:cxn ang="0">
                  <a:pos x="2" y="13"/>
                </a:cxn>
                <a:cxn ang="0">
                  <a:pos x="3" y="13"/>
                </a:cxn>
                <a:cxn ang="0">
                  <a:pos x="4" y="14"/>
                </a:cxn>
                <a:cxn ang="0">
                  <a:pos x="5" y="14"/>
                </a:cxn>
                <a:cxn ang="0">
                  <a:pos x="7" y="16"/>
                </a:cxn>
                <a:cxn ang="0">
                  <a:pos x="13" y="16"/>
                </a:cxn>
                <a:cxn ang="0">
                  <a:pos x="15" y="14"/>
                </a:cxn>
                <a:cxn ang="0">
                  <a:pos x="16" y="14"/>
                </a:cxn>
                <a:cxn ang="0">
                  <a:pos x="17" y="13"/>
                </a:cxn>
                <a:cxn ang="0">
                  <a:pos x="18" y="11"/>
                </a:cxn>
                <a:cxn ang="0">
                  <a:pos x="19" y="11"/>
                </a:cxn>
                <a:cxn ang="0">
                  <a:pos x="20" y="9"/>
                </a:cxn>
                <a:cxn ang="0">
                  <a:pos x="20" y="7"/>
                </a:cxn>
              </a:cxnLst>
              <a:rect l="0" t="0" r="r" b="b"/>
              <a:pathLst>
                <a:path w="21" h="17">
                  <a:moveTo>
                    <a:pt x="20" y="7"/>
                  </a:moveTo>
                  <a:lnTo>
                    <a:pt x="20" y="6"/>
                  </a:lnTo>
                  <a:lnTo>
                    <a:pt x="18" y="4"/>
                  </a:lnTo>
                  <a:lnTo>
                    <a:pt x="17" y="3"/>
                  </a:lnTo>
                  <a:lnTo>
                    <a:pt x="15" y="2"/>
                  </a:lnTo>
                  <a:lnTo>
                    <a:pt x="14" y="0"/>
                  </a:lnTo>
                  <a:lnTo>
                    <a:pt x="12" y="0"/>
                  </a:lnTo>
                  <a:lnTo>
                    <a:pt x="7" y="0"/>
                  </a:lnTo>
                  <a:lnTo>
                    <a:pt x="5" y="2"/>
                  </a:lnTo>
                  <a:lnTo>
                    <a:pt x="4" y="2"/>
                  </a:lnTo>
                  <a:lnTo>
                    <a:pt x="2" y="3"/>
                  </a:lnTo>
                  <a:lnTo>
                    <a:pt x="1" y="4"/>
                  </a:lnTo>
                  <a:lnTo>
                    <a:pt x="1" y="6"/>
                  </a:lnTo>
                  <a:lnTo>
                    <a:pt x="0" y="7"/>
                  </a:lnTo>
                  <a:lnTo>
                    <a:pt x="0" y="9"/>
                  </a:lnTo>
                  <a:lnTo>
                    <a:pt x="1" y="11"/>
                  </a:lnTo>
                  <a:lnTo>
                    <a:pt x="2" y="13"/>
                  </a:lnTo>
                  <a:lnTo>
                    <a:pt x="3" y="13"/>
                  </a:lnTo>
                  <a:lnTo>
                    <a:pt x="4" y="14"/>
                  </a:lnTo>
                  <a:lnTo>
                    <a:pt x="5" y="14"/>
                  </a:lnTo>
                  <a:lnTo>
                    <a:pt x="7" y="16"/>
                  </a:lnTo>
                  <a:lnTo>
                    <a:pt x="13" y="16"/>
                  </a:lnTo>
                  <a:lnTo>
                    <a:pt x="15" y="14"/>
                  </a:lnTo>
                  <a:lnTo>
                    <a:pt x="16" y="14"/>
                  </a:lnTo>
                  <a:lnTo>
                    <a:pt x="17" y="13"/>
                  </a:lnTo>
                  <a:lnTo>
                    <a:pt x="18" y="11"/>
                  </a:lnTo>
                  <a:lnTo>
                    <a:pt x="19" y="11"/>
                  </a:lnTo>
                  <a:lnTo>
                    <a:pt x="20" y="9"/>
                  </a:lnTo>
                  <a:lnTo>
                    <a:pt x="20" y="7"/>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79" name="Freeform 33"/>
            <p:cNvSpPr>
              <a:spLocks/>
            </p:cNvSpPr>
            <p:nvPr/>
          </p:nvSpPr>
          <p:spPr bwMode="auto">
            <a:xfrm>
              <a:off x="3160" y="2431"/>
              <a:ext cx="17" cy="17"/>
            </a:xfrm>
            <a:custGeom>
              <a:avLst/>
              <a:gdLst/>
              <a:ahLst/>
              <a:cxnLst>
                <a:cxn ang="0">
                  <a:pos x="16" y="9"/>
                </a:cxn>
                <a:cxn ang="0">
                  <a:pos x="15" y="5"/>
                </a:cxn>
                <a:cxn ang="0">
                  <a:pos x="15" y="4"/>
                </a:cxn>
                <a:cxn ang="0">
                  <a:pos x="14" y="2"/>
                </a:cxn>
                <a:cxn ang="0">
                  <a:pos x="13" y="1"/>
                </a:cxn>
                <a:cxn ang="0">
                  <a:pos x="10" y="1"/>
                </a:cxn>
                <a:cxn ang="0">
                  <a:pos x="8" y="0"/>
                </a:cxn>
                <a:cxn ang="0">
                  <a:pos x="6" y="0"/>
                </a:cxn>
                <a:cxn ang="0">
                  <a:pos x="5" y="1"/>
                </a:cxn>
                <a:cxn ang="0">
                  <a:pos x="3" y="1"/>
                </a:cxn>
                <a:cxn ang="0">
                  <a:pos x="2" y="2"/>
                </a:cxn>
                <a:cxn ang="0">
                  <a:pos x="1" y="2"/>
                </a:cxn>
                <a:cxn ang="0">
                  <a:pos x="0" y="5"/>
                </a:cxn>
                <a:cxn ang="0">
                  <a:pos x="0" y="10"/>
                </a:cxn>
                <a:cxn ang="0">
                  <a:pos x="1" y="12"/>
                </a:cxn>
                <a:cxn ang="0">
                  <a:pos x="2" y="13"/>
                </a:cxn>
                <a:cxn ang="0">
                  <a:pos x="3" y="15"/>
                </a:cxn>
                <a:cxn ang="0">
                  <a:pos x="5" y="15"/>
                </a:cxn>
                <a:cxn ang="0">
                  <a:pos x="6" y="16"/>
                </a:cxn>
                <a:cxn ang="0">
                  <a:pos x="8" y="16"/>
                </a:cxn>
                <a:cxn ang="0">
                  <a:pos x="10" y="15"/>
                </a:cxn>
                <a:cxn ang="0">
                  <a:pos x="12" y="15"/>
                </a:cxn>
                <a:cxn ang="0">
                  <a:pos x="13" y="13"/>
                </a:cxn>
                <a:cxn ang="0">
                  <a:pos x="14" y="12"/>
                </a:cxn>
                <a:cxn ang="0">
                  <a:pos x="16" y="9"/>
                </a:cxn>
              </a:cxnLst>
              <a:rect l="0" t="0" r="r" b="b"/>
              <a:pathLst>
                <a:path w="17" h="17">
                  <a:moveTo>
                    <a:pt x="16" y="9"/>
                  </a:moveTo>
                  <a:lnTo>
                    <a:pt x="15" y="5"/>
                  </a:lnTo>
                  <a:lnTo>
                    <a:pt x="15" y="4"/>
                  </a:lnTo>
                  <a:lnTo>
                    <a:pt x="14" y="2"/>
                  </a:lnTo>
                  <a:lnTo>
                    <a:pt x="13" y="1"/>
                  </a:lnTo>
                  <a:lnTo>
                    <a:pt x="10" y="1"/>
                  </a:lnTo>
                  <a:lnTo>
                    <a:pt x="8" y="0"/>
                  </a:lnTo>
                  <a:lnTo>
                    <a:pt x="6" y="0"/>
                  </a:lnTo>
                  <a:lnTo>
                    <a:pt x="5" y="1"/>
                  </a:lnTo>
                  <a:lnTo>
                    <a:pt x="3" y="1"/>
                  </a:lnTo>
                  <a:lnTo>
                    <a:pt x="2" y="2"/>
                  </a:lnTo>
                  <a:lnTo>
                    <a:pt x="1" y="2"/>
                  </a:lnTo>
                  <a:lnTo>
                    <a:pt x="0" y="5"/>
                  </a:lnTo>
                  <a:lnTo>
                    <a:pt x="0" y="10"/>
                  </a:lnTo>
                  <a:lnTo>
                    <a:pt x="1" y="12"/>
                  </a:lnTo>
                  <a:lnTo>
                    <a:pt x="2" y="13"/>
                  </a:lnTo>
                  <a:lnTo>
                    <a:pt x="3" y="15"/>
                  </a:lnTo>
                  <a:lnTo>
                    <a:pt x="5" y="15"/>
                  </a:lnTo>
                  <a:lnTo>
                    <a:pt x="6" y="16"/>
                  </a:lnTo>
                  <a:lnTo>
                    <a:pt x="8" y="16"/>
                  </a:lnTo>
                  <a:lnTo>
                    <a:pt x="10" y="15"/>
                  </a:lnTo>
                  <a:lnTo>
                    <a:pt x="12" y="15"/>
                  </a:lnTo>
                  <a:lnTo>
                    <a:pt x="13" y="13"/>
                  </a:lnTo>
                  <a:lnTo>
                    <a:pt x="14" y="12"/>
                  </a:lnTo>
                  <a:lnTo>
                    <a:pt x="16" y="9"/>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80" name="Freeform 34"/>
            <p:cNvSpPr>
              <a:spLocks/>
            </p:cNvSpPr>
            <p:nvPr/>
          </p:nvSpPr>
          <p:spPr bwMode="auto">
            <a:xfrm>
              <a:off x="3208" y="2432"/>
              <a:ext cx="17" cy="17"/>
            </a:xfrm>
            <a:custGeom>
              <a:avLst/>
              <a:gdLst/>
              <a:ahLst/>
              <a:cxnLst>
                <a:cxn ang="0">
                  <a:pos x="16" y="9"/>
                </a:cxn>
                <a:cxn ang="0">
                  <a:pos x="15" y="5"/>
                </a:cxn>
                <a:cxn ang="0">
                  <a:pos x="15" y="4"/>
                </a:cxn>
                <a:cxn ang="0">
                  <a:pos x="14" y="2"/>
                </a:cxn>
                <a:cxn ang="0">
                  <a:pos x="12" y="2"/>
                </a:cxn>
                <a:cxn ang="0">
                  <a:pos x="11" y="0"/>
                </a:cxn>
                <a:cxn ang="0">
                  <a:pos x="3" y="0"/>
                </a:cxn>
                <a:cxn ang="0">
                  <a:pos x="2" y="2"/>
                </a:cxn>
                <a:cxn ang="0">
                  <a:pos x="0" y="4"/>
                </a:cxn>
                <a:cxn ang="0">
                  <a:pos x="0" y="5"/>
                </a:cxn>
                <a:cxn ang="0">
                  <a:pos x="0" y="7"/>
                </a:cxn>
                <a:cxn ang="0">
                  <a:pos x="0" y="9"/>
                </a:cxn>
                <a:cxn ang="0">
                  <a:pos x="1" y="12"/>
                </a:cxn>
                <a:cxn ang="0">
                  <a:pos x="2" y="14"/>
                </a:cxn>
                <a:cxn ang="0">
                  <a:pos x="3" y="16"/>
                </a:cxn>
                <a:cxn ang="0">
                  <a:pos x="4" y="16"/>
                </a:cxn>
                <a:cxn ang="0">
                  <a:pos x="10" y="16"/>
                </a:cxn>
                <a:cxn ang="0">
                  <a:pos x="12" y="16"/>
                </a:cxn>
                <a:cxn ang="0">
                  <a:pos x="13" y="14"/>
                </a:cxn>
                <a:cxn ang="0">
                  <a:pos x="14" y="12"/>
                </a:cxn>
                <a:cxn ang="0">
                  <a:pos x="16" y="9"/>
                </a:cxn>
              </a:cxnLst>
              <a:rect l="0" t="0" r="r" b="b"/>
              <a:pathLst>
                <a:path w="17" h="17">
                  <a:moveTo>
                    <a:pt x="16" y="9"/>
                  </a:moveTo>
                  <a:lnTo>
                    <a:pt x="15" y="5"/>
                  </a:lnTo>
                  <a:lnTo>
                    <a:pt x="15" y="4"/>
                  </a:lnTo>
                  <a:lnTo>
                    <a:pt x="14" y="2"/>
                  </a:lnTo>
                  <a:lnTo>
                    <a:pt x="12" y="2"/>
                  </a:lnTo>
                  <a:lnTo>
                    <a:pt x="11" y="0"/>
                  </a:lnTo>
                  <a:lnTo>
                    <a:pt x="3" y="0"/>
                  </a:lnTo>
                  <a:lnTo>
                    <a:pt x="2" y="2"/>
                  </a:lnTo>
                  <a:lnTo>
                    <a:pt x="0" y="4"/>
                  </a:lnTo>
                  <a:lnTo>
                    <a:pt x="0" y="5"/>
                  </a:lnTo>
                  <a:lnTo>
                    <a:pt x="0" y="7"/>
                  </a:lnTo>
                  <a:lnTo>
                    <a:pt x="0" y="9"/>
                  </a:lnTo>
                  <a:lnTo>
                    <a:pt x="1" y="12"/>
                  </a:lnTo>
                  <a:lnTo>
                    <a:pt x="2" y="14"/>
                  </a:lnTo>
                  <a:lnTo>
                    <a:pt x="3" y="16"/>
                  </a:lnTo>
                  <a:lnTo>
                    <a:pt x="4" y="16"/>
                  </a:lnTo>
                  <a:lnTo>
                    <a:pt x="10" y="16"/>
                  </a:lnTo>
                  <a:lnTo>
                    <a:pt x="12" y="16"/>
                  </a:lnTo>
                  <a:lnTo>
                    <a:pt x="13" y="14"/>
                  </a:lnTo>
                  <a:lnTo>
                    <a:pt x="14" y="12"/>
                  </a:lnTo>
                  <a:lnTo>
                    <a:pt x="16" y="9"/>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81" name="Freeform 35"/>
            <p:cNvSpPr>
              <a:spLocks/>
            </p:cNvSpPr>
            <p:nvPr/>
          </p:nvSpPr>
          <p:spPr bwMode="auto">
            <a:xfrm>
              <a:off x="3494" y="2400"/>
              <a:ext cx="68" cy="22"/>
            </a:xfrm>
            <a:custGeom>
              <a:avLst/>
              <a:gdLst/>
              <a:ahLst/>
              <a:cxnLst>
                <a:cxn ang="0">
                  <a:pos x="0" y="21"/>
                </a:cxn>
                <a:cxn ang="0">
                  <a:pos x="4" y="19"/>
                </a:cxn>
                <a:cxn ang="0">
                  <a:pos x="8" y="17"/>
                </a:cxn>
                <a:cxn ang="0">
                  <a:pos x="12" y="14"/>
                </a:cxn>
                <a:cxn ang="0">
                  <a:pos x="17" y="12"/>
                </a:cxn>
                <a:cxn ang="0">
                  <a:pos x="20" y="9"/>
                </a:cxn>
                <a:cxn ang="0">
                  <a:pos x="24" y="10"/>
                </a:cxn>
                <a:cxn ang="0">
                  <a:pos x="28" y="11"/>
                </a:cxn>
                <a:cxn ang="0">
                  <a:pos x="33" y="10"/>
                </a:cxn>
                <a:cxn ang="0">
                  <a:pos x="39" y="9"/>
                </a:cxn>
                <a:cxn ang="0">
                  <a:pos x="44" y="8"/>
                </a:cxn>
                <a:cxn ang="0">
                  <a:pos x="48" y="5"/>
                </a:cxn>
                <a:cxn ang="0">
                  <a:pos x="52" y="3"/>
                </a:cxn>
                <a:cxn ang="0">
                  <a:pos x="56" y="1"/>
                </a:cxn>
                <a:cxn ang="0">
                  <a:pos x="61" y="0"/>
                </a:cxn>
                <a:cxn ang="0">
                  <a:pos x="67" y="0"/>
                </a:cxn>
                <a:cxn ang="0">
                  <a:pos x="64" y="0"/>
                </a:cxn>
                <a:cxn ang="0">
                  <a:pos x="65" y="2"/>
                </a:cxn>
                <a:cxn ang="0">
                  <a:pos x="59" y="4"/>
                </a:cxn>
                <a:cxn ang="0">
                  <a:pos x="54" y="5"/>
                </a:cxn>
                <a:cxn ang="0">
                  <a:pos x="50" y="7"/>
                </a:cxn>
                <a:cxn ang="0">
                  <a:pos x="52" y="8"/>
                </a:cxn>
                <a:cxn ang="0">
                  <a:pos x="54" y="10"/>
                </a:cxn>
                <a:cxn ang="0">
                  <a:pos x="49" y="10"/>
                </a:cxn>
                <a:cxn ang="0">
                  <a:pos x="43" y="12"/>
                </a:cxn>
                <a:cxn ang="0">
                  <a:pos x="38" y="13"/>
                </a:cxn>
                <a:cxn ang="0">
                  <a:pos x="38" y="14"/>
                </a:cxn>
                <a:cxn ang="0">
                  <a:pos x="39" y="15"/>
                </a:cxn>
                <a:cxn ang="0">
                  <a:pos x="35" y="16"/>
                </a:cxn>
                <a:cxn ang="0">
                  <a:pos x="32" y="16"/>
                </a:cxn>
                <a:cxn ang="0">
                  <a:pos x="34" y="17"/>
                </a:cxn>
                <a:cxn ang="0">
                  <a:pos x="39" y="17"/>
                </a:cxn>
                <a:cxn ang="0">
                  <a:pos x="41" y="19"/>
                </a:cxn>
                <a:cxn ang="0">
                  <a:pos x="18" y="19"/>
                </a:cxn>
                <a:cxn ang="0">
                  <a:pos x="12" y="20"/>
                </a:cxn>
                <a:cxn ang="0">
                  <a:pos x="5" y="21"/>
                </a:cxn>
                <a:cxn ang="0">
                  <a:pos x="0" y="21"/>
                </a:cxn>
              </a:cxnLst>
              <a:rect l="0" t="0" r="r" b="b"/>
              <a:pathLst>
                <a:path w="68" h="22">
                  <a:moveTo>
                    <a:pt x="0" y="21"/>
                  </a:moveTo>
                  <a:lnTo>
                    <a:pt x="4" y="19"/>
                  </a:lnTo>
                  <a:lnTo>
                    <a:pt x="8" y="17"/>
                  </a:lnTo>
                  <a:lnTo>
                    <a:pt x="12" y="14"/>
                  </a:lnTo>
                  <a:lnTo>
                    <a:pt x="17" y="12"/>
                  </a:lnTo>
                  <a:lnTo>
                    <a:pt x="20" y="9"/>
                  </a:lnTo>
                  <a:lnTo>
                    <a:pt x="24" y="10"/>
                  </a:lnTo>
                  <a:lnTo>
                    <a:pt x="28" y="11"/>
                  </a:lnTo>
                  <a:lnTo>
                    <a:pt x="33" y="10"/>
                  </a:lnTo>
                  <a:lnTo>
                    <a:pt x="39" y="9"/>
                  </a:lnTo>
                  <a:lnTo>
                    <a:pt x="44" y="8"/>
                  </a:lnTo>
                  <a:lnTo>
                    <a:pt x="48" y="5"/>
                  </a:lnTo>
                  <a:lnTo>
                    <a:pt x="52" y="3"/>
                  </a:lnTo>
                  <a:lnTo>
                    <a:pt x="56" y="1"/>
                  </a:lnTo>
                  <a:lnTo>
                    <a:pt x="61" y="0"/>
                  </a:lnTo>
                  <a:lnTo>
                    <a:pt x="67" y="0"/>
                  </a:lnTo>
                  <a:lnTo>
                    <a:pt x="64" y="0"/>
                  </a:lnTo>
                  <a:lnTo>
                    <a:pt x="65" y="2"/>
                  </a:lnTo>
                  <a:lnTo>
                    <a:pt x="59" y="4"/>
                  </a:lnTo>
                  <a:lnTo>
                    <a:pt x="54" y="5"/>
                  </a:lnTo>
                  <a:lnTo>
                    <a:pt x="50" y="7"/>
                  </a:lnTo>
                  <a:lnTo>
                    <a:pt x="52" y="8"/>
                  </a:lnTo>
                  <a:lnTo>
                    <a:pt x="54" y="10"/>
                  </a:lnTo>
                  <a:lnTo>
                    <a:pt x="49" y="10"/>
                  </a:lnTo>
                  <a:lnTo>
                    <a:pt x="43" y="12"/>
                  </a:lnTo>
                  <a:lnTo>
                    <a:pt x="38" y="13"/>
                  </a:lnTo>
                  <a:lnTo>
                    <a:pt x="38" y="14"/>
                  </a:lnTo>
                  <a:lnTo>
                    <a:pt x="39" y="15"/>
                  </a:lnTo>
                  <a:lnTo>
                    <a:pt x="35" y="16"/>
                  </a:lnTo>
                  <a:lnTo>
                    <a:pt x="32" y="16"/>
                  </a:lnTo>
                  <a:lnTo>
                    <a:pt x="34" y="17"/>
                  </a:lnTo>
                  <a:lnTo>
                    <a:pt x="39" y="17"/>
                  </a:lnTo>
                  <a:lnTo>
                    <a:pt x="41" y="19"/>
                  </a:lnTo>
                  <a:lnTo>
                    <a:pt x="18" y="19"/>
                  </a:lnTo>
                  <a:lnTo>
                    <a:pt x="12" y="20"/>
                  </a:lnTo>
                  <a:lnTo>
                    <a:pt x="5" y="21"/>
                  </a:lnTo>
                  <a:lnTo>
                    <a:pt x="0" y="21"/>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82" name="Freeform 36"/>
            <p:cNvSpPr>
              <a:spLocks/>
            </p:cNvSpPr>
            <p:nvPr/>
          </p:nvSpPr>
          <p:spPr bwMode="auto">
            <a:xfrm>
              <a:off x="3385" y="2444"/>
              <a:ext cx="122" cy="39"/>
            </a:xfrm>
            <a:custGeom>
              <a:avLst/>
              <a:gdLst/>
              <a:ahLst/>
              <a:cxnLst>
                <a:cxn ang="0">
                  <a:pos x="3" y="35"/>
                </a:cxn>
                <a:cxn ang="0">
                  <a:pos x="13" y="32"/>
                </a:cxn>
                <a:cxn ang="0">
                  <a:pos x="22" y="27"/>
                </a:cxn>
                <a:cxn ang="0">
                  <a:pos x="34" y="22"/>
                </a:cxn>
                <a:cxn ang="0">
                  <a:pos x="43" y="19"/>
                </a:cxn>
                <a:cxn ang="0">
                  <a:pos x="51" y="16"/>
                </a:cxn>
                <a:cxn ang="0">
                  <a:pos x="57" y="12"/>
                </a:cxn>
                <a:cxn ang="0">
                  <a:pos x="76" y="11"/>
                </a:cxn>
                <a:cxn ang="0">
                  <a:pos x="85" y="9"/>
                </a:cxn>
                <a:cxn ang="0">
                  <a:pos x="93" y="6"/>
                </a:cxn>
                <a:cxn ang="0">
                  <a:pos x="101" y="5"/>
                </a:cxn>
                <a:cxn ang="0">
                  <a:pos x="112" y="1"/>
                </a:cxn>
                <a:cxn ang="0">
                  <a:pos x="121" y="0"/>
                </a:cxn>
                <a:cxn ang="0">
                  <a:pos x="117" y="1"/>
                </a:cxn>
                <a:cxn ang="0">
                  <a:pos x="112" y="4"/>
                </a:cxn>
                <a:cxn ang="0">
                  <a:pos x="107" y="7"/>
                </a:cxn>
                <a:cxn ang="0">
                  <a:pos x="110" y="7"/>
                </a:cxn>
                <a:cxn ang="0">
                  <a:pos x="110" y="10"/>
                </a:cxn>
                <a:cxn ang="0">
                  <a:pos x="110" y="10"/>
                </a:cxn>
                <a:cxn ang="0">
                  <a:pos x="107" y="12"/>
                </a:cxn>
                <a:cxn ang="0">
                  <a:pos x="99" y="12"/>
                </a:cxn>
                <a:cxn ang="0">
                  <a:pos x="88" y="12"/>
                </a:cxn>
                <a:cxn ang="0">
                  <a:pos x="85" y="14"/>
                </a:cxn>
                <a:cxn ang="0">
                  <a:pos x="89" y="16"/>
                </a:cxn>
                <a:cxn ang="0">
                  <a:pos x="95" y="17"/>
                </a:cxn>
                <a:cxn ang="0">
                  <a:pos x="89" y="18"/>
                </a:cxn>
                <a:cxn ang="0">
                  <a:pos x="94" y="20"/>
                </a:cxn>
                <a:cxn ang="0">
                  <a:pos x="103" y="22"/>
                </a:cxn>
                <a:cxn ang="0">
                  <a:pos x="99" y="25"/>
                </a:cxn>
                <a:cxn ang="0">
                  <a:pos x="89" y="27"/>
                </a:cxn>
                <a:cxn ang="0">
                  <a:pos x="73" y="30"/>
                </a:cxn>
                <a:cxn ang="0">
                  <a:pos x="57" y="31"/>
                </a:cxn>
                <a:cxn ang="0">
                  <a:pos x="40" y="29"/>
                </a:cxn>
                <a:cxn ang="0">
                  <a:pos x="46" y="31"/>
                </a:cxn>
                <a:cxn ang="0">
                  <a:pos x="45" y="32"/>
                </a:cxn>
                <a:cxn ang="0">
                  <a:pos x="41" y="34"/>
                </a:cxn>
                <a:cxn ang="0">
                  <a:pos x="46" y="35"/>
                </a:cxn>
                <a:cxn ang="0">
                  <a:pos x="40" y="36"/>
                </a:cxn>
                <a:cxn ang="0">
                  <a:pos x="24" y="35"/>
                </a:cxn>
                <a:cxn ang="0">
                  <a:pos x="15" y="37"/>
                </a:cxn>
                <a:cxn ang="0">
                  <a:pos x="7" y="38"/>
                </a:cxn>
                <a:cxn ang="0">
                  <a:pos x="0" y="36"/>
                </a:cxn>
              </a:cxnLst>
              <a:rect l="0" t="0" r="r" b="b"/>
              <a:pathLst>
                <a:path w="122" h="39">
                  <a:moveTo>
                    <a:pt x="0" y="36"/>
                  </a:moveTo>
                  <a:lnTo>
                    <a:pt x="3" y="35"/>
                  </a:lnTo>
                  <a:lnTo>
                    <a:pt x="8" y="34"/>
                  </a:lnTo>
                  <a:lnTo>
                    <a:pt x="13" y="32"/>
                  </a:lnTo>
                  <a:lnTo>
                    <a:pt x="16" y="31"/>
                  </a:lnTo>
                  <a:lnTo>
                    <a:pt x="22" y="27"/>
                  </a:lnTo>
                  <a:lnTo>
                    <a:pt x="29" y="24"/>
                  </a:lnTo>
                  <a:lnTo>
                    <a:pt x="34" y="22"/>
                  </a:lnTo>
                  <a:lnTo>
                    <a:pt x="39" y="21"/>
                  </a:lnTo>
                  <a:lnTo>
                    <a:pt x="43" y="19"/>
                  </a:lnTo>
                  <a:lnTo>
                    <a:pt x="47" y="18"/>
                  </a:lnTo>
                  <a:lnTo>
                    <a:pt x="51" y="16"/>
                  </a:lnTo>
                  <a:lnTo>
                    <a:pt x="54" y="14"/>
                  </a:lnTo>
                  <a:lnTo>
                    <a:pt x="57" y="12"/>
                  </a:lnTo>
                  <a:lnTo>
                    <a:pt x="71" y="12"/>
                  </a:lnTo>
                  <a:lnTo>
                    <a:pt x="76" y="11"/>
                  </a:lnTo>
                  <a:lnTo>
                    <a:pt x="82" y="10"/>
                  </a:lnTo>
                  <a:lnTo>
                    <a:pt x="85" y="9"/>
                  </a:lnTo>
                  <a:lnTo>
                    <a:pt x="90" y="7"/>
                  </a:lnTo>
                  <a:lnTo>
                    <a:pt x="93" y="6"/>
                  </a:lnTo>
                  <a:lnTo>
                    <a:pt x="97" y="5"/>
                  </a:lnTo>
                  <a:lnTo>
                    <a:pt x="101" y="5"/>
                  </a:lnTo>
                  <a:lnTo>
                    <a:pt x="107" y="3"/>
                  </a:lnTo>
                  <a:lnTo>
                    <a:pt x="112" y="1"/>
                  </a:lnTo>
                  <a:lnTo>
                    <a:pt x="118" y="1"/>
                  </a:lnTo>
                  <a:lnTo>
                    <a:pt x="121" y="0"/>
                  </a:lnTo>
                  <a:lnTo>
                    <a:pt x="118" y="1"/>
                  </a:lnTo>
                  <a:lnTo>
                    <a:pt x="117" y="1"/>
                  </a:lnTo>
                  <a:lnTo>
                    <a:pt x="115" y="3"/>
                  </a:lnTo>
                  <a:lnTo>
                    <a:pt x="112" y="4"/>
                  </a:lnTo>
                  <a:lnTo>
                    <a:pt x="108" y="5"/>
                  </a:lnTo>
                  <a:lnTo>
                    <a:pt x="107" y="7"/>
                  </a:lnTo>
                  <a:lnTo>
                    <a:pt x="108" y="7"/>
                  </a:lnTo>
                  <a:lnTo>
                    <a:pt x="110" y="7"/>
                  </a:lnTo>
                  <a:lnTo>
                    <a:pt x="112" y="9"/>
                  </a:lnTo>
                  <a:lnTo>
                    <a:pt x="110" y="10"/>
                  </a:lnTo>
                  <a:lnTo>
                    <a:pt x="109" y="10"/>
                  </a:lnTo>
                  <a:lnTo>
                    <a:pt x="110" y="10"/>
                  </a:lnTo>
                  <a:lnTo>
                    <a:pt x="110" y="12"/>
                  </a:lnTo>
                  <a:lnTo>
                    <a:pt x="107" y="12"/>
                  </a:lnTo>
                  <a:lnTo>
                    <a:pt x="103" y="12"/>
                  </a:lnTo>
                  <a:lnTo>
                    <a:pt x="99" y="12"/>
                  </a:lnTo>
                  <a:lnTo>
                    <a:pt x="93" y="11"/>
                  </a:lnTo>
                  <a:lnTo>
                    <a:pt x="88" y="12"/>
                  </a:lnTo>
                  <a:lnTo>
                    <a:pt x="85" y="12"/>
                  </a:lnTo>
                  <a:lnTo>
                    <a:pt x="85" y="14"/>
                  </a:lnTo>
                  <a:lnTo>
                    <a:pt x="87" y="15"/>
                  </a:lnTo>
                  <a:lnTo>
                    <a:pt x="89" y="16"/>
                  </a:lnTo>
                  <a:lnTo>
                    <a:pt x="92" y="16"/>
                  </a:lnTo>
                  <a:lnTo>
                    <a:pt x="95" y="17"/>
                  </a:lnTo>
                  <a:lnTo>
                    <a:pt x="90" y="17"/>
                  </a:lnTo>
                  <a:lnTo>
                    <a:pt x="89" y="18"/>
                  </a:lnTo>
                  <a:lnTo>
                    <a:pt x="93" y="18"/>
                  </a:lnTo>
                  <a:lnTo>
                    <a:pt x="94" y="20"/>
                  </a:lnTo>
                  <a:lnTo>
                    <a:pt x="98" y="21"/>
                  </a:lnTo>
                  <a:lnTo>
                    <a:pt x="103" y="22"/>
                  </a:lnTo>
                  <a:lnTo>
                    <a:pt x="104" y="22"/>
                  </a:lnTo>
                  <a:lnTo>
                    <a:pt x="99" y="25"/>
                  </a:lnTo>
                  <a:lnTo>
                    <a:pt x="93" y="27"/>
                  </a:lnTo>
                  <a:lnTo>
                    <a:pt x="89" y="27"/>
                  </a:lnTo>
                  <a:lnTo>
                    <a:pt x="81" y="29"/>
                  </a:lnTo>
                  <a:lnTo>
                    <a:pt x="73" y="30"/>
                  </a:lnTo>
                  <a:lnTo>
                    <a:pt x="65" y="31"/>
                  </a:lnTo>
                  <a:lnTo>
                    <a:pt x="57" y="31"/>
                  </a:lnTo>
                  <a:lnTo>
                    <a:pt x="49" y="30"/>
                  </a:lnTo>
                  <a:lnTo>
                    <a:pt x="40" y="29"/>
                  </a:lnTo>
                  <a:lnTo>
                    <a:pt x="44" y="30"/>
                  </a:lnTo>
                  <a:lnTo>
                    <a:pt x="46" y="31"/>
                  </a:lnTo>
                  <a:lnTo>
                    <a:pt x="46" y="32"/>
                  </a:lnTo>
                  <a:lnTo>
                    <a:pt x="45" y="32"/>
                  </a:lnTo>
                  <a:lnTo>
                    <a:pt x="38" y="32"/>
                  </a:lnTo>
                  <a:lnTo>
                    <a:pt x="41" y="34"/>
                  </a:lnTo>
                  <a:lnTo>
                    <a:pt x="44" y="35"/>
                  </a:lnTo>
                  <a:lnTo>
                    <a:pt x="46" y="35"/>
                  </a:lnTo>
                  <a:lnTo>
                    <a:pt x="44" y="36"/>
                  </a:lnTo>
                  <a:lnTo>
                    <a:pt x="40" y="36"/>
                  </a:lnTo>
                  <a:lnTo>
                    <a:pt x="34" y="35"/>
                  </a:lnTo>
                  <a:lnTo>
                    <a:pt x="24" y="35"/>
                  </a:lnTo>
                  <a:lnTo>
                    <a:pt x="20" y="36"/>
                  </a:lnTo>
                  <a:lnTo>
                    <a:pt x="15" y="37"/>
                  </a:lnTo>
                  <a:lnTo>
                    <a:pt x="11" y="38"/>
                  </a:lnTo>
                  <a:lnTo>
                    <a:pt x="7" y="38"/>
                  </a:lnTo>
                  <a:lnTo>
                    <a:pt x="3" y="37"/>
                  </a:lnTo>
                  <a:lnTo>
                    <a:pt x="0" y="36"/>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83" name="Freeform 37"/>
            <p:cNvSpPr>
              <a:spLocks/>
            </p:cNvSpPr>
            <p:nvPr/>
          </p:nvSpPr>
          <p:spPr bwMode="auto">
            <a:xfrm>
              <a:off x="3412" y="2498"/>
              <a:ext cx="52" cy="17"/>
            </a:xfrm>
            <a:custGeom>
              <a:avLst/>
              <a:gdLst/>
              <a:ahLst/>
              <a:cxnLst>
                <a:cxn ang="0">
                  <a:pos x="0" y="13"/>
                </a:cxn>
                <a:cxn ang="0">
                  <a:pos x="5" y="12"/>
                </a:cxn>
                <a:cxn ang="0">
                  <a:pos x="11" y="10"/>
                </a:cxn>
                <a:cxn ang="0">
                  <a:pos x="19" y="6"/>
                </a:cxn>
                <a:cxn ang="0">
                  <a:pos x="28" y="4"/>
                </a:cxn>
                <a:cxn ang="0">
                  <a:pos x="36" y="1"/>
                </a:cxn>
                <a:cxn ang="0">
                  <a:pos x="42" y="0"/>
                </a:cxn>
                <a:cxn ang="0">
                  <a:pos x="51" y="0"/>
                </a:cxn>
                <a:cxn ang="0">
                  <a:pos x="48" y="1"/>
                </a:cxn>
                <a:cxn ang="0">
                  <a:pos x="40" y="3"/>
                </a:cxn>
                <a:cxn ang="0">
                  <a:pos x="35" y="6"/>
                </a:cxn>
                <a:cxn ang="0">
                  <a:pos x="35" y="9"/>
                </a:cxn>
                <a:cxn ang="0">
                  <a:pos x="37" y="12"/>
                </a:cxn>
                <a:cxn ang="0">
                  <a:pos x="33" y="13"/>
                </a:cxn>
                <a:cxn ang="0">
                  <a:pos x="19" y="13"/>
                </a:cxn>
                <a:cxn ang="0">
                  <a:pos x="15" y="16"/>
                </a:cxn>
                <a:cxn ang="0">
                  <a:pos x="5" y="16"/>
                </a:cxn>
                <a:cxn ang="0">
                  <a:pos x="0" y="13"/>
                </a:cxn>
              </a:cxnLst>
              <a:rect l="0" t="0" r="r" b="b"/>
              <a:pathLst>
                <a:path w="52" h="17">
                  <a:moveTo>
                    <a:pt x="0" y="13"/>
                  </a:moveTo>
                  <a:lnTo>
                    <a:pt x="5" y="12"/>
                  </a:lnTo>
                  <a:lnTo>
                    <a:pt x="11" y="10"/>
                  </a:lnTo>
                  <a:lnTo>
                    <a:pt x="19" y="6"/>
                  </a:lnTo>
                  <a:lnTo>
                    <a:pt x="28" y="4"/>
                  </a:lnTo>
                  <a:lnTo>
                    <a:pt x="36" y="1"/>
                  </a:lnTo>
                  <a:lnTo>
                    <a:pt x="42" y="0"/>
                  </a:lnTo>
                  <a:lnTo>
                    <a:pt x="51" y="0"/>
                  </a:lnTo>
                  <a:lnTo>
                    <a:pt x="48" y="1"/>
                  </a:lnTo>
                  <a:lnTo>
                    <a:pt x="40" y="3"/>
                  </a:lnTo>
                  <a:lnTo>
                    <a:pt x="35" y="6"/>
                  </a:lnTo>
                  <a:lnTo>
                    <a:pt x="35" y="9"/>
                  </a:lnTo>
                  <a:lnTo>
                    <a:pt x="37" y="12"/>
                  </a:lnTo>
                  <a:lnTo>
                    <a:pt x="33" y="13"/>
                  </a:lnTo>
                  <a:lnTo>
                    <a:pt x="19" y="13"/>
                  </a:lnTo>
                  <a:lnTo>
                    <a:pt x="15" y="16"/>
                  </a:lnTo>
                  <a:lnTo>
                    <a:pt x="5" y="16"/>
                  </a:lnTo>
                  <a:lnTo>
                    <a:pt x="0" y="13"/>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84" name="Freeform 38"/>
            <p:cNvSpPr>
              <a:spLocks/>
            </p:cNvSpPr>
            <p:nvPr/>
          </p:nvSpPr>
          <p:spPr bwMode="auto">
            <a:xfrm>
              <a:off x="3485" y="2479"/>
              <a:ext cx="55" cy="17"/>
            </a:xfrm>
            <a:custGeom>
              <a:avLst/>
              <a:gdLst/>
              <a:ahLst/>
              <a:cxnLst>
                <a:cxn ang="0">
                  <a:pos x="0" y="13"/>
                </a:cxn>
                <a:cxn ang="0">
                  <a:pos x="5" y="13"/>
                </a:cxn>
                <a:cxn ang="0">
                  <a:pos x="11" y="13"/>
                </a:cxn>
                <a:cxn ang="0">
                  <a:pos x="18" y="16"/>
                </a:cxn>
                <a:cxn ang="0">
                  <a:pos x="24" y="16"/>
                </a:cxn>
                <a:cxn ang="0">
                  <a:pos x="27" y="13"/>
                </a:cxn>
                <a:cxn ang="0">
                  <a:pos x="23" y="13"/>
                </a:cxn>
                <a:cxn ang="0">
                  <a:pos x="28" y="13"/>
                </a:cxn>
                <a:cxn ang="0">
                  <a:pos x="33" y="8"/>
                </a:cxn>
                <a:cxn ang="0">
                  <a:pos x="39" y="5"/>
                </a:cxn>
                <a:cxn ang="0">
                  <a:pos x="44" y="2"/>
                </a:cxn>
                <a:cxn ang="0">
                  <a:pos x="54" y="0"/>
                </a:cxn>
                <a:cxn ang="0">
                  <a:pos x="43" y="2"/>
                </a:cxn>
                <a:cxn ang="0">
                  <a:pos x="36" y="2"/>
                </a:cxn>
                <a:cxn ang="0">
                  <a:pos x="30" y="4"/>
                </a:cxn>
                <a:cxn ang="0">
                  <a:pos x="23" y="8"/>
                </a:cxn>
                <a:cxn ang="0">
                  <a:pos x="14" y="9"/>
                </a:cxn>
                <a:cxn ang="0">
                  <a:pos x="5" y="9"/>
                </a:cxn>
                <a:cxn ang="0">
                  <a:pos x="0" y="13"/>
                </a:cxn>
              </a:cxnLst>
              <a:rect l="0" t="0" r="r" b="b"/>
              <a:pathLst>
                <a:path w="55" h="17">
                  <a:moveTo>
                    <a:pt x="0" y="13"/>
                  </a:moveTo>
                  <a:lnTo>
                    <a:pt x="5" y="13"/>
                  </a:lnTo>
                  <a:lnTo>
                    <a:pt x="11" y="13"/>
                  </a:lnTo>
                  <a:lnTo>
                    <a:pt x="18" y="16"/>
                  </a:lnTo>
                  <a:lnTo>
                    <a:pt x="24" y="16"/>
                  </a:lnTo>
                  <a:lnTo>
                    <a:pt x="27" y="13"/>
                  </a:lnTo>
                  <a:lnTo>
                    <a:pt x="23" y="13"/>
                  </a:lnTo>
                  <a:lnTo>
                    <a:pt x="28" y="13"/>
                  </a:lnTo>
                  <a:lnTo>
                    <a:pt x="33" y="8"/>
                  </a:lnTo>
                  <a:lnTo>
                    <a:pt x="39" y="5"/>
                  </a:lnTo>
                  <a:lnTo>
                    <a:pt x="44" y="2"/>
                  </a:lnTo>
                  <a:lnTo>
                    <a:pt x="54" y="0"/>
                  </a:lnTo>
                  <a:lnTo>
                    <a:pt x="43" y="2"/>
                  </a:lnTo>
                  <a:lnTo>
                    <a:pt x="36" y="2"/>
                  </a:lnTo>
                  <a:lnTo>
                    <a:pt x="30" y="4"/>
                  </a:lnTo>
                  <a:lnTo>
                    <a:pt x="23" y="8"/>
                  </a:lnTo>
                  <a:lnTo>
                    <a:pt x="14" y="9"/>
                  </a:lnTo>
                  <a:lnTo>
                    <a:pt x="5" y="9"/>
                  </a:lnTo>
                  <a:lnTo>
                    <a:pt x="0" y="13"/>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85" name="Freeform 39"/>
            <p:cNvSpPr>
              <a:spLocks/>
            </p:cNvSpPr>
            <p:nvPr/>
          </p:nvSpPr>
          <p:spPr bwMode="auto">
            <a:xfrm>
              <a:off x="3033" y="2386"/>
              <a:ext cx="53" cy="17"/>
            </a:xfrm>
            <a:custGeom>
              <a:avLst/>
              <a:gdLst/>
              <a:ahLst/>
              <a:cxnLst>
                <a:cxn ang="0">
                  <a:pos x="0" y="0"/>
                </a:cxn>
                <a:cxn ang="0">
                  <a:pos x="20" y="16"/>
                </a:cxn>
                <a:cxn ang="0">
                  <a:pos x="52" y="16"/>
                </a:cxn>
              </a:cxnLst>
              <a:rect l="0" t="0" r="r" b="b"/>
              <a:pathLst>
                <a:path w="53" h="17">
                  <a:moveTo>
                    <a:pt x="0" y="0"/>
                  </a:moveTo>
                  <a:lnTo>
                    <a:pt x="20" y="16"/>
                  </a:lnTo>
                  <a:lnTo>
                    <a:pt x="52" y="16"/>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86" name="Line 40"/>
            <p:cNvSpPr>
              <a:spLocks noChangeShapeType="1"/>
            </p:cNvSpPr>
            <p:nvPr/>
          </p:nvSpPr>
          <p:spPr bwMode="auto">
            <a:xfrm flipH="1">
              <a:off x="3041" y="2376"/>
              <a:ext cx="11" cy="0"/>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87" name="Freeform 41"/>
            <p:cNvSpPr>
              <a:spLocks/>
            </p:cNvSpPr>
            <p:nvPr/>
          </p:nvSpPr>
          <p:spPr bwMode="auto">
            <a:xfrm>
              <a:off x="3364" y="2510"/>
              <a:ext cx="27" cy="17"/>
            </a:xfrm>
            <a:custGeom>
              <a:avLst/>
              <a:gdLst/>
              <a:ahLst/>
              <a:cxnLst>
                <a:cxn ang="0">
                  <a:pos x="0" y="16"/>
                </a:cxn>
                <a:cxn ang="0">
                  <a:pos x="5" y="14"/>
                </a:cxn>
                <a:cxn ang="0">
                  <a:pos x="8" y="12"/>
                </a:cxn>
                <a:cxn ang="0">
                  <a:pos x="12" y="11"/>
                </a:cxn>
                <a:cxn ang="0">
                  <a:pos x="16" y="9"/>
                </a:cxn>
                <a:cxn ang="0">
                  <a:pos x="20" y="5"/>
                </a:cxn>
                <a:cxn ang="0">
                  <a:pos x="26" y="0"/>
                </a:cxn>
              </a:cxnLst>
              <a:rect l="0" t="0" r="r" b="b"/>
              <a:pathLst>
                <a:path w="27" h="17">
                  <a:moveTo>
                    <a:pt x="0" y="16"/>
                  </a:moveTo>
                  <a:lnTo>
                    <a:pt x="5" y="14"/>
                  </a:lnTo>
                  <a:lnTo>
                    <a:pt x="8" y="12"/>
                  </a:lnTo>
                  <a:lnTo>
                    <a:pt x="12" y="11"/>
                  </a:lnTo>
                  <a:lnTo>
                    <a:pt x="16" y="9"/>
                  </a:lnTo>
                  <a:lnTo>
                    <a:pt x="20" y="5"/>
                  </a:lnTo>
                  <a:lnTo>
                    <a:pt x="26" y="0"/>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88" name="Freeform 42"/>
            <p:cNvSpPr>
              <a:spLocks/>
            </p:cNvSpPr>
            <p:nvPr/>
          </p:nvSpPr>
          <p:spPr bwMode="auto">
            <a:xfrm>
              <a:off x="3390" y="2506"/>
              <a:ext cx="22" cy="17"/>
            </a:xfrm>
            <a:custGeom>
              <a:avLst/>
              <a:gdLst/>
              <a:ahLst/>
              <a:cxnLst>
                <a:cxn ang="0">
                  <a:pos x="0" y="16"/>
                </a:cxn>
                <a:cxn ang="0">
                  <a:pos x="8" y="7"/>
                </a:cxn>
                <a:cxn ang="0">
                  <a:pos x="12" y="0"/>
                </a:cxn>
                <a:cxn ang="0">
                  <a:pos x="15" y="7"/>
                </a:cxn>
                <a:cxn ang="0">
                  <a:pos x="21" y="7"/>
                </a:cxn>
              </a:cxnLst>
              <a:rect l="0" t="0" r="r" b="b"/>
              <a:pathLst>
                <a:path w="22" h="17">
                  <a:moveTo>
                    <a:pt x="0" y="16"/>
                  </a:moveTo>
                  <a:lnTo>
                    <a:pt x="8" y="7"/>
                  </a:lnTo>
                  <a:lnTo>
                    <a:pt x="12" y="0"/>
                  </a:lnTo>
                  <a:lnTo>
                    <a:pt x="15" y="7"/>
                  </a:lnTo>
                  <a:lnTo>
                    <a:pt x="21" y="7"/>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89" name="Freeform 43"/>
            <p:cNvSpPr>
              <a:spLocks/>
            </p:cNvSpPr>
            <p:nvPr/>
          </p:nvSpPr>
          <p:spPr bwMode="auto">
            <a:xfrm>
              <a:off x="3463" y="2488"/>
              <a:ext cx="23" cy="17"/>
            </a:xfrm>
            <a:custGeom>
              <a:avLst/>
              <a:gdLst/>
              <a:ahLst/>
              <a:cxnLst>
                <a:cxn ang="0">
                  <a:pos x="0" y="16"/>
                </a:cxn>
                <a:cxn ang="0">
                  <a:pos x="8" y="12"/>
                </a:cxn>
                <a:cxn ang="0">
                  <a:pos x="15" y="8"/>
                </a:cxn>
                <a:cxn ang="0">
                  <a:pos x="20" y="3"/>
                </a:cxn>
                <a:cxn ang="0">
                  <a:pos x="22" y="0"/>
                </a:cxn>
              </a:cxnLst>
              <a:rect l="0" t="0" r="r" b="b"/>
              <a:pathLst>
                <a:path w="23" h="17">
                  <a:moveTo>
                    <a:pt x="0" y="16"/>
                  </a:moveTo>
                  <a:lnTo>
                    <a:pt x="8" y="12"/>
                  </a:lnTo>
                  <a:lnTo>
                    <a:pt x="15" y="8"/>
                  </a:lnTo>
                  <a:lnTo>
                    <a:pt x="20" y="3"/>
                  </a:lnTo>
                  <a:lnTo>
                    <a:pt x="22" y="0"/>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90" name="Freeform 44"/>
            <p:cNvSpPr>
              <a:spLocks/>
            </p:cNvSpPr>
            <p:nvPr/>
          </p:nvSpPr>
          <p:spPr bwMode="auto">
            <a:xfrm>
              <a:off x="3458" y="2421"/>
              <a:ext cx="37" cy="17"/>
            </a:xfrm>
            <a:custGeom>
              <a:avLst/>
              <a:gdLst/>
              <a:ahLst/>
              <a:cxnLst>
                <a:cxn ang="0">
                  <a:pos x="0" y="16"/>
                </a:cxn>
                <a:cxn ang="0">
                  <a:pos x="6" y="13"/>
                </a:cxn>
                <a:cxn ang="0">
                  <a:pos x="11" y="9"/>
                </a:cxn>
                <a:cxn ang="0">
                  <a:pos x="17" y="4"/>
                </a:cxn>
                <a:cxn ang="0">
                  <a:pos x="22" y="4"/>
                </a:cxn>
                <a:cxn ang="0">
                  <a:pos x="29" y="3"/>
                </a:cxn>
                <a:cxn ang="0">
                  <a:pos x="36" y="0"/>
                </a:cxn>
              </a:cxnLst>
              <a:rect l="0" t="0" r="r" b="b"/>
              <a:pathLst>
                <a:path w="37" h="17">
                  <a:moveTo>
                    <a:pt x="0" y="16"/>
                  </a:moveTo>
                  <a:lnTo>
                    <a:pt x="6" y="13"/>
                  </a:lnTo>
                  <a:lnTo>
                    <a:pt x="11" y="9"/>
                  </a:lnTo>
                  <a:lnTo>
                    <a:pt x="17" y="4"/>
                  </a:lnTo>
                  <a:lnTo>
                    <a:pt x="22" y="4"/>
                  </a:lnTo>
                  <a:lnTo>
                    <a:pt x="29" y="3"/>
                  </a:lnTo>
                  <a:lnTo>
                    <a:pt x="36" y="0"/>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91" name="Line 45"/>
            <p:cNvSpPr>
              <a:spLocks noChangeShapeType="1"/>
            </p:cNvSpPr>
            <p:nvPr/>
          </p:nvSpPr>
          <p:spPr bwMode="auto">
            <a:xfrm flipV="1">
              <a:off x="3165" y="2145"/>
              <a:ext cx="0" cy="28"/>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92" name="Line 46"/>
            <p:cNvSpPr>
              <a:spLocks noChangeShapeType="1"/>
            </p:cNvSpPr>
            <p:nvPr/>
          </p:nvSpPr>
          <p:spPr bwMode="auto">
            <a:xfrm flipV="1">
              <a:off x="3180" y="2179"/>
              <a:ext cx="0" cy="5"/>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93" name="Line 47"/>
            <p:cNvSpPr>
              <a:spLocks noChangeShapeType="1"/>
            </p:cNvSpPr>
            <p:nvPr/>
          </p:nvSpPr>
          <p:spPr bwMode="auto">
            <a:xfrm flipV="1">
              <a:off x="3146" y="2179"/>
              <a:ext cx="0" cy="5"/>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94" name="Line 48"/>
            <p:cNvSpPr>
              <a:spLocks noChangeShapeType="1"/>
            </p:cNvSpPr>
            <p:nvPr/>
          </p:nvSpPr>
          <p:spPr bwMode="auto">
            <a:xfrm>
              <a:off x="3152" y="2191"/>
              <a:ext cx="10" cy="4"/>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95" name="Line 49"/>
            <p:cNvSpPr>
              <a:spLocks noChangeShapeType="1"/>
            </p:cNvSpPr>
            <p:nvPr/>
          </p:nvSpPr>
          <p:spPr bwMode="auto">
            <a:xfrm flipH="1">
              <a:off x="3169" y="2191"/>
              <a:ext cx="9" cy="5"/>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96" name="Line 50"/>
            <p:cNvSpPr>
              <a:spLocks noChangeShapeType="1"/>
            </p:cNvSpPr>
            <p:nvPr/>
          </p:nvSpPr>
          <p:spPr bwMode="auto">
            <a:xfrm>
              <a:off x="3148" y="2211"/>
              <a:ext cx="14" cy="6"/>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97" name="Line 51"/>
            <p:cNvSpPr>
              <a:spLocks noChangeShapeType="1"/>
            </p:cNvSpPr>
            <p:nvPr/>
          </p:nvSpPr>
          <p:spPr bwMode="auto">
            <a:xfrm flipV="1">
              <a:off x="3167" y="2210"/>
              <a:ext cx="14" cy="5"/>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98" name="Line 52"/>
            <p:cNvSpPr>
              <a:spLocks noChangeShapeType="1"/>
            </p:cNvSpPr>
            <p:nvPr/>
          </p:nvSpPr>
          <p:spPr bwMode="auto">
            <a:xfrm flipH="1">
              <a:off x="3071" y="2356"/>
              <a:ext cx="17" cy="4"/>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399" name="Line 53"/>
            <p:cNvSpPr>
              <a:spLocks noChangeShapeType="1"/>
            </p:cNvSpPr>
            <p:nvPr/>
          </p:nvSpPr>
          <p:spPr bwMode="auto">
            <a:xfrm flipH="1">
              <a:off x="3097" y="2380"/>
              <a:ext cx="1" cy="12"/>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00" name="Line 54"/>
            <p:cNvSpPr>
              <a:spLocks noChangeShapeType="1"/>
            </p:cNvSpPr>
            <p:nvPr/>
          </p:nvSpPr>
          <p:spPr bwMode="auto">
            <a:xfrm flipH="1">
              <a:off x="3110" y="2380"/>
              <a:ext cx="3" cy="12"/>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01" name="Line 55"/>
            <p:cNvSpPr>
              <a:spLocks noChangeShapeType="1"/>
            </p:cNvSpPr>
            <p:nvPr/>
          </p:nvSpPr>
          <p:spPr bwMode="auto">
            <a:xfrm>
              <a:off x="3033" y="2390"/>
              <a:ext cx="0" cy="19"/>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02" name="Line 56"/>
            <p:cNvSpPr>
              <a:spLocks noChangeShapeType="1"/>
            </p:cNvSpPr>
            <p:nvPr/>
          </p:nvSpPr>
          <p:spPr bwMode="auto">
            <a:xfrm flipV="1">
              <a:off x="3345" y="2381"/>
              <a:ext cx="5" cy="1"/>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03" name="Freeform 57"/>
            <p:cNvSpPr>
              <a:spLocks/>
            </p:cNvSpPr>
            <p:nvPr/>
          </p:nvSpPr>
          <p:spPr bwMode="auto">
            <a:xfrm>
              <a:off x="3114" y="2384"/>
              <a:ext cx="222" cy="17"/>
            </a:xfrm>
            <a:custGeom>
              <a:avLst/>
              <a:gdLst/>
              <a:ahLst/>
              <a:cxnLst>
                <a:cxn ang="0">
                  <a:pos x="221" y="0"/>
                </a:cxn>
                <a:cxn ang="0">
                  <a:pos x="218" y="4"/>
                </a:cxn>
                <a:cxn ang="0">
                  <a:pos x="215" y="8"/>
                </a:cxn>
                <a:cxn ang="0">
                  <a:pos x="212" y="13"/>
                </a:cxn>
                <a:cxn ang="0">
                  <a:pos x="209" y="15"/>
                </a:cxn>
                <a:cxn ang="0">
                  <a:pos x="205" y="15"/>
                </a:cxn>
                <a:cxn ang="0">
                  <a:pos x="201" y="16"/>
                </a:cxn>
                <a:cxn ang="0">
                  <a:pos x="198" y="15"/>
                </a:cxn>
                <a:cxn ang="0">
                  <a:pos x="0" y="15"/>
                </a:cxn>
              </a:cxnLst>
              <a:rect l="0" t="0" r="r" b="b"/>
              <a:pathLst>
                <a:path w="222" h="17">
                  <a:moveTo>
                    <a:pt x="221" y="0"/>
                  </a:moveTo>
                  <a:lnTo>
                    <a:pt x="218" y="4"/>
                  </a:lnTo>
                  <a:lnTo>
                    <a:pt x="215" y="8"/>
                  </a:lnTo>
                  <a:lnTo>
                    <a:pt x="212" y="13"/>
                  </a:lnTo>
                  <a:lnTo>
                    <a:pt x="209" y="15"/>
                  </a:lnTo>
                  <a:lnTo>
                    <a:pt x="205" y="15"/>
                  </a:lnTo>
                  <a:lnTo>
                    <a:pt x="201" y="16"/>
                  </a:lnTo>
                  <a:lnTo>
                    <a:pt x="198" y="15"/>
                  </a:lnTo>
                  <a:lnTo>
                    <a:pt x="0" y="15"/>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04" name="Line 58"/>
            <p:cNvSpPr>
              <a:spLocks noChangeShapeType="1"/>
            </p:cNvSpPr>
            <p:nvPr/>
          </p:nvSpPr>
          <p:spPr bwMode="auto">
            <a:xfrm flipV="1">
              <a:off x="3367" y="2357"/>
              <a:ext cx="21" cy="12"/>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05" name="Line 59"/>
            <p:cNvSpPr>
              <a:spLocks noChangeShapeType="1"/>
            </p:cNvSpPr>
            <p:nvPr/>
          </p:nvSpPr>
          <p:spPr bwMode="auto">
            <a:xfrm>
              <a:off x="3358" y="2360"/>
              <a:ext cx="25" cy="0"/>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06" name="Line 60"/>
            <p:cNvSpPr>
              <a:spLocks noChangeShapeType="1"/>
            </p:cNvSpPr>
            <p:nvPr/>
          </p:nvSpPr>
          <p:spPr bwMode="auto">
            <a:xfrm flipV="1">
              <a:off x="3399" y="2350"/>
              <a:ext cx="106" cy="3"/>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07" name="Line 61"/>
            <p:cNvSpPr>
              <a:spLocks noChangeShapeType="1"/>
            </p:cNvSpPr>
            <p:nvPr/>
          </p:nvSpPr>
          <p:spPr bwMode="auto">
            <a:xfrm flipH="1">
              <a:off x="3420" y="2392"/>
              <a:ext cx="4" cy="1"/>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08" name="Line 62"/>
            <p:cNvSpPr>
              <a:spLocks noChangeShapeType="1"/>
            </p:cNvSpPr>
            <p:nvPr/>
          </p:nvSpPr>
          <p:spPr bwMode="auto">
            <a:xfrm flipH="1">
              <a:off x="3399" y="2393"/>
              <a:ext cx="17" cy="1"/>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09" name="Line 63"/>
            <p:cNvSpPr>
              <a:spLocks noChangeShapeType="1"/>
            </p:cNvSpPr>
            <p:nvPr/>
          </p:nvSpPr>
          <p:spPr bwMode="auto">
            <a:xfrm flipH="1">
              <a:off x="3364" y="2394"/>
              <a:ext cx="31" cy="0"/>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10" name="Line 64"/>
            <p:cNvSpPr>
              <a:spLocks noChangeShapeType="1"/>
            </p:cNvSpPr>
            <p:nvPr/>
          </p:nvSpPr>
          <p:spPr bwMode="auto">
            <a:xfrm flipV="1">
              <a:off x="3395" y="2385"/>
              <a:ext cx="0" cy="7"/>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11" name="Line 65"/>
            <p:cNvSpPr>
              <a:spLocks noChangeShapeType="1"/>
            </p:cNvSpPr>
            <p:nvPr/>
          </p:nvSpPr>
          <p:spPr bwMode="auto">
            <a:xfrm>
              <a:off x="3397" y="2383"/>
              <a:ext cx="1" cy="0"/>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12" name="Line 66"/>
            <p:cNvSpPr>
              <a:spLocks noChangeShapeType="1"/>
            </p:cNvSpPr>
            <p:nvPr/>
          </p:nvSpPr>
          <p:spPr bwMode="auto">
            <a:xfrm>
              <a:off x="3402" y="2383"/>
              <a:ext cx="10" cy="0"/>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13" name="Freeform 67"/>
            <p:cNvSpPr>
              <a:spLocks/>
            </p:cNvSpPr>
            <p:nvPr/>
          </p:nvSpPr>
          <p:spPr bwMode="auto">
            <a:xfrm>
              <a:off x="3412" y="2383"/>
              <a:ext cx="17" cy="17"/>
            </a:xfrm>
            <a:custGeom>
              <a:avLst/>
              <a:gdLst/>
              <a:ahLst/>
              <a:cxnLst>
                <a:cxn ang="0">
                  <a:pos x="0" y="0"/>
                </a:cxn>
                <a:cxn ang="0">
                  <a:pos x="16" y="0"/>
                </a:cxn>
                <a:cxn ang="0">
                  <a:pos x="16" y="16"/>
                </a:cxn>
              </a:cxnLst>
              <a:rect l="0" t="0" r="r" b="b"/>
              <a:pathLst>
                <a:path w="17" h="17">
                  <a:moveTo>
                    <a:pt x="0" y="0"/>
                  </a:moveTo>
                  <a:lnTo>
                    <a:pt x="16" y="0"/>
                  </a:lnTo>
                  <a:lnTo>
                    <a:pt x="16" y="16"/>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14" name="Freeform 68"/>
            <p:cNvSpPr>
              <a:spLocks/>
            </p:cNvSpPr>
            <p:nvPr/>
          </p:nvSpPr>
          <p:spPr bwMode="auto">
            <a:xfrm>
              <a:off x="3409" y="2382"/>
              <a:ext cx="17" cy="17"/>
            </a:xfrm>
            <a:custGeom>
              <a:avLst/>
              <a:gdLst/>
              <a:ahLst/>
              <a:cxnLst>
                <a:cxn ang="0">
                  <a:pos x="16" y="16"/>
                </a:cxn>
                <a:cxn ang="0">
                  <a:pos x="12" y="3"/>
                </a:cxn>
                <a:cxn ang="0">
                  <a:pos x="0" y="0"/>
                </a:cxn>
              </a:cxnLst>
              <a:rect l="0" t="0" r="r" b="b"/>
              <a:pathLst>
                <a:path w="17" h="17">
                  <a:moveTo>
                    <a:pt x="16" y="16"/>
                  </a:moveTo>
                  <a:lnTo>
                    <a:pt x="12" y="3"/>
                  </a:lnTo>
                  <a:lnTo>
                    <a:pt x="0" y="0"/>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15" name="Line 69"/>
            <p:cNvSpPr>
              <a:spLocks noChangeShapeType="1"/>
            </p:cNvSpPr>
            <p:nvPr/>
          </p:nvSpPr>
          <p:spPr bwMode="auto">
            <a:xfrm flipH="1">
              <a:off x="3405" y="2381"/>
              <a:ext cx="4" cy="0"/>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16" name="Line 70"/>
            <p:cNvSpPr>
              <a:spLocks noChangeShapeType="1"/>
            </p:cNvSpPr>
            <p:nvPr/>
          </p:nvSpPr>
          <p:spPr bwMode="auto">
            <a:xfrm flipH="1">
              <a:off x="3400" y="2382"/>
              <a:ext cx="1" cy="1"/>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17" name="Line 71"/>
            <p:cNvSpPr>
              <a:spLocks noChangeShapeType="1"/>
            </p:cNvSpPr>
            <p:nvPr/>
          </p:nvSpPr>
          <p:spPr bwMode="auto">
            <a:xfrm flipV="1">
              <a:off x="3401" y="2372"/>
              <a:ext cx="0" cy="7"/>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18" name="Line 72"/>
            <p:cNvSpPr>
              <a:spLocks noChangeShapeType="1"/>
            </p:cNvSpPr>
            <p:nvPr/>
          </p:nvSpPr>
          <p:spPr bwMode="auto">
            <a:xfrm flipV="1">
              <a:off x="3409" y="2372"/>
              <a:ext cx="0" cy="7"/>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19" name="Line 73"/>
            <p:cNvSpPr>
              <a:spLocks noChangeShapeType="1"/>
            </p:cNvSpPr>
            <p:nvPr/>
          </p:nvSpPr>
          <p:spPr bwMode="auto">
            <a:xfrm flipH="1">
              <a:off x="3356" y="2398"/>
              <a:ext cx="4" cy="2"/>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20" name="Freeform 74"/>
            <p:cNvSpPr>
              <a:spLocks/>
            </p:cNvSpPr>
            <p:nvPr/>
          </p:nvSpPr>
          <p:spPr bwMode="auto">
            <a:xfrm>
              <a:off x="3399" y="2398"/>
              <a:ext cx="26" cy="17"/>
            </a:xfrm>
            <a:custGeom>
              <a:avLst/>
              <a:gdLst/>
              <a:ahLst/>
              <a:cxnLst>
                <a:cxn ang="0">
                  <a:pos x="0" y="16"/>
                </a:cxn>
                <a:cxn ang="0">
                  <a:pos x="9" y="16"/>
                </a:cxn>
                <a:cxn ang="0">
                  <a:pos x="14" y="12"/>
                </a:cxn>
                <a:cxn ang="0">
                  <a:pos x="19" y="4"/>
                </a:cxn>
                <a:cxn ang="0">
                  <a:pos x="23" y="0"/>
                </a:cxn>
                <a:cxn ang="0">
                  <a:pos x="25" y="0"/>
                </a:cxn>
              </a:cxnLst>
              <a:rect l="0" t="0" r="r" b="b"/>
              <a:pathLst>
                <a:path w="26" h="17">
                  <a:moveTo>
                    <a:pt x="0" y="16"/>
                  </a:moveTo>
                  <a:lnTo>
                    <a:pt x="9" y="16"/>
                  </a:lnTo>
                  <a:lnTo>
                    <a:pt x="14" y="12"/>
                  </a:lnTo>
                  <a:lnTo>
                    <a:pt x="19" y="4"/>
                  </a:lnTo>
                  <a:lnTo>
                    <a:pt x="23" y="0"/>
                  </a:lnTo>
                  <a:lnTo>
                    <a:pt x="25" y="0"/>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21" name="Line 75"/>
            <p:cNvSpPr>
              <a:spLocks noChangeShapeType="1"/>
            </p:cNvSpPr>
            <p:nvPr/>
          </p:nvSpPr>
          <p:spPr bwMode="auto">
            <a:xfrm flipH="1">
              <a:off x="3363" y="2428"/>
              <a:ext cx="17" cy="9"/>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22" name="Freeform 76"/>
            <p:cNvSpPr>
              <a:spLocks/>
            </p:cNvSpPr>
            <p:nvPr/>
          </p:nvSpPr>
          <p:spPr bwMode="auto">
            <a:xfrm>
              <a:off x="3331" y="2437"/>
              <a:ext cx="29" cy="17"/>
            </a:xfrm>
            <a:custGeom>
              <a:avLst/>
              <a:gdLst/>
              <a:ahLst/>
              <a:cxnLst>
                <a:cxn ang="0">
                  <a:pos x="0" y="16"/>
                </a:cxn>
                <a:cxn ang="0">
                  <a:pos x="4" y="16"/>
                </a:cxn>
                <a:cxn ang="0">
                  <a:pos x="8" y="13"/>
                </a:cxn>
                <a:cxn ang="0">
                  <a:pos x="13" y="11"/>
                </a:cxn>
                <a:cxn ang="0">
                  <a:pos x="16" y="9"/>
                </a:cxn>
                <a:cxn ang="0">
                  <a:pos x="21" y="5"/>
                </a:cxn>
                <a:cxn ang="0">
                  <a:pos x="25" y="4"/>
                </a:cxn>
                <a:cxn ang="0">
                  <a:pos x="28" y="0"/>
                </a:cxn>
              </a:cxnLst>
              <a:rect l="0" t="0" r="r" b="b"/>
              <a:pathLst>
                <a:path w="29" h="17">
                  <a:moveTo>
                    <a:pt x="0" y="16"/>
                  </a:moveTo>
                  <a:lnTo>
                    <a:pt x="4" y="16"/>
                  </a:lnTo>
                  <a:lnTo>
                    <a:pt x="8" y="13"/>
                  </a:lnTo>
                  <a:lnTo>
                    <a:pt x="13" y="11"/>
                  </a:lnTo>
                  <a:lnTo>
                    <a:pt x="16" y="9"/>
                  </a:lnTo>
                  <a:lnTo>
                    <a:pt x="21" y="5"/>
                  </a:lnTo>
                  <a:lnTo>
                    <a:pt x="25" y="4"/>
                  </a:lnTo>
                  <a:lnTo>
                    <a:pt x="28" y="0"/>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23" name="Freeform 77"/>
            <p:cNvSpPr>
              <a:spLocks/>
            </p:cNvSpPr>
            <p:nvPr/>
          </p:nvSpPr>
          <p:spPr bwMode="auto">
            <a:xfrm>
              <a:off x="3561" y="2397"/>
              <a:ext cx="17" cy="17"/>
            </a:xfrm>
            <a:custGeom>
              <a:avLst/>
              <a:gdLst/>
              <a:ahLst/>
              <a:cxnLst>
                <a:cxn ang="0">
                  <a:pos x="0" y="16"/>
                </a:cxn>
                <a:cxn ang="0">
                  <a:pos x="8" y="8"/>
                </a:cxn>
                <a:cxn ang="0">
                  <a:pos x="16" y="0"/>
                </a:cxn>
              </a:cxnLst>
              <a:rect l="0" t="0" r="r" b="b"/>
              <a:pathLst>
                <a:path w="17" h="17">
                  <a:moveTo>
                    <a:pt x="0" y="16"/>
                  </a:moveTo>
                  <a:lnTo>
                    <a:pt x="8" y="8"/>
                  </a:lnTo>
                  <a:lnTo>
                    <a:pt x="16" y="0"/>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24" name="Freeform 78"/>
            <p:cNvSpPr>
              <a:spLocks/>
            </p:cNvSpPr>
            <p:nvPr/>
          </p:nvSpPr>
          <p:spPr bwMode="auto">
            <a:xfrm>
              <a:off x="3089" y="2392"/>
              <a:ext cx="22" cy="20"/>
            </a:xfrm>
            <a:custGeom>
              <a:avLst/>
              <a:gdLst/>
              <a:ahLst/>
              <a:cxnLst>
                <a:cxn ang="0">
                  <a:pos x="0" y="0"/>
                </a:cxn>
                <a:cxn ang="0">
                  <a:pos x="7" y="15"/>
                </a:cxn>
                <a:cxn ang="0">
                  <a:pos x="9" y="18"/>
                </a:cxn>
                <a:cxn ang="0">
                  <a:pos x="11" y="19"/>
                </a:cxn>
                <a:cxn ang="0">
                  <a:pos x="16" y="19"/>
                </a:cxn>
                <a:cxn ang="0">
                  <a:pos x="18" y="18"/>
                </a:cxn>
                <a:cxn ang="0">
                  <a:pos x="21" y="16"/>
                </a:cxn>
                <a:cxn ang="0">
                  <a:pos x="21" y="10"/>
                </a:cxn>
                <a:cxn ang="0">
                  <a:pos x="18" y="0"/>
                </a:cxn>
              </a:cxnLst>
              <a:rect l="0" t="0" r="r" b="b"/>
              <a:pathLst>
                <a:path w="22" h="20">
                  <a:moveTo>
                    <a:pt x="0" y="0"/>
                  </a:moveTo>
                  <a:lnTo>
                    <a:pt x="7" y="15"/>
                  </a:lnTo>
                  <a:lnTo>
                    <a:pt x="9" y="18"/>
                  </a:lnTo>
                  <a:lnTo>
                    <a:pt x="11" y="19"/>
                  </a:lnTo>
                  <a:lnTo>
                    <a:pt x="16" y="19"/>
                  </a:lnTo>
                  <a:lnTo>
                    <a:pt x="18" y="18"/>
                  </a:lnTo>
                  <a:lnTo>
                    <a:pt x="21" y="16"/>
                  </a:lnTo>
                  <a:lnTo>
                    <a:pt x="21" y="10"/>
                  </a:lnTo>
                  <a:lnTo>
                    <a:pt x="18" y="0"/>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25" name="Freeform 79"/>
            <p:cNvSpPr>
              <a:spLocks/>
            </p:cNvSpPr>
            <p:nvPr/>
          </p:nvSpPr>
          <p:spPr bwMode="auto">
            <a:xfrm>
              <a:off x="3331" y="2409"/>
              <a:ext cx="17" cy="34"/>
            </a:xfrm>
            <a:custGeom>
              <a:avLst/>
              <a:gdLst/>
              <a:ahLst/>
              <a:cxnLst>
                <a:cxn ang="0">
                  <a:pos x="16" y="0"/>
                </a:cxn>
                <a:cxn ang="0">
                  <a:pos x="13" y="5"/>
                </a:cxn>
                <a:cxn ang="0">
                  <a:pos x="11" y="9"/>
                </a:cxn>
                <a:cxn ang="0">
                  <a:pos x="9" y="13"/>
                </a:cxn>
                <a:cxn ang="0">
                  <a:pos x="6" y="17"/>
                </a:cxn>
                <a:cxn ang="0">
                  <a:pos x="4" y="21"/>
                </a:cxn>
                <a:cxn ang="0">
                  <a:pos x="2" y="26"/>
                </a:cxn>
                <a:cxn ang="0">
                  <a:pos x="1" y="30"/>
                </a:cxn>
                <a:cxn ang="0">
                  <a:pos x="0" y="33"/>
                </a:cxn>
              </a:cxnLst>
              <a:rect l="0" t="0" r="r" b="b"/>
              <a:pathLst>
                <a:path w="17" h="34">
                  <a:moveTo>
                    <a:pt x="16" y="0"/>
                  </a:moveTo>
                  <a:lnTo>
                    <a:pt x="13" y="5"/>
                  </a:lnTo>
                  <a:lnTo>
                    <a:pt x="11" y="9"/>
                  </a:lnTo>
                  <a:lnTo>
                    <a:pt x="9" y="13"/>
                  </a:lnTo>
                  <a:lnTo>
                    <a:pt x="6" y="17"/>
                  </a:lnTo>
                  <a:lnTo>
                    <a:pt x="4" y="21"/>
                  </a:lnTo>
                  <a:lnTo>
                    <a:pt x="2" y="26"/>
                  </a:lnTo>
                  <a:lnTo>
                    <a:pt x="1" y="30"/>
                  </a:lnTo>
                  <a:lnTo>
                    <a:pt x="0" y="33"/>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26" name="Freeform 80"/>
            <p:cNvSpPr>
              <a:spLocks/>
            </p:cNvSpPr>
            <p:nvPr/>
          </p:nvSpPr>
          <p:spPr bwMode="auto">
            <a:xfrm>
              <a:off x="3288" y="2480"/>
              <a:ext cx="98" cy="45"/>
            </a:xfrm>
            <a:custGeom>
              <a:avLst/>
              <a:gdLst/>
              <a:ahLst/>
              <a:cxnLst>
                <a:cxn ang="0">
                  <a:pos x="97" y="0"/>
                </a:cxn>
                <a:cxn ang="0">
                  <a:pos x="92" y="4"/>
                </a:cxn>
                <a:cxn ang="0">
                  <a:pos x="87" y="8"/>
                </a:cxn>
                <a:cxn ang="0">
                  <a:pos x="82" y="11"/>
                </a:cxn>
                <a:cxn ang="0">
                  <a:pos x="77" y="15"/>
                </a:cxn>
                <a:cxn ang="0">
                  <a:pos x="72" y="18"/>
                </a:cxn>
                <a:cxn ang="0">
                  <a:pos x="66" y="22"/>
                </a:cxn>
                <a:cxn ang="0">
                  <a:pos x="61" y="24"/>
                </a:cxn>
                <a:cxn ang="0">
                  <a:pos x="56" y="27"/>
                </a:cxn>
                <a:cxn ang="0">
                  <a:pos x="52" y="28"/>
                </a:cxn>
                <a:cxn ang="0">
                  <a:pos x="48" y="30"/>
                </a:cxn>
                <a:cxn ang="0">
                  <a:pos x="44" y="31"/>
                </a:cxn>
                <a:cxn ang="0">
                  <a:pos x="40" y="33"/>
                </a:cxn>
                <a:cxn ang="0">
                  <a:pos x="36" y="35"/>
                </a:cxn>
                <a:cxn ang="0">
                  <a:pos x="31" y="35"/>
                </a:cxn>
                <a:cxn ang="0">
                  <a:pos x="25" y="36"/>
                </a:cxn>
                <a:cxn ang="0">
                  <a:pos x="19" y="38"/>
                </a:cxn>
                <a:cxn ang="0">
                  <a:pos x="13" y="39"/>
                </a:cxn>
                <a:cxn ang="0">
                  <a:pos x="7" y="41"/>
                </a:cxn>
                <a:cxn ang="0">
                  <a:pos x="1" y="43"/>
                </a:cxn>
                <a:cxn ang="0">
                  <a:pos x="0" y="44"/>
                </a:cxn>
              </a:cxnLst>
              <a:rect l="0" t="0" r="r" b="b"/>
              <a:pathLst>
                <a:path w="98" h="45">
                  <a:moveTo>
                    <a:pt x="97" y="0"/>
                  </a:moveTo>
                  <a:lnTo>
                    <a:pt x="92" y="4"/>
                  </a:lnTo>
                  <a:lnTo>
                    <a:pt x="87" y="8"/>
                  </a:lnTo>
                  <a:lnTo>
                    <a:pt x="82" y="11"/>
                  </a:lnTo>
                  <a:lnTo>
                    <a:pt x="77" y="15"/>
                  </a:lnTo>
                  <a:lnTo>
                    <a:pt x="72" y="18"/>
                  </a:lnTo>
                  <a:lnTo>
                    <a:pt x="66" y="22"/>
                  </a:lnTo>
                  <a:lnTo>
                    <a:pt x="61" y="24"/>
                  </a:lnTo>
                  <a:lnTo>
                    <a:pt x="56" y="27"/>
                  </a:lnTo>
                  <a:lnTo>
                    <a:pt x="52" y="28"/>
                  </a:lnTo>
                  <a:lnTo>
                    <a:pt x="48" y="30"/>
                  </a:lnTo>
                  <a:lnTo>
                    <a:pt x="44" y="31"/>
                  </a:lnTo>
                  <a:lnTo>
                    <a:pt x="40" y="33"/>
                  </a:lnTo>
                  <a:lnTo>
                    <a:pt x="36" y="35"/>
                  </a:lnTo>
                  <a:lnTo>
                    <a:pt x="31" y="35"/>
                  </a:lnTo>
                  <a:lnTo>
                    <a:pt x="25" y="36"/>
                  </a:lnTo>
                  <a:lnTo>
                    <a:pt x="19" y="38"/>
                  </a:lnTo>
                  <a:lnTo>
                    <a:pt x="13" y="39"/>
                  </a:lnTo>
                  <a:lnTo>
                    <a:pt x="7" y="41"/>
                  </a:lnTo>
                  <a:lnTo>
                    <a:pt x="1" y="43"/>
                  </a:lnTo>
                  <a:lnTo>
                    <a:pt x="0" y="44"/>
                  </a:lnTo>
                </a:path>
              </a:pathLst>
            </a:custGeom>
            <a:no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27" name="Freeform 81"/>
            <p:cNvSpPr>
              <a:spLocks/>
            </p:cNvSpPr>
            <p:nvPr/>
          </p:nvSpPr>
          <p:spPr bwMode="auto">
            <a:xfrm>
              <a:off x="3302" y="2456"/>
              <a:ext cx="75" cy="57"/>
            </a:xfrm>
            <a:custGeom>
              <a:avLst/>
              <a:gdLst/>
              <a:ahLst/>
              <a:cxnLst>
                <a:cxn ang="0">
                  <a:pos x="0" y="56"/>
                </a:cxn>
                <a:cxn ang="0">
                  <a:pos x="7" y="52"/>
                </a:cxn>
                <a:cxn ang="0">
                  <a:pos x="14" y="48"/>
                </a:cxn>
                <a:cxn ang="0">
                  <a:pos x="21" y="44"/>
                </a:cxn>
                <a:cxn ang="0">
                  <a:pos x="28" y="39"/>
                </a:cxn>
                <a:cxn ang="0">
                  <a:pos x="34" y="35"/>
                </a:cxn>
                <a:cxn ang="0">
                  <a:pos x="41" y="30"/>
                </a:cxn>
                <a:cxn ang="0">
                  <a:pos x="46" y="24"/>
                </a:cxn>
                <a:cxn ang="0">
                  <a:pos x="52" y="19"/>
                </a:cxn>
                <a:cxn ang="0">
                  <a:pos x="58" y="13"/>
                </a:cxn>
                <a:cxn ang="0">
                  <a:pos x="63" y="7"/>
                </a:cxn>
                <a:cxn ang="0">
                  <a:pos x="68" y="1"/>
                </a:cxn>
                <a:cxn ang="0">
                  <a:pos x="69" y="0"/>
                </a:cxn>
                <a:cxn ang="0">
                  <a:pos x="70" y="0"/>
                </a:cxn>
                <a:cxn ang="0">
                  <a:pos x="66" y="9"/>
                </a:cxn>
                <a:cxn ang="0">
                  <a:pos x="71" y="9"/>
                </a:cxn>
                <a:cxn ang="0">
                  <a:pos x="70" y="10"/>
                </a:cxn>
                <a:cxn ang="0">
                  <a:pos x="60" y="18"/>
                </a:cxn>
                <a:cxn ang="0">
                  <a:pos x="74" y="15"/>
                </a:cxn>
                <a:cxn ang="0">
                  <a:pos x="70" y="19"/>
                </a:cxn>
                <a:cxn ang="0">
                  <a:pos x="52" y="28"/>
                </a:cxn>
                <a:cxn ang="0">
                  <a:pos x="46" y="31"/>
                </a:cxn>
                <a:cxn ang="0">
                  <a:pos x="52" y="30"/>
                </a:cxn>
                <a:cxn ang="0">
                  <a:pos x="47" y="32"/>
                </a:cxn>
                <a:cxn ang="0">
                  <a:pos x="45" y="35"/>
                </a:cxn>
                <a:cxn ang="0">
                  <a:pos x="20" y="48"/>
                </a:cxn>
                <a:cxn ang="0">
                  <a:pos x="21" y="50"/>
                </a:cxn>
                <a:cxn ang="0">
                  <a:pos x="8" y="52"/>
                </a:cxn>
                <a:cxn ang="0">
                  <a:pos x="0" y="56"/>
                </a:cxn>
              </a:cxnLst>
              <a:rect l="0" t="0" r="r" b="b"/>
              <a:pathLst>
                <a:path w="75" h="57">
                  <a:moveTo>
                    <a:pt x="0" y="56"/>
                  </a:moveTo>
                  <a:lnTo>
                    <a:pt x="7" y="52"/>
                  </a:lnTo>
                  <a:lnTo>
                    <a:pt x="14" y="48"/>
                  </a:lnTo>
                  <a:lnTo>
                    <a:pt x="21" y="44"/>
                  </a:lnTo>
                  <a:lnTo>
                    <a:pt x="28" y="39"/>
                  </a:lnTo>
                  <a:lnTo>
                    <a:pt x="34" y="35"/>
                  </a:lnTo>
                  <a:lnTo>
                    <a:pt x="41" y="30"/>
                  </a:lnTo>
                  <a:lnTo>
                    <a:pt x="46" y="24"/>
                  </a:lnTo>
                  <a:lnTo>
                    <a:pt x="52" y="19"/>
                  </a:lnTo>
                  <a:lnTo>
                    <a:pt x="58" y="13"/>
                  </a:lnTo>
                  <a:lnTo>
                    <a:pt x="63" y="7"/>
                  </a:lnTo>
                  <a:lnTo>
                    <a:pt x="68" y="1"/>
                  </a:lnTo>
                  <a:lnTo>
                    <a:pt x="69" y="0"/>
                  </a:lnTo>
                  <a:lnTo>
                    <a:pt x="70" y="0"/>
                  </a:lnTo>
                  <a:lnTo>
                    <a:pt x="66" y="9"/>
                  </a:lnTo>
                  <a:lnTo>
                    <a:pt x="71" y="9"/>
                  </a:lnTo>
                  <a:lnTo>
                    <a:pt x="70" y="10"/>
                  </a:lnTo>
                  <a:lnTo>
                    <a:pt x="60" y="18"/>
                  </a:lnTo>
                  <a:lnTo>
                    <a:pt x="74" y="15"/>
                  </a:lnTo>
                  <a:lnTo>
                    <a:pt x="70" y="19"/>
                  </a:lnTo>
                  <a:lnTo>
                    <a:pt x="52" y="28"/>
                  </a:lnTo>
                  <a:lnTo>
                    <a:pt x="46" y="31"/>
                  </a:lnTo>
                  <a:lnTo>
                    <a:pt x="52" y="30"/>
                  </a:lnTo>
                  <a:lnTo>
                    <a:pt x="47" y="32"/>
                  </a:lnTo>
                  <a:lnTo>
                    <a:pt x="45" y="35"/>
                  </a:lnTo>
                  <a:lnTo>
                    <a:pt x="20" y="48"/>
                  </a:lnTo>
                  <a:lnTo>
                    <a:pt x="21" y="50"/>
                  </a:lnTo>
                  <a:lnTo>
                    <a:pt x="8" y="52"/>
                  </a:lnTo>
                  <a:lnTo>
                    <a:pt x="0" y="56"/>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28" name="Freeform 82"/>
            <p:cNvSpPr>
              <a:spLocks/>
            </p:cNvSpPr>
            <p:nvPr/>
          </p:nvSpPr>
          <p:spPr bwMode="auto">
            <a:xfrm>
              <a:off x="3148" y="2507"/>
              <a:ext cx="217" cy="43"/>
            </a:xfrm>
            <a:custGeom>
              <a:avLst/>
              <a:gdLst/>
              <a:ahLst/>
              <a:cxnLst>
                <a:cxn ang="0">
                  <a:pos x="137" y="17"/>
                </a:cxn>
                <a:cxn ang="0">
                  <a:pos x="154" y="15"/>
                </a:cxn>
                <a:cxn ang="0">
                  <a:pos x="173" y="11"/>
                </a:cxn>
                <a:cxn ang="0">
                  <a:pos x="216" y="9"/>
                </a:cxn>
                <a:cxn ang="0">
                  <a:pos x="170" y="15"/>
                </a:cxn>
                <a:cxn ang="0">
                  <a:pos x="156" y="17"/>
                </a:cxn>
                <a:cxn ang="0">
                  <a:pos x="146" y="17"/>
                </a:cxn>
                <a:cxn ang="0">
                  <a:pos x="150" y="19"/>
                </a:cxn>
                <a:cxn ang="0">
                  <a:pos x="148" y="23"/>
                </a:cxn>
                <a:cxn ang="0">
                  <a:pos x="108" y="29"/>
                </a:cxn>
                <a:cxn ang="0">
                  <a:pos x="92" y="36"/>
                </a:cxn>
                <a:cxn ang="0">
                  <a:pos x="59" y="39"/>
                </a:cxn>
                <a:cxn ang="0">
                  <a:pos x="47" y="41"/>
                </a:cxn>
                <a:cxn ang="0">
                  <a:pos x="31" y="31"/>
                </a:cxn>
                <a:cxn ang="0">
                  <a:pos x="24" y="27"/>
                </a:cxn>
                <a:cxn ang="0">
                  <a:pos x="10" y="21"/>
                </a:cxn>
                <a:cxn ang="0">
                  <a:pos x="15" y="16"/>
                </a:cxn>
                <a:cxn ang="0">
                  <a:pos x="17" y="14"/>
                </a:cxn>
                <a:cxn ang="0">
                  <a:pos x="32" y="9"/>
                </a:cxn>
                <a:cxn ang="0">
                  <a:pos x="30" y="7"/>
                </a:cxn>
                <a:cxn ang="0">
                  <a:pos x="36" y="4"/>
                </a:cxn>
                <a:cxn ang="0">
                  <a:pos x="34" y="1"/>
                </a:cxn>
                <a:cxn ang="0">
                  <a:pos x="39" y="0"/>
                </a:cxn>
                <a:cxn ang="0">
                  <a:pos x="43" y="9"/>
                </a:cxn>
                <a:cxn ang="0">
                  <a:pos x="47" y="24"/>
                </a:cxn>
                <a:cxn ang="0">
                  <a:pos x="48" y="33"/>
                </a:cxn>
                <a:cxn ang="0">
                  <a:pos x="49" y="34"/>
                </a:cxn>
                <a:cxn ang="0">
                  <a:pos x="50" y="35"/>
                </a:cxn>
                <a:cxn ang="0">
                  <a:pos x="52" y="36"/>
                </a:cxn>
                <a:cxn ang="0">
                  <a:pos x="55" y="34"/>
                </a:cxn>
                <a:cxn ang="0">
                  <a:pos x="56" y="31"/>
                </a:cxn>
                <a:cxn ang="0">
                  <a:pos x="57" y="28"/>
                </a:cxn>
                <a:cxn ang="0">
                  <a:pos x="58" y="25"/>
                </a:cxn>
                <a:cxn ang="0">
                  <a:pos x="60" y="22"/>
                </a:cxn>
                <a:cxn ang="0">
                  <a:pos x="62" y="21"/>
                </a:cxn>
                <a:cxn ang="0">
                  <a:pos x="62" y="25"/>
                </a:cxn>
                <a:cxn ang="0">
                  <a:pos x="64" y="19"/>
                </a:cxn>
                <a:cxn ang="0">
                  <a:pos x="67" y="15"/>
                </a:cxn>
                <a:cxn ang="0">
                  <a:pos x="75" y="9"/>
                </a:cxn>
                <a:cxn ang="0">
                  <a:pos x="79" y="7"/>
                </a:cxn>
                <a:cxn ang="0">
                  <a:pos x="80" y="9"/>
                </a:cxn>
                <a:cxn ang="0">
                  <a:pos x="80" y="11"/>
                </a:cxn>
                <a:cxn ang="0">
                  <a:pos x="83" y="9"/>
                </a:cxn>
                <a:cxn ang="0">
                  <a:pos x="91" y="8"/>
                </a:cxn>
                <a:cxn ang="0">
                  <a:pos x="89" y="12"/>
                </a:cxn>
                <a:cxn ang="0">
                  <a:pos x="88" y="15"/>
                </a:cxn>
                <a:cxn ang="0">
                  <a:pos x="91" y="14"/>
                </a:cxn>
                <a:cxn ang="0">
                  <a:pos x="94" y="13"/>
                </a:cxn>
                <a:cxn ang="0">
                  <a:pos x="100" y="14"/>
                </a:cxn>
                <a:cxn ang="0">
                  <a:pos x="99" y="17"/>
                </a:cxn>
                <a:cxn ang="0">
                  <a:pos x="108" y="18"/>
                </a:cxn>
                <a:cxn ang="0">
                  <a:pos x="114" y="17"/>
                </a:cxn>
                <a:cxn ang="0">
                  <a:pos x="120" y="15"/>
                </a:cxn>
                <a:cxn ang="0">
                  <a:pos x="127" y="16"/>
                </a:cxn>
                <a:cxn ang="0">
                  <a:pos x="135" y="16"/>
                </a:cxn>
              </a:cxnLst>
              <a:rect l="0" t="0" r="r" b="b"/>
              <a:pathLst>
                <a:path w="217" h="43">
                  <a:moveTo>
                    <a:pt x="135" y="16"/>
                  </a:moveTo>
                  <a:lnTo>
                    <a:pt x="137" y="17"/>
                  </a:lnTo>
                  <a:lnTo>
                    <a:pt x="140" y="16"/>
                  </a:lnTo>
                  <a:lnTo>
                    <a:pt x="154" y="15"/>
                  </a:lnTo>
                  <a:lnTo>
                    <a:pt x="167" y="11"/>
                  </a:lnTo>
                  <a:lnTo>
                    <a:pt x="173" y="11"/>
                  </a:lnTo>
                  <a:lnTo>
                    <a:pt x="173" y="13"/>
                  </a:lnTo>
                  <a:lnTo>
                    <a:pt x="216" y="9"/>
                  </a:lnTo>
                  <a:lnTo>
                    <a:pt x="180" y="16"/>
                  </a:lnTo>
                  <a:lnTo>
                    <a:pt x="170" y="15"/>
                  </a:lnTo>
                  <a:lnTo>
                    <a:pt x="173" y="17"/>
                  </a:lnTo>
                  <a:lnTo>
                    <a:pt x="156" y="17"/>
                  </a:lnTo>
                  <a:lnTo>
                    <a:pt x="150" y="16"/>
                  </a:lnTo>
                  <a:lnTo>
                    <a:pt x="146" y="17"/>
                  </a:lnTo>
                  <a:lnTo>
                    <a:pt x="146" y="19"/>
                  </a:lnTo>
                  <a:lnTo>
                    <a:pt x="150" y="19"/>
                  </a:lnTo>
                  <a:lnTo>
                    <a:pt x="152" y="20"/>
                  </a:lnTo>
                  <a:lnTo>
                    <a:pt x="148" y="23"/>
                  </a:lnTo>
                  <a:lnTo>
                    <a:pt x="107" y="27"/>
                  </a:lnTo>
                  <a:lnTo>
                    <a:pt x="108" y="29"/>
                  </a:lnTo>
                  <a:lnTo>
                    <a:pt x="89" y="34"/>
                  </a:lnTo>
                  <a:lnTo>
                    <a:pt x="92" y="36"/>
                  </a:lnTo>
                  <a:lnTo>
                    <a:pt x="68" y="36"/>
                  </a:lnTo>
                  <a:lnTo>
                    <a:pt x="59" y="39"/>
                  </a:lnTo>
                  <a:lnTo>
                    <a:pt x="53" y="42"/>
                  </a:lnTo>
                  <a:lnTo>
                    <a:pt x="47" y="41"/>
                  </a:lnTo>
                  <a:lnTo>
                    <a:pt x="38" y="33"/>
                  </a:lnTo>
                  <a:lnTo>
                    <a:pt x="31" y="31"/>
                  </a:lnTo>
                  <a:lnTo>
                    <a:pt x="33" y="29"/>
                  </a:lnTo>
                  <a:lnTo>
                    <a:pt x="24" y="27"/>
                  </a:lnTo>
                  <a:lnTo>
                    <a:pt x="26" y="25"/>
                  </a:lnTo>
                  <a:lnTo>
                    <a:pt x="10" y="21"/>
                  </a:lnTo>
                  <a:lnTo>
                    <a:pt x="0" y="20"/>
                  </a:lnTo>
                  <a:lnTo>
                    <a:pt x="15" y="16"/>
                  </a:lnTo>
                  <a:lnTo>
                    <a:pt x="19" y="15"/>
                  </a:lnTo>
                  <a:lnTo>
                    <a:pt x="17" y="14"/>
                  </a:lnTo>
                  <a:lnTo>
                    <a:pt x="25" y="10"/>
                  </a:lnTo>
                  <a:lnTo>
                    <a:pt x="32" y="9"/>
                  </a:lnTo>
                  <a:lnTo>
                    <a:pt x="32" y="8"/>
                  </a:lnTo>
                  <a:lnTo>
                    <a:pt x="30" y="7"/>
                  </a:lnTo>
                  <a:lnTo>
                    <a:pt x="31" y="4"/>
                  </a:lnTo>
                  <a:lnTo>
                    <a:pt x="36" y="4"/>
                  </a:lnTo>
                  <a:lnTo>
                    <a:pt x="37" y="2"/>
                  </a:lnTo>
                  <a:lnTo>
                    <a:pt x="34" y="1"/>
                  </a:lnTo>
                  <a:lnTo>
                    <a:pt x="35" y="0"/>
                  </a:lnTo>
                  <a:lnTo>
                    <a:pt x="39" y="0"/>
                  </a:lnTo>
                  <a:lnTo>
                    <a:pt x="40" y="1"/>
                  </a:lnTo>
                  <a:lnTo>
                    <a:pt x="43" y="9"/>
                  </a:lnTo>
                  <a:lnTo>
                    <a:pt x="45" y="16"/>
                  </a:lnTo>
                  <a:lnTo>
                    <a:pt x="47" y="24"/>
                  </a:lnTo>
                  <a:lnTo>
                    <a:pt x="48" y="32"/>
                  </a:lnTo>
                  <a:lnTo>
                    <a:pt x="48" y="33"/>
                  </a:lnTo>
                  <a:lnTo>
                    <a:pt x="49" y="33"/>
                  </a:lnTo>
                  <a:lnTo>
                    <a:pt x="49" y="34"/>
                  </a:lnTo>
                  <a:lnTo>
                    <a:pt x="49" y="35"/>
                  </a:lnTo>
                  <a:lnTo>
                    <a:pt x="50" y="35"/>
                  </a:lnTo>
                  <a:lnTo>
                    <a:pt x="51" y="36"/>
                  </a:lnTo>
                  <a:lnTo>
                    <a:pt x="52" y="36"/>
                  </a:lnTo>
                  <a:lnTo>
                    <a:pt x="53" y="36"/>
                  </a:lnTo>
                  <a:lnTo>
                    <a:pt x="55" y="34"/>
                  </a:lnTo>
                  <a:lnTo>
                    <a:pt x="55" y="33"/>
                  </a:lnTo>
                  <a:lnTo>
                    <a:pt x="56" y="31"/>
                  </a:lnTo>
                  <a:lnTo>
                    <a:pt x="56" y="29"/>
                  </a:lnTo>
                  <a:lnTo>
                    <a:pt x="57" y="28"/>
                  </a:lnTo>
                  <a:lnTo>
                    <a:pt x="57" y="26"/>
                  </a:lnTo>
                  <a:lnTo>
                    <a:pt x="58" y="25"/>
                  </a:lnTo>
                  <a:lnTo>
                    <a:pt x="59" y="24"/>
                  </a:lnTo>
                  <a:lnTo>
                    <a:pt x="60" y="22"/>
                  </a:lnTo>
                  <a:lnTo>
                    <a:pt x="61" y="20"/>
                  </a:lnTo>
                  <a:lnTo>
                    <a:pt x="62" y="21"/>
                  </a:lnTo>
                  <a:lnTo>
                    <a:pt x="62" y="23"/>
                  </a:lnTo>
                  <a:lnTo>
                    <a:pt x="62" y="25"/>
                  </a:lnTo>
                  <a:lnTo>
                    <a:pt x="63" y="22"/>
                  </a:lnTo>
                  <a:lnTo>
                    <a:pt x="64" y="19"/>
                  </a:lnTo>
                  <a:lnTo>
                    <a:pt x="66" y="17"/>
                  </a:lnTo>
                  <a:lnTo>
                    <a:pt x="67" y="15"/>
                  </a:lnTo>
                  <a:lnTo>
                    <a:pt x="72" y="10"/>
                  </a:lnTo>
                  <a:lnTo>
                    <a:pt x="75" y="9"/>
                  </a:lnTo>
                  <a:lnTo>
                    <a:pt x="77" y="8"/>
                  </a:lnTo>
                  <a:lnTo>
                    <a:pt x="79" y="7"/>
                  </a:lnTo>
                  <a:lnTo>
                    <a:pt x="80" y="7"/>
                  </a:lnTo>
                  <a:lnTo>
                    <a:pt x="80" y="9"/>
                  </a:lnTo>
                  <a:lnTo>
                    <a:pt x="79" y="11"/>
                  </a:lnTo>
                  <a:lnTo>
                    <a:pt x="80" y="11"/>
                  </a:lnTo>
                  <a:lnTo>
                    <a:pt x="81" y="10"/>
                  </a:lnTo>
                  <a:lnTo>
                    <a:pt x="83" y="9"/>
                  </a:lnTo>
                  <a:lnTo>
                    <a:pt x="84" y="8"/>
                  </a:lnTo>
                  <a:lnTo>
                    <a:pt x="91" y="8"/>
                  </a:lnTo>
                  <a:lnTo>
                    <a:pt x="93" y="8"/>
                  </a:lnTo>
                  <a:lnTo>
                    <a:pt x="89" y="12"/>
                  </a:lnTo>
                  <a:lnTo>
                    <a:pt x="88" y="14"/>
                  </a:lnTo>
                  <a:lnTo>
                    <a:pt x="88" y="15"/>
                  </a:lnTo>
                  <a:lnTo>
                    <a:pt x="89" y="15"/>
                  </a:lnTo>
                  <a:lnTo>
                    <a:pt x="91" y="14"/>
                  </a:lnTo>
                  <a:lnTo>
                    <a:pt x="92" y="14"/>
                  </a:lnTo>
                  <a:lnTo>
                    <a:pt x="94" y="13"/>
                  </a:lnTo>
                  <a:lnTo>
                    <a:pt x="99" y="13"/>
                  </a:lnTo>
                  <a:lnTo>
                    <a:pt x="100" y="14"/>
                  </a:lnTo>
                  <a:lnTo>
                    <a:pt x="99" y="15"/>
                  </a:lnTo>
                  <a:lnTo>
                    <a:pt x="99" y="17"/>
                  </a:lnTo>
                  <a:lnTo>
                    <a:pt x="102" y="18"/>
                  </a:lnTo>
                  <a:lnTo>
                    <a:pt x="108" y="18"/>
                  </a:lnTo>
                  <a:lnTo>
                    <a:pt x="111" y="17"/>
                  </a:lnTo>
                  <a:lnTo>
                    <a:pt x="114" y="17"/>
                  </a:lnTo>
                  <a:lnTo>
                    <a:pt x="117" y="16"/>
                  </a:lnTo>
                  <a:lnTo>
                    <a:pt x="120" y="15"/>
                  </a:lnTo>
                  <a:lnTo>
                    <a:pt x="121" y="18"/>
                  </a:lnTo>
                  <a:lnTo>
                    <a:pt x="127" y="16"/>
                  </a:lnTo>
                  <a:lnTo>
                    <a:pt x="131" y="14"/>
                  </a:lnTo>
                  <a:lnTo>
                    <a:pt x="135" y="16"/>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grpSp>
      <p:grpSp>
        <p:nvGrpSpPr>
          <p:cNvPr id="48134" name="Group 83"/>
          <p:cNvGrpSpPr>
            <a:grpSpLocks/>
          </p:cNvGrpSpPr>
          <p:nvPr/>
        </p:nvGrpSpPr>
        <p:grpSpPr bwMode="auto">
          <a:xfrm>
            <a:off x="6216650" y="2222500"/>
            <a:ext cx="925513" cy="492125"/>
            <a:chOff x="3725" y="1345"/>
            <a:chExt cx="921" cy="365"/>
          </a:xfrm>
        </p:grpSpPr>
        <p:sp>
          <p:nvSpPr>
            <p:cNvPr id="430" name="Freeform 84"/>
            <p:cNvSpPr>
              <a:spLocks/>
            </p:cNvSpPr>
            <p:nvPr/>
          </p:nvSpPr>
          <p:spPr bwMode="auto">
            <a:xfrm>
              <a:off x="3725" y="1345"/>
              <a:ext cx="921" cy="363"/>
            </a:xfrm>
            <a:custGeom>
              <a:avLst/>
              <a:gdLst/>
              <a:ahLst/>
              <a:cxnLst>
                <a:cxn ang="0">
                  <a:pos x="640" y="239"/>
                </a:cxn>
                <a:cxn ang="0">
                  <a:pos x="701" y="231"/>
                </a:cxn>
                <a:cxn ang="0">
                  <a:pos x="846" y="236"/>
                </a:cxn>
                <a:cxn ang="0">
                  <a:pos x="860" y="193"/>
                </a:cxn>
                <a:cxn ang="0">
                  <a:pos x="884" y="118"/>
                </a:cxn>
                <a:cxn ang="0">
                  <a:pos x="850" y="132"/>
                </a:cxn>
                <a:cxn ang="0">
                  <a:pos x="779" y="16"/>
                </a:cxn>
                <a:cxn ang="0">
                  <a:pos x="821" y="19"/>
                </a:cxn>
                <a:cxn ang="0">
                  <a:pos x="734" y="139"/>
                </a:cxn>
                <a:cxn ang="0">
                  <a:pos x="704" y="157"/>
                </a:cxn>
                <a:cxn ang="0">
                  <a:pos x="605" y="153"/>
                </a:cxn>
                <a:cxn ang="0">
                  <a:pos x="599" y="103"/>
                </a:cxn>
                <a:cxn ang="0">
                  <a:pos x="662" y="76"/>
                </a:cxn>
                <a:cxn ang="0">
                  <a:pos x="665" y="54"/>
                </a:cxn>
                <a:cxn ang="0">
                  <a:pos x="704" y="4"/>
                </a:cxn>
                <a:cxn ang="0">
                  <a:pos x="655" y="1"/>
                </a:cxn>
                <a:cxn ang="0">
                  <a:pos x="547" y="26"/>
                </a:cxn>
                <a:cxn ang="0">
                  <a:pos x="493" y="47"/>
                </a:cxn>
                <a:cxn ang="0">
                  <a:pos x="481" y="70"/>
                </a:cxn>
                <a:cxn ang="0">
                  <a:pos x="473" y="83"/>
                </a:cxn>
                <a:cxn ang="0">
                  <a:pos x="434" y="115"/>
                </a:cxn>
                <a:cxn ang="0">
                  <a:pos x="397" y="118"/>
                </a:cxn>
                <a:cxn ang="0">
                  <a:pos x="375" y="125"/>
                </a:cxn>
                <a:cxn ang="0">
                  <a:pos x="364" y="130"/>
                </a:cxn>
                <a:cxn ang="0">
                  <a:pos x="113" y="130"/>
                </a:cxn>
                <a:cxn ang="0">
                  <a:pos x="52" y="139"/>
                </a:cxn>
                <a:cxn ang="0">
                  <a:pos x="12" y="162"/>
                </a:cxn>
                <a:cxn ang="0">
                  <a:pos x="0" y="177"/>
                </a:cxn>
                <a:cxn ang="0">
                  <a:pos x="17" y="192"/>
                </a:cxn>
                <a:cxn ang="0">
                  <a:pos x="76" y="214"/>
                </a:cxn>
                <a:cxn ang="0">
                  <a:pos x="277" y="230"/>
                </a:cxn>
                <a:cxn ang="0">
                  <a:pos x="320" y="278"/>
                </a:cxn>
                <a:cxn ang="0">
                  <a:pos x="283" y="281"/>
                </a:cxn>
                <a:cxn ang="0">
                  <a:pos x="266" y="292"/>
                </a:cxn>
                <a:cxn ang="0">
                  <a:pos x="268" y="320"/>
                </a:cxn>
                <a:cxn ang="0">
                  <a:pos x="304" y="321"/>
                </a:cxn>
                <a:cxn ang="0">
                  <a:pos x="347" y="320"/>
                </a:cxn>
                <a:cxn ang="0">
                  <a:pos x="330" y="327"/>
                </a:cxn>
                <a:cxn ang="0">
                  <a:pos x="328" y="352"/>
                </a:cxn>
                <a:cxn ang="0">
                  <a:pos x="361" y="362"/>
                </a:cxn>
                <a:cxn ang="0">
                  <a:pos x="411" y="359"/>
                </a:cxn>
                <a:cxn ang="0">
                  <a:pos x="440" y="341"/>
                </a:cxn>
                <a:cxn ang="0">
                  <a:pos x="495" y="355"/>
                </a:cxn>
                <a:cxn ang="0">
                  <a:pos x="473" y="278"/>
                </a:cxn>
                <a:cxn ang="0">
                  <a:pos x="385" y="293"/>
                </a:cxn>
                <a:cxn ang="0">
                  <a:pos x="373" y="312"/>
                </a:cxn>
                <a:cxn ang="0">
                  <a:pos x="384" y="317"/>
                </a:cxn>
                <a:cxn ang="0">
                  <a:pos x="477" y="245"/>
                </a:cxn>
                <a:cxn ang="0">
                  <a:pos x="535" y="150"/>
                </a:cxn>
              </a:cxnLst>
              <a:rect l="0" t="0" r="r" b="b"/>
              <a:pathLst>
                <a:path w="921" h="363">
                  <a:moveTo>
                    <a:pt x="477" y="245"/>
                  </a:moveTo>
                  <a:lnTo>
                    <a:pt x="532" y="246"/>
                  </a:lnTo>
                  <a:lnTo>
                    <a:pt x="587" y="244"/>
                  </a:lnTo>
                  <a:lnTo>
                    <a:pt x="640" y="239"/>
                  </a:lnTo>
                  <a:lnTo>
                    <a:pt x="695" y="232"/>
                  </a:lnTo>
                  <a:lnTo>
                    <a:pt x="698" y="235"/>
                  </a:lnTo>
                  <a:lnTo>
                    <a:pt x="703" y="235"/>
                  </a:lnTo>
                  <a:lnTo>
                    <a:pt x="701" y="231"/>
                  </a:lnTo>
                  <a:lnTo>
                    <a:pt x="744" y="222"/>
                  </a:lnTo>
                  <a:lnTo>
                    <a:pt x="788" y="211"/>
                  </a:lnTo>
                  <a:lnTo>
                    <a:pt x="831" y="231"/>
                  </a:lnTo>
                  <a:lnTo>
                    <a:pt x="846" y="236"/>
                  </a:lnTo>
                  <a:lnTo>
                    <a:pt x="854" y="238"/>
                  </a:lnTo>
                  <a:lnTo>
                    <a:pt x="861" y="238"/>
                  </a:lnTo>
                  <a:lnTo>
                    <a:pt x="888" y="236"/>
                  </a:lnTo>
                  <a:lnTo>
                    <a:pt x="860" y="193"/>
                  </a:lnTo>
                  <a:lnTo>
                    <a:pt x="860" y="189"/>
                  </a:lnTo>
                  <a:lnTo>
                    <a:pt x="920" y="123"/>
                  </a:lnTo>
                  <a:lnTo>
                    <a:pt x="890" y="118"/>
                  </a:lnTo>
                  <a:lnTo>
                    <a:pt x="884" y="118"/>
                  </a:lnTo>
                  <a:lnTo>
                    <a:pt x="879" y="118"/>
                  </a:lnTo>
                  <a:lnTo>
                    <a:pt x="873" y="119"/>
                  </a:lnTo>
                  <a:lnTo>
                    <a:pt x="869" y="121"/>
                  </a:lnTo>
                  <a:lnTo>
                    <a:pt x="850" y="132"/>
                  </a:lnTo>
                  <a:lnTo>
                    <a:pt x="873" y="16"/>
                  </a:lnTo>
                  <a:lnTo>
                    <a:pt x="848" y="15"/>
                  </a:lnTo>
                  <a:lnTo>
                    <a:pt x="817" y="16"/>
                  </a:lnTo>
                  <a:lnTo>
                    <a:pt x="779" y="16"/>
                  </a:lnTo>
                  <a:lnTo>
                    <a:pt x="779" y="17"/>
                  </a:lnTo>
                  <a:lnTo>
                    <a:pt x="817" y="17"/>
                  </a:lnTo>
                  <a:lnTo>
                    <a:pt x="820" y="18"/>
                  </a:lnTo>
                  <a:lnTo>
                    <a:pt x="821" y="19"/>
                  </a:lnTo>
                  <a:lnTo>
                    <a:pt x="821" y="21"/>
                  </a:lnTo>
                  <a:lnTo>
                    <a:pt x="819" y="24"/>
                  </a:lnTo>
                  <a:lnTo>
                    <a:pt x="748" y="123"/>
                  </a:lnTo>
                  <a:lnTo>
                    <a:pt x="734" y="139"/>
                  </a:lnTo>
                  <a:lnTo>
                    <a:pt x="726" y="144"/>
                  </a:lnTo>
                  <a:lnTo>
                    <a:pt x="719" y="150"/>
                  </a:lnTo>
                  <a:lnTo>
                    <a:pt x="711" y="154"/>
                  </a:lnTo>
                  <a:lnTo>
                    <a:pt x="704" y="157"/>
                  </a:lnTo>
                  <a:lnTo>
                    <a:pt x="696" y="158"/>
                  </a:lnTo>
                  <a:lnTo>
                    <a:pt x="687" y="158"/>
                  </a:lnTo>
                  <a:lnTo>
                    <a:pt x="609" y="154"/>
                  </a:lnTo>
                  <a:lnTo>
                    <a:pt x="605" y="153"/>
                  </a:lnTo>
                  <a:lnTo>
                    <a:pt x="603" y="152"/>
                  </a:lnTo>
                  <a:lnTo>
                    <a:pt x="601" y="149"/>
                  </a:lnTo>
                  <a:lnTo>
                    <a:pt x="600" y="145"/>
                  </a:lnTo>
                  <a:lnTo>
                    <a:pt x="599" y="103"/>
                  </a:lnTo>
                  <a:lnTo>
                    <a:pt x="625" y="97"/>
                  </a:lnTo>
                  <a:lnTo>
                    <a:pt x="646" y="88"/>
                  </a:lnTo>
                  <a:lnTo>
                    <a:pt x="655" y="81"/>
                  </a:lnTo>
                  <a:lnTo>
                    <a:pt x="662" y="76"/>
                  </a:lnTo>
                  <a:lnTo>
                    <a:pt x="665" y="68"/>
                  </a:lnTo>
                  <a:lnTo>
                    <a:pt x="666" y="64"/>
                  </a:lnTo>
                  <a:lnTo>
                    <a:pt x="667" y="59"/>
                  </a:lnTo>
                  <a:lnTo>
                    <a:pt x="665" y="54"/>
                  </a:lnTo>
                  <a:lnTo>
                    <a:pt x="664" y="49"/>
                  </a:lnTo>
                  <a:lnTo>
                    <a:pt x="661" y="45"/>
                  </a:lnTo>
                  <a:lnTo>
                    <a:pt x="657" y="41"/>
                  </a:lnTo>
                  <a:lnTo>
                    <a:pt x="704" y="4"/>
                  </a:lnTo>
                  <a:lnTo>
                    <a:pt x="685" y="0"/>
                  </a:lnTo>
                  <a:lnTo>
                    <a:pt x="672" y="0"/>
                  </a:lnTo>
                  <a:lnTo>
                    <a:pt x="662" y="0"/>
                  </a:lnTo>
                  <a:lnTo>
                    <a:pt x="655" y="1"/>
                  </a:lnTo>
                  <a:lnTo>
                    <a:pt x="611" y="25"/>
                  </a:lnTo>
                  <a:lnTo>
                    <a:pt x="590" y="22"/>
                  </a:lnTo>
                  <a:lnTo>
                    <a:pt x="568" y="22"/>
                  </a:lnTo>
                  <a:lnTo>
                    <a:pt x="547" y="26"/>
                  </a:lnTo>
                  <a:lnTo>
                    <a:pt x="526" y="30"/>
                  </a:lnTo>
                  <a:lnTo>
                    <a:pt x="508" y="38"/>
                  </a:lnTo>
                  <a:lnTo>
                    <a:pt x="500" y="43"/>
                  </a:lnTo>
                  <a:lnTo>
                    <a:pt x="493" y="47"/>
                  </a:lnTo>
                  <a:lnTo>
                    <a:pt x="488" y="53"/>
                  </a:lnTo>
                  <a:lnTo>
                    <a:pt x="485" y="58"/>
                  </a:lnTo>
                  <a:lnTo>
                    <a:pt x="482" y="64"/>
                  </a:lnTo>
                  <a:lnTo>
                    <a:pt x="481" y="70"/>
                  </a:lnTo>
                  <a:lnTo>
                    <a:pt x="480" y="71"/>
                  </a:lnTo>
                  <a:lnTo>
                    <a:pt x="478" y="72"/>
                  </a:lnTo>
                  <a:lnTo>
                    <a:pt x="475" y="76"/>
                  </a:lnTo>
                  <a:lnTo>
                    <a:pt x="473" y="83"/>
                  </a:lnTo>
                  <a:lnTo>
                    <a:pt x="473" y="90"/>
                  </a:lnTo>
                  <a:lnTo>
                    <a:pt x="473" y="98"/>
                  </a:lnTo>
                  <a:lnTo>
                    <a:pt x="446" y="112"/>
                  </a:lnTo>
                  <a:lnTo>
                    <a:pt x="434" y="115"/>
                  </a:lnTo>
                  <a:lnTo>
                    <a:pt x="425" y="117"/>
                  </a:lnTo>
                  <a:lnTo>
                    <a:pt x="417" y="118"/>
                  </a:lnTo>
                  <a:lnTo>
                    <a:pt x="407" y="119"/>
                  </a:lnTo>
                  <a:lnTo>
                    <a:pt x="397" y="118"/>
                  </a:lnTo>
                  <a:lnTo>
                    <a:pt x="388" y="119"/>
                  </a:lnTo>
                  <a:lnTo>
                    <a:pt x="381" y="121"/>
                  </a:lnTo>
                  <a:lnTo>
                    <a:pt x="376" y="123"/>
                  </a:lnTo>
                  <a:lnTo>
                    <a:pt x="375" y="125"/>
                  </a:lnTo>
                  <a:lnTo>
                    <a:pt x="370" y="124"/>
                  </a:lnTo>
                  <a:lnTo>
                    <a:pt x="368" y="124"/>
                  </a:lnTo>
                  <a:lnTo>
                    <a:pt x="366" y="127"/>
                  </a:lnTo>
                  <a:lnTo>
                    <a:pt x="364" y="130"/>
                  </a:lnTo>
                  <a:lnTo>
                    <a:pt x="361" y="138"/>
                  </a:lnTo>
                  <a:lnTo>
                    <a:pt x="360" y="141"/>
                  </a:lnTo>
                  <a:lnTo>
                    <a:pt x="153" y="130"/>
                  </a:lnTo>
                  <a:lnTo>
                    <a:pt x="113" y="130"/>
                  </a:lnTo>
                  <a:lnTo>
                    <a:pt x="95" y="130"/>
                  </a:lnTo>
                  <a:lnTo>
                    <a:pt x="78" y="131"/>
                  </a:lnTo>
                  <a:lnTo>
                    <a:pt x="65" y="135"/>
                  </a:lnTo>
                  <a:lnTo>
                    <a:pt x="52" y="139"/>
                  </a:lnTo>
                  <a:lnTo>
                    <a:pt x="40" y="144"/>
                  </a:lnTo>
                  <a:lnTo>
                    <a:pt x="30" y="152"/>
                  </a:lnTo>
                  <a:lnTo>
                    <a:pt x="21" y="159"/>
                  </a:lnTo>
                  <a:lnTo>
                    <a:pt x="12" y="162"/>
                  </a:lnTo>
                  <a:lnTo>
                    <a:pt x="7" y="167"/>
                  </a:lnTo>
                  <a:lnTo>
                    <a:pt x="3" y="170"/>
                  </a:lnTo>
                  <a:lnTo>
                    <a:pt x="1" y="173"/>
                  </a:lnTo>
                  <a:lnTo>
                    <a:pt x="0" y="177"/>
                  </a:lnTo>
                  <a:lnTo>
                    <a:pt x="1" y="181"/>
                  </a:lnTo>
                  <a:lnTo>
                    <a:pt x="1" y="183"/>
                  </a:lnTo>
                  <a:lnTo>
                    <a:pt x="4" y="184"/>
                  </a:lnTo>
                  <a:lnTo>
                    <a:pt x="17" y="192"/>
                  </a:lnTo>
                  <a:lnTo>
                    <a:pt x="31" y="199"/>
                  </a:lnTo>
                  <a:lnTo>
                    <a:pt x="46" y="204"/>
                  </a:lnTo>
                  <a:lnTo>
                    <a:pt x="60" y="210"/>
                  </a:lnTo>
                  <a:lnTo>
                    <a:pt x="76" y="214"/>
                  </a:lnTo>
                  <a:lnTo>
                    <a:pt x="92" y="218"/>
                  </a:lnTo>
                  <a:lnTo>
                    <a:pt x="106" y="220"/>
                  </a:lnTo>
                  <a:lnTo>
                    <a:pt x="120" y="221"/>
                  </a:lnTo>
                  <a:lnTo>
                    <a:pt x="277" y="230"/>
                  </a:lnTo>
                  <a:lnTo>
                    <a:pt x="348" y="272"/>
                  </a:lnTo>
                  <a:lnTo>
                    <a:pt x="340" y="275"/>
                  </a:lnTo>
                  <a:lnTo>
                    <a:pt x="329" y="277"/>
                  </a:lnTo>
                  <a:lnTo>
                    <a:pt x="320" y="278"/>
                  </a:lnTo>
                  <a:lnTo>
                    <a:pt x="311" y="278"/>
                  </a:lnTo>
                  <a:lnTo>
                    <a:pt x="299" y="277"/>
                  </a:lnTo>
                  <a:lnTo>
                    <a:pt x="290" y="278"/>
                  </a:lnTo>
                  <a:lnTo>
                    <a:pt x="283" y="281"/>
                  </a:lnTo>
                  <a:lnTo>
                    <a:pt x="277" y="286"/>
                  </a:lnTo>
                  <a:lnTo>
                    <a:pt x="272" y="287"/>
                  </a:lnTo>
                  <a:lnTo>
                    <a:pt x="268" y="289"/>
                  </a:lnTo>
                  <a:lnTo>
                    <a:pt x="266" y="292"/>
                  </a:lnTo>
                  <a:lnTo>
                    <a:pt x="264" y="303"/>
                  </a:lnTo>
                  <a:lnTo>
                    <a:pt x="265" y="314"/>
                  </a:lnTo>
                  <a:lnTo>
                    <a:pt x="267" y="317"/>
                  </a:lnTo>
                  <a:lnTo>
                    <a:pt x="268" y="320"/>
                  </a:lnTo>
                  <a:lnTo>
                    <a:pt x="269" y="320"/>
                  </a:lnTo>
                  <a:lnTo>
                    <a:pt x="271" y="321"/>
                  </a:lnTo>
                  <a:lnTo>
                    <a:pt x="297" y="323"/>
                  </a:lnTo>
                  <a:lnTo>
                    <a:pt x="304" y="321"/>
                  </a:lnTo>
                  <a:lnTo>
                    <a:pt x="306" y="321"/>
                  </a:lnTo>
                  <a:lnTo>
                    <a:pt x="306" y="320"/>
                  </a:lnTo>
                  <a:lnTo>
                    <a:pt x="344" y="320"/>
                  </a:lnTo>
                  <a:lnTo>
                    <a:pt x="347" y="320"/>
                  </a:lnTo>
                  <a:lnTo>
                    <a:pt x="343" y="321"/>
                  </a:lnTo>
                  <a:lnTo>
                    <a:pt x="340" y="325"/>
                  </a:lnTo>
                  <a:lnTo>
                    <a:pt x="335" y="325"/>
                  </a:lnTo>
                  <a:lnTo>
                    <a:pt x="330" y="327"/>
                  </a:lnTo>
                  <a:lnTo>
                    <a:pt x="329" y="331"/>
                  </a:lnTo>
                  <a:lnTo>
                    <a:pt x="328" y="337"/>
                  </a:lnTo>
                  <a:lnTo>
                    <a:pt x="327" y="342"/>
                  </a:lnTo>
                  <a:lnTo>
                    <a:pt x="328" y="352"/>
                  </a:lnTo>
                  <a:lnTo>
                    <a:pt x="330" y="357"/>
                  </a:lnTo>
                  <a:lnTo>
                    <a:pt x="331" y="359"/>
                  </a:lnTo>
                  <a:lnTo>
                    <a:pt x="334" y="359"/>
                  </a:lnTo>
                  <a:lnTo>
                    <a:pt x="361" y="362"/>
                  </a:lnTo>
                  <a:lnTo>
                    <a:pt x="369" y="362"/>
                  </a:lnTo>
                  <a:lnTo>
                    <a:pt x="371" y="362"/>
                  </a:lnTo>
                  <a:lnTo>
                    <a:pt x="371" y="359"/>
                  </a:lnTo>
                  <a:lnTo>
                    <a:pt x="411" y="359"/>
                  </a:lnTo>
                  <a:lnTo>
                    <a:pt x="439" y="354"/>
                  </a:lnTo>
                  <a:lnTo>
                    <a:pt x="440" y="350"/>
                  </a:lnTo>
                  <a:lnTo>
                    <a:pt x="440" y="346"/>
                  </a:lnTo>
                  <a:lnTo>
                    <a:pt x="440" y="341"/>
                  </a:lnTo>
                  <a:lnTo>
                    <a:pt x="440" y="339"/>
                  </a:lnTo>
                  <a:lnTo>
                    <a:pt x="453" y="333"/>
                  </a:lnTo>
                  <a:lnTo>
                    <a:pt x="487" y="354"/>
                  </a:lnTo>
                  <a:lnTo>
                    <a:pt x="495" y="355"/>
                  </a:lnTo>
                  <a:lnTo>
                    <a:pt x="512" y="356"/>
                  </a:lnTo>
                  <a:lnTo>
                    <a:pt x="582" y="357"/>
                  </a:lnTo>
                  <a:lnTo>
                    <a:pt x="550" y="354"/>
                  </a:lnTo>
                  <a:lnTo>
                    <a:pt x="473" y="278"/>
                  </a:lnTo>
                  <a:lnTo>
                    <a:pt x="475" y="247"/>
                  </a:lnTo>
                  <a:lnTo>
                    <a:pt x="477" y="245"/>
                  </a:lnTo>
                  <a:lnTo>
                    <a:pt x="414" y="309"/>
                  </a:lnTo>
                  <a:lnTo>
                    <a:pt x="385" y="293"/>
                  </a:lnTo>
                  <a:lnTo>
                    <a:pt x="372" y="299"/>
                  </a:lnTo>
                  <a:lnTo>
                    <a:pt x="373" y="302"/>
                  </a:lnTo>
                  <a:lnTo>
                    <a:pt x="374" y="307"/>
                  </a:lnTo>
                  <a:lnTo>
                    <a:pt x="373" y="312"/>
                  </a:lnTo>
                  <a:lnTo>
                    <a:pt x="372" y="314"/>
                  </a:lnTo>
                  <a:lnTo>
                    <a:pt x="362" y="316"/>
                  </a:lnTo>
                  <a:lnTo>
                    <a:pt x="375" y="317"/>
                  </a:lnTo>
                  <a:lnTo>
                    <a:pt x="384" y="317"/>
                  </a:lnTo>
                  <a:lnTo>
                    <a:pt x="395" y="316"/>
                  </a:lnTo>
                  <a:lnTo>
                    <a:pt x="405" y="314"/>
                  </a:lnTo>
                  <a:lnTo>
                    <a:pt x="414" y="309"/>
                  </a:lnTo>
                  <a:lnTo>
                    <a:pt x="477" y="245"/>
                  </a:lnTo>
                  <a:lnTo>
                    <a:pt x="557" y="151"/>
                  </a:lnTo>
                  <a:lnTo>
                    <a:pt x="557" y="123"/>
                  </a:lnTo>
                  <a:lnTo>
                    <a:pt x="546" y="133"/>
                  </a:lnTo>
                  <a:lnTo>
                    <a:pt x="535" y="150"/>
                  </a:lnTo>
                  <a:lnTo>
                    <a:pt x="557" y="151"/>
                  </a:lnTo>
                  <a:lnTo>
                    <a:pt x="477" y="245"/>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31" name="Freeform 85"/>
            <p:cNvSpPr>
              <a:spLocks/>
            </p:cNvSpPr>
            <p:nvPr/>
          </p:nvSpPr>
          <p:spPr bwMode="auto">
            <a:xfrm>
              <a:off x="3725" y="1345"/>
              <a:ext cx="921" cy="363"/>
            </a:xfrm>
            <a:custGeom>
              <a:avLst/>
              <a:gdLst/>
              <a:ahLst/>
              <a:cxnLst>
                <a:cxn ang="0">
                  <a:pos x="587" y="244"/>
                </a:cxn>
                <a:cxn ang="0">
                  <a:pos x="698" y="235"/>
                </a:cxn>
                <a:cxn ang="0">
                  <a:pos x="744" y="222"/>
                </a:cxn>
                <a:cxn ang="0">
                  <a:pos x="846" y="236"/>
                </a:cxn>
                <a:cxn ang="0">
                  <a:pos x="888" y="236"/>
                </a:cxn>
                <a:cxn ang="0">
                  <a:pos x="920" y="123"/>
                </a:cxn>
                <a:cxn ang="0">
                  <a:pos x="879" y="118"/>
                </a:cxn>
                <a:cxn ang="0">
                  <a:pos x="850" y="132"/>
                </a:cxn>
                <a:cxn ang="0">
                  <a:pos x="817" y="16"/>
                </a:cxn>
                <a:cxn ang="0">
                  <a:pos x="817" y="17"/>
                </a:cxn>
                <a:cxn ang="0">
                  <a:pos x="821" y="21"/>
                </a:cxn>
                <a:cxn ang="0">
                  <a:pos x="734" y="139"/>
                </a:cxn>
                <a:cxn ang="0">
                  <a:pos x="711" y="154"/>
                </a:cxn>
                <a:cxn ang="0">
                  <a:pos x="687" y="158"/>
                </a:cxn>
                <a:cxn ang="0">
                  <a:pos x="603" y="152"/>
                </a:cxn>
                <a:cxn ang="0">
                  <a:pos x="599" y="103"/>
                </a:cxn>
                <a:cxn ang="0">
                  <a:pos x="655" y="81"/>
                </a:cxn>
                <a:cxn ang="0">
                  <a:pos x="666" y="64"/>
                </a:cxn>
                <a:cxn ang="0">
                  <a:pos x="664" y="49"/>
                </a:cxn>
                <a:cxn ang="0">
                  <a:pos x="704" y="4"/>
                </a:cxn>
                <a:cxn ang="0">
                  <a:pos x="662" y="0"/>
                </a:cxn>
                <a:cxn ang="0">
                  <a:pos x="590" y="22"/>
                </a:cxn>
                <a:cxn ang="0">
                  <a:pos x="526" y="30"/>
                </a:cxn>
                <a:cxn ang="0">
                  <a:pos x="493" y="47"/>
                </a:cxn>
                <a:cxn ang="0">
                  <a:pos x="482" y="64"/>
                </a:cxn>
                <a:cxn ang="0">
                  <a:pos x="478" y="72"/>
                </a:cxn>
                <a:cxn ang="0">
                  <a:pos x="473" y="90"/>
                </a:cxn>
                <a:cxn ang="0">
                  <a:pos x="434" y="115"/>
                </a:cxn>
                <a:cxn ang="0">
                  <a:pos x="407" y="119"/>
                </a:cxn>
                <a:cxn ang="0">
                  <a:pos x="381" y="121"/>
                </a:cxn>
                <a:cxn ang="0">
                  <a:pos x="370" y="124"/>
                </a:cxn>
                <a:cxn ang="0">
                  <a:pos x="364" y="130"/>
                </a:cxn>
                <a:cxn ang="0">
                  <a:pos x="153" y="130"/>
                </a:cxn>
                <a:cxn ang="0">
                  <a:pos x="78" y="131"/>
                </a:cxn>
                <a:cxn ang="0">
                  <a:pos x="40" y="144"/>
                </a:cxn>
                <a:cxn ang="0">
                  <a:pos x="12" y="162"/>
                </a:cxn>
                <a:cxn ang="0">
                  <a:pos x="1" y="173"/>
                </a:cxn>
                <a:cxn ang="0">
                  <a:pos x="1" y="183"/>
                </a:cxn>
                <a:cxn ang="0">
                  <a:pos x="31" y="199"/>
                </a:cxn>
                <a:cxn ang="0">
                  <a:pos x="76" y="214"/>
                </a:cxn>
                <a:cxn ang="0">
                  <a:pos x="120" y="221"/>
                </a:cxn>
                <a:cxn ang="0">
                  <a:pos x="340" y="275"/>
                </a:cxn>
                <a:cxn ang="0">
                  <a:pos x="311" y="278"/>
                </a:cxn>
                <a:cxn ang="0">
                  <a:pos x="283" y="281"/>
                </a:cxn>
                <a:cxn ang="0">
                  <a:pos x="268" y="289"/>
                </a:cxn>
                <a:cxn ang="0">
                  <a:pos x="265" y="314"/>
                </a:cxn>
                <a:cxn ang="0">
                  <a:pos x="269" y="320"/>
                </a:cxn>
                <a:cxn ang="0">
                  <a:pos x="304" y="321"/>
                </a:cxn>
                <a:cxn ang="0">
                  <a:pos x="344" y="320"/>
                </a:cxn>
                <a:cxn ang="0">
                  <a:pos x="340" y="325"/>
                </a:cxn>
                <a:cxn ang="0">
                  <a:pos x="329" y="331"/>
                </a:cxn>
                <a:cxn ang="0">
                  <a:pos x="328" y="352"/>
                </a:cxn>
                <a:cxn ang="0">
                  <a:pos x="334" y="359"/>
                </a:cxn>
                <a:cxn ang="0">
                  <a:pos x="371" y="362"/>
                </a:cxn>
                <a:cxn ang="0">
                  <a:pos x="439" y="354"/>
                </a:cxn>
                <a:cxn ang="0">
                  <a:pos x="440" y="341"/>
                </a:cxn>
                <a:cxn ang="0">
                  <a:pos x="487" y="354"/>
                </a:cxn>
                <a:cxn ang="0">
                  <a:pos x="582" y="357"/>
                </a:cxn>
                <a:cxn ang="0">
                  <a:pos x="475" y="247"/>
                </a:cxn>
              </a:cxnLst>
              <a:rect l="0" t="0" r="r" b="b"/>
              <a:pathLst>
                <a:path w="921" h="363">
                  <a:moveTo>
                    <a:pt x="477" y="245"/>
                  </a:moveTo>
                  <a:lnTo>
                    <a:pt x="532" y="246"/>
                  </a:lnTo>
                  <a:lnTo>
                    <a:pt x="587" y="244"/>
                  </a:lnTo>
                  <a:lnTo>
                    <a:pt x="640" y="239"/>
                  </a:lnTo>
                  <a:lnTo>
                    <a:pt x="695" y="232"/>
                  </a:lnTo>
                  <a:lnTo>
                    <a:pt x="698" y="235"/>
                  </a:lnTo>
                  <a:lnTo>
                    <a:pt x="703" y="235"/>
                  </a:lnTo>
                  <a:lnTo>
                    <a:pt x="701" y="231"/>
                  </a:lnTo>
                  <a:lnTo>
                    <a:pt x="744" y="222"/>
                  </a:lnTo>
                  <a:lnTo>
                    <a:pt x="788" y="211"/>
                  </a:lnTo>
                  <a:lnTo>
                    <a:pt x="831" y="231"/>
                  </a:lnTo>
                  <a:lnTo>
                    <a:pt x="846" y="236"/>
                  </a:lnTo>
                  <a:lnTo>
                    <a:pt x="854" y="238"/>
                  </a:lnTo>
                  <a:lnTo>
                    <a:pt x="861" y="238"/>
                  </a:lnTo>
                  <a:lnTo>
                    <a:pt x="888" y="236"/>
                  </a:lnTo>
                  <a:lnTo>
                    <a:pt x="860" y="193"/>
                  </a:lnTo>
                  <a:lnTo>
                    <a:pt x="860" y="189"/>
                  </a:lnTo>
                  <a:lnTo>
                    <a:pt x="920" y="123"/>
                  </a:lnTo>
                  <a:lnTo>
                    <a:pt x="890" y="118"/>
                  </a:lnTo>
                  <a:lnTo>
                    <a:pt x="884" y="118"/>
                  </a:lnTo>
                  <a:lnTo>
                    <a:pt x="879" y="118"/>
                  </a:lnTo>
                  <a:lnTo>
                    <a:pt x="873" y="119"/>
                  </a:lnTo>
                  <a:lnTo>
                    <a:pt x="869" y="121"/>
                  </a:lnTo>
                  <a:lnTo>
                    <a:pt x="850" y="132"/>
                  </a:lnTo>
                  <a:lnTo>
                    <a:pt x="873" y="16"/>
                  </a:lnTo>
                  <a:lnTo>
                    <a:pt x="848" y="15"/>
                  </a:lnTo>
                  <a:lnTo>
                    <a:pt x="817" y="16"/>
                  </a:lnTo>
                  <a:lnTo>
                    <a:pt x="779" y="16"/>
                  </a:lnTo>
                  <a:lnTo>
                    <a:pt x="779" y="17"/>
                  </a:lnTo>
                  <a:lnTo>
                    <a:pt x="817" y="17"/>
                  </a:lnTo>
                  <a:lnTo>
                    <a:pt x="820" y="18"/>
                  </a:lnTo>
                  <a:lnTo>
                    <a:pt x="821" y="19"/>
                  </a:lnTo>
                  <a:lnTo>
                    <a:pt x="821" y="21"/>
                  </a:lnTo>
                  <a:lnTo>
                    <a:pt x="819" y="24"/>
                  </a:lnTo>
                  <a:lnTo>
                    <a:pt x="748" y="123"/>
                  </a:lnTo>
                  <a:lnTo>
                    <a:pt x="734" y="139"/>
                  </a:lnTo>
                  <a:lnTo>
                    <a:pt x="726" y="144"/>
                  </a:lnTo>
                  <a:lnTo>
                    <a:pt x="719" y="150"/>
                  </a:lnTo>
                  <a:lnTo>
                    <a:pt x="711" y="154"/>
                  </a:lnTo>
                  <a:lnTo>
                    <a:pt x="704" y="157"/>
                  </a:lnTo>
                  <a:lnTo>
                    <a:pt x="696" y="158"/>
                  </a:lnTo>
                  <a:lnTo>
                    <a:pt x="687" y="158"/>
                  </a:lnTo>
                  <a:lnTo>
                    <a:pt x="609" y="154"/>
                  </a:lnTo>
                  <a:lnTo>
                    <a:pt x="605" y="153"/>
                  </a:lnTo>
                  <a:lnTo>
                    <a:pt x="603" y="152"/>
                  </a:lnTo>
                  <a:lnTo>
                    <a:pt x="601" y="149"/>
                  </a:lnTo>
                  <a:lnTo>
                    <a:pt x="600" y="145"/>
                  </a:lnTo>
                  <a:lnTo>
                    <a:pt x="599" y="103"/>
                  </a:lnTo>
                  <a:lnTo>
                    <a:pt x="625" y="97"/>
                  </a:lnTo>
                  <a:lnTo>
                    <a:pt x="646" y="88"/>
                  </a:lnTo>
                  <a:lnTo>
                    <a:pt x="655" y="81"/>
                  </a:lnTo>
                  <a:lnTo>
                    <a:pt x="662" y="76"/>
                  </a:lnTo>
                  <a:lnTo>
                    <a:pt x="665" y="68"/>
                  </a:lnTo>
                  <a:lnTo>
                    <a:pt x="666" y="64"/>
                  </a:lnTo>
                  <a:lnTo>
                    <a:pt x="667" y="59"/>
                  </a:lnTo>
                  <a:lnTo>
                    <a:pt x="665" y="54"/>
                  </a:lnTo>
                  <a:lnTo>
                    <a:pt x="664" y="49"/>
                  </a:lnTo>
                  <a:lnTo>
                    <a:pt x="661" y="45"/>
                  </a:lnTo>
                  <a:lnTo>
                    <a:pt x="657" y="41"/>
                  </a:lnTo>
                  <a:lnTo>
                    <a:pt x="704" y="4"/>
                  </a:lnTo>
                  <a:lnTo>
                    <a:pt x="685" y="0"/>
                  </a:lnTo>
                  <a:lnTo>
                    <a:pt x="672" y="0"/>
                  </a:lnTo>
                  <a:lnTo>
                    <a:pt x="662" y="0"/>
                  </a:lnTo>
                  <a:lnTo>
                    <a:pt x="655" y="1"/>
                  </a:lnTo>
                  <a:lnTo>
                    <a:pt x="611" y="25"/>
                  </a:lnTo>
                  <a:lnTo>
                    <a:pt x="590" y="22"/>
                  </a:lnTo>
                  <a:lnTo>
                    <a:pt x="568" y="22"/>
                  </a:lnTo>
                  <a:lnTo>
                    <a:pt x="547" y="26"/>
                  </a:lnTo>
                  <a:lnTo>
                    <a:pt x="526" y="30"/>
                  </a:lnTo>
                  <a:lnTo>
                    <a:pt x="508" y="38"/>
                  </a:lnTo>
                  <a:lnTo>
                    <a:pt x="500" y="43"/>
                  </a:lnTo>
                  <a:lnTo>
                    <a:pt x="493" y="47"/>
                  </a:lnTo>
                  <a:lnTo>
                    <a:pt x="488" y="53"/>
                  </a:lnTo>
                  <a:lnTo>
                    <a:pt x="485" y="58"/>
                  </a:lnTo>
                  <a:lnTo>
                    <a:pt x="482" y="64"/>
                  </a:lnTo>
                  <a:lnTo>
                    <a:pt x="481" y="70"/>
                  </a:lnTo>
                  <a:lnTo>
                    <a:pt x="480" y="71"/>
                  </a:lnTo>
                  <a:lnTo>
                    <a:pt x="478" y="72"/>
                  </a:lnTo>
                  <a:lnTo>
                    <a:pt x="475" y="76"/>
                  </a:lnTo>
                  <a:lnTo>
                    <a:pt x="473" y="83"/>
                  </a:lnTo>
                  <a:lnTo>
                    <a:pt x="473" y="90"/>
                  </a:lnTo>
                  <a:lnTo>
                    <a:pt x="473" y="98"/>
                  </a:lnTo>
                  <a:lnTo>
                    <a:pt x="446" y="112"/>
                  </a:lnTo>
                  <a:lnTo>
                    <a:pt x="434" y="115"/>
                  </a:lnTo>
                  <a:lnTo>
                    <a:pt x="425" y="117"/>
                  </a:lnTo>
                  <a:lnTo>
                    <a:pt x="417" y="118"/>
                  </a:lnTo>
                  <a:lnTo>
                    <a:pt x="407" y="119"/>
                  </a:lnTo>
                  <a:lnTo>
                    <a:pt x="397" y="118"/>
                  </a:lnTo>
                  <a:lnTo>
                    <a:pt x="388" y="119"/>
                  </a:lnTo>
                  <a:lnTo>
                    <a:pt x="381" y="121"/>
                  </a:lnTo>
                  <a:lnTo>
                    <a:pt x="376" y="123"/>
                  </a:lnTo>
                  <a:lnTo>
                    <a:pt x="375" y="125"/>
                  </a:lnTo>
                  <a:lnTo>
                    <a:pt x="370" y="124"/>
                  </a:lnTo>
                  <a:lnTo>
                    <a:pt x="368" y="124"/>
                  </a:lnTo>
                  <a:lnTo>
                    <a:pt x="366" y="127"/>
                  </a:lnTo>
                  <a:lnTo>
                    <a:pt x="364" y="130"/>
                  </a:lnTo>
                  <a:lnTo>
                    <a:pt x="361" y="138"/>
                  </a:lnTo>
                  <a:lnTo>
                    <a:pt x="360" y="141"/>
                  </a:lnTo>
                  <a:lnTo>
                    <a:pt x="153" y="130"/>
                  </a:lnTo>
                  <a:lnTo>
                    <a:pt x="113" y="130"/>
                  </a:lnTo>
                  <a:lnTo>
                    <a:pt x="95" y="130"/>
                  </a:lnTo>
                  <a:lnTo>
                    <a:pt x="78" y="131"/>
                  </a:lnTo>
                  <a:lnTo>
                    <a:pt x="65" y="135"/>
                  </a:lnTo>
                  <a:lnTo>
                    <a:pt x="52" y="139"/>
                  </a:lnTo>
                  <a:lnTo>
                    <a:pt x="40" y="144"/>
                  </a:lnTo>
                  <a:lnTo>
                    <a:pt x="30" y="152"/>
                  </a:lnTo>
                  <a:lnTo>
                    <a:pt x="21" y="159"/>
                  </a:lnTo>
                  <a:lnTo>
                    <a:pt x="12" y="162"/>
                  </a:lnTo>
                  <a:lnTo>
                    <a:pt x="7" y="167"/>
                  </a:lnTo>
                  <a:lnTo>
                    <a:pt x="3" y="170"/>
                  </a:lnTo>
                  <a:lnTo>
                    <a:pt x="1" y="173"/>
                  </a:lnTo>
                  <a:lnTo>
                    <a:pt x="0" y="177"/>
                  </a:lnTo>
                  <a:lnTo>
                    <a:pt x="1" y="181"/>
                  </a:lnTo>
                  <a:lnTo>
                    <a:pt x="1" y="183"/>
                  </a:lnTo>
                  <a:lnTo>
                    <a:pt x="4" y="184"/>
                  </a:lnTo>
                  <a:lnTo>
                    <a:pt x="17" y="192"/>
                  </a:lnTo>
                  <a:lnTo>
                    <a:pt x="31" y="199"/>
                  </a:lnTo>
                  <a:lnTo>
                    <a:pt x="46" y="204"/>
                  </a:lnTo>
                  <a:lnTo>
                    <a:pt x="60" y="210"/>
                  </a:lnTo>
                  <a:lnTo>
                    <a:pt x="76" y="214"/>
                  </a:lnTo>
                  <a:lnTo>
                    <a:pt x="92" y="218"/>
                  </a:lnTo>
                  <a:lnTo>
                    <a:pt x="106" y="220"/>
                  </a:lnTo>
                  <a:lnTo>
                    <a:pt x="120" y="221"/>
                  </a:lnTo>
                  <a:lnTo>
                    <a:pt x="277" y="230"/>
                  </a:lnTo>
                  <a:lnTo>
                    <a:pt x="348" y="272"/>
                  </a:lnTo>
                  <a:lnTo>
                    <a:pt x="340" y="275"/>
                  </a:lnTo>
                  <a:lnTo>
                    <a:pt x="329" y="277"/>
                  </a:lnTo>
                  <a:lnTo>
                    <a:pt x="320" y="278"/>
                  </a:lnTo>
                  <a:lnTo>
                    <a:pt x="311" y="278"/>
                  </a:lnTo>
                  <a:lnTo>
                    <a:pt x="299" y="277"/>
                  </a:lnTo>
                  <a:lnTo>
                    <a:pt x="290" y="278"/>
                  </a:lnTo>
                  <a:lnTo>
                    <a:pt x="283" y="281"/>
                  </a:lnTo>
                  <a:lnTo>
                    <a:pt x="277" y="286"/>
                  </a:lnTo>
                  <a:lnTo>
                    <a:pt x="272" y="287"/>
                  </a:lnTo>
                  <a:lnTo>
                    <a:pt x="268" y="289"/>
                  </a:lnTo>
                  <a:lnTo>
                    <a:pt x="266" y="292"/>
                  </a:lnTo>
                  <a:lnTo>
                    <a:pt x="264" y="303"/>
                  </a:lnTo>
                  <a:lnTo>
                    <a:pt x="265" y="314"/>
                  </a:lnTo>
                  <a:lnTo>
                    <a:pt x="267" y="317"/>
                  </a:lnTo>
                  <a:lnTo>
                    <a:pt x="268" y="320"/>
                  </a:lnTo>
                  <a:lnTo>
                    <a:pt x="269" y="320"/>
                  </a:lnTo>
                  <a:lnTo>
                    <a:pt x="271" y="321"/>
                  </a:lnTo>
                  <a:lnTo>
                    <a:pt x="297" y="323"/>
                  </a:lnTo>
                  <a:lnTo>
                    <a:pt x="304" y="321"/>
                  </a:lnTo>
                  <a:lnTo>
                    <a:pt x="306" y="321"/>
                  </a:lnTo>
                  <a:lnTo>
                    <a:pt x="306" y="320"/>
                  </a:lnTo>
                  <a:lnTo>
                    <a:pt x="344" y="320"/>
                  </a:lnTo>
                  <a:lnTo>
                    <a:pt x="347" y="320"/>
                  </a:lnTo>
                  <a:lnTo>
                    <a:pt x="343" y="321"/>
                  </a:lnTo>
                  <a:lnTo>
                    <a:pt x="340" y="325"/>
                  </a:lnTo>
                  <a:lnTo>
                    <a:pt x="335" y="325"/>
                  </a:lnTo>
                  <a:lnTo>
                    <a:pt x="330" y="327"/>
                  </a:lnTo>
                  <a:lnTo>
                    <a:pt x="329" y="331"/>
                  </a:lnTo>
                  <a:lnTo>
                    <a:pt x="328" y="337"/>
                  </a:lnTo>
                  <a:lnTo>
                    <a:pt x="327" y="342"/>
                  </a:lnTo>
                  <a:lnTo>
                    <a:pt x="328" y="352"/>
                  </a:lnTo>
                  <a:lnTo>
                    <a:pt x="330" y="357"/>
                  </a:lnTo>
                  <a:lnTo>
                    <a:pt x="331" y="359"/>
                  </a:lnTo>
                  <a:lnTo>
                    <a:pt x="334" y="359"/>
                  </a:lnTo>
                  <a:lnTo>
                    <a:pt x="361" y="362"/>
                  </a:lnTo>
                  <a:lnTo>
                    <a:pt x="369" y="362"/>
                  </a:lnTo>
                  <a:lnTo>
                    <a:pt x="371" y="362"/>
                  </a:lnTo>
                  <a:lnTo>
                    <a:pt x="371" y="359"/>
                  </a:lnTo>
                  <a:lnTo>
                    <a:pt x="411" y="359"/>
                  </a:lnTo>
                  <a:lnTo>
                    <a:pt x="439" y="354"/>
                  </a:lnTo>
                  <a:lnTo>
                    <a:pt x="440" y="350"/>
                  </a:lnTo>
                  <a:lnTo>
                    <a:pt x="440" y="346"/>
                  </a:lnTo>
                  <a:lnTo>
                    <a:pt x="440" y="341"/>
                  </a:lnTo>
                  <a:lnTo>
                    <a:pt x="440" y="339"/>
                  </a:lnTo>
                  <a:lnTo>
                    <a:pt x="453" y="333"/>
                  </a:lnTo>
                  <a:lnTo>
                    <a:pt x="487" y="354"/>
                  </a:lnTo>
                  <a:lnTo>
                    <a:pt x="495" y="355"/>
                  </a:lnTo>
                  <a:lnTo>
                    <a:pt x="512" y="356"/>
                  </a:lnTo>
                  <a:lnTo>
                    <a:pt x="582" y="357"/>
                  </a:lnTo>
                  <a:lnTo>
                    <a:pt x="550" y="354"/>
                  </a:lnTo>
                  <a:lnTo>
                    <a:pt x="473" y="278"/>
                  </a:lnTo>
                  <a:lnTo>
                    <a:pt x="475" y="247"/>
                  </a:lnTo>
                  <a:lnTo>
                    <a:pt x="477" y="245"/>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32" name="Freeform 86"/>
            <p:cNvSpPr>
              <a:spLocks/>
            </p:cNvSpPr>
            <p:nvPr/>
          </p:nvSpPr>
          <p:spPr bwMode="auto">
            <a:xfrm>
              <a:off x="4087" y="1637"/>
              <a:ext cx="52" cy="27"/>
            </a:xfrm>
            <a:custGeom>
              <a:avLst/>
              <a:gdLst/>
              <a:ahLst/>
              <a:cxnLst>
                <a:cxn ang="0">
                  <a:pos x="51" y="17"/>
                </a:cxn>
                <a:cxn ang="0">
                  <a:pos x="23" y="0"/>
                </a:cxn>
                <a:cxn ang="0">
                  <a:pos x="9" y="7"/>
                </a:cxn>
                <a:cxn ang="0">
                  <a:pos x="10" y="9"/>
                </a:cxn>
                <a:cxn ang="0">
                  <a:pos x="11" y="15"/>
                </a:cxn>
                <a:cxn ang="0">
                  <a:pos x="10" y="20"/>
                </a:cxn>
                <a:cxn ang="0">
                  <a:pos x="9" y="22"/>
                </a:cxn>
                <a:cxn ang="0">
                  <a:pos x="0" y="24"/>
                </a:cxn>
                <a:cxn ang="0">
                  <a:pos x="12" y="26"/>
                </a:cxn>
                <a:cxn ang="0">
                  <a:pos x="22" y="26"/>
                </a:cxn>
                <a:cxn ang="0">
                  <a:pos x="32" y="24"/>
                </a:cxn>
                <a:cxn ang="0">
                  <a:pos x="42" y="22"/>
                </a:cxn>
                <a:cxn ang="0">
                  <a:pos x="51" y="17"/>
                </a:cxn>
              </a:cxnLst>
              <a:rect l="0" t="0" r="r" b="b"/>
              <a:pathLst>
                <a:path w="52" h="27">
                  <a:moveTo>
                    <a:pt x="51" y="17"/>
                  </a:moveTo>
                  <a:lnTo>
                    <a:pt x="23" y="0"/>
                  </a:lnTo>
                  <a:lnTo>
                    <a:pt x="9" y="7"/>
                  </a:lnTo>
                  <a:lnTo>
                    <a:pt x="10" y="9"/>
                  </a:lnTo>
                  <a:lnTo>
                    <a:pt x="11" y="15"/>
                  </a:lnTo>
                  <a:lnTo>
                    <a:pt x="10" y="20"/>
                  </a:lnTo>
                  <a:lnTo>
                    <a:pt x="9" y="22"/>
                  </a:lnTo>
                  <a:lnTo>
                    <a:pt x="0" y="24"/>
                  </a:lnTo>
                  <a:lnTo>
                    <a:pt x="12" y="26"/>
                  </a:lnTo>
                  <a:lnTo>
                    <a:pt x="22" y="26"/>
                  </a:lnTo>
                  <a:lnTo>
                    <a:pt x="32" y="24"/>
                  </a:lnTo>
                  <a:lnTo>
                    <a:pt x="42" y="22"/>
                  </a:lnTo>
                  <a:lnTo>
                    <a:pt x="51" y="17"/>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33" name="Freeform 87"/>
            <p:cNvSpPr>
              <a:spLocks/>
            </p:cNvSpPr>
            <p:nvPr/>
          </p:nvSpPr>
          <p:spPr bwMode="auto">
            <a:xfrm>
              <a:off x="4261" y="1469"/>
              <a:ext cx="24" cy="29"/>
            </a:xfrm>
            <a:custGeom>
              <a:avLst/>
              <a:gdLst/>
              <a:ahLst/>
              <a:cxnLst>
                <a:cxn ang="0">
                  <a:pos x="22" y="28"/>
                </a:cxn>
                <a:cxn ang="0">
                  <a:pos x="22" y="0"/>
                </a:cxn>
                <a:cxn ang="0">
                  <a:pos x="10" y="10"/>
                </a:cxn>
                <a:cxn ang="0">
                  <a:pos x="0" y="26"/>
                </a:cxn>
                <a:cxn ang="0">
                  <a:pos x="22" y="28"/>
                </a:cxn>
              </a:cxnLst>
              <a:rect l="0" t="0" r="r" b="b"/>
              <a:pathLst>
                <a:path w="23" h="29">
                  <a:moveTo>
                    <a:pt x="22" y="28"/>
                  </a:moveTo>
                  <a:lnTo>
                    <a:pt x="22" y="0"/>
                  </a:lnTo>
                  <a:lnTo>
                    <a:pt x="10" y="10"/>
                  </a:lnTo>
                  <a:lnTo>
                    <a:pt x="0" y="26"/>
                  </a:lnTo>
                  <a:lnTo>
                    <a:pt x="22" y="28"/>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34" name="Line 88"/>
            <p:cNvSpPr>
              <a:spLocks noChangeShapeType="1"/>
            </p:cNvSpPr>
            <p:nvPr/>
          </p:nvSpPr>
          <p:spPr bwMode="auto">
            <a:xfrm flipH="1" flipV="1">
              <a:off x="4079" y="1490"/>
              <a:ext cx="180" cy="2"/>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35" name="Freeform 89"/>
            <p:cNvSpPr>
              <a:spLocks/>
            </p:cNvSpPr>
            <p:nvPr/>
          </p:nvSpPr>
          <p:spPr bwMode="auto">
            <a:xfrm>
              <a:off x="4114" y="1458"/>
              <a:ext cx="87" cy="32"/>
            </a:xfrm>
            <a:custGeom>
              <a:avLst/>
              <a:gdLst/>
              <a:ahLst/>
              <a:cxnLst>
                <a:cxn ang="0">
                  <a:pos x="0" y="31"/>
                </a:cxn>
                <a:cxn ang="0">
                  <a:pos x="44" y="6"/>
                </a:cxn>
                <a:cxn ang="0">
                  <a:pos x="52" y="4"/>
                </a:cxn>
                <a:cxn ang="0">
                  <a:pos x="62" y="2"/>
                </a:cxn>
                <a:cxn ang="0">
                  <a:pos x="86" y="0"/>
                </a:cxn>
                <a:cxn ang="0">
                  <a:pos x="57" y="0"/>
                </a:cxn>
              </a:cxnLst>
              <a:rect l="0" t="0" r="r" b="b"/>
              <a:pathLst>
                <a:path w="87" h="32">
                  <a:moveTo>
                    <a:pt x="0" y="31"/>
                  </a:moveTo>
                  <a:lnTo>
                    <a:pt x="44" y="6"/>
                  </a:lnTo>
                  <a:lnTo>
                    <a:pt x="52" y="4"/>
                  </a:lnTo>
                  <a:lnTo>
                    <a:pt x="62" y="2"/>
                  </a:lnTo>
                  <a:lnTo>
                    <a:pt x="86" y="0"/>
                  </a:lnTo>
                  <a:lnTo>
                    <a:pt x="57"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36" name="Freeform 90"/>
            <p:cNvSpPr>
              <a:spLocks/>
            </p:cNvSpPr>
            <p:nvPr/>
          </p:nvSpPr>
          <p:spPr bwMode="auto">
            <a:xfrm>
              <a:off x="4122" y="1475"/>
              <a:ext cx="16" cy="20"/>
            </a:xfrm>
            <a:custGeom>
              <a:avLst/>
              <a:gdLst/>
              <a:ahLst/>
              <a:cxnLst>
                <a:cxn ang="0">
                  <a:pos x="0" y="16"/>
                </a:cxn>
                <a:cxn ang="0">
                  <a:pos x="11" y="5"/>
                </a:cxn>
                <a:cxn ang="0">
                  <a:pos x="16" y="0"/>
                </a:cxn>
              </a:cxnLst>
              <a:rect l="0" t="0" r="r" b="b"/>
              <a:pathLst>
                <a:path w="17" h="17">
                  <a:moveTo>
                    <a:pt x="0" y="16"/>
                  </a:moveTo>
                  <a:lnTo>
                    <a:pt x="11" y="5"/>
                  </a:lnTo>
                  <a:lnTo>
                    <a:pt x="16"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37" name="Freeform 91"/>
            <p:cNvSpPr>
              <a:spLocks/>
            </p:cNvSpPr>
            <p:nvPr/>
          </p:nvSpPr>
          <p:spPr bwMode="auto">
            <a:xfrm>
              <a:off x="4099" y="1471"/>
              <a:ext cx="35" cy="16"/>
            </a:xfrm>
            <a:custGeom>
              <a:avLst/>
              <a:gdLst/>
              <a:ahLst/>
              <a:cxnLst>
                <a:cxn ang="0">
                  <a:pos x="34" y="16"/>
                </a:cxn>
                <a:cxn ang="0">
                  <a:pos x="27" y="11"/>
                </a:cxn>
                <a:cxn ang="0">
                  <a:pos x="27" y="10"/>
                </a:cxn>
                <a:cxn ang="0">
                  <a:pos x="26" y="10"/>
                </a:cxn>
                <a:cxn ang="0">
                  <a:pos x="21" y="6"/>
                </a:cxn>
                <a:cxn ang="0">
                  <a:pos x="0" y="0"/>
                </a:cxn>
              </a:cxnLst>
              <a:rect l="0" t="0" r="r" b="b"/>
              <a:pathLst>
                <a:path w="35" h="17">
                  <a:moveTo>
                    <a:pt x="34" y="16"/>
                  </a:moveTo>
                  <a:lnTo>
                    <a:pt x="27" y="11"/>
                  </a:lnTo>
                  <a:lnTo>
                    <a:pt x="27" y="10"/>
                  </a:lnTo>
                  <a:lnTo>
                    <a:pt x="26" y="10"/>
                  </a:lnTo>
                  <a:lnTo>
                    <a:pt x="21" y="6"/>
                  </a:lnTo>
                  <a:lnTo>
                    <a:pt x="0"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38" name="Freeform 92"/>
            <p:cNvSpPr>
              <a:spLocks/>
            </p:cNvSpPr>
            <p:nvPr/>
          </p:nvSpPr>
          <p:spPr bwMode="auto">
            <a:xfrm>
              <a:off x="4088" y="1469"/>
              <a:ext cx="17" cy="20"/>
            </a:xfrm>
            <a:custGeom>
              <a:avLst/>
              <a:gdLst/>
              <a:ahLst/>
              <a:cxnLst>
                <a:cxn ang="0">
                  <a:pos x="16" y="0"/>
                </a:cxn>
                <a:cxn ang="0">
                  <a:pos x="13" y="2"/>
                </a:cxn>
                <a:cxn ang="0">
                  <a:pos x="8" y="6"/>
                </a:cxn>
                <a:cxn ang="0">
                  <a:pos x="0" y="19"/>
                </a:cxn>
              </a:cxnLst>
              <a:rect l="0" t="0" r="r" b="b"/>
              <a:pathLst>
                <a:path w="17" h="20">
                  <a:moveTo>
                    <a:pt x="16" y="0"/>
                  </a:moveTo>
                  <a:lnTo>
                    <a:pt x="13" y="2"/>
                  </a:lnTo>
                  <a:lnTo>
                    <a:pt x="8" y="6"/>
                  </a:lnTo>
                  <a:lnTo>
                    <a:pt x="0" y="19"/>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39" name="Line 93"/>
            <p:cNvSpPr>
              <a:spLocks noChangeShapeType="1"/>
            </p:cNvSpPr>
            <p:nvPr/>
          </p:nvSpPr>
          <p:spPr bwMode="auto">
            <a:xfrm flipV="1">
              <a:off x="4194" y="1434"/>
              <a:ext cx="21" cy="13"/>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40" name="Freeform 94"/>
            <p:cNvSpPr>
              <a:spLocks/>
            </p:cNvSpPr>
            <p:nvPr/>
          </p:nvSpPr>
          <p:spPr bwMode="auto">
            <a:xfrm>
              <a:off x="4202" y="1417"/>
              <a:ext cx="123" cy="36"/>
            </a:xfrm>
            <a:custGeom>
              <a:avLst/>
              <a:gdLst/>
              <a:ahLst/>
              <a:cxnLst>
                <a:cxn ang="0">
                  <a:pos x="0" y="24"/>
                </a:cxn>
                <a:cxn ang="0">
                  <a:pos x="0" y="13"/>
                </a:cxn>
                <a:cxn ang="0">
                  <a:pos x="2" y="5"/>
                </a:cxn>
                <a:cxn ang="0">
                  <a:pos x="5" y="0"/>
                </a:cxn>
                <a:cxn ang="0">
                  <a:pos x="5" y="5"/>
                </a:cxn>
                <a:cxn ang="0">
                  <a:pos x="8" y="10"/>
                </a:cxn>
                <a:cxn ang="0">
                  <a:pos x="11" y="14"/>
                </a:cxn>
                <a:cxn ang="0">
                  <a:pos x="16" y="17"/>
                </a:cxn>
                <a:cxn ang="0">
                  <a:pos x="29" y="25"/>
                </a:cxn>
                <a:cxn ang="0">
                  <a:pos x="45" y="30"/>
                </a:cxn>
                <a:cxn ang="0">
                  <a:pos x="64" y="33"/>
                </a:cxn>
                <a:cxn ang="0">
                  <a:pos x="83" y="35"/>
                </a:cxn>
                <a:cxn ang="0">
                  <a:pos x="104" y="33"/>
                </a:cxn>
                <a:cxn ang="0">
                  <a:pos x="123" y="31"/>
                </a:cxn>
              </a:cxnLst>
              <a:rect l="0" t="0" r="r" b="b"/>
              <a:pathLst>
                <a:path w="124" h="36">
                  <a:moveTo>
                    <a:pt x="0" y="24"/>
                  </a:moveTo>
                  <a:lnTo>
                    <a:pt x="0" y="13"/>
                  </a:lnTo>
                  <a:lnTo>
                    <a:pt x="2" y="5"/>
                  </a:lnTo>
                  <a:lnTo>
                    <a:pt x="5" y="0"/>
                  </a:lnTo>
                  <a:lnTo>
                    <a:pt x="5" y="5"/>
                  </a:lnTo>
                  <a:lnTo>
                    <a:pt x="8" y="10"/>
                  </a:lnTo>
                  <a:lnTo>
                    <a:pt x="11" y="14"/>
                  </a:lnTo>
                  <a:lnTo>
                    <a:pt x="16" y="17"/>
                  </a:lnTo>
                  <a:lnTo>
                    <a:pt x="29" y="25"/>
                  </a:lnTo>
                  <a:lnTo>
                    <a:pt x="45" y="30"/>
                  </a:lnTo>
                  <a:lnTo>
                    <a:pt x="64" y="33"/>
                  </a:lnTo>
                  <a:lnTo>
                    <a:pt x="83" y="35"/>
                  </a:lnTo>
                  <a:lnTo>
                    <a:pt x="104" y="33"/>
                  </a:lnTo>
                  <a:lnTo>
                    <a:pt x="123" y="31"/>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41" name="Line 95"/>
            <p:cNvSpPr>
              <a:spLocks noChangeShapeType="1"/>
            </p:cNvSpPr>
            <p:nvPr/>
          </p:nvSpPr>
          <p:spPr bwMode="auto">
            <a:xfrm>
              <a:off x="4283" y="1456"/>
              <a:ext cx="0" cy="19"/>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42" name="Freeform 96"/>
            <p:cNvSpPr>
              <a:spLocks/>
            </p:cNvSpPr>
            <p:nvPr/>
          </p:nvSpPr>
          <p:spPr bwMode="auto">
            <a:xfrm>
              <a:off x="4272" y="1451"/>
              <a:ext cx="55" cy="71"/>
            </a:xfrm>
            <a:custGeom>
              <a:avLst/>
              <a:gdLst/>
              <a:ahLst/>
              <a:cxnLst>
                <a:cxn ang="0">
                  <a:pos x="10" y="45"/>
                </a:cxn>
                <a:cxn ang="0">
                  <a:pos x="10" y="48"/>
                </a:cxn>
                <a:cxn ang="0">
                  <a:pos x="7" y="50"/>
                </a:cxn>
                <a:cxn ang="0">
                  <a:pos x="2" y="55"/>
                </a:cxn>
                <a:cxn ang="0">
                  <a:pos x="1" y="57"/>
                </a:cxn>
                <a:cxn ang="0">
                  <a:pos x="0" y="58"/>
                </a:cxn>
                <a:cxn ang="0">
                  <a:pos x="1" y="61"/>
                </a:cxn>
                <a:cxn ang="0">
                  <a:pos x="5" y="64"/>
                </a:cxn>
                <a:cxn ang="0">
                  <a:pos x="15" y="68"/>
                </a:cxn>
                <a:cxn ang="0">
                  <a:pos x="27" y="70"/>
                </a:cxn>
                <a:cxn ang="0">
                  <a:pos x="39" y="68"/>
                </a:cxn>
                <a:cxn ang="0">
                  <a:pos x="48" y="65"/>
                </a:cxn>
                <a:cxn ang="0">
                  <a:pos x="52" y="63"/>
                </a:cxn>
                <a:cxn ang="0">
                  <a:pos x="55" y="61"/>
                </a:cxn>
                <a:cxn ang="0">
                  <a:pos x="53" y="58"/>
                </a:cxn>
                <a:cxn ang="0">
                  <a:pos x="52" y="57"/>
                </a:cxn>
                <a:cxn ang="0">
                  <a:pos x="47" y="52"/>
                </a:cxn>
                <a:cxn ang="0">
                  <a:pos x="46" y="50"/>
                </a:cxn>
                <a:cxn ang="0">
                  <a:pos x="46" y="47"/>
                </a:cxn>
                <a:cxn ang="0">
                  <a:pos x="46" y="0"/>
                </a:cxn>
              </a:cxnLst>
              <a:rect l="0" t="0" r="r" b="b"/>
              <a:pathLst>
                <a:path w="56" h="71">
                  <a:moveTo>
                    <a:pt x="10" y="45"/>
                  </a:moveTo>
                  <a:lnTo>
                    <a:pt x="10" y="48"/>
                  </a:lnTo>
                  <a:lnTo>
                    <a:pt x="7" y="50"/>
                  </a:lnTo>
                  <a:lnTo>
                    <a:pt x="2" y="55"/>
                  </a:lnTo>
                  <a:lnTo>
                    <a:pt x="1" y="57"/>
                  </a:lnTo>
                  <a:lnTo>
                    <a:pt x="0" y="58"/>
                  </a:lnTo>
                  <a:lnTo>
                    <a:pt x="1" y="61"/>
                  </a:lnTo>
                  <a:lnTo>
                    <a:pt x="5" y="64"/>
                  </a:lnTo>
                  <a:lnTo>
                    <a:pt x="15" y="68"/>
                  </a:lnTo>
                  <a:lnTo>
                    <a:pt x="27" y="70"/>
                  </a:lnTo>
                  <a:lnTo>
                    <a:pt x="39" y="68"/>
                  </a:lnTo>
                  <a:lnTo>
                    <a:pt x="48" y="65"/>
                  </a:lnTo>
                  <a:lnTo>
                    <a:pt x="52" y="63"/>
                  </a:lnTo>
                  <a:lnTo>
                    <a:pt x="55" y="61"/>
                  </a:lnTo>
                  <a:lnTo>
                    <a:pt x="53" y="58"/>
                  </a:lnTo>
                  <a:lnTo>
                    <a:pt x="52" y="57"/>
                  </a:lnTo>
                  <a:lnTo>
                    <a:pt x="47" y="52"/>
                  </a:lnTo>
                  <a:lnTo>
                    <a:pt x="46" y="50"/>
                  </a:lnTo>
                  <a:lnTo>
                    <a:pt x="46" y="47"/>
                  </a:lnTo>
                  <a:lnTo>
                    <a:pt x="46"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43" name="Freeform 97"/>
            <p:cNvSpPr>
              <a:spLocks/>
            </p:cNvSpPr>
            <p:nvPr/>
          </p:nvSpPr>
          <p:spPr bwMode="auto">
            <a:xfrm>
              <a:off x="4308" y="1451"/>
              <a:ext cx="17" cy="67"/>
            </a:xfrm>
            <a:custGeom>
              <a:avLst/>
              <a:gdLst/>
              <a:ahLst/>
              <a:cxnLst>
                <a:cxn ang="0">
                  <a:pos x="5" y="0"/>
                </a:cxn>
                <a:cxn ang="0">
                  <a:pos x="0" y="47"/>
                </a:cxn>
                <a:cxn ang="0">
                  <a:pos x="2" y="58"/>
                </a:cxn>
                <a:cxn ang="0">
                  <a:pos x="7" y="62"/>
                </a:cxn>
                <a:cxn ang="0">
                  <a:pos x="16" y="66"/>
                </a:cxn>
              </a:cxnLst>
              <a:rect l="0" t="0" r="r" b="b"/>
              <a:pathLst>
                <a:path w="17" h="67">
                  <a:moveTo>
                    <a:pt x="5" y="0"/>
                  </a:moveTo>
                  <a:lnTo>
                    <a:pt x="0" y="47"/>
                  </a:lnTo>
                  <a:lnTo>
                    <a:pt x="2" y="58"/>
                  </a:lnTo>
                  <a:lnTo>
                    <a:pt x="7" y="62"/>
                  </a:lnTo>
                  <a:lnTo>
                    <a:pt x="16" y="6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44" name="Line 98"/>
            <p:cNvSpPr>
              <a:spLocks noChangeShapeType="1"/>
            </p:cNvSpPr>
            <p:nvPr/>
          </p:nvSpPr>
          <p:spPr bwMode="auto">
            <a:xfrm>
              <a:off x="4313" y="1499"/>
              <a:ext cx="22" cy="1"/>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45" name="Freeform 99"/>
            <p:cNvSpPr>
              <a:spLocks/>
            </p:cNvSpPr>
            <p:nvPr/>
          </p:nvSpPr>
          <p:spPr bwMode="auto">
            <a:xfrm>
              <a:off x="4310" y="1367"/>
              <a:ext cx="25" cy="80"/>
            </a:xfrm>
            <a:custGeom>
              <a:avLst/>
              <a:gdLst/>
              <a:ahLst/>
              <a:cxnLst>
                <a:cxn ang="0">
                  <a:pos x="19" y="80"/>
                </a:cxn>
                <a:cxn ang="0">
                  <a:pos x="20" y="75"/>
                </a:cxn>
                <a:cxn ang="0">
                  <a:pos x="23" y="70"/>
                </a:cxn>
                <a:cxn ang="0">
                  <a:pos x="21" y="63"/>
                </a:cxn>
                <a:cxn ang="0">
                  <a:pos x="20" y="54"/>
                </a:cxn>
                <a:cxn ang="0">
                  <a:pos x="12" y="32"/>
                </a:cxn>
                <a:cxn ang="0">
                  <a:pos x="0" y="0"/>
                </a:cxn>
              </a:cxnLst>
              <a:rect l="0" t="0" r="r" b="b"/>
              <a:pathLst>
                <a:path w="24" h="81">
                  <a:moveTo>
                    <a:pt x="19" y="80"/>
                  </a:moveTo>
                  <a:lnTo>
                    <a:pt x="20" y="75"/>
                  </a:lnTo>
                  <a:lnTo>
                    <a:pt x="23" y="70"/>
                  </a:lnTo>
                  <a:lnTo>
                    <a:pt x="21" y="63"/>
                  </a:lnTo>
                  <a:lnTo>
                    <a:pt x="20" y="54"/>
                  </a:lnTo>
                  <a:lnTo>
                    <a:pt x="12" y="32"/>
                  </a:lnTo>
                  <a:lnTo>
                    <a:pt x="0"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46" name="Freeform 100"/>
            <p:cNvSpPr>
              <a:spLocks/>
            </p:cNvSpPr>
            <p:nvPr/>
          </p:nvSpPr>
          <p:spPr bwMode="auto">
            <a:xfrm>
              <a:off x="4276" y="1367"/>
              <a:ext cx="51" cy="60"/>
            </a:xfrm>
            <a:custGeom>
              <a:avLst/>
              <a:gdLst/>
              <a:ahLst/>
              <a:cxnLst>
                <a:cxn ang="0">
                  <a:pos x="31" y="0"/>
                </a:cxn>
                <a:cxn ang="0">
                  <a:pos x="43" y="35"/>
                </a:cxn>
                <a:cxn ang="0">
                  <a:pos x="47" y="49"/>
                </a:cxn>
                <a:cxn ang="0">
                  <a:pos x="50" y="58"/>
                </a:cxn>
                <a:cxn ang="0">
                  <a:pos x="18" y="62"/>
                </a:cxn>
                <a:cxn ang="0">
                  <a:pos x="16" y="52"/>
                </a:cxn>
                <a:cxn ang="0">
                  <a:pos x="12" y="38"/>
                </a:cxn>
                <a:cxn ang="0">
                  <a:pos x="0" y="3"/>
                </a:cxn>
              </a:cxnLst>
              <a:rect l="0" t="0" r="r" b="b"/>
              <a:pathLst>
                <a:path w="51" h="63">
                  <a:moveTo>
                    <a:pt x="31" y="0"/>
                  </a:moveTo>
                  <a:lnTo>
                    <a:pt x="43" y="35"/>
                  </a:lnTo>
                  <a:lnTo>
                    <a:pt x="47" y="49"/>
                  </a:lnTo>
                  <a:lnTo>
                    <a:pt x="50" y="58"/>
                  </a:lnTo>
                  <a:lnTo>
                    <a:pt x="18" y="62"/>
                  </a:lnTo>
                  <a:lnTo>
                    <a:pt x="16" y="52"/>
                  </a:lnTo>
                  <a:lnTo>
                    <a:pt x="12" y="38"/>
                  </a:lnTo>
                  <a:lnTo>
                    <a:pt x="0" y="3"/>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47" name="Freeform 101"/>
            <p:cNvSpPr>
              <a:spLocks/>
            </p:cNvSpPr>
            <p:nvPr/>
          </p:nvSpPr>
          <p:spPr bwMode="auto">
            <a:xfrm>
              <a:off x="4272" y="1371"/>
              <a:ext cx="19" cy="82"/>
            </a:xfrm>
            <a:custGeom>
              <a:avLst/>
              <a:gdLst/>
              <a:ahLst/>
              <a:cxnLst>
                <a:cxn ang="0">
                  <a:pos x="0" y="0"/>
                </a:cxn>
                <a:cxn ang="0">
                  <a:pos x="11" y="33"/>
                </a:cxn>
                <a:cxn ang="0">
                  <a:pos x="17" y="54"/>
                </a:cxn>
                <a:cxn ang="0">
                  <a:pos x="19" y="63"/>
                </a:cxn>
                <a:cxn ang="0">
                  <a:pos x="19" y="69"/>
                </a:cxn>
                <a:cxn ang="0">
                  <a:pos x="18" y="76"/>
                </a:cxn>
                <a:cxn ang="0">
                  <a:pos x="17" y="81"/>
                </a:cxn>
              </a:cxnLst>
              <a:rect l="0" t="0" r="r" b="b"/>
              <a:pathLst>
                <a:path w="20" h="82">
                  <a:moveTo>
                    <a:pt x="0" y="0"/>
                  </a:moveTo>
                  <a:lnTo>
                    <a:pt x="11" y="33"/>
                  </a:lnTo>
                  <a:lnTo>
                    <a:pt x="17" y="54"/>
                  </a:lnTo>
                  <a:lnTo>
                    <a:pt x="19" y="63"/>
                  </a:lnTo>
                  <a:lnTo>
                    <a:pt x="19" y="69"/>
                  </a:lnTo>
                  <a:lnTo>
                    <a:pt x="18" y="76"/>
                  </a:lnTo>
                  <a:lnTo>
                    <a:pt x="17" y="81"/>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48" name="Freeform 102"/>
            <p:cNvSpPr>
              <a:spLocks/>
            </p:cNvSpPr>
            <p:nvPr/>
          </p:nvSpPr>
          <p:spPr bwMode="auto">
            <a:xfrm>
              <a:off x="4336" y="1370"/>
              <a:ext cx="47" cy="19"/>
            </a:xfrm>
            <a:custGeom>
              <a:avLst/>
              <a:gdLst/>
              <a:ahLst/>
              <a:cxnLst>
                <a:cxn ang="0">
                  <a:pos x="46" y="16"/>
                </a:cxn>
                <a:cxn ang="0">
                  <a:pos x="38" y="11"/>
                </a:cxn>
                <a:cxn ang="0">
                  <a:pos x="27" y="5"/>
                </a:cxn>
                <a:cxn ang="0">
                  <a:pos x="14" y="2"/>
                </a:cxn>
                <a:cxn ang="0">
                  <a:pos x="0" y="0"/>
                </a:cxn>
              </a:cxnLst>
              <a:rect l="0" t="0" r="r" b="b"/>
              <a:pathLst>
                <a:path w="47" h="17">
                  <a:moveTo>
                    <a:pt x="46" y="16"/>
                  </a:moveTo>
                  <a:lnTo>
                    <a:pt x="38" y="11"/>
                  </a:lnTo>
                  <a:lnTo>
                    <a:pt x="27" y="5"/>
                  </a:lnTo>
                  <a:lnTo>
                    <a:pt x="14" y="2"/>
                  </a:lnTo>
                  <a:lnTo>
                    <a:pt x="0"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49" name="Line 103"/>
            <p:cNvSpPr>
              <a:spLocks noChangeShapeType="1"/>
            </p:cNvSpPr>
            <p:nvPr/>
          </p:nvSpPr>
          <p:spPr bwMode="auto">
            <a:xfrm flipV="1">
              <a:off x="4336" y="1350"/>
              <a:ext cx="49" cy="25"/>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50" name="Line 104"/>
            <p:cNvSpPr>
              <a:spLocks noChangeShapeType="1"/>
            </p:cNvSpPr>
            <p:nvPr/>
          </p:nvSpPr>
          <p:spPr bwMode="auto">
            <a:xfrm>
              <a:off x="4381" y="1346"/>
              <a:ext cx="38" cy="8"/>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51" name="Line 105"/>
            <p:cNvSpPr>
              <a:spLocks noChangeShapeType="1"/>
            </p:cNvSpPr>
            <p:nvPr/>
          </p:nvSpPr>
          <p:spPr bwMode="auto">
            <a:xfrm flipH="1">
              <a:off x="4370" y="1357"/>
              <a:ext cx="36" cy="26"/>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52" name="Line 106"/>
            <p:cNvSpPr>
              <a:spLocks noChangeShapeType="1"/>
            </p:cNvSpPr>
            <p:nvPr/>
          </p:nvSpPr>
          <p:spPr bwMode="auto">
            <a:xfrm flipV="1">
              <a:off x="4357" y="1352"/>
              <a:ext cx="38" cy="28"/>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53" name="Freeform 107"/>
            <p:cNvSpPr>
              <a:spLocks/>
            </p:cNvSpPr>
            <p:nvPr/>
          </p:nvSpPr>
          <p:spPr bwMode="auto">
            <a:xfrm>
              <a:off x="4234" y="1451"/>
              <a:ext cx="47" cy="44"/>
            </a:xfrm>
            <a:custGeom>
              <a:avLst/>
              <a:gdLst/>
              <a:ahLst/>
              <a:cxnLst>
                <a:cxn ang="0">
                  <a:pos x="46" y="0"/>
                </a:cxn>
                <a:cxn ang="0">
                  <a:pos x="20" y="20"/>
                </a:cxn>
                <a:cxn ang="0">
                  <a:pos x="0" y="43"/>
                </a:cxn>
              </a:cxnLst>
              <a:rect l="0" t="0" r="r" b="b"/>
              <a:pathLst>
                <a:path w="47" h="44">
                  <a:moveTo>
                    <a:pt x="46" y="0"/>
                  </a:moveTo>
                  <a:lnTo>
                    <a:pt x="20" y="20"/>
                  </a:lnTo>
                  <a:lnTo>
                    <a:pt x="0" y="43"/>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54" name="Line 108"/>
            <p:cNvSpPr>
              <a:spLocks noChangeShapeType="1"/>
            </p:cNvSpPr>
            <p:nvPr/>
          </p:nvSpPr>
          <p:spPr bwMode="auto">
            <a:xfrm flipH="1" flipV="1">
              <a:off x="4248" y="1471"/>
              <a:ext cx="21" cy="6"/>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55" name="Line 109"/>
            <p:cNvSpPr>
              <a:spLocks noChangeShapeType="1"/>
            </p:cNvSpPr>
            <p:nvPr/>
          </p:nvSpPr>
          <p:spPr bwMode="auto">
            <a:xfrm flipV="1">
              <a:off x="4197" y="1453"/>
              <a:ext cx="62" cy="45"/>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56" name="Line 110"/>
            <p:cNvSpPr>
              <a:spLocks noChangeShapeType="1"/>
            </p:cNvSpPr>
            <p:nvPr/>
          </p:nvSpPr>
          <p:spPr bwMode="auto">
            <a:xfrm flipH="1">
              <a:off x="4175" y="1438"/>
              <a:ext cx="43" cy="22"/>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57" name="Line 111"/>
            <p:cNvSpPr>
              <a:spLocks noChangeShapeType="1"/>
            </p:cNvSpPr>
            <p:nvPr/>
          </p:nvSpPr>
          <p:spPr bwMode="auto">
            <a:xfrm flipH="1">
              <a:off x="4117" y="1463"/>
              <a:ext cx="55" cy="28"/>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58" name="Freeform 112"/>
            <p:cNvSpPr>
              <a:spLocks/>
            </p:cNvSpPr>
            <p:nvPr/>
          </p:nvSpPr>
          <p:spPr bwMode="auto">
            <a:xfrm>
              <a:off x="4412" y="1382"/>
              <a:ext cx="153" cy="139"/>
            </a:xfrm>
            <a:custGeom>
              <a:avLst/>
              <a:gdLst/>
              <a:ahLst/>
              <a:cxnLst>
                <a:cxn ang="0">
                  <a:pos x="0" y="119"/>
                </a:cxn>
                <a:cxn ang="0">
                  <a:pos x="23" y="128"/>
                </a:cxn>
                <a:cxn ang="0">
                  <a:pos x="34" y="130"/>
                </a:cxn>
                <a:cxn ang="0">
                  <a:pos x="44" y="131"/>
                </a:cxn>
                <a:cxn ang="0">
                  <a:pos x="114" y="136"/>
                </a:cxn>
                <a:cxn ang="0">
                  <a:pos x="153" y="0"/>
                </a:cxn>
              </a:cxnLst>
              <a:rect l="0" t="0" r="r" b="b"/>
              <a:pathLst>
                <a:path w="154" h="137">
                  <a:moveTo>
                    <a:pt x="0" y="119"/>
                  </a:moveTo>
                  <a:lnTo>
                    <a:pt x="23" y="128"/>
                  </a:lnTo>
                  <a:lnTo>
                    <a:pt x="34" y="130"/>
                  </a:lnTo>
                  <a:lnTo>
                    <a:pt x="44" y="131"/>
                  </a:lnTo>
                  <a:lnTo>
                    <a:pt x="114" y="136"/>
                  </a:lnTo>
                  <a:lnTo>
                    <a:pt x="153"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59" name="Freeform 113"/>
            <p:cNvSpPr>
              <a:spLocks/>
            </p:cNvSpPr>
            <p:nvPr/>
          </p:nvSpPr>
          <p:spPr bwMode="auto">
            <a:xfrm>
              <a:off x="4494" y="1382"/>
              <a:ext cx="100" cy="139"/>
            </a:xfrm>
            <a:custGeom>
              <a:avLst/>
              <a:gdLst/>
              <a:ahLst/>
              <a:cxnLst>
                <a:cxn ang="0">
                  <a:pos x="98" y="1"/>
                </a:cxn>
                <a:cxn ang="0">
                  <a:pos x="59" y="0"/>
                </a:cxn>
                <a:cxn ang="0">
                  <a:pos x="0" y="135"/>
                </a:cxn>
              </a:cxnLst>
              <a:rect l="0" t="0" r="r" b="b"/>
              <a:pathLst>
                <a:path w="99" h="136">
                  <a:moveTo>
                    <a:pt x="98" y="1"/>
                  </a:moveTo>
                  <a:lnTo>
                    <a:pt x="59" y="0"/>
                  </a:lnTo>
                  <a:lnTo>
                    <a:pt x="0" y="135"/>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60" name="Freeform 114"/>
            <p:cNvSpPr>
              <a:spLocks/>
            </p:cNvSpPr>
            <p:nvPr/>
          </p:nvSpPr>
          <p:spPr bwMode="auto">
            <a:xfrm>
              <a:off x="4528" y="1517"/>
              <a:ext cx="58" cy="18"/>
            </a:xfrm>
            <a:custGeom>
              <a:avLst/>
              <a:gdLst/>
              <a:ahLst/>
              <a:cxnLst>
                <a:cxn ang="0">
                  <a:pos x="0" y="0"/>
                </a:cxn>
                <a:cxn ang="0">
                  <a:pos x="38" y="2"/>
                </a:cxn>
                <a:cxn ang="0">
                  <a:pos x="44" y="3"/>
                </a:cxn>
                <a:cxn ang="0">
                  <a:pos x="49" y="5"/>
                </a:cxn>
                <a:cxn ang="0">
                  <a:pos x="54" y="9"/>
                </a:cxn>
                <a:cxn ang="0">
                  <a:pos x="55" y="12"/>
                </a:cxn>
                <a:cxn ang="0">
                  <a:pos x="57" y="17"/>
                </a:cxn>
              </a:cxnLst>
              <a:rect l="0" t="0" r="r" b="b"/>
              <a:pathLst>
                <a:path w="58" h="18">
                  <a:moveTo>
                    <a:pt x="0" y="0"/>
                  </a:moveTo>
                  <a:lnTo>
                    <a:pt x="38" y="2"/>
                  </a:lnTo>
                  <a:lnTo>
                    <a:pt x="44" y="3"/>
                  </a:lnTo>
                  <a:lnTo>
                    <a:pt x="49" y="5"/>
                  </a:lnTo>
                  <a:lnTo>
                    <a:pt x="54" y="9"/>
                  </a:lnTo>
                  <a:lnTo>
                    <a:pt x="55" y="12"/>
                  </a:lnTo>
                  <a:lnTo>
                    <a:pt x="57" y="17"/>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61" name="Freeform 115"/>
            <p:cNvSpPr>
              <a:spLocks/>
            </p:cNvSpPr>
            <p:nvPr/>
          </p:nvSpPr>
          <p:spPr bwMode="auto">
            <a:xfrm>
              <a:off x="4539" y="1517"/>
              <a:ext cx="16" cy="18"/>
            </a:xfrm>
            <a:custGeom>
              <a:avLst/>
              <a:gdLst/>
              <a:ahLst/>
              <a:cxnLst>
                <a:cxn ang="0">
                  <a:pos x="16" y="0"/>
                </a:cxn>
                <a:cxn ang="0">
                  <a:pos x="0" y="8"/>
                </a:cxn>
                <a:cxn ang="0">
                  <a:pos x="0" y="16"/>
                </a:cxn>
              </a:cxnLst>
              <a:rect l="0" t="0" r="r" b="b"/>
              <a:pathLst>
                <a:path w="17" h="17">
                  <a:moveTo>
                    <a:pt x="16" y="0"/>
                  </a:moveTo>
                  <a:lnTo>
                    <a:pt x="0" y="8"/>
                  </a:lnTo>
                  <a:lnTo>
                    <a:pt x="0"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62" name="Line 116"/>
            <p:cNvSpPr>
              <a:spLocks noChangeShapeType="1"/>
            </p:cNvSpPr>
            <p:nvPr/>
          </p:nvSpPr>
          <p:spPr bwMode="auto">
            <a:xfrm flipV="1">
              <a:off x="4569" y="1479"/>
              <a:ext cx="5" cy="48"/>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63" name="Line 117"/>
            <p:cNvSpPr>
              <a:spLocks noChangeShapeType="1"/>
            </p:cNvSpPr>
            <p:nvPr/>
          </p:nvSpPr>
          <p:spPr bwMode="auto">
            <a:xfrm flipV="1">
              <a:off x="4569" y="1465"/>
              <a:ext cx="33" cy="24"/>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64" name="Line 118"/>
            <p:cNvSpPr>
              <a:spLocks noChangeShapeType="1"/>
            </p:cNvSpPr>
            <p:nvPr/>
          </p:nvSpPr>
          <p:spPr bwMode="auto">
            <a:xfrm flipH="1">
              <a:off x="4567" y="1469"/>
              <a:ext cx="55" cy="40"/>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65" name="Line 119"/>
            <p:cNvSpPr>
              <a:spLocks noChangeShapeType="1"/>
            </p:cNvSpPr>
            <p:nvPr/>
          </p:nvSpPr>
          <p:spPr bwMode="auto">
            <a:xfrm flipV="1">
              <a:off x="4572" y="1471"/>
              <a:ext cx="65" cy="59"/>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66" name="Freeform 120"/>
            <p:cNvSpPr>
              <a:spLocks/>
            </p:cNvSpPr>
            <p:nvPr/>
          </p:nvSpPr>
          <p:spPr bwMode="auto">
            <a:xfrm>
              <a:off x="4592" y="1466"/>
              <a:ext cx="47" cy="15"/>
            </a:xfrm>
            <a:custGeom>
              <a:avLst/>
              <a:gdLst/>
              <a:ahLst/>
              <a:cxnLst>
                <a:cxn ang="0">
                  <a:pos x="0" y="0"/>
                </a:cxn>
                <a:cxn ang="0">
                  <a:pos x="2" y="0"/>
                </a:cxn>
                <a:cxn ang="0">
                  <a:pos x="10" y="0"/>
                </a:cxn>
                <a:cxn ang="0">
                  <a:pos x="24" y="5"/>
                </a:cxn>
                <a:cxn ang="0">
                  <a:pos x="46" y="16"/>
                </a:cxn>
              </a:cxnLst>
              <a:rect l="0" t="0" r="r" b="b"/>
              <a:pathLst>
                <a:path w="47" h="17">
                  <a:moveTo>
                    <a:pt x="0" y="0"/>
                  </a:moveTo>
                  <a:lnTo>
                    <a:pt x="2" y="0"/>
                  </a:lnTo>
                  <a:lnTo>
                    <a:pt x="10" y="0"/>
                  </a:lnTo>
                  <a:lnTo>
                    <a:pt x="24" y="5"/>
                  </a:lnTo>
                  <a:lnTo>
                    <a:pt x="46"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67" name="Freeform 121"/>
            <p:cNvSpPr>
              <a:spLocks/>
            </p:cNvSpPr>
            <p:nvPr/>
          </p:nvSpPr>
          <p:spPr bwMode="auto">
            <a:xfrm>
              <a:off x="4480" y="1531"/>
              <a:ext cx="106" cy="25"/>
            </a:xfrm>
            <a:custGeom>
              <a:avLst/>
              <a:gdLst/>
              <a:ahLst/>
              <a:cxnLst>
                <a:cxn ang="0">
                  <a:pos x="105" y="6"/>
                </a:cxn>
                <a:cxn ang="0">
                  <a:pos x="103" y="5"/>
                </a:cxn>
                <a:cxn ang="0">
                  <a:pos x="76" y="1"/>
                </a:cxn>
                <a:cxn ang="0">
                  <a:pos x="49" y="0"/>
                </a:cxn>
                <a:cxn ang="0">
                  <a:pos x="24" y="1"/>
                </a:cxn>
                <a:cxn ang="0">
                  <a:pos x="2" y="5"/>
                </a:cxn>
                <a:cxn ang="0">
                  <a:pos x="1" y="6"/>
                </a:cxn>
                <a:cxn ang="0">
                  <a:pos x="0" y="7"/>
                </a:cxn>
                <a:cxn ang="0">
                  <a:pos x="1" y="10"/>
                </a:cxn>
                <a:cxn ang="0">
                  <a:pos x="32" y="24"/>
                </a:cxn>
              </a:cxnLst>
              <a:rect l="0" t="0" r="r" b="b"/>
              <a:pathLst>
                <a:path w="106" h="25">
                  <a:moveTo>
                    <a:pt x="105" y="6"/>
                  </a:moveTo>
                  <a:lnTo>
                    <a:pt x="103" y="5"/>
                  </a:lnTo>
                  <a:lnTo>
                    <a:pt x="76" y="1"/>
                  </a:lnTo>
                  <a:lnTo>
                    <a:pt x="49" y="0"/>
                  </a:lnTo>
                  <a:lnTo>
                    <a:pt x="24" y="1"/>
                  </a:lnTo>
                  <a:lnTo>
                    <a:pt x="2" y="5"/>
                  </a:lnTo>
                  <a:lnTo>
                    <a:pt x="1" y="6"/>
                  </a:lnTo>
                  <a:lnTo>
                    <a:pt x="0" y="7"/>
                  </a:lnTo>
                  <a:lnTo>
                    <a:pt x="1" y="10"/>
                  </a:lnTo>
                  <a:lnTo>
                    <a:pt x="32" y="24"/>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68" name="Line 122"/>
            <p:cNvSpPr>
              <a:spLocks noChangeShapeType="1"/>
            </p:cNvSpPr>
            <p:nvPr/>
          </p:nvSpPr>
          <p:spPr bwMode="auto">
            <a:xfrm>
              <a:off x="4485" y="1536"/>
              <a:ext cx="96" cy="47"/>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69" name="Line 123"/>
            <p:cNvSpPr>
              <a:spLocks noChangeShapeType="1"/>
            </p:cNvSpPr>
            <p:nvPr/>
          </p:nvSpPr>
          <p:spPr bwMode="auto">
            <a:xfrm flipH="1" flipV="1">
              <a:off x="4529" y="1535"/>
              <a:ext cx="62" cy="46"/>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70" name="Line 124"/>
            <p:cNvSpPr>
              <a:spLocks noChangeShapeType="1"/>
            </p:cNvSpPr>
            <p:nvPr/>
          </p:nvSpPr>
          <p:spPr bwMode="auto">
            <a:xfrm>
              <a:off x="4569" y="1538"/>
              <a:ext cx="39" cy="42"/>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71" name="Freeform 125"/>
            <p:cNvSpPr>
              <a:spLocks/>
            </p:cNvSpPr>
            <p:nvPr/>
          </p:nvSpPr>
          <p:spPr bwMode="auto">
            <a:xfrm>
              <a:off x="4553" y="1566"/>
              <a:ext cx="52" cy="14"/>
            </a:xfrm>
            <a:custGeom>
              <a:avLst/>
              <a:gdLst/>
              <a:ahLst/>
              <a:cxnLst>
                <a:cxn ang="0">
                  <a:pos x="51" y="0"/>
                </a:cxn>
                <a:cxn ang="0">
                  <a:pos x="21" y="0"/>
                </a:cxn>
                <a:cxn ang="0">
                  <a:pos x="4" y="5"/>
                </a:cxn>
                <a:cxn ang="0">
                  <a:pos x="1" y="7"/>
                </a:cxn>
                <a:cxn ang="0">
                  <a:pos x="0" y="10"/>
                </a:cxn>
                <a:cxn ang="0">
                  <a:pos x="1" y="13"/>
                </a:cxn>
                <a:cxn ang="0">
                  <a:pos x="3" y="16"/>
                </a:cxn>
              </a:cxnLst>
              <a:rect l="0" t="0" r="r" b="b"/>
              <a:pathLst>
                <a:path w="52" h="17">
                  <a:moveTo>
                    <a:pt x="51" y="0"/>
                  </a:moveTo>
                  <a:lnTo>
                    <a:pt x="21" y="0"/>
                  </a:lnTo>
                  <a:lnTo>
                    <a:pt x="4" y="5"/>
                  </a:lnTo>
                  <a:lnTo>
                    <a:pt x="1" y="7"/>
                  </a:lnTo>
                  <a:lnTo>
                    <a:pt x="0" y="10"/>
                  </a:lnTo>
                  <a:lnTo>
                    <a:pt x="1" y="13"/>
                  </a:lnTo>
                  <a:lnTo>
                    <a:pt x="3"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72" name="Freeform 126"/>
            <p:cNvSpPr>
              <a:spLocks/>
            </p:cNvSpPr>
            <p:nvPr/>
          </p:nvSpPr>
          <p:spPr bwMode="auto">
            <a:xfrm>
              <a:off x="4382" y="1532"/>
              <a:ext cx="17" cy="28"/>
            </a:xfrm>
            <a:custGeom>
              <a:avLst/>
              <a:gdLst/>
              <a:ahLst/>
              <a:cxnLst>
                <a:cxn ang="0">
                  <a:pos x="14" y="28"/>
                </a:cxn>
                <a:cxn ang="0">
                  <a:pos x="15" y="28"/>
                </a:cxn>
                <a:cxn ang="0">
                  <a:pos x="16" y="26"/>
                </a:cxn>
                <a:cxn ang="0">
                  <a:pos x="16" y="3"/>
                </a:cxn>
                <a:cxn ang="0">
                  <a:pos x="16" y="1"/>
                </a:cxn>
                <a:cxn ang="0">
                  <a:pos x="15" y="1"/>
                </a:cxn>
                <a:cxn ang="0">
                  <a:pos x="3" y="0"/>
                </a:cxn>
                <a:cxn ang="0">
                  <a:pos x="2" y="1"/>
                </a:cxn>
                <a:cxn ang="0">
                  <a:pos x="0" y="26"/>
                </a:cxn>
                <a:cxn ang="0">
                  <a:pos x="1" y="26"/>
                </a:cxn>
                <a:cxn ang="0">
                  <a:pos x="2" y="28"/>
                </a:cxn>
                <a:cxn ang="0">
                  <a:pos x="14" y="28"/>
                </a:cxn>
              </a:cxnLst>
              <a:rect l="0" t="0" r="r" b="b"/>
              <a:pathLst>
                <a:path w="17" h="29">
                  <a:moveTo>
                    <a:pt x="14" y="28"/>
                  </a:moveTo>
                  <a:lnTo>
                    <a:pt x="15" y="28"/>
                  </a:lnTo>
                  <a:lnTo>
                    <a:pt x="16" y="26"/>
                  </a:lnTo>
                  <a:lnTo>
                    <a:pt x="16" y="3"/>
                  </a:lnTo>
                  <a:lnTo>
                    <a:pt x="16" y="1"/>
                  </a:lnTo>
                  <a:lnTo>
                    <a:pt x="15" y="1"/>
                  </a:lnTo>
                  <a:lnTo>
                    <a:pt x="3" y="0"/>
                  </a:lnTo>
                  <a:lnTo>
                    <a:pt x="2" y="1"/>
                  </a:lnTo>
                  <a:lnTo>
                    <a:pt x="0" y="26"/>
                  </a:lnTo>
                  <a:lnTo>
                    <a:pt x="1" y="26"/>
                  </a:lnTo>
                  <a:lnTo>
                    <a:pt x="2" y="28"/>
                  </a:lnTo>
                  <a:lnTo>
                    <a:pt x="14" y="28"/>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73" name="Freeform 127"/>
            <p:cNvSpPr>
              <a:spLocks/>
            </p:cNvSpPr>
            <p:nvPr/>
          </p:nvSpPr>
          <p:spPr bwMode="auto">
            <a:xfrm>
              <a:off x="4388" y="1538"/>
              <a:ext cx="16" cy="16"/>
            </a:xfrm>
            <a:custGeom>
              <a:avLst/>
              <a:gdLst/>
              <a:ahLst/>
              <a:cxnLst>
                <a:cxn ang="0">
                  <a:pos x="11" y="16"/>
                </a:cxn>
                <a:cxn ang="0">
                  <a:pos x="0" y="11"/>
                </a:cxn>
                <a:cxn ang="0">
                  <a:pos x="0" y="0"/>
                </a:cxn>
                <a:cxn ang="0">
                  <a:pos x="11" y="0"/>
                </a:cxn>
                <a:cxn ang="0">
                  <a:pos x="16" y="0"/>
                </a:cxn>
                <a:cxn ang="0">
                  <a:pos x="16" y="11"/>
                </a:cxn>
                <a:cxn ang="0">
                  <a:pos x="11" y="16"/>
                </a:cxn>
              </a:cxnLst>
              <a:rect l="0" t="0" r="r" b="b"/>
              <a:pathLst>
                <a:path w="17" h="17">
                  <a:moveTo>
                    <a:pt x="11" y="16"/>
                  </a:moveTo>
                  <a:lnTo>
                    <a:pt x="0" y="11"/>
                  </a:lnTo>
                  <a:lnTo>
                    <a:pt x="0" y="0"/>
                  </a:lnTo>
                  <a:lnTo>
                    <a:pt x="11" y="0"/>
                  </a:lnTo>
                  <a:lnTo>
                    <a:pt x="16" y="0"/>
                  </a:lnTo>
                  <a:lnTo>
                    <a:pt x="16" y="11"/>
                  </a:lnTo>
                  <a:lnTo>
                    <a:pt x="11"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74" name="Line 128"/>
            <p:cNvSpPr>
              <a:spLocks noChangeShapeType="1"/>
            </p:cNvSpPr>
            <p:nvPr/>
          </p:nvSpPr>
          <p:spPr bwMode="auto">
            <a:xfrm>
              <a:off x="4417" y="1577"/>
              <a:ext cx="9" cy="0"/>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75" name="Freeform 129"/>
            <p:cNvSpPr>
              <a:spLocks/>
            </p:cNvSpPr>
            <p:nvPr/>
          </p:nvSpPr>
          <p:spPr bwMode="auto">
            <a:xfrm>
              <a:off x="4354" y="1573"/>
              <a:ext cx="16" cy="18"/>
            </a:xfrm>
            <a:custGeom>
              <a:avLst/>
              <a:gdLst/>
              <a:ahLst/>
              <a:cxnLst>
                <a:cxn ang="0">
                  <a:pos x="14" y="13"/>
                </a:cxn>
                <a:cxn ang="0">
                  <a:pos x="16" y="13"/>
                </a:cxn>
                <a:cxn ang="0">
                  <a:pos x="16" y="1"/>
                </a:cxn>
                <a:cxn ang="0">
                  <a:pos x="14" y="0"/>
                </a:cxn>
                <a:cxn ang="0">
                  <a:pos x="1" y="0"/>
                </a:cxn>
                <a:cxn ang="0">
                  <a:pos x="0" y="0"/>
                </a:cxn>
                <a:cxn ang="0">
                  <a:pos x="0" y="16"/>
                </a:cxn>
                <a:cxn ang="0">
                  <a:pos x="1" y="16"/>
                </a:cxn>
                <a:cxn ang="0">
                  <a:pos x="14" y="13"/>
                </a:cxn>
              </a:cxnLst>
              <a:rect l="0" t="0" r="r" b="b"/>
              <a:pathLst>
                <a:path w="17" h="17">
                  <a:moveTo>
                    <a:pt x="14" y="13"/>
                  </a:moveTo>
                  <a:lnTo>
                    <a:pt x="16" y="13"/>
                  </a:lnTo>
                  <a:lnTo>
                    <a:pt x="16" y="1"/>
                  </a:lnTo>
                  <a:lnTo>
                    <a:pt x="14" y="0"/>
                  </a:lnTo>
                  <a:lnTo>
                    <a:pt x="1" y="0"/>
                  </a:lnTo>
                  <a:lnTo>
                    <a:pt x="0" y="0"/>
                  </a:lnTo>
                  <a:lnTo>
                    <a:pt x="0" y="16"/>
                  </a:lnTo>
                  <a:lnTo>
                    <a:pt x="1" y="16"/>
                  </a:lnTo>
                  <a:lnTo>
                    <a:pt x="14" y="13"/>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76" name="Freeform 130"/>
            <p:cNvSpPr>
              <a:spLocks/>
            </p:cNvSpPr>
            <p:nvPr/>
          </p:nvSpPr>
          <p:spPr bwMode="auto">
            <a:xfrm>
              <a:off x="4308" y="1580"/>
              <a:ext cx="17" cy="13"/>
            </a:xfrm>
            <a:custGeom>
              <a:avLst/>
              <a:gdLst/>
              <a:ahLst/>
              <a:cxnLst>
                <a:cxn ang="0">
                  <a:pos x="14" y="16"/>
                </a:cxn>
                <a:cxn ang="0">
                  <a:pos x="16" y="10"/>
                </a:cxn>
                <a:cxn ang="0">
                  <a:pos x="16" y="2"/>
                </a:cxn>
                <a:cxn ang="0">
                  <a:pos x="14" y="0"/>
                </a:cxn>
                <a:cxn ang="0">
                  <a:pos x="4" y="2"/>
                </a:cxn>
                <a:cxn ang="0">
                  <a:pos x="0" y="5"/>
                </a:cxn>
                <a:cxn ang="0">
                  <a:pos x="0" y="13"/>
                </a:cxn>
                <a:cxn ang="0">
                  <a:pos x="4" y="16"/>
                </a:cxn>
                <a:cxn ang="0">
                  <a:pos x="14" y="16"/>
                </a:cxn>
              </a:cxnLst>
              <a:rect l="0" t="0" r="r" b="b"/>
              <a:pathLst>
                <a:path w="17" h="17">
                  <a:moveTo>
                    <a:pt x="14" y="16"/>
                  </a:moveTo>
                  <a:lnTo>
                    <a:pt x="16" y="10"/>
                  </a:lnTo>
                  <a:lnTo>
                    <a:pt x="16" y="2"/>
                  </a:lnTo>
                  <a:lnTo>
                    <a:pt x="14" y="0"/>
                  </a:lnTo>
                  <a:lnTo>
                    <a:pt x="4" y="2"/>
                  </a:lnTo>
                  <a:lnTo>
                    <a:pt x="0" y="5"/>
                  </a:lnTo>
                  <a:lnTo>
                    <a:pt x="0" y="13"/>
                  </a:lnTo>
                  <a:lnTo>
                    <a:pt x="4" y="16"/>
                  </a:lnTo>
                  <a:lnTo>
                    <a:pt x="14"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77" name="Freeform 131"/>
            <p:cNvSpPr>
              <a:spLocks/>
            </p:cNvSpPr>
            <p:nvPr/>
          </p:nvSpPr>
          <p:spPr bwMode="auto">
            <a:xfrm>
              <a:off x="4092" y="1643"/>
              <a:ext cx="17" cy="18"/>
            </a:xfrm>
            <a:custGeom>
              <a:avLst/>
              <a:gdLst/>
              <a:ahLst/>
              <a:cxnLst>
                <a:cxn ang="0">
                  <a:pos x="16" y="0"/>
                </a:cxn>
                <a:cxn ang="0">
                  <a:pos x="0" y="8"/>
                </a:cxn>
                <a:cxn ang="0">
                  <a:pos x="0" y="13"/>
                </a:cxn>
                <a:cxn ang="0">
                  <a:pos x="16" y="16"/>
                </a:cxn>
              </a:cxnLst>
              <a:rect l="0" t="0" r="r" b="b"/>
              <a:pathLst>
                <a:path w="17" h="17">
                  <a:moveTo>
                    <a:pt x="16" y="0"/>
                  </a:moveTo>
                  <a:lnTo>
                    <a:pt x="0" y="8"/>
                  </a:lnTo>
                  <a:lnTo>
                    <a:pt x="0" y="13"/>
                  </a:lnTo>
                  <a:lnTo>
                    <a:pt x="16"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78" name="Freeform 132"/>
            <p:cNvSpPr>
              <a:spLocks/>
            </p:cNvSpPr>
            <p:nvPr/>
          </p:nvSpPr>
          <p:spPr bwMode="auto">
            <a:xfrm>
              <a:off x="4001" y="1631"/>
              <a:ext cx="95" cy="15"/>
            </a:xfrm>
            <a:custGeom>
              <a:avLst/>
              <a:gdLst/>
              <a:ahLst/>
              <a:cxnLst>
                <a:cxn ang="0">
                  <a:pos x="95" y="16"/>
                </a:cxn>
                <a:cxn ang="0">
                  <a:pos x="68" y="6"/>
                </a:cxn>
                <a:cxn ang="0">
                  <a:pos x="30" y="3"/>
                </a:cxn>
                <a:cxn ang="0">
                  <a:pos x="29" y="1"/>
                </a:cxn>
                <a:cxn ang="0">
                  <a:pos x="23" y="0"/>
                </a:cxn>
                <a:cxn ang="0">
                  <a:pos x="0" y="0"/>
                </a:cxn>
              </a:cxnLst>
              <a:rect l="0" t="0" r="r" b="b"/>
              <a:pathLst>
                <a:path w="96" h="17">
                  <a:moveTo>
                    <a:pt x="95" y="16"/>
                  </a:moveTo>
                  <a:lnTo>
                    <a:pt x="68" y="6"/>
                  </a:lnTo>
                  <a:lnTo>
                    <a:pt x="30" y="3"/>
                  </a:lnTo>
                  <a:lnTo>
                    <a:pt x="29" y="1"/>
                  </a:lnTo>
                  <a:lnTo>
                    <a:pt x="23" y="0"/>
                  </a:lnTo>
                  <a:lnTo>
                    <a:pt x="0"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79" name="Freeform 133"/>
            <p:cNvSpPr>
              <a:spLocks/>
            </p:cNvSpPr>
            <p:nvPr/>
          </p:nvSpPr>
          <p:spPr bwMode="auto">
            <a:xfrm>
              <a:off x="3990" y="1631"/>
              <a:ext cx="17" cy="35"/>
            </a:xfrm>
            <a:custGeom>
              <a:avLst/>
              <a:gdLst/>
              <a:ahLst/>
              <a:cxnLst>
                <a:cxn ang="0">
                  <a:pos x="16" y="0"/>
                </a:cxn>
                <a:cxn ang="0">
                  <a:pos x="4" y="4"/>
                </a:cxn>
                <a:cxn ang="0">
                  <a:pos x="0" y="16"/>
                </a:cxn>
                <a:cxn ang="0">
                  <a:pos x="4" y="29"/>
                </a:cxn>
                <a:cxn ang="0">
                  <a:pos x="4" y="32"/>
                </a:cxn>
                <a:cxn ang="0">
                  <a:pos x="11" y="35"/>
                </a:cxn>
              </a:cxnLst>
              <a:rect l="0" t="0" r="r" b="b"/>
              <a:pathLst>
                <a:path w="17" h="36">
                  <a:moveTo>
                    <a:pt x="16" y="0"/>
                  </a:moveTo>
                  <a:lnTo>
                    <a:pt x="4" y="4"/>
                  </a:lnTo>
                  <a:lnTo>
                    <a:pt x="0" y="16"/>
                  </a:lnTo>
                  <a:lnTo>
                    <a:pt x="4" y="29"/>
                  </a:lnTo>
                  <a:lnTo>
                    <a:pt x="4" y="32"/>
                  </a:lnTo>
                  <a:lnTo>
                    <a:pt x="11" y="35"/>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80" name="Freeform 134"/>
            <p:cNvSpPr>
              <a:spLocks/>
            </p:cNvSpPr>
            <p:nvPr/>
          </p:nvSpPr>
          <p:spPr bwMode="auto">
            <a:xfrm>
              <a:off x="4027" y="1633"/>
              <a:ext cx="16" cy="33"/>
            </a:xfrm>
            <a:custGeom>
              <a:avLst/>
              <a:gdLst/>
              <a:ahLst/>
              <a:cxnLst>
                <a:cxn ang="0">
                  <a:pos x="11" y="33"/>
                </a:cxn>
                <a:cxn ang="0">
                  <a:pos x="7" y="31"/>
                </a:cxn>
                <a:cxn ang="0">
                  <a:pos x="4" y="29"/>
                </a:cxn>
                <a:cxn ang="0">
                  <a:pos x="0" y="16"/>
                </a:cxn>
                <a:cxn ang="0">
                  <a:pos x="7" y="3"/>
                </a:cxn>
                <a:cxn ang="0">
                  <a:pos x="11" y="1"/>
                </a:cxn>
                <a:cxn ang="0">
                  <a:pos x="16" y="0"/>
                </a:cxn>
              </a:cxnLst>
              <a:rect l="0" t="0" r="r" b="b"/>
              <a:pathLst>
                <a:path w="17" h="34">
                  <a:moveTo>
                    <a:pt x="11" y="33"/>
                  </a:moveTo>
                  <a:lnTo>
                    <a:pt x="7" y="31"/>
                  </a:lnTo>
                  <a:lnTo>
                    <a:pt x="4" y="29"/>
                  </a:lnTo>
                  <a:lnTo>
                    <a:pt x="0" y="16"/>
                  </a:lnTo>
                  <a:lnTo>
                    <a:pt x="7" y="3"/>
                  </a:lnTo>
                  <a:lnTo>
                    <a:pt x="11" y="1"/>
                  </a:lnTo>
                  <a:lnTo>
                    <a:pt x="16"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81" name="Freeform 135"/>
            <p:cNvSpPr>
              <a:spLocks/>
            </p:cNvSpPr>
            <p:nvPr/>
          </p:nvSpPr>
          <p:spPr bwMode="auto">
            <a:xfrm>
              <a:off x="4057" y="1637"/>
              <a:ext cx="16" cy="29"/>
            </a:xfrm>
            <a:custGeom>
              <a:avLst/>
              <a:gdLst/>
              <a:ahLst/>
              <a:cxnLst>
                <a:cxn ang="0">
                  <a:pos x="16" y="0"/>
                </a:cxn>
                <a:cxn ang="0">
                  <a:pos x="11" y="0"/>
                </a:cxn>
                <a:cxn ang="0">
                  <a:pos x="5" y="3"/>
                </a:cxn>
                <a:cxn ang="0">
                  <a:pos x="0" y="14"/>
                </a:cxn>
                <a:cxn ang="0">
                  <a:pos x="5" y="25"/>
                </a:cxn>
                <a:cxn ang="0">
                  <a:pos x="11" y="29"/>
                </a:cxn>
              </a:cxnLst>
              <a:rect l="0" t="0" r="r" b="b"/>
              <a:pathLst>
                <a:path w="17" h="30">
                  <a:moveTo>
                    <a:pt x="16" y="0"/>
                  </a:moveTo>
                  <a:lnTo>
                    <a:pt x="11" y="0"/>
                  </a:lnTo>
                  <a:lnTo>
                    <a:pt x="5" y="3"/>
                  </a:lnTo>
                  <a:lnTo>
                    <a:pt x="0" y="14"/>
                  </a:lnTo>
                  <a:lnTo>
                    <a:pt x="5" y="25"/>
                  </a:lnTo>
                  <a:lnTo>
                    <a:pt x="11" y="29"/>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82" name="Freeform 136"/>
            <p:cNvSpPr>
              <a:spLocks/>
            </p:cNvSpPr>
            <p:nvPr/>
          </p:nvSpPr>
          <p:spPr bwMode="auto">
            <a:xfrm>
              <a:off x="4065" y="1637"/>
              <a:ext cx="17" cy="29"/>
            </a:xfrm>
            <a:custGeom>
              <a:avLst/>
              <a:gdLst/>
              <a:ahLst/>
              <a:cxnLst>
                <a:cxn ang="0">
                  <a:pos x="10" y="29"/>
                </a:cxn>
                <a:cxn ang="0">
                  <a:pos x="2" y="25"/>
                </a:cxn>
                <a:cxn ang="0">
                  <a:pos x="0" y="21"/>
                </a:cxn>
                <a:cxn ang="0">
                  <a:pos x="0" y="14"/>
                </a:cxn>
                <a:cxn ang="0">
                  <a:pos x="8" y="3"/>
                </a:cxn>
                <a:cxn ang="0">
                  <a:pos x="10" y="1"/>
                </a:cxn>
                <a:cxn ang="0">
                  <a:pos x="16" y="0"/>
                </a:cxn>
              </a:cxnLst>
              <a:rect l="0" t="0" r="r" b="b"/>
              <a:pathLst>
                <a:path w="17" h="30">
                  <a:moveTo>
                    <a:pt x="10" y="29"/>
                  </a:moveTo>
                  <a:lnTo>
                    <a:pt x="2" y="25"/>
                  </a:lnTo>
                  <a:lnTo>
                    <a:pt x="0" y="21"/>
                  </a:lnTo>
                  <a:lnTo>
                    <a:pt x="0" y="14"/>
                  </a:lnTo>
                  <a:lnTo>
                    <a:pt x="8" y="3"/>
                  </a:lnTo>
                  <a:lnTo>
                    <a:pt x="10" y="1"/>
                  </a:lnTo>
                  <a:lnTo>
                    <a:pt x="16"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83" name="Freeform 137"/>
            <p:cNvSpPr>
              <a:spLocks/>
            </p:cNvSpPr>
            <p:nvPr/>
          </p:nvSpPr>
          <p:spPr bwMode="auto">
            <a:xfrm>
              <a:off x="4073" y="1661"/>
              <a:ext cx="17" cy="20"/>
            </a:xfrm>
            <a:custGeom>
              <a:avLst/>
              <a:gdLst/>
              <a:ahLst/>
              <a:cxnLst>
                <a:cxn ang="0">
                  <a:pos x="0" y="16"/>
                </a:cxn>
                <a:cxn ang="0">
                  <a:pos x="7" y="5"/>
                </a:cxn>
                <a:cxn ang="0">
                  <a:pos x="16" y="0"/>
                </a:cxn>
              </a:cxnLst>
              <a:rect l="0" t="0" r="r" b="b"/>
              <a:pathLst>
                <a:path w="17" h="17">
                  <a:moveTo>
                    <a:pt x="0" y="16"/>
                  </a:moveTo>
                  <a:lnTo>
                    <a:pt x="7" y="5"/>
                  </a:lnTo>
                  <a:lnTo>
                    <a:pt x="16"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84" name="Freeform 138"/>
            <p:cNvSpPr>
              <a:spLocks/>
            </p:cNvSpPr>
            <p:nvPr/>
          </p:nvSpPr>
          <p:spPr bwMode="auto">
            <a:xfrm>
              <a:off x="4065" y="1672"/>
              <a:ext cx="33" cy="14"/>
            </a:xfrm>
            <a:custGeom>
              <a:avLst/>
              <a:gdLst/>
              <a:ahLst/>
              <a:cxnLst>
                <a:cxn ang="0">
                  <a:pos x="32" y="16"/>
                </a:cxn>
                <a:cxn ang="0">
                  <a:pos x="29" y="5"/>
                </a:cxn>
                <a:cxn ang="0">
                  <a:pos x="23" y="0"/>
                </a:cxn>
                <a:cxn ang="0">
                  <a:pos x="0" y="0"/>
                </a:cxn>
              </a:cxnLst>
              <a:rect l="0" t="0" r="r" b="b"/>
              <a:pathLst>
                <a:path w="33" h="17">
                  <a:moveTo>
                    <a:pt x="32" y="16"/>
                  </a:moveTo>
                  <a:lnTo>
                    <a:pt x="29" y="5"/>
                  </a:lnTo>
                  <a:lnTo>
                    <a:pt x="23" y="0"/>
                  </a:lnTo>
                  <a:lnTo>
                    <a:pt x="0"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85" name="Freeform 139"/>
            <p:cNvSpPr>
              <a:spLocks/>
            </p:cNvSpPr>
            <p:nvPr/>
          </p:nvSpPr>
          <p:spPr bwMode="auto">
            <a:xfrm>
              <a:off x="4159" y="1684"/>
              <a:ext cx="16" cy="16"/>
            </a:xfrm>
            <a:custGeom>
              <a:avLst/>
              <a:gdLst/>
              <a:ahLst/>
              <a:cxnLst>
                <a:cxn ang="0">
                  <a:pos x="16" y="0"/>
                </a:cxn>
                <a:cxn ang="0">
                  <a:pos x="0" y="2"/>
                </a:cxn>
                <a:cxn ang="0">
                  <a:pos x="0" y="7"/>
                </a:cxn>
                <a:cxn ang="0">
                  <a:pos x="0" y="12"/>
                </a:cxn>
                <a:cxn ang="0">
                  <a:pos x="7" y="16"/>
                </a:cxn>
              </a:cxnLst>
              <a:rect l="0" t="0" r="r" b="b"/>
              <a:pathLst>
                <a:path w="17" h="17">
                  <a:moveTo>
                    <a:pt x="16" y="0"/>
                  </a:moveTo>
                  <a:lnTo>
                    <a:pt x="0" y="2"/>
                  </a:lnTo>
                  <a:lnTo>
                    <a:pt x="0" y="7"/>
                  </a:lnTo>
                  <a:lnTo>
                    <a:pt x="0" y="12"/>
                  </a:lnTo>
                  <a:lnTo>
                    <a:pt x="7"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86" name="Freeform 140"/>
            <p:cNvSpPr>
              <a:spLocks/>
            </p:cNvSpPr>
            <p:nvPr/>
          </p:nvSpPr>
          <p:spPr bwMode="auto">
            <a:xfrm>
              <a:off x="4096" y="1674"/>
              <a:ext cx="71" cy="16"/>
            </a:xfrm>
            <a:custGeom>
              <a:avLst/>
              <a:gdLst/>
              <a:ahLst/>
              <a:cxnLst>
                <a:cxn ang="0">
                  <a:pos x="69" y="16"/>
                </a:cxn>
                <a:cxn ang="0">
                  <a:pos x="41" y="4"/>
                </a:cxn>
                <a:cxn ang="0">
                  <a:pos x="0" y="0"/>
                </a:cxn>
              </a:cxnLst>
              <a:rect l="0" t="0" r="r" b="b"/>
              <a:pathLst>
                <a:path w="70" h="17">
                  <a:moveTo>
                    <a:pt x="69" y="16"/>
                  </a:moveTo>
                  <a:lnTo>
                    <a:pt x="41" y="4"/>
                  </a:lnTo>
                  <a:lnTo>
                    <a:pt x="0"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87" name="Freeform 141"/>
            <p:cNvSpPr>
              <a:spLocks/>
            </p:cNvSpPr>
            <p:nvPr/>
          </p:nvSpPr>
          <p:spPr bwMode="auto">
            <a:xfrm>
              <a:off x="4057" y="1671"/>
              <a:ext cx="16" cy="34"/>
            </a:xfrm>
            <a:custGeom>
              <a:avLst/>
              <a:gdLst/>
              <a:ahLst/>
              <a:cxnLst>
                <a:cxn ang="0">
                  <a:pos x="16" y="0"/>
                </a:cxn>
                <a:cxn ang="0">
                  <a:pos x="11" y="2"/>
                </a:cxn>
                <a:cxn ang="0">
                  <a:pos x="8" y="5"/>
                </a:cxn>
                <a:cxn ang="0">
                  <a:pos x="0" y="17"/>
                </a:cxn>
                <a:cxn ang="0">
                  <a:pos x="3" y="27"/>
                </a:cxn>
                <a:cxn ang="0">
                  <a:pos x="8" y="31"/>
                </a:cxn>
                <a:cxn ang="0">
                  <a:pos x="11" y="33"/>
                </a:cxn>
              </a:cxnLst>
              <a:rect l="0" t="0" r="r" b="b"/>
              <a:pathLst>
                <a:path w="17" h="34">
                  <a:moveTo>
                    <a:pt x="16" y="0"/>
                  </a:moveTo>
                  <a:lnTo>
                    <a:pt x="11" y="2"/>
                  </a:lnTo>
                  <a:lnTo>
                    <a:pt x="8" y="5"/>
                  </a:lnTo>
                  <a:lnTo>
                    <a:pt x="0" y="17"/>
                  </a:lnTo>
                  <a:lnTo>
                    <a:pt x="3" y="27"/>
                  </a:lnTo>
                  <a:lnTo>
                    <a:pt x="8" y="31"/>
                  </a:lnTo>
                  <a:lnTo>
                    <a:pt x="11" y="33"/>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88" name="Freeform 142"/>
            <p:cNvSpPr>
              <a:spLocks/>
            </p:cNvSpPr>
            <p:nvPr/>
          </p:nvSpPr>
          <p:spPr bwMode="auto">
            <a:xfrm>
              <a:off x="4092" y="1674"/>
              <a:ext cx="17" cy="33"/>
            </a:xfrm>
            <a:custGeom>
              <a:avLst/>
              <a:gdLst/>
              <a:ahLst/>
              <a:cxnLst>
                <a:cxn ang="0">
                  <a:pos x="12" y="31"/>
                </a:cxn>
                <a:cxn ang="0">
                  <a:pos x="6" y="27"/>
                </a:cxn>
                <a:cxn ang="0">
                  <a:pos x="0" y="16"/>
                </a:cxn>
                <a:cxn ang="0">
                  <a:pos x="6" y="3"/>
                </a:cxn>
                <a:cxn ang="0">
                  <a:pos x="12" y="0"/>
                </a:cxn>
                <a:cxn ang="0">
                  <a:pos x="16" y="0"/>
                </a:cxn>
              </a:cxnLst>
              <a:rect l="0" t="0" r="r" b="b"/>
              <a:pathLst>
                <a:path w="17" h="32">
                  <a:moveTo>
                    <a:pt x="12" y="31"/>
                  </a:moveTo>
                  <a:lnTo>
                    <a:pt x="6" y="27"/>
                  </a:lnTo>
                  <a:lnTo>
                    <a:pt x="0" y="16"/>
                  </a:lnTo>
                  <a:lnTo>
                    <a:pt x="6" y="3"/>
                  </a:lnTo>
                  <a:lnTo>
                    <a:pt x="12" y="0"/>
                  </a:lnTo>
                  <a:lnTo>
                    <a:pt x="16"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89" name="Freeform 143"/>
            <p:cNvSpPr>
              <a:spLocks/>
            </p:cNvSpPr>
            <p:nvPr/>
          </p:nvSpPr>
          <p:spPr bwMode="auto">
            <a:xfrm>
              <a:off x="4123" y="1675"/>
              <a:ext cx="17" cy="32"/>
            </a:xfrm>
            <a:custGeom>
              <a:avLst/>
              <a:gdLst/>
              <a:ahLst/>
              <a:cxnLst>
                <a:cxn ang="0">
                  <a:pos x="16" y="0"/>
                </a:cxn>
                <a:cxn ang="0">
                  <a:pos x="11" y="1"/>
                </a:cxn>
                <a:cxn ang="0">
                  <a:pos x="4" y="3"/>
                </a:cxn>
                <a:cxn ang="0">
                  <a:pos x="0" y="14"/>
                </a:cxn>
                <a:cxn ang="0">
                  <a:pos x="0" y="20"/>
                </a:cxn>
                <a:cxn ang="0">
                  <a:pos x="4" y="25"/>
                </a:cxn>
                <a:cxn ang="0">
                  <a:pos x="11" y="29"/>
                </a:cxn>
              </a:cxnLst>
              <a:rect l="0" t="0" r="r" b="b"/>
              <a:pathLst>
                <a:path w="17" h="30">
                  <a:moveTo>
                    <a:pt x="16" y="0"/>
                  </a:moveTo>
                  <a:lnTo>
                    <a:pt x="11" y="1"/>
                  </a:lnTo>
                  <a:lnTo>
                    <a:pt x="4" y="3"/>
                  </a:lnTo>
                  <a:lnTo>
                    <a:pt x="0" y="14"/>
                  </a:lnTo>
                  <a:lnTo>
                    <a:pt x="0" y="20"/>
                  </a:lnTo>
                  <a:lnTo>
                    <a:pt x="4" y="25"/>
                  </a:lnTo>
                  <a:lnTo>
                    <a:pt x="11" y="29"/>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90" name="Freeform 144"/>
            <p:cNvSpPr>
              <a:spLocks/>
            </p:cNvSpPr>
            <p:nvPr/>
          </p:nvSpPr>
          <p:spPr bwMode="auto">
            <a:xfrm>
              <a:off x="4133" y="1675"/>
              <a:ext cx="16" cy="32"/>
            </a:xfrm>
            <a:custGeom>
              <a:avLst/>
              <a:gdLst/>
              <a:ahLst/>
              <a:cxnLst>
                <a:cxn ang="0">
                  <a:pos x="9" y="29"/>
                </a:cxn>
                <a:cxn ang="0">
                  <a:pos x="6" y="27"/>
                </a:cxn>
                <a:cxn ang="0">
                  <a:pos x="2" y="25"/>
                </a:cxn>
                <a:cxn ang="0">
                  <a:pos x="0" y="15"/>
                </a:cxn>
                <a:cxn ang="0">
                  <a:pos x="6" y="3"/>
                </a:cxn>
                <a:cxn ang="0">
                  <a:pos x="16" y="0"/>
                </a:cxn>
              </a:cxnLst>
              <a:rect l="0" t="0" r="r" b="b"/>
              <a:pathLst>
                <a:path w="17" h="30">
                  <a:moveTo>
                    <a:pt x="9" y="29"/>
                  </a:moveTo>
                  <a:lnTo>
                    <a:pt x="6" y="27"/>
                  </a:lnTo>
                  <a:lnTo>
                    <a:pt x="2" y="25"/>
                  </a:lnTo>
                  <a:lnTo>
                    <a:pt x="0" y="15"/>
                  </a:lnTo>
                  <a:lnTo>
                    <a:pt x="6" y="3"/>
                  </a:lnTo>
                  <a:lnTo>
                    <a:pt x="16"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91" name="Freeform 145"/>
            <p:cNvSpPr>
              <a:spLocks/>
            </p:cNvSpPr>
            <p:nvPr/>
          </p:nvSpPr>
          <p:spPr bwMode="auto">
            <a:xfrm>
              <a:off x="4137" y="1653"/>
              <a:ext cx="41" cy="25"/>
            </a:xfrm>
            <a:custGeom>
              <a:avLst/>
              <a:gdLst/>
              <a:ahLst/>
              <a:cxnLst>
                <a:cxn ang="0">
                  <a:pos x="40" y="24"/>
                </a:cxn>
                <a:cxn ang="0">
                  <a:pos x="8" y="6"/>
                </a:cxn>
                <a:cxn ang="0">
                  <a:pos x="7" y="6"/>
                </a:cxn>
                <a:cxn ang="0">
                  <a:pos x="7" y="5"/>
                </a:cxn>
                <a:cxn ang="0">
                  <a:pos x="11" y="3"/>
                </a:cxn>
                <a:cxn ang="0">
                  <a:pos x="34" y="1"/>
                </a:cxn>
                <a:cxn ang="0">
                  <a:pos x="26" y="0"/>
                </a:cxn>
                <a:cxn ang="0">
                  <a:pos x="16" y="0"/>
                </a:cxn>
                <a:cxn ang="0">
                  <a:pos x="7" y="1"/>
                </a:cxn>
                <a:cxn ang="0">
                  <a:pos x="0" y="1"/>
                </a:cxn>
              </a:cxnLst>
              <a:rect l="0" t="0" r="r" b="b"/>
              <a:pathLst>
                <a:path w="41" h="25">
                  <a:moveTo>
                    <a:pt x="40" y="24"/>
                  </a:moveTo>
                  <a:lnTo>
                    <a:pt x="8" y="6"/>
                  </a:lnTo>
                  <a:lnTo>
                    <a:pt x="7" y="6"/>
                  </a:lnTo>
                  <a:lnTo>
                    <a:pt x="7" y="5"/>
                  </a:lnTo>
                  <a:lnTo>
                    <a:pt x="11" y="3"/>
                  </a:lnTo>
                  <a:lnTo>
                    <a:pt x="34" y="1"/>
                  </a:lnTo>
                  <a:lnTo>
                    <a:pt x="26" y="0"/>
                  </a:lnTo>
                  <a:lnTo>
                    <a:pt x="16" y="0"/>
                  </a:lnTo>
                  <a:lnTo>
                    <a:pt x="7" y="1"/>
                  </a:lnTo>
                  <a:lnTo>
                    <a:pt x="0" y="1"/>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92" name="Freeform 146"/>
            <p:cNvSpPr>
              <a:spLocks/>
            </p:cNvSpPr>
            <p:nvPr/>
          </p:nvSpPr>
          <p:spPr bwMode="auto">
            <a:xfrm>
              <a:off x="4074" y="1616"/>
              <a:ext cx="38" cy="22"/>
            </a:xfrm>
            <a:custGeom>
              <a:avLst/>
              <a:gdLst/>
              <a:ahLst/>
              <a:cxnLst>
                <a:cxn ang="0">
                  <a:pos x="37" y="21"/>
                </a:cxn>
                <a:cxn ang="0">
                  <a:pos x="6" y="4"/>
                </a:cxn>
                <a:cxn ang="0">
                  <a:pos x="5" y="4"/>
                </a:cxn>
                <a:cxn ang="0">
                  <a:pos x="9" y="2"/>
                </a:cxn>
                <a:cxn ang="0">
                  <a:pos x="32" y="0"/>
                </a:cxn>
                <a:cxn ang="0">
                  <a:pos x="24" y="0"/>
                </a:cxn>
                <a:cxn ang="0">
                  <a:pos x="14" y="0"/>
                </a:cxn>
                <a:cxn ang="0">
                  <a:pos x="5" y="0"/>
                </a:cxn>
                <a:cxn ang="0">
                  <a:pos x="0" y="1"/>
                </a:cxn>
              </a:cxnLst>
              <a:rect l="0" t="0" r="r" b="b"/>
              <a:pathLst>
                <a:path w="38" h="22">
                  <a:moveTo>
                    <a:pt x="37" y="21"/>
                  </a:moveTo>
                  <a:lnTo>
                    <a:pt x="6" y="4"/>
                  </a:lnTo>
                  <a:lnTo>
                    <a:pt x="5" y="4"/>
                  </a:lnTo>
                  <a:lnTo>
                    <a:pt x="9" y="2"/>
                  </a:lnTo>
                  <a:lnTo>
                    <a:pt x="32" y="0"/>
                  </a:lnTo>
                  <a:lnTo>
                    <a:pt x="24" y="0"/>
                  </a:lnTo>
                  <a:lnTo>
                    <a:pt x="14" y="0"/>
                  </a:lnTo>
                  <a:lnTo>
                    <a:pt x="5" y="0"/>
                  </a:lnTo>
                  <a:lnTo>
                    <a:pt x="0" y="1"/>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93" name="Freeform 147"/>
            <p:cNvSpPr>
              <a:spLocks/>
            </p:cNvSpPr>
            <p:nvPr/>
          </p:nvSpPr>
          <p:spPr bwMode="auto">
            <a:xfrm>
              <a:off x="3994" y="1549"/>
              <a:ext cx="218" cy="41"/>
            </a:xfrm>
            <a:custGeom>
              <a:avLst/>
              <a:gdLst/>
              <a:ahLst/>
              <a:cxnLst>
                <a:cxn ang="0">
                  <a:pos x="7" y="24"/>
                </a:cxn>
                <a:cxn ang="0">
                  <a:pos x="1" y="21"/>
                </a:cxn>
                <a:cxn ang="0">
                  <a:pos x="0" y="19"/>
                </a:cxn>
                <a:cxn ang="0">
                  <a:pos x="0" y="16"/>
                </a:cxn>
                <a:cxn ang="0">
                  <a:pos x="1" y="13"/>
                </a:cxn>
                <a:cxn ang="0">
                  <a:pos x="3" y="10"/>
                </a:cxn>
                <a:cxn ang="0">
                  <a:pos x="9" y="6"/>
                </a:cxn>
                <a:cxn ang="0">
                  <a:pos x="17" y="3"/>
                </a:cxn>
                <a:cxn ang="0">
                  <a:pos x="39" y="0"/>
                </a:cxn>
                <a:cxn ang="0">
                  <a:pos x="61" y="0"/>
                </a:cxn>
                <a:cxn ang="0">
                  <a:pos x="83" y="0"/>
                </a:cxn>
                <a:cxn ang="0">
                  <a:pos x="107" y="3"/>
                </a:cxn>
                <a:cxn ang="0">
                  <a:pos x="132" y="8"/>
                </a:cxn>
                <a:cxn ang="0">
                  <a:pos x="157" y="13"/>
                </a:cxn>
                <a:cxn ang="0">
                  <a:pos x="186" y="22"/>
                </a:cxn>
                <a:cxn ang="0">
                  <a:pos x="216" y="32"/>
                </a:cxn>
                <a:cxn ang="0">
                  <a:pos x="209" y="40"/>
                </a:cxn>
              </a:cxnLst>
              <a:rect l="0" t="0" r="r" b="b"/>
              <a:pathLst>
                <a:path w="217" h="41">
                  <a:moveTo>
                    <a:pt x="7" y="24"/>
                  </a:moveTo>
                  <a:lnTo>
                    <a:pt x="1" y="21"/>
                  </a:lnTo>
                  <a:lnTo>
                    <a:pt x="0" y="19"/>
                  </a:lnTo>
                  <a:lnTo>
                    <a:pt x="0" y="16"/>
                  </a:lnTo>
                  <a:lnTo>
                    <a:pt x="1" y="13"/>
                  </a:lnTo>
                  <a:lnTo>
                    <a:pt x="3" y="10"/>
                  </a:lnTo>
                  <a:lnTo>
                    <a:pt x="9" y="6"/>
                  </a:lnTo>
                  <a:lnTo>
                    <a:pt x="17" y="3"/>
                  </a:lnTo>
                  <a:lnTo>
                    <a:pt x="39" y="0"/>
                  </a:lnTo>
                  <a:lnTo>
                    <a:pt x="61" y="0"/>
                  </a:lnTo>
                  <a:lnTo>
                    <a:pt x="83" y="0"/>
                  </a:lnTo>
                  <a:lnTo>
                    <a:pt x="107" y="3"/>
                  </a:lnTo>
                  <a:lnTo>
                    <a:pt x="132" y="8"/>
                  </a:lnTo>
                  <a:lnTo>
                    <a:pt x="157" y="13"/>
                  </a:lnTo>
                  <a:lnTo>
                    <a:pt x="186" y="22"/>
                  </a:lnTo>
                  <a:lnTo>
                    <a:pt x="216" y="32"/>
                  </a:lnTo>
                  <a:lnTo>
                    <a:pt x="209" y="4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94" name="Freeform 148"/>
            <p:cNvSpPr>
              <a:spLocks/>
            </p:cNvSpPr>
            <p:nvPr/>
          </p:nvSpPr>
          <p:spPr bwMode="auto">
            <a:xfrm>
              <a:off x="4057" y="1548"/>
              <a:ext cx="212" cy="46"/>
            </a:xfrm>
            <a:custGeom>
              <a:avLst/>
              <a:gdLst/>
              <a:ahLst/>
              <a:cxnLst>
                <a:cxn ang="0">
                  <a:pos x="183" y="43"/>
                </a:cxn>
                <a:cxn ang="0">
                  <a:pos x="195" y="41"/>
                </a:cxn>
                <a:cxn ang="0">
                  <a:pos x="205" y="39"/>
                </a:cxn>
                <a:cxn ang="0">
                  <a:pos x="209" y="36"/>
                </a:cxn>
                <a:cxn ang="0">
                  <a:pos x="211" y="35"/>
                </a:cxn>
                <a:cxn ang="0">
                  <a:pos x="209" y="34"/>
                </a:cxn>
                <a:cxn ang="0">
                  <a:pos x="185" y="26"/>
                </a:cxn>
                <a:cxn ang="0">
                  <a:pos x="161" y="18"/>
                </a:cxn>
                <a:cxn ang="0">
                  <a:pos x="135" y="12"/>
                </a:cxn>
                <a:cxn ang="0">
                  <a:pos x="110" y="7"/>
                </a:cxn>
                <a:cxn ang="0">
                  <a:pos x="83" y="4"/>
                </a:cxn>
                <a:cxn ang="0">
                  <a:pos x="56" y="2"/>
                </a:cxn>
                <a:cxn ang="0">
                  <a:pos x="0" y="0"/>
                </a:cxn>
              </a:cxnLst>
              <a:rect l="0" t="0" r="r" b="b"/>
              <a:pathLst>
                <a:path w="212" h="44">
                  <a:moveTo>
                    <a:pt x="183" y="43"/>
                  </a:moveTo>
                  <a:lnTo>
                    <a:pt x="195" y="41"/>
                  </a:lnTo>
                  <a:lnTo>
                    <a:pt x="205" y="39"/>
                  </a:lnTo>
                  <a:lnTo>
                    <a:pt x="209" y="36"/>
                  </a:lnTo>
                  <a:lnTo>
                    <a:pt x="211" y="35"/>
                  </a:lnTo>
                  <a:lnTo>
                    <a:pt x="209" y="34"/>
                  </a:lnTo>
                  <a:lnTo>
                    <a:pt x="185" y="26"/>
                  </a:lnTo>
                  <a:lnTo>
                    <a:pt x="161" y="18"/>
                  </a:lnTo>
                  <a:lnTo>
                    <a:pt x="135" y="12"/>
                  </a:lnTo>
                  <a:lnTo>
                    <a:pt x="110" y="7"/>
                  </a:lnTo>
                  <a:lnTo>
                    <a:pt x="83" y="4"/>
                  </a:lnTo>
                  <a:lnTo>
                    <a:pt x="56" y="2"/>
                  </a:lnTo>
                  <a:lnTo>
                    <a:pt x="0"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95" name="Freeform 149"/>
            <p:cNvSpPr>
              <a:spLocks/>
            </p:cNvSpPr>
            <p:nvPr/>
          </p:nvSpPr>
          <p:spPr bwMode="auto">
            <a:xfrm>
              <a:off x="4011" y="1577"/>
              <a:ext cx="17" cy="16"/>
            </a:xfrm>
            <a:custGeom>
              <a:avLst/>
              <a:gdLst/>
              <a:ahLst/>
              <a:cxnLst>
                <a:cxn ang="0">
                  <a:pos x="0" y="10"/>
                </a:cxn>
                <a:cxn ang="0">
                  <a:pos x="0" y="4"/>
                </a:cxn>
                <a:cxn ang="0">
                  <a:pos x="6" y="0"/>
                </a:cxn>
                <a:cxn ang="0">
                  <a:pos x="16" y="4"/>
                </a:cxn>
                <a:cxn ang="0">
                  <a:pos x="9" y="10"/>
                </a:cxn>
                <a:cxn ang="0">
                  <a:pos x="9" y="16"/>
                </a:cxn>
              </a:cxnLst>
              <a:rect l="0" t="0" r="r" b="b"/>
              <a:pathLst>
                <a:path w="17" h="17">
                  <a:moveTo>
                    <a:pt x="0" y="10"/>
                  </a:moveTo>
                  <a:lnTo>
                    <a:pt x="0" y="4"/>
                  </a:lnTo>
                  <a:lnTo>
                    <a:pt x="6" y="0"/>
                  </a:lnTo>
                  <a:lnTo>
                    <a:pt x="16" y="4"/>
                  </a:lnTo>
                  <a:lnTo>
                    <a:pt x="9" y="10"/>
                  </a:lnTo>
                  <a:lnTo>
                    <a:pt x="9"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96" name="Line 150"/>
            <p:cNvSpPr>
              <a:spLocks noChangeShapeType="1"/>
            </p:cNvSpPr>
            <p:nvPr/>
          </p:nvSpPr>
          <p:spPr bwMode="auto">
            <a:xfrm>
              <a:off x="4016" y="1557"/>
              <a:ext cx="87" cy="58"/>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97" name="Line 151"/>
            <p:cNvSpPr>
              <a:spLocks noChangeShapeType="1"/>
            </p:cNvSpPr>
            <p:nvPr/>
          </p:nvSpPr>
          <p:spPr bwMode="auto">
            <a:xfrm>
              <a:off x="4107" y="1621"/>
              <a:ext cx="52" cy="33"/>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98" name="Line 152"/>
            <p:cNvSpPr>
              <a:spLocks noChangeShapeType="1"/>
            </p:cNvSpPr>
            <p:nvPr/>
          </p:nvSpPr>
          <p:spPr bwMode="auto">
            <a:xfrm>
              <a:off x="4166" y="1659"/>
              <a:ext cx="57" cy="34"/>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499" name="Freeform 153"/>
            <p:cNvSpPr>
              <a:spLocks/>
            </p:cNvSpPr>
            <p:nvPr/>
          </p:nvSpPr>
          <p:spPr bwMode="auto">
            <a:xfrm>
              <a:off x="4210" y="1694"/>
              <a:ext cx="66" cy="16"/>
            </a:xfrm>
            <a:custGeom>
              <a:avLst/>
              <a:gdLst/>
              <a:ahLst/>
              <a:cxnLst>
                <a:cxn ang="0">
                  <a:pos x="66" y="16"/>
                </a:cxn>
                <a:cxn ang="0">
                  <a:pos x="18" y="3"/>
                </a:cxn>
                <a:cxn ang="0">
                  <a:pos x="7" y="0"/>
                </a:cxn>
                <a:cxn ang="0">
                  <a:pos x="2" y="3"/>
                </a:cxn>
                <a:cxn ang="0">
                  <a:pos x="0" y="6"/>
                </a:cxn>
                <a:cxn ang="0">
                  <a:pos x="2" y="16"/>
                </a:cxn>
              </a:cxnLst>
              <a:rect l="0" t="0" r="r" b="b"/>
              <a:pathLst>
                <a:path w="67" h="17">
                  <a:moveTo>
                    <a:pt x="66" y="16"/>
                  </a:moveTo>
                  <a:lnTo>
                    <a:pt x="18" y="3"/>
                  </a:lnTo>
                  <a:lnTo>
                    <a:pt x="7" y="0"/>
                  </a:lnTo>
                  <a:lnTo>
                    <a:pt x="2" y="3"/>
                  </a:lnTo>
                  <a:lnTo>
                    <a:pt x="0" y="6"/>
                  </a:lnTo>
                  <a:lnTo>
                    <a:pt x="2"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500" name="Freeform 154"/>
            <p:cNvSpPr>
              <a:spLocks/>
            </p:cNvSpPr>
            <p:nvPr/>
          </p:nvSpPr>
          <p:spPr bwMode="auto">
            <a:xfrm>
              <a:off x="4122" y="1555"/>
              <a:ext cx="120" cy="139"/>
            </a:xfrm>
            <a:custGeom>
              <a:avLst/>
              <a:gdLst/>
              <a:ahLst/>
              <a:cxnLst>
                <a:cxn ang="0">
                  <a:pos x="120" y="138"/>
                </a:cxn>
                <a:cxn ang="0">
                  <a:pos x="33" y="60"/>
                </a:cxn>
                <a:cxn ang="0">
                  <a:pos x="0" y="0"/>
                </a:cxn>
              </a:cxnLst>
              <a:rect l="0" t="0" r="r" b="b"/>
              <a:pathLst>
                <a:path w="121" h="139">
                  <a:moveTo>
                    <a:pt x="120" y="138"/>
                  </a:moveTo>
                  <a:lnTo>
                    <a:pt x="33" y="60"/>
                  </a:lnTo>
                  <a:lnTo>
                    <a:pt x="0"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501" name="Line 155"/>
            <p:cNvSpPr>
              <a:spLocks noChangeShapeType="1"/>
            </p:cNvSpPr>
            <p:nvPr/>
          </p:nvSpPr>
          <p:spPr bwMode="auto">
            <a:xfrm>
              <a:off x="4152" y="1619"/>
              <a:ext cx="46" cy="1"/>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502" name="Freeform 156"/>
            <p:cNvSpPr>
              <a:spLocks/>
            </p:cNvSpPr>
            <p:nvPr/>
          </p:nvSpPr>
          <p:spPr bwMode="auto">
            <a:xfrm>
              <a:off x="4210" y="1584"/>
              <a:ext cx="58" cy="16"/>
            </a:xfrm>
            <a:custGeom>
              <a:avLst/>
              <a:gdLst/>
              <a:ahLst/>
              <a:cxnLst>
                <a:cxn ang="0">
                  <a:pos x="0" y="0"/>
                </a:cxn>
                <a:cxn ang="0">
                  <a:pos x="30" y="16"/>
                </a:cxn>
                <a:cxn ang="0">
                  <a:pos x="58" y="16"/>
                </a:cxn>
              </a:cxnLst>
              <a:rect l="0" t="0" r="r" b="b"/>
              <a:pathLst>
                <a:path w="59" h="17">
                  <a:moveTo>
                    <a:pt x="0" y="0"/>
                  </a:moveTo>
                  <a:lnTo>
                    <a:pt x="30" y="16"/>
                  </a:lnTo>
                  <a:lnTo>
                    <a:pt x="58"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503" name="Freeform 157"/>
            <p:cNvSpPr>
              <a:spLocks/>
            </p:cNvSpPr>
            <p:nvPr/>
          </p:nvSpPr>
          <p:spPr bwMode="auto">
            <a:xfrm>
              <a:off x="4167" y="1572"/>
              <a:ext cx="63" cy="84"/>
            </a:xfrm>
            <a:custGeom>
              <a:avLst/>
              <a:gdLst/>
              <a:ahLst/>
              <a:cxnLst>
                <a:cxn ang="0">
                  <a:pos x="7" y="0"/>
                </a:cxn>
                <a:cxn ang="0">
                  <a:pos x="0" y="15"/>
                </a:cxn>
                <a:cxn ang="0">
                  <a:pos x="5" y="49"/>
                </a:cxn>
                <a:cxn ang="0">
                  <a:pos x="35" y="78"/>
                </a:cxn>
                <a:cxn ang="0">
                  <a:pos x="61" y="83"/>
                </a:cxn>
              </a:cxnLst>
              <a:rect l="0" t="0" r="r" b="b"/>
              <a:pathLst>
                <a:path w="62" h="84">
                  <a:moveTo>
                    <a:pt x="7" y="0"/>
                  </a:moveTo>
                  <a:lnTo>
                    <a:pt x="0" y="15"/>
                  </a:lnTo>
                  <a:lnTo>
                    <a:pt x="5" y="49"/>
                  </a:lnTo>
                  <a:lnTo>
                    <a:pt x="35" y="78"/>
                  </a:lnTo>
                  <a:lnTo>
                    <a:pt x="61" y="83"/>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504" name="Line 158"/>
            <p:cNvSpPr>
              <a:spLocks noChangeShapeType="1"/>
            </p:cNvSpPr>
            <p:nvPr/>
          </p:nvSpPr>
          <p:spPr bwMode="auto">
            <a:xfrm>
              <a:off x="4212" y="1653"/>
              <a:ext cx="43" cy="37"/>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505" name="Line 159"/>
            <p:cNvSpPr>
              <a:spLocks noChangeShapeType="1"/>
            </p:cNvSpPr>
            <p:nvPr/>
          </p:nvSpPr>
          <p:spPr bwMode="auto">
            <a:xfrm flipH="1">
              <a:off x="4215" y="1692"/>
              <a:ext cx="51" cy="1"/>
            </a:xfrm>
            <a:prstGeom prst="line">
              <a:avLst/>
            </a:prstGeom>
            <a:no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506" name="Freeform 160"/>
            <p:cNvSpPr>
              <a:spLocks/>
            </p:cNvSpPr>
            <p:nvPr/>
          </p:nvSpPr>
          <p:spPr bwMode="auto">
            <a:xfrm>
              <a:off x="4095" y="1529"/>
              <a:ext cx="16" cy="19"/>
            </a:xfrm>
            <a:custGeom>
              <a:avLst/>
              <a:gdLst/>
              <a:ahLst/>
              <a:cxnLst>
                <a:cxn ang="0">
                  <a:pos x="16" y="15"/>
                </a:cxn>
                <a:cxn ang="0">
                  <a:pos x="14" y="8"/>
                </a:cxn>
                <a:cxn ang="0">
                  <a:pos x="16" y="1"/>
                </a:cxn>
                <a:cxn ang="0">
                  <a:pos x="14" y="0"/>
                </a:cxn>
                <a:cxn ang="0">
                  <a:pos x="8" y="0"/>
                </a:cxn>
                <a:cxn ang="0">
                  <a:pos x="2" y="0"/>
                </a:cxn>
                <a:cxn ang="0">
                  <a:pos x="1" y="1"/>
                </a:cxn>
                <a:cxn ang="0">
                  <a:pos x="0" y="8"/>
                </a:cxn>
                <a:cxn ang="0">
                  <a:pos x="0" y="14"/>
                </a:cxn>
                <a:cxn ang="0">
                  <a:pos x="1" y="16"/>
                </a:cxn>
                <a:cxn ang="0">
                  <a:pos x="7" y="18"/>
                </a:cxn>
                <a:cxn ang="0">
                  <a:pos x="13" y="16"/>
                </a:cxn>
                <a:cxn ang="0">
                  <a:pos x="16" y="15"/>
                </a:cxn>
              </a:cxnLst>
              <a:rect l="0" t="0" r="r" b="b"/>
              <a:pathLst>
                <a:path w="17" h="19">
                  <a:moveTo>
                    <a:pt x="16" y="15"/>
                  </a:moveTo>
                  <a:lnTo>
                    <a:pt x="14" y="8"/>
                  </a:lnTo>
                  <a:lnTo>
                    <a:pt x="16" y="1"/>
                  </a:lnTo>
                  <a:lnTo>
                    <a:pt x="14" y="0"/>
                  </a:lnTo>
                  <a:lnTo>
                    <a:pt x="8" y="0"/>
                  </a:lnTo>
                  <a:lnTo>
                    <a:pt x="2" y="0"/>
                  </a:lnTo>
                  <a:lnTo>
                    <a:pt x="1" y="1"/>
                  </a:lnTo>
                  <a:lnTo>
                    <a:pt x="0" y="8"/>
                  </a:lnTo>
                  <a:lnTo>
                    <a:pt x="0" y="14"/>
                  </a:lnTo>
                  <a:lnTo>
                    <a:pt x="1" y="16"/>
                  </a:lnTo>
                  <a:lnTo>
                    <a:pt x="7" y="18"/>
                  </a:lnTo>
                  <a:lnTo>
                    <a:pt x="13" y="16"/>
                  </a:lnTo>
                  <a:lnTo>
                    <a:pt x="16" y="15"/>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507" name="Freeform 161"/>
            <p:cNvSpPr>
              <a:spLocks/>
            </p:cNvSpPr>
            <p:nvPr/>
          </p:nvSpPr>
          <p:spPr bwMode="auto">
            <a:xfrm>
              <a:off x="4095" y="1532"/>
              <a:ext cx="16" cy="15"/>
            </a:xfrm>
            <a:custGeom>
              <a:avLst/>
              <a:gdLst/>
              <a:ahLst/>
              <a:cxnLst>
                <a:cxn ang="0">
                  <a:pos x="12" y="16"/>
                </a:cxn>
                <a:cxn ang="0">
                  <a:pos x="0" y="12"/>
                </a:cxn>
                <a:cxn ang="0">
                  <a:pos x="0" y="4"/>
                </a:cxn>
                <a:cxn ang="0">
                  <a:pos x="4" y="0"/>
                </a:cxn>
                <a:cxn ang="0">
                  <a:pos x="16" y="4"/>
                </a:cxn>
                <a:cxn ang="0">
                  <a:pos x="16" y="12"/>
                </a:cxn>
                <a:cxn ang="0">
                  <a:pos x="12" y="16"/>
                </a:cxn>
              </a:cxnLst>
              <a:rect l="0" t="0" r="r" b="b"/>
              <a:pathLst>
                <a:path w="17" h="17">
                  <a:moveTo>
                    <a:pt x="12" y="16"/>
                  </a:moveTo>
                  <a:lnTo>
                    <a:pt x="0" y="12"/>
                  </a:lnTo>
                  <a:lnTo>
                    <a:pt x="0" y="4"/>
                  </a:lnTo>
                  <a:lnTo>
                    <a:pt x="4" y="0"/>
                  </a:lnTo>
                  <a:lnTo>
                    <a:pt x="16" y="4"/>
                  </a:lnTo>
                  <a:lnTo>
                    <a:pt x="16" y="12"/>
                  </a:lnTo>
                  <a:lnTo>
                    <a:pt x="12"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508" name="Freeform 162"/>
            <p:cNvSpPr>
              <a:spLocks/>
            </p:cNvSpPr>
            <p:nvPr/>
          </p:nvSpPr>
          <p:spPr bwMode="auto">
            <a:xfrm>
              <a:off x="4041" y="1526"/>
              <a:ext cx="17" cy="19"/>
            </a:xfrm>
            <a:custGeom>
              <a:avLst/>
              <a:gdLst/>
              <a:ahLst/>
              <a:cxnLst>
                <a:cxn ang="0">
                  <a:pos x="16" y="15"/>
                </a:cxn>
                <a:cxn ang="0">
                  <a:pos x="16" y="3"/>
                </a:cxn>
                <a:cxn ang="0">
                  <a:pos x="16" y="1"/>
                </a:cxn>
                <a:cxn ang="0">
                  <a:pos x="14" y="1"/>
                </a:cxn>
                <a:cxn ang="0">
                  <a:pos x="9" y="0"/>
                </a:cxn>
                <a:cxn ang="0">
                  <a:pos x="2" y="1"/>
                </a:cxn>
                <a:cxn ang="0">
                  <a:pos x="1" y="2"/>
                </a:cxn>
                <a:cxn ang="0">
                  <a:pos x="0" y="15"/>
                </a:cxn>
                <a:cxn ang="0">
                  <a:pos x="2" y="18"/>
                </a:cxn>
                <a:cxn ang="0">
                  <a:pos x="9" y="18"/>
                </a:cxn>
                <a:cxn ang="0">
                  <a:pos x="14" y="18"/>
                </a:cxn>
                <a:cxn ang="0">
                  <a:pos x="16" y="15"/>
                </a:cxn>
              </a:cxnLst>
              <a:rect l="0" t="0" r="r" b="b"/>
              <a:pathLst>
                <a:path w="17" h="19">
                  <a:moveTo>
                    <a:pt x="16" y="15"/>
                  </a:moveTo>
                  <a:lnTo>
                    <a:pt x="16" y="3"/>
                  </a:lnTo>
                  <a:lnTo>
                    <a:pt x="16" y="1"/>
                  </a:lnTo>
                  <a:lnTo>
                    <a:pt x="14" y="1"/>
                  </a:lnTo>
                  <a:lnTo>
                    <a:pt x="9" y="0"/>
                  </a:lnTo>
                  <a:lnTo>
                    <a:pt x="2" y="1"/>
                  </a:lnTo>
                  <a:lnTo>
                    <a:pt x="1" y="2"/>
                  </a:lnTo>
                  <a:lnTo>
                    <a:pt x="0" y="15"/>
                  </a:lnTo>
                  <a:lnTo>
                    <a:pt x="2" y="18"/>
                  </a:lnTo>
                  <a:lnTo>
                    <a:pt x="9" y="18"/>
                  </a:lnTo>
                  <a:lnTo>
                    <a:pt x="14" y="18"/>
                  </a:lnTo>
                  <a:lnTo>
                    <a:pt x="16" y="15"/>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509" name="Freeform 163"/>
            <p:cNvSpPr>
              <a:spLocks/>
            </p:cNvSpPr>
            <p:nvPr/>
          </p:nvSpPr>
          <p:spPr bwMode="auto">
            <a:xfrm>
              <a:off x="3766" y="1503"/>
              <a:ext cx="17" cy="18"/>
            </a:xfrm>
            <a:custGeom>
              <a:avLst/>
              <a:gdLst/>
              <a:ahLst/>
              <a:cxnLst>
                <a:cxn ang="0">
                  <a:pos x="14" y="14"/>
                </a:cxn>
                <a:cxn ang="0">
                  <a:pos x="16" y="0"/>
                </a:cxn>
                <a:cxn ang="0">
                  <a:pos x="5" y="0"/>
                </a:cxn>
                <a:cxn ang="0">
                  <a:pos x="0" y="16"/>
                </a:cxn>
                <a:cxn ang="0">
                  <a:pos x="14" y="14"/>
                </a:cxn>
              </a:cxnLst>
              <a:rect l="0" t="0" r="r" b="b"/>
              <a:pathLst>
                <a:path w="17" h="17">
                  <a:moveTo>
                    <a:pt x="14" y="14"/>
                  </a:moveTo>
                  <a:lnTo>
                    <a:pt x="16" y="0"/>
                  </a:lnTo>
                  <a:lnTo>
                    <a:pt x="5" y="0"/>
                  </a:lnTo>
                  <a:lnTo>
                    <a:pt x="0" y="16"/>
                  </a:lnTo>
                  <a:lnTo>
                    <a:pt x="14" y="14"/>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510" name="Freeform 164"/>
            <p:cNvSpPr>
              <a:spLocks/>
            </p:cNvSpPr>
            <p:nvPr/>
          </p:nvSpPr>
          <p:spPr bwMode="auto">
            <a:xfrm>
              <a:off x="3757" y="1503"/>
              <a:ext cx="16" cy="18"/>
            </a:xfrm>
            <a:custGeom>
              <a:avLst/>
              <a:gdLst/>
              <a:ahLst/>
              <a:cxnLst>
                <a:cxn ang="0">
                  <a:pos x="11" y="16"/>
                </a:cxn>
                <a:cxn ang="0">
                  <a:pos x="16" y="0"/>
                </a:cxn>
                <a:cxn ang="0">
                  <a:pos x="8" y="0"/>
                </a:cxn>
                <a:cxn ang="0">
                  <a:pos x="0" y="10"/>
                </a:cxn>
                <a:cxn ang="0">
                  <a:pos x="11" y="16"/>
                </a:cxn>
              </a:cxnLst>
              <a:rect l="0" t="0" r="r" b="b"/>
              <a:pathLst>
                <a:path w="17" h="17">
                  <a:moveTo>
                    <a:pt x="11" y="16"/>
                  </a:moveTo>
                  <a:lnTo>
                    <a:pt x="16" y="0"/>
                  </a:lnTo>
                  <a:lnTo>
                    <a:pt x="8" y="0"/>
                  </a:lnTo>
                  <a:lnTo>
                    <a:pt x="0" y="10"/>
                  </a:lnTo>
                  <a:lnTo>
                    <a:pt x="11"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511" name="Freeform 165"/>
            <p:cNvSpPr>
              <a:spLocks/>
            </p:cNvSpPr>
            <p:nvPr/>
          </p:nvSpPr>
          <p:spPr bwMode="auto">
            <a:xfrm>
              <a:off x="3749" y="1498"/>
              <a:ext cx="16" cy="16"/>
            </a:xfrm>
            <a:custGeom>
              <a:avLst/>
              <a:gdLst/>
              <a:ahLst/>
              <a:cxnLst>
                <a:cxn ang="0">
                  <a:pos x="0" y="5"/>
                </a:cxn>
                <a:cxn ang="0">
                  <a:pos x="10" y="16"/>
                </a:cxn>
                <a:cxn ang="0">
                  <a:pos x="16" y="7"/>
                </a:cxn>
                <a:cxn ang="0">
                  <a:pos x="8" y="0"/>
                </a:cxn>
              </a:cxnLst>
              <a:rect l="0" t="0" r="r" b="b"/>
              <a:pathLst>
                <a:path w="17" h="17">
                  <a:moveTo>
                    <a:pt x="0" y="5"/>
                  </a:moveTo>
                  <a:lnTo>
                    <a:pt x="10" y="16"/>
                  </a:lnTo>
                  <a:lnTo>
                    <a:pt x="16" y="7"/>
                  </a:lnTo>
                  <a:lnTo>
                    <a:pt x="8" y="0"/>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512" name="Freeform 166"/>
            <p:cNvSpPr>
              <a:spLocks/>
            </p:cNvSpPr>
            <p:nvPr/>
          </p:nvSpPr>
          <p:spPr bwMode="auto">
            <a:xfrm>
              <a:off x="3760" y="1495"/>
              <a:ext cx="16" cy="16"/>
            </a:xfrm>
            <a:custGeom>
              <a:avLst/>
              <a:gdLst/>
              <a:ahLst/>
              <a:cxnLst>
                <a:cxn ang="0">
                  <a:pos x="0" y="6"/>
                </a:cxn>
                <a:cxn ang="0">
                  <a:pos x="9" y="16"/>
                </a:cxn>
                <a:cxn ang="0">
                  <a:pos x="16" y="9"/>
                </a:cxn>
                <a:cxn ang="0">
                  <a:pos x="6" y="0"/>
                </a:cxn>
                <a:cxn ang="0">
                  <a:pos x="0" y="6"/>
                </a:cxn>
              </a:cxnLst>
              <a:rect l="0" t="0" r="r" b="b"/>
              <a:pathLst>
                <a:path w="17" h="17">
                  <a:moveTo>
                    <a:pt x="0" y="6"/>
                  </a:moveTo>
                  <a:lnTo>
                    <a:pt x="9" y="16"/>
                  </a:lnTo>
                  <a:lnTo>
                    <a:pt x="16" y="9"/>
                  </a:lnTo>
                  <a:lnTo>
                    <a:pt x="6" y="0"/>
                  </a:lnTo>
                  <a:lnTo>
                    <a:pt x="0" y="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513" name="Freeform 167"/>
            <p:cNvSpPr>
              <a:spLocks/>
            </p:cNvSpPr>
            <p:nvPr/>
          </p:nvSpPr>
          <p:spPr bwMode="auto">
            <a:xfrm>
              <a:off x="3761" y="1500"/>
              <a:ext cx="17" cy="14"/>
            </a:xfrm>
            <a:custGeom>
              <a:avLst/>
              <a:gdLst/>
              <a:ahLst/>
              <a:cxnLst>
                <a:cxn ang="0">
                  <a:pos x="13" y="16"/>
                </a:cxn>
                <a:cxn ang="0">
                  <a:pos x="16" y="11"/>
                </a:cxn>
                <a:cxn ang="0">
                  <a:pos x="6" y="0"/>
                </a:cxn>
                <a:cxn ang="0">
                  <a:pos x="0" y="16"/>
                </a:cxn>
                <a:cxn ang="0">
                  <a:pos x="13" y="16"/>
                </a:cxn>
              </a:cxnLst>
              <a:rect l="0" t="0" r="r" b="b"/>
              <a:pathLst>
                <a:path w="17" h="17">
                  <a:moveTo>
                    <a:pt x="13" y="16"/>
                  </a:moveTo>
                  <a:lnTo>
                    <a:pt x="16" y="11"/>
                  </a:lnTo>
                  <a:lnTo>
                    <a:pt x="6" y="0"/>
                  </a:lnTo>
                  <a:lnTo>
                    <a:pt x="0" y="16"/>
                  </a:lnTo>
                  <a:lnTo>
                    <a:pt x="13" y="16"/>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514" name="Freeform 168"/>
            <p:cNvSpPr>
              <a:spLocks/>
            </p:cNvSpPr>
            <p:nvPr/>
          </p:nvSpPr>
          <p:spPr bwMode="auto">
            <a:xfrm>
              <a:off x="3731" y="1509"/>
              <a:ext cx="25" cy="19"/>
            </a:xfrm>
            <a:custGeom>
              <a:avLst/>
              <a:gdLst/>
              <a:ahLst/>
              <a:cxnLst>
                <a:cxn ang="0">
                  <a:pos x="24" y="0"/>
                </a:cxn>
                <a:cxn ang="0">
                  <a:pos x="18" y="11"/>
                </a:cxn>
                <a:cxn ang="0">
                  <a:pos x="12" y="16"/>
                </a:cxn>
                <a:cxn ang="0">
                  <a:pos x="5" y="11"/>
                </a:cxn>
                <a:cxn ang="0">
                  <a:pos x="0" y="4"/>
                </a:cxn>
              </a:cxnLst>
              <a:rect l="0" t="0" r="r" b="b"/>
              <a:pathLst>
                <a:path w="25" h="17">
                  <a:moveTo>
                    <a:pt x="24" y="0"/>
                  </a:moveTo>
                  <a:lnTo>
                    <a:pt x="18" y="11"/>
                  </a:lnTo>
                  <a:lnTo>
                    <a:pt x="12" y="16"/>
                  </a:lnTo>
                  <a:lnTo>
                    <a:pt x="5" y="11"/>
                  </a:lnTo>
                  <a:lnTo>
                    <a:pt x="0" y="4"/>
                  </a:lnTo>
                </a:path>
              </a:pathLst>
            </a:custGeom>
            <a:solidFill>
              <a:srgbClr val="FFFFFF"/>
            </a:solid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grpSp>
      <p:sp>
        <p:nvSpPr>
          <p:cNvPr id="515" name="Text Box 169"/>
          <p:cNvSpPr txBox="1">
            <a:spLocks noChangeArrowheads="1"/>
          </p:cNvSpPr>
          <p:nvPr/>
        </p:nvSpPr>
        <p:spPr bwMode="auto">
          <a:xfrm>
            <a:off x="1924050" y="5159375"/>
            <a:ext cx="865188" cy="523875"/>
          </a:xfrm>
          <a:prstGeom prst="rect">
            <a:avLst/>
          </a:prstGeom>
          <a:noFill/>
          <a:ln w="9525">
            <a:noFill/>
            <a:miter lim="800000"/>
            <a:headEnd/>
            <a:tailEnd/>
          </a:ln>
          <a:effectLst/>
        </p:spPr>
        <p:txBody>
          <a:bodyPr wrap="none" lIns="92075" tIns="46038" rIns="92075" bIns="46038">
            <a:spAutoFit/>
          </a:bodyPr>
          <a:lstStyle/>
          <a:p>
            <a:pPr fontAlgn="auto">
              <a:spcBef>
                <a:spcPct val="20000"/>
              </a:spcBef>
              <a:spcAft>
                <a:spcPts val="0"/>
              </a:spcAft>
              <a:buClr>
                <a:srgbClr val="FFFFFF"/>
              </a:buClr>
              <a:defRPr/>
            </a:pPr>
            <a:r>
              <a:rPr lang="en-US" sz="2800" kern="0">
                <a:solidFill>
                  <a:srgbClr val="000000"/>
                </a:solidFill>
                <a:latin typeface="Cambria" pitchFamily="18" charset="0"/>
              </a:rPr>
              <a:t>NTR</a:t>
            </a:r>
          </a:p>
        </p:txBody>
      </p:sp>
      <p:sp>
        <p:nvSpPr>
          <p:cNvPr id="516" name="Text Box 170"/>
          <p:cNvSpPr txBox="1">
            <a:spLocks noChangeArrowheads="1"/>
          </p:cNvSpPr>
          <p:nvPr/>
        </p:nvSpPr>
        <p:spPr bwMode="auto">
          <a:xfrm>
            <a:off x="5656263" y="4217988"/>
            <a:ext cx="2954337" cy="1349375"/>
          </a:xfrm>
          <a:prstGeom prst="rect">
            <a:avLst/>
          </a:prstGeom>
          <a:noFill/>
          <a:ln w="28575">
            <a:solidFill>
              <a:schemeClr val="accent1"/>
            </a:solidFill>
            <a:miter lim="800000"/>
            <a:headEnd/>
            <a:tailEnd/>
          </a:ln>
          <a:effectLst/>
        </p:spPr>
        <p:txBody>
          <a:bodyPr lIns="92075" tIns="46038" rIns="92075" bIns="46038">
            <a:spAutoFit/>
          </a:bodyPr>
          <a:lstStyle/>
          <a:p>
            <a:pPr fontAlgn="auto">
              <a:spcBef>
                <a:spcPct val="20000"/>
              </a:spcBef>
              <a:spcAft>
                <a:spcPts val="0"/>
              </a:spcAft>
              <a:buClr>
                <a:srgbClr val="FFFFFF"/>
              </a:buClr>
              <a:defRPr/>
            </a:pPr>
            <a:r>
              <a:rPr lang="en-US" kern="0">
                <a:solidFill>
                  <a:srgbClr val="000000"/>
                </a:solidFill>
                <a:latin typeface="Cambria" pitchFamily="18" charset="0"/>
              </a:rPr>
              <a:t>RTT-R</a:t>
            </a:r>
          </a:p>
          <a:p>
            <a:pPr fontAlgn="auto">
              <a:spcBef>
                <a:spcPct val="20000"/>
              </a:spcBef>
              <a:spcAft>
                <a:spcPts val="0"/>
              </a:spcAft>
              <a:buClr>
                <a:srgbClr val="FFFFFF"/>
              </a:buClr>
              <a:defRPr/>
            </a:pPr>
            <a:r>
              <a:rPr lang="en-US" kern="0">
                <a:solidFill>
                  <a:srgbClr val="000000"/>
                </a:solidFill>
                <a:latin typeface="Cambria" pitchFamily="18" charset="0"/>
              </a:rPr>
              <a:t> - To SDU #125</a:t>
            </a:r>
          </a:p>
          <a:p>
            <a:pPr fontAlgn="auto">
              <a:spcBef>
                <a:spcPct val="20000"/>
              </a:spcBef>
              <a:spcAft>
                <a:spcPts val="0"/>
              </a:spcAft>
              <a:buClr>
                <a:srgbClr val="FFFFFF"/>
              </a:buClr>
              <a:defRPr/>
            </a:pPr>
            <a:r>
              <a:rPr lang="en-US" kern="0">
                <a:solidFill>
                  <a:srgbClr val="000000"/>
                </a:solidFill>
                <a:latin typeface="Cambria" pitchFamily="18" charset="0"/>
              </a:rPr>
              <a:t> - RTT TOA</a:t>
            </a:r>
          </a:p>
        </p:txBody>
      </p:sp>
      <p:sp>
        <p:nvSpPr>
          <p:cNvPr id="517" name="Freeform 171"/>
          <p:cNvSpPr>
            <a:spLocks/>
          </p:cNvSpPr>
          <p:nvPr/>
        </p:nvSpPr>
        <p:spPr bwMode="auto">
          <a:xfrm rot="20378004">
            <a:off x="3249613" y="3127375"/>
            <a:ext cx="3114675" cy="939800"/>
          </a:xfrm>
          <a:custGeom>
            <a:avLst/>
            <a:gdLst/>
            <a:ahLst/>
            <a:cxnLst>
              <a:cxn ang="0">
                <a:pos x="0" y="545"/>
              </a:cxn>
              <a:cxn ang="0">
                <a:pos x="364" y="221"/>
              </a:cxn>
              <a:cxn ang="0">
                <a:pos x="303" y="341"/>
              </a:cxn>
              <a:cxn ang="0">
                <a:pos x="642" y="0"/>
              </a:cxn>
            </a:cxnLst>
            <a:rect l="0" t="0" r="r" b="b"/>
            <a:pathLst>
              <a:path w="643" h="546">
                <a:moveTo>
                  <a:pt x="0" y="545"/>
                </a:moveTo>
                <a:lnTo>
                  <a:pt x="364" y="221"/>
                </a:lnTo>
                <a:lnTo>
                  <a:pt x="303" y="341"/>
                </a:lnTo>
                <a:lnTo>
                  <a:pt x="642" y="0"/>
                </a:lnTo>
              </a:path>
            </a:pathLst>
          </a:custGeom>
          <a:noFill/>
          <a:ln w="28575" cap="rnd" cmpd="sng">
            <a:solidFill>
              <a:srgbClr val="FF0000"/>
            </a:solidFill>
            <a:prstDash val="solid"/>
            <a:round/>
            <a:headEnd type="triangle" w="med" len="med"/>
            <a:tailEnd type="none" w="sm" len="sm"/>
          </a:ln>
          <a:effectLst/>
        </p:spPr>
        <p:txBody>
          <a:bodyPr/>
          <a:lstStyle/>
          <a:p>
            <a:pPr algn="ctr" fontAlgn="auto">
              <a:spcBef>
                <a:spcPts val="0"/>
              </a:spcBef>
              <a:spcAft>
                <a:spcPts val="0"/>
              </a:spcAft>
              <a:defRPr/>
            </a:pPr>
            <a:endParaRPr lang="en-US" sz="2000" kern="0">
              <a:solidFill>
                <a:srgbClr val="000000"/>
              </a:solidFill>
              <a:latin typeface="Cambria" pitchFamily="18" charset="0"/>
            </a:endParaRPr>
          </a:p>
        </p:txBody>
      </p:sp>
      <p:sp>
        <p:nvSpPr>
          <p:cNvPr id="518" name="Text Box 172"/>
          <p:cNvSpPr txBox="1">
            <a:spLocks noChangeArrowheads="1"/>
          </p:cNvSpPr>
          <p:nvPr/>
        </p:nvSpPr>
        <p:spPr bwMode="auto">
          <a:xfrm>
            <a:off x="457200" y="1676400"/>
            <a:ext cx="4038600" cy="1717675"/>
          </a:xfrm>
          <a:prstGeom prst="rect">
            <a:avLst/>
          </a:prstGeom>
          <a:noFill/>
          <a:ln w="28575">
            <a:solidFill>
              <a:srgbClr val="FF0000"/>
            </a:solidFill>
            <a:miter lim="800000"/>
            <a:headEnd/>
            <a:tailEnd/>
          </a:ln>
          <a:effectLst/>
        </p:spPr>
        <p:txBody>
          <a:bodyPr lIns="92075" tIns="46038" rIns="92075" bIns="46038">
            <a:spAutoFit/>
          </a:bodyPr>
          <a:lstStyle/>
          <a:p>
            <a:pPr fontAlgn="auto">
              <a:spcBef>
                <a:spcPct val="20000"/>
              </a:spcBef>
              <a:spcAft>
                <a:spcPts val="0"/>
              </a:spcAft>
              <a:buClr>
                <a:srgbClr val="FFFFFF"/>
              </a:buClr>
              <a:defRPr/>
            </a:pPr>
            <a:r>
              <a:rPr lang="en-US" kern="0">
                <a:solidFill>
                  <a:schemeClr val="bg2"/>
                </a:solidFill>
                <a:latin typeface="Cambria" pitchFamily="18" charset="0"/>
              </a:rPr>
              <a:t>RTT-I</a:t>
            </a:r>
            <a:br>
              <a:rPr lang="en-US" kern="0">
                <a:solidFill>
                  <a:schemeClr val="bg2"/>
                </a:solidFill>
                <a:latin typeface="Cambria" pitchFamily="18" charset="0"/>
              </a:rPr>
            </a:br>
            <a:r>
              <a:rPr lang="en-US" kern="0">
                <a:solidFill>
                  <a:schemeClr val="bg2"/>
                </a:solidFill>
                <a:latin typeface="Cambria" pitchFamily="18" charset="0"/>
              </a:rPr>
              <a:t>- JU 12 or any JU</a:t>
            </a:r>
          </a:p>
          <a:p>
            <a:pPr fontAlgn="auto">
              <a:spcBef>
                <a:spcPct val="20000"/>
              </a:spcBef>
              <a:spcAft>
                <a:spcPts val="0"/>
              </a:spcAft>
              <a:buClr>
                <a:srgbClr val="FFFFFF"/>
              </a:buClr>
              <a:defRPr/>
            </a:pPr>
            <a:r>
              <a:rPr lang="en-US" kern="0">
                <a:solidFill>
                  <a:schemeClr val="bg2"/>
                </a:solidFill>
                <a:latin typeface="Cambria" pitchFamily="18" charset="0"/>
              </a:rPr>
              <a:t>- Net 0 or net of Qt</a:t>
            </a:r>
          </a:p>
          <a:p>
            <a:pPr fontAlgn="auto">
              <a:spcBef>
                <a:spcPct val="20000"/>
              </a:spcBef>
              <a:spcAft>
                <a:spcPts val="0"/>
              </a:spcAft>
              <a:buClr>
                <a:srgbClr val="FFFFFF"/>
              </a:buClr>
              <a:defRPr/>
            </a:pPr>
            <a:r>
              <a:rPr lang="en-US" kern="0">
                <a:solidFill>
                  <a:schemeClr val="bg2"/>
                </a:solidFill>
                <a:latin typeface="Cambria" pitchFamily="18" charset="0"/>
              </a:rPr>
              <a:t>- My SDU # 125</a:t>
            </a:r>
          </a:p>
        </p:txBody>
      </p:sp>
      <p:sp>
        <p:nvSpPr>
          <p:cNvPr id="519" name="Rectangle 173"/>
          <p:cNvSpPr>
            <a:spLocks noChangeArrowheads="1"/>
          </p:cNvSpPr>
          <p:nvPr/>
        </p:nvSpPr>
        <p:spPr bwMode="auto">
          <a:xfrm>
            <a:off x="2481263" y="2989263"/>
            <a:ext cx="914400" cy="914400"/>
          </a:xfrm>
          <a:prstGeom prst="rect">
            <a:avLst/>
          </a:prstGeom>
          <a:noFill/>
          <a:ln w="9525">
            <a:noFill/>
            <a:miter lim="800000"/>
            <a:headEnd/>
            <a:tailEnd/>
          </a:ln>
          <a:effectLst/>
        </p:spPr>
        <p:txBody>
          <a:bodyPr wrap="none" lIns="92075" tIns="46038" rIns="92075" bIns="46038" anchor="ctr"/>
          <a:lstStyle/>
          <a:p>
            <a:pPr algn="ctr" fontAlgn="auto">
              <a:spcBef>
                <a:spcPts val="0"/>
              </a:spcBef>
              <a:spcAft>
                <a:spcPts val="0"/>
              </a:spcAft>
              <a:defRPr/>
            </a:pPr>
            <a:endParaRPr lang="en-US" sz="2000" kern="0">
              <a:solidFill>
                <a:srgbClr val="000000"/>
              </a:solidFill>
              <a:latin typeface="Cambria" pitchFamily="18" charset="0"/>
            </a:endParaRPr>
          </a:p>
        </p:txBody>
      </p:sp>
    </p:spTree>
    <p:extLst>
      <p:ext uri="{BB962C8B-B14F-4D97-AF65-F5344CB8AC3E}">
        <p14:creationId xmlns:p14="http://schemas.microsoft.com/office/powerpoint/2010/main" val="28604883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idx="4294967295"/>
          </p:nvPr>
        </p:nvSpPr>
        <p:spPr>
          <a:xfrm>
            <a:off x="0" y="0"/>
            <a:ext cx="9144000" cy="1143000"/>
          </a:xfrm>
        </p:spPr>
        <p:txBody>
          <a:bodyPr>
            <a:normAutofit/>
            <a:scene3d>
              <a:camera prst="orthographicFront"/>
              <a:lightRig rig="soft" dir="t">
                <a:rot lat="0" lon="0" rev="16800000"/>
              </a:lightRig>
            </a:scene3d>
            <a:sp3d prstMaterial="softEdge">
              <a:bevelT w="38100" h="38100"/>
            </a:sp3d>
          </a:bodyPr>
          <a:lstStyle/>
          <a:p>
            <a:pPr algn="ctr" eaLnBrk="1" fontAlgn="auto" hangingPunct="1">
              <a:spcAft>
                <a:spcPts val="0"/>
              </a:spcAft>
              <a:defRPr/>
            </a:pPr>
            <a:r>
              <a:rPr lang="en-US" sz="2800" b="1">
                <a:solidFill>
                  <a:schemeClr val="accent2">
                    <a:lumMod val="75000"/>
                  </a:schemeClr>
                </a:solidFill>
                <a:latin typeface="+mn-lt"/>
              </a:rPr>
              <a:t>Synchronization in an ETRN</a:t>
            </a:r>
          </a:p>
        </p:txBody>
      </p:sp>
      <p:sp>
        <p:nvSpPr>
          <p:cNvPr id="50178" name="Rectangle 3"/>
          <p:cNvSpPr>
            <a:spLocks noGrp="1" noChangeArrowheads="1"/>
          </p:cNvSpPr>
          <p:nvPr>
            <p:ph idx="4294967295"/>
          </p:nvPr>
        </p:nvSpPr>
        <p:spPr>
          <a:xfrm>
            <a:off x="0" y="1282455"/>
            <a:ext cx="9147530" cy="4525963"/>
          </a:xfrm>
        </p:spPr>
        <p:txBody>
          <a:bodyPr/>
          <a:lstStyle/>
          <a:p>
            <a:pPr eaLnBrk="1" hangingPunct="1"/>
            <a:r>
              <a:rPr lang="en-US" sz="2000"/>
              <a:t>JU will achieve coarse sync in the same way as a JU in a STRN </a:t>
            </a:r>
            <a:endParaRPr lang="en-US" sz="2000">
              <a:cs typeface="Arial"/>
            </a:endParaRPr>
          </a:p>
          <a:p>
            <a:pPr eaLnBrk="1" hangingPunct="1"/>
            <a:endParaRPr lang="en-US" sz="2000">
              <a:cs typeface="Arial"/>
            </a:endParaRPr>
          </a:p>
          <a:p>
            <a:pPr eaLnBrk="1" hangingPunct="1"/>
            <a:r>
              <a:rPr lang="en-US" sz="2000"/>
              <a:t>Fine sync is different</a:t>
            </a:r>
            <a:endParaRPr lang="en-US" sz="2000">
              <a:cs typeface="Arial"/>
            </a:endParaRPr>
          </a:p>
          <a:p>
            <a:pPr lvl="1" eaLnBrk="1" hangingPunct="1"/>
            <a:endParaRPr lang="en-US" sz="2000">
              <a:cs typeface="Arial"/>
            </a:endParaRPr>
          </a:p>
          <a:p>
            <a:pPr lvl="1" eaLnBrk="1" hangingPunct="1">
              <a:buFont typeface="Wingdings"/>
              <a:buChar char="§"/>
            </a:pPr>
            <a:r>
              <a:rPr lang="en-US" sz="2000"/>
              <a:t>JU will utilize the ETR as a source for time refinement</a:t>
            </a:r>
            <a:endParaRPr lang="en-US" sz="2000">
              <a:cs typeface="Arial"/>
            </a:endParaRPr>
          </a:p>
          <a:p>
            <a:pPr lvl="1" eaLnBrk="1" hangingPunct="1"/>
            <a:endParaRPr lang="en-US" sz="2000">
              <a:cs typeface="Arial"/>
            </a:endParaRPr>
          </a:p>
          <a:p>
            <a:pPr lvl="1" eaLnBrk="1" hangingPunct="1">
              <a:buFont typeface="Wingdings"/>
              <a:buChar char="§"/>
            </a:pPr>
            <a:r>
              <a:rPr lang="en-US" sz="2000"/>
              <a:t>If the time quality of the ETR is the same as the highest PPLI received, the Terminal will utilize the ETR for time refinement.  </a:t>
            </a:r>
            <a:endParaRPr lang="en-US" sz="2000">
              <a:cs typeface="Arial"/>
            </a:endParaRPr>
          </a:p>
          <a:p>
            <a:pPr lvl="1" eaLnBrk="1" hangingPunct="1"/>
            <a:endParaRPr lang="en-US" sz="2000">
              <a:cs typeface="Arial"/>
            </a:endParaRPr>
          </a:p>
          <a:p>
            <a:pPr lvl="1" eaLnBrk="1" hangingPunct="1">
              <a:buFont typeface="Wingdings"/>
              <a:buChar char="§"/>
            </a:pPr>
            <a:r>
              <a:rPr lang="en-US" sz="2000"/>
              <a:t>If a PPLI has a better time quality than the ETR, then the terminal will RTT off the PPLI</a:t>
            </a:r>
            <a:endParaRPr lang="en-US" sz="2000">
              <a:cs typeface="Arial"/>
            </a:endParaRPr>
          </a:p>
        </p:txBody>
      </p:sp>
    </p:spTree>
    <p:extLst>
      <p:ext uri="{BB962C8B-B14F-4D97-AF65-F5344CB8AC3E}">
        <p14:creationId xmlns:p14="http://schemas.microsoft.com/office/powerpoint/2010/main" val="3790747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a:xfrm>
            <a:off x="0" y="0"/>
            <a:ext cx="9144000" cy="1143000"/>
          </a:xfrm>
        </p:spPr>
        <p:txBody>
          <a:bodyPr>
            <a:normAutofit/>
            <a:scene3d>
              <a:camera prst="orthographicFront"/>
              <a:lightRig rig="soft" dir="t">
                <a:rot lat="0" lon="0" rev="16800000"/>
              </a:lightRig>
            </a:scene3d>
            <a:sp3d prstMaterial="softEdge">
              <a:bevelT w="38100" h="38100"/>
            </a:sp3d>
          </a:bodyPr>
          <a:lstStyle/>
          <a:p>
            <a:pPr algn="ctr" eaLnBrk="1" fontAlgn="auto" hangingPunct="1">
              <a:spcAft>
                <a:spcPts val="0"/>
              </a:spcAft>
              <a:defRPr/>
            </a:pPr>
            <a:r>
              <a:rPr lang="en-US" sz="2800" b="1">
                <a:solidFill>
                  <a:schemeClr val="accent2">
                    <a:lumMod val="75000"/>
                  </a:schemeClr>
                </a:solidFill>
                <a:latin typeface="+mn-lt"/>
              </a:rPr>
              <a:t>Passive Synch Modes</a:t>
            </a:r>
          </a:p>
        </p:txBody>
      </p:sp>
      <p:sp>
        <p:nvSpPr>
          <p:cNvPr id="30726" name="Rectangle 3"/>
          <p:cNvSpPr>
            <a:spLocks noGrp="1" noChangeArrowheads="1"/>
          </p:cNvSpPr>
          <p:nvPr>
            <p:ph sz="half" idx="4294967295"/>
          </p:nvPr>
        </p:nvSpPr>
        <p:spPr>
          <a:xfrm>
            <a:off x="-1" y="1600200"/>
            <a:ext cx="4829175" cy="4349750"/>
          </a:xfrm>
        </p:spPr>
        <p:txBody>
          <a:bodyPr/>
          <a:lstStyle/>
          <a:p>
            <a:pPr eaLnBrk="1" hangingPunct="1"/>
            <a:r>
              <a:rPr lang="en-US" sz="2000"/>
              <a:t>Two passive modes of operation</a:t>
            </a:r>
            <a:endParaRPr lang="en-US" sz="2000">
              <a:cs typeface="Arial"/>
            </a:endParaRPr>
          </a:p>
          <a:p>
            <a:pPr lvl="1" eaLnBrk="1" hangingPunct="1">
              <a:buFont typeface="Wingdings"/>
              <a:buChar char="§"/>
            </a:pPr>
            <a:r>
              <a:rPr lang="en-US" sz="2000"/>
              <a:t>Data Silent (DS)</a:t>
            </a:r>
            <a:endParaRPr lang="en-US" sz="2000">
              <a:cs typeface="Arial"/>
            </a:endParaRPr>
          </a:p>
          <a:p>
            <a:pPr marL="914400" lvl="2" indent="0" eaLnBrk="1" hangingPunct="1">
              <a:buNone/>
            </a:pPr>
            <a:r>
              <a:rPr lang="en-US" sz="2000"/>
              <a:t>- Voice and TACAN only</a:t>
            </a:r>
            <a:endParaRPr lang="en-US" sz="2000">
              <a:cs typeface="Arial"/>
            </a:endParaRPr>
          </a:p>
          <a:p>
            <a:pPr lvl="1" eaLnBrk="1" hangingPunct="1">
              <a:buFont typeface="Wingdings"/>
              <a:buChar char="§"/>
            </a:pPr>
            <a:r>
              <a:rPr lang="en-US" sz="2000"/>
              <a:t>Long Term Transmit Inhibit (LTTI or RS)</a:t>
            </a:r>
            <a:endParaRPr lang="en-US" sz="2000">
              <a:cs typeface="Arial"/>
            </a:endParaRPr>
          </a:p>
          <a:p>
            <a:pPr marL="914400" lvl="2" indent="0" eaLnBrk="1" hangingPunct="1">
              <a:buNone/>
            </a:pPr>
            <a:r>
              <a:rPr lang="en-US" sz="2000"/>
              <a:t>- No transmissions</a:t>
            </a:r>
            <a:endParaRPr lang="en-US" sz="2000">
              <a:cs typeface="Arial"/>
            </a:endParaRPr>
          </a:p>
          <a:p>
            <a:pPr marL="914400" lvl="2" indent="0" eaLnBrk="1" hangingPunct="1">
              <a:buNone/>
            </a:pPr>
            <a:endParaRPr lang="en-US" sz="1800"/>
          </a:p>
          <a:p>
            <a:pPr eaLnBrk="1" hangingPunct="1"/>
            <a:endParaRPr lang="en-US" sz="1800"/>
          </a:p>
        </p:txBody>
      </p:sp>
      <p:graphicFrame>
        <p:nvGraphicFramePr>
          <p:cNvPr id="30724" name="Object 4"/>
          <p:cNvGraphicFramePr>
            <a:graphicFrameLocks noGrp="1"/>
          </p:cNvGraphicFramePr>
          <p:nvPr>
            <p:ph sz="half" idx="4294967295"/>
          </p:nvPr>
        </p:nvGraphicFramePr>
        <p:xfrm>
          <a:off x="6338888" y="2014538"/>
          <a:ext cx="2805112" cy="3521075"/>
        </p:xfrm>
        <a:graphic>
          <a:graphicData uri="http://schemas.openxmlformats.org/presentationml/2006/ole">
            <mc:AlternateContent xmlns:mc="http://schemas.openxmlformats.org/markup-compatibility/2006">
              <mc:Choice xmlns:v="urn:schemas-microsoft-com:vml" Requires="v">
                <p:oleObj spid="_x0000_s49179" name="Clip" r:id="rId4" imgW="2804760" imgH="3662280" progId="">
                  <p:embed/>
                </p:oleObj>
              </mc:Choice>
              <mc:Fallback>
                <p:oleObj name="Clip" r:id="rId4" imgW="2804760" imgH="3662280" progId="">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38888" y="2014538"/>
                        <a:ext cx="2805112" cy="3521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0727" name="Group 5"/>
          <p:cNvGrpSpPr>
            <a:grpSpLocks/>
          </p:cNvGrpSpPr>
          <p:nvPr/>
        </p:nvGrpSpPr>
        <p:grpSpPr bwMode="auto">
          <a:xfrm>
            <a:off x="4745038" y="3316288"/>
            <a:ext cx="2128837" cy="2152650"/>
            <a:chOff x="2989" y="2089"/>
            <a:chExt cx="1341" cy="1356"/>
          </a:xfrm>
        </p:grpSpPr>
        <p:sp>
          <p:nvSpPr>
            <p:cNvPr id="30728" name="Freeform 6"/>
            <p:cNvSpPr>
              <a:spLocks/>
            </p:cNvSpPr>
            <p:nvPr/>
          </p:nvSpPr>
          <p:spPr bwMode="auto">
            <a:xfrm>
              <a:off x="3417" y="2089"/>
              <a:ext cx="913" cy="954"/>
            </a:xfrm>
            <a:custGeom>
              <a:avLst/>
              <a:gdLst>
                <a:gd name="T0" fmla="*/ 24 w 913"/>
                <a:gd name="T1" fmla="*/ 0 h 954"/>
                <a:gd name="T2" fmla="*/ 51 w 913"/>
                <a:gd name="T3" fmla="*/ 14 h 954"/>
                <a:gd name="T4" fmla="*/ 96 w 913"/>
                <a:gd name="T5" fmla="*/ 38 h 954"/>
                <a:gd name="T6" fmla="*/ 135 w 913"/>
                <a:gd name="T7" fmla="*/ 59 h 954"/>
                <a:gd name="T8" fmla="*/ 174 w 913"/>
                <a:gd name="T9" fmla="*/ 84 h 954"/>
                <a:gd name="T10" fmla="*/ 214 w 913"/>
                <a:gd name="T11" fmla="*/ 108 h 954"/>
                <a:gd name="T12" fmla="*/ 255 w 913"/>
                <a:gd name="T13" fmla="*/ 137 h 954"/>
                <a:gd name="T14" fmla="*/ 298 w 913"/>
                <a:gd name="T15" fmla="*/ 168 h 954"/>
                <a:gd name="T16" fmla="*/ 345 w 913"/>
                <a:gd name="T17" fmla="*/ 205 h 954"/>
                <a:gd name="T18" fmla="*/ 384 w 913"/>
                <a:gd name="T19" fmla="*/ 236 h 954"/>
                <a:gd name="T20" fmla="*/ 427 w 913"/>
                <a:gd name="T21" fmla="*/ 275 h 954"/>
                <a:gd name="T22" fmla="*/ 464 w 913"/>
                <a:gd name="T23" fmla="*/ 307 h 954"/>
                <a:gd name="T24" fmla="*/ 509 w 913"/>
                <a:gd name="T25" fmla="*/ 350 h 954"/>
                <a:gd name="T26" fmla="*/ 552 w 913"/>
                <a:gd name="T27" fmla="*/ 396 h 954"/>
                <a:gd name="T28" fmla="*/ 596 w 913"/>
                <a:gd name="T29" fmla="*/ 442 h 954"/>
                <a:gd name="T30" fmla="*/ 630 w 913"/>
                <a:gd name="T31" fmla="*/ 479 h 954"/>
                <a:gd name="T32" fmla="*/ 659 w 913"/>
                <a:gd name="T33" fmla="*/ 514 h 954"/>
                <a:gd name="T34" fmla="*/ 695 w 913"/>
                <a:gd name="T35" fmla="*/ 557 h 954"/>
                <a:gd name="T36" fmla="*/ 726 w 913"/>
                <a:gd name="T37" fmla="*/ 598 h 954"/>
                <a:gd name="T38" fmla="*/ 760 w 913"/>
                <a:gd name="T39" fmla="*/ 645 h 954"/>
                <a:gd name="T40" fmla="*/ 790 w 913"/>
                <a:gd name="T41" fmla="*/ 690 h 954"/>
                <a:gd name="T42" fmla="*/ 818 w 913"/>
                <a:gd name="T43" fmla="*/ 734 h 954"/>
                <a:gd name="T44" fmla="*/ 842 w 913"/>
                <a:gd name="T45" fmla="*/ 776 h 954"/>
                <a:gd name="T46" fmla="*/ 866 w 913"/>
                <a:gd name="T47" fmla="*/ 823 h 954"/>
                <a:gd name="T48" fmla="*/ 887 w 913"/>
                <a:gd name="T49" fmla="*/ 867 h 954"/>
                <a:gd name="T50" fmla="*/ 907 w 913"/>
                <a:gd name="T51" fmla="*/ 915 h 954"/>
                <a:gd name="T52" fmla="*/ 912 w 913"/>
                <a:gd name="T53" fmla="*/ 927 h 954"/>
                <a:gd name="T54" fmla="*/ 844 w 913"/>
                <a:gd name="T55" fmla="*/ 953 h 954"/>
                <a:gd name="T56" fmla="*/ 832 w 913"/>
                <a:gd name="T57" fmla="*/ 913 h 954"/>
                <a:gd name="T58" fmla="*/ 814 w 913"/>
                <a:gd name="T59" fmla="*/ 868 h 954"/>
                <a:gd name="T60" fmla="*/ 791 w 913"/>
                <a:gd name="T61" fmla="*/ 824 h 954"/>
                <a:gd name="T62" fmla="*/ 765 w 913"/>
                <a:gd name="T63" fmla="*/ 779 h 954"/>
                <a:gd name="T64" fmla="*/ 735 w 913"/>
                <a:gd name="T65" fmla="*/ 728 h 954"/>
                <a:gd name="T66" fmla="*/ 704 w 913"/>
                <a:gd name="T67" fmla="*/ 683 h 954"/>
                <a:gd name="T68" fmla="*/ 674 w 913"/>
                <a:gd name="T69" fmla="*/ 640 h 954"/>
                <a:gd name="T70" fmla="*/ 636 w 913"/>
                <a:gd name="T71" fmla="*/ 592 h 954"/>
                <a:gd name="T72" fmla="*/ 601 w 913"/>
                <a:gd name="T73" fmla="*/ 548 h 954"/>
                <a:gd name="T74" fmla="*/ 564 w 913"/>
                <a:gd name="T75" fmla="*/ 507 h 954"/>
                <a:gd name="T76" fmla="*/ 526 w 913"/>
                <a:gd name="T77" fmla="*/ 466 h 954"/>
                <a:gd name="T78" fmla="*/ 497 w 913"/>
                <a:gd name="T79" fmla="*/ 433 h 954"/>
                <a:gd name="T80" fmla="*/ 455 w 913"/>
                <a:gd name="T81" fmla="*/ 393 h 954"/>
                <a:gd name="T82" fmla="*/ 410 w 913"/>
                <a:gd name="T83" fmla="*/ 351 h 954"/>
                <a:gd name="T84" fmla="*/ 368 w 913"/>
                <a:gd name="T85" fmla="*/ 313 h 954"/>
                <a:gd name="T86" fmla="*/ 323 w 913"/>
                <a:gd name="T87" fmla="*/ 275 h 954"/>
                <a:gd name="T88" fmla="*/ 276 w 913"/>
                <a:gd name="T89" fmla="*/ 238 h 954"/>
                <a:gd name="T90" fmla="*/ 231 w 913"/>
                <a:gd name="T91" fmla="*/ 205 h 954"/>
                <a:gd name="T92" fmla="*/ 185 w 913"/>
                <a:gd name="T93" fmla="*/ 172 h 954"/>
                <a:gd name="T94" fmla="*/ 140 w 913"/>
                <a:gd name="T95" fmla="*/ 145 h 954"/>
                <a:gd name="T96" fmla="*/ 89 w 913"/>
                <a:gd name="T97" fmla="*/ 115 h 954"/>
                <a:gd name="T98" fmla="*/ 43 w 913"/>
                <a:gd name="T99" fmla="*/ 91 h 954"/>
                <a:gd name="T100" fmla="*/ 0 w 913"/>
                <a:gd name="T101" fmla="*/ 72 h 954"/>
                <a:gd name="T102" fmla="*/ 24 w 913"/>
                <a:gd name="T103" fmla="*/ 0 h 95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913"/>
                <a:gd name="T157" fmla="*/ 0 h 954"/>
                <a:gd name="T158" fmla="*/ 913 w 913"/>
                <a:gd name="T159" fmla="*/ 954 h 95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913" h="954">
                  <a:moveTo>
                    <a:pt x="24" y="0"/>
                  </a:moveTo>
                  <a:lnTo>
                    <a:pt x="51" y="14"/>
                  </a:lnTo>
                  <a:lnTo>
                    <a:pt x="96" y="38"/>
                  </a:lnTo>
                  <a:lnTo>
                    <a:pt x="135" y="59"/>
                  </a:lnTo>
                  <a:lnTo>
                    <a:pt x="174" y="84"/>
                  </a:lnTo>
                  <a:lnTo>
                    <a:pt x="214" y="108"/>
                  </a:lnTo>
                  <a:lnTo>
                    <a:pt x="255" y="137"/>
                  </a:lnTo>
                  <a:lnTo>
                    <a:pt x="298" y="168"/>
                  </a:lnTo>
                  <a:lnTo>
                    <a:pt x="345" y="205"/>
                  </a:lnTo>
                  <a:lnTo>
                    <a:pt x="384" y="236"/>
                  </a:lnTo>
                  <a:lnTo>
                    <a:pt x="427" y="275"/>
                  </a:lnTo>
                  <a:lnTo>
                    <a:pt x="464" y="307"/>
                  </a:lnTo>
                  <a:lnTo>
                    <a:pt x="509" y="350"/>
                  </a:lnTo>
                  <a:lnTo>
                    <a:pt x="552" y="396"/>
                  </a:lnTo>
                  <a:lnTo>
                    <a:pt x="596" y="442"/>
                  </a:lnTo>
                  <a:lnTo>
                    <a:pt x="630" y="479"/>
                  </a:lnTo>
                  <a:lnTo>
                    <a:pt x="659" y="514"/>
                  </a:lnTo>
                  <a:lnTo>
                    <a:pt x="695" y="557"/>
                  </a:lnTo>
                  <a:lnTo>
                    <a:pt x="726" y="598"/>
                  </a:lnTo>
                  <a:lnTo>
                    <a:pt x="760" y="645"/>
                  </a:lnTo>
                  <a:lnTo>
                    <a:pt x="790" y="690"/>
                  </a:lnTo>
                  <a:lnTo>
                    <a:pt x="818" y="734"/>
                  </a:lnTo>
                  <a:lnTo>
                    <a:pt x="842" y="776"/>
                  </a:lnTo>
                  <a:lnTo>
                    <a:pt x="866" y="823"/>
                  </a:lnTo>
                  <a:lnTo>
                    <a:pt x="887" y="867"/>
                  </a:lnTo>
                  <a:lnTo>
                    <a:pt x="907" y="915"/>
                  </a:lnTo>
                  <a:lnTo>
                    <a:pt x="912" y="927"/>
                  </a:lnTo>
                  <a:lnTo>
                    <a:pt x="844" y="953"/>
                  </a:lnTo>
                  <a:lnTo>
                    <a:pt x="832" y="913"/>
                  </a:lnTo>
                  <a:lnTo>
                    <a:pt x="814" y="868"/>
                  </a:lnTo>
                  <a:lnTo>
                    <a:pt x="791" y="824"/>
                  </a:lnTo>
                  <a:lnTo>
                    <a:pt x="765" y="779"/>
                  </a:lnTo>
                  <a:lnTo>
                    <a:pt x="735" y="728"/>
                  </a:lnTo>
                  <a:lnTo>
                    <a:pt x="704" y="683"/>
                  </a:lnTo>
                  <a:lnTo>
                    <a:pt x="674" y="640"/>
                  </a:lnTo>
                  <a:lnTo>
                    <a:pt x="636" y="592"/>
                  </a:lnTo>
                  <a:lnTo>
                    <a:pt x="601" y="548"/>
                  </a:lnTo>
                  <a:lnTo>
                    <a:pt x="564" y="507"/>
                  </a:lnTo>
                  <a:lnTo>
                    <a:pt x="526" y="466"/>
                  </a:lnTo>
                  <a:lnTo>
                    <a:pt x="497" y="433"/>
                  </a:lnTo>
                  <a:lnTo>
                    <a:pt x="455" y="393"/>
                  </a:lnTo>
                  <a:lnTo>
                    <a:pt x="410" y="351"/>
                  </a:lnTo>
                  <a:lnTo>
                    <a:pt x="368" y="313"/>
                  </a:lnTo>
                  <a:lnTo>
                    <a:pt x="323" y="275"/>
                  </a:lnTo>
                  <a:lnTo>
                    <a:pt x="276" y="238"/>
                  </a:lnTo>
                  <a:lnTo>
                    <a:pt x="231" y="205"/>
                  </a:lnTo>
                  <a:lnTo>
                    <a:pt x="185" y="172"/>
                  </a:lnTo>
                  <a:lnTo>
                    <a:pt x="140" y="145"/>
                  </a:lnTo>
                  <a:lnTo>
                    <a:pt x="89" y="115"/>
                  </a:lnTo>
                  <a:lnTo>
                    <a:pt x="43" y="91"/>
                  </a:lnTo>
                  <a:lnTo>
                    <a:pt x="0" y="72"/>
                  </a:lnTo>
                  <a:lnTo>
                    <a:pt x="24" y="0"/>
                  </a:lnTo>
                </a:path>
              </a:pathLst>
            </a:custGeom>
            <a:solidFill>
              <a:srgbClr val="804000"/>
            </a:solidFill>
            <a:ln w="9525" cap="rnd">
              <a:noFill/>
              <a:round/>
              <a:headEnd/>
              <a:tailEnd/>
            </a:ln>
          </p:spPr>
          <p:txBody>
            <a:bodyPr/>
            <a:lstStyle/>
            <a:p>
              <a:endParaRPr lang="en-US"/>
            </a:p>
          </p:txBody>
        </p:sp>
        <p:sp>
          <p:nvSpPr>
            <p:cNvPr id="30729" name="Freeform 7"/>
            <p:cNvSpPr>
              <a:spLocks/>
            </p:cNvSpPr>
            <p:nvPr/>
          </p:nvSpPr>
          <p:spPr bwMode="auto">
            <a:xfrm>
              <a:off x="3358" y="2246"/>
              <a:ext cx="822" cy="847"/>
            </a:xfrm>
            <a:custGeom>
              <a:avLst/>
              <a:gdLst>
                <a:gd name="T0" fmla="*/ 29 w 822"/>
                <a:gd name="T1" fmla="*/ 0 h 847"/>
                <a:gd name="T2" fmla="*/ 73 w 822"/>
                <a:gd name="T3" fmla="*/ 23 h 847"/>
                <a:gd name="T4" fmla="*/ 112 w 822"/>
                <a:gd name="T5" fmla="*/ 48 h 847"/>
                <a:gd name="T6" fmla="*/ 152 w 822"/>
                <a:gd name="T7" fmla="*/ 72 h 847"/>
                <a:gd name="T8" fmla="*/ 194 w 822"/>
                <a:gd name="T9" fmla="*/ 101 h 847"/>
                <a:gd name="T10" fmla="*/ 236 w 822"/>
                <a:gd name="T11" fmla="*/ 132 h 847"/>
                <a:gd name="T12" fmla="*/ 283 w 822"/>
                <a:gd name="T13" fmla="*/ 169 h 847"/>
                <a:gd name="T14" fmla="*/ 322 w 822"/>
                <a:gd name="T15" fmla="*/ 200 h 847"/>
                <a:gd name="T16" fmla="*/ 365 w 822"/>
                <a:gd name="T17" fmla="*/ 239 h 847"/>
                <a:gd name="T18" fmla="*/ 402 w 822"/>
                <a:gd name="T19" fmla="*/ 271 h 847"/>
                <a:gd name="T20" fmla="*/ 447 w 822"/>
                <a:gd name="T21" fmla="*/ 314 h 847"/>
                <a:gd name="T22" fmla="*/ 491 w 822"/>
                <a:gd name="T23" fmla="*/ 359 h 847"/>
                <a:gd name="T24" fmla="*/ 534 w 822"/>
                <a:gd name="T25" fmla="*/ 406 h 847"/>
                <a:gd name="T26" fmla="*/ 568 w 822"/>
                <a:gd name="T27" fmla="*/ 443 h 847"/>
                <a:gd name="T28" fmla="*/ 598 w 822"/>
                <a:gd name="T29" fmla="*/ 477 h 847"/>
                <a:gd name="T30" fmla="*/ 633 w 822"/>
                <a:gd name="T31" fmla="*/ 521 h 847"/>
                <a:gd name="T32" fmla="*/ 664 w 822"/>
                <a:gd name="T33" fmla="*/ 562 h 847"/>
                <a:gd name="T34" fmla="*/ 698 w 822"/>
                <a:gd name="T35" fmla="*/ 608 h 847"/>
                <a:gd name="T36" fmla="*/ 728 w 822"/>
                <a:gd name="T37" fmla="*/ 654 h 847"/>
                <a:gd name="T38" fmla="*/ 756 w 822"/>
                <a:gd name="T39" fmla="*/ 698 h 847"/>
                <a:gd name="T40" fmla="*/ 780 w 822"/>
                <a:gd name="T41" fmla="*/ 740 h 847"/>
                <a:gd name="T42" fmla="*/ 804 w 822"/>
                <a:gd name="T43" fmla="*/ 787 h 847"/>
                <a:gd name="T44" fmla="*/ 821 w 822"/>
                <a:gd name="T45" fmla="*/ 823 h 847"/>
                <a:gd name="T46" fmla="*/ 754 w 822"/>
                <a:gd name="T47" fmla="*/ 846 h 847"/>
                <a:gd name="T48" fmla="*/ 752 w 822"/>
                <a:gd name="T49" fmla="*/ 832 h 847"/>
                <a:gd name="T50" fmla="*/ 730 w 822"/>
                <a:gd name="T51" fmla="*/ 787 h 847"/>
                <a:gd name="T52" fmla="*/ 703 w 822"/>
                <a:gd name="T53" fmla="*/ 743 h 847"/>
                <a:gd name="T54" fmla="*/ 673 w 822"/>
                <a:gd name="T55" fmla="*/ 692 h 847"/>
                <a:gd name="T56" fmla="*/ 643 w 822"/>
                <a:gd name="T57" fmla="*/ 647 h 847"/>
                <a:gd name="T58" fmla="*/ 612 w 822"/>
                <a:gd name="T59" fmla="*/ 604 h 847"/>
                <a:gd name="T60" fmla="*/ 574 w 822"/>
                <a:gd name="T61" fmla="*/ 556 h 847"/>
                <a:gd name="T62" fmla="*/ 539 w 822"/>
                <a:gd name="T63" fmla="*/ 512 h 847"/>
                <a:gd name="T64" fmla="*/ 503 w 822"/>
                <a:gd name="T65" fmla="*/ 470 h 847"/>
                <a:gd name="T66" fmla="*/ 464 w 822"/>
                <a:gd name="T67" fmla="*/ 429 h 847"/>
                <a:gd name="T68" fmla="*/ 435 w 822"/>
                <a:gd name="T69" fmla="*/ 397 h 847"/>
                <a:gd name="T70" fmla="*/ 393 w 822"/>
                <a:gd name="T71" fmla="*/ 357 h 847"/>
                <a:gd name="T72" fmla="*/ 348 w 822"/>
                <a:gd name="T73" fmla="*/ 315 h 847"/>
                <a:gd name="T74" fmla="*/ 306 w 822"/>
                <a:gd name="T75" fmla="*/ 277 h 847"/>
                <a:gd name="T76" fmla="*/ 262 w 822"/>
                <a:gd name="T77" fmla="*/ 239 h 847"/>
                <a:gd name="T78" fmla="*/ 214 w 822"/>
                <a:gd name="T79" fmla="*/ 202 h 847"/>
                <a:gd name="T80" fmla="*/ 169 w 822"/>
                <a:gd name="T81" fmla="*/ 169 h 847"/>
                <a:gd name="T82" fmla="*/ 123 w 822"/>
                <a:gd name="T83" fmla="*/ 136 h 847"/>
                <a:gd name="T84" fmla="*/ 78 w 822"/>
                <a:gd name="T85" fmla="*/ 108 h 847"/>
                <a:gd name="T86" fmla="*/ 27 w 822"/>
                <a:gd name="T87" fmla="*/ 79 h 847"/>
                <a:gd name="T88" fmla="*/ 0 w 822"/>
                <a:gd name="T89" fmla="*/ 68 h 847"/>
                <a:gd name="T90" fmla="*/ 29 w 822"/>
                <a:gd name="T91" fmla="*/ 0 h 84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22"/>
                <a:gd name="T139" fmla="*/ 0 h 847"/>
                <a:gd name="T140" fmla="*/ 822 w 822"/>
                <a:gd name="T141" fmla="*/ 847 h 84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22" h="847">
                  <a:moveTo>
                    <a:pt x="29" y="0"/>
                  </a:moveTo>
                  <a:lnTo>
                    <a:pt x="73" y="23"/>
                  </a:lnTo>
                  <a:lnTo>
                    <a:pt x="112" y="48"/>
                  </a:lnTo>
                  <a:lnTo>
                    <a:pt x="152" y="72"/>
                  </a:lnTo>
                  <a:lnTo>
                    <a:pt x="194" y="101"/>
                  </a:lnTo>
                  <a:lnTo>
                    <a:pt x="236" y="132"/>
                  </a:lnTo>
                  <a:lnTo>
                    <a:pt x="283" y="169"/>
                  </a:lnTo>
                  <a:lnTo>
                    <a:pt x="322" y="200"/>
                  </a:lnTo>
                  <a:lnTo>
                    <a:pt x="365" y="239"/>
                  </a:lnTo>
                  <a:lnTo>
                    <a:pt x="402" y="271"/>
                  </a:lnTo>
                  <a:lnTo>
                    <a:pt x="447" y="314"/>
                  </a:lnTo>
                  <a:lnTo>
                    <a:pt x="491" y="359"/>
                  </a:lnTo>
                  <a:lnTo>
                    <a:pt x="534" y="406"/>
                  </a:lnTo>
                  <a:lnTo>
                    <a:pt x="568" y="443"/>
                  </a:lnTo>
                  <a:lnTo>
                    <a:pt x="598" y="477"/>
                  </a:lnTo>
                  <a:lnTo>
                    <a:pt x="633" y="521"/>
                  </a:lnTo>
                  <a:lnTo>
                    <a:pt x="664" y="562"/>
                  </a:lnTo>
                  <a:lnTo>
                    <a:pt x="698" y="608"/>
                  </a:lnTo>
                  <a:lnTo>
                    <a:pt x="728" y="654"/>
                  </a:lnTo>
                  <a:lnTo>
                    <a:pt x="756" y="698"/>
                  </a:lnTo>
                  <a:lnTo>
                    <a:pt x="780" y="740"/>
                  </a:lnTo>
                  <a:lnTo>
                    <a:pt x="804" y="787"/>
                  </a:lnTo>
                  <a:lnTo>
                    <a:pt x="821" y="823"/>
                  </a:lnTo>
                  <a:lnTo>
                    <a:pt x="754" y="846"/>
                  </a:lnTo>
                  <a:lnTo>
                    <a:pt x="752" y="832"/>
                  </a:lnTo>
                  <a:lnTo>
                    <a:pt x="730" y="787"/>
                  </a:lnTo>
                  <a:lnTo>
                    <a:pt x="703" y="743"/>
                  </a:lnTo>
                  <a:lnTo>
                    <a:pt x="673" y="692"/>
                  </a:lnTo>
                  <a:lnTo>
                    <a:pt x="643" y="647"/>
                  </a:lnTo>
                  <a:lnTo>
                    <a:pt x="612" y="604"/>
                  </a:lnTo>
                  <a:lnTo>
                    <a:pt x="574" y="556"/>
                  </a:lnTo>
                  <a:lnTo>
                    <a:pt x="539" y="512"/>
                  </a:lnTo>
                  <a:lnTo>
                    <a:pt x="503" y="470"/>
                  </a:lnTo>
                  <a:lnTo>
                    <a:pt x="464" y="429"/>
                  </a:lnTo>
                  <a:lnTo>
                    <a:pt x="435" y="397"/>
                  </a:lnTo>
                  <a:lnTo>
                    <a:pt x="393" y="357"/>
                  </a:lnTo>
                  <a:lnTo>
                    <a:pt x="348" y="315"/>
                  </a:lnTo>
                  <a:lnTo>
                    <a:pt x="306" y="277"/>
                  </a:lnTo>
                  <a:lnTo>
                    <a:pt x="262" y="239"/>
                  </a:lnTo>
                  <a:lnTo>
                    <a:pt x="214" y="202"/>
                  </a:lnTo>
                  <a:lnTo>
                    <a:pt x="169" y="169"/>
                  </a:lnTo>
                  <a:lnTo>
                    <a:pt x="123" y="136"/>
                  </a:lnTo>
                  <a:lnTo>
                    <a:pt x="78" y="108"/>
                  </a:lnTo>
                  <a:lnTo>
                    <a:pt x="27" y="79"/>
                  </a:lnTo>
                  <a:lnTo>
                    <a:pt x="0" y="68"/>
                  </a:lnTo>
                  <a:lnTo>
                    <a:pt x="29" y="0"/>
                  </a:lnTo>
                </a:path>
              </a:pathLst>
            </a:custGeom>
            <a:solidFill>
              <a:srgbClr val="A05000"/>
            </a:solidFill>
            <a:ln w="9525" cap="rnd">
              <a:noFill/>
              <a:round/>
              <a:headEnd/>
              <a:tailEnd/>
            </a:ln>
          </p:spPr>
          <p:txBody>
            <a:bodyPr/>
            <a:lstStyle/>
            <a:p>
              <a:endParaRPr lang="en-US"/>
            </a:p>
          </p:txBody>
        </p:sp>
        <p:sp>
          <p:nvSpPr>
            <p:cNvPr id="30730" name="Freeform 8"/>
            <p:cNvSpPr>
              <a:spLocks/>
            </p:cNvSpPr>
            <p:nvPr/>
          </p:nvSpPr>
          <p:spPr bwMode="auto">
            <a:xfrm>
              <a:off x="3303" y="2400"/>
              <a:ext cx="722" cy="747"/>
            </a:xfrm>
            <a:custGeom>
              <a:avLst/>
              <a:gdLst>
                <a:gd name="T0" fmla="*/ 47 w 722"/>
                <a:gd name="T1" fmla="*/ 14 h 747"/>
                <a:gd name="T2" fmla="*/ 86 w 722"/>
                <a:gd name="T3" fmla="*/ 39 h 747"/>
                <a:gd name="T4" fmla="*/ 128 w 722"/>
                <a:gd name="T5" fmla="*/ 68 h 747"/>
                <a:gd name="T6" fmla="*/ 170 w 722"/>
                <a:gd name="T7" fmla="*/ 99 h 747"/>
                <a:gd name="T8" fmla="*/ 217 w 722"/>
                <a:gd name="T9" fmla="*/ 136 h 747"/>
                <a:gd name="T10" fmla="*/ 256 w 722"/>
                <a:gd name="T11" fmla="*/ 167 h 747"/>
                <a:gd name="T12" fmla="*/ 299 w 722"/>
                <a:gd name="T13" fmla="*/ 205 h 747"/>
                <a:gd name="T14" fmla="*/ 336 w 722"/>
                <a:gd name="T15" fmla="*/ 238 h 747"/>
                <a:gd name="T16" fmla="*/ 381 w 722"/>
                <a:gd name="T17" fmla="*/ 281 h 747"/>
                <a:gd name="T18" fmla="*/ 431 w 722"/>
                <a:gd name="T19" fmla="*/ 331 h 747"/>
                <a:gd name="T20" fmla="*/ 468 w 722"/>
                <a:gd name="T21" fmla="*/ 373 h 747"/>
                <a:gd name="T22" fmla="*/ 502 w 722"/>
                <a:gd name="T23" fmla="*/ 410 h 747"/>
                <a:gd name="T24" fmla="*/ 532 w 722"/>
                <a:gd name="T25" fmla="*/ 444 h 747"/>
                <a:gd name="T26" fmla="*/ 567 w 722"/>
                <a:gd name="T27" fmla="*/ 488 h 747"/>
                <a:gd name="T28" fmla="*/ 599 w 722"/>
                <a:gd name="T29" fmla="*/ 529 h 747"/>
                <a:gd name="T30" fmla="*/ 632 w 722"/>
                <a:gd name="T31" fmla="*/ 575 h 747"/>
                <a:gd name="T32" fmla="*/ 662 w 722"/>
                <a:gd name="T33" fmla="*/ 621 h 747"/>
                <a:gd name="T34" fmla="*/ 690 w 722"/>
                <a:gd name="T35" fmla="*/ 665 h 747"/>
                <a:gd name="T36" fmla="*/ 715 w 722"/>
                <a:gd name="T37" fmla="*/ 706 h 747"/>
                <a:gd name="T38" fmla="*/ 721 w 722"/>
                <a:gd name="T39" fmla="*/ 722 h 747"/>
                <a:gd name="T40" fmla="*/ 654 w 722"/>
                <a:gd name="T41" fmla="*/ 746 h 747"/>
                <a:gd name="T42" fmla="*/ 638 w 722"/>
                <a:gd name="T43" fmla="*/ 710 h 747"/>
                <a:gd name="T44" fmla="*/ 608 w 722"/>
                <a:gd name="T45" fmla="*/ 658 h 747"/>
                <a:gd name="T46" fmla="*/ 577 w 722"/>
                <a:gd name="T47" fmla="*/ 614 h 747"/>
                <a:gd name="T48" fmla="*/ 546 w 722"/>
                <a:gd name="T49" fmla="*/ 571 h 747"/>
                <a:gd name="T50" fmla="*/ 508 w 722"/>
                <a:gd name="T51" fmla="*/ 523 h 747"/>
                <a:gd name="T52" fmla="*/ 473 w 722"/>
                <a:gd name="T53" fmla="*/ 479 h 747"/>
                <a:gd name="T54" fmla="*/ 437 w 722"/>
                <a:gd name="T55" fmla="*/ 437 h 747"/>
                <a:gd name="T56" fmla="*/ 398 w 722"/>
                <a:gd name="T57" fmla="*/ 396 h 747"/>
                <a:gd name="T58" fmla="*/ 369 w 722"/>
                <a:gd name="T59" fmla="*/ 364 h 747"/>
                <a:gd name="T60" fmla="*/ 327 w 722"/>
                <a:gd name="T61" fmla="*/ 324 h 747"/>
                <a:gd name="T62" fmla="*/ 283 w 722"/>
                <a:gd name="T63" fmla="*/ 281 h 747"/>
                <a:gd name="T64" fmla="*/ 240 w 722"/>
                <a:gd name="T65" fmla="*/ 244 h 747"/>
                <a:gd name="T66" fmla="*/ 196 w 722"/>
                <a:gd name="T67" fmla="*/ 205 h 747"/>
                <a:gd name="T68" fmla="*/ 148 w 722"/>
                <a:gd name="T69" fmla="*/ 169 h 747"/>
                <a:gd name="T70" fmla="*/ 103 w 722"/>
                <a:gd name="T71" fmla="*/ 136 h 747"/>
                <a:gd name="T72" fmla="*/ 57 w 722"/>
                <a:gd name="T73" fmla="*/ 103 h 747"/>
                <a:gd name="T74" fmla="*/ 12 w 722"/>
                <a:gd name="T75" fmla="*/ 75 h 747"/>
                <a:gd name="T76" fmla="*/ 0 w 722"/>
                <a:gd name="T77" fmla="*/ 68 h 747"/>
                <a:gd name="T78" fmla="*/ 23 w 722"/>
                <a:gd name="T79" fmla="*/ 0 h 747"/>
                <a:gd name="T80" fmla="*/ 47 w 722"/>
                <a:gd name="T81" fmla="*/ 14 h 74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22"/>
                <a:gd name="T124" fmla="*/ 0 h 747"/>
                <a:gd name="T125" fmla="*/ 722 w 722"/>
                <a:gd name="T126" fmla="*/ 747 h 74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22" h="747">
                  <a:moveTo>
                    <a:pt x="47" y="14"/>
                  </a:moveTo>
                  <a:lnTo>
                    <a:pt x="86" y="39"/>
                  </a:lnTo>
                  <a:lnTo>
                    <a:pt x="128" y="68"/>
                  </a:lnTo>
                  <a:lnTo>
                    <a:pt x="170" y="99"/>
                  </a:lnTo>
                  <a:lnTo>
                    <a:pt x="217" y="136"/>
                  </a:lnTo>
                  <a:lnTo>
                    <a:pt x="256" y="167"/>
                  </a:lnTo>
                  <a:lnTo>
                    <a:pt x="299" y="205"/>
                  </a:lnTo>
                  <a:lnTo>
                    <a:pt x="336" y="238"/>
                  </a:lnTo>
                  <a:lnTo>
                    <a:pt x="381" y="281"/>
                  </a:lnTo>
                  <a:lnTo>
                    <a:pt x="431" y="331"/>
                  </a:lnTo>
                  <a:lnTo>
                    <a:pt x="468" y="373"/>
                  </a:lnTo>
                  <a:lnTo>
                    <a:pt x="502" y="410"/>
                  </a:lnTo>
                  <a:lnTo>
                    <a:pt x="532" y="444"/>
                  </a:lnTo>
                  <a:lnTo>
                    <a:pt x="567" y="488"/>
                  </a:lnTo>
                  <a:lnTo>
                    <a:pt x="599" y="529"/>
                  </a:lnTo>
                  <a:lnTo>
                    <a:pt x="632" y="575"/>
                  </a:lnTo>
                  <a:lnTo>
                    <a:pt x="662" y="621"/>
                  </a:lnTo>
                  <a:lnTo>
                    <a:pt x="690" y="665"/>
                  </a:lnTo>
                  <a:lnTo>
                    <a:pt x="715" y="706"/>
                  </a:lnTo>
                  <a:lnTo>
                    <a:pt x="721" y="722"/>
                  </a:lnTo>
                  <a:lnTo>
                    <a:pt x="654" y="746"/>
                  </a:lnTo>
                  <a:lnTo>
                    <a:pt x="638" y="710"/>
                  </a:lnTo>
                  <a:lnTo>
                    <a:pt x="608" y="658"/>
                  </a:lnTo>
                  <a:lnTo>
                    <a:pt x="577" y="614"/>
                  </a:lnTo>
                  <a:lnTo>
                    <a:pt x="546" y="571"/>
                  </a:lnTo>
                  <a:lnTo>
                    <a:pt x="508" y="523"/>
                  </a:lnTo>
                  <a:lnTo>
                    <a:pt x="473" y="479"/>
                  </a:lnTo>
                  <a:lnTo>
                    <a:pt x="437" y="437"/>
                  </a:lnTo>
                  <a:lnTo>
                    <a:pt x="398" y="396"/>
                  </a:lnTo>
                  <a:lnTo>
                    <a:pt x="369" y="364"/>
                  </a:lnTo>
                  <a:lnTo>
                    <a:pt x="327" y="324"/>
                  </a:lnTo>
                  <a:lnTo>
                    <a:pt x="283" y="281"/>
                  </a:lnTo>
                  <a:lnTo>
                    <a:pt x="240" y="244"/>
                  </a:lnTo>
                  <a:lnTo>
                    <a:pt x="196" y="205"/>
                  </a:lnTo>
                  <a:lnTo>
                    <a:pt x="148" y="169"/>
                  </a:lnTo>
                  <a:lnTo>
                    <a:pt x="103" y="136"/>
                  </a:lnTo>
                  <a:lnTo>
                    <a:pt x="57" y="103"/>
                  </a:lnTo>
                  <a:lnTo>
                    <a:pt x="12" y="75"/>
                  </a:lnTo>
                  <a:lnTo>
                    <a:pt x="0" y="68"/>
                  </a:lnTo>
                  <a:lnTo>
                    <a:pt x="23" y="0"/>
                  </a:lnTo>
                  <a:lnTo>
                    <a:pt x="47" y="14"/>
                  </a:lnTo>
                </a:path>
              </a:pathLst>
            </a:custGeom>
            <a:solidFill>
              <a:srgbClr val="C06000"/>
            </a:solidFill>
            <a:ln w="9525" cap="rnd">
              <a:noFill/>
              <a:round/>
              <a:headEnd/>
              <a:tailEnd/>
            </a:ln>
          </p:spPr>
          <p:txBody>
            <a:bodyPr/>
            <a:lstStyle/>
            <a:p>
              <a:endParaRPr lang="en-US"/>
            </a:p>
          </p:txBody>
        </p:sp>
        <p:sp>
          <p:nvSpPr>
            <p:cNvPr id="30731" name="Freeform 9"/>
            <p:cNvSpPr>
              <a:spLocks/>
            </p:cNvSpPr>
            <p:nvPr/>
          </p:nvSpPr>
          <p:spPr bwMode="auto">
            <a:xfrm>
              <a:off x="3251" y="2544"/>
              <a:ext cx="631" cy="653"/>
            </a:xfrm>
            <a:custGeom>
              <a:avLst/>
              <a:gdLst>
                <a:gd name="T0" fmla="*/ 27 w 631"/>
                <a:gd name="T1" fmla="*/ 0 h 653"/>
                <a:gd name="T2" fmla="*/ 68 w 631"/>
                <a:gd name="T3" fmla="*/ 30 h 653"/>
                <a:gd name="T4" fmla="*/ 111 w 631"/>
                <a:gd name="T5" fmla="*/ 60 h 653"/>
                <a:gd name="T6" fmla="*/ 158 w 631"/>
                <a:gd name="T7" fmla="*/ 98 h 653"/>
                <a:gd name="T8" fmla="*/ 197 w 631"/>
                <a:gd name="T9" fmla="*/ 129 h 653"/>
                <a:gd name="T10" fmla="*/ 239 w 631"/>
                <a:gd name="T11" fmla="*/ 167 h 653"/>
                <a:gd name="T12" fmla="*/ 277 w 631"/>
                <a:gd name="T13" fmla="*/ 200 h 653"/>
                <a:gd name="T14" fmla="*/ 322 w 631"/>
                <a:gd name="T15" fmla="*/ 242 h 653"/>
                <a:gd name="T16" fmla="*/ 366 w 631"/>
                <a:gd name="T17" fmla="*/ 288 h 653"/>
                <a:gd name="T18" fmla="*/ 409 w 631"/>
                <a:gd name="T19" fmla="*/ 334 h 653"/>
                <a:gd name="T20" fmla="*/ 443 w 631"/>
                <a:gd name="T21" fmla="*/ 371 h 653"/>
                <a:gd name="T22" fmla="*/ 472 w 631"/>
                <a:gd name="T23" fmla="*/ 406 h 653"/>
                <a:gd name="T24" fmla="*/ 507 w 631"/>
                <a:gd name="T25" fmla="*/ 449 h 653"/>
                <a:gd name="T26" fmla="*/ 539 w 631"/>
                <a:gd name="T27" fmla="*/ 491 h 653"/>
                <a:gd name="T28" fmla="*/ 573 w 631"/>
                <a:gd name="T29" fmla="*/ 537 h 653"/>
                <a:gd name="T30" fmla="*/ 602 w 631"/>
                <a:gd name="T31" fmla="*/ 583 h 653"/>
                <a:gd name="T32" fmla="*/ 630 w 631"/>
                <a:gd name="T33" fmla="*/ 627 h 653"/>
                <a:gd name="T34" fmla="*/ 563 w 631"/>
                <a:gd name="T35" fmla="*/ 652 h 653"/>
                <a:gd name="T36" fmla="*/ 548 w 631"/>
                <a:gd name="T37" fmla="*/ 620 h 653"/>
                <a:gd name="T38" fmla="*/ 517 w 631"/>
                <a:gd name="T39" fmla="*/ 575 h 653"/>
                <a:gd name="T40" fmla="*/ 487 w 631"/>
                <a:gd name="T41" fmla="*/ 533 h 653"/>
                <a:gd name="T42" fmla="*/ 448 w 631"/>
                <a:gd name="T43" fmla="*/ 484 h 653"/>
                <a:gd name="T44" fmla="*/ 413 w 631"/>
                <a:gd name="T45" fmla="*/ 441 h 653"/>
                <a:gd name="T46" fmla="*/ 377 w 631"/>
                <a:gd name="T47" fmla="*/ 399 h 653"/>
                <a:gd name="T48" fmla="*/ 339 w 631"/>
                <a:gd name="T49" fmla="*/ 358 h 653"/>
                <a:gd name="T50" fmla="*/ 310 w 631"/>
                <a:gd name="T51" fmla="*/ 325 h 653"/>
                <a:gd name="T52" fmla="*/ 267 w 631"/>
                <a:gd name="T53" fmla="*/ 286 h 653"/>
                <a:gd name="T54" fmla="*/ 223 w 631"/>
                <a:gd name="T55" fmla="*/ 242 h 653"/>
                <a:gd name="T56" fmla="*/ 180 w 631"/>
                <a:gd name="T57" fmla="*/ 206 h 653"/>
                <a:gd name="T58" fmla="*/ 137 w 631"/>
                <a:gd name="T59" fmla="*/ 168 h 653"/>
                <a:gd name="T60" fmla="*/ 88 w 631"/>
                <a:gd name="T61" fmla="*/ 131 h 653"/>
                <a:gd name="T62" fmla="*/ 44 w 631"/>
                <a:gd name="T63" fmla="*/ 98 h 653"/>
                <a:gd name="T64" fmla="*/ 0 w 631"/>
                <a:gd name="T65" fmla="*/ 69 h 653"/>
                <a:gd name="T66" fmla="*/ 27 w 631"/>
                <a:gd name="T67" fmla="*/ 0 h 65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1"/>
                <a:gd name="T103" fmla="*/ 0 h 653"/>
                <a:gd name="T104" fmla="*/ 631 w 631"/>
                <a:gd name="T105" fmla="*/ 653 h 65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1" h="653">
                  <a:moveTo>
                    <a:pt x="27" y="0"/>
                  </a:moveTo>
                  <a:lnTo>
                    <a:pt x="68" y="30"/>
                  </a:lnTo>
                  <a:lnTo>
                    <a:pt x="111" y="60"/>
                  </a:lnTo>
                  <a:lnTo>
                    <a:pt x="158" y="98"/>
                  </a:lnTo>
                  <a:lnTo>
                    <a:pt x="197" y="129"/>
                  </a:lnTo>
                  <a:lnTo>
                    <a:pt x="239" y="167"/>
                  </a:lnTo>
                  <a:lnTo>
                    <a:pt x="277" y="200"/>
                  </a:lnTo>
                  <a:lnTo>
                    <a:pt x="322" y="242"/>
                  </a:lnTo>
                  <a:lnTo>
                    <a:pt x="366" y="288"/>
                  </a:lnTo>
                  <a:lnTo>
                    <a:pt x="409" y="334"/>
                  </a:lnTo>
                  <a:lnTo>
                    <a:pt x="443" y="371"/>
                  </a:lnTo>
                  <a:lnTo>
                    <a:pt x="472" y="406"/>
                  </a:lnTo>
                  <a:lnTo>
                    <a:pt x="507" y="449"/>
                  </a:lnTo>
                  <a:lnTo>
                    <a:pt x="539" y="491"/>
                  </a:lnTo>
                  <a:lnTo>
                    <a:pt x="573" y="537"/>
                  </a:lnTo>
                  <a:lnTo>
                    <a:pt x="602" y="583"/>
                  </a:lnTo>
                  <a:lnTo>
                    <a:pt x="630" y="627"/>
                  </a:lnTo>
                  <a:lnTo>
                    <a:pt x="563" y="652"/>
                  </a:lnTo>
                  <a:lnTo>
                    <a:pt x="548" y="620"/>
                  </a:lnTo>
                  <a:lnTo>
                    <a:pt x="517" y="575"/>
                  </a:lnTo>
                  <a:lnTo>
                    <a:pt x="487" y="533"/>
                  </a:lnTo>
                  <a:lnTo>
                    <a:pt x="448" y="484"/>
                  </a:lnTo>
                  <a:lnTo>
                    <a:pt x="413" y="441"/>
                  </a:lnTo>
                  <a:lnTo>
                    <a:pt x="377" y="399"/>
                  </a:lnTo>
                  <a:lnTo>
                    <a:pt x="339" y="358"/>
                  </a:lnTo>
                  <a:lnTo>
                    <a:pt x="310" y="325"/>
                  </a:lnTo>
                  <a:lnTo>
                    <a:pt x="267" y="286"/>
                  </a:lnTo>
                  <a:lnTo>
                    <a:pt x="223" y="242"/>
                  </a:lnTo>
                  <a:lnTo>
                    <a:pt x="180" y="206"/>
                  </a:lnTo>
                  <a:lnTo>
                    <a:pt x="137" y="168"/>
                  </a:lnTo>
                  <a:lnTo>
                    <a:pt x="88" y="131"/>
                  </a:lnTo>
                  <a:lnTo>
                    <a:pt x="44" y="98"/>
                  </a:lnTo>
                  <a:lnTo>
                    <a:pt x="0" y="69"/>
                  </a:lnTo>
                  <a:lnTo>
                    <a:pt x="27" y="0"/>
                  </a:lnTo>
                </a:path>
              </a:pathLst>
            </a:custGeom>
            <a:solidFill>
              <a:srgbClr val="C06000"/>
            </a:solidFill>
            <a:ln w="9525" cap="rnd">
              <a:noFill/>
              <a:round/>
              <a:headEnd/>
              <a:tailEnd/>
            </a:ln>
          </p:spPr>
          <p:txBody>
            <a:bodyPr/>
            <a:lstStyle/>
            <a:p>
              <a:endParaRPr lang="en-US"/>
            </a:p>
          </p:txBody>
        </p:sp>
        <p:sp>
          <p:nvSpPr>
            <p:cNvPr id="30732" name="Freeform 10"/>
            <p:cNvSpPr>
              <a:spLocks/>
            </p:cNvSpPr>
            <p:nvPr/>
          </p:nvSpPr>
          <p:spPr bwMode="auto">
            <a:xfrm>
              <a:off x="3192" y="2695"/>
              <a:ext cx="548" cy="551"/>
            </a:xfrm>
            <a:custGeom>
              <a:avLst/>
              <a:gdLst>
                <a:gd name="T0" fmla="*/ 29 w 548"/>
                <a:gd name="T1" fmla="*/ 0 h 551"/>
                <a:gd name="T2" fmla="*/ 64 w 548"/>
                <a:gd name="T3" fmla="*/ 21 h 551"/>
                <a:gd name="T4" fmla="*/ 111 w 548"/>
                <a:gd name="T5" fmla="*/ 58 h 551"/>
                <a:gd name="T6" fmla="*/ 150 w 548"/>
                <a:gd name="T7" fmla="*/ 89 h 551"/>
                <a:gd name="T8" fmla="*/ 193 w 548"/>
                <a:gd name="T9" fmla="*/ 128 h 551"/>
                <a:gd name="T10" fmla="*/ 229 w 548"/>
                <a:gd name="T11" fmla="*/ 161 h 551"/>
                <a:gd name="T12" fmla="*/ 275 w 548"/>
                <a:gd name="T13" fmla="*/ 203 h 551"/>
                <a:gd name="T14" fmla="*/ 319 w 548"/>
                <a:gd name="T15" fmla="*/ 248 h 551"/>
                <a:gd name="T16" fmla="*/ 362 w 548"/>
                <a:gd name="T17" fmla="*/ 295 h 551"/>
                <a:gd name="T18" fmla="*/ 396 w 548"/>
                <a:gd name="T19" fmla="*/ 332 h 551"/>
                <a:gd name="T20" fmla="*/ 425 w 548"/>
                <a:gd name="T21" fmla="*/ 367 h 551"/>
                <a:gd name="T22" fmla="*/ 461 w 548"/>
                <a:gd name="T23" fmla="*/ 410 h 551"/>
                <a:gd name="T24" fmla="*/ 492 w 548"/>
                <a:gd name="T25" fmla="*/ 451 h 551"/>
                <a:gd name="T26" fmla="*/ 526 w 548"/>
                <a:gd name="T27" fmla="*/ 498 h 551"/>
                <a:gd name="T28" fmla="*/ 547 w 548"/>
                <a:gd name="T29" fmla="*/ 525 h 551"/>
                <a:gd name="T30" fmla="*/ 479 w 548"/>
                <a:gd name="T31" fmla="*/ 550 h 551"/>
                <a:gd name="T32" fmla="*/ 471 w 548"/>
                <a:gd name="T33" fmla="*/ 536 h 551"/>
                <a:gd name="T34" fmla="*/ 439 w 548"/>
                <a:gd name="T35" fmla="*/ 494 h 551"/>
                <a:gd name="T36" fmla="*/ 402 w 548"/>
                <a:gd name="T37" fmla="*/ 445 h 551"/>
                <a:gd name="T38" fmla="*/ 366 w 548"/>
                <a:gd name="T39" fmla="*/ 402 h 551"/>
                <a:gd name="T40" fmla="*/ 331 w 548"/>
                <a:gd name="T41" fmla="*/ 359 h 551"/>
                <a:gd name="T42" fmla="*/ 292 w 548"/>
                <a:gd name="T43" fmla="*/ 318 h 551"/>
                <a:gd name="T44" fmla="*/ 263 w 548"/>
                <a:gd name="T45" fmla="*/ 286 h 551"/>
                <a:gd name="T46" fmla="*/ 220 w 548"/>
                <a:gd name="T47" fmla="*/ 246 h 551"/>
                <a:gd name="T48" fmla="*/ 176 w 548"/>
                <a:gd name="T49" fmla="*/ 204 h 551"/>
                <a:gd name="T50" fmla="*/ 133 w 548"/>
                <a:gd name="T51" fmla="*/ 166 h 551"/>
                <a:gd name="T52" fmla="*/ 89 w 548"/>
                <a:gd name="T53" fmla="*/ 128 h 551"/>
                <a:gd name="T54" fmla="*/ 41 w 548"/>
                <a:gd name="T55" fmla="*/ 91 h 551"/>
                <a:gd name="T56" fmla="*/ 0 w 548"/>
                <a:gd name="T57" fmla="*/ 67 h 551"/>
                <a:gd name="T58" fmla="*/ 29 w 548"/>
                <a:gd name="T59" fmla="*/ 0 h 55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48"/>
                <a:gd name="T91" fmla="*/ 0 h 551"/>
                <a:gd name="T92" fmla="*/ 548 w 548"/>
                <a:gd name="T93" fmla="*/ 551 h 55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48" h="551">
                  <a:moveTo>
                    <a:pt x="29" y="0"/>
                  </a:moveTo>
                  <a:lnTo>
                    <a:pt x="64" y="21"/>
                  </a:lnTo>
                  <a:lnTo>
                    <a:pt x="111" y="58"/>
                  </a:lnTo>
                  <a:lnTo>
                    <a:pt x="150" y="89"/>
                  </a:lnTo>
                  <a:lnTo>
                    <a:pt x="193" y="128"/>
                  </a:lnTo>
                  <a:lnTo>
                    <a:pt x="229" y="161"/>
                  </a:lnTo>
                  <a:lnTo>
                    <a:pt x="275" y="203"/>
                  </a:lnTo>
                  <a:lnTo>
                    <a:pt x="319" y="248"/>
                  </a:lnTo>
                  <a:lnTo>
                    <a:pt x="362" y="295"/>
                  </a:lnTo>
                  <a:lnTo>
                    <a:pt x="396" y="332"/>
                  </a:lnTo>
                  <a:lnTo>
                    <a:pt x="425" y="367"/>
                  </a:lnTo>
                  <a:lnTo>
                    <a:pt x="461" y="410"/>
                  </a:lnTo>
                  <a:lnTo>
                    <a:pt x="492" y="451"/>
                  </a:lnTo>
                  <a:lnTo>
                    <a:pt x="526" y="498"/>
                  </a:lnTo>
                  <a:lnTo>
                    <a:pt x="547" y="525"/>
                  </a:lnTo>
                  <a:lnTo>
                    <a:pt x="479" y="550"/>
                  </a:lnTo>
                  <a:lnTo>
                    <a:pt x="471" y="536"/>
                  </a:lnTo>
                  <a:lnTo>
                    <a:pt x="439" y="494"/>
                  </a:lnTo>
                  <a:lnTo>
                    <a:pt x="402" y="445"/>
                  </a:lnTo>
                  <a:lnTo>
                    <a:pt x="366" y="402"/>
                  </a:lnTo>
                  <a:lnTo>
                    <a:pt x="331" y="359"/>
                  </a:lnTo>
                  <a:lnTo>
                    <a:pt x="292" y="318"/>
                  </a:lnTo>
                  <a:lnTo>
                    <a:pt x="263" y="286"/>
                  </a:lnTo>
                  <a:lnTo>
                    <a:pt x="220" y="246"/>
                  </a:lnTo>
                  <a:lnTo>
                    <a:pt x="176" y="204"/>
                  </a:lnTo>
                  <a:lnTo>
                    <a:pt x="133" y="166"/>
                  </a:lnTo>
                  <a:lnTo>
                    <a:pt x="89" y="128"/>
                  </a:lnTo>
                  <a:lnTo>
                    <a:pt x="41" y="91"/>
                  </a:lnTo>
                  <a:lnTo>
                    <a:pt x="0" y="67"/>
                  </a:lnTo>
                  <a:lnTo>
                    <a:pt x="29" y="0"/>
                  </a:lnTo>
                </a:path>
              </a:pathLst>
            </a:custGeom>
            <a:solidFill>
              <a:srgbClr val="C06000"/>
            </a:solidFill>
            <a:ln w="9525" cap="rnd">
              <a:noFill/>
              <a:round/>
              <a:headEnd/>
              <a:tailEnd/>
            </a:ln>
          </p:spPr>
          <p:txBody>
            <a:bodyPr/>
            <a:lstStyle/>
            <a:p>
              <a:endParaRPr lang="en-US"/>
            </a:p>
          </p:txBody>
        </p:sp>
        <p:sp>
          <p:nvSpPr>
            <p:cNvPr id="30733" name="Freeform 11"/>
            <p:cNvSpPr>
              <a:spLocks/>
            </p:cNvSpPr>
            <p:nvPr/>
          </p:nvSpPr>
          <p:spPr bwMode="auto">
            <a:xfrm>
              <a:off x="3143" y="2818"/>
              <a:ext cx="461" cy="479"/>
            </a:xfrm>
            <a:custGeom>
              <a:avLst/>
              <a:gdLst>
                <a:gd name="T0" fmla="*/ 25 w 461"/>
                <a:gd name="T1" fmla="*/ 0 h 479"/>
                <a:gd name="T2" fmla="*/ 55 w 461"/>
                <a:gd name="T3" fmla="*/ 21 h 479"/>
                <a:gd name="T4" fmla="*/ 88 w 461"/>
                <a:gd name="T5" fmla="*/ 48 h 479"/>
                <a:gd name="T6" fmla="*/ 133 w 461"/>
                <a:gd name="T7" fmla="*/ 87 h 479"/>
                <a:gd name="T8" fmla="*/ 167 w 461"/>
                <a:gd name="T9" fmla="*/ 118 h 479"/>
                <a:gd name="T10" fmla="*/ 212 w 461"/>
                <a:gd name="T11" fmla="*/ 162 h 479"/>
                <a:gd name="T12" fmla="*/ 256 w 461"/>
                <a:gd name="T13" fmla="*/ 207 h 479"/>
                <a:gd name="T14" fmla="*/ 300 w 461"/>
                <a:gd name="T15" fmla="*/ 254 h 479"/>
                <a:gd name="T16" fmla="*/ 334 w 461"/>
                <a:gd name="T17" fmla="*/ 291 h 479"/>
                <a:gd name="T18" fmla="*/ 363 w 461"/>
                <a:gd name="T19" fmla="*/ 325 h 479"/>
                <a:gd name="T20" fmla="*/ 397 w 461"/>
                <a:gd name="T21" fmla="*/ 369 h 479"/>
                <a:gd name="T22" fmla="*/ 430 w 461"/>
                <a:gd name="T23" fmla="*/ 410 h 479"/>
                <a:gd name="T24" fmla="*/ 460 w 461"/>
                <a:gd name="T25" fmla="*/ 454 h 479"/>
                <a:gd name="T26" fmla="*/ 390 w 461"/>
                <a:gd name="T27" fmla="*/ 478 h 479"/>
                <a:gd name="T28" fmla="*/ 377 w 461"/>
                <a:gd name="T29" fmla="*/ 451 h 479"/>
                <a:gd name="T30" fmla="*/ 339 w 461"/>
                <a:gd name="T31" fmla="*/ 403 h 479"/>
                <a:gd name="T32" fmla="*/ 304 w 461"/>
                <a:gd name="T33" fmla="*/ 360 h 479"/>
                <a:gd name="T34" fmla="*/ 268 w 461"/>
                <a:gd name="T35" fmla="*/ 318 h 479"/>
                <a:gd name="T36" fmla="*/ 230 w 461"/>
                <a:gd name="T37" fmla="*/ 277 h 479"/>
                <a:gd name="T38" fmla="*/ 200 w 461"/>
                <a:gd name="T39" fmla="*/ 245 h 479"/>
                <a:gd name="T40" fmla="*/ 158 w 461"/>
                <a:gd name="T41" fmla="*/ 205 h 479"/>
                <a:gd name="T42" fmla="*/ 114 w 461"/>
                <a:gd name="T43" fmla="*/ 161 h 479"/>
                <a:gd name="T44" fmla="*/ 72 w 461"/>
                <a:gd name="T45" fmla="*/ 121 h 479"/>
                <a:gd name="T46" fmla="*/ 27 w 461"/>
                <a:gd name="T47" fmla="*/ 87 h 479"/>
                <a:gd name="T48" fmla="*/ 0 w 461"/>
                <a:gd name="T49" fmla="*/ 70 h 479"/>
                <a:gd name="T50" fmla="*/ 25 w 461"/>
                <a:gd name="T51" fmla="*/ 0 h 47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61"/>
                <a:gd name="T79" fmla="*/ 0 h 479"/>
                <a:gd name="T80" fmla="*/ 461 w 461"/>
                <a:gd name="T81" fmla="*/ 479 h 47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61" h="479">
                  <a:moveTo>
                    <a:pt x="25" y="0"/>
                  </a:moveTo>
                  <a:lnTo>
                    <a:pt x="55" y="21"/>
                  </a:lnTo>
                  <a:lnTo>
                    <a:pt x="88" y="48"/>
                  </a:lnTo>
                  <a:lnTo>
                    <a:pt x="133" y="87"/>
                  </a:lnTo>
                  <a:lnTo>
                    <a:pt x="167" y="118"/>
                  </a:lnTo>
                  <a:lnTo>
                    <a:pt x="212" y="162"/>
                  </a:lnTo>
                  <a:lnTo>
                    <a:pt x="256" y="207"/>
                  </a:lnTo>
                  <a:lnTo>
                    <a:pt x="300" y="254"/>
                  </a:lnTo>
                  <a:lnTo>
                    <a:pt x="334" y="291"/>
                  </a:lnTo>
                  <a:lnTo>
                    <a:pt x="363" y="325"/>
                  </a:lnTo>
                  <a:lnTo>
                    <a:pt x="397" y="369"/>
                  </a:lnTo>
                  <a:lnTo>
                    <a:pt x="430" y="410"/>
                  </a:lnTo>
                  <a:lnTo>
                    <a:pt x="460" y="454"/>
                  </a:lnTo>
                  <a:lnTo>
                    <a:pt x="390" y="478"/>
                  </a:lnTo>
                  <a:lnTo>
                    <a:pt x="377" y="451"/>
                  </a:lnTo>
                  <a:lnTo>
                    <a:pt x="339" y="403"/>
                  </a:lnTo>
                  <a:lnTo>
                    <a:pt x="304" y="360"/>
                  </a:lnTo>
                  <a:lnTo>
                    <a:pt x="268" y="318"/>
                  </a:lnTo>
                  <a:lnTo>
                    <a:pt x="230" y="277"/>
                  </a:lnTo>
                  <a:lnTo>
                    <a:pt x="200" y="245"/>
                  </a:lnTo>
                  <a:lnTo>
                    <a:pt x="158" y="205"/>
                  </a:lnTo>
                  <a:lnTo>
                    <a:pt x="114" y="161"/>
                  </a:lnTo>
                  <a:lnTo>
                    <a:pt x="72" y="121"/>
                  </a:lnTo>
                  <a:lnTo>
                    <a:pt x="27" y="87"/>
                  </a:lnTo>
                  <a:lnTo>
                    <a:pt x="0" y="70"/>
                  </a:lnTo>
                  <a:lnTo>
                    <a:pt x="25" y="0"/>
                  </a:lnTo>
                </a:path>
              </a:pathLst>
            </a:custGeom>
            <a:solidFill>
              <a:srgbClr val="E07000"/>
            </a:solidFill>
            <a:ln w="9525" cap="rnd">
              <a:noFill/>
              <a:round/>
              <a:headEnd/>
              <a:tailEnd/>
            </a:ln>
          </p:spPr>
          <p:txBody>
            <a:bodyPr/>
            <a:lstStyle/>
            <a:p>
              <a:endParaRPr lang="en-US"/>
            </a:p>
          </p:txBody>
        </p:sp>
        <p:sp>
          <p:nvSpPr>
            <p:cNvPr id="30734" name="Freeform 12"/>
            <p:cNvSpPr>
              <a:spLocks/>
            </p:cNvSpPr>
            <p:nvPr/>
          </p:nvSpPr>
          <p:spPr bwMode="auto">
            <a:xfrm>
              <a:off x="3091" y="2971"/>
              <a:ext cx="375" cy="372"/>
            </a:xfrm>
            <a:custGeom>
              <a:avLst/>
              <a:gdLst>
                <a:gd name="T0" fmla="*/ 26 w 375"/>
                <a:gd name="T1" fmla="*/ 0 h 372"/>
                <a:gd name="T2" fmla="*/ 60 w 375"/>
                <a:gd name="T3" fmla="*/ 26 h 372"/>
                <a:gd name="T4" fmla="*/ 94 w 375"/>
                <a:gd name="T5" fmla="*/ 57 h 372"/>
                <a:gd name="T6" fmla="*/ 131 w 375"/>
                <a:gd name="T7" fmla="*/ 90 h 372"/>
                <a:gd name="T8" fmla="*/ 177 w 375"/>
                <a:gd name="T9" fmla="*/ 133 h 372"/>
                <a:gd name="T10" fmla="*/ 220 w 375"/>
                <a:gd name="T11" fmla="*/ 177 h 372"/>
                <a:gd name="T12" fmla="*/ 264 w 375"/>
                <a:gd name="T13" fmla="*/ 224 h 372"/>
                <a:gd name="T14" fmla="*/ 299 w 375"/>
                <a:gd name="T15" fmla="*/ 262 h 372"/>
                <a:gd name="T16" fmla="*/ 328 w 375"/>
                <a:gd name="T17" fmla="*/ 296 h 372"/>
                <a:gd name="T18" fmla="*/ 358 w 375"/>
                <a:gd name="T19" fmla="*/ 328 h 372"/>
                <a:gd name="T20" fmla="*/ 374 w 375"/>
                <a:gd name="T21" fmla="*/ 347 h 372"/>
                <a:gd name="T22" fmla="*/ 299 w 375"/>
                <a:gd name="T23" fmla="*/ 371 h 372"/>
                <a:gd name="T24" fmla="*/ 268 w 375"/>
                <a:gd name="T25" fmla="*/ 331 h 372"/>
                <a:gd name="T26" fmla="*/ 232 w 375"/>
                <a:gd name="T27" fmla="*/ 290 h 372"/>
                <a:gd name="T28" fmla="*/ 195 w 375"/>
                <a:gd name="T29" fmla="*/ 248 h 372"/>
                <a:gd name="T30" fmla="*/ 164 w 375"/>
                <a:gd name="T31" fmla="*/ 215 h 372"/>
                <a:gd name="T32" fmla="*/ 119 w 375"/>
                <a:gd name="T33" fmla="*/ 170 h 372"/>
                <a:gd name="T34" fmla="*/ 78 w 375"/>
                <a:gd name="T35" fmla="*/ 132 h 372"/>
                <a:gd name="T36" fmla="*/ 35 w 375"/>
                <a:gd name="T37" fmla="*/ 95 h 372"/>
                <a:gd name="T38" fmla="*/ 0 w 375"/>
                <a:gd name="T39" fmla="*/ 68 h 372"/>
                <a:gd name="T40" fmla="*/ 26 w 375"/>
                <a:gd name="T41" fmla="*/ 0 h 3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75"/>
                <a:gd name="T64" fmla="*/ 0 h 372"/>
                <a:gd name="T65" fmla="*/ 375 w 375"/>
                <a:gd name="T66" fmla="*/ 372 h 3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75" h="372">
                  <a:moveTo>
                    <a:pt x="26" y="0"/>
                  </a:moveTo>
                  <a:lnTo>
                    <a:pt x="60" y="26"/>
                  </a:lnTo>
                  <a:lnTo>
                    <a:pt x="94" y="57"/>
                  </a:lnTo>
                  <a:lnTo>
                    <a:pt x="131" y="90"/>
                  </a:lnTo>
                  <a:lnTo>
                    <a:pt x="177" y="133"/>
                  </a:lnTo>
                  <a:lnTo>
                    <a:pt x="220" y="177"/>
                  </a:lnTo>
                  <a:lnTo>
                    <a:pt x="264" y="224"/>
                  </a:lnTo>
                  <a:lnTo>
                    <a:pt x="299" y="262"/>
                  </a:lnTo>
                  <a:lnTo>
                    <a:pt x="328" y="296"/>
                  </a:lnTo>
                  <a:lnTo>
                    <a:pt x="358" y="328"/>
                  </a:lnTo>
                  <a:lnTo>
                    <a:pt x="374" y="347"/>
                  </a:lnTo>
                  <a:lnTo>
                    <a:pt x="299" y="371"/>
                  </a:lnTo>
                  <a:lnTo>
                    <a:pt x="268" y="331"/>
                  </a:lnTo>
                  <a:lnTo>
                    <a:pt x="232" y="290"/>
                  </a:lnTo>
                  <a:lnTo>
                    <a:pt x="195" y="248"/>
                  </a:lnTo>
                  <a:lnTo>
                    <a:pt x="164" y="215"/>
                  </a:lnTo>
                  <a:lnTo>
                    <a:pt x="119" y="170"/>
                  </a:lnTo>
                  <a:lnTo>
                    <a:pt x="78" y="132"/>
                  </a:lnTo>
                  <a:lnTo>
                    <a:pt x="35" y="95"/>
                  </a:lnTo>
                  <a:lnTo>
                    <a:pt x="0" y="68"/>
                  </a:lnTo>
                  <a:lnTo>
                    <a:pt x="26" y="0"/>
                  </a:lnTo>
                </a:path>
              </a:pathLst>
            </a:custGeom>
            <a:solidFill>
              <a:srgbClr val="FF8000"/>
            </a:solidFill>
            <a:ln w="9525" cap="rnd">
              <a:noFill/>
              <a:round/>
              <a:headEnd/>
              <a:tailEnd/>
            </a:ln>
          </p:spPr>
          <p:txBody>
            <a:bodyPr/>
            <a:lstStyle/>
            <a:p>
              <a:endParaRPr lang="en-US"/>
            </a:p>
          </p:txBody>
        </p:sp>
        <p:sp>
          <p:nvSpPr>
            <p:cNvPr id="30735" name="Freeform 13"/>
            <p:cNvSpPr>
              <a:spLocks/>
            </p:cNvSpPr>
            <p:nvPr/>
          </p:nvSpPr>
          <p:spPr bwMode="auto">
            <a:xfrm>
              <a:off x="3038" y="3115"/>
              <a:ext cx="276" cy="281"/>
            </a:xfrm>
            <a:custGeom>
              <a:avLst/>
              <a:gdLst>
                <a:gd name="T0" fmla="*/ 26 w 276"/>
                <a:gd name="T1" fmla="*/ 0 h 281"/>
                <a:gd name="T2" fmla="*/ 77 w 276"/>
                <a:gd name="T3" fmla="*/ 41 h 281"/>
                <a:gd name="T4" fmla="*/ 122 w 276"/>
                <a:gd name="T5" fmla="*/ 84 h 281"/>
                <a:gd name="T6" fmla="*/ 166 w 276"/>
                <a:gd name="T7" fmla="*/ 129 h 281"/>
                <a:gd name="T8" fmla="*/ 210 w 276"/>
                <a:gd name="T9" fmla="*/ 176 h 281"/>
                <a:gd name="T10" fmla="*/ 243 w 276"/>
                <a:gd name="T11" fmla="*/ 213 h 281"/>
                <a:gd name="T12" fmla="*/ 275 w 276"/>
                <a:gd name="T13" fmla="*/ 256 h 281"/>
                <a:gd name="T14" fmla="*/ 209 w 276"/>
                <a:gd name="T15" fmla="*/ 280 h 281"/>
                <a:gd name="T16" fmla="*/ 178 w 276"/>
                <a:gd name="T17" fmla="*/ 241 h 281"/>
                <a:gd name="T18" fmla="*/ 140 w 276"/>
                <a:gd name="T19" fmla="*/ 200 h 281"/>
                <a:gd name="T20" fmla="*/ 111 w 276"/>
                <a:gd name="T21" fmla="*/ 166 h 281"/>
                <a:gd name="T22" fmla="*/ 63 w 276"/>
                <a:gd name="T23" fmla="*/ 122 h 281"/>
                <a:gd name="T24" fmla="*/ 24 w 276"/>
                <a:gd name="T25" fmla="*/ 84 h 281"/>
                <a:gd name="T26" fmla="*/ 0 w 276"/>
                <a:gd name="T27" fmla="*/ 67 h 281"/>
                <a:gd name="T28" fmla="*/ 26 w 276"/>
                <a:gd name="T29" fmla="*/ 0 h 28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6"/>
                <a:gd name="T46" fmla="*/ 0 h 281"/>
                <a:gd name="T47" fmla="*/ 276 w 276"/>
                <a:gd name="T48" fmla="*/ 281 h 28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6" h="281">
                  <a:moveTo>
                    <a:pt x="26" y="0"/>
                  </a:moveTo>
                  <a:lnTo>
                    <a:pt x="77" y="41"/>
                  </a:lnTo>
                  <a:lnTo>
                    <a:pt x="122" y="84"/>
                  </a:lnTo>
                  <a:lnTo>
                    <a:pt x="166" y="129"/>
                  </a:lnTo>
                  <a:lnTo>
                    <a:pt x="210" y="176"/>
                  </a:lnTo>
                  <a:lnTo>
                    <a:pt x="243" y="213"/>
                  </a:lnTo>
                  <a:lnTo>
                    <a:pt x="275" y="256"/>
                  </a:lnTo>
                  <a:lnTo>
                    <a:pt x="209" y="280"/>
                  </a:lnTo>
                  <a:lnTo>
                    <a:pt x="178" y="241"/>
                  </a:lnTo>
                  <a:lnTo>
                    <a:pt x="140" y="200"/>
                  </a:lnTo>
                  <a:lnTo>
                    <a:pt x="111" y="166"/>
                  </a:lnTo>
                  <a:lnTo>
                    <a:pt x="63" y="122"/>
                  </a:lnTo>
                  <a:lnTo>
                    <a:pt x="24" y="84"/>
                  </a:lnTo>
                  <a:lnTo>
                    <a:pt x="0" y="67"/>
                  </a:lnTo>
                  <a:lnTo>
                    <a:pt x="26" y="0"/>
                  </a:lnTo>
                </a:path>
              </a:pathLst>
            </a:custGeom>
            <a:solidFill>
              <a:srgbClr val="FFC080"/>
            </a:solidFill>
            <a:ln w="9525" cap="rnd">
              <a:noFill/>
              <a:round/>
              <a:headEnd/>
              <a:tailEnd/>
            </a:ln>
          </p:spPr>
          <p:txBody>
            <a:bodyPr/>
            <a:lstStyle/>
            <a:p>
              <a:endParaRPr lang="en-US"/>
            </a:p>
          </p:txBody>
        </p:sp>
        <p:sp>
          <p:nvSpPr>
            <p:cNvPr id="30736" name="Freeform 14"/>
            <p:cNvSpPr>
              <a:spLocks/>
            </p:cNvSpPr>
            <p:nvPr/>
          </p:nvSpPr>
          <p:spPr bwMode="auto">
            <a:xfrm>
              <a:off x="2989" y="3246"/>
              <a:ext cx="189" cy="199"/>
            </a:xfrm>
            <a:custGeom>
              <a:avLst/>
              <a:gdLst>
                <a:gd name="T0" fmla="*/ 49 w 189"/>
                <a:gd name="T1" fmla="*/ 22 h 199"/>
                <a:gd name="T2" fmla="*/ 93 w 189"/>
                <a:gd name="T3" fmla="*/ 65 h 199"/>
                <a:gd name="T4" fmla="*/ 135 w 189"/>
                <a:gd name="T5" fmla="*/ 108 h 199"/>
                <a:gd name="T6" fmla="*/ 170 w 189"/>
                <a:gd name="T7" fmla="*/ 148 h 199"/>
                <a:gd name="T8" fmla="*/ 188 w 189"/>
                <a:gd name="T9" fmla="*/ 173 h 199"/>
                <a:gd name="T10" fmla="*/ 123 w 189"/>
                <a:gd name="T11" fmla="*/ 198 h 199"/>
                <a:gd name="T12" fmla="*/ 80 w 189"/>
                <a:gd name="T13" fmla="*/ 150 h 199"/>
                <a:gd name="T14" fmla="*/ 39 w 189"/>
                <a:gd name="T15" fmla="*/ 108 h 199"/>
                <a:gd name="T16" fmla="*/ 0 w 189"/>
                <a:gd name="T17" fmla="*/ 68 h 199"/>
                <a:gd name="T18" fmla="*/ 22 w 189"/>
                <a:gd name="T19" fmla="*/ 0 h 199"/>
                <a:gd name="T20" fmla="*/ 49 w 189"/>
                <a:gd name="T21" fmla="*/ 22 h 19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9"/>
                <a:gd name="T34" fmla="*/ 0 h 199"/>
                <a:gd name="T35" fmla="*/ 189 w 189"/>
                <a:gd name="T36" fmla="*/ 199 h 19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9" h="199">
                  <a:moveTo>
                    <a:pt x="49" y="22"/>
                  </a:moveTo>
                  <a:lnTo>
                    <a:pt x="93" y="65"/>
                  </a:lnTo>
                  <a:lnTo>
                    <a:pt x="135" y="108"/>
                  </a:lnTo>
                  <a:lnTo>
                    <a:pt x="170" y="148"/>
                  </a:lnTo>
                  <a:lnTo>
                    <a:pt x="188" y="173"/>
                  </a:lnTo>
                  <a:lnTo>
                    <a:pt x="123" y="198"/>
                  </a:lnTo>
                  <a:lnTo>
                    <a:pt x="80" y="150"/>
                  </a:lnTo>
                  <a:lnTo>
                    <a:pt x="39" y="108"/>
                  </a:lnTo>
                  <a:lnTo>
                    <a:pt x="0" y="68"/>
                  </a:lnTo>
                  <a:lnTo>
                    <a:pt x="22" y="0"/>
                  </a:lnTo>
                  <a:lnTo>
                    <a:pt x="49" y="22"/>
                  </a:lnTo>
                </a:path>
              </a:pathLst>
            </a:custGeom>
            <a:solidFill>
              <a:srgbClr val="FFE0C0"/>
            </a:solidFill>
            <a:ln w="9525" cap="rnd">
              <a:noFill/>
              <a:round/>
              <a:headEnd/>
              <a:tailEnd/>
            </a:ln>
          </p:spPr>
          <p:txBody>
            <a:bodyPr/>
            <a:lstStyle/>
            <a:p>
              <a:endParaRPr lang="en-US"/>
            </a:p>
          </p:txBody>
        </p:sp>
      </p:grpSp>
      <p:sp>
        <p:nvSpPr>
          <p:cNvPr id="15" name="Cloud 14"/>
          <p:cNvSpPr/>
          <p:nvPr/>
        </p:nvSpPr>
        <p:spPr bwMode="auto">
          <a:xfrm>
            <a:off x="452391" y="3783014"/>
            <a:ext cx="3581400" cy="2057400"/>
          </a:xfrm>
          <a:prstGeom prst="cloud">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1" hangingPunct="1"/>
            <a:r>
              <a:rPr lang="en-US" sz="1600"/>
              <a:t>Any unit that performs passive sync or selects DS or LTTI (RS) is known as a Secondary Unit (SU)</a:t>
            </a:r>
          </a:p>
        </p:txBody>
      </p:sp>
    </p:spTree>
    <p:extLst>
      <p:ext uri="{BB962C8B-B14F-4D97-AF65-F5344CB8AC3E}">
        <p14:creationId xmlns:p14="http://schemas.microsoft.com/office/powerpoint/2010/main" val="231280211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57" name="Rectangle 289"/>
          <p:cNvSpPr>
            <a:spLocks noGrp="1" noChangeArrowheads="1"/>
          </p:cNvSpPr>
          <p:nvPr>
            <p:ph type="title" idx="4294967295"/>
          </p:nvPr>
        </p:nvSpPr>
        <p:spPr>
          <a:xfrm>
            <a:off x="0" y="0"/>
            <a:ext cx="9144000" cy="1143000"/>
          </a:xfrm>
        </p:spPr>
        <p:txBody>
          <a:bodyPr>
            <a:normAutofit/>
            <a:scene3d>
              <a:camera prst="orthographicFront"/>
              <a:lightRig rig="soft" dir="t">
                <a:rot lat="0" lon="0" rev="16800000"/>
              </a:lightRig>
            </a:scene3d>
            <a:sp3d prstMaterial="softEdge">
              <a:bevelT w="38100" h="38100"/>
            </a:sp3d>
          </a:bodyPr>
          <a:lstStyle/>
          <a:p>
            <a:pPr algn="ctr" eaLnBrk="1" fontAlgn="auto" hangingPunct="1">
              <a:spcAft>
                <a:spcPts val="0"/>
              </a:spcAft>
              <a:defRPr/>
            </a:pPr>
            <a:r>
              <a:rPr lang="en-US" sz="2800" b="1">
                <a:solidFill>
                  <a:schemeClr val="accent2">
                    <a:lumMod val="75000"/>
                  </a:schemeClr>
                </a:solidFill>
                <a:latin typeface="+mn-lt"/>
              </a:rPr>
              <a:t>Passive Sync</a:t>
            </a:r>
          </a:p>
        </p:txBody>
      </p:sp>
      <p:sp>
        <p:nvSpPr>
          <p:cNvPr id="55298" name="Rectangle 290"/>
          <p:cNvSpPr>
            <a:spLocks noGrp="1" noChangeArrowheads="1"/>
          </p:cNvSpPr>
          <p:nvPr>
            <p:ph sz="half" idx="4294967295"/>
          </p:nvPr>
        </p:nvSpPr>
        <p:spPr>
          <a:xfrm>
            <a:off x="0" y="1600200"/>
            <a:ext cx="4343400" cy="4349750"/>
          </a:xfrm>
        </p:spPr>
        <p:txBody>
          <a:bodyPr>
            <a:normAutofit/>
          </a:bodyPr>
          <a:lstStyle/>
          <a:p>
            <a:pPr eaLnBrk="1" hangingPunct="1"/>
            <a:r>
              <a:rPr lang="en-US" sz="2000"/>
              <a:t>Fine Sync can be obtained passively</a:t>
            </a:r>
            <a:endParaRPr lang="en-US" sz="2000">
              <a:cs typeface="Arial"/>
            </a:endParaRPr>
          </a:p>
          <a:p>
            <a:pPr eaLnBrk="1" hangingPunct="1"/>
            <a:endParaRPr lang="en-US" sz="2000">
              <a:cs typeface="Arial"/>
            </a:endParaRPr>
          </a:p>
          <a:p>
            <a:pPr eaLnBrk="1" hangingPunct="1"/>
            <a:r>
              <a:rPr lang="en-US" sz="2000"/>
              <a:t>takes longer than Active Sync</a:t>
            </a:r>
            <a:endParaRPr lang="en-US" sz="2000">
              <a:cs typeface="Arial"/>
            </a:endParaRPr>
          </a:p>
          <a:p>
            <a:pPr lvl="1" eaLnBrk="1" hangingPunct="1">
              <a:buFont typeface="Wingdings"/>
              <a:buChar char="§"/>
            </a:pPr>
            <a:r>
              <a:rPr lang="en-US" sz="2000" err="1"/>
              <a:t>rx</a:t>
            </a:r>
            <a:r>
              <a:rPr lang="en-US" sz="2000"/>
              <a:t> PPLIs are used vice RTTs</a:t>
            </a:r>
            <a:endParaRPr lang="en-US" sz="2000">
              <a:cs typeface="Arial"/>
            </a:endParaRPr>
          </a:p>
          <a:p>
            <a:pPr lvl="1" eaLnBrk="1" hangingPunct="1">
              <a:buFont typeface="Wingdings"/>
              <a:buChar char="§"/>
            </a:pPr>
            <a:r>
              <a:rPr lang="en-US" sz="2000"/>
              <a:t>Terminal compares TOA messages with expected TOA</a:t>
            </a:r>
            <a:endParaRPr lang="en-US" sz="2000">
              <a:cs typeface="Arial"/>
            </a:endParaRPr>
          </a:p>
          <a:p>
            <a:pPr lvl="1" eaLnBrk="1" hangingPunct="1"/>
            <a:endParaRPr lang="en-US" sz="2000">
              <a:cs typeface="Arial"/>
            </a:endParaRPr>
          </a:p>
          <a:p>
            <a:pPr eaLnBrk="1" hangingPunct="1"/>
            <a:r>
              <a:rPr lang="en-US" sz="2000"/>
              <a:t>Requires at least 3 sources (units in fine sync) of PPLIs</a:t>
            </a:r>
            <a:endParaRPr lang="en-US" sz="2000">
              <a:cs typeface="Arial"/>
            </a:endParaRPr>
          </a:p>
          <a:p>
            <a:pPr lvl="1" eaLnBrk="1" hangingPunct="1">
              <a:buFont typeface="Wingdings"/>
              <a:buChar char="§"/>
            </a:pPr>
            <a:r>
              <a:rPr lang="en-US" sz="2000"/>
              <a:t>Good geometry required</a:t>
            </a:r>
            <a:endParaRPr lang="en-US" sz="2000">
              <a:cs typeface="Arial"/>
            </a:endParaRPr>
          </a:p>
          <a:p>
            <a:pPr eaLnBrk="1" hangingPunct="1"/>
            <a:endParaRPr lang="en-US" sz="1800"/>
          </a:p>
        </p:txBody>
      </p:sp>
      <p:sp>
        <p:nvSpPr>
          <p:cNvPr id="575" name="Rectangle 4"/>
          <p:cNvSpPr>
            <a:spLocks noChangeArrowheads="1"/>
          </p:cNvSpPr>
          <p:nvPr/>
        </p:nvSpPr>
        <p:spPr bwMode="auto">
          <a:xfrm>
            <a:off x="6537325" y="2278063"/>
            <a:ext cx="409575" cy="701675"/>
          </a:xfrm>
          <a:prstGeom prst="rect">
            <a:avLst/>
          </a:prstGeom>
          <a:noFill/>
          <a:ln w="9525">
            <a:noFill/>
            <a:miter lim="800000"/>
            <a:headEnd/>
            <a:tailEnd/>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576" name="Freeform 5"/>
          <p:cNvSpPr>
            <a:spLocks/>
          </p:cNvSpPr>
          <p:nvPr/>
        </p:nvSpPr>
        <p:spPr bwMode="auto">
          <a:xfrm>
            <a:off x="6864350" y="2201863"/>
            <a:ext cx="80963" cy="1336675"/>
          </a:xfrm>
          <a:custGeom>
            <a:avLst/>
            <a:gdLst/>
            <a:ahLst/>
            <a:cxnLst>
              <a:cxn ang="0">
                <a:pos x="5" y="0"/>
              </a:cxn>
              <a:cxn ang="0">
                <a:pos x="0" y="486"/>
              </a:cxn>
              <a:cxn ang="0">
                <a:pos x="50" y="361"/>
              </a:cxn>
              <a:cxn ang="0">
                <a:pos x="16" y="841"/>
              </a:cxn>
            </a:cxnLst>
            <a:rect l="0" t="0" r="r" b="b"/>
            <a:pathLst>
              <a:path w="51" h="842">
                <a:moveTo>
                  <a:pt x="5" y="0"/>
                </a:moveTo>
                <a:lnTo>
                  <a:pt x="0" y="486"/>
                </a:lnTo>
                <a:lnTo>
                  <a:pt x="50" y="361"/>
                </a:lnTo>
                <a:lnTo>
                  <a:pt x="16" y="841"/>
                </a:lnTo>
              </a:path>
            </a:pathLst>
          </a:custGeom>
          <a:noFill/>
          <a:ln w="12700" cap="rnd" cmpd="sng">
            <a:solidFill>
              <a:schemeClr val="accent1"/>
            </a:solidFill>
            <a:prstDash val="solid"/>
            <a:round/>
            <a:headEnd type="none" w="sm" len="sm"/>
            <a:tailEnd type="stealth" w="med" len="lg"/>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577" name="Freeform 6"/>
          <p:cNvSpPr>
            <a:spLocks/>
          </p:cNvSpPr>
          <p:nvPr/>
        </p:nvSpPr>
        <p:spPr bwMode="auto">
          <a:xfrm>
            <a:off x="5762625" y="3884613"/>
            <a:ext cx="1020763" cy="866775"/>
          </a:xfrm>
          <a:custGeom>
            <a:avLst/>
            <a:gdLst/>
            <a:ahLst/>
            <a:cxnLst>
              <a:cxn ang="0">
                <a:pos x="642" y="0"/>
              </a:cxn>
              <a:cxn ang="0">
                <a:pos x="278" y="324"/>
              </a:cxn>
              <a:cxn ang="0">
                <a:pos x="339" y="204"/>
              </a:cxn>
              <a:cxn ang="0">
                <a:pos x="0" y="545"/>
              </a:cxn>
            </a:cxnLst>
            <a:rect l="0" t="0" r="r" b="b"/>
            <a:pathLst>
              <a:path w="643" h="546">
                <a:moveTo>
                  <a:pt x="642" y="0"/>
                </a:moveTo>
                <a:lnTo>
                  <a:pt x="278" y="324"/>
                </a:lnTo>
                <a:lnTo>
                  <a:pt x="339" y="204"/>
                </a:lnTo>
                <a:lnTo>
                  <a:pt x="0" y="545"/>
                </a:lnTo>
              </a:path>
            </a:pathLst>
          </a:custGeom>
          <a:noFill/>
          <a:ln w="12700" cap="rnd" cmpd="sng">
            <a:solidFill>
              <a:srgbClr val="FF0000"/>
            </a:solidFill>
            <a:prstDash val="solid"/>
            <a:round/>
            <a:headEnd type="stealth" w="med" len="lg"/>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578" name="Freeform 7"/>
          <p:cNvSpPr>
            <a:spLocks/>
          </p:cNvSpPr>
          <p:nvPr/>
        </p:nvSpPr>
        <p:spPr bwMode="auto">
          <a:xfrm>
            <a:off x="7019925" y="3883025"/>
            <a:ext cx="1020763" cy="866775"/>
          </a:xfrm>
          <a:custGeom>
            <a:avLst/>
            <a:gdLst/>
            <a:ahLst/>
            <a:cxnLst>
              <a:cxn ang="0">
                <a:pos x="642" y="545"/>
              </a:cxn>
              <a:cxn ang="0">
                <a:pos x="278" y="221"/>
              </a:cxn>
              <a:cxn ang="0">
                <a:pos x="339" y="341"/>
              </a:cxn>
              <a:cxn ang="0">
                <a:pos x="0" y="0"/>
              </a:cxn>
            </a:cxnLst>
            <a:rect l="0" t="0" r="r" b="b"/>
            <a:pathLst>
              <a:path w="643" h="546">
                <a:moveTo>
                  <a:pt x="642" y="545"/>
                </a:moveTo>
                <a:lnTo>
                  <a:pt x="278" y="221"/>
                </a:lnTo>
                <a:lnTo>
                  <a:pt x="339" y="341"/>
                </a:lnTo>
                <a:lnTo>
                  <a:pt x="0" y="0"/>
                </a:lnTo>
              </a:path>
            </a:pathLst>
          </a:custGeom>
          <a:noFill/>
          <a:ln w="12700" cap="rnd" cmpd="sng">
            <a:solidFill>
              <a:schemeClr val="accent1"/>
            </a:solidFill>
            <a:prstDash val="solid"/>
            <a:round/>
            <a:headEnd type="none" w="sm" len="sm"/>
            <a:tailEnd type="stealth" w="med" len="lg"/>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579" name="Freeform 8"/>
          <p:cNvSpPr>
            <a:spLocks/>
          </p:cNvSpPr>
          <p:nvPr/>
        </p:nvSpPr>
        <p:spPr bwMode="auto">
          <a:xfrm>
            <a:off x="5591175" y="3787775"/>
            <a:ext cx="1020763" cy="866775"/>
          </a:xfrm>
          <a:custGeom>
            <a:avLst/>
            <a:gdLst/>
            <a:ahLst/>
            <a:cxnLst>
              <a:cxn ang="0">
                <a:pos x="0" y="545"/>
              </a:cxn>
              <a:cxn ang="0">
                <a:pos x="364" y="221"/>
              </a:cxn>
              <a:cxn ang="0">
                <a:pos x="303" y="341"/>
              </a:cxn>
              <a:cxn ang="0">
                <a:pos x="642" y="0"/>
              </a:cxn>
            </a:cxnLst>
            <a:rect l="0" t="0" r="r" b="b"/>
            <a:pathLst>
              <a:path w="643" h="546">
                <a:moveTo>
                  <a:pt x="0" y="545"/>
                </a:moveTo>
                <a:lnTo>
                  <a:pt x="364" y="221"/>
                </a:lnTo>
                <a:lnTo>
                  <a:pt x="303" y="341"/>
                </a:lnTo>
                <a:lnTo>
                  <a:pt x="642" y="0"/>
                </a:lnTo>
              </a:path>
            </a:pathLst>
          </a:custGeom>
          <a:noFill/>
          <a:ln w="12700" cap="rnd" cmpd="sng">
            <a:solidFill>
              <a:schemeClr val="accent1"/>
            </a:solidFill>
            <a:prstDash val="solid"/>
            <a:round/>
            <a:headEnd type="none" w="sm" len="sm"/>
            <a:tailEnd type="stealth" w="med" len="lg"/>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580" name="Rectangle 9"/>
          <p:cNvSpPr>
            <a:spLocks noChangeArrowheads="1"/>
          </p:cNvSpPr>
          <p:nvPr/>
        </p:nvSpPr>
        <p:spPr bwMode="auto">
          <a:xfrm>
            <a:off x="6099175" y="4503738"/>
            <a:ext cx="1138238" cy="369887"/>
          </a:xfrm>
          <a:prstGeom prst="rect">
            <a:avLst/>
          </a:prstGeom>
          <a:noFill/>
          <a:ln w="9525">
            <a:noFill/>
            <a:miter lim="800000"/>
            <a:headEnd/>
            <a:tailEnd/>
          </a:ln>
          <a:effectLst/>
        </p:spPr>
        <p:txBody>
          <a:bodyPr wrap="none" lIns="92075" tIns="46038" rIns="92075" bIns="46038">
            <a:spAutoFit/>
          </a:bodyPr>
          <a:lstStyle/>
          <a:p>
            <a:pPr fontAlgn="auto">
              <a:spcBef>
                <a:spcPts val="0"/>
              </a:spcBef>
              <a:spcAft>
                <a:spcPts val="0"/>
              </a:spcAft>
              <a:defRPr/>
            </a:pPr>
            <a:r>
              <a:rPr lang="en-US" sz="1800" kern="0">
                <a:solidFill>
                  <a:srgbClr val="000000"/>
                </a:solidFill>
                <a:latin typeface="Cambria" pitchFamily="18" charset="0"/>
              </a:rPr>
              <a:t>Net Entry</a:t>
            </a:r>
          </a:p>
        </p:txBody>
      </p:sp>
      <p:sp>
        <p:nvSpPr>
          <p:cNvPr id="581" name="Rectangle 10"/>
          <p:cNvSpPr>
            <a:spLocks noChangeArrowheads="1"/>
          </p:cNvSpPr>
          <p:nvPr/>
        </p:nvSpPr>
        <p:spPr bwMode="auto">
          <a:xfrm>
            <a:off x="5486400" y="3810000"/>
            <a:ext cx="647700" cy="369888"/>
          </a:xfrm>
          <a:prstGeom prst="rect">
            <a:avLst/>
          </a:prstGeom>
          <a:noFill/>
          <a:ln w="9525">
            <a:noFill/>
            <a:miter lim="800000"/>
            <a:headEnd/>
            <a:tailEnd/>
          </a:ln>
          <a:effectLst/>
        </p:spPr>
        <p:txBody>
          <a:bodyPr wrap="none" lIns="92075" tIns="46038" rIns="92075" bIns="46038">
            <a:spAutoFit/>
          </a:bodyPr>
          <a:lstStyle/>
          <a:p>
            <a:pPr fontAlgn="auto">
              <a:spcBef>
                <a:spcPts val="0"/>
              </a:spcBef>
              <a:spcAft>
                <a:spcPts val="0"/>
              </a:spcAft>
              <a:defRPr/>
            </a:pPr>
            <a:r>
              <a:rPr lang="en-US" sz="1800" kern="0">
                <a:solidFill>
                  <a:srgbClr val="000000"/>
                </a:solidFill>
                <a:latin typeface="Cambria" pitchFamily="18" charset="0"/>
              </a:rPr>
              <a:t>PPLI</a:t>
            </a:r>
          </a:p>
        </p:txBody>
      </p:sp>
      <p:sp>
        <p:nvSpPr>
          <p:cNvPr id="582" name="Rectangle 11"/>
          <p:cNvSpPr>
            <a:spLocks noChangeArrowheads="1"/>
          </p:cNvSpPr>
          <p:nvPr/>
        </p:nvSpPr>
        <p:spPr bwMode="auto">
          <a:xfrm>
            <a:off x="6956425" y="2636838"/>
            <a:ext cx="647700" cy="369887"/>
          </a:xfrm>
          <a:prstGeom prst="rect">
            <a:avLst/>
          </a:prstGeom>
          <a:noFill/>
          <a:ln w="9525">
            <a:noFill/>
            <a:miter lim="800000"/>
            <a:headEnd/>
            <a:tailEnd/>
          </a:ln>
          <a:effectLst/>
        </p:spPr>
        <p:txBody>
          <a:bodyPr wrap="none" lIns="92075" tIns="46038" rIns="92075" bIns="46038">
            <a:spAutoFit/>
          </a:bodyPr>
          <a:lstStyle/>
          <a:p>
            <a:pPr fontAlgn="auto">
              <a:spcBef>
                <a:spcPts val="0"/>
              </a:spcBef>
              <a:spcAft>
                <a:spcPts val="0"/>
              </a:spcAft>
              <a:defRPr/>
            </a:pPr>
            <a:r>
              <a:rPr lang="en-US" sz="1800" kern="0">
                <a:solidFill>
                  <a:srgbClr val="000000"/>
                </a:solidFill>
                <a:latin typeface="Cambria" pitchFamily="18" charset="0"/>
              </a:rPr>
              <a:t>PPLI</a:t>
            </a:r>
          </a:p>
        </p:txBody>
      </p:sp>
      <p:sp>
        <p:nvSpPr>
          <p:cNvPr id="583" name="Rectangle 12"/>
          <p:cNvSpPr>
            <a:spLocks noChangeArrowheads="1"/>
          </p:cNvSpPr>
          <p:nvPr/>
        </p:nvSpPr>
        <p:spPr bwMode="auto">
          <a:xfrm>
            <a:off x="7508875" y="4046538"/>
            <a:ext cx="647700" cy="369887"/>
          </a:xfrm>
          <a:prstGeom prst="rect">
            <a:avLst/>
          </a:prstGeom>
          <a:noFill/>
          <a:ln w="9525">
            <a:noFill/>
            <a:miter lim="800000"/>
            <a:headEnd/>
            <a:tailEnd/>
          </a:ln>
          <a:effectLst/>
        </p:spPr>
        <p:txBody>
          <a:bodyPr wrap="none" lIns="92075" tIns="46038" rIns="92075" bIns="46038">
            <a:spAutoFit/>
          </a:bodyPr>
          <a:lstStyle/>
          <a:p>
            <a:pPr fontAlgn="auto">
              <a:spcBef>
                <a:spcPts val="0"/>
              </a:spcBef>
              <a:spcAft>
                <a:spcPts val="0"/>
              </a:spcAft>
              <a:defRPr/>
            </a:pPr>
            <a:r>
              <a:rPr lang="en-US" sz="1800" kern="0">
                <a:solidFill>
                  <a:srgbClr val="000000"/>
                </a:solidFill>
                <a:latin typeface="Cambria" pitchFamily="18" charset="0"/>
              </a:rPr>
              <a:t>PPLI</a:t>
            </a:r>
          </a:p>
        </p:txBody>
      </p:sp>
      <p:grpSp>
        <p:nvGrpSpPr>
          <p:cNvPr id="584" name="Group 13"/>
          <p:cNvGrpSpPr>
            <a:grpSpLocks/>
          </p:cNvGrpSpPr>
          <p:nvPr/>
        </p:nvGrpSpPr>
        <p:grpSpPr bwMode="auto">
          <a:xfrm>
            <a:off x="6400800" y="1701800"/>
            <a:ext cx="903288" cy="482600"/>
            <a:chOff x="4032" y="1072"/>
            <a:chExt cx="569" cy="304"/>
          </a:xfrm>
          <a:solidFill>
            <a:schemeClr val="bg1">
              <a:lumMod val="50000"/>
              <a:lumOff val="50000"/>
            </a:schemeClr>
          </a:solidFill>
        </p:grpSpPr>
        <p:sp>
          <p:nvSpPr>
            <p:cNvPr id="585" name="Freeform 14"/>
            <p:cNvSpPr>
              <a:spLocks/>
            </p:cNvSpPr>
            <p:nvPr/>
          </p:nvSpPr>
          <p:spPr bwMode="auto">
            <a:xfrm>
              <a:off x="4032" y="1072"/>
              <a:ext cx="569" cy="304"/>
            </a:xfrm>
            <a:custGeom>
              <a:avLst/>
              <a:gdLst/>
              <a:ahLst/>
              <a:cxnLst>
                <a:cxn ang="0">
                  <a:pos x="125" y="186"/>
                </a:cxn>
                <a:cxn ang="0">
                  <a:pos x="113" y="188"/>
                </a:cxn>
                <a:cxn ang="0">
                  <a:pos x="102" y="185"/>
                </a:cxn>
                <a:cxn ang="0">
                  <a:pos x="81" y="177"/>
                </a:cxn>
                <a:cxn ang="0">
                  <a:pos x="77" y="174"/>
                </a:cxn>
                <a:cxn ang="0">
                  <a:pos x="71" y="171"/>
                </a:cxn>
                <a:cxn ang="0">
                  <a:pos x="66" y="168"/>
                </a:cxn>
                <a:cxn ang="0">
                  <a:pos x="62" y="158"/>
                </a:cxn>
                <a:cxn ang="0">
                  <a:pos x="62" y="144"/>
                </a:cxn>
                <a:cxn ang="0">
                  <a:pos x="0" y="110"/>
                </a:cxn>
                <a:cxn ang="0">
                  <a:pos x="4" y="102"/>
                </a:cxn>
                <a:cxn ang="0">
                  <a:pos x="10" y="97"/>
                </a:cxn>
                <a:cxn ang="0">
                  <a:pos x="30" y="94"/>
                </a:cxn>
                <a:cxn ang="0">
                  <a:pos x="17" y="55"/>
                </a:cxn>
                <a:cxn ang="0">
                  <a:pos x="36" y="44"/>
                </a:cxn>
                <a:cxn ang="0">
                  <a:pos x="58" y="43"/>
                </a:cxn>
                <a:cxn ang="0">
                  <a:pos x="51" y="16"/>
                </a:cxn>
                <a:cxn ang="0">
                  <a:pos x="79" y="1"/>
                </a:cxn>
                <a:cxn ang="0">
                  <a:pos x="88" y="1"/>
                </a:cxn>
                <a:cxn ang="0">
                  <a:pos x="125" y="43"/>
                </a:cxn>
                <a:cxn ang="0">
                  <a:pos x="250" y="41"/>
                </a:cxn>
                <a:cxn ang="0">
                  <a:pos x="296" y="40"/>
                </a:cxn>
                <a:cxn ang="0">
                  <a:pos x="368" y="44"/>
                </a:cxn>
                <a:cxn ang="0">
                  <a:pos x="404" y="43"/>
                </a:cxn>
                <a:cxn ang="0">
                  <a:pos x="428" y="29"/>
                </a:cxn>
                <a:cxn ang="0">
                  <a:pos x="454" y="20"/>
                </a:cxn>
                <a:cxn ang="0">
                  <a:pos x="480" y="22"/>
                </a:cxn>
                <a:cxn ang="0">
                  <a:pos x="497" y="31"/>
                </a:cxn>
                <a:cxn ang="0">
                  <a:pos x="508" y="41"/>
                </a:cxn>
                <a:cxn ang="0">
                  <a:pos x="530" y="50"/>
                </a:cxn>
                <a:cxn ang="0">
                  <a:pos x="554" y="62"/>
                </a:cxn>
                <a:cxn ang="0">
                  <a:pos x="568" y="65"/>
                </a:cxn>
                <a:cxn ang="0">
                  <a:pos x="554" y="74"/>
                </a:cxn>
                <a:cxn ang="0">
                  <a:pos x="538" y="88"/>
                </a:cxn>
                <a:cxn ang="0">
                  <a:pos x="499" y="102"/>
                </a:cxn>
                <a:cxn ang="0">
                  <a:pos x="442" y="144"/>
                </a:cxn>
                <a:cxn ang="0">
                  <a:pos x="409" y="153"/>
                </a:cxn>
                <a:cxn ang="0">
                  <a:pos x="409" y="158"/>
                </a:cxn>
                <a:cxn ang="0">
                  <a:pos x="426" y="168"/>
                </a:cxn>
                <a:cxn ang="0">
                  <a:pos x="435" y="170"/>
                </a:cxn>
                <a:cxn ang="0">
                  <a:pos x="416" y="177"/>
                </a:cxn>
                <a:cxn ang="0">
                  <a:pos x="404" y="188"/>
                </a:cxn>
                <a:cxn ang="0">
                  <a:pos x="275" y="271"/>
                </a:cxn>
                <a:cxn ang="0">
                  <a:pos x="262" y="277"/>
                </a:cxn>
                <a:cxn ang="0">
                  <a:pos x="207" y="289"/>
                </a:cxn>
                <a:cxn ang="0">
                  <a:pos x="198" y="301"/>
                </a:cxn>
                <a:cxn ang="0">
                  <a:pos x="186" y="303"/>
                </a:cxn>
                <a:cxn ang="0">
                  <a:pos x="174" y="303"/>
                </a:cxn>
                <a:cxn ang="0">
                  <a:pos x="133" y="237"/>
                </a:cxn>
                <a:cxn ang="0">
                  <a:pos x="126" y="234"/>
                </a:cxn>
                <a:cxn ang="0">
                  <a:pos x="120" y="234"/>
                </a:cxn>
                <a:cxn ang="0">
                  <a:pos x="116" y="225"/>
                </a:cxn>
                <a:cxn ang="0">
                  <a:pos x="114" y="211"/>
                </a:cxn>
                <a:cxn ang="0">
                  <a:pos x="116" y="202"/>
                </a:cxn>
                <a:cxn ang="0">
                  <a:pos x="123" y="198"/>
                </a:cxn>
              </a:cxnLst>
              <a:rect l="0" t="0" r="r" b="b"/>
              <a:pathLst>
                <a:path w="569" h="304">
                  <a:moveTo>
                    <a:pt x="128" y="188"/>
                  </a:moveTo>
                  <a:lnTo>
                    <a:pt x="127" y="188"/>
                  </a:lnTo>
                  <a:lnTo>
                    <a:pt x="126" y="186"/>
                  </a:lnTo>
                  <a:lnTo>
                    <a:pt x="125" y="186"/>
                  </a:lnTo>
                  <a:lnTo>
                    <a:pt x="121" y="188"/>
                  </a:lnTo>
                  <a:lnTo>
                    <a:pt x="116" y="188"/>
                  </a:lnTo>
                  <a:lnTo>
                    <a:pt x="115" y="188"/>
                  </a:lnTo>
                  <a:lnTo>
                    <a:pt x="113" y="188"/>
                  </a:lnTo>
                  <a:lnTo>
                    <a:pt x="112" y="186"/>
                  </a:lnTo>
                  <a:lnTo>
                    <a:pt x="110" y="186"/>
                  </a:lnTo>
                  <a:lnTo>
                    <a:pt x="108" y="183"/>
                  </a:lnTo>
                  <a:lnTo>
                    <a:pt x="102" y="185"/>
                  </a:lnTo>
                  <a:lnTo>
                    <a:pt x="96" y="185"/>
                  </a:lnTo>
                  <a:lnTo>
                    <a:pt x="90" y="185"/>
                  </a:lnTo>
                  <a:lnTo>
                    <a:pt x="86" y="183"/>
                  </a:lnTo>
                  <a:lnTo>
                    <a:pt x="81" y="177"/>
                  </a:lnTo>
                  <a:lnTo>
                    <a:pt x="78" y="177"/>
                  </a:lnTo>
                  <a:lnTo>
                    <a:pt x="77" y="177"/>
                  </a:lnTo>
                  <a:lnTo>
                    <a:pt x="76" y="176"/>
                  </a:lnTo>
                  <a:lnTo>
                    <a:pt x="77" y="174"/>
                  </a:lnTo>
                  <a:lnTo>
                    <a:pt x="78" y="174"/>
                  </a:lnTo>
                  <a:lnTo>
                    <a:pt x="75" y="171"/>
                  </a:lnTo>
                  <a:lnTo>
                    <a:pt x="73" y="171"/>
                  </a:lnTo>
                  <a:lnTo>
                    <a:pt x="71" y="171"/>
                  </a:lnTo>
                  <a:lnTo>
                    <a:pt x="70" y="171"/>
                  </a:lnTo>
                  <a:lnTo>
                    <a:pt x="68" y="171"/>
                  </a:lnTo>
                  <a:lnTo>
                    <a:pt x="66" y="170"/>
                  </a:lnTo>
                  <a:lnTo>
                    <a:pt x="66" y="168"/>
                  </a:lnTo>
                  <a:lnTo>
                    <a:pt x="64" y="165"/>
                  </a:lnTo>
                  <a:lnTo>
                    <a:pt x="62" y="162"/>
                  </a:lnTo>
                  <a:lnTo>
                    <a:pt x="62" y="159"/>
                  </a:lnTo>
                  <a:lnTo>
                    <a:pt x="62" y="158"/>
                  </a:lnTo>
                  <a:lnTo>
                    <a:pt x="62" y="155"/>
                  </a:lnTo>
                  <a:lnTo>
                    <a:pt x="62" y="150"/>
                  </a:lnTo>
                  <a:lnTo>
                    <a:pt x="62" y="147"/>
                  </a:lnTo>
                  <a:lnTo>
                    <a:pt x="62" y="144"/>
                  </a:lnTo>
                  <a:lnTo>
                    <a:pt x="62" y="143"/>
                  </a:lnTo>
                  <a:lnTo>
                    <a:pt x="63" y="141"/>
                  </a:lnTo>
                  <a:lnTo>
                    <a:pt x="47" y="143"/>
                  </a:lnTo>
                  <a:lnTo>
                    <a:pt x="0" y="110"/>
                  </a:lnTo>
                  <a:lnTo>
                    <a:pt x="3" y="105"/>
                  </a:lnTo>
                  <a:lnTo>
                    <a:pt x="3" y="104"/>
                  </a:lnTo>
                  <a:lnTo>
                    <a:pt x="3" y="102"/>
                  </a:lnTo>
                  <a:lnTo>
                    <a:pt x="4" y="102"/>
                  </a:lnTo>
                  <a:lnTo>
                    <a:pt x="5" y="101"/>
                  </a:lnTo>
                  <a:lnTo>
                    <a:pt x="6" y="100"/>
                  </a:lnTo>
                  <a:lnTo>
                    <a:pt x="8" y="98"/>
                  </a:lnTo>
                  <a:lnTo>
                    <a:pt x="10" y="97"/>
                  </a:lnTo>
                  <a:lnTo>
                    <a:pt x="13" y="95"/>
                  </a:lnTo>
                  <a:lnTo>
                    <a:pt x="17" y="95"/>
                  </a:lnTo>
                  <a:lnTo>
                    <a:pt x="21" y="94"/>
                  </a:lnTo>
                  <a:lnTo>
                    <a:pt x="30" y="94"/>
                  </a:lnTo>
                  <a:lnTo>
                    <a:pt x="70" y="97"/>
                  </a:lnTo>
                  <a:lnTo>
                    <a:pt x="64" y="67"/>
                  </a:lnTo>
                  <a:lnTo>
                    <a:pt x="11" y="58"/>
                  </a:lnTo>
                  <a:lnTo>
                    <a:pt x="17" y="55"/>
                  </a:lnTo>
                  <a:lnTo>
                    <a:pt x="23" y="52"/>
                  </a:lnTo>
                  <a:lnTo>
                    <a:pt x="28" y="47"/>
                  </a:lnTo>
                  <a:lnTo>
                    <a:pt x="32" y="46"/>
                  </a:lnTo>
                  <a:lnTo>
                    <a:pt x="36" y="44"/>
                  </a:lnTo>
                  <a:lnTo>
                    <a:pt x="40" y="43"/>
                  </a:lnTo>
                  <a:lnTo>
                    <a:pt x="44" y="43"/>
                  </a:lnTo>
                  <a:lnTo>
                    <a:pt x="48" y="43"/>
                  </a:lnTo>
                  <a:lnTo>
                    <a:pt x="58" y="43"/>
                  </a:lnTo>
                  <a:lnTo>
                    <a:pt x="54" y="17"/>
                  </a:lnTo>
                  <a:lnTo>
                    <a:pt x="52" y="17"/>
                  </a:lnTo>
                  <a:lnTo>
                    <a:pt x="51" y="17"/>
                  </a:lnTo>
                  <a:lnTo>
                    <a:pt x="51" y="16"/>
                  </a:lnTo>
                  <a:lnTo>
                    <a:pt x="53" y="16"/>
                  </a:lnTo>
                  <a:lnTo>
                    <a:pt x="51" y="7"/>
                  </a:lnTo>
                  <a:lnTo>
                    <a:pt x="75" y="1"/>
                  </a:lnTo>
                  <a:lnTo>
                    <a:pt x="79" y="1"/>
                  </a:lnTo>
                  <a:lnTo>
                    <a:pt x="82" y="0"/>
                  </a:lnTo>
                  <a:lnTo>
                    <a:pt x="85" y="0"/>
                  </a:lnTo>
                  <a:lnTo>
                    <a:pt x="87" y="1"/>
                  </a:lnTo>
                  <a:lnTo>
                    <a:pt x="88" y="1"/>
                  </a:lnTo>
                  <a:lnTo>
                    <a:pt x="91" y="4"/>
                  </a:lnTo>
                  <a:lnTo>
                    <a:pt x="93" y="5"/>
                  </a:lnTo>
                  <a:lnTo>
                    <a:pt x="96" y="8"/>
                  </a:lnTo>
                  <a:lnTo>
                    <a:pt x="125" y="43"/>
                  </a:lnTo>
                  <a:lnTo>
                    <a:pt x="244" y="44"/>
                  </a:lnTo>
                  <a:lnTo>
                    <a:pt x="245" y="43"/>
                  </a:lnTo>
                  <a:lnTo>
                    <a:pt x="246" y="43"/>
                  </a:lnTo>
                  <a:lnTo>
                    <a:pt x="250" y="41"/>
                  </a:lnTo>
                  <a:lnTo>
                    <a:pt x="254" y="41"/>
                  </a:lnTo>
                  <a:lnTo>
                    <a:pt x="267" y="41"/>
                  </a:lnTo>
                  <a:lnTo>
                    <a:pt x="283" y="40"/>
                  </a:lnTo>
                  <a:lnTo>
                    <a:pt x="296" y="40"/>
                  </a:lnTo>
                  <a:lnTo>
                    <a:pt x="311" y="41"/>
                  </a:lnTo>
                  <a:lnTo>
                    <a:pt x="311" y="38"/>
                  </a:lnTo>
                  <a:lnTo>
                    <a:pt x="311" y="34"/>
                  </a:lnTo>
                  <a:lnTo>
                    <a:pt x="368" y="44"/>
                  </a:lnTo>
                  <a:lnTo>
                    <a:pt x="396" y="46"/>
                  </a:lnTo>
                  <a:lnTo>
                    <a:pt x="398" y="44"/>
                  </a:lnTo>
                  <a:lnTo>
                    <a:pt x="398" y="46"/>
                  </a:lnTo>
                  <a:lnTo>
                    <a:pt x="404" y="43"/>
                  </a:lnTo>
                  <a:lnTo>
                    <a:pt x="409" y="40"/>
                  </a:lnTo>
                  <a:lnTo>
                    <a:pt x="415" y="35"/>
                  </a:lnTo>
                  <a:lnTo>
                    <a:pt x="421" y="32"/>
                  </a:lnTo>
                  <a:lnTo>
                    <a:pt x="428" y="29"/>
                  </a:lnTo>
                  <a:lnTo>
                    <a:pt x="434" y="26"/>
                  </a:lnTo>
                  <a:lnTo>
                    <a:pt x="441" y="23"/>
                  </a:lnTo>
                  <a:lnTo>
                    <a:pt x="448" y="22"/>
                  </a:lnTo>
                  <a:lnTo>
                    <a:pt x="454" y="20"/>
                  </a:lnTo>
                  <a:lnTo>
                    <a:pt x="460" y="19"/>
                  </a:lnTo>
                  <a:lnTo>
                    <a:pt x="467" y="19"/>
                  </a:lnTo>
                  <a:lnTo>
                    <a:pt x="475" y="20"/>
                  </a:lnTo>
                  <a:lnTo>
                    <a:pt x="480" y="22"/>
                  </a:lnTo>
                  <a:lnTo>
                    <a:pt x="487" y="25"/>
                  </a:lnTo>
                  <a:lnTo>
                    <a:pt x="490" y="26"/>
                  </a:lnTo>
                  <a:lnTo>
                    <a:pt x="493" y="28"/>
                  </a:lnTo>
                  <a:lnTo>
                    <a:pt x="497" y="31"/>
                  </a:lnTo>
                  <a:lnTo>
                    <a:pt x="499" y="32"/>
                  </a:lnTo>
                  <a:lnTo>
                    <a:pt x="502" y="35"/>
                  </a:lnTo>
                  <a:lnTo>
                    <a:pt x="505" y="38"/>
                  </a:lnTo>
                  <a:lnTo>
                    <a:pt x="508" y="41"/>
                  </a:lnTo>
                  <a:lnTo>
                    <a:pt x="510" y="44"/>
                  </a:lnTo>
                  <a:lnTo>
                    <a:pt x="517" y="46"/>
                  </a:lnTo>
                  <a:lnTo>
                    <a:pt x="524" y="47"/>
                  </a:lnTo>
                  <a:lnTo>
                    <a:pt x="530" y="50"/>
                  </a:lnTo>
                  <a:lnTo>
                    <a:pt x="537" y="52"/>
                  </a:lnTo>
                  <a:lnTo>
                    <a:pt x="542" y="55"/>
                  </a:lnTo>
                  <a:lnTo>
                    <a:pt x="548" y="56"/>
                  </a:lnTo>
                  <a:lnTo>
                    <a:pt x="554" y="62"/>
                  </a:lnTo>
                  <a:lnTo>
                    <a:pt x="559" y="65"/>
                  </a:lnTo>
                  <a:lnTo>
                    <a:pt x="567" y="64"/>
                  </a:lnTo>
                  <a:lnTo>
                    <a:pt x="568" y="64"/>
                  </a:lnTo>
                  <a:lnTo>
                    <a:pt x="568" y="65"/>
                  </a:lnTo>
                  <a:lnTo>
                    <a:pt x="567" y="67"/>
                  </a:lnTo>
                  <a:lnTo>
                    <a:pt x="559" y="67"/>
                  </a:lnTo>
                  <a:lnTo>
                    <a:pt x="557" y="71"/>
                  </a:lnTo>
                  <a:lnTo>
                    <a:pt x="554" y="74"/>
                  </a:lnTo>
                  <a:lnTo>
                    <a:pt x="551" y="79"/>
                  </a:lnTo>
                  <a:lnTo>
                    <a:pt x="547" y="82"/>
                  </a:lnTo>
                  <a:lnTo>
                    <a:pt x="542" y="85"/>
                  </a:lnTo>
                  <a:lnTo>
                    <a:pt x="538" y="88"/>
                  </a:lnTo>
                  <a:lnTo>
                    <a:pt x="534" y="91"/>
                  </a:lnTo>
                  <a:lnTo>
                    <a:pt x="527" y="92"/>
                  </a:lnTo>
                  <a:lnTo>
                    <a:pt x="514" y="98"/>
                  </a:lnTo>
                  <a:lnTo>
                    <a:pt x="499" y="102"/>
                  </a:lnTo>
                  <a:lnTo>
                    <a:pt x="480" y="108"/>
                  </a:lnTo>
                  <a:lnTo>
                    <a:pt x="460" y="113"/>
                  </a:lnTo>
                  <a:lnTo>
                    <a:pt x="451" y="120"/>
                  </a:lnTo>
                  <a:lnTo>
                    <a:pt x="442" y="144"/>
                  </a:lnTo>
                  <a:lnTo>
                    <a:pt x="425" y="137"/>
                  </a:lnTo>
                  <a:lnTo>
                    <a:pt x="417" y="144"/>
                  </a:lnTo>
                  <a:lnTo>
                    <a:pt x="409" y="152"/>
                  </a:lnTo>
                  <a:lnTo>
                    <a:pt x="409" y="153"/>
                  </a:lnTo>
                  <a:lnTo>
                    <a:pt x="408" y="155"/>
                  </a:lnTo>
                  <a:lnTo>
                    <a:pt x="408" y="156"/>
                  </a:lnTo>
                  <a:lnTo>
                    <a:pt x="409" y="156"/>
                  </a:lnTo>
                  <a:lnTo>
                    <a:pt x="409" y="158"/>
                  </a:lnTo>
                  <a:lnTo>
                    <a:pt x="409" y="159"/>
                  </a:lnTo>
                  <a:lnTo>
                    <a:pt x="421" y="168"/>
                  </a:lnTo>
                  <a:lnTo>
                    <a:pt x="421" y="170"/>
                  </a:lnTo>
                  <a:lnTo>
                    <a:pt x="426" y="168"/>
                  </a:lnTo>
                  <a:lnTo>
                    <a:pt x="432" y="168"/>
                  </a:lnTo>
                  <a:lnTo>
                    <a:pt x="435" y="168"/>
                  </a:lnTo>
                  <a:lnTo>
                    <a:pt x="436" y="170"/>
                  </a:lnTo>
                  <a:lnTo>
                    <a:pt x="435" y="170"/>
                  </a:lnTo>
                  <a:lnTo>
                    <a:pt x="432" y="171"/>
                  </a:lnTo>
                  <a:lnTo>
                    <a:pt x="427" y="174"/>
                  </a:lnTo>
                  <a:lnTo>
                    <a:pt x="421" y="176"/>
                  </a:lnTo>
                  <a:lnTo>
                    <a:pt x="416" y="177"/>
                  </a:lnTo>
                  <a:lnTo>
                    <a:pt x="413" y="180"/>
                  </a:lnTo>
                  <a:lnTo>
                    <a:pt x="411" y="185"/>
                  </a:lnTo>
                  <a:lnTo>
                    <a:pt x="408" y="186"/>
                  </a:lnTo>
                  <a:lnTo>
                    <a:pt x="404" y="188"/>
                  </a:lnTo>
                  <a:lnTo>
                    <a:pt x="399" y="189"/>
                  </a:lnTo>
                  <a:lnTo>
                    <a:pt x="350" y="201"/>
                  </a:lnTo>
                  <a:lnTo>
                    <a:pt x="279" y="268"/>
                  </a:lnTo>
                  <a:lnTo>
                    <a:pt x="275" y="271"/>
                  </a:lnTo>
                  <a:lnTo>
                    <a:pt x="271" y="273"/>
                  </a:lnTo>
                  <a:lnTo>
                    <a:pt x="268" y="276"/>
                  </a:lnTo>
                  <a:lnTo>
                    <a:pt x="265" y="276"/>
                  </a:lnTo>
                  <a:lnTo>
                    <a:pt x="262" y="277"/>
                  </a:lnTo>
                  <a:lnTo>
                    <a:pt x="258" y="277"/>
                  </a:lnTo>
                  <a:lnTo>
                    <a:pt x="254" y="277"/>
                  </a:lnTo>
                  <a:lnTo>
                    <a:pt x="216" y="274"/>
                  </a:lnTo>
                  <a:lnTo>
                    <a:pt x="207" y="289"/>
                  </a:lnTo>
                  <a:lnTo>
                    <a:pt x="205" y="294"/>
                  </a:lnTo>
                  <a:lnTo>
                    <a:pt x="204" y="297"/>
                  </a:lnTo>
                  <a:lnTo>
                    <a:pt x="201" y="300"/>
                  </a:lnTo>
                  <a:lnTo>
                    <a:pt x="198" y="301"/>
                  </a:lnTo>
                  <a:lnTo>
                    <a:pt x="196" y="301"/>
                  </a:lnTo>
                  <a:lnTo>
                    <a:pt x="193" y="301"/>
                  </a:lnTo>
                  <a:lnTo>
                    <a:pt x="188" y="303"/>
                  </a:lnTo>
                  <a:lnTo>
                    <a:pt x="186" y="303"/>
                  </a:lnTo>
                  <a:lnTo>
                    <a:pt x="184" y="303"/>
                  </a:lnTo>
                  <a:lnTo>
                    <a:pt x="178" y="301"/>
                  </a:lnTo>
                  <a:lnTo>
                    <a:pt x="175" y="303"/>
                  </a:lnTo>
                  <a:lnTo>
                    <a:pt x="174" y="303"/>
                  </a:lnTo>
                  <a:lnTo>
                    <a:pt x="172" y="301"/>
                  </a:lnTo>
                  <a:lnTo>
                    <a:pt x="172" y="300"/>
                  </a:lnTo>
                  <a:lnTo>
                    <a:pt x="162" y="297"/>
                  </a:lnTo>
                  <a:lnTo>
                    <a:pt x="133" y="237"/>
                  </a:lnTo>
                  <a:lnTo>
                    <a:pt x="131" y="235"/>
                  </a:lnTo>
                  <a:lnTo>
                    <a:pt x="129" y="234"/>
                  </a:lnTo>
                  <a:lnTo>
                    <a:pt x="127" y="234"/>
                  </a:lnTo>
                  <a:lnTo>
                    <a:pt x="126" y="234"/>
                  </a:lnTo>
                  <a:lnTo>
                    <a:pt x="125" y="234"/>
                  </a:lnTo>
                  <a:lnTo>
                    <a:pt x="123" y="234"/>
                  </a:lnTo>
                  <a:lnTo>
                    <a:pt x="121" y="234"/>
                  </a:lnTo>
                  <a:lnTo>
                    <a:pt x="120" y="234"/>
                  </a:lnTo>
                  <a:lnTo>
                    <a:pt x="120" y="232"/>
                  </a:lnTo>
                  <a:lnTo>
                    <a:pt x="118" y="229"/>
                  </a:lnTo>
                  <a:lnTo>
                    <a:pt x="117" y="228"/>
                  </a:lnTo>
                  <a:lnTo>
                    <a:pt x="116" y="225"/>
                  </a:lnTo>
                  <a:lnTo>
                    <a:pt x="115" y="222"/>
                  </a:lnTo>
                  <a:lnTo>
                    <a:pt x="114" y="219"/>
                  </a:lnTo>
                  <a:lnTo>
                    <a:pt x="114" y="214"/>
                  </a:lnTo>
                  <a:lnTo>
                    <a:pt x="114" y="211"/>
                  </a:lnTo>
                  <a:lnTo>
                    <a:pt x="114" y="208"/>
                  </a:lnTo>
                  <a:lnTo>
                    <a:pt x="114" y="207"/>
                  </a:lnTo>
                  <a:lnTo>
                    <a:pt x="114" y="205"/>
                  </a:lnTo>
                  <a:lnTo>
                    <a:pt x="116" y="202"/>
                  </a:lnTo>
                  <a:lnTo>
                    <a:pt x="117" y="201"/>
                  </a:lnTo>
                  <a:lnTo>
                    <a:pt x="120" y="200"/>
                  </a:lnTo>
                  <a:lnTo>
                    <a:pt x="121" y="200"/>
                  </a:lnTo>
                  <a:lnTo>
                    <a:pt x="123" y="198"/>
                  </a:lnTo>
                  <a:lnTo>
                    <a:pt x="124" y="197"/>
                  </a:lnTo>
                  <a:lnTo>
                    <a:pt x="126" y="192"/>
                  </a:lnTo>
                  <a:lnTo>
                    <a:pt x="128" y="188"/>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586" name="Freeform 15"/>
            <p:cNvSpPr>
              <a:spLocks/>
            </p:cNvSpPr>
            <p:nvPr/>
          </p:nvSpPr>
          <p:spPr bwMode="auto">
            <a:xfrm>
              <a:off x="4160" y="1250"/>
              <a:ext cx="22" cy="24"/>
            </a:xfrm>
            <a:custGeom>
              <a:avLst/>
              <a:gdLst/>
              <a:ahLst/>
              <a:cxnLst>
                <a:cxn ang="0">
                  <a:pos x="0" y="23"/>
                </a:cxn>
                <a:cxn ang="0">
                  <a:pos x="1" y="17"/>
                </a:cxn>
                <a:cxn ang="0">
                  <a:pos x="3" y="14"/>
                </a:cxn>
                <a:cxn ang="0">
                  <a:pos x="6" y="11"/>
                </a:cxn>
                <a:cxn ang="0">
                  <a:pos x="9" y="8"/>
                </a:cxn>
                <a:cxn ang="0">
                  <a:pos x="21" y="0"/>
                </a:cxn>
              </a:cxnLst>
              <a:rect l="0" t="0" r="r" b="b"/>
              <a:pathLst>
                <a:path w="22" h="24">
                  <a:moveTo>
                    <a:pt x="0" y="23"/>
                  </a:moveTo>
                  <a:lnTo>
                    <a:pt x="1" y="17"/>
                  </a:lnTo>
                  <a:lnTo>
                    <a:pt x="3" y="14"/>
                  </a:lnTo>
                  <a:lnTo>
                    <a:pt x="6" y="11"/>
                  </a:lnTo>
                  <a:lnTo>
                    <a:pt x="9" y="8"/>
                  </a:lnTo>
                  <a:lnTo>
                    <a:pt x="21"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587" name="Freeform 16"/>
            <p:cNvSpPr>
              <a:spLocks/>
            </p:cNvSpPr>
            <p:nvPr/>
          </p:nvSpPr>
          <p:spPr bwMode="auto">
            <a:xfrm>
              <a:off x="4170" y="1254"/>
              <a:ext cx="17" cy="32"/>
            </a:xfrm>
            <a:custGeom>
              <a:avLst/>
              <a:gdLst/>
              <a:ahLst/>
              <a:cxnLst>
                <a:cxn ang="0">
                  <a:pos x="0" y="0"/>
                </a:cxn>
                <a:cxn ang="0">
                  <a:pos x="0" y="0"/>
                </a:cxn>
                <a:cxn ang="0">
                  <a:pos x="3" y="0"/>
                </a:cxn>
                <a:cxn ang="0">
                  <a:pos x="4" y="1"/>
                </a:cxn>
                <a:cxn ang="0">
                  <a:pos x="5" y="1"/>
                </a:cxn>
                <a:cxn ang="0">
                  <a:pos x="7" y="2"/>
                </a:cxn>
                <a:cxn ang="0">
                  <a:pos x="8" y="4"/>
                </a:cxn>
                <a:cxn ang="0">
                  <a:pos x="9" y="8"/>
                </a:cxn>
                <a:cxn ang="0">
                  <a:pos x="12" y="14"/>
                </a:cxn>
                <a:cxn ang="0">
                  <a:pos x="13" y="19"/>
                </a:cxn>
                <a:cxn ang="0">
                  <a:pos x="15" y="25"/>
                </a:cxn>
                <a:cxn ang="0">
                  <a:pos x="16" y="31"/>
                </a:cxn>
              </a:cxnLst>
              <a:rect l="0" t="0" r="r" b="b"/>
              <a:pathLst>
                <a:path w="17" h="32">
                  <a:moveTo>
                    <a:pt x="0" y="0"/>
                  </a:moveTo>
                  <a:lnTo>
                    <a:pt x="0" y="0"/>
                  </a:lnTo>
                  <a:lnTo>
                    <a:pt x="3" y="0"/>
                  </a:lnTo>
                  <a:lnTo>
                    <a:pt x="4" y="1"/>
                  </a:lnTo>
                  <a:lnTo>
                    <a:pt x="5" y="1"/>
                  </a:lnTo>
                  <a:lnTo>
                    <a:pt x="7" y="2"/>
                  </a:lnTo>
                  <a:lnTo>
                    <a:pt x="8" y="4"/>
                  </a:lnTo>
                  <a:lnTo>
                    <a:pt x="9" y="8"/>
                  </a:lnTo>
                  <a:lnTo>
                    <a:pt x="12" y="14"/>
                  </a:lnTo>
                  <a:lnTo>
                    <a:pt x="13" y="19"/>
                  </a:lnTo>
                  <a:lnTo>
                    <a:pt x="15" y="25"/>
                  </a:lnTo>
                  <a:lnTo>
                    <a:pt x="16" y="3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588" name="Freeform 17"/>
            <p:cNvSpPr>
              <a:spLocks/>
            </p:cNvSpPr>
            <p:nvPr/>
          </p:nvSpPr>
          <p:spPr bwMode="auto">
            <a:xfrm>
              <a:off x="4139" y="1244"/>
              <a:ext cx="20" cy="24"/>
            </a:xfrm>
            <a:custGeom>
              <a:avLst/>
              <a:gdLst/>
              <a:ahLst/>
              <a:cxnLst>
                <a:cxn ang="0">
                  <a:pos x="2" y="23"/>
                </a:cxn>
                <a:cxn ang="0">
                  <a:pos x="0" y="20"/>
                </a:cxn>
                <a:cxn ang="0">
                  <a:pos x="0" y="17"/>
                </a:cxn>
                <a:cxn ang="0">
                  <a:pos x="0" y="14"/>
                </a:cxn>
                <a:cxn ang="0">
                  <a:pos x="3" y="11"/>
                </a:cxn>
                <a:cxn ang="0">
                  <a:pos x="19" y="0"/>
                </a:cxn>
              </a:cxnLst>
              <a:rect l="0" t="0" r="r" b="b"/>
              <a:pathLst>
                <a:path w="20" h="24">
                  <a:moveTo>
                    <a:pt x="2" y="23"/>
                  </a:moveTo>
                  <a:lnTo>
                    <a:pt x="0" y="20"/>
                  </a:lnTo>
                  <a:lnTo>
                    <a:pt x="0" y="17"/>
                  </a:lnTo>
                  <a:lnTo>
                    <a:pt x="0" y="14"/>
                  </a:lnTo>
                  <a:lnTo>
                    <a:pt x="3" y="11"/>
                  </a:lnTo>
                  <a:lnTo>
                    <a:pt x="19"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589" name="Freeform 18"/>
            <p:cNvSpPr>
              <a:spLocks/>
            </p:cNvSpPr>
            <p:nvPr/>
          </p:nvSpPr>
          <p:spPr bwMode="auto">
            <a:xfrm>
              <a:off x="4120" y="1215"/>
              <a:ext cx="35" cy="25"/>
            </a:xfrm>
            <a:custGeom>
              <a:avLst/>
              <a:gdLst/>
              <a:ahLst/>
              <a:cxnLst>
                <a:cxn ang="0">
                  <a:pos x="34" y="0"/>
                </a:cxn>
                <a:cxn ang="0">
                  <a:pos x="20" y="9"/>
                </a:cxn>
                <a:cxn ang="0">
                  <a:pos x="17" y="9"/>
                </a:cxn>
                <a:cxn ang="0">
                  <a:pos x="13" y="9"/>
                </a:cxn>
                <a:cxn ang="0">
                  <a:pos x="12" y="9"/>
                </a:cxn>
                <a:cxn ang="0">
                  <a:pos x="10" y="11"/>
                </a:cxn>
                <a:cxn ang="0">
                  <a:pos x="7" y="12"/>
                </a:cxn>
                <a:cxn ang="0">
                  <a:pos x="3" y="16"/>
                </a:cxn>
                <a:cxn ang="0">
                  <a:pos x="0" y="18"/>
                </a:cxn>
                <a:cxn ang="0">
                  <a:pos x="0" y="20"/>
                </a:cxn>
                <a:cxn ang="0">
                  <a:pos x="0" y="22"/>
                </a:cxn>
                <a:cxn ang="0">
                  <a:pos x="2" y="24"/>
                </a:cxn>
              </a:cxnLst>
              <a:rect l="0" t="0" r="r" b="b"/>
              <a:pathLst>
                <a:path w="35" h="25">
                  <a:moveTo>
                    <a:pt x="34" y="0"/>
                  </a:moveTo>
                  <a:lnTo>
                    <a:pt x="20" y="9"/>
                  </a:lnTo>
                  <a:lnTo>
                    <a:pt x="17" y="9"/>
                  </a:lnTo>
                  <a:lnTo>
                    <a:pt x="13" y="9"/>
                  </a:lnTo>
                  <a:lnTo>
                    <a:pt x="12" y="9"/>
                  </a:lnTo>
                  <a:lnTo>
                    <a:pt x="10" y="11"/>
                  </a:lnTo>
                  <a:lnTo>
                    <a:pt x="7" y="12"/>
                  </a:lnTo>
                  <a:lnTo>
                    <a:pt x="3" y="16"/>
                  </a:lnTo>
                  <a:lnTo>
                    <a:pt x="0" y="18"/>
                  </a:lnTo>
                  <a:lnTo>
                    <a:pt x="0" y="20"/>
                  </a:lnTo>
                  <a:lnTo>
                    <a:pt x="0" y="22"/>
                  </a:lnTo>
                  <a:lnTo>
                    <a:pt x="2" y="24"/>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590" name="Freeform 19"/>
            <p:cNvSpPr>
              <a:spLocks/>
            </p:cNvSpPr>
            <p:nvPr/>
          </p:nvSpPr>
          <p:spPr bwMode="auto">
            <a:xfrm>
              <a:off x="4117" y="1196"/>
              <a:ext cx="17" cy="28"/>
            </a:xfrm>
            <a:custGeom>
              <a:avLst/>
              <a:gdLst/>
              <a:ahLst/>
              <a:cxnLst>
                <a:cxn ang="0">
                  <a:pos x="0" y="1"/>
                </a:cxn>
                <a:cxn ang="0">
                  <a:pos x="1" y="0"/>
                </a:cxn>
                <a:cxn ang="0">
                  <a:pos x="3" y="1"/>
                </a:cxn>
                <a:cxn ang="0">
                  <a:pos x="4" y="1"/>
                </a:cxn>
                <a:cxn ang="0">
                  <a:pos x="5" y="1"/>
                </a:cxn>
                <a:cxn ang="0">
                  <a:pos x="8" y="4"/>
                </a:cxn>
                <a:cxn ang="0">
                  <a:pos x="9" y="9"/>
                </a:cxn>
                <a:cxn ang="0">
                  <a:pos x="11" y="12"/>
                </a:cxn>
                <a:cxn ang="0">
                  <a:pos x="13" y="16"/>
                </a:cxn>
                <a:cxn ang="0">
                  <a:pos x="15" y="21"/>
                </a:cxn>
                <a:cxn ang="0">
                  <a:pos x="16" y="27"/>
                </a:cxn>
              </a:cxnLst>
              <a:rect l="0" t="0" r="r" b="b"/>
              <a:pathLst>
                <a:path w="17" h="28">
                  <a:moveTo>
                    <a:pt x="0" y="1"/>
                  </a:moveTo>
                  <a:lnTo>
                    <a:pt x="1" y="0"/>
                  </a:lnTo>
                  <a:lnTo>
                    <a:pt x="3" y="1"/>
                  </a:lnTo>
                  <a:lnTo>
                    <a:pt x="4" y="1"/>
                  </a:lnTo>
                  <a:lnTo>
                    <a:pt x="5" y="1"/>
                  </a:lnTo>
                  <a:lnTo>
                    <a:pt x="8" y="4"/>
                  </a:lnTo>
                  <a:lnTo>
                    <a:pt x="9" y="9"/>
                  </a:lnTo>
                  <a:lnTo>
                    <a:pt x="11" y="12"/>
                  </a:lnTo>
                  <a:lnTo>
                    <a:pt x="13" y="16"/>
                  </a:lnTo>
                  <a:lnTo>
                    <a:pt x="15" y="21"/>
                  </a:lnTo>
                  <a:lnTo>
                    <a:pt x="16" y="27"/>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591" name="Line 20"/>
            <p:cNvSpPr>
              <a:spLocks noChangeShapeType="1"/>
            </p:cNvSpPr>
            <p:nvPr/>
          </p:nvSpPr>
          <p:spPr bwMode="auto">
            <a:xfrm flipH="1" flipV="1">
              <a:off x="4040" y="1184"/>
              <a:ext cx="61" cy="32"/>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592" name="Line 21"/>
            <p:cNvSpPr>
              <a:spLocks noChangeShapeType="1"/>
            </p:cNvSpPr>
            <p:nvPr/>
          </p:nvSpPr>
          <p:spPr bwMode="auto">
            <a:xfrm>
              <a:off x="4036" y="1176"/>
              <a:ext cx="0"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593" name="Line 22"/>
            <p:cNvSpPr>
              <a:spLocks noChangeShapeType="1"/>
            </p:cNvSpPr>
            <p:nvPr/>
          </p:nvSpPr>
          <p:spPr bwMode="auto">
            <a:xfrm>
              <a:off x="4063" y="1173"/>
              <a:ext cx="46" cy="1"/>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594" name="Line 23"/>
            <p:cNvSpPr>
              <a:spLocks noChangeShapeType="1"/>
            </p:cNvSpPr>
            <p:nvPr/>
          </p:nvSpPr>
          <p:spPr bwMode="auto">
            <a:xfrm>
              <a:off x="4082" y="1117"/>
              <a:ext cx="16"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595" name="Freeform 24"/>
            <p:cNvSpPr>
              <a:spLocks/>
            </p:cNvSpPr>
            <p:nvPr/>
          </p:nvSpPr>
          <p:spPr bwMode="auto">
            <a:xfrm>
              <a:off x="4102" y="1171"/>
              <a:ext cx="50" cy="24"/>
            </a:xfrm>
            <a:custGeom>
              <a:avLst/>
              <a:gdLst/>
              <a:ahLst/>
              <a:cxnLst>
                <a:cxn ang="0">
                  <a:pos x="0" y="0"/>
                </a:cxn>
                <a:cxn ang="0">
                  <a:pos x="5" y="23"/>
                </a:cxn>
                <a:cxn ang="0">
                  <a:pos x="32" y="20"/>
                </a:cxn>
                <a:cxn ang="0">
                  <a:pos x="36" y="20"/>
                </a:cxn>
                <a:cxn ang="0">
                  <a:pos x="40" y="18"/>
                </a:cxn>
                <a:cxn ang="0">
                  <a:pos x="44" y="17"/>
                </a:cxn>
                <a:cxn ang="0">
                  <a:pos x="49" y="15"/>
                </a:cxn>
              </a:cxnLst>
              <a:rect l="0" t="0" r="r" b="b"/>
              <a:pathLst>
                <a:path w="50" h="24">
                  <a:moveTo>
                    <a:pt x="0" y="0"/>
                  </a:moveTo>
                  <a:lnTo>
                    <a:pt x="5" y="23"/>
                  </a:lnTo>
                  <a:lnTo>
                    <a:pt x="32" y="20"/>
                  </a:lnTo>
                  <a:lnTo>
                    <a:pt x="36" y="20"/>
                  </a:lnTo>
                  <a:lnTo>
                    <a:pt x="40" y="18"/>
                  </a:lnTo>
                  <a:lnTo>
                    <a:pt x="44" y="17"/>
                  </a:lnTo>
                  <a:lnTo>
                    <a:pt x="49" y="15"/>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596" name="Freeform 25"/>
            <p:cNvSpPr>
              <a:spLocks/>
            </p:cNvSpPr>
            <p:nvPr/>
          </p:nvSpPr>
          <p:spPr bwMode="auto">
            <a:xfrm>
              <a:off x="4117" y="1178"/>
              <a:ext cx="34" cy="25"/>
            </a:xfrm>
            <a:custGeom>
              <a:avLst/>
              <a:gdLst/>
              <a:ahLst/>
              <a:cxnLst>
                <a:cxn ang="0">
                  <a:pos x="33" y="0"/>
                </a:cxn>
                <a:cxn ang="0">
                  <a:pos x="28" y="4"/>
                </a:cxn>
                <a:cxn ang="0">
                  <a:pos x="25" y="6"/>
                </a:cxn>
                <a:cxn ang="0">
                  <a:pos x="18" y="13"/>
                </a:cxn>
                <a:cxn ang="0">
                  <a:pos x="14" y="17"/>
                </a:cxn>
                <a:cxn ang="0">
                  <a:pos x="9" y="19"/>
                </a:cxn>
                <a:cxn ang="0">
                  <a:pos x="5" y="21"/>
                </a:cxn>
                <a:cxn ang="0">
                  <a:pos x="0" y="24"/>
                </a:cxn>
              </a:cxnLst>
              <a:rect l="0" t="0" r="r" b="b"/>
              <a:pathLst>
                <a:path w="34" h="25">
                  <a:moveTo>
                    <a:pt x="33" y="0"/>
                  </a:moveTo>
                  <a:lnTo>
                    <a:pt x="28" y="4"/>
                  </a:lnTo>
                  <a:lnTo>
                    <a:pt x="25" y="6"/>
                  </a:lnTo>
                  <a:lnTo>
                    <a:pt x="18" y="13"/>
                  </a:lnTo>
                  <a:lnTo>
                    <a:pt x="14" y="17"/>
                  </a:lnTo>
                  <a:lnTo>
                    <a:pt x="9" y="19"/>
                  </a:lnTo>
                  <a:lnTo>
                    <a:pt x="5" y="21"/>
                  </a:lnTo>
                  <a:lnTo>
                    <a:pt x="0" y="24"/>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597" name="Line 26"/>
            <p:cNvSpPr>
              <a:spLocks noChangeShapeType="1"/>
            </p:cNvSpPr>
            <p:nvPr/>
          </p:nvSpPr>
          <p:spPr bwMode="auto">
            <a:xfrm flipH="1" flipV="1">
              <a:off x="4101" y="1090"/>
              <a:ext cx="35" cy="107"/>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598" name="Line 27"/>
            <p:cNvSpPr>
              <a:spLocks noChangeShapeType="1"/>
            </p:cNvSpPr>
            <p:nvPr/>
          </p:nvSpPr>
          <p:spPr bwMode="auto">
            <a:xfrm>
              <a:off x="4084" y="1090"/>
              <a:ext cx="0"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599" name="Freeform 28"/>
            <p:cNvSpPr>
              <a:spLocks/>
            </p:cNvSpPr>
            <p:nvPr/>
          </p:nvSpPr>
          <p:spPr bwMode="auto">
            <a:xfrm>
              <a:off x="4086" y="1081"/>
              <a:ext cx="43" cy="25"/>
            </a:xfrm>
            <a:custGeom>
              <a:avLst/>
              <a:gdLst/>
              <a:ahLst/>
              <a:cxnLst>
                <a:cxn ang="0">
                  <a:pos x="0" y="24"/>
                </a:cxn>
                <a:cxn ang="0">
                  <a:pos x="37" y="6"/>
                </a:cxn>
                <a:cxn ang="0">
                  <a:pos x="39" y="6"/>
                </a:cxn>
                <a:cxn ang="0">
                  <a:pos x="41" y="6"/>
                </a:cxn>
                <a:cxn ang="0">
                  <a:pos x="42" y="3"/>
                </a:cxn>
                <a:cxn ang="0">
                  <a:pos x="42" y="0"/>
                </a:cxn>
              </a:cxnLst>
              <a:rect l="0" t="0" r="r" b="b"/>
              <a:pathLst>
                <a:path w="43" h="25">
                  <a:moveTo>
                    <a:pt x="0" y="24"/>
                  </a:moveTo>
                  <a:lnTo>
                    <a:pt x="37" y="6"/>
                  </a:lnTo>
                  <a:lnTo>
                    <a:pt x="39" y="6"/>
                  </a:lnTo>
                  <a:lnTo>
                    <a:pt x="41" y="6"/>
                  </a:lnTo>
                  <a:lnTo>
                    <a:pt x="42" y="3"/>
                  </a:lnTo>
                  <a:lnTo>
                    <a:pt x="42"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00" name="Line 29"/>
            <p:cNvSpPr>
              <a:spLocks noChangeShapeType="1"/>
            </p:cNvSpPr>
            <p:nvPr/>
          </p:nvSpPr>
          <p:spPr bwMode="auto">
            <a:xfrm flipH="1">
              <a:off x="4151" y="1135"/>
              <a:ext cx="8"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01" name="Freeform 30"/>
            <p:cNvSpPr>
              <a:spLocks/>
            </p:cNvSpPr>
            <p:nvPr/>
          </p:nvSpPr>
          <p:spPr bwMode="auto">
            <a:xfrm>
              <a:off x="4097" y="1136"/>
              <a:ext cx="48" cy="25"/>
            </a:xfrm>
            <a:custGeom>
              <a:avLst/>
              <a:gdLst/>
              <a:ahLst/>
              <a:cxnLst>
                <a:cxn ang="0">
                  <a:pos x="47" y="0"/>
                </a:cxn>
                <a:cxn ang="0">
                  <a:pos x="19" y="24"/>
                </a:cxn>
                <a:cxn ang="0">
                  <a:pos x="0" y="24"/>
                </a:cxn>
              </a:cxnLst>
              <a:rect l="0" t="0" r="r" b="b"/>
              <a:pathLst>
                <a:path w="48" h="25">
                  <a:moveTo>
                    <a:pt x="47" y="0"/>
                  </a:moveTo>
                  <a:lnTo>
                    <a:pt x="19" y="24"/>
                  </a:lnTo>
                  <a:lnTo>
                    <a:pt x="0" y="24"/>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02" name="Line 31"/>
            <p:cNvSpPr>
              <a:spLocks noChangeShapeType="1"/>
            </p:cNvSpPr>
            <p:nvPr/>
          </p:nvSpPr>
          <p:spPr bwMode="auto">
            <a:xfrm flipH="1" flipV="1">
              <a:off x="4159" y="1117"/>
              <a:ext cx="15" cy="2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03" name="Freeform 32"/>
            <p:cNvSpPr>
              <a:spLocks/>
            </p:cNvSpPr>
            <p:nvPr/>
          </p:nvSpPr>
          <p:spPr bwMode="auto">
            <a:xfrm>
              <a:off x="4147" y="1132"/>
              <a:ext cx="110" cy="120"/>
            </a:xfrm>
            <a:custGeom>
              <a:avLst/>
              <a:gdLst/>
              <a:ahLst/>
              <a:cxnLst>
                <a:cxn ang="0">
                  <a:pos x="0" y="4"/>
                </a:cxn>
                <a:cxn ang="0">
                  <a:pos x="23" y="0"/>
                </a:cxn>
                <a:cxn ang="0">
                  <a:pos x="26" y="0"/>
                </a:cxn>
                <a:cxn ang="0">
                  <a:pos x="28" y="0"/>
                </a:cxn>
                <a:cxn ang="0">
                  <a:pos x="32" y="0"/>
                </a:cxn>
                <a:cxn ang="0">
                  <a:pos x="33" y="1"/>
                </a:cxn>
                <a:cxn ang="0">
                  <a:pos x="36" y="2"/>
                </a:cxn>
                <a:cxn ang="0">
                  <a:pos x="38" y="2"/>
                </a:cxn>
                <a:cxn ang="0">
                  <a:pos x="40" y="4"/>
                </a:cxn>
                <a:cxn ang="0">
                  <a:pos x="42" y="7"/>
                </a:cxn>
                <a:cxn ang="0">
                  <a:pos x="109" y="92"/>
                </a:cxn>
                <a:cxn ang="0">
                  <a:pos x="109" y="93"/>
                </a:cxn>
                <a:cxn ang="0">
                  <a:pos x="108" y="93"/>
                </a:cxn>
                <a:cxn ang="0">
                  <a:pos x="106" y="95"/>
                </a:cxn>
                <a:cxn ang="0">
                  <a:pos x="103" y="96"/>
                </a:cxn>
                <a:cxn ang="0">
                  <a:pos x="98" y="99"/>
                </a:cxn>
                <a:cxn ang="0">
                  <a:pos x="93" y="99"/>
                </a:cxn>
                <a:cxn ang="0">
                  <a:pos x="86" y="99"/>
                </a:cxn>
                <a:cxn ang="0">
                  <a:pos x="71" y="102"/>
                </a:cxn>
                <a:cxn ang="0">
                  <a:pos x="68" y="101"/>
                </a:cxn>
                <a:cxn ang="0">
                  <a:pos x="64" y="101"/>
                </a:cxn>
                <a:cxn ang="0">
                  <a:pos x="62" y="101"/>
                </a:cxn>
                <a:cxn ang="0">
                  <a:pos x="59" y="101"/>
                </a:cxn>
                <a:cxn ang="0">
                  <a:pos x="56" y="102"/>
                </a:cxn>
                <a:cxn ang="0">
                  <a:pos x="54" y="104"/>
                </a:cxn>
                <a:cxn ang="0">
                  <a:pos x="49" y="107"/>
                </a:cxn>
                <a:cxn ang="0">
                  <a:pos x="44" y="111"/>
                </a:cxn>
                <a:cxn ang="0">
                  <a:pos x="38" y="114"/>
                </a:cxn>
                <a:cxn ang="0">
                  <a:pos x="34" y="116"/>
                </a:cxn>
                <a:cxn ang="0">
                  <a:pos x="32" y="117"/>
                </a:cxn>
                <a:cxn ang="0">
                  <a:pos x="28" y="119"/>
                </a:cxn>
                <a:cxn ang="0">
                  <a:pos x="24" y="119"/>
                </a:cxn>
              </a:cxnLst>
              <a:rect l="0" t="0" r="r" b="b"/>
              <a:pathLst>
                <a:path w="110" h="120">
                  <a:moveTo>
                    <a:pt x="0" y="4"/>
                  </a:moveTo>
                  <a:lnTo>
                    <a:pt x="23" y="0"/>
                  </a:lnTo>
                  <a:lnTo>
                    <a:pt x="26" y="0"/>
                  </a:lnTo>
                  <a:lnTo>
                    <a:pt x="28" y="0"/>
                  </a:lnTo>
                  <a:lnTo>
                    <a:pt x="32" y="0"/>
                  </a:lnTo>
                  <a:lnTo>
                    <a:pt x="33" y="1"/>
                  </a:lnTo>
                  <a:lnTo>
                    <a:pt x="36" y="2"/>
                  </a:lnTo>
                  <a:lnTo>
                    <a:pt x="38" y="2"/>
                  </a:lnTo>
                  <a:lnTo>
                    <a:pt x="40" y="4"/>
                  </a:lnTo>
                  <a:lnTo>
                    <a:pt x="42" y="7"/>
                  </a:lnTo>
                  <a:lnTo>
                    <a:pt x="109" y="92"/>
                  </a:lnTo>
                  <a:lnTo>
                    <a:pt x="109" y="93"/>
                  </a:lnTo>
                  <a:lnTo>
                    <a:pt x="108" y="93"/>
                  </a:lnTo>
                  <a:lnTo>
                    <a:pt x="106" y="95"/>
                  </a:lnTo>
                  <a:lnTo>
                    <a:pt x="103" y="96"/>
                  </a:lnTo>
                  <a:lnTo>
                    <a:pt x="98" y="99"/>
                  </a:lnTo>
                  <a:lnTo>
                    <a:pt x="93" y="99"/>
                  </a:lnTo>
                  <a:lnTo>
                    <a:pt x="86" y="99"/>
                  </a:lnTo>
                  <a:lnTo>
                    <a:pt x="71" y="102"/>
                  </a:lnTo>
                  <a:lnTo>
                    <a:pt x="68" y="101"/>
                  </a:lnTo>
                  <a:lnTo>
                    <a:pt x="64" y="101"/>
                  </a:lnTo>
                  <a:lnTo>
                    <a:pt x="62" y="101"/>
                  </a:lnTo>
                  <a:lnTo>
                    <a:pt x="59" y="101"/>
                  </a:lnTo>
                  <a:lnTo>
                    <a:pt x="56" y="102"/>
                  </a:lnTo>
                  <a:lnTo>
                    <a:pt x="54" y="104"/>
                  </a:lnTo>
                  <a:lnTo>
                    <a:pt x="49" y="107"/>
                  </a:lnTo>
                  <a:lnTo>
                    <a:pt x="44" y="111"/>
                  </a:lnTo>
                  <a:lnTo>
                    <a:pt x="38" y="114"/>
                  </a:lnTo>
                  <a:lnTo>
                    <a:pt x="34" y="116"/>
                  </a:lnTo>
                  <a:lnTo>
                    <a:pt x="32" y="117"/>
                  </a:lnTo>
                  <a:lnTo>
                    <a:pt x="28" y="119"/>
                  </a:lnTo>
                  <a:lnTo>
                    <a:pt x="24" y="119"/>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04" name="Freeform 33"/>
            <p:cNvSpPr>
              <a:spLocks/>
            </p:cNvSpPr>
            <p:nvPr/>
          </p:nvSpPr>
          <p:spPr bwMode="auto">
            <a:xfrm>
              <a:off x="4144" y="1141"/>
              <a:ext cx="42" cy="111"/>
            </a:xfrm>
            <a:custGeom>
              <a:avLst/>
              <a:gdLst/>
              <a:ahLst/>
              <a:cxnLst>
                <a:cxn ang="0">
                  <a:pos x="41" y="108"/>
                </a:cxn>
                <a:cxn ang="0">
                  <a:pos x="14" y="110"/>
                </a:cxn>
                <a:cxn ang="0">
                  <a:pos x="0" y="0"/>
                </a:cxn>
              </a:cxnLst>
              <a:rect l="0" t="0" r="r" b="b"/>
              <a:pathLst>
                <a:path w="42" h="111">
                  <a:moveTo>
                    <a:pt x="41" y="108"/>
                  </a:moveTo>
                  <a:lnTo>
                    <a:pt x="14" y="110"/>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05" name="Freeform 34"/>
            <p:cNvSpPr>
              <a:spLocks/>
            </p:cNvSpPr>
            <p:nvPr/>
          </p:nvSpPr>
          <p:spPr bwMode="auto">
            <a:xfrm>
              <a:off x="4146" y="1138"/>
              <a:ext cx="45" cy="25"/>
            </a:xfrm>
            <a:custGeom>
              <a:avLst/>
              <a:gdLst/>
              <a:ahLst/>
              <a:cxnLst>
                <a:cxn ang="0">
                  <a:pos x="0" y="24"/>
                </a:cxn>
                <a:cxn ang="0">
                  <a:pos x="39" y="8"/>
                </a:cxn>
                <a:cxn ang="0">
                  <a:pos x="41" y="5"/>
                </a:cxn>
                <a:cxn ang="0">
                  <a:pos x="43" y="5"/>
                </a:cxn>
                <a:cxn ang="0">
                  <a:pos x="44" y="2"/>
                </a:cxn>
                <a:cxn ang="0">
                  <a:pos x="44" y="0"/>
                </a:cxn>
              </a:cxnLst>
              <a:rect l="0" t="0" r="r" b="b"/>
              <a:pathLst>
                <a:path w="45" h="25">
                  <a:moveTo>
                    <a:pt x="0" y="24"/>
                  </a:moveTo>
                  <a:lnTo>
                    <a:pt x="39" y="8"/>
                  </a:lnTo>
                  <a:lnTo>
                    <a:pt x="41" y="5"/>
                  </a:lnTo>
                  <a:lnTo>
                    <a:pt x="43" y="5"/>
                  </a:lnTo>
                  <a:lnTo>
                    <a:pt x="44" y="2"/>
                  </a:lnTo>
                  <a:lnTo>
                    <a:pt x="44"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06" name="Freeform 35"/>
            <p:cNvSpPr>
              <a:spLocks/>
            </p:cNvSpPr>
            <p:nvPr/>
          </p:nvSpPr>
          <p:spPr bwMode="auto">
            <a:xfrm>
              <a:off x="4185" y="1142"/>
              <a:ext cx="68" cy="83"/>
            </a:xfrm>
            <a:custGeom>
              <a:avLst/>
              <a:gdLst/>
              <a:ahLst/>
              <a:cxnLst>
                <a:cxn ang="0">
                  <a:pos x="0" y="0"/>
                </a:cxn>
                <a:cxn ang="0">
                  <a:pos x="58" y="82"/>
                </a:cxn>
                <a:cxn ang="0">
                  <a:pos x="61" y="82"/>
                </a:cxn>
                <a:cxn ang="0">
                  <a:pos x="62" y="80"/>
                </a:cxn>
                <a:cxn ang="0">
                  <a:pos x="64" y="80"/>
                </a:cxn>
                <a:cxn ang="0">
                  <a:pos x="66" y="79"/>
                </a:cxn>
                <a:cxn ang="0">
                  <a:pos x="66" y="77"/>
                </a:cxn>
                <a:cxn ang="0">
                  <a:pos x="67" y="77"/>
                </a:cxn>
                <a:cxn ang="0">
                  <a:pos x="67" y="76"/>
                </a:cxn>
                <a:cxn ang="0">
                  <a:pos x="67" y="74"/>
                </a:cxn>
              </a:cxnLst>
              <a:rect l="0" t="0" r="r" b="b"/>
              <a:pathLst>
                <a:path w="68" h="83">
                  <a:moveTo>
                    <a:pt x="0" y="0"/>
                  </a:moveTo>
                  <a:lnTo>
                    <a:pt x="58" y="82"/>
                  </a:lnTo>
                  <a:lnTo>
                    <a:pt x="61" y="82"/>
                  </a:lnTo>
                  <a:lnTo>
                    <a:pt x="62" y="80"/>
                  </a:lnTo>
                  <a:lnTo>
                    <a:pt x="64" y="80"/>
                  </a:lnTo>
                  <a:lnTo>
                    <a:pt x="66" y="79"/>
                  </a:lnTo>
                  <a:lnTo>
                    <a:pt x="66" y="77"/>
                  </a:lnTo>
                  <a:lnTo>
                    <a:pt x="67" y="77"/>
                  </a:lnTo>
                  <a:lnTo>
                    <a:pt x="67" y="76"/>
                  </a:lnTo>
                  <a:lnTo>
                    <a:pt x="67" y="74"/>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07" name="Freeform 36"/>
            <p:cNvSpPr>
              <a:spLocks/>
            </p:cNvSpPr>
            <p:nvPr/>
          </p:nvSpPr>
          <p:spPr bwMode="auto">
            <a:xfrm>
              <a:off x="4185" y="1220"/>
              <a:ext cx="99" cy="31"/>
            </a:xfrm>
            <a:custGeom>
              <a:avLst/>
              <a:gdLst/>
              <a:ahLst/>
              <a:cxnLst>
                <a:cxn ang="0">
                  <a:pos x="68" y="1"/>
                </a:cxn>
                <a:cxn ang="0">
                  <a:pos x="75" y="0"/>
                </a:cxn>
                <a:cxn ang="0">
                  <a:pos x="82" y="0"/>
                </a:cxn>
                <a:cxn ang="0">
                  <a:pos x="89" y="0"/>
                </a:cxn>
                <a:cxn ang="0">
                  <a:pos x="98" y="1"/>
                </a:cxn>
                <a:cxn ang="0">
                  <a:pos x="93" y="4"/>
                </a:cxn>
                <a:cxn ang="0">
                  <a:pos x="89" y="6"/>
                </a:cxn>
                <a:cxn ang="0">
                  <a:pos x="82" y="7"/>
                </a:cxn>
                <a:cxn ang="0">
                  <a:pos x="73" y="10"/>
                </a:cxn>
                <a:cxn ang="0">
                  <a:pos x="66" y="12"/>
                </a:cxn>
                <a:cxn ang="0">
                  <a:pos x="50" y="13"/>
                </a:cxn>
                <a:cxn ang="0">
                  <a:pos x="42" y="15"/>
                </a:cxn>
                <a:cxn ang="0">
                  <a:pos x="39" y="15"/>
                </a:cxn>
                <a:cxn ang="0">
                  <a:pos x="34" y="16"/>
                </a:cxn>
                <a:cxn ang="0">
                  <a:pos x="30" y="18"/>
                </a:cxn>
                <a:cxn ang="0">
                  <a:pos x="26" y="21"/>
                </a:cxn>
                <a:cxn ang="0">
                  <a:pos x="17" y="25"/>
                </a:cxn>
                <a:cxn ang="0">
                  <a:pos x="12" y="27"/>
                </a:cxn>
                <a:cxn ang="0">
                  <a:pos x="8" y="28"/>
                </a:cxn>
                <a:cxn ang="0">
                  <a:pos x="4" y="28"/>
                </a:cxn>
                <a:cxn ang="0">
                  <a:pos x="0" y="30"/>
                </a:cxn>
              </a:cxnLst>
              <a:rect l="0" t="0" r="r" b="b"/>
              <a:pathLst>
                <a:path w="99" h="31">
                  <a:moveTo>
                    <a:pt x="68" y="1"/>
                  </a:moveTo>
                  <a:lnTo>
                    <a:pt x="75" y="0"/>
                  </a:lnTo>
                  <a:lnTo>
                    <a:pt x="82" y="0"/>
                  </a:lnTo>
                  <a:lnTo>
                    <a:pt x="89" y="0"/>
                  </a:lnTo>
                  <a:lnTo>
                    <a:pt x="98" y="1"/>
                  </a:lnTo>
                  <a:lnTo>
                    <a:pt x="93" y="4"/>
                  </a:lnTo>
                  <a:lnTo>
                    <a:pt x="89" y="6"/>
                  </a:lnTo>
                  <a:lnTo>
                    <a:pt x="82" y="7"/>
                  </a:lnTo>
                  <a:lnTo>
                    <a:pt x="73" y="10"/>
                  </a:lnTo>
                  <a:lnTo>
                    <a:pt x="66" y="12"/>
                  </a:lnTo>
                  <a:lnTo>
                    <a:pt x="50" y="13"/>
                  </a:lnTo>
                  <a:lnTo>
                    <a:pt x="42" y="15"/>
                  </a:lnTo>
                  <a:lnTo>
                    <a:pt x="39" y="15"/>
                  </a:lnTo>
                  <a:lnTo>
                    <a:pt x="34" y="16"/>
                  </a:lnTo>
                  <a:lnTo>
                    <a:pt x="30" y="18"/>
                  </a:lnTo>
                  <a:lnTo>
                    <a:pt x="26" y="21"/>
                  </a:lnTo>
                  <a:lnTo>
                    <a:pt x="17" y="25"/>
                  </a:lnTo>
                  <a:lnTo>
                    <a:pt x="12" y="27"/>
                  </a:lnTo>
                  <a:lnTo>
                    <a:pt x="8" y="28"/>
                  </a:lnTo>
                  <a:lnTo>
                    <a:pt x="4" y="28"/>
                  </a:lnTo>
                  <a:lnTo>
                    <a:pt x="0" y="3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08" name="Line 37"/>
            <p:cNvSpPr>
              <a:spLocks noChangeShapeType="1"/>
            </p:cNvSpPr>
            <p:nvPr/>
          </p:nvSpPr>
          <p:spPr bwMode="auto">
            <a:xfrm flipH="1" flipV="1">
              <a:off x="4161" y="1150"/>
              <a:ext cx="25" cy="107"/>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09" name="Freeform 38"/>
            <p:cNvSpPr>
              <a:spLocks/>
            </p:cNvSpPr>
            <p:nvPr/>
          </p:nvSpPr>
          <p:spPr bwMode="auto">
            <a:xfrm>
              <a:off x="4152" y="1191"/>
              <a:ext cx="69" cy="25"/>
            </a:xfrm>
            <a:custGeom>
              <a:avLst/>
              <a:gdLst/>
              <a:ahLst/>
              <a:cxnLst>
                <a:cxn ang="0">
                  <a:pos x="68" y="0"/>
                </a:cxn>
                <a:cxn ang="0">
                  <a:pos x="20" y="21"/>
                </a:cxn>
                <a:cxn ang="0">
                  <a:pos x="0" y="24"/>
                </a:cxn>
              </a:cxnLst>
              <a:rect l="0" t="0" r="r" b="b"/>
              <a:pathLst>
                <a:path w="69" h="25">
                  <a:moveTo>
                    <a:pt x="68" y="0"/>
                  </a:moveTo>
                  <a:lnTo>
                    <a:pt x="20" y="21"/>
                  </a:lnTo>
                  <a:lnTo>
                    <a:pt x="0" y="24"/>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10" name="Freeform 39"/>
            <p:cNvSpPr>
              <a:spLocks/>
            </p:cNvSpPr>
            <p:nvPr/>
          </p:nvSpPr>
          <p:spPr bwMode="auto">
            <a:xfrm>
              <a:off x="4214" y="1169"/>
              <a:ext cx="18" cy="25"/>
            </a:xfrm>
            <a:custGeom>
              <a:avLst/>
              <a:gdLst/>
              <a:ahLst/>
              <a:cxnLst>
                <a:cxn ang="0">
                  <a:pos x="0" y="0"/>
                </a:cxn>
                <a:cxn ang="0">
                  <a:pos x="8" y="0"/>
                </a:cxn>
                <a:cxn ang="0">
                  <a:pos x="17" y="4"/>
                </a:cxn>
                <a:cxn ang="0">
                  <a:pos x="10" y="14"/>
                </a:cxn>
                <a:cxn ang="0">
                  <a:pos x="5" y="24"/>
                </a:cxn>
              </a:cxnLst>
              <a:rect l="0" t="0" r="r" b="b"/>
              <a:pathLst>
                <a:path w="18" h="25">
                  <a:moveTo>
                    <a:pt x="0" y="0"/>
                  </a:moveTo>
                  <a:lnTo>
                    <a:pt x="8" y="0"/>
                  </a:lnTo>
                  <a:lnTo>
                    <a:pt x="17" y="4"/>
                  </a:lnTo>
                  <a:lnTo>
                    <a:pt x="10" y="14"/>
                  </a:lnTo>
                  <a:lnTo>
                    <a:pt x="5" y="24"/>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11" name="Line 40"/>
            <p:cNvSpPr>
              <a:spLocks noChangeShapeType="1"/>
            </p:cNvSpPr>
            <p:nvPr/>
          </p:nvSpPr>
          <p:spPr bwMode="auto">
            <a:xfrm flipH="1" flipV="1">
              <a:off x="4194" y="1144"/>
              <a:ext cx="60" cy="4"/>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12" name="Line 41"/>
            <p:cNvSpPr>
              <a:spLocks noChangeShapeType="1"/>
            </p:cNvSpPr>
            <p:nvPr/>
          </p:nvSpPr>
          <p:spPr bwMode="auto">
            <a:xfrm>
              <a:off x="4277" y="1117"/>
              <a:ext cx="0" cy="1"/>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13" name="Freeform 42"/>
            <p:cNvSpPr>
              <a:spLocks/>
            </p:cNvSpPr>
            <p:nvPr/>
          </p:nvSpPr>
          <p:spPr bwMode="auto">
            <a:xfrm>
              <a:off x="4254" y="1168"/>
              <a:ext cx="17" cy="1"/>
            </a:xfrm>
            <a:custGeom>
              <a:avLst/>
              <a:gdLst/>
              <a:ahLst/>
              <a:cxnLst>
                <a:cxn ang="0">
                  <a:pos x="0" y="0"/>
                </a:cxn>
                <a:cxn ang="0">
                  <a:pos x="4" y="0"/>
                </a:cxn>
                <a:cxn ang="0">
                  <a:pos x="16" y="0"/>
                </a:cxn>
              </a:cxnLst>
              <a:rect l="0" t="0" r="r" b="b"/>
              <a:pathLst>
                <a:path w="17" h="1">
                  <a:moveTo>
                    <a:pt x="0" y="0"/>
                  </a:moveTo>
                  <a:lnTo>
                    <a:pt x="4" y="0"/>
                  </a:lnTo>
                  <a:lnTo>
                    <a:pt x="16"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14" name="Freeform 43"/>
            <p:cNvSpPr>
              <a:spLocks/>
            </p:cNvSpPr>
            <p:nvPr/>
          </p:nvSpPr>
          <p:spPr bwMode="auto">
            <a:xfrm>
              <a:off x="4253" y="1162"/>
              <a:ext cx="17" cy="24"/>
            </a:xfrm>
            <a:custGeom>
              <a:avLst/>
              <a:gdLst/>
              <a:ahLst/>
              <a:cxnLst>
                <a:cxn ang="0">
                  <a:pos x="0" y="23"/>
                </a:cxn>
                <a:cxn ang="0">
                  <a:pos x="16" y="0"/>
                </a:cxn>
                <a:cxn ang="0">
                  <a:pos x="0" y="0"/>
                </a:cxn>
              </a:cxnLst>
              <a:rect l="0" t="0" r="r" b="b"/>
              <a:pathLst>
                <a:path w="17" h="24">
                  <a:moveTo>
                    <a:pt x="0" y="23"/>
                  </a:moveTo>
                  <a:lnTo>
                    <a:pt x="16" y="0"/>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15" name="Freeform 44"/>
            <p:cNvSpPr>
              <a:spLocks/>
            </p:cNvSpPr>
            <p:nvPr/>
          </p:nvSpPr>
          <p:spPr bwMode="auto">
            <a:xfrm>
              <a:off x="4251" y="1148"/>
              <a:ext cx="17" cy="25"/>
            </a:xfrm>
            <a:custGeom>
              <a:avLst/>
              <a:gdLst/>
              <a:ahLst/>
              <a:cxnLst>
                <a:cxn ang="0">
                  <a:pos x="16" y="0"/>
                </a:cxn>
                <a:cxn ang="0">
                  <a:pos x="3" y="24"/>
                </a:cxn>
                <a:cxn ang="0">
                  <a:pos x="0" y="24"/>
                </a:cxn>
              </a:cxnLst>
              <a:rect l="0" t="0" r="r" b="b"/>
              <a:pathLst>
                <a:path w="17" h="25">
                  <a:moveTo>
                    <a:pt x="16" y="0"/>
                  </a:moveTo>
                  <a:lnTo>
                    <a:pt x="3" y="24"/>
                  </a:lnTo>
                  <a:lnTo>
                    <a:pt x="0" y="24"/>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16" name="Freeform 45"/>
            <p:cNvSpPr>
              <a:spLocks/>
            </p:cNvSpPr>
            <p:nvPr/>
          </p:nvSpPr>
          <p:spPr bwMode="auto">
            <a:xfrm>
              <a:off x="4250" y="1142"/>
              <a:ext cx="17" cy="25"/>
            </a:xfrm>
            <a:custGeom>
              <a:avLst/>
              <a:gdLst/>
              <a:ahLst/>
              <a:cxnLst>
                <a:cxn ang="0">
                  <a:pos x="0" y="24"/>
                </a:cxn>
                <a:cxn ang="0">
                  <a:pos x="3" y="12"/>
                </a:cxn>
                <a:cxn ang="0">
                  <a:pos x="16" y="0"/>
                </a:cxn>
              </a:cxnLst>
              <a:rect l="0" t="0" r="r" b="b"/>
              <a:pathLst>
                <a:path w="17" h="25">
                  <a:moveTo>
                    <a:pt x="0" y="24"/>
                  </a:moveTo>
                  <a:lnTo>
                    <a:pt x="3" y="12"/>
                  </a:lnTo>
                  <a:lnTo>
                    <a:pt x="16"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17" name="Freeform 46"/>
            <p:cNvSpPr>
              <a:spLocks/>
            </p:cNvSpPr>
            <p:nvPr/>
          </p:nvSpPr>
          <p:spPr bwMode="auto">
            <a:xfrm>
              <a:off x="4259" y="1123"/>
              <a:ext cx="67" cy="25"/>
            </a:xfrm>
            <a:custGeom>
              <a:avLst/>
              <a:gdLst/>
              <a:ahLst/>
              <a:cxnLst>
                <a:cxn ang="0">
                  <a:pos x="0" y="24"/>
                </a:cxn>
                <a:cxn ang="0">
                  <a:pos x="0" y="20"/>
                </a:cxn>
                <a:cxn ang="0">
                  <a:pos x="25" y="12"/>
                </a:cxn>
                <a:cxn ang="0">
                  <a:pos x="33" y="8"/>
                </a:cxn>
                <a:cxn ang="0">
                  <a:pos x="41" y="4"/>
                </a:cxn>
                <a:cxn ang="0">
                  <a:pos x="47" y="4"/>
                </a:cxn>
                <a:cxn ang="0">
                  <a:pos x="53" y="2"/>
                </a:cxn>
                <a:cxn ang="0">
                  <a:pos x="57" y="2"/>
                </a:cxn>
                <a:cxn ang="0">
                  <a:pos x="63" y="0"/>
                </a:cxn>
                <a:cxn ang="0">
                  <a:pos x="66" y="2"/>
                </a:cxn>
                <a:cxn ang="0">
                  <a:pos x="49" y="8"/>
                </a:cxn>
                <a:cxn ang="0">
                  <a:pos x="33" y="12"/>
                </a:cxn>
                <a:cxn ang="0">
                  <a:pos x="0" y="24"/>
                </a:cxn>
              </a:cxnLst>
              <a:rect l="0" t="0" r="r" b="b"/>
              <a:pathLst>
                <a:path w="67" h="25">
                  <a:moveTo>
                    <a:pt x="0" y="24"/>
                  </a:moveTo>
                  <a:lnTo>
                    <a:pt x="0" y="20"/>
                  </a:lnTo>
                  <a:lnTo>
                    <a:pt x="25" y="12"/>
                  </a:lnTo>
                  <a:lnTo>
                    <a:pt x="33" y="8"/>
                  </a:lnTo>
                  <a:lnTo>
                    <a:pt x="41" y="4"/>
                  </a:lnTo>
                  <a:lnTo>
                    <a:pt x="47" y="4"/>
                  </a:lnTo>
                  <a:lnTo>
                    <a:pt x="53" y="2"/>
                  </a:lnTo>
                  <a:lnTo>
                    <a:pt x="57" y="2"/>
                  </a:lnTo>
                  <a:lnTo>
                    <a:pt x="63" y="0"/>
                  </a:lnTo>
                  <a:lnTo>
                    <a:pt x="66" y="2"/>
                  </a:lnTo>
                  <a:lnTo>
                    <a:pt x="49" y="8"/>
                  </a:lnTo>
                  <a:lnTo>
                    <a:pt x="33" y="12"/>
                  </a:lnTo>
                  <a:lnTo>
                    <a:pt x="0" y="24"/>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18" name="Line 47"/>
            <p:cNvSpPr>
              <a:spLocks noChangeShapeType="1"/>
            </p:cNvSpPr>
            <p:nvPr/>
          </p:nvSpPr>
          <p:spPr bwMode="auto">
            <a:xfrm flipH="1">
              <a:off x="4359" y="1145"/>
              <a:ext cx="18" cy="2"/>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19" name="Line 48"/>
            <p:cNvSpPr>
              <a:spLocks noChangeShapeType="1"/>
            </p:cNvSpPr>
            <p:nvPr/>
          </p:nvSpPr>
          <p:spPr bwMode="auto">
            <a:xfrm>
              <a:off x="4352" y="1136"/>
              <a:ext cx="14" cy="14"/>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20" name="Line 49"/>
            <p:cNvSpPr>
              <a:spLocks noChangeShapeType="1"/>
            </p:cNvSpPr>
            <p:nvPr/>
          </p:nvSpPr>
          <p:spPr bwMode="auto">
            <a:xfrm flipV="1">
              <a:off x="4345" y="1108"/>
              <a:ext cx="0" cy="11"/>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21" name="Freeform 50"/>
            <p:cNvSpPr>
              <a:spLocks/>
            </p:cNvSpPr>
            <p:nvPr/>
          </p:nvSpPr>
          <p:spPr bwMode="auto">
            <a:xfrm>
              <a:off x="4521" y="1120"/>
              <a:ext cx="22" cy="56"/>
            </a:xfrm>
            <a:custGeom>
              <a:avLst/>
              <a:gdLst/>
              <a:ahLst/>
              <a:cxnLst>
                <a:cxn ang="0">
                  <a:pos x="0" y="52"/>
                </a:cxn>
                <a:cxn ang="0">
                  <a:pos x="5" y="55"/>
                </a:cxn>
                <a:cxn ang="0">
                  <a:pos x="6" y="55"/>
                </a:cxn>
                <a:cxn ang="0">
                  <a:pos x="9" y="55"/>
                </a:cxn>
                <a:cxn ang="0">
                  <a:pos x="10" y="55"/>
                </a:cxn>
                <a:cxn ang="0">
                  <a:pos x="11" y="52"/>
                </a:cxn>
                <a:cxn ang="0">
                  <a:pos x="13" y="49"/>
                </a:cxn>
                <a:cxn ang="0">
                  <a:pos x="15" y="46"/>
                </a:cxn>
                <a:cxn ang="0">
                  <a:pos x="16" y="43"/>
                </a:cxn>
                <a:cxn ang="0">
                  <a:pos x="17" y="40"/>
                </a:cxn>
                <a:cxn ang="0">
                  <a:pos x="18" y="34"/>
                </a:cxn>
                <a:cxn ang="0">
                  <a:pos x="19" y="29"/>
                </a:cxn>
                <a:cxn ang="0">
                  <a:pos x="20" y="26"/>
                </a:cxn>
                <a:cxn ang="0">
                  <a:pos x="21" y="17"/>
                </a:cxn>
                <a:cxn ang="0">
                  <a:pos x="21" y="8"/>
                </a:cxn>
                <a:cxn ang="0">
                  <a:pos x="21" y="0"/>
                </a:cxn>
              </a:cxnLst>
              <a:rect l="0" t="0" r="r" b="b"/>
              <a:pathLst>
                <a:path w="22" h="56">
                  <a:moveTo>
                    <a:pt x="0" y="52"/>
                  </a:moveTo>
                  <a:lnTo>
                    <a:pt x="5" y="55"/>
                  </a:lnTo>
                  <a:lnTo>
                    <a:pt x="6" y="55"/>
                  </a:lnTo>
                  <a:lnTo>
                    <a:pt x="9" y="55"/>
                  </a:lnTo>
                  <a:lnTo>
                    <a:pt x="10" y="55"/>
                  </a:lnTo>
                  <a:lnTo>
                    <a:pt x="11" y="52"/>
                  </a:lnTo>
                  <a:lnTo>
                    <a:pt x="13" y="49"/>
                  </a:lnTo>
                  <a:lnTo>
                    <a:pt x="15" y="46"/>
                  </a:lnTo>
                  <a:lnTo>
                    <a:pt x="16" y="43"/>
                  </a:lnTo>
                  <a:lnTo>
                    <a:pt x="17" y="40"/>
                  </a:lnTo>
                  <a:lnTo>
                    <a:pt x="18" y="34"/>
                  </a:lnTo>
                  <a:lnTo>
                    <a:pt x="19" y="29"/>
                  </a:lnTo>
                  <a:lnTo>
                    <a:pt x="20" y="26"/>
                  </a:lnTo>
                  <a:lnTo>
                    <a:pt x="21" y="17"/>
                  </a:lnTo>
                  <a:lnTo>
                    <a:pt x="21" y="8"/>
                  </a:lnTo>
                  <a:lnTo>
                    <a:pt x="21"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22" name="Freeform 51"/>
            <p:cNvSpPr>
              <a:spLocks/>
            </p:cNvSpPr>
            <p:nvPr/>
          </p:nvSpPr>
          <p:spPr bwMode="auto">
            <a:xfrm>
              <a:off x="4238" y="1156"/>
              <a:ext cx="115" cy="45"/>
            </a:xfrm>
            <a:custGeom>
              <a:avLst/>
              <a:gdLst/>
              <a:ahLst/>
              <a:cxnLst>
                <a:cxn ang="0">
                  <a:pos x="114" y="0"/>
                </a:cxn>
                <a:cxn ang="0">
                  <a:pos x="90" y="8"/>
                </a:cxn>
                <a:cxn ang="0">
                  <a:pos x="65" y="20"/>
                </a:cxn>
                <a:cxn ang="0">
                  <a:pos x="0" y="44"/>
                </a:cxn>
              </a:cxnLst>
              <a:rect l="0" t="0" r="r" b="b"/>
              <a:pathLst>
                <a:path w="115" h="45">
                  <a:moveTo>
                    <a:pt x="114" y="0"/>
                  </a:moveTo>
                  <a:lnTo>
                    <a:pt x="90" y="8"/>
                  </a:lnTo>
                  <a:lnTo>
                    <a:pt x="65" y="20"/>
                  </a:lnTo>
                  <a:lnTo>
                    <a:pt x="0" y="44"/>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23" name="Freeform 52"/>
            <p:cNvSpPr>
              <a:spLocks/>
            </p:cNvSpPr>
            <p:nvPr/>
          </p:nvSpPr>
          <p:spPr bwMode="auto">
            <a:xfrm>
              <a:off x="4246" y="1172"/>
              <a:ext cx="264" cy="46"/>
            </a:xfrm>
            <a:custGeom>
              <a:avLst/>
              <a:gdLst/>
              <a:ahLst/>
              <a:cxnLst>
                <a:cxn ang="0">
                  <a:pos x="0" y="45"/>
                </a:cxn>
                <a:cxn ang="0">
                  <a:pos x="11" y="39"/>
                </a:cxn>
                <a:cxn ang="0">
                  <a:pos x="24" y="34"/>
                </a:cxn>
                <a:cxn ang="0">
                  <a:pos x="35" y="31"/>
                </a:cxn>
                <a:cxn ang="0">
                  <a:pos x="47" y="27"/>
                </a:cxn>
                <a:cxn ang="0">
                  <a:pos x="58" y="24"/>
                </a:cxn>
                <a:cxn ang="0">
                  <a:pos x="69" y="21"/>
                </a:cxn>
                <a:cxn ang="0">
                  <a:pos x="79" y="19"/>
                </a:cxn>
                <a:cxn ang="0">
                  <a:pos x="90" y="18"/>
                </a:cxn>
                <a:cxn ang="0">
                  <a:pos x="108" y="16"/>
                </a:cxn>
                <a:cxn ang="0">
                  <a:pos x="129" y="12"/>
                </a:cxn>
                <a:cxn ang="0">
                  <a:pos x="166" y="6"/>
                </a:cxn>
                <a:cxn ang="0">
                  <a:pos x="186" y="3"/>
                </a:cxn>
                <a:cxn ang="0">
                  <a:pos x="196" y="3"/>
                </a:cxn>
                <a:cxn ang="0">
                  <a:pos x="205" y="1"/>
                </a:cxn>
                <a:cxn ang="0">
                  <a:pos x="214" y="1"/>
                </a:cxn>
                <a:cxn ang="0">
                  <a:pos x="225" y="0"/>
                </a:cxn>
                <a:cxn ang="0">
                  <a:pos x="234" y="1"/>
                </a:cxn>
                <a:cxn ang="0">
                  <a:pos x="243" y="1"/>
                </a:cxn>
                <a:cxn ang="0">
                  <a:pos x="263" y="9"/>
                </a:cxn>
                <a:cxn ang="0">
                  <a:pos x="258" y="10"/>
                </a:cxn>
                <a:cxn ang="0">
                  <a:pos x="254" y="12"/>
                </a:cxn>
                <a:cxn ang="0">
                  <a:pos x="250" y="13"/>
                </a:cxn>
                <a:cxn ang="0">
                  <a:pos x="246" y="16"/>
                </a:cxn>
              </a:cxnLst>
              <a:rect l="0" t="0" r="r" b="b"/>
              <a:pathLst>
                <a:path w="264" h="46">
                  <a:moveTo>
                    <a:pt x="0" y="45"/>
                  </a:moveTo>
                  <a:lnTo>
                    <a:pt x="11" y="39"/>
                  </a:lnTo>
                  <a:lnTo>
                    <a:pt x="24" y="34"/>
                  </a:lnTo>
                  <a:lnTo>
                    <a:pt x="35" y="31"/>
                  </a:lnTo>
                  <a:lnTo>
                    <a:pt x="47" y="27"/>
                  </a:lnTo>
                  <a:lnTo>
                    <a:pt x="58" y="24"/>
                  </a:lnTo>
                  <a:lnTo>
                    <a:pt x="69" y="21"/>
                  </a:lnTo>
                  <a:lnTo>
                    <a:pt x="79" y="19"/>
                  </a:lnTo>
                  <a:lnTo>
                    <a:pt x="90" y="18"/>
                  </a:lnTo>
                  <a:lnTo>
                    <a:pt x="108" y="16"/>
                  </a:lnTo>
                  <a:lnTo>
                    <a:pt x="129" y="12"/>
                  </a:lnTo>
                  <a:lnTo>
                    <a:pt x="166" y="6"/>
                  </a:lnTo>
                  <a:lnTo>
                    <a:pt x="186" y="3"/>
                  </a:lnTo>
                  <a:lnTo>
                    <a:pt x="196" y="3"/>
                  </a:lnTo>
                  <a:lnTo>
                    <a:pt x="205" y="1"/>
                  </a:lnTo>
                  <a:lnTo>
                    <a:pt x="214" y="1"/>
                  </a:lnTo>
                  <a:lnTo>
                    <a:pt x="225" y="0"/>
                  </a:lnTo>
                  <a:lnTo>
                    <a:pt x="234" y="1"/>
                  </a:lnTo>
                  <a:lnTo>
                    <a:pt x="243" y="1"/>
                  </a:lnTo>
                  <a:lnTo>
                    <a:pt x="263" y="9"/>
                  </a:lnTo>
                  <a:lnTo>
                    <a:pt x="258" y="10"/>
                  </a:lnTo>
                  <a:lnTo>
                    <a:pt x="254" y="12"/>
                  </a:lnTo>
                  <a:lnTo>
                    <a:pt x="250" y="13"/>
                  </a:lnTo>
                  <a:lnTo>
                    <a:pt x="246"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24" name="Freeform 53"/>
            <p:cNvSpPr>
              <a:spLocks/>
            </p:cNvSpPr>
            <p:nvPr/>
          </p:nvSpPr>
          <p:spPr bwMode="auto">
            <a:xfrm>
              <a:off x="4400" y="1169"/>
              <a:ext cx="108" cy="25"/>
            </a:xfrm>
            <a:custGeom>
              <a:avLst/>
              <a:gdLst/>
              <a:ahLst/>
              <a:cxnLst>
                <a:cxn ang="0">
                  <a:pos x="0" y="24"/>
                </a:cxn>
                <a:cxn ang="0">
                  <a:pos x="5" y="20"/>
                </a:cxn>
                <a:cxn ang="0">
                  <a:pos x="12" y="18"/>
                </a:cxn>
                <a:cxn ang="0">
                  <a:pos x="25" y="14"/>
                </a:cxn>
                <a:cxn ang="0">
                  <a:pos x="38" y="8"/>
                </a:cxn>
                <a:cxn ang="0">
                  <a:pos x="53" y="4"/>
                </a:cxn>
                <a:cxn ang="0">
                  <a:pos x="66" y="2"/>
                </a:cxn>
                <a:cxn ang="0">
                  <a:pos x="80" y="0"/>
                </a:cxn>
                <a:cxn ang="0">
                  <a:pos x="93" y="0"/>
                </a:cxn>
                <a:cxn ang="0">
                  <a:pos x="107" y="2"/>
                </a:cxn>
              </a:cxnLst>
              <a:rect l="0" t="0" r="r" b="b"/>
              <a:pathLst>
                <a:path w="108" h="25">
                  <a:moveTo>
                    <a:pt x="0" y="24"/>
                  </a:moveTo>
                  <a:lnTo>
                    <a:pt x="5" y="20"/>
                  </a:lnTo>
                  <a:lnTo>
                    <a:pt x="12" y="18"/>
                  </a:lnTo>
                  <a:lnTo>
                    <a:pt x="25" y="14"/>
                  </a:lnTo>
                  <a:lnTo>
                    <a:pt x="38" y="8"/>
                  </a:lnTo>
                  <a:lnTo>
                    <a:pt x="53" y="4"/>
                  </a:lnTo>
                  <a:lnTo>
                    <a:pt x="66" y="2"/>
                  </a:lnTo>
                  <a:lnTo>
                    <a:pt x="80" y="0"/>
                  </a:lnTo>
                  <a:lnTo>
                    <a:pt x="93" y="0"/>
                  </a:lnTo>
                  <a:lnTo>
                    <a:pt x="107" y="2"/>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25" name="Line 54"/>
            <p:cNvSpPr>
              <a:spLocks noChangeShapeType="1"/>
            </p:cNvSpPr>
            <p:nvPr/>
          </p:nvSpPr>
          <p:spPr bwMode="auto">
            <a:xfrm>
              <a:off x="4502" y="1174"/>
              <a:ext cx="4"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26" name="Freeform 55"/>
            <p:cNvSpPr>
              <a:spLocks/>
            </p:cNvSpPr>
            <p:nvPr/>
          </p:nvSpPr>
          <p:spPr bwMode="auto">
            <a:xfrm>
              <a:off x="4409" y="1224"/>
              <a:ext cx="25" cy="25"/>
            </a:xfrm>
            <a:custGeom>
              <a:avLst/>
              <a:gdLst/>
              <a:ahLst/>
              <a:cxnLst>
                <a:cxn ang="0">
                  <a:pos x="10" y="24"/>
                </a:cxn>
                <a:cxn ang="0">
                  <a:pos x="12" y="24"/>
                </a:cxn>
                <a:cxn ang="0">
                  <a:pos x="14" y="21"/>
                </a:cxn>
                <a:cxn ang="0">
                  <a:pos x="16" y="21"/>
                </a:cxn>
                <a:cxn ang="0">
                  <a:pos x="19" y="19"/>
                </a:cxn>
                <a:cxn ang="0">
                  <a:pos x="20" y="16"/>
                </a:cxn>
                <a:cxn ang="0">
                  <a:pos x="21" y="14"/>
                </a:cxn>
                <a:cxn ang="0">
                  <a:pos x="23" y="12"/>
                </a:cxn>
                <a:cxn ang="0">
                  <a:pos x="24" y="9"/>
                </a:cxn>
                <a:cxn ang="0">
                  <a:pos x="24" y="7"/>
                </a:cxn>
                <a:cxn ang="0">
                  <a:pos x="23" y="4"/>
                </a:cxn>
                <a:cxn ang="0">
                  <a:pos x="22" y="2"/>
                </a:cxn>
                <a:cxn ang="0">
                  <a:pos x="20" y="2"/>
                </a:cxn>
                <a:cxn ang="0">
                  <a:pos x="19" y="0"/>
                </a:cxn>
                <a:cxn ang="0">
                  <a:pos x="16" y="0"/>
                </a:cxn>
                <a:cxn ang="0">
                  <a:pos x="13" y="0"/>
                </a:cxn>
                <a:cxn ang="0">
                  <a:pos x="12" y="2"/>
                </a:cxn>
                <a:cxn ang="0">
                  <a:pos x="11" y="4"/>
                </a:cxn>
                <a:cxn ang="0">
                  <a:pos x="9" y="4"/>
                </a:cxn>
                <a:cxn ang="0">
                  <a:pos x="7" y="4"/>
                </a:cxn>
                <a:cxn ang="0">
                  <a:pos x="4" y="4"/>
                </a:cxn>
                <a:cxn ang="0">
                  <a:pos x="0" y="4"/>
                </a:cxn>
                <a:cxn ang="0">
                  <a:pos x="0" y="7"/>
                </a:cxn>
              </a:cxnLst>
              <a:rect l="0" t="0" r="r" b="b"/>
              <a:pathLst>
                <a:path w="25" h="25">
                  <a:moveTo>
                    <a:pt x="10" y="24"/>
                  </a:moveTo>
                  <a:lnTo>
                    <a:pt x="12" y="24"/>
                  </a:lnTo>
                  <a:lnTo>
                    <a:pt x="14" y="21"/>
                  </a:lnTo>
                  <a:lnTo>
                    <a:pt x="16" y="21"/>
                  </a:lnTo>
                  <a:lnTo>
                    <a:pt x="19" y="19"/>
                  </a:lnTo>
                  <a:lnTo>
                    <a:pt x="20" y="16"/>
                  </a:lnTo>
                  <a:lnTo>
                    <a:pt x="21" y="14"/>
                  </a:lnTo>
                  <a:lnTo>
                    <a:pt x="23" y="12"/>
                  </a:lnTo>
                  <a:lnTo>
                    <a:pt x="24" y="9"/>
                  </a:lnTo>
                  <a:lnTo>
                    <a:pt x="24" y="7"/>
                  </a:lnTo>
                  <a:lnTo>
                    <a:pt x="23" y="4"/>
                  </a:lnTo>
                  <a:lnTo>
                    <a:pt x="22" y="2"/>
                  </a:lnTo>
                  <a:lnTo>
                    <a:pt x="20" y="2"/>
                  </a:lnTo>
                  <a:lnTo>
                    <a:pt x="19" y="0"/>
                  </a:lnTo>
                  <a:lnTo>
                    <a:pt x="16" y="0"/>
                  </a:lnTo>
                  <a:lnTo>
                    <a:pt x="13" y="0"/>
                  </a:lnTo>
                  <a:lnTo>
                    <a:pt x="12" y="2"/>
                  </a:lnTo>
                  <a:lnTo>
                    <a:pt x="11" y="4"/>
                  </a:lnTo>
                  <a:lnTo>
                    <a:pt x="9" y="4"/>
                  </a:lnTo>
                  <a:lnTo>
                    <a:pt x="7" y="4"/>
                  </a:lnTo>
                  <a:lnTo>
                    <a:pt x="4" y="4"/>
                  </a:lnTo>
                  <a:lnTo>
                    <a:pt x="0" y="4"/>
                  </a:lnTo>
                  <a:lnTo>
                    <a:pt x="0" y="7"/>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27" name="Line 56"/>
            <p:cNvSpPr>
              <a:spLocks noChangeShapeType="1"/>
            </p:cNvSpPr>
            <p:nvPr/>
          </p:nvSpPr>
          <p:spPr bwMode="auto">
            <a:xfrm flipV="1">
              <a:off x="4404" y="1246"/>
              <a:ext cx="53" cy="8"/>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28" name="Freeform 57"/>
            <p:cNvSpPr>
              <a:spLocks/>
            </p:cNvSpPr>
            <p:nvPr/>
          </p:nvSpPr>
          <p:spPr bwMode="auto">
            <a:xfrm>
              <a:off x="4373" y="1223"/>
              <a:ext cx="48" cy="53"/>
            </a:xfrm>
            <a:custGeom>
              <a:avLst/>
              <a:gdLst/>
              <a:ahLst/>
              <a:cxnLst>
                <a:cxn ang="0">
                  <a:pos x="9" y="52"/>
                </a:cxn>
                <a:cxn ang="0">
                  <a:pos x="45" y="16"/>
                </a:cxn>
                <a:cxn ang="0">
                  <a:pos x="46" y="14"/>
                </a:cxn>
                <a:cxn ang="0">
                  <a:pos x="47" y="13"/>
                </a:cxn>
                <a:cxn ang="0">
                  <a:pos x="46" y="11"/>
                </a:cxn>
                <a:cxn ang="0">
                  <a:pos x="45" y="10"/>
                </a:cxn>
                <a:cxn ang="0">
                  <a:pos x="42" y="8"/>
                </a:cxn>
                <a:cxn ang="0">
                  <a:pos x="39" y="7"/>
                </a:cxn>
                <a:cxn ang="0">
                  <a:pos x="35" y="4"/>
                </a:cxn>
                <a:cxn ang="0">
                  <a:pos x="29" y="1"/>
                </a:cxn>
                <a:cxn ang="0">
                  <a:pos x="0" y="0"/>
                </a:cxn>
              </a:cxnLst>
              <a:rect l="0" t="0" r="r" b="b"/>
              <a:pathLst>
                <a:path w="48" h="53">
                  <a:moveTo>
                    <a:pt x="9" y="52"/>
                  </a:moveTo>
                  <a:lnTo>
                    <a:pt x="45" y="16"/>
                  </a:lnTo>
                  <a:lnTo>
                    <a:pt x="46" y="14"/>
                  </a:lnTo>
                  <a:lnTo>
                    <a:pt x="47" y="13"/>
                  </a:lnTo>
                  <a:lnTo>
                    <a:pt x="46" y="11"/>
                  </a:lnTo>
                  <a:lnTo>
                    <a:pt x="45" y="10"/>
                  </a:lnTo>
                  <a:lnTo>
                    <a:pt x="42" y="8"/>
                  </a:lnTo>
                  <a:lnTo>
                    <a:pt x="39" y="7"/>
                  </a:lnTo>
                  <a:lnTo>
                    <a:pt x="35" y="4"/>
                  </a:lnTo>
                  <a:lnTo>
                    <a:pt x="29" y="1"/>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29" name="Freeform 58"/>
            <p:cNvSpPr>
              <a:spLocks/>
            </p:cNvSpPr>
            <p:nvPr/>
          </p:nvSpPr>
          <p:spPr bwMode="auto">
            <a:xfrm>
              <a:off x="4371" y="1217"/>
              <a:ext cx="33" cy="25"/>
            </a:xfrm>
            <a:custGeom>
              <a:avLst/>
              <a:gdLst/>
              <a:ahLst/>
              <a:cxnLst>
                <a:cxn ang="0">
                  <a:pos x="31" y="0"/>
                </a:cxn>
                <a:cxn ang="0">
                  <a:pos x="32" y="20"/>
                </a:cxn>
                <a:cxn ang="0">
                  <a:pos x="29" y="24"/>
                </a:cxn>
                <a:cxn ang="0">
                  <a:pos x="4" y="20"/>
                </a:cxn>
                <a:cxn ang="0">
                  <a:pos x="0" y="13"/>
                </a:cxn>
              </a:cxnLst>
              <a:rect l="0" t="0" r="r" b="b"/>
              <a:pathLst>
                <a:path w="33" h="25">
                  <a:moveTo>
                    <a:pt x="31" y="0"/>
                  </a:moveTo>
                  <a:lnTo>
                    <a:pt x="32" y="20"/>
                  </a:lnTo>
                  <a:lnTo>
                    <a:pt x="29" y="24"/>
                  </a:lnTo>
                  <a:lnTo>
                    <a:pt x="4" y="20"/>
                  </a:lnTo>
                  <a:lnTo>
                    <a:pt x="0" y="13"/>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30" name="Line 59"/>
            <p:cNvSpPr>
              <a:spLocks noChangeShapeType="1"/>
            </p:cNvSpPr>
            <p:nvPr/>
          </p:nvSpPr>
          <p:spPr bwMode="auto">
            <a:xfrm flipV="1">
              <a:off x="4304" y="1210"/>
              <a:ext cx="0" cy="2"/>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31" name="Line 60"/>
            <p:cNvSpPr>
              <a:spLocks noChangeShapeType="1"/>
            </p:cNvSpPr>
            <p:nvPr/>
          </p:nvSpPr>
          <p:spPr bwMode="auto">
            <a:xfrm flipH="1">
              <a:off x="4308" y="1212"/>
              <a:ext cx="1" cy="2"/>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32" name="Freeform 61"/>
            <p:cNvSpPr>
              <a:spLocks/>
            </p:cNvSpPr>
            <p:nvPr/>
          </p:nvSpPr>
          <p:spPr bwMode="auto">
            <a:xfrm>
              <a:off x="4242" y="1214"/>
              <a:ext cx="65" cy="135"/>
            </a:xfrm>
            <a:custGeom>
              <a:avLst/>
              <a:gdLst/>
              <a:ahLst/>
              <a:cxnLst>
                <a:cxn ang="0">
                  <a:pos x="64" y="0"/>
                </a:cxn>
                <a:cxn ang="0">
                  <a:pos x="0" y="132"/>
                </a:cxn>
                <a:cxn ang="0">
                  <a:pos x="6" y="134"/>
                </a:cxn>
              </a:cxnLst>
              <a:rect l="0" t="0" r="r" b="b"/>
              <a:pathLst>
                <a:path w="65" h="135">
                  <a:moveTo>
                    <a:pt x="64" y="0"/>
                  </a:moveTo>
                  <a:lnTo>
                    <a:pt x="0" y="132"/>
                  </a:lnTo>
                  <a:lnTo>
                    <a:pt x="6" y="134"/>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33" name="Freeform 62"/>
            <p:cNvSpPr>
              <a:spLocks/>
            </p:cNvSpPr>
            <p:nvPr/>
          </p:nvSpPr>
          <p:spPr bwMode="auto">
            <a:xfrm>
              <a:off x="4272" y="1321"/>
              <a:ext cx="17" cy="25"/>
            </a:xfrm>
            <a:custGeom>
              <a:avLst/>
              <a:gdLst/>
              <a:ahLst/>
              <a:cxnLst>
                <a:cxn ang="0">
                  <a:pos x="0" y="0"/>
                </a:cxn>
                <a:cxn ang="0">
                  <a:pos x="16" y="4"/>
                </a:cxn>
                <a:cxn ang="0">
                  <a:pos x="2" y="24"/>
                </a:cxn>
              </a:cxnLst>
              <a:rect l="0" t="0" r="r" b="b"/>
              <a:pathLst>
                <a:path w="17" h="25">
                  <a:moveTo>
                    <a:pt x="0" y="0"/>
                  </a:moveTo>
                  <a:lnTo>
                    <a:pt x="16" y="4"/>
                  </a:lnTo>
                  <a:lnTo>
                    <a:pt x="2" y="24"/>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34" name="Line 63"/>
            <p:cNvSpPr>
              <a:spLocks noChangeShapeType="1"/>
            </p:cNvSpPr>
            <p:nvPr/>
          </p:nvSpPr>
          <p:spPr bwMode="auto">
            <a:xfrm flipH="1">
              <a:off x="4238" y="1279"/>
              <a:ext cx="37" cy="81"/>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35" name="Freeform 64"/>
            <p:cNvSpPr>
              <a:spLocks/>
            </p:cNvSpPr>
            <p:nvPr/>
          </p:nvSpPr>
          <p:spPr bwMode="auto">
            <a:xfrm>
              <a:off x="4187" y="1245"/>
              <a:ext cx="91" cy="43"/>
            </a:xfrm>
            <a:custGeom>
              <a:avLst/>
              <a:gdLst/>
              <a:ahLst/>
              <a:cxnLst>
                <a:cxn ang="0">
                  <a:pos x="13" y="0"/>
                </a:cxn>
                <a:cxn ang="0">
                  <a:pos x="17" y="7"/>
                </a:cxn>
                <a:cxn ang="0">
                  <a:pos x="18" y="9"/>
                </a:cxn>
                <a:cxn ang="0">
                  <a:pos x="18" y="10"/>
                </a:cxn>
                <a:cxn ang="0">
                  <a:pos x="17" y="12"/>
                </a:cxn>
                <a:cxn ang="0">
                  <a:pos x="16" y="15"/>
                </a:cxn>
                <a:cxn ang="0">
                  <a:pos x="13" y="18"/>
                </a:cxn>
                <a:cxn ang="0">
                  <a:pos x="10" y="21"/>
                </a:cxn>
                <a:cxn ang="0">
                  <a:pos x="7" y="25"/>
                </a:cxn>
                <a:cxn ang="0">
                  <a:pos x="4" y="28"/>
                </a:cxn>
                <a:cxn ang="0">
                  <a:pos x="4" y="30"/>
                </a:cxn>
                <a:cxn ang="0">
                  <a:pos x="2" y="33"/>
                </a:cxn>
                <a:cxn ang="0">
                  <a:pos x="0" y="36"/>
                </a:cxn>
                <a:cxn ang="0">
                  <a:pos x="0" y="39"/>
                </a:cxn>
                <a:cxn ang="0">
                  <a:pos x="0" y="42"/>
                </a:cxn>
                <a:cxn ang="0">
                  <a:pos x="23" y="40"/>
                </a:cxn>
                <a:cxn ang="0">
                  <a:pos x="34" y="39"/>
                </a:cxn>
                <a:cxn ang="0">
                  <a:pos x="45" y="37"/>
                </a:cxn>
                <a:cxn ang="0">
                  <a:pos x="56" y="34"/>
                </a:cxn>
                <a:cxn ang="0">
                  <a:pos x="66" y="33"/>
                </a:cxn>
                <a:cxn ang="0">
                  <a:pos x="78" y="31"/>
                </a:cxn>
                <a:cxn ang="0">
                  <a:pos x="90" y="28"/>
                </a:cxn>
              </a:cxnLst>
              <a:rect l="0" t="0" r="r" b="b"/>
              <a:pathLst>
                <a:path w="91" h="43">
                  <a:moveTo>
                    <a:pt x="13" y="0"/>
                  </a:moveTo>
                  <a:lnTo>
                    <a:pt x="17" y="7"/>
                  </a:lnTo>
                  <a:lnTo>
                    <a:pt x="18" y="9"/>
                  </a:lnTo>
                  <a:lnTo>
                    <a:pt x="18" y="10"/>
                  </a:lnTo>
                  <a:lnTo>
                    <a:pt x="17" y="12"/>
                  </a:lnTo>
                  <a:lnTo>
                    <a:pt x="16" y="15"/>
                  </a:lnTo>
                  <a:lnTo>
                    <a:pt x="13" y="18"/>
                  </a:lnTo>
                  <a:lnTo>
                    <a:pt x="10" y="21"/>
                  </a:lnTo>
                  <a:lnTo>
                    <a:pt x="7" y="25"/>
                  </a:lnTo>
                  <a:lnTo>
                    <a:pt x="4" y="28"/>
                  </a:lnTo>
                  <a:lnTo>
                    <a:pt x="4" y="30"/>
                  </a:lnTo>
                  <a:lnTo>
                    <a:pt x="2" y="33"/>
                  </a:lnTo>
                  <a:lnTo>
                    <a:pt x="0" y="36"/>
                  </a:lnTo>
                  <a:lnTo>
                    <a:pt x="0" y="39"/>
                  </a:lnTo>
                  <a:lnTo>
                    <a:pt x="0" y="42"/>
                  </a:lnTo>
                  <a:lnTo>
                    <a:pt x="23" y="40"/>
                  </a:lnTo>
                  <a:lnTo>
                    <a:pt x="34" y="39"/>
                  </a:lnTo>
                  <a:lnTo>
                    <a:pt x="45" y="37"/>
                  </a:lnTo>
                  <a:lnTo>
                    <a:pt x="56" y="34"/>
                  </a:lnTo>
                  <a:lnTo>
                    <a:pt x="66" y="33"/>
                  </a:lnTo>
                  <a:lnTo>
                    <a:pt x="78" y="31"/>
                  </a:lnTo>
                  <a:lnTo>
                    <a:pt x="90" y="28"/>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36" name="Freeform 65"/>
            <p:cNvSpPr>
              <a:spLocks/>
            </p:cNvSpPr>
            <p:nvPr/>
          </p:nvSpPr>
          <p:spPr bwMode="auto">
            <a:xfrm>
              <a:off x="4267" y="1211"/>
              <a:ext cx="28" cy="49"/>
            </a:xfrm>
            <a:custGeom>
              <a:avLst/>
              <a:gdLst/>
              <a:ahLst/>
              <a:cxnLst>
                <a:cxn ang="0">
                  <a:pos x="19" y="40"/>
                </a:cxn>
                <a:cxn ang="0">
                  <a:pos x="7" y="48"/>
                </a:cxn>
                <a:cxn ang="0">
                  <a:pos x="7" y="45"/>
                </a:cxn>
                <a:cxn ang="0">
                  <a:pos x="6" y="43"/>
                </a:cxn>
                <a:cxn ang="0">
                  <a:pos x="6" y="42"/>
                </a:cxn>
                <a:cxn ang="0">
                  <a:pos x="4" y="39"/>
                </a:cxn>
                <a:cxn ang="0">
                  <a:pos x="3" y="37"/>
                </a:cxn>
                <a:cxn ang="0">
                  <a:pos x="0" y="33"/>
                </a:cxn>
                <a:cxn ang="0">
                  <a:pos x="1" y="30"/>
                </a:cxn>
                <a:cxn ang="0">
                  <a:pos x="3" y="25"/>
                </a:cxn>
                <a:cxn ang="0">
                  <a:pos x="10" y="19"/>
                </a:cxn>
                <a:cxn ang="0">
                  <a:pos x="17" y="10"/>
                </a:cxn>
                <a:cxn ang="0">
                  <a:pos x="27" y="0"/>
                </a:cxn>
              </a:cxnLst>
              <a:rect l="0" t="0" r="r" b="b"/>
              <a:pathLst>
                <a:path w="28" h="49">
                  <a:moveTo>
                    <a:pt x="19" y="40"/>
                  </a:moveTo>
                  <a:lnTo>
                    <a:pt x="7" y="48"/>
                  </a:lnTo>
                  <a:lnTo>
                    <a:pt x="7" y="45"/>
                  </a:lnTo>
                  <a:lnTo>
                    <a:pt x="6" y="43"/>
                  </a:lnTo>
                  <a:lnTo>
                    <a:pt x="6" y="42"/>
                  </a:lnTo>
                  <a:lnTo>
                    <a:pt x="4" y="39"/>
                  </a:lnTo>
                  <a:lnTo>
                    <a:pt x="3" y="37"/>
                  </a:lnTo>
                  <a:lnTo>
                    <a:pt x="0" y="33"/>
                  </a:lnTo>
                  <a:lnTo>
                    <a:pt x="1" y="30"/>
                  </a:lnTo>
                  <a:lnTo>
                    <a:pt x="3" y="25"/>
                  </a:lnTo>
                  <a:lnTo>
                    <a:pt x="10" y="19"/>
                  </a:lnTo>
                  <a:lnTo>
                    <a:pt x="17" y="10"/>
                  </a:lnTo>
                  <a:lnTo>
                    <a:pt x="27"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37" name="Freeform 66"/>
            <p:cNvSpPr>
              <a:spLocks/>
            </p:cNvSpPr>
            <p:nvPr/>
          </p:nvSpPr>
          <p:spPr bwMode="auto">
            <a:xfrm>
              <a:off x="4218" y="1247"/>
              <a:ext cx="71" cy="33"/>
            </a:xfrm>
            <a:custGeom>
              <a:avLst/>
              <a:gdLst/>
              <a:ahLst/>
              <a:cxnLst>
                <a:cxn ang="0">
                  <a:pos x="70" y="0"/>
                </a:cxn>
                <a:cxn ang="0">
                  <a:pos x="65" y="2"/>
                </a:cxn>
                <a:cxn ang="0">
                  <a:pos x="61" y="5"/>
                </a:cxn>
                <a:cxn ang="0">
                  <a:pos x="57" y="8"/>
                </a:cxn>
                <a:cxn ang="0">
                  <a:pos x="53" y="10"/>
                </a:cxn>
                <a:cxn ang="0">
                  <a:pos x="43" y="13"/>
                </a:cxn>
                <a:cxn ang="0">
                  <a:pos x="34" y="16"/>
                </a:cxn>
                <a:cxn ang="0">
                  <a:pos x="25" y="18"/>
                </a:cxn>
                <a:cxn ang="0">
                  <a:pos x="16" y="21"/>
                </a:cxn>
                <a:cxn ang="0">
                  <a:pos x="12" y="24"/>
                </a:cxn>
                <a:cxn ang="0">
                  <a:pos x="8" y="26"/>
                </a:cxn>
                <a:cxn ang="0">
                  <a:pos x="4" y="29"/>
                </a:cxn>
                <a:cxn ang="0">
                  <a:pos x="0" y="32"/>
                </a:cxn>
              </a:cxnLst>
              <a:rect l="0" t="0" r="r" b="b"/>
              <a:pathLst>
                <a:path w="71" h="33">
                  <a:moveTo>
                    <a:pt x="70" y="0"/>
                  </a:moveTo>
                  <a:lnTo>
                    <a:pt x="65" y="2"/>
                  </a:lnTo>
                  <a:lnTo>
                    <a:pt x="61" y="5"/>
                  </a:lnTo>
                  <a:lnTo>
                    <a:pt x="57" y="8"/>
                  </a:lnTo>
                  <a:lnTo>
                    <a:pt x="53" y="10"/>
                  </a:lnTo>
                  <a:lnTo>
                    <a:pt x="43" y="13"/>
                  </a:lnTo>
                  <a:lnTo>
                    <a:pt x="34" y="16"/>
                  </a:lnTo>
                  <a:lnTo>
                    <a:pt x="25" y="18"/>
                  </a:lnTo>
                  <a:lnTo>
                    <a:pt x="16" y="21"/>
                  </a:lnTo>
                  <a:lnTo>
                    <a:pt x="12" y="24"/>
                  </a:lnTo>
                  <a:lnTo>
                    <a:pt x="8" y="26"/>
                  </a:lnTo>
                  <a:lnTo>
                    <a:pt x="4" y="29"/>
                  </a:lnTo>
                  <a:lnTo>
                    <a:pt x="0" y="32"/>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grpSp>
      <p:grpSp>
        <p:nvGrpSpPr>
          <p:cNvPr id="638" name="Group 67"/>
          <p:cNvGrpSpPr>
            <a:grpSpLocks/>
          </p:cNvGrpSpPr>
          <p:nvPr/>
        </p:nvGrpSpPr>
        <p:grpSpPr bwMode="auto">
          <a:xfrm>
            <a:off x="4914900" y="4610100"/>
            <a:ext cx="1277938" cy="444500"/>
            <a:chOff x="3096" y="2904"/>
            <a:chExt cx="805" cy="280"/>
          </a:xfrm>
          <a:solidFill>
            <a:schemeClr val="bg1">
              <a:lumMod val="50000"/>
              <a:lumOff val="50000"/>
            </a:schemeClr>
          </a:solidFill>
        </p:grpSpPr>
        <p:sp>
          <p:nvSpPr>
            <p:cNvPr id="639" name="Freeform 68"/>
            <p:cNvSpPr>
              <a:spLocks/>
            </p:cNvSpPr>
            <p:nvPr/>
          </p:nvSpPr>
          <p:spPr bwMode="auto">
            <a:xfrm>
              <a:off x="3096" y="3015"/>
              <a:ext cx="805" cy="169"/>
            </a:xfrm>
            <a:custGeom>
              <a:avLst/>
              <a:gdLst/>
              <a:ahLst/>
              <a:cxnLst>
                <a:cxn ang="0">
                  <a:pos x="541" y="30"/>
                </a:cxn>
                <a:cxn ang="0">
                  <a:pos x="550" y="61"/>
                </a:cxn>
                <a:cxn ang="0">
                  <a:pos x="551" y="117"/>
                </a:cxn>
                <a:cxn ang="0">
                  <a:pos x="586" y="110"/>
                </a:cxn>
                <a:cxn ang="0">
                  <a:pos x="582" y="100"/>
                </a:cxn>
                <a:cxn ang="0">
                  <a:pos x="602" y="100"/>
                </a:cxn>
                <a:cxn ang="0">
                  <a:pos x="598" y="115"/>
                </a:cxn>
                <a:cxn ang="0">
                  <a:pos x="634" y="104"/>
                </a:cxn>
                <a:cxn ang="0">
                  <a:pos x="634" y="93"/>
                </a:cxn>
                <a:cxn ang="0">
                  <a:pos x="648" y="91"/>
                </a:cxn>
                <a:cxn ang="0">
                  <a:pos x="651" y="98"/>
                </a:cxn>
                <a:cxn ang="0">
                  <a:pos x="660" y="110"/>
                </a:cxn>
                <a:cxn ang="0">
                  <a:pos x="663" y="102"/>
                </a:cxn>
                <a:cxn ang="0">
                  <a:pos x="4" y="168"/>
                </a:cxn>
                <a:cxn ang="0">
                  <a:pos x="63" y="122"/>
                </a:cxn>
                <a:cxn ang="0">
                  <a:pos x="67" y="114"/>
                </a:cxn>
                <a:cxn ang="0">
                  <a:pos x="80" y="124"/>
                </a:cxn>
                <a:cxn ang="0">
                  <a:pos x="75" y="139"/>
                </a:cxn>
                <a:cxn ang="0">
                  <a:pos x="87" y="117"/>
                </a:cxn>
                <a:cxn ang="0">
                  <a:pos x="113" y="114"/>
                </a:cxn>
                <a:cxn ang="0">
                  <a:pos x="108" y="99"/>
                </a:cxn>
                <a:cxn ang="0">
                  <a:pos x="127" y="99"/>
                </a:cxn>
                <a:cxn ang="0">
                  <a:pos x="125" y="109"/>
                </a:cxn>
                <a:cxn ang="0">
                  <a:pos x="125" y="117"/>
                </a:cxn>
                <a:cxn ang="0">
                  <a:pos x="165" y="99"/>
                </a:cxn>
                <a:cxn ang="0">
                  <a:pos x="247" y="99"/>
                </a:cxn>
                <a:cxn ang="0">
                  <a:pos x="275" y="15"/>
                </a:cxn>
                <a:cxn ang="0">
                  <a:pos x="330" y="28"/>
                </a:cxn>
                <a:cxn ang="0">
                  <a:pos x="338" y="70"/>
                </a:cxn>
                <a:cxn ang="0">
                  <a:pos x="341" y="58"/>
                </a:cxn>
                <a:cxn ang="0">
                  <a:pos x="343" y="58"/>
                </a:cxn>
                <a:cxn ang="0">
                  <a:pos x="345" y="58"/>
                </a:cxn>
                <a:cxn ang="0">
                  <a:pos x="349" y="70"/>
                </a:cxn>
                <a:cxn ang="0">
                  <a:pos x="350" y="52"/>
                </a:cxn>
                <a:cxn ang="0">
                  <a:pos x="353" y="58"/>
                </a:cxn>
                <a:cxn ang="0">
                  <a:pos x="354" y="58"/>
                </a:cxn>
                <a:cxn ang="0">
                  <a:pos x="383" y="70"/>
                </a:cxn>
                <a:cxn ang="0">
                  <a:pos x="404" y="26"/>
                </a:cxn>
                <a:cxn ang="0">
                  <a:pos x="407" y="15"/>
                </a:cxn>
                <a:cxn ang="0">
                  <a:pos x="411" y="2"/>
                </a:cxn>
                <a:cxn ang="0">
                  <a:pos x="414" y="26"/>
                </a:cxn>
                <a:cxn ang="0">
                  <a:pos x="425" y="30"/>
                </a:cxn>
                <a:cxn ang="0">
                  <a:pos x="438" y="24"/>
                </a:cxn>
                <a:cxn ang="0">
                  <a:pos x="500" y="49"/>
                </a:cxn>
              </a:cxnLst>
              <a:rect l="0" t="0" r="r" b="b"/>
              <a:pathLst>
                <a:path w="805" h="169">
                  <a:moveTo>
                    <a:pt x="500" y="12"/>
                  </a:moveTo>
                  <a:lnTo>
                    <a:pt x="543" y="12"/>
                  </a:lnTo>
                  <a:lnTo>
                    <a:pt x="541" y="30"/>
                  </a:lnTo>
                  <a:lnTo>
                    <a:pt x="543" y="36"/>
                  </a:lnTo>
                  <a:lnTo>
                    <a:pt x="544" y="36"/>
                  </a:lnTo>
                  <a:lnTo>
                    <a:pt x="550" y="61"/>
                  </a:lnTo>
                  <a:lnTo>
                    <a:pt x="548" y="61"/>
                  </a:lnTo>
                  <a:lnTo>
                    <a:pt x="551" y="72"/>
                  </a:lnTo>
                  <a:lnTo>
                    <a:pt x="551" y="117"/>
                  </a:lnTo>
                  <a:lnTo>
                    <a:pt x="588" y="115"/>
                  </a:lnTo>
                  <a:lnTo>
                    <a:pt x="588" y="110"/>
                  </a:lnTo>
                  <a:lnTo>
                    <a:pt x="586" y="110"/>
                  </a:lnTo>
                  <a:lnTo>
                    <a:pt x="586" y="108"/>
                  </a:lnTo>
                  <a:lnTo>
                    <a:pt x="585" y="108"/>
                  </a:lnTo>
                  <a:lnTo>
                    <a:pt x="582" y="100"/>
                  </a:lnTo>
                  <a:lnTo>
                    <a:pt x="617" y="91"/>
                  </a:lnTo>
                  <a:lnTo>
                    <a:pt x="617" y="92"/>
                  </a:lnTo>
                  <a:lnTo>
                    <a:pt x="602" y="100"/>
                  </a:lnTo>
                  <a:lnTo>
                    <a:pt x="602" y="110"/>
                  </a:lnTo>
                  <a:lnTo>
                    <a:pt x="598" y="110"/>
                  </a:lnTo>
                  <a:lnTo>
                    <a:pt x="598" y="115"/>
                  </a:lnTo>
                  <a:lnTo>
                    <a:pt x="640" y="114"/>
                  </a:lnTo>
                  <a:lnTo>
                    <a:pt x="636" y="108"/>
                  </a:lnTo>
                  <a:lnTo>
                    <a:pt x="634" y="104"/>
                  </a:lnTo>
                  <a:lnTo>
                    <a:pt x="634" y="100"/>
                  </a:lnTo>
                  <a:lnTo>
                    <a:pt x="634" y="98"/>
                  </a:lnTo>
                  <a:lnTo>
                    <a:pt x="634" y="93"/>
                  </a:lnTo>
                  <a:lnTo>
                    <a:pt x="636" y="91"/>
                  </a:lnTo>
                  <a:lnTo>
                    <a:pt x="647" y="91"/>
                  </a:lnTo>
                  <a:lnTo>
                    <a:pt x="648" y="91"/>
                  </a:lnTo>
                  <a:lnTo>
                    <a:pt x="649" y="93"/>
                  </a:lnTo>
                  <a:lnTo>
                    <a:pt x="675" y="93"/>
                  </a:lnTo>
                  <a:lnTo>
                    <a:pt x="651" y="98"/>
                  </a:lnTo>
                  <a:lnTo>
                    <a:pt x="655" y="111"/>
                  </a:lnTo>
                  <a:lnTo>
                    <a:pt x="655" y="114"/>
                  </a:lnTo>
                  <a:lnTo>
                    <a:pt x="660" y="110"/>
                  </a:lnTo>
                  <a:lnTo>
                    <a:pt x="662" y="108"/>
                  </a:lnTo>
                  <a:lnTo>
                    <a:pt x="663" y="104"/>
                  </a:lnTo>
                  <a:lnTo>
                    <a:pt x="663" y="102"/>
                  </a:lnTo>
                  <a:lnTo>
                    <a:pt x="804" y="96"/>
                  </a:lnTo>
                  <a:lnTo>
                    <a:pt x="753" y="168"/>
                  </a:lnTo>
                  <a:lnTo>
                    <a:pt x="4" y="168"/>
                  </a:lnTo>
                  <a:lnTo>
                    <a:pt x="0" y="139"/>
                  </a:lnTo>
                  <a:lnTo>
                    <a:pt x="58" y="138"/>
                  </a:lnTo>
                  <a:lnTo>
                    <a:pt x="63" y="122"/>
                  </a:lnTo>
                  <a:lnTo>
                    <a:pt x="38" y="118"/>
                  </a:lnTo>
                  <a:lnTo>
                    <a:pt x="64" y="118"/>
                  </a:lnTo>
                  <a:lnTo>
                    <a:pt x="67" y="114"/>
                  </a:lnTo>
                  <a:lnTo>
                    <a:pt x="78" y="114"/>
                  </a:lnTo>
                  <a:lnTo>
                    <a:pt x="80" y="118"/>
                  </a:lnTo>
                  <a:lnTo>
                    <a:pt x="80" y="124"/>
                  </a:lnTo>
                  <a:lnTo>
                    <a:pt x="80" y="130"/>
                  </a:lnTo>
                  <a:lnTo>
                    <a:pt x="76" y="135"/>
                  </a:lnTo>
                  <a:lnTo>
                    <a:pt x="75" y="139"/>
                  </a:lnTo>
                  <a:lnTo>
                    <a:pt x="97" y="139"/>
                  </a:lnTo>
                  <a:lnTo>
                    <a:pt x="87" y="139"/>
                  </a:lnTo>
                  <a:lnTo>
                    <a:pt x="87" y="117"/>
                  </a:lnTo>
                  <a:lnTo>
                    <a:pt x="99" y="117"/>
                  </a:lnTo>
                  <a:lnTo>
                    <a:pt x="99" y="114"/>
                  </a:lnTo>
                  <a:lnTo>
                    <a:pt x="113" y="114"/>
                  </a:lnTo>
                  <a:lnTo>
                    <a:pt x="113" y="109"/>
                  </a:lnTo>
                  <a:lnTo>
                    <a:pt x="108" y="109"/>
                  </a:lnTo>
                  <a:lnTo>
                    <a:pt x="108" y="99"/>
                  </a:lnTo>
                  <a:lnTo>
                    <a:pt x="92" y="91"/>
                  </a:lnTo>
                  <a:lnTo>
                    <a:pt x="93" y="88"/>
                  </a:lnTo>
                  <a:lnTo>
                    <a:pt x="127" y="99"/>
                  </a:lnTo>
                  <a:lnTo>
                    <a:pt x="125" y="106"/>
                  </a:lnTo>
                  <a:lnTo>
                    <a:pt x="123" y="105"/>
                  </a:lnTo>
                  <a:lnTo>
                    <a:pt x="125" y="109"/>
                  </a:lnTo>
                  <a:lnTo>
                    <a:pt x="121" y="109"/>
                  </a:lnTo>
                  <a:lnTo>
                    <a:pt x="121" y="114"/>
                  </a:lnTo>
                  <a:lnTo>
                    <a:pt x="125" y="117"/>
                  </a:lnTo>
                  <a:lnTo>
                    <a:pt x="163" y="117"/>
                  </a:lnTo>
                  <a:lnTo>
                    <a:pt x="163" y="99"/>
                  </a:lnTo>
                  <a:lnTo>
                    <a:pt x="165" y="99"/>
                  </a:lnTo>
                  <a:lnTo>
                    <a:pt x="165" y="84"/>
                  </a:lnTo>
                  <a:lnTo>
                    <a:pt x="247" y="84"/>
                  </a:lnTo>
                  <a:lnTo>
                    <a:pt x="247" y="99"/>
                  </a:lnTo>
                  <a:lnTo>
                    <a:pt x="265" y="99"/>
                  </a:lnTo>
                  <a:lnTo>
                    <a:pt x="265" y="40"/>
                  </a:lnTo>
                  <a:lnTo>
                    <a:pt x="275" y="15"/>
                  </a:lnTo>
                  <a:lnTo>
                    <a:pt x="315" y="15"/>
                  </a:lnTo>
                  <a:lnTo>
                    <a:pt x="315" y="27"/>
                  </a:lnTo>
                  <a:lnTo>
                    <a:pt x="330" y="28"/>
                  </a:lnTo>
                  <a:lnTo>
                    <a:pt x="330" y="30"/>
                  </a:lnTo>
                  <a:lnTo>
                    <a:pt x="338" y="30"/>
                  </a:lnTo>
                  <a:lnTo>
                    <a:pt x="338" y="70"/>
                  </a:lnTo>
                  <a:lnTo>
                    <a:pt x="339" y="70"/>
                  </a:lnTo>
                  <a:lnTo>
                    <a:pt x="339" y="58"/>
                  </a:lnTo>
                  <a:lnTo>
                    <a:pt x="341" y="58"/>
                  </a:lnTo>
                  <a:lnTo>
                    <a:pt x="341" y="52"/>
                  </a:lnTo>
                  <a:lnTo>
                    <a:pt x="343" y="52"/>
                  </a:lnTo>
                  <a:lnTo>
                    <a:pt x="343" y="58"/>
                  </a:lnTo>
                  <a:lnTo>
                    <a:pt x="343" y="52"/>
                  </a:lnTo>
                  <a:lnTo>
                    <a:pt x="345" y="52"/>
                  </a:lnTo>
                  <a:lnTo>
                    <a:pt x="345" y="58"/>
                  </a:lnTo>
                  <a:lnTo>
                    <a:pt x="346" y="58"/>
                  </a:lnTo>
                  <a:lnTo>
                    <a:pt x="346" y="70"/>
                  </a:lnTo>
                  <a:lnTo>
                    <a:pt x="349" y="70"/>
                  </a:lnTo>
                  <a:lnTo>
                    <a:pt x="349" y="58"/>
                  </a:lnTo>
                  <a:lnTo>
                    <a:pt x="350" y="58"/>
                  </a:lnTo>
                  <a:lnTo>
                    <a:pt x="350" y="52"/>
                  </a:lnTo>
                  <a:lnTo>
                    <a:pt x="351" y="52"/>
                  </a:lnTo>
                  <a:lnTo>
                    <a:pt x="351" y="58"/>
                  </a:lnTo>
                  <a:lnTo>
                    <a:pt x="353" y="58"/>
                  </a:lnTo>
                  <a:lnTo>
                    <a:pt x="353" y="51"/>
                  </a:lnTo>
                  <a:lnTo>
                    <a:pt x="354" y="51"/>
                  </a:lnTo>
                  <a:lnTo>
                    <a:pt x="354" y="58"/>
                  </a:lnTo>
                  <a:lnTo>
                    <a:pt x="356" y="58"/>
                  </a:lnTo>
                  <a:lnTo>
                    <a:pt x="356" y="70"/>
                  </a:lnTo>
                  <a:lnTo>
                    <a:pt x="383" y="70"/>
                  </a:lnTo>
                  <a:lnTo>
                    <a:pt x="383" y="30"/>
                  </a:lnTo>
                  <a:lnTo>
                    <a:pt x="404" y="30"/>
                  </a:lnTo>
                  <a:lnTo>
                    <a:pt x="404" y="26"/>
                  </a:lnTo>
                  <a:lnTo>
                    <a:pt x="406" y="26"/>
                  </a:lnTo>
                  <a:lnTo>
                    <a:pt x="406" y="18"/>
                  </a:lnTo>
                  <a:lnTo>
                    <a:pt x="407" y="15"/>
                  </a:lnTo>
                  <a:lnTo>
                    <a:pt x="407" y="2"/>
                  </a:lnTo>
                  <a:lnTo>
                    <a:pt x="410" y="0"/>
                  </a:lnTo>
                  <a:lnTo>
                    <a:pt x="411" y="2"/>
                  </a:lnTo>
                  <a:lnTo>
                    <a:pt x="411" y="15"/>
                  </a:lnTo>
                  <a:lnTo>
                    <a:pt x="414" y="18"/>
                  </a:lnTo>
                  <a:lnTo>
                    <a:pt x="414" y="26"/>
                  </a:lnTo>
                  <a:lnTo>
                    <a:pt x="415" y="26"/>
                  </a:lnTo>
                  <a:lnTo>
                    <a:pt x="415" y="30"/>
                  </a:lnTo>
                  <a:lnTo>
                    <a:pt x="425" y="30"/>
                  </a:lnTo>
                  <a:lnTo>
                    <a:pt x="425" y="49"/>
                  </a:lnTo>
                  <a:lnTo>
                    <a:pt x="436" y="49"/>
                  </a:lnTo>
                  <a:lnTo>
                    <a:pt x="438" y="24"/>
                  </a:lnTo>
                  <a:lnTo>
                    <a:pt x="474" y="24"/>
                  </a:lnTo>
                  <a:lnTo>
                    <a:pt x="477" y="49"/>
                  </a:lnTo>
                  <a:lnTo>
                    <a:pt x="500" y="49"/>
                  </a:lnTo>
                  <a:lnTo>
                    <a:pt x="500" y="12"/>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40" name="Freeform 69"/>
            <p:cNvSpPr>
              <a:spLocks/>
            </p:cNvSpPr>
            <p:nvPr/>
          </p:nvSpPr>
          <p:spPr bwMode="auto">
            <a:xfrm>
              <a:off x="3422" y="3045"/>
              <a:ext cx="17" cy="91"/>
            </a:xfrm>
            <a:custGeom>
              <a:avLst/>
              <a:gdLst/>
              <a:ahLst/>
              <a:cxnLst>
                <a:cxn ang="0">
                  <a:pos x="0" y="90"/>
                </a:cxn>
                <a:cxn ang="0">
                  <a:pos x="0" y="0"/>
                </a:cxn>
                <a:cxn ang="0">
                  <a:pos x="16" y="0"/>
                </a:cxn>
                <a:cxn ang="0">
                  <a:pos x="16" y="90"/>
                </a:cxn>
                <a:cxn ang="0">
                  <a:pos x="0" y="90"/>
                </a:cxn>
              </a:cxnLst>
              <a:rect l="0" t="0" r="r" b="b"/>
              <a:pathLst>
                <a:path w="17" h="91">
                  <a:moveTo>
                    <a:pt x="0" y="90"/>
                  </a:moveTo>
                  <a:lnTo>
                    <a:pt x="0" y="0"/>
                  </a:lnTo>
                  <a:lnTo>
                    <a:pt x="16" y="0"/>
                  </a:lnTo>
                  <a:lnTo>
                    <a:pt x="16" y="90"/>
                  </a:lnTo>
                  <a:lnTo>
                    <a:pt x="0" y="9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41" name="Freeform 70"/>
            <p:cNvSpPr>
              <a:spLocks/>
            </p:cNvSpPr>
            <p:nvPr/>
          </p:nvSpPr>
          <p:spPr bwMode="auto">
            <a:xfrm>
              <a:off x="3386" y="3043"/>
              <a:ext cx="44" cy="25"/>
            </a:xfrm>
            <a:custGeom>
              <a:avLst/>
              <a:gdLst/>
              <a:ahLst/>
              <a:cxnLst>
                <a:cxn ang="0">
                  <a:pos x="43" y="24"/>
                </a:cxn>
                <a:cxn ang="0">
                  <a:pos x="39" y="0"/>
                </a:cxn>
                <a:cxn ang="0">
                  <a:pos x="2" y="0"/>
                </a:cxn>
                <a:cxn ang="0">
                  <a:pos x="0" y="24"/>
                </a:cxn>
                <a:cxn ang="0">
                  <a:pos x="43" y="24"/>
                </a:cxn>
              </a:cxnLst>
              <a:rect l="0" t="0" r="r" b="b"/>
              <a:pathLst>
                <a:path w="44" h="25">
                  <a:moveTo>
                    <a:pt x="43" y="24"/>
                  </a:moveTo>
                  <a:lnTo>
                    <a:pt x="39" y="0"/>
                  </a:lnTo>
                  <a:lnTo>
                    <a:pt x="2" y="0"/>
                  </a:lnTo>
                  <a:lnTo>
                    <a:pt x="0" y="24"/>
                  </a:lnTo>
                  <a:lnTo>
                    <a:pt x="43" y="24"/>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42" name="Freeform 71"/>
            <p:cNvSpPr>
              <a:spLocks/>
            </p:cNvSpPr>
            <p:nvPr/>
          </p:nvSpPr>
          <p:spPr bwMode="auto">
            <a:xfrm>
              <a:off x="3413" y="3031"/>
              <a:ext cx="17" cy="22"/>
            </a:xfrm>
            <a:custGeom>
              <a:avLst/>
              <a:gdLst/>
              <a:ahLst/>
              <a:cxnLst>
                <a:cxn ang="0">
                  <a:pos x="0" y="21"/>
                </a:cxn>
                <a:cxn ang="0">
                  <a:pos x="0" y="0"/>
                </a:cxn>
                <a:cxn ang="0">
                  <a:pos x="16" y="0"/>
                </a:cxn>
                <a:cxn ang="0">
                  <a:pos x="16" y="21"/>
                </a:cxn>
                <a:cxn ang="0">
                  <a:pos x="0" y="21"/>
                </a:cxn>
              </a:cxnLst>
              <a:rect l="0" t="0" r="r" b="b"/>
              <a:pathLst>
                <a:path w="17" h="22">
                  <a:moveTo>
                    <a:pt x="0" y="21"/>
                  </a:moveTo>
                  <a:lnTo>
                    <a:pt x="0" y="0"/>
                  </a:lnTo>
                  <a:lnTo>
                    <a:pt x="16" y="0"/>
                  </a:lnTo>
                  <a:lnTo>
                    <a:pt x="16" y="21"/>
                  </a:lnTo>
                  <a:lnTo>
                    <a:pt x="0" y="2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43" name="Freeform 72"/>
            <p:cNvSpPr>
              <a:spLocks/>
            </p:cNvSpPr>
            <p:nvPr/>
          </p:nvSpPr>
          <p:spPr bwMode="auto">
            <a:xfrm>
              <a:off x="3405" y="3031"/>
              <a:ext cx="17" cy="22"/>
            </a:xfrm>
            <a:custGeom>
              <a:avLst/>
              <a:gdLst/>
              <a:ahLst/>
              <a:cxnLst>
                <a:cxn ang="0">
                  <a:pos x="0" y="21"/>
                </a:cxn>
                <a:cxn ang="0">
                  <a:pos x="0" y="0"/>
                </a:cxn>
                <a:cxn ang="0">
                  <a:pos x="16" y="0"/>
                </a:cxn>
                <a:cxn ang="0">
                  <a:pos x="16" y="21"/>
                </a:cxn>
                <a:cxn ang="0">
                  <a:pos x="0" y="21"/>
                </a:cxn>
              </a:cxnLst>
              <a:rect l="0" t="0" r="r" b="b"/>
              <a:pathLst>
                <a:path w="17" h="22">
                  <a:moveTo>
                    <a:pt x="0" y="21"/>
                  </a:moveTo>
                  <a:lnTo>
                    <a:pt x="0" y="0"/>
                  </a:lnTo>
                  <a:lnTo>
                    <a:pt x="16" y="0"/>
                  </a:lnTo>
                  <a:lnTo>
                    <a:pt x="16" y="21"/>
                  </a:lnTo>
                  <a:lnTo>
                    <a:pt x="0" y="2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44" name="Freeform 73"/>
            <p:cNvSpPr>
              <a:spLocks/>
            </p:cNvSpPr>
            <p:nvPr/>
          </p:nvSpPr>
          <p:spPr bwMode="auto">
            <a:xfrm>
              <a:off x="3396" y="3031"/>
              <a:ext cx="17" cy="22"/>
            </a:xfrm>
            <a:custGeom>
              <a:avLst/>
              <a:gdLst/>
              <a:ahLst/>
              <a:cxnLst>
                <a:cxn ang="0">
                  <a:pos x="0" y="21"/>
                </a:cxn>
                <a:cxn ang="0">
                  <a:pos x="0" y="0"/>
                </a:cxn>
                <a:cxn ang="0">
                  <a:pos x="16" y="0"/>
                </a:cxn>
                <a:cxn ang="0">
                  <a:pos x="16" y="21"/>
                </a:cxn>
                <a:cxn ang="0">
                  <a:pos x="0" y="21"/>
                </a:cxn>
              </a:cxnLst>
              <a:rect l="0" t="0" r="r" b="b"/>
              <a:pathLst>
                <a:path w="17" h="22">
                  <a:moveTo>
                    <a:pt x="0" y="21"/>
                  </a:moveTo>
                  <a:lnTo>
                    <a:pt x="0" y="0"/>
                  </a:lnTo>
                  <a:lnTo>
                    <a:pt x="16" y="0"/>
                  </a:lnTo>
                  <a:lnTo>
                    <a:pt x="16" y="21"/>
                  </a:lnTo>
                  <a:lnTo>
                    <a:pt x="0" y="2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45" name="Freeform 74"/>
            <p:cNvSpPr>
              <a:spLocks/>
            </p:cNvSpPr>
            <p:nvPr/>
          </p:nvSpPr>
          <p:spPr bwMode="auto">
            <a:xfrm>
              <a:off x="3397" y="3016"/>
              <a:ext cx="17" cy="22"/>
            </a:xfrm>
            <a:custGeom>
              <a:avLst/>
              <a:gdLst/>
              <a:ahLst/>
              <a:cxnLst>
                <a:cxn ang="0">
                  <a:pos x="0" y="21"/>
                </a:cxn>
                <a:cxn ang="0">
                  <a:pos x="0" y="0"/>
                </a:cxn>
                <a:cxn ang="0">
                  <a:pos x="16" y="0"/>
                </a:cxn>
                <a:cxn ang="0">
                  <a:pos x="16" y="21"/>
                </a:cxn>
                <a:cxn ang="0">
                  <a:pos x="0" y="21"/>
                </a:cxn>
              </a:cxnLst>
              <a:rect l="0" t="0" r="r" b="b"/>
              <a:pathLst>
                <a:path w="17" h="22">
                  <a:moveTo>
                    <a:pt x="0" y="21"/>
                  </a:moveTo>
                  <a:lnTo>
                    <a:pt x="0" y="0"/>
                  </a:lnTo>
                  <a:lnTo>
                    <a:pt x="16" y="0"/>
                  </a:lnTo>
                  <a:lnTo>
                    <a:pt x="16" y="21"/>
                  </a:lnTo>
                  <a:lnTo>
                    <a:pt x="0" y="2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46" name="Freeform 75"/>
            <p:cNvSpPr>
              <a:spLocks/>
            </p:cNvSpPr>
            <p:nvPr/>
          </p:nvSpPr>
          <p:spPr bwMode="auto">
            <a:xfrm>
              <a:off x="3398" y="2997"/>
              <a:ext cx="17" cy="23"/>
            </a:xfrm>
            <a:custGeom>
              <a:avLst/>
              <a:gdLst/>
              <a:ahLst/>
              <a:cxnLst>
                <a:cxn ang="0">
                  <a:pos x="14" y="22"/>
                </a:cxn>
                <a:cxn ang="0">
                  <a:pos x="12" y="6"/>
                </a:cxn>
                <a:cxn ang="0">
                  <a:pos x="16" y="0"/>
                </a:cxn>
                <a:cxn ang="0">
                  <a:pos x="8" y="0"/>
                </a:cxn>
                <a:cxn ang="0">
                  <a:pos x="4" y="6"/>
                </a:cxn>
                <a:cxn ang="0">
                  <a:pos x="0" y="22"/>
                </a:cxn>
                <a:cxn ang="0">
                  <a:pos x="14" y="22"/>
                </a:cxn>
              </a:cxnLst>
              <a:rect l="0" t="0" r="r" b="b"/>
              <a:pathLst>
                <a:path w="17" h="23">
                  <a:moveTo>
                    <a:pt x="14" y="22"/>
                  </a:moveTo>
                  <a:lnTo>
                    <a:pt x="12" y="6"/>
                  </a:lnTo>
                  <a:lnTo>
                    <a:pt x="16" y="0"/>
                  </a:lnTo>
                  <a:lnTo>
                    <a:pt x="8" y="0"/>
                  </a:lnTo>
                  <a:lnTo>
                    <a:pt x="4" y="6"/>
                  </a:lnTo>
                  <a:lnTo>
                    <a:pt x="0" y="22"/>
                  </a:lnTo>
                  <a:lnTo>
                    <a:pt x="14" y="22"/>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47" name="Freeform 76"/>
            <p:cNvSpPr>
              <a:spLocks/>
            </p:cNvSpPr>
            <p:nvPr/>
          </p:nvSpPr>
          <p:spPr bwMode="auto">
            <a:xfrm>
              <a:off x="3398" y="2991"/>
              <a:ext cx="17" cy="22"/>
            </a:xfrm>
            <a:custGeom>
              <a:avLst/>
              <a:gdLst/>
              <a:ahLst/>
              <a:cxnLst>
                <a:cxn ang="0">
                  <a:pos x="9" y="17"/>
                </a:cxn>
                <a:cxn ang="0">
                  <a:pos x="0" y="21"/>
                </a:cxn>
                <a:cxn ang="0">
                  <a:pos x="0" y="0"/>
                </a:cxn>
                <a:cxn ang="0">
                  <a:pos x="16" y="11"/>
                </a:cxn>
                <a:cxn ang="0">
                  <a:pos x="9" y="17"/>
                </a:cxn>
              </a:cxnLst>
              <a:rect l="0" t="0" r="r" b="b"/>
              <a:pathLst>
                <a:path w="17" h="22">
                  <a:moveTo>
                    <a:pt x="9" y="17"/>
                  </a:moveTo>
                  <a:lnTo>
                    <a:pt x="0" y="21"/>
                  </a:lnTo>
                  <a:lnTo>
                    <a:pt x="0" y="0"/>
                  </a:lnTo>
                  <a:lnTo>
                    <a:pt x="16" y="11"/>
                  </a:lnTo>
                  <a:lnTo>
                    <a:pt x="9" y="17"/>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48" name="Freeform 77"/>
            <p:cNvSpPr>
              <a:spLocks/>
            </p:cNvSpPr>
            <p:nvPr/>
          </p:nvSpPr>
          <p:spPr bwMode="auto">
            <a:xfrm>
              <a:off x="3391" y="2990"/>
              <a:ext cx="17" cy="22"/>
            </a:xfrm>
            <a:custGeom>
              <a:avLst/>
              <a:gdLst/>
              <a:ahLst/>
              <a:cxnLst>
                <a:cxn ang="0">
                  <a:pos x="16" y="21"/>
                </a:cxn>
                <a:cxn ang="0">
                  <a:pos x="0" y="14"/>
                </a:cxn>
                <a:cxn ang="0">
                  <a:pos x="16" y="0"/>
                </a:cxn>
                <a:cxn ang="0">
                  <a:pos x="16" y="21"/>
                </a:cxn>
              </a:cxnLst>
              <a:rect l="0" t="0" r="r" b="b"/>
              <a:pathLst>
                <a:path w="17" h="22">
                  <a:moveTo>
                    <a:pt x="16" y="21"/>
                  </a:moveTo>
                  <a:lnTo>
                    <a:pt x="0" y="14"/>
                  </a:lnTo>
                  <a:lnTo>
                    <a:pt x="16" y="0"/>
                  </a:lnTo>
                  <a:lnTo>
                    <a:pt x="16" y="2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49" name="Line 78"/>
            <p:cNvSpPr>
              <a:spLocks noChangeShapeType="1"/>
            </p:cNvSpPr>
            <p:nvPr/>
          </p:nvSpPr>
          <p:spPr bwMode="auto">
            <a:xfrm flipH="1">
              <a:off x="3402" y="3011"/>
              <a:ext cx="9"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50" name="Freeform 79"/>
            <p:cNvSpPr>
              <a:spLocks/>
            </p:cNvSpPr>
            <p:nvPr/>
          </p:nvSpPr>
          <p:spPr bwMode="auto">
            <a:xfrm>
              <a:off x="3384" y="3011"/>
              <a:ext cx="17" cy="22"/>
            </a:xfrm>
            <a:custGeom>
              <a:avLst/>
              <a:gdLst/>
              <a:ahLst/>
              <a:cxnLst>
                <a:cxn ang="0">
                  <a:pos x="14" y="21"/>
                </a:cxn>
                <a:cxn ang="0">
                  <a:pos x="12" y="5"/>
                </a:cxn>
                <a:cxn ang="0">
                  <a:pos x="16" y="0"/>
                </a:cxn>
                <a:cxn ang="0">
                  <a:pos x="8" y="0"/>
                </a:cxn>
                <a:cxn ang="0">
                  <a:pos x="4" y="5"/>
                </a:cxn>
                <a:cxn ang="0">
                  <a:pos x="0" y="21"/>
                </a:cxn>
                <a:cxn ang="0">
                  <a:pos x="14" y="21"/>
                </a:cxn>
              </a:cxnLst>
              <a:rect l="0" t="0" r="r" b="b"/>
              <a:pathLst>
                <a:path w="17" h="22">
                  <a:moveTo>
                    <a:pt x="14" y="21"/>
                  </a:moveTo>
                  <a:lnTo>
                    <a:pt x="12" y="5"/>
                  </a:lnTo>
                  <a:lnTo>
                    <a:pt x="16" y="0"/>
                  </a:lnTo>
                  <a:lnTo>
                    <a:pt x="8" y="0"/>
                  </a:lnTo>
                  <a:lnTo>
                    <a:pt x="4" y="5"/>
                  </a:lnTo>
                  <a:lnTo>
                    <a:pt x="0" y="21"/>
                  </a:lnTo>
                  <a:lnTo>
                    <a:pt x="14" y="2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51" name="Freeform 80"/>
            <p:cNvSpPr>
              <a:spLocks/>
            </p:cNvSpPr>
            <p:nvPr/>
          </p:nvSpPr>
          <p:spPr bwMode="auto">
            <a:xfrm>
              <a:off x="3384" y="3004"/>
              <a:ext cx="17" cy="22"/>
            </a:xfrm>
            <a:custGeom>
              <a:avLst/>
              <a:gdLst/>
              <a:ahLst/>
              <a:cxnLst>
                <a:cxn ang="0">
                  <a:pos x="9" y="15"/>
                </a:cxn>
                <a:cxn ang="0">
                  <a:pos x="0" y="21"/>
                </a:cxn>
                <a:cxn ang="0">
                  <a:pos x="0" y="0"/>
                </a:cxn>
                <a:cxn ang="0">
                  <a:pos x="16" y="10"/>
                </a:cxn>
                <a:cxn ang="0">
                  <a:pos x="9" y="15"/>
                </a:cxn>
              </a:cxnLst>
              <a:rect l="0" t="0" r="r" b="b"/>
              <a:pathLst>
                <a:path w="17" h="22">
                  <a:moveTo>
                    <a:pt x="9" y="15"/>
                  </a:moveTo>
                  <a:lnTo>
                    <a:pt x="0" y="21"/>
                  </a:lnTo>
                  <a:lnTo>
                    <a:pt x="0" y="0"/>
                  </a:lnTo>
                  <a:lnTo>
                    <a:pt x="16" y="10"/>
                  </a:lnTo>
                  <a:lnTo>
                    <a:pt x="9" y="15"/>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52" name="Freeform 81"/>
            <p:cNvSpPr>
              <a:spLocks/>
            </p:cNvSpPr>
            <p:nvPr/>
          </p:nvSpPr>
          <p:spPr bwMode="auto">
            <a:xfrm>
              <a:off x="3378" y="3004"/>
              <a:ext cx="17" cy="22"/>
            </a:xfrm>
            <a:custGeom>
              <a:avLst/>
              <a:gdLst/>
              <a:ahLst/>
              <a:cxnLst>
                <a:cxn ang="0">
                  <a:pos x="16" y="21"/>
                </a:cxn>
                <a:cxn ang="0">
                  <a:pos x="0" y="14"/>
                </a:cxn>
                <a:cxn ang="0">
                  <a:pos x="16" y="0"/>
                </a:cxn>
                <a:cxn ang="0">
                  <a:pos x="16" y="21"/>
                </a:cxn>
              </a:cxnLst>
              <a:rect l="0" t="0" r="r" b="b"/>
              <a:pathLst>
                <a:path w="17" h="22">
                  <a:moveTo>
                    <a:pt x="16" y="21"/>
                  </a:moveTo>
                  <a:lnTo>
                    <a:pt x="0" y="14"/>
                  </a:lnTo>
                  <a:lnTo>
                    <a:pt x="16" y="0"/>
                  </a:lnTo>
                  <a:lnTo>
                    <a:pt x="16" y="2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53" name="Line 82"/>
            <p:cNvSpPr>
              <a:spLocks noChangeShapeType="1"/>
            </p:cNvSpPr>
            <p:nvPr/>
          </p:nvSpPr>
          <p:spPr bwMode="auto">
            <a:xfrm flipH="1">
              <a:off x="3388" y="3027"/>
              <a:ext cx="8"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54" name="Freeform 83"/>
            <p:cNvSpPr>
              <a:spLocks/>
            </p:cNvSpPr>
            <p:nvPr/>
          </p:nvSpPr>
          <p:spPr bwMode="auto">
            <a:xfrm>
              <a:off x="3422" y="3032"/>
              <a:ext cx="17" cy="23"/>
            </a:xfrm>
            <a:custGeom>
              <a:avLst/>
              <a:gdLst/>
              <a:ahLst/>
              <a:cxnLst>
                <a:cxn ang="0">
                  <a:pos x="16" y="22"/>
                </a:cxn>
                <a:cxn ang="0">
                  <a:pos x="16" y="7"/>
                </a:cxn>
                <a:cxn ang="0">
                  <a:pos x="12" y="0"/>
                </a:cxn>
                <a:cxn ang="0">
                  <a:pos x="3" y="0"/>
                </a:cxn>
                <a:cxn ang="0">
                  <a:pos x="0" y="7"/>
                </a:cxn>
                <a:cxn ang="0">
                  <a:pos x="0" y="22"/>
                </a:cxn>
                <a:cxn ang="0">
                  <a:pos x="16" y="22"/>
                </a:cxn>
              </a:cxnLst>
              <a:rect l="0" t="0" r="r" b="b"/>
              <a:pathLst>
                <a:path w="17" h="23">
                  <a:moveTo>
                    <a:pt x="16" y="22"/>
                  </a:moveTo>
                  <a:lnTo>
                    <a:pt x="16" y="7"/>
                  </a:lnTo>
                  <a:lnTo>
                    <a:pt x="12" y="0"/>
                  </a:lnTo>
                  <a:lnTo>
                    <a:pt x="3" y="0"/>
                  </a:lnTo>
                  <a:lnTo>
                    <a:pt x="0" y="7"/>
                  </a:lnTo>
                  <a:lnTo>
                    <a:pt x="0" y="22"/>
                  </a:lnTo>
                  <a:lnTo>
                    <a:pt x="16" y="22"/>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55" name="Line 84"/>
            <p:cNvSpPr>
              <a:spLocks noChangeShapeType="1"/>
            </p:cNvSpPr>
            <p:nvPr/>
          </p:nvSpPr>
          <p:spPr bwMode="auto">
            <a:xfrm flipV="1">
              <a:off x="3424" y="2970"/>
              <a:ext cx="0" cy="67"/>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56" name="Freeform 85"/>
            <p:cNvSpPr>
              <a:spLocks/>
            </p:cNvSpPr>
            <p:nvPr/>
          </p:nvSpPr>
          <p:spPr bwMode="auto">
            <a:xfrm>
              <a:off x="3362" y="3056"/>
              <a:ext cx="18" cy="22"/>
            </a:xfrm>
            <a:custGeom>
              <a:avLst/>
              <a:gdLst/>
              <a:ahLst/>
              <a:cxnLst>
                <a:cxn ang="0">
                  <a:pos x="0" y="0"/>
                </a:cxn>
                <a:cxn ang="0">
                  <a:pos x="17" y="0"/>
                </a:cxn>
                <a:cxn ang="0">
                  <a:pos x="17" y="21"/>
                </a:cxn>
              </a:cxnLst>
              <a:rect l="0" t="0" r="r" b="b"/>
              <a:pathLst>
                <a:path w="18" h="22">
                  <a:moveTo>
                    <a:pt x="0" y="0"/>
                  </a:moveTo>
                  <a:lnTo>
                    <a:pt x="17" y="0"/>
                  </a:lnTo>
                  <a:lnTo>
                    <a:pt x="17" y="2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57" name="Line 86"/>
            <p:cNvSpPr>
              <a:spLocks noChangeShapeType="1"/>
            </p:cNvSpPr>
            <p:nvPr/>
          </p:nvSpPr>
          <p:spPr bwMode="auto">
            <a:xfrm>
              <a:off x="3383" y="3067"/>
              <a:ext cx="50"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58" name="Freeform 87"/>
            <p:cNvSpPr>
              <a:spLocks/>
            </p:cNvSpPr>
            <p:nvPr/>
          </p:nvSpPr>
          <p:spPr bwMode="auto">
            <a:xfrm>
              <a:off x="3362" y="3067"/>
              <a:ext cx="63" cy="66"/>
            </a:xfrm>
            <a:custGeom>
              <a:avLst/>
              <a:gdLst/>
              <a:ahLst/>
              <a:cxnLst>
                <a:cxn ang="0">
                  <a:pos x="0" y="65"/>
                </a:cxn>
                <a:cxn ang="0">
                  <a:pos x="62" y="65"/>
                </a:cxn>
                <a:cxn ang="0">
                  <a:pos x="62" y="0"/>
                </a:cxn>
                <a:cxn ang="0">
                  <a:pos x="0" y="0"/>
                </a:cxn>
                <a:cxn ang="0">
                  <a:pos x="0" y="65"/>
                </a:cxn>
              </a:cxnLst>
              <a:rect l="0" t="0" r="r" b="b"/>
              <a:pathLst>
                <a:path w="63" h="66">
                  <a:moveTo>
                    <a:pt x="0" y="65"/>
                  </a:moveTo>
                  <a:lnTo>
                    <a:pt x="62" y="65"/>
                  </a:lnTo>
                  <a:lnTo>
                    <a:pt x="62" y="0"/>
                  </a:lnTo>
                  <a:lnTo>
                    <a:pt x="0" y="0"/>
                  </a:lnTo>
                  <a:lnTo>
                    <a:pt x="0" y="65"/>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59" name="Line 88"/>
            <p:cNvSpPr>
              <a:spLocks noChangeShapeType="1"/>
            </p:cNvSpPr>
            <p:nvPr/>
          </p:nvSpPr>
          <p:spPr bwMode="auto">
            <a:xfrm>
              <a:off x="3428" y="3067"/>
              <a:ext cx="10"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60" name="Line 89"/>
            <p:cNvSpPr>
              <a:spLocks noChangeShapeType="1"/>
            </p:cNvSpPr>
            <p:nvPr/>
          </p:nvSpPr>
          <p:spPr bwMode="auto">
            <a:xfrm>
              <a:off x="3158" y="3154"/>
              <a:ext cx="18"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61" name="Line 90"/>
            <p:cNvSpPr>
              <a:spLocks noChangeShapeType="1"/>
            </p:cNvSpPr>
            <p:nvPr/>
          </p:nvSpPr>
          <p:spPr bwMode="auto">
            <a:xfrm flipH="1">
              <a:off x="3160" y="3138"/>
              <a:ext cx="1" cy="5"/>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62" name="Line 91"/>
            <p:cNvSpPr>
              <a:spLocks noChangeShapeType="1"/>
            </p:cNvSpPr>
            <p:nvPr/>
          </p:nvSpPr>
          <p:spPr bwMode="auto">
            <a:xfrm>
              <a:off x="3208" y="3119"/>
              <a:ext cx="15" cy="4"/>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63" name="Line 92"/>
            <p:cNvSpPr>
              <a:spLocks noChangeShapeType="1"/>
            </p:cNvSpPr>
            <p:nvPr/>
          </p:nvSpPr>
          <p:spPr bwMode="auto">
            <a:xfrm>
              <a:off x="3213" y="3124"/>
              <a:ext cx="10"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64" name="Line 93"/>
            <p:cNvSpPr>
              <a:spLocks noChangeShapeType="1"/>
            </p:cNvSpPr>
            <p:nvPr/>
          </p:nvSpPr>
          <p:spPr bwMode="auto">
            <a:xfrm>
              <a:off x="3213" y="3130"/>
              <a:ext cx="10"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65" name="Freeform 94"/>
            <p:cNvSpPr>
              <a:spLocks/>
            </p:cNvSpPr>
            <p:nvPr/>
          </p:nvSpPr>
          <p:spPr bwMode="auto">
            <a:xfrm>
              <a:off x="3439" y="2998"/>
              <a:ext cx="19" cy="63"/>
            </a:xfrm>
            <a:custGeom>
              <a:avLst/>
              <a:gdLst/>
              <a:ahLst/>
              <a:cxnLst>
                <a:cxn ang="0">
                  <a:pos x="0" y="0"/>
                </a:cxn>
                <a:cxn ang="0">
                  <a:pos x="17" y="62"/>
                </a:cxn>
                <a:cxn ang="0">
                  <a:pos x="18" y="55"/>
                </a:cxn>
                <a:cxn ang="0">
                  <a:pos x="2" y="0"/>
                </a:cxn>
                <a:cxn ang="0">
                  <a:pos x="0" y="0"/>
                </a:cxn>
              </a:cxnLst>
              <a:rect l="0" t="0" r="r" b="b"/>
              <a:pathLst>
                <a:path w="19" h="63">
                  <a:moveTo>
                    <a:pt x="0" y="0"/>
                  </a:moveTo>
                  <a:lnTo>
                    <a:pt x="17" y="62"/>
                  </a:lnTo>
                  <a:lnTo>
                    <a:pt x="18" y="55"/>
                  </a:lnTo>
                  <a:lnTo>
                    <a:pt x="2" y="0"/>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66" name="Line 95"/>
            <p:cNvSpPr>
              <a:spLocks noChangeShapeType="1"/>
            </p:cNvSpPr>
            <p:nvPr/>
          </p:nvSpPr>
          <p:spPr bwMode="auto">
            <a:xfrm>
              <a:off x="3477" y="2904"/>
              <a:ext cx="15"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67" name="Freeform 96"/>
            <p:cNvSpPr>
              <a:spLocks/>
            </p:cNvSpPr>
            <p:nvPr/>
          </p:nvSpPr>
          <p:spPr bwMode="auto">
            <a:xfrm>
              <a:off x="3455" y="2958"/>
              <a:ext cx="17" cy="130"/>
            </a:xfrm>
            <a:custGeom>
              <a:avLst/>
              <a:gdLst/>
              <a:ahLst/>
              <a:cxnLst>
                <a:cxn ang="0">
                  <a:pos x="16" y="0"/>
                </a:cxn>
                <a:cxn ang="0">
                  <a:pos x="1" y="129"/>
                </a:cxn>
                <a:cxn ang="0">
                  <a:pos x="0" y="127"/>
                </a:cxn>
                <a:cxn ang="0">
                  <a:pos x="13" y="0"/>
                </a:cxn>
                <a:cxn ang="0">
                  <a:pos x="16" y="0"/>
                </a:cxn>
              </a:cxnLst>
              <a:rect l="0" t="0" r="r" b="b"/>
              <a:pathLst>
                <a:path w="17" h="130">
                  <a:moveTo>
                    <a:pt x="16" y="0"/>
                  </a:moveTo>
                  <a:lnTo>
                    <a:pt x="1" y="129"/>
                  </a:lnTo>
                  <a:lnTo>
                    <a:pt x="0" y="127"/>
                  </a:lnTo>
                  <a:lnTo>
                    <a:pt x="13" y="0"/>
                  </a:lnTo>
                  <a:lnTo>
                    <a:pt x="16"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68" name="Freeform 97"/>
            <p:cNvSpPr>
              <a:spLocks/>
            </p:cNvSpPr>
            <p:nvPr/>
          </p:nvSpPr>
          <p:spPr bwMode="auto">
            <a:xfrm>
              <a:off x="3479" y="2904"/>
              <a:ext cx="17" cy="184"/>
            </a:xfrm>
            <a:custGeom>
              <a:avLst/>
              <a:gdLst/>
              <a:ahLst/>
              <a:cxnLst>
                <a:cxn ang="0">
                  <a:pos x="16" y="0"/>
                </a:cxn>
                <a:cxn ang="0">
                  <a:pos x="16" y="183"/>
                </a:cxn>
                <a:cxn ang="0">
                  <a:pos x="0" y="181"/>
                </a:cxn>
                <a:cxn ang="0">
                  <a:pos x="0" y="0"/>
                </a:cxn>
                <a:cxn ang="0">
                  <a:pos x="16" y="0"/>
                </a:cxn>
              </a:cxnLst>
              <a:rect l="0" t="0" r="r" b="b"/>
              <a:pathLst>
                <a:path w="17" h="184">
                  <a:moveTo>
                    <a:pt x="16" y="0"/>
                  </a:moveTo>
                  <a:lnTo>
                    <a:pt x="16" y="183"/>
                  </a:lnTo>
                  <a:lnTo>
                    <a:pt x="0" y="181"/>
                  </a:lnTo>
                  <a:lnTo>
                    <a:pt x="0" y="0"/>
                  </a:lnTo>
                  <a:lnTo>
                    <a:pt x="16"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69" name="Freeform 98"/>
            <p:cNvSpPr>
              <a:spLocks/>
            </p:cNvSpPr>
            <p:nvPr/>
          </p:nvSpPr>
          <p:spPr bwMode="auto">
            <a:xfrm>
              <a:off x="3458" y="2998"/>
              <a:ext cx="22" cy="89"/>
            </a:xfrm>
            <a:custGeom>
              <a:avLst/>
              <a:gdLst/>
              <a:ahLst/>
              <a:cxnLst>
                <a:cxn ang="0">
                  <a:pos x="20" y="88"/>
                </a:cxn>
                <a:cxn ang="0">
                  <a:pos x="0" y="64"/>
                </a:cxn>
                <a:cxn ang="0">
                  <a:pos x="21" y="64"/>
                </a:cxn>
                <a:cxn ang="0">
                  <a:pos x="0" y="44"/>
                </a:cxn>
                <a:cxn ang="0">
                  <a:pos x="21" y="44"/>
                </a:cxn>
                <a:cxn ang="0">
                  <a:pos x="2" y="20"/>
                </a:cxn>
                <a:cxn ang="0">
                  <a:pos x="21" y="20"/>
                </a:cxn>
                <a:cxn ang="0">
                  <a:pos x="4" y="0"/>
                </a:cxn>
              </a:cxnLst>
              <a:rect l="0" t="0" r="r" b="b"/>
              <a:pathLst>
                <a:path w="22" h="89">
                  <a:moveTo>
                    <a:pt x="20" y="88"/>
                  </a:moveTo>
                  <a:lnTo>
                    <a:pt x="0" y="64"/>
                  </a:lnTo>
                  <a:lnTo>
                    <a:pt x="21" y="64"/>
                  </a:lnTo>
                  <a:lnTo>
                    <a:pt x="0" y="44"/>
                  </a:lnTo>
                  <a:lnTo>
                    <a:pt x="21" y="44"/>
                  </a:lnTo>
                  <a:lnTo>
                    <a:pt x="2" y="20"/>
                  </a:lnTo>
                  <a:lnTo>
                    <a:pt x="21" y="20"/>
                  </a:lnTo>
                  <a:lnTo>
                    <a:pt x="4"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70" name="Freeform 99"/>
            <p:cNvSpPr>
              <a:spLocks/>
            </p:cNvSpPr>
            <p:nvPr/>
          </p:nvSpPr>
          <p:spPr bwMode="auto">
            <a:xfrm>
              <a:off x="3449" y="3001"/>
              <a:ext cx="17" cy="23"/>
            </a:xfrm>
            <a:custGeom>
              <a:avLst/>
              <a:gdLst/>
              <a:ahLst/>
              <a:cxnLst>
                <a:cxn ang="0">
                  <a:pos x="12" y="22"/>
                </a:cxn>
                <a:cxn ang="0">
                  <a:pos x="0" y="22"/>
                </a:cxn>
                <a:cxn ang="0">
                  <a:pos x="16" y="0"/>
                </a:cxn>
              </a:cxnLst>
              <a:rect l="0" t="0" r="r" b="b"/>
              <a:pathLst>
                <a:path w="17" h="23">
                  <a:moveTo>
                    <a:pt x="12" y="22"/>
                  </a:moveTo>
                  <a:lnTo>
                    <a:pt x="0" y="22"/>
                  </a:lnTo>
                  <a:lnTo>
                    <a:pt x="16"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71" name="Freeform 100"/>
            <p:cNvSpPr>
              <a:spLocks/>
            </p:cNvSpPr>
            <p:nvPr/>
          </p:nvSpPr>
          <p:spPr bwMode="auto">
            <a:xfrm>
              <a:off x="3440" y="2994"/>
              <a:ext cx="17" cy="22"/>
            </a:xfrm>
            <a:custGeom>
              <a:avLst/>
              <a:gdLst/>
              <a:ahLst/>
              <a:cxnLst>
                <a:cxn ang="0">
                  <a:pos x="0" y="21"/>
                </a:cxn>
                <a:cxn ang="0">
                  <a:pos x="0" y="0"/>
                </a:cxn>
                <a:cxn ang="0">
                  <a:pos x="16" y="0"/>
                </a:cxn>
                <a:cxn ang="0">
                  <a:pos x="16" y="21"/>
                </a:cxn>
                <a:cxn ang="0">
                  <a:pos x="0" y="21"/>
                </a:cxn>
              </a:cxnLst>
              <a:rect l="0" t="0" r="r" b="b"/>
              <a:pathLst>
                <a:path w="17" h="22">
                  <a:moveTo>
                    <a:pt x="0" y="21"/>
                  </a:moveTo>
                  <a:lnTo>
                    <a:pt x="0" y="0"/>
                  </a:lnTo>
                  <a:lnTo>
                    <a:pt x="16" y="0"/>
                  </a:lnTo>
                  <a:lnTo>
                    <a:pt x="16" y="21"/>
                  </a:lnTo>
                  <a:lnTo>
                    <a:pt x="0" y="2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72" name="Line 101"/>
            <p:cNvSpPr>
              <a:spLocks noChangeShapeType="1"/>
            </p:cNvSpPr>
            <p:nvPr/>
          </p:nvSpPr>
          <p:spPr bwMode="auto">
            <a:xfrm>
              <a:off x="3470" y="2933"/>
              <a:ext cx="29"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73" name="Line 102"/>
            <p:cNvSpPr>
              <a:spLocks noChangeShapeType="1"/>
            </p:cNvSpPr>
            <p:nvPr/>
          </p:nvSpPr>
          <p:spPr bwMode="auto">
            <a:xfrm>
              <a:off x="3460" y="2958"/>
              <a:ext cx="39"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74" name="Line 103"/>
            <p:cNvSpPr>
              <a:spLocks noChangeShapeType="1"/>
            </p:cNvSpPr>
            <p:nvPr/>
          </p:nvSpPr>
          <p:spPr bwMode="auto">
            <a:xfrm>
              <a:off x="3436" y="2998"/>
              <a:ext cx="54"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75" name="Freeform 104"/>
            <p:cNvSpPr>
              <a:spLocks/>
            </p:cNvSpPr>
            <p:nvPr/>
          </p:nvSpPr>
          <p:spPr bwMode="auto">
            <a:xfrm>
              <a:off x="3425" y="2970"/>
              <a:ext cx="35" cy="25"/>
            </a:xfrm>
            <a:custGeom>
              <a:avLst/>
              <a:gdLst/>
              <a:ahLst/>
              <a:cxnLst>
                <a:cxn ang="0">
                  <a:pos x="25" y="0"/>
                </a:cxn>
                <a:cxn ang="0">
                  <a:pos x="25" y="0"/>
                </a:cxn>
                <a:cxn ang="0">
                  <a:pos x="27" y="0"/>
                </a:cxn>
                <a:cxn ang="0">
                  <a:pos x="27" y="1"/>
                </a:cxn>
                <a:cxn ang="0">
                  <a:pos x="29" y="1"/>
                </a:cxn>
                <a:cxn ang="0">
                  <a:pos x="30" y="2"/>
                </a:cxn>
                <a:cxn ang="0">
                  <a:pos x="31" y="3"/>
                </a:cxn>
                <a:cxn ang="0">
                  <a:pos x="31" y="4"/>
                </a:cxn>
                <a:cxn ang="0">
                  <a:pos x="32" y="4"/>
                </a:cxn>
                <a:cxn ang="0">
                  <a:pos x="33" y="6"/>
                </a:cxn>
                <a:cxn ang="0">
                  <a:pos x="33" y="7"/>
                </a:cxn>
                <a:cxn ang="0">
                  <a:pos x="33" y="8"/>
                </a:cxn>
                <a:cxn ang="0">
                  <a:pos x="33" y="9"/>
                </a:cxn>
                <a:cxn ang="0">
                  <a:pos x="34" y="10"/>
                </a:cxn>
                <a:cxn ang="0">
                  <a:pos x="34" y="12"/>
                </a:cxn>
                <a:cxn ang="0">
                  <a:pos x="34" y="13"/>
                </a:cxn>
                <a:cxn ang="0">
                  <a:pos x="33" y="13"/>
                </a:cxn>
                <a:cxn ang="0">
                  <a:pos x="33" y="14"/>
                </a:cxn>
                <a:cxn ang="0">
                  <a:pos x="33" y="16"/>
                </a:cxn>
                <a:cxn ang="0">
                  <a:pos x="32" y="19"/>
                </a:cxn>
                <a:cxn ang="0">
                  <a:pos x="31" y="19"/>
                </a:cxn>
                <a:cxn ang="0">
                  <a:pos x="30" y="21"/>
                </a:cxn>
                <a:cxn ang="0">
                  <a:pos x="29" y="21"/>
                </a:cxn>
                <a:cxn ang="0">
                  <a:pos x="29" y="22"/>
                </a:cxn>
                <a:cxn ang="0">
                  <a:pos x="27" y="22"/>
                </a:cxn>
                <a:cxn ang="0">
                  <a:pos x="25" y="24"/>
                </a:cxn>
                <a:cxn ang="0">
                  <a:pos x="24" y="24"/>
                </a:cxn>
                <a:cxn ang="0">
                  <a:pos x="8" y="24"/>
                </a:cxn>
                <a:cxn ang="0">
                  <a:pos x="6" y="22"/>
                </a:cxn>
                <a:cxn ang="0">
                  <a:pos x="4" y="22"/>
                </a:cxn>
                <a:cxn ang="0">
                  <a:pos x="3" y="21"/>
                </a:cxn>
                <a:cxn ang="0">
                  <a:pos x="3" y="20"/>
                </a:cxn>
                <a:cxn ang="0">
                  <a:pos x="2" y="19"/>
                </a:cxn>
                <a:cxn ang="0">
                  <a:pos x="1" y="19"/>
                </a:cxn>
                <a:cxn ang="0">
                  <a:pos x="0" y="18"/>
                </a:cxn>
                <a:cxn ang="0">
                  <a:pos x="0" y="16"/>
                </a:cxn>
                <a:cxn ang="0">
                  <a:pos x="0" y="14"/>
                </a:cxn>
                <a:cxn ang="0">
                  <a:pos x="0" y="13"/>
                </a:cxn>
                <a:cxn ang="0">
                  <a:pos x="0" y="12"/>
                </a:cxn>
                <a:cxn ang="0">
                  <a:pos x="0" y="10"/>
                </a:cxn>
                <a:cxn ang="0">
                  <a:pos x="0" y="9"/>
                </a:cxn>
                <a:cxn ang="0">
                  <a:pos x="0" y="8"/>
                </a:cxn>
                <a:cxn ang="0">
                  <a:pos x="0" y="7"/>
                </a:cxn>
                <a:cxn ang="0">
                  <a:pos x="0" y="6"/>
                </a:cxn>
                <a:cxn ang="0">
                  <a:pos x="1" y="4"/>
                </a:cxn>
                <a:cxn ang="0">
                  <a:pos x="2" y="4"/>
                </a:cxn>
                <a:cxn ang="0">
                  <a:pos x="3" y="3"/>
                </a:cxn>
                <a:cxn ang="0">
                  <a:pos x="3" y="2"/>
                </a:cxn>
                <a:cxn ang="0">
                  <a:pos x="4" y="1"/>
                </a:cxn>
                <a:cxn ang="0">
                  <a:pos x="6" y="1"/>
                </a:cxn>
                <a:cxn ang="0">
                  <a:pos x="6" y="0"/>
                </a:cxn>
                <a:cxn ang="0">
                  <a:pos x="8" y="0"/>
                </a:cxn>
                <a:cxn ang="0">
                  <a:pos x="25" y="0"/>
                </a:cxn>
              </a:cxnLst>
              <a:rect l="0" t="0" r="r" b="b"/>
              <a:pathLst>
                <a:path w="35" h="25">
                  <a:moveTo>
                    <a:pt x="25" y="0"/>
                  </a:moveTo>
                  <a:lnTo>
                    <a:pt x="25" y="0"/>
                  </a:lnTo>
                  <a:lnTo>
                    <a:pt x="27" y="0"/>
                  </a:lnTo>
                  <a:lnTo>
                    <a:pt x="27" y="1"/>
                  </a:lnTo>
                  <a:lnTo>
                    <a:pt x="29" y="1"/>
                  </a:lnTo>
                  <a:lnTo>
                    <a:pt x="30" y="2"/>
                  </a:lnTo>
                  <a:lnTo>
                    <a:pt x="31" y="3"/>
                  </a:lnTo>
                  <a:lnTo>
                    <a:pt x="31" y="4"/>
                  </a:lnTo>
                  <a:lnTo>
                    <a:pt x="32" y="4"/>
                  </a:lnTo>
                  <a:lnTo>
                    <a:pt x="33" y="6"/>
                  </a:lnTo>
                  <a:lnTo>
                    <a:pt x="33" y="7"/>
                  </a:lnTo>
                  <a:lnTo>
                    <a:pt x="33" y="8"/>
                  </a:lnTo>
                  <a:lnTo>
                    <a:pt x="33" y="9"/>
                  </a:lnTo>
                  <a:lnTo>
                    <a:pt x="34" y="10"/>
                  </a:lnTo>
                  <a:lnTo>
                    <a:pt x="34" y="12"/>
                  </a:lnTo>
                  <a:lnTo>
                    <a:pt x="34" y="13"/>
                  </a:lnTo>
                  <a:lnTo>
                    <a:pt x="33" y="13"/>
                  </a:lnTo>
                  <a:lnTo>
                    <a:pt x="33" y="14"/>
                  </a:lnTo>
                  <a:lnTo>
                    <a:pt x="33" y="16"/>
                  </a:lnTo>
                  <a:lnTo>
                    <a:pt x="32" y="19"/>
                  </a:lnTo>
                  <a:lnTo>
                    <a:pt x="31" y="19"/>
                  </a:lnTo>
                  <a:lnTo>
                    <a:pt x="30" y="21"/>
                  </a:lnTo>
                  <a:lnTo>
                    <a:pt x="29" y="21"/>
                  </a:lnTo>
                  <a:lnTo>
                    <a:pt x="29" y="22"/>
                  </a:lnTo>
                  <a:lnTo>
                    <a:pt x="27" y="22"/>
                  </a:lnTo>
                  <a:lnTo>
                    <a:pt x="25" y="24"/>
                  </a:lnTo>
                  <a:lnTo>
                    <a:pt x="24" y="24"/>
                  </a:lnTo>
                  <a:lnTo>
                    <a:pt x="8" y="24"/>
                  </a:lnTo>
                  <a:lnTo>
                    <a:pt x="6" y="22"/>
                  </a:lnTo>
                  <a:lnTo>
                    <a:pt x="4" y="22"/>
                  </a:lnTo>
                  <a:lnTo>
                    <a:pt x="3" y="21"/>
                  </a:lnTo>
                  <a:lnTo>
                    <a:pt x="3" y="20"/>
                  </a:lnTo>
                  <a:lnTo>
                    <a:pt x="2" y="19"/>
                  </a:lnTo>
                  <a:lnTo>
                    <a:pt x="1" y="19"/>
                  </a:lnTo>
                  <a:lnTo>
                    <a:pt x="0" y="18"/>
                  </a:lnTo>
                  <a:lnTo>
                    <a:pt x="0" y="16"/>
                  </a:lnTo>
                  <a:lnTo>
                    <a:pt x="0" y="14"/>
                  </a:lnTo>
                  <a:lnTo>
                    <a:pt x="0" y="13"/>
                  </a:lnTo>
                  <a:lnTo>
                    <a:pt x="0" y="12"/>
                  </a:lnTo>
                  <a:lnTo>
                    <a:pt x="0" y="10"/>
                  </a:lnTo>
                  <a:lnTo>
                    <a:pt x="0" y="9"/>
                  </a:lnTo>
                  <a:lnTo>
                    <a:pt x="0" y="8"/>
                  </a:lnTo>
                  <a:lnTo>
                    <a:pt x="0" y="7"/>
                  </a:lnTo>
                  <a:lnTo>
                    <a:pt x="0" y="6"/>
                  </a:lnTo>
                  <a:lnTo>
                    <a:pt x="1" y="4"/>
                  </a:lnTo>
                  <a:lnTo>
                    <a:pt x="2" y="4"/>
                  </a:lnTo>
                  <a:lnTo>
                    <a:pt x="3" y="3"/>
                  </a:lnTo>
                  <a:lnTo>
                    <a:pt x="3" y="2"/>
                  </a:lnTo>
                  <a:lnTo>
                    <a:pt x="4" y="1"/>
                  </a:lnTo>
                  <a:lnTo>
                    <a:pt x="6" y="1"/>
                  </a:lnTo>
                  <a:lnTo>
                    <a:pt x="6" y="0"/>
                  </a:lnTo>
                  <a:lnTo>
                    <a:pt x="8" y="0"/>
                  </a:lnTo>
                  <a:lnTo>
                    <a:pt x="25"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76" name="Line 105"/>
            <p:cNvSpPr>
              <a:spLocks noChangeShapeType="1"/>
            </p:cNvSpPr>
            <p:nvPr/>
          </p:nvSpPr>
          <p:spPr bwMode="auto">
            <a:xfrm flipH="1">
              <a:off x="3427" y="2977"/>
              <a:ext cx="1" cy="17"/>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77" name="Line 106"/>
            <p:cNvSpPr>
              <a:spLocks noChangeShapeType="1"/>
            </p:cNvSpPr>
            <p:nvPr/>
          </p:nvSpPr>
          <p:spPr bwMode="auto">
            <a:xfrm>
              <a:off x="3456" y="2977"/>
              <a:ext cx="0" cy="18"/>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78" name="Line 107"/>
            <p:cNvSpPr>
              <a:spLocks noChangeShapeType="1"/>
            </p:cNvSpPr>
            <p:nvPr/>
          </p:nvSpPr>
          <p:spPr bwMode="auto">
            <a:xfrm flipV="1">
              <a:off x="3442" y="2949"/>
              <a:ext cx="0" cy="47"/>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79" name="Freeform 108"/>
            <p:cNvSpPr>
              <a:spLocks/>
            </p:cNvSpPr>
            <p:nvPr/>
          </p:nvSpPr>
          <p:spPr bwMode="auto">
            <a:xfrm>
              <a:off x="3432" y="2970"/>
              <a:ext cx="17" cy="25"/>
            </a:xfrm>
            <a:custGeom>
              <a:avLst/>
              <a:gdLst/>
              <a:ahLst/>
              <a:cxnLst>
                <a:cxn ang="0">
                  <a:pos x="0" y="0"/>
                </a:cxn>
                <a:cxn ang="0">
                  <a:pos x="0" y="22"/>
                </a:cxn>
                <a:cxn ang="0">
                  <a:pos x="16" y="24"/>
                </a:cxn>
                <a:cxn ang="0">
                  <a:pos x="16" y="0"/>
                </a:cxn>
              </a:cxnLst>
              <a:rect l="0" t="0" r="r" b="b"/>
              <a:pathLst>
                <a:path w="17" h="25">
                  <a:moveTo>
                    <a:pt x="0" y="0"/>
                  </a:moveTo>
                  <a:lnTo>
                    <a:pt x="0" y="22"/>
                  </a:lnTo>
                  <a:lnTo>
                    <a:pt x="16" y="24"/>
                  </a:lnTo>
                  <a:lnTo>
                    <a:pt x="16"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80" name="Freeform 109"/>
            <p:cNvSpPr>
              <a:spLocks/>
            </p:cNvSpPr>
            <p:nvPr/>
          </p:nvSpPr>
          <p:spPr bwMode="auto">
            <a:xfrm>
              <a:off x="3447" y="2970"/>
              <a:ext cx="17" cy="25"/>
            </a:xfrm>
            <a:custGeom>
              <a:avLst/>
              <a:gdLst/>
              <a:ahLst/>
              <a:cxnLst>
                <a:cxn ang="0">
                  <a:pos x="0" y="0"/>
                </a:cxn>
                <a:cxn ang="0">
                  <a:pos x="0" y="24"/>
                </a:cxn>
                <a:cxn ang="0">
                  <a:pos x="16" y="22"/>
                </a:cxn>
                <a:cxn ang="0">
                  <a:pos x="16" y="0"/>
                </a:cxn>
              </a:cxnLst>
              <a:rect l="0" t="0" r="r" b="b"/>
              <a:pathLst>
                <a:path w="17" h="25">
                  <a:moveTo>
                    <a:pt x="0" y="0"/>
                  </a:moveTo>
                  <a:lnTo>
                    <a:pt x="0" y="24"/>
                  </a:lnTo>
                  <a:lnTo>
                    <a:pt x="16" y="22"/>
                  </a:lnTo>
                  <a:lnTo>
                    <a:pt x="16"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81" name="Freeform 110"/>
            <p:cNvSpPr>
              <a:spLocks/>
            </p:cNvSpPr>
            <p:nvPr/>
          </p:nvSpPr>
          <p:spPr bwMode="auto">
            <a:xfrm>
              <a:off x="3438" y="2970"/>
              <a:ext cx="17" cy="22"/>
            </a:xfrm>
            <a:custGeom>
              <a:avLst/>
              <a:gdLst/>
              <a:ahLst/>
              <a:cxnLst>
                <a:cxn ang="0">
                  <a:pos x="16" y="0"/>
                </a:cxn>
                <a:cxn ang="0">
                  <a:pos x="8" y="21"/>
                </a:cxn>
                <a:cxn ang="0">
                  <a:pos x="0" y="0"/>
                </a:cxn>
              </a:cxnLst>
              <a:rect l="0" t="0" r="r" b="b"/>
              <a:pathLst>
                <a:path w="17" h="22">
                  <a:moveTo>
                    <a:pt x="16" y="0"/>
                  </a:moveTo>
                  <a:lnTo>
                    <a:pt x="8" y="21"/>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82" name="Freeform 111"/>
            <p:cNvSpPr>
              <a:spLocks/>
            </p:cNvSpPr>
            <p:nvPr/>
          </p:nvSpPr>
          <p:spPr bwMode="auto">
            <a:xfrm>
              <a:off x="3432" y="2970"/>
              <a:ext cx="20" cy="22"/>
            </a:xfrm>
            <a:custGeom>
              <a:avLst/>
              <a:gdLst/>
              <a:ahLst/>
              <a:cxnLst>
                <a:cxn ang="0">
                  <a:pos x="0" y="0"/>
                </a:cxn>
                <a:cxn ang="0">
                  <a:pos x="9" y="21"/>
                </a:cxn>
                <a:cxn ang="0">
                  <a:pos x="19" y="0"/>
                </a:cxn>
              </a:cxnLst>
              <a:rect l="0" t="0" r="r" b="b"/>
              <a:pathLst>
                <a:path w="20" h="22">
                  <a:moveTo>
                    <a:pt x="0" y="0"/>
                  </a:moveTo>
                  <a:lnTo>
                    <a:pt x="9" y="21"/>
                  </a:lnTo>
                  <a:lnTo>
                    <a:pt x="19"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83" name="Freeform 112"/>
            <p:cNvSpPr>
              <a:spLocks/>
            </p:cNvSpPr>
            <p:nvPr/>
          </p:nvSpPr>
          <p:spPr bwMode="auto">
            <a:xfrm>
              <a:off x="3428" y="2973"/>
              <a:ext cx="29" cy="23"/>
            </a:xfrm>
            <a:custGeom>
              <a:avLst/>
              <a:gdLst/>
              <a:ahLst/>
              <a:cxnLst>
                <a:cxn ang="0">
                  <a:pos x="28" y="0"/>
                </a:cxn>
                <a:cxn ang="0">
                  <a:pos x="14" y="22"/>
                </a:cxn>
                <a:cxn ang="0">
                  <a:pos x="0" y="1"/>
                </a:cxn>
              </a:cxnLst>
              <a:rect l="0" t="0" r="r" b="b"/>
              <a:pathLst>
                <a:path w="29" h="23">
                  <a:moveTo>
                    <a:pt x="28" y="0"/>
                  </a:moveTo>
                  <a:lnTo>
                    <a:pt x="14" y="22"/>
                  </a:lnTo>
                  <a:lnTo>
                    <a:pt x="0" y="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84" name="Freeform 113"/>
            <p:cNvSpPr>
              <a:spLocks/>
            </p:cNvSpPr>
            <p:nvPr/>
          </p:nvSpPr>
          <p:spPr bwMode="auto">
            <a:xfrm>
              <a:off x="3429" y="2973"/>
              <a:ext cx="28" cy="23"/>
            </a:xfrm>
            <a:custGeom>
              <a:avLst/>
              <a:gdLst/>
              <a:ahLst/>
              <a:cxnLst>
                <a:cxn ang="0">
                  <a:pos x="0" y="0"/>
                </a:cxn>
                <a:cxn ang="0">
                  <a:pos x="0" y="0"/>
                </a:cxn>
                <a:cxn ang="0">
                  <a:pos x="0" y="11"/>
                </a:cxn>
                <a:cxn ang="0">
                  <a:pos x="1" y="11"/>
                </a:cxn>
                <a:cxn ang="0">
                  <a:pos x="2" y="11"/>
                </a:cxn>
                <a:cxn ang="0">
                  <a:pos x="3" y="11"/>
                </a:cxn>
                <a:cxn ang="0">
                  <a:pos x="4" y="11"/>
                </a:cxn>
                <a:cxn ang="0">
                  <a:pos x="5" y="11"/>
                </a:cxn>
                <a:cxn ang="0">
                  <a:pos x="6" y="11"/>
                </a:cxn>
                <a:cxn ang="0">
                  <a:pos x="7" y="11"/>
                </a:cxn>
                <a:cxn ang="0">
                  <a:pos x="8" y="11"/>
                </a:cxn>
                <a:cxn ang="0">
                  <a:pos x="9" y="11"/>
                </a:cxn>
                <a:cxn ang="0">
                  <a:pos x="11" y="22"/>
                </a:cxn>
                <a:cxn ang="0">
                  <a:pos x="13" y="22"/>
                </a:cxn>
                <a:cxn ang="0">
                  <a:pos x="14" y="22"/>
                </a:cxn>
                <a:cxn ang="0">
                  <a:pos x="15" y="22"/>
                </a:cxn>
                <a:cxn ang="0">
                  <a:pos x="16" y="22"/>
                </a:cxn>
                <a:cxn ang="0">
                  <a:pos x="17" y="22"/>
                </a:cxn>
                <a:cxn ang="0">
                  <a:pos x="18" y="22"/>
                </a:cxn>
                <a:cxn ang="0">
                  <a:pos x="19" y="11"/>
                </a:cxn>
                <a:cxn ang="0">
                  <a:pos x="20" y="11"/>
                </a:cxn>
                <a:cxn ang="0">
                  <a:pos x="22" y="11"/>
                </a:cxn>
                <a:cxn ang="0">
                  <a:pos x="23" y="11"/>
                </a:cxn>
                <a:cxn ang="0">
                  <a:pos x="24" y="11"/>
                </a:cxn>
                <a:cxn ang="0">
                  <a:pos x="26" y="11"/>
                </a:cxn>
                <a:cxn ang="0">
                  <a:pos x="27" y="0"/>
                </a:cxn>
              </a:cxnLst>
              <a:rect l="0" t="0" r="r" b="b"/>
              <a:pathLst>
                <a:path w="28" h="23">
                  <a:moveTo>
                    <a:pt x="0" y="0"/>
                  </a:moveTo>
                  <a:lnTo>
                    <a:pt x="0" y="0"/>
                  </a:lnTo>
                  <a:lnTo>
                    <a:pt x="0" y="11"/>
                  </a:lnTo>
                  <a:lnTo>
                    <a:pt x="1" y="11"/>
                  </a:lnTo>
                  <a:lnTo>
                    <a:pt x="2" y="11"/>
                  </a:lnTo>
                  <a:lnTo>
                    <a:pt x="3" y="11"/>
                  </a:lnTo>
                  <a:lnTo>
                    <a:pt x="4" y="11"/>
                  </a:lnTo>
                  <a:lnTo>
                    <a:pt x="5" y="11"/>
                  </a:lnTo>
                  <a:lnTo>
                    <a:pt x="6" y="11"/>
                  </a:lnTo>
                  <a:lnTo>
                    <a:pt x="7" y="11"/>
                  </a:lnTo>
                  <a:lnTo>
                    <a:pt x="8" y="11"/>
                  </a:lnTo>
                  <a:lnTo>
                    <a:pt x="9" y="11"/>
                  </a:lnTo>
                  <a:lnTo>
                    <a:pt x="11" y="22"/>
                  </a:lnTo>
                  <a:lnTo>
                    <a:pt x="13" y="22"/>
                  </a:lnTo>
                  <a:lnTo>
                    <a:pt x="14" y="22"/>
                  </a:lnTo>
                  <a:lnTo>
                    <a:pt x="15" y="22"/>
                  </a:lnTo>
                  <a:lnTo>
                    <a:pt x="16" y="22"/>
                  </a:lnTo>
                  <a:lnTo>
                    <a:pt x="17" y="22"/>
                  </a:lnTo>
                  <a:lnTo>
                    <a:pt x="18" y="22"/>
                  </a:lnTo>
                  <a:lnTo>
                    <a:pt x="19" y="11"/>
                  </a:lnTo>
                  <a:lnTo>
                    <a:pt x="20" y="11"/>
                  </a:lnTo>
                  <a:lnTo>
                    <a:pt x="22" y="11"/>
                  </a:lnTo>
                  <a:lnTo>
                    <a:pt x="23" y="11"/>
                  </a:lnTo>
                  <a:lnTo>
                    <a:pt x="24" y="11"/>
                  </a:lnTo>
                  <a:lnTo>
                    <a:pt x="26" y="11"/>
                  </a:lnTo>
                  <a:lnTo>
                    <a:pt x="27"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85" name="Freeform 114"/>
            <p:cNvSpPr>
              <a:spLocks/>
            </p:cNvSpPr>
            <p:nvPr/>
          </p:nvSpPr>
          <p:spPr bwMode="auto">
            <a:xfrm>
              <a:off x="3427" y="2984"/>
              <a:ext cx="31" cy="22"/>
            </a:xfrm>
            <a:custGeom>
              <a:avLst/>
              <a:gdLst/>
              <a:ahLst/>
              <a:cxnLst>
                <a:cxn ang="0">
                  <a:pos x="0" y="0"/>
                </a:cxn>
                <a:cxn ang="0">
                  <a:pos x="0" y="0"/>
                </a:cxn>
                <a:cxn ang="0">
                  <a:pos x="2" y="0"/>
                </a:cxn>
                <a:cxn ang="0">
                  <a:pos x="2" y="10"/>
                </a:cxn>
                <a:cxn ang="0">
                  <a:pos x="3" y="10"/>
                </a:cxn>
                <a:cxn ang="0">
                  <a:pos x="4" y="10"/>
                </a:cxn>
                <a:cxn ang="0">
                  <a:pos x="5" y="10"/>
                </a:cxn>
                <a:cxn ang="0">
                  <a:pos x="6" y="10"/>
                </a:cxn>
                <a:cxn ang="0">
                  <a:pos x="7" y="10"/>
                </a:cxn>
                <a:cxn ang="0">
                  <a:pos x="9" y="10"/>
                </a:cxn>
                <a:cxn ang="0">
                  <a:pos x="10" y="21"/>
                </a:cxn>
                <a:cxn ang="0">
                  <a:pos x="11" y="21"/>
                </a:cxn>
                <a:cxn ang="0">
                  <a:pos x="12" y="21"/>
                </a:cxn>
                <a:cxn ang="0">
                  <a:pos x="13" y="21"/>
                </a:cxn>
                <a:cxn ang="0">
                  <a:pos x="15" y="21"/>
                </a:cxn>
                <a:cxn ang="0">
                  <a:pos x="16" y="21"/>
                </a:cxn>
                <a:cxn ang="0">
                  <a:pos x="17" y="21"/>
                </a:cxn>
                <a:cxn ang="0">
                  <a:pos x="18" y="21"/>
                </a:cxn>
                <a:cxn ang="0">
                  <a:pos x="20" y="21"/>
                </a:cxn>
                <a:cxn ang="0">
                  <a:pos x="21" y="21"/>
                </a:cxn>
                <a:cxn ang="0">
                  <a:pos x="22" y="10"/>
                </a:cxn>
                <a:cxn ang="0">
                  <a:pos x="23" y="10"/>
                </a:cxn>
                <a:cxn ang="0">
                  <a:pos x="25" y="10"/>
                </a:cxn>
                <a:cxn ang="0">
                  <a:pos x="26" y="10"/>
                </a:cxn>
                <a:cxn ang="0">
                  <a:pos x="27" y="10"/>
                </a:cxn>
                <a:cxn ang="0">
                  <a:pos x="28" y="10"/>
                </a:cxn>
                <a:cxn ang="0">
                  <a:pos x="29" y="10"/>
                </a:cxn>
                <a:cxn ang="0">
                  <a:pos x="30" y="10"/>
                </a:cxn>
              </a:cxnLst>
              <a:rect l="0" t="0" r="r" b="b"/>
              <a:pathLst>
                <a:path w="31" h="22">
                  <a:moveTo>
                    <a:pt x="0" y="0"/>
                  </a:moveTo>
                  <a:lnTo>
                    <a:pt x="0" y="0"/>
                  </a:lnTo>
                  <a:lnTo>
                    <a:pt x="2" y="0"/>
                  </a:lnTo>
                  <a:lnTo>
                    <a:pt x="2" y="10"/>
                  </a:lnTo>
                  <a:lnTo>
                    <a:pt x="3" y="10"/>
                  </a:lnTo>
                  <a:lnTo>
                    <a:pt x="4" y="10"/>
                  </a:lnTo>
                  <a:lnTo>
                    <a:pt x="5" y="10"/>
                  </a:lnTo>
                  <a:lnTo>
                    <a:pt x="6" y="10"/>
                  </a:lnTo>
                  <a:lnTo>
                    <a:pt x="7" y="10"/>
                  </a:lnTo>
                  <a:lnTo>
                    <a:pt x="9" y="10"/>
                  </a:lnTo>
                  <a:lnTo>
                    <a:pt x="10" y="21"/>
                  </a:lnTo>
                  <a:lnTo>
                    <a:pt x="11" y="21"/>
                  </a:lnTo>
                  <a:lnTo>
                    <a:pt x="12" y="21"/>
                  </a:lnTo>
                  <a:lnTo>
                    <a:pt x="13" y="21"/>
                  </a:lnTo>
                  <a:lnTo>
                    <a:pt x="15" y="21"/>
                  </a:lnTo>
                  <a:lnTo>
                    <a:pt x="16" y="21"/>
                  </a:lnTo>
                  <a:lnTo>
                    <a:pt x="17" y="21"/>
                  </a:lnTo>
                  <a:lnTo>
                    <a:pt x="18" y="21"/>
                  </a:lnTo>
                  <a:lnTo>
                    <a:pt x="20" y="21"/>
                  </a:lnTo>
                  <a:lnTo>
                    <a:pt x="21" y="21"/>
                  </a:lnTo>
                  <a:lnTo>
                    <a:pt x="22" y="10"/>
                  </a:lnTo>
                  <a:lnTo>
                    <a:pt x="23" y="10"/>
                  </a:lnTo>
                  <a:lnTo>
                    <a:pt x="25" y="10"/>
                  </a:lnTo>
                  <a:lnTo>
                    <a:pt x="26" y="10"/>
                  </a:lnTo>
                  <a:lnTo>
                    <a:pt x="27" y="10"/>
                  </a:lnTo>
                  <a:lnTo>
                    <a:pt x="28" y="10"/>
                  </a:lnTo>
                  <a:lnTo>
                    <a:pt x="29" y="10"/>
                  </a:lnTo>
                  <a:lnTo>
                    <a:pt x="30" y="1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86" name="Line 115"/>
            <p:cNvSpPr>
              <a:spLocks noChangeShapeType="1"/>
            </p:cNvSpPr>
            <p:nvPr/>
          </p:nvSpPr>
          <p:spPr bwMode="auto">
            <a:xfrm>
              <a:off x="3556" y="2964"/>
              <a:ext cx="0" cy="53"/>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87" name="Freeform 116"/>
            <p:cNvSpPr>
              <a:spLocks/>
            </p:cNvSpPr>
            <p:nvPr/>
          </p:nvSpPr>
          <p:spPr bwMode="auto">
            <a:xfrm>
              <a:off x="3548" y="3010"/>
              <a:ext cx="17" cy="31"/>
            </a:xfrm>
            <a:custGeom>
              <a:avLst/>
              <a:gdLst/>
              <a:ahLst/>
              <a:cxnLst>
                <a:cxn ang="0">
                  <a:pos x="0" y="30"/>
                </a:cxn>
                <a:cxn ang="0">
                  <a:pos x="0" y="0"/>
                </a:cxn>
                <a:cxn ang="0">
                  <a:pos x="16" y="0"/>
                </a:cxn>
                <a:cxn ang="0">
                  <a:pos x="16" y="30"/>
                </a:cxn>
                <a:cxn ang="0">
                  <a:pos x="0" y="30"/>
                </a:cxn>
              </a:cxnLst>
              <a:rect l="0" t="0" r="r" b="b"/>
              <a:pathLst>
                <a:path w="17" h="31">
                  <a:moveTo>
                    <a:pt x="0" y="30"/>
                  </a:moveTo>
                  <a:lnTo>
                    <a:pt x="0" y="0"/>
                  </a:lnTo>
                  <a:lnTo>
                    <a:pt x="16" y="0"/>
                  </a:lnTo>
                  <a:lnTo>
                    <a:pt x="16" y="30"/>
                  </a:lnTo>
                  <a:lnTo>
                    <a:pt x="0" y="3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88" name="Freeform 117"/>
            <p:cNvSpPr>
              <a:spLocks/>
            </p:cNvSpPr>
            <p:nvPr/>
          </p:nvSpPr>
          <p:spPr bwMode="auto">
            <a:xfrm>
              <a:off x="3581" y="2924"/>
              <a:ext cx="17" cy="141"/>
            </a:xfrm>
            <a:custGeom>
              <a:avLst/>
              <a:gdLst/>
              <a:ahLst/>
              <a:cxnLst>
                <a:cxn ang="0">
                  <a:pos x="8" y="140"/>
                </a:cxn>
                <a:cxn ang="0">
                  <a:pos x="0" y="1"/>
                </a:cxn>
                <a:cxn ang="0">
                  <a:pos x="16" y="0"/>
                </a:cxn>
                <a:cxn ang="0">
                  <a:pos x="16" y="140"/>
                </a:cxn>
                <a:cxn ang="0">
                  <a:pos x="8" y="140"/>
                </a:cxn>
              </a:cxnLst>
              <a:rect l="0" t="0" r="r" b="b"/>
              <a:pathLst>
                <a:path w="17" h="141">
                  <a:moveTo>
                    <a:pt x="8" y="140"/>
                  </a:moveTo>
                  <a:lnTo>
                    <a:pt x="0" y="1"/>
                  </a:lnTo>
                  <a:lnTo>
                    <a:pt x="16" y="0"/>
                  </a:lnTo>
                  <a:lnTo>
                    <a:pt x="16" y="140"/>
                  </a:lnTo>
                  <a:lnTo>
                    <a:pt x="8" y="14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89" name="Freeform 118"/>
            <p:cNvSpPr>
              <a:spLocks/>
            </p:cNvSpPr>
            <p:nvPr/>
          </p:nvSpPr>
          <p:spPr bwMode="auto">
            <a:xfrm>
              <a:off x="3588" y="2960"/>
              <a:ext cx="17" cy="23"/>
            </a:xfrm>
            <a:custGeom>
              <a:avLst/>
              <a:gdLst/>
              <a:ahLst/>
              <a:cxnLst>
                <a:cxn ang="0">
                  <a:pos x="0" y="22"/>
                </a:cxn>
                <a:cxn ang="0">
                  <a:pos x="0" y="0"/>
                </a:cxn>
                <a:cxn ang="0">
                  <a:pos x="16" y="0"/>
                </a:cxn>
                <a:cxn ang="0">
                  <a:pos x="16" y="22"/>
                </a:cxn>
                <a:cxn ang="0">
                  <a:pos x="0" y="22"/>
                </a:cxn>
              </a:cxnLst>
              <a:rect l="0" t="0" r="r" b="b"/>
              <a:pathLst>
                <a:path w="17" h="23">
                  <a:moveTo>
                    <a:pt x="0" y="22"/>
                  </a:moveTo>
                  <a:lnTo>
                    <a:pt x="0" y="0"/>
                  </a:lnTo>
                  <a:lnTo>
                    <a:pt x="16" y="0"/>
                  </a:lnTo>
                  <a:lnTo>
                    <a:pt x="16" y="22"/>
                  </a:lnTo>
                  <a:lnTo>
                    <a:pt x="0" y="22"/>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90" name="Line 119"/>
            <p:cNvSpPr>
              <a:spLocks noChangeShapeType="1"/>
            </p:cNvSpPr>
            <p:nvPr/>
          </p:nvSpPr>
          <p:spPr bwMode="auto">
            <a:xfrm>
              <a:off x="3537" y="3064"/>
              <a:ext cx="42"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91" name="Freeform 120"/>
            <p:cNvSpPr>
              <a:spLocks/>
            </p:cNvSpPr>
            <p:nvPr/>
          </p:nvSpPr>
          <p:spPr bwMode="auto">
            <a:xfrm>
              <a:off x="3844" y="3132"/>
              <a:ext cx="17" cy="27"/>
            </a:xfrm>
            <a:custGeom>
              <a:avLst/>
              <a:gdLst/>
              <a:ahLst/>
              <a:cxnLst>
                <a:cxn ang="0">
                  <a:pos x="0" y="0"/>
                </a:cxn>
                <a:cxn ang="0">
                  <a:pos x="16" y="0"/>
                </a:cxn>
                <a:cxn ang="0">
                  <a:pos x="4" y="26"/>
                </a:cxn>
                <a:cxn ang="0">
                  <a:pos x="0" y="26"/>
                </a:cxn>
                <a:cxn ang="0">
                  <a:pos x="8" y="4"/>
                </a:cxn>
                <a:cxn ang="0">
                  <a:pos x="0" y="4"/>
                </a:cxn>
                <a:cxn ang="0">
                  <a:pos x="0" y="0"/>
                </a:cxn>
              </a:cxnLst>
              <a:rect l="0" t="0" r="r" b="b"/>
              <a:pathLst>
                <a:path w="17" h="27">
                  <a:moveTo>
                    <a:pt x="0" y="0"/>
                  </a:moveTo>
                  <a:lnTo>
                    <a:pt x="16" y="0"/>
                  </a:lnTo>
                  <a:lnTo>
                    <a:pt x="4" y="26"/>
                  </a:lnTo>
                  <a:lnTo>
                    <a:pt x="0" y="26"/>
                  </a:lnTo>
                  <a:lnTo>
                    <a:pt x="8" y="4"/>
                  </a:lnTo>
                  <a:lnTo>
                    <a:pt x="0" y="4"/>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92" name="Freeform 121"/>
            <p:cNvSpPr>
              <a:spLocks/>
            </p:cNvSpPr>
            <p:nvPr/>
          </p:nvSpPr>
          <p:spPr bwMode="auto">
            <a:xfrm>
              <a:off x="3829" y="3132"/>
              <a:ext cx="17" cy="25"/>
            </a:xfrm>
            <a:custGeom>
              <a:avLst/>
              <a:gdLst/>
              <a:ahLst/>
              <a:cxnLst>
                <a:cxn ang="0">
                  <a:pos x="8" y="0"/>
                </a:cxn>
                <a:cxn ang="0">
                  <a:pos x="0" y="13"/>
                </a:cxn>
                <a:cxn ang="0">
                  <a:pos x="0" y="16"/>
                </a:cxn>
                <a:cxn ang="0">
                  <a:pos x="8" y="16"/>
                </a:cxn>
                <a:cxn ang="0">
                  <a:pos x="8" y="24"/>
                </a:cxn>
                <a:cxn ang="0">
                  <a:pos x="12" y="24"/>
                </a:cxn>
                <a:cxn ang="0">
                  <a:pos x="12" y="16"/>
                </a:cxn>
                <a:cxn ang="0">
                  <a:pos x="16" y="16"/>
                </a:cxn>
                <a:cxn ang="0">
                  <a:pos x="16" y="13"/>
                </a:cxn>
                <a:cxn ang="0">
                  <a:pos x="12" y="13"/>
                </a:cxn>
                <a:cxn ang="0">
                  <a:pos x="12" y="4"/>
                </a:cxn>
                <a:cxn ang="0">
                  <a:pos x="9" y="4"/>
                </a:cxn>
                <a:cxn ang="0">
                  <a:pos x="3" y="13"/>
                </a:cxn>
                <a:cxn ang="0">
                  <a:pos x="9" y="13"/>
                </a:cxn>
                <a:cxn ang="0">
                  <a:pos x="9" y="4"/>
                </a:cxn>
                <a:cxn ang="0">
                  <a:pos x="12" y="4"/>
                </a:cxn>
                <a:cxn ang="0">
                  <a:pos x="12" y="0"/>
                </a:cxn>
                <a:cxn ang="0">
                  <a:pos x="8" y="0"/>
                </a:cxn>
              </a:cxnLst>
              <a:rect l="0" t="0" r="r" b="b"/>
              <a:pathLst>
                <a:path w="17" h="25">
                  <a:moveTo>
                    <a:pt x="8" y="0"/>
                  </a:moveTo>
                  <a:lnTo>
                    <a:pt x="0" y="13"/>
                  </a:lnTo>
                  <a:lnTo>
                    <a:pt x="0" y="16"/>
                  </a:lnTo>
                  <a:lnTo>
                    <a:pt x="8" y="16"/>
                  </a:lnTo>
                  <a:lnTo>
                    <a:pt x="8" y="24"/>
                  </a:lnTo>
                  <a:lnTo>
                    <a:pt x="12" y="24"/>
                  </a:lnTo>
                  <a:lnTo>
                    <a:pt x="12" y="16"/>
                  </a:lnTo>
                  <a:lnTo>
                    <a:pt x="16" y="16"/>
                  </a:lnTo>
                  <a:lnTo>
                    <a:pt x="16" y="13"/>
                  </a:lnTo>
                  <a:lnTo>
                    <a:pt x="12" y="13"/>
                  </a:lnTo>
                  <a:lnTo>
                    <a:pt x="12" y="4"/>
                  </a:lnTo>
                  <a:lnTo>
                    <a:pt x="9" y="4"/>
                  </a:lnTo>
                  <a:lnTo>
                    <a:pt x="3" y="13"/>
                  </a:lnTo>
                  <a:lnTo>
                    <a:pt x="9" y="13"/>
                  </a:lnTo>
                  <a:lnTo>
                    <a:pt x="9" y="4"/>
                  </a:lnTo>
                  <a:lnTo>
                    <a:pt x="12" y="4"/>
                  </a:lnTo>
                  <a:lnTo>
                    <a:pt x="12" y="0"/>
                  </a:lnTo>
                  <a:lnTo>
                    <a:pt x="8" y="0"/>
                  </a:lnTo>
                </a:path>
              </a:pathLst>
            </a:custGeom>
            <a:grpFill/>
            <a:ln w="9525" cap="rnd">
              <a:solidFill>
                <a:srgbClr val="000000"/>
              </a:solidFill>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93" name="Freeform 122"/>
            <p:cNvSpPr>
              <a:spLocks/>
            </p:cNvSpPr>
            <p:nvPr/>
          </p:nvSpPr>
          <p:spPr bwMode="auto">
            <a:xfrm>
              <a:off x="3829" y="3132"/>
              <a:ext cx="17" cy="27"/>
            </a:xfrm>
            <a:custGeom>
              <a:avLst/>
              <a:gdLst/>
              <a:ahLst/>
              <a:cxnLst>
                <a:cxn ang="0">
                  <a:pos x="8" y="0"/>
                </a:cxn>
                <a:cxn ang="0">
                  <a:pos x="0" y="14"/>
                </a:cxn>
                <a:cxn ang="0">
                  <a:pos x="0" y="17"/>
                </a:cxn>
                <a:cxn ang="0">
                  <a:pos x="8" y="17"/>
                </a:cxn>
                <a:cxn ang="0">
                  <a:pos x="8" y="26"/>
                </a:cxn>
                <a:cxn ang="0">
                  <a:pos x="11" y="26"/>
                </a:cxn>
                <a:cxn ang="0">
                  <a:pos x="11" y="17"/>
                </a:cxn>
                <a:cxn ang="0">
                  <a:pos x="16" y="17"/>
                </a:cxn>
                <a:cxn ang="0">
                  <a:pos x="16" y="14"/>
                </a:cxn>
                <a:cxn ang="0">
                  <a:pos x="11" y="14"/>
                </a:cxn>
                <a:cxn ang="0">
                  <a:pos x="11" y="0"/>
                </a:cxn>
                <a:cxn ang="0">
                  <a:pos x="8" y="0"/>
                </a:cxn>
              </a:cxnLst>
              <a:rect l="0" t="0" r="r" b="b"/>
              <a:pathLst>
                <a:path w="17" h="27">
                  <a:moveTo>
                    <a:pt x="8" y="0"/>
                  </a:moveTo>
                  <a:lnTo>
                    <a:pt x="0" y="14"/>
                  </a:lnTo>
                  <a:lnTo>
                    <a:pt x="0" y="17"/>
                  </a:lnTo>
                  <a:lnTo>
                    <a:pt x="8" y="17"/>
                  </a:lnTo>
                  <a:lnTo>
                    <a:pt x="8" y="26"/>
                  </a:lnTo>
                  <a:lnTo>
                    <a:pt x="11" y="26"/>
                  </a:lnTo>
                  <a:lnTo>
                    <a:pt x="11" y="17"/>
                  </a:lnTo>
                  <a:lnTo>
                    <a:pt x="16" y="17"/>
                  </a:lnTo>
                  <a:lnTo>
                    <a:pt x="16" y="14"/>
                  </a:lnTo>
                  <a:lnTo>
                    <a:pt x="11" y="14"/>
                  </a:lnTo>
                  <a:lnTo>
                    <a:pt x="11" y="0"/>
                  </a:lnTo>
                  <a:lnTo>
                    <a:pt x="8"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94" name="Line 123"/>
            <p:cNvSpPr>
              <a:spLocks noChangeShapeType="1"/>
            </p:cNvSpPr>
            <p:nvPr/>
          </p:nvSpPr>
          <p:spPr bwMode="auto">
            <a:xfrm flipV="1">
              <a:off x="3898" y="3073"/>
              <a:ext cx="0" cy="42"/>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95" name="Line 124"/>
            <p:cNvSpPr>
              <a:spLocks noChangeShapeType="1"/>
            </p:cNvSpPr>
            <p:nvPr/>
          </p:nvSpPr>
          <p:spPr bwMode="auto">
            <a:xfrm>
              <a:off x="3688" y="3126"/>
              <a:ext cx="10"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96" name="Line 125"/>
            <p:cNvSpPr>
              <a:spLocks noChangeShapeType="1"/>
            </p:cNvSpPr>
            <p:nvPr/>
          </p:nvSpPr>
          <p:spPr bwMode="auto">
            <a:xfrm flipV="1">
              <a:off x="3685" y="3117"/>
              <a:ext cx="16" cy="4"/>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97" name="Line 126"/>
            <p:cNvSpPr>
              <a:spLocks noChangeShapeType="1"/>
            </p:cNvSpPr>
            <p:nvPr/>
          </p:nvSpPr>
          <p:spPr bwMode="auto">
            <a:xfrm>
              <a:off x="3688" y="3131"/>
              <a:ext cx="10"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98" name="Line 127"/>
            <p:cNvSpPr>
              <a:spLocks noChangeShapeType="1"/>
            </p:cNvSpPr>
            <p:nvPr/>
          </p:nvSpPr>
          <p:spPr bwMode="auto">
            <a:xfrm>
              <a:off x="3747" y="3112"/>
              <a:ext cx="1" cy="5"/>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699" name="Line 128"/>
            <p:cNvSpPr>
              <a:spLocks noChangeShapeType="1"/>
            </p:cNvSpPr>
            <p:nvPr/>
          </p:nvSpPr>
          <p:spPr bwMode="auto">
            <a:xfrm>
              <a:off x="3740" y="3130"/>
              <a:ext cx="16"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00" name="Line 129"/>
            <p:cNvSpPr>
              <a:spLocks noChangeShapeType="1"/>
            </p:cNvSpPr>
            <p:nvPr/>
          </p:nvSpPr>
          <p:spPr bwMode="auto">
            <a:xfrm flipH="1">
              <a:off x="3484" y="3064"/>
              <a:ext cx="43"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grpSp>
      <p:grpSp>
        <p:nvGrpSpPr>
          <p:cNvPr id="701" name="Group 130"/>
          <p:cNvGrpSpPr>
            <a:grpSpLocks/>
          </p:cNvGrpSpPr>
          <p:nvPr/>
        </p:nvGrpSpPr>
        <p:grpSpPr bwMode="auto">
          <a:xfrm>
            <a:off x="7813675" y="4732338"/>
            <a:ext cx="1100138" cy="839787"/>
            <a:chOff x="4922" y="2981"/>
            <a:chExt cx="693" cy="529"/>
          </a:xfrm>
          <a:solidFill>
            <a:schemeClr val="bg1">
              <a:lumMod val="50000"/>
              <a:lumOff val="50000"/>
            </a:schemeClr>
          </a:solidFill>
        </p:grpSpPr>
        <p:sp>
          <p:nvSpPr>
            <p:cNvPr id="702" name="Freeform 131"/>
            <p:cNvSpPr>
              <a:spLocks/>
            </p:cNvSpPr>
            <p:nvPr/>
          </p:nvSpPr>
          <p:spPr bwMode="auto">
            <a:xfrm>
              <a:off x="5029" y="2981"/>
              <a:ext cx="266" cy="318"/>
            </a:xfrm>
            <a:custGeom>
              <a:avLst/>
              <a:gdLst/>
              <a:ahLst/>
              <a:cxnLst>
                <a:cxn ang="0">
                  <a:pos x="23" y="317"/>
                </a:cxn>
                <a:cxn ang="0">
                  <a:pos x="0" y="249"/>
                </a:cxn>
                <a:cxn ang="0">
                  <a:pos x="4" y="243"/>
                </a:cxn>
                <a:cxn ang="0">
                  <a:pos x="9" y="231"/>
                </a:cxn>
                <a:cxn ang="0">
                  <a:pos x="24" y="200"/>
                </a:cxn>
                <a:cxn ang="0">
                  <a:pos x="23" y="189"/>
                </a:cxn>
                <a:cxn ang="0">
                  <a:pos x="30" y="182"/>
                </a:cxn>
                <a:cxn ang="0">
                  <a:pos x="45" y="144"/>
                </a:cxn>
                <a:cxn ang="0">
                  <a:pos x="60" y="109"/>
                </a:cxn>
                <a:cxn ang="0">
                  <a:pos x="57" y="103"/>
                </a:cxn>
                <a:cxn ang="0">
                  <a:pos x="62" y="96"/>
                </a:cxn>
                <a:cxn ang="0">
                  <a:pos x="67" y="84"/>
                </a:cxn>
                <a:cxn ang="0">
                  <a:pos x="67" y="74"/>
                </a:cxn>
                <a:cxn ang="0">
                  <a:pos x="74" y="64"/>
                </a:cxn>
                <a:cxn ang="0">
                  <a:pos x="79" y="61"/>
                </a:cxn>
                <a:cxn ang="0">
                  <a:pos x="88" y="42"/>
                </a:cxn>
                <a:cxn ang="0">
                  <a:pos x="87" y="38"/>
                </a:cxn>
                <a:cxn ang="0">
                  <a:pos x="89" y="32"/>
                </a:cxn>
                <a:cxn ang="0">
                  <a:pos x="94" y="32"/>
                </a:cxn>
                <a:cxn ang="0">
                  <a:pos x="101" y="13"/>
                </a:cxn>
                <a:cxn ang="0">
                  <a:pos x="100" y="0"/>
                </a:cxn>
                <a:cxn ang="0">
                  <a:pos x="155" y="1"/>
                </a:cxn>
                <a:cxn ang="0">
                  <a:pos x="161" y="18"/>
                </a:cxn>
                <a:cxn ang="0">
                  <a:pos x="168" y="6"/>
                </a:cxn>
                <a:cxn ang="0">
                  <a:pos x="166" y="0"/>
                </a:cxn>
                <a:cxn ang="0">
                  <a:pos x="223" y="1"/>
                </a:cxn>
                <a:cxn ang="0">
                  <a:pos x="265" y="87"/>
                </a:cxn>
                <a:cxn ang="0">
                  <a:pos x="251" y="92"/>
                </a:cxn>
                <a:cxn ang="0">
                  <a:pos x="246" y="109"/>
                </a:cxn>
                <a:cxn ang="0">
                  <a:pos x="182" y="149"/>
                </a:cxn>
                <a:cxn ang="0">
                  <a:pos x="177" y="151"/>
                </a:cxn>
                <a:cxn ang="0">
                  <a:pos x="149" y="151"/>
                </a:cxn>
                <a:cxn ang="0">
                  <a:pos x="109" y="150"/>
                </a:cxn>
                <a:cxn ang="0">
                  <a:pos x="78" y="218"/>
                </a:cxn>
                <a:cxn ang="0">
                  <a:pos x="61" y="259"/>
                </a:cxn>
                <a:cxn ang="0">
                  <a:pos x="53" y="260"/>
                </a:cxn>
                <a:cxn ang="0">
                  <a:pos x="50" y="270"/>
                </a:cxn>
                <a:cxn ang="0">
                  <a:pos x="49" y="270"/>
                </a:cxn>
                <a:cxn ang="0">
                  <a:pos x="45" y="270"/>
                </a:cxn>
                <a:cxn ang="0">
                  <a:pos x="41" y="272"/>
                </a:cxn>
                <a:cxn ang="0">
                  <a:pos x="40" y="272"/>
                </a:cxn>
                <a:cxn ang="0">
                  <a:pos x="40" y="273"/>
                </a:cxn>
                <a:cxn ang="0">
                  <a:pos x="40" y="274"/>
                </a:cxn>
                <a:cxn ang="0">
                  <a:pos x="41" y="277"/>
                </a:cxn>
                <a:cxn ang="0">
                  <a:pos x="39" y="300"/>
                </a:cxn>
                <a:cxn ang="0">
                  <a:pos x="23" y="317"/>
                </a:cxn>
              </a:cxnLst>
              <a:rect l="0" t="0" r="r" b="b"/>
              <a:pathLst>
                <a:path w="266" h="318">
                  <a:moveTo>
                    <a:pt x="23" y="317"/>
                  </a:moveTo>
                  <a:lnTo>
                    <a:pt x="0" y="249"/>
                  </a:lnTo>
                  <a:lnTo>
                    <a:pt x="4" y="243"/>
                  </a:lnTo>
                  <a:lnTo>
                    <a:pt x="9" y="231"/>
                  </a:lnTo>
                  <a:lnTo>
                    <a:pt x="24" y="200"/>
                  </a:lnTo>
                  <a:lnTo>
                    <a:pt x="23" y="189"/>
                  </a:lnTo>
                  <a:lnTo>
                    <a:pt x="30" y="182"/>
                  </a:lnTo>
                  <a:lnTo>
                    <a:pt x="45" y="144"/>
                  </a:lnTo>
                  <a:lnTo>
                    <a:pt x="60" y="109"/>
                  </a:lnTo>
                  <a:lnTo>
                    <a:pt x="57" y="103"/>
                  </a:lnTo>
                  <a:lnTo>
                    <a:pt x="62" y="96"/>
                  </a:lnTo>
                  <a:lnTo>
                    <a:pt x="67" y="84"/>
                  </a:lnTo>
                  <a:lnTo>
                    <a:pt x="67" y="74"/>
                  </a:lnTo>
                  <a:lnTo>
                    <a:pt x="74" y="64"/>
                  </a:lnTo>
                  <a:lnTo>
                    <a:pt x="79" y="61"/>
                  </a:lnTo>
                  <a:lnTo>
                    <a:pt x="88" y="42"/>
                  </a:lnTo>
                  <a:lnTo>
                    <a:pt x="87" y="38"/>
                  </a:lnTo>
                  <a:lnTo>
                    <a:pt x="89" y="32"/>
                  </a:lnTo>
                  <a:lnTo>
                    <a:pt x="94" y="32"/>
                  </a:lnTo>
                  <a:lnTo>
                    <a:pt x="101" y="13"/>
                  </a:lnTo>
                  <a:lnTo>
                    <a:pt x="100" y="0"/>
                  </a:lnTo>
                  <a:lnTo>
                    <a:pt x="155" y="1"/>
                  </a:lnTo>
                  <a:lnTo>
                    <a:pt x="161" y="18"/>
                  </a:lnTo>
                  <a:lnTo>
                    <a:pt x="168" y="6"/>
                  </a:lnTo>
                  <a:lnTo>
                    <a:pt x="166" y="0"/>
                  </a:lnTo>
                  <a:lnTo>
                    <a:pt x="223" y="1"/>
                  </a:lnTo>
                  <a:lnTo>
                    <a:pt x="265" y="87"/>
                  </a:lnTo>
                  <a:lnTo>
                    <a:pt x="251" y="92"/>
                  </a:lnTo>
                  <a:lnTo>
                    <a:pt x="246" y="109"/>
                  </a:lnTo>
                  <a:lnTo>
                    <a:pt x="182" y="149"/>
                  </a:lnTo>
                  <a:lnTo>
                    <a:pt x="177" y="151"/>
                  </a:lnTo>
                  <a:lnTo>
                    <a:pt x="149" y="151"/>
                  </a:lnTo>
                  <a:lnTo>
                    <a:pt x="109" y="150"/>
                  </a:lnTo>
                  <a:lnTo>
                    <a:pt x="78" y="218"/>
                  </a:lnTo>
                  <a:lnTo>
                    <a:pt x="61" y="259"/>
                  </a:lnTo>
                  <a:lnTo>
                    <a:pt x="53" y="260"/>
                  </a:lnTo>
                  <a:lnTo>
                    <a:pt x="50" y="270"/>
                  </a:lnTo>
                  <a:lnTo>
                    <a:pt x="49" y="270"/>
                  </a:lnTo>
                  <a:lnTo>
                    <a:pt x="45" y="270"/>
                  </a:lnTo>
                  <a:lnTo>
                    <a:pt x="41" y="272"/>
                  </a:lnTo>
                  <a:lnTo>
                    <a:pt x="40" y="272"/>
                  </a:lnTo>
                  <a:lnTo>
                    <a:pt x="40" y="273"/>
                  </a:lnTo>
                  <a:lnTo>
                    <a:pt x="40" y="274"/>
                  </a:lnTo>
                  <a:lnTo>
                    <a:pt x="41" y="277"/>
                  </a:lnTo>
                  <a:lnTo>
                    <a:pt x="39" y="300"/>
                  </a:lnTo>
                  <a:lnTo>
                    <a:pt x="23" y="317"/>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03" name="Freeform 132"/>
            <p:cNvSpPr>
              <a:spLocks/>
            </p:cNvSpPr>
            <p:nvPr/>
          </p:nvSpPr>
          <p:spPr bwMode="auto">
            <a:xfrm>
              <a:off x="5012" y="3127"/>
              <a:ext cx="256" cy="339"/>
            </a:xfrm>
            <a:custGeom>
              <a:avLst/>
              <a:gdLst/>
              <a:ahLst/>
              <a:cxnLst>
                <a:cxn ang="0">
                  <a:pos x="26" y="319"/>
                </a:cxn>
                <a:cxn ang="0">
                  <a:pos x="76" y="327"/>
                </a:cxn>
                <a:cxn ang="0">
                  <a:pos x="123" y="338"/>
                </a:cxn>
                <a:cxn ang="0">
                  <a:pos x="142" y="303"/>
                </a:cxn>
                <a:cxn ang="0">
                  <a:pos x="137" y="268"/>
                </a:cxn>
                <a:cxn ang="0">
                  <a:pos x="181" y="264"/>
                </a:cxn>
                <a:cxn ang="0">
                  <a:pos x="182" y="219"/>
                </a:cxn>
                <a:cxn ang="0">
                  <a:pos x="193" y="201"/>
                </a:cxn>
                <a:cxn ang="0">
                  <a:pos x="219" y="194"/>
                </a:cxn>
                <a:cxn ang="0">
                  <a:pos x="231" y="182"/>
                </a:cxn>
                <a:cxn ang="0">
                  <a:pos x="229" y="167"/>
                </a:cxn>
                <a:cxn ang="0">
                  <a:pos x="229" y="165"/>
                </a:cxn>
                <a:cxn ang="0">
                  <a:pos x="226" y="164"/>
                </a:cxn>
                <a:cxn ang="0">
                  <a:pos x="226" y="163"/>
                </a:cxn>
                <a:cxn ang="0">
                  <a:pos x="229" y="106"/>
                </a:cxn>
                <a:cxn ang="0">
                  <a:pos x="230" y="99"/>
                </a:cxn>
                <a:cxn ang="0">
                  <a:pos x="237" y="26"/>
                </a:cxn>
                <a:cxn ang="0">
                  <a:pos x="255" y="14"/>
                </a:cxn>
                <a:cxn ang="0">
                  <a:pos x="248" y="1"/>
                </a:cxn>
                <a:cxn ang="0">
                  <a:pos x="193" y="5"/>
                </a:cxn>
                <a:cxn ang="0">
                  <a:pos x="126" y="4"/>
                </a:cxn>
                <a:cxn ang="0">
                  <a:pos x="78" y="114"/>
                </a:cxn>
                <a:cxn ang="0">
                  <a:pos x="68" y="125"/>
                </a:cxn>
                <a:cxn ang="0">
                  <a:pos x="62" y="125"/>
                </a:cxn>
                <a:cxn ang="0">
                  <a:pos x="58" y="128"/>
                </a:cxn>
                <a:cxn ang="0">
                  <a:pos x="57" y="129"/>
                </a:cxn>
                <a:cxn ang="0">
                  <a:pos x="60" y="132"/>
                </a:cxn>
                <a:cxn ang="0">
                  <a:pos x="56" y="158"/>
                </a:cxn>
                <a:cxn ang="0">
                  <a:pos x="72" y="162"/>
                </a:cxn>
                <a:cxn ang="0">
                  <a:pos x="100" y="178"/>
                </a:cxn>
                <a:cxn ang="0">
                  <a:pos x="107" y="173"/>
                </a:cxn>
                <a:cxn ang="0">
                  <a:pos x="149" y="172"/>
                </a:cxn>
                <a:cxn ang="0">
                  <a:pos x="182" y="129"/>
                </a:cxn>
                <a:cxn ang="0">
                  <a:pos x="181" y="123"/>
                </a:cxn>
                <a:cxn ang="0">
                  <a:pos x="216" y="57"/>
                </a:cxn>
                <a:cxn ang="0">
                  <a:pos x="213" y="94"/>
                </a:cxn>
                <a:cxn ang="0">
                  <a:pos x="209" y="103"/>
                </a:cxn>
                <a:cxn ang="0">
                  <a:pos x="170" y="175"/>
                </a:cxn>
                <a:cxn ang="0">
                  <a:pos x="118" y="175"/>
                </a:cxn>
                <a:cxn ang="0">
                  <a:pos x="107" y="186"/>
                </a:cxn>
                <a:cxn ang="0">
                  <a:pos x="73" y="174"/>
                </a:cxn>
                <a:cxn ang="0">
                  <a:pos x="73" y="160"/>
                </a:cxn>
                <a:cxn ang="0">
                  <a:pos x="50" y="174"/>
                </a:cxn>
                <a:cxn ang="0">
                  <a:pos x="68" y="201"/>
                </a:cxn>
                <a:cxn ang="0">
                  <a:pos x="3" y="211"/>
                </a:cxn>
                <a:cxn ang="0">
                  <a:pos x="0" y="228"/>
                </a:cxn>
                <a:cxn ang="0">
                  <a:pos x="45" y="238"/>
                </a:cxn>
                <a:cxn ang="0">
                  <a:pos x="31" y="244"/>
                </a:cxn>
                <a:cxn ang="0">
                  <a:pos x="19" y="265"/>
                </a:cxn>
              </a:cxnLst>
              <a:rect l="0" t="0" r="r" b="b"/>
              <a:pathLst>
                <a:path w="256" h="339">
                  <a:moveTo>
                    <a:pt x="18" y="296"/>
                  </a:moveTo>
                  <a:lnTo>
                    <a:pt x="26" y="319"/>
                  </a:lnTo>
                  <a:lnTo>
                    <a:pt x="39" y="329"/>
                  </a:lnTo>
                  <a:lnTo>
                    <a:pt x="76" y="327"/>
                  </a:lnTo>
                  <a:lnTo>
                    <a:pt x="88" y="338"/>
                  </a:lnTo>
                  <a:lnTo>
                    <a:pt x="123" y="338"/>
                  </a:lnTo>
                  <a:lnTo>
                    <a:pt x="136" y="324"/>
                  </a:lnTo>
                  <a:lnTo>
                    <a:pt x="142" y="303"/>
                  </a:lnTo>
                  <a:lnTo>
                    <a:pt x="142" y="279"/>
                  </a:lnTo>
                  <a:lnTo>
                    <a:pt x="137" y="268"/>
                  </a:lnTo>
                  <a:lnTo>
                    <a:pt x="149" y="271"/>
                  </a:lnTo>
                  <a:lnTo>
                    <a:pt x="181" y="264"/>
                  </a:lnTo>
                  <a:lnTo>
                    <a:pt x="181" y="239"/>
                  </a:lnTo>
                  <a:lnTo>
                    <a:pt x="182" y="219"/>
                  </a:lnTo>
                  <a:lnTo>
                    <a:pt x="194" y="216"/>
                  </a:lnTo>
                  <a:lnTo>
                    <a:pt x="193" y="201"/>
                  </a:lnTo>
                  <a:lnTo>
                    <a:pt x="207" y="193"/>
                  </a:lnTo>
                  <a:lnTo>
                    <a:pt x="219" y="194"/>
                  </a:lnTo>
                  <a:lnTo>
                    <a:pt x="229" y="193"/>
                  </a:lnTo>
                  <a:lnTo>
                    <a:pt x="231" y="182"/>
                  </a:lnTo>
                  <a:lnTo>
                    <a:pt x="228" y="176"/>
                  </a:lnTo>
                  <a:lnTo>
                    <a:pt x="229" y="167"/>
                  </a:lnTo>
                  <a:lnTo>
                    <a:pt x="229" y="166"/>
                  </a:lnTo>
                  <a:lnTo>
                    <a:pt x="229" y="165"/>
                  </a:lnTo>
                  <a:lnTo>
                    <a:pt x="228" y="164"/>
                  </a:lnTo>
                  <a:lnTo>
                    <a:pt x="226" y="164"/>
                  </a:lnTo>
                  <a:lnTo>
                    <a:pt x="225" y="164"/>
                  </a:lnTo>
                  <a:lnTo>
                    <a:pt x="226" y="163"/>
                  </a:lnTo>
                  <a:lnTo>
                    <a:pt x="224" y="162"/>
                  </a:lnTo>
                  <a:lnTo>
                    <a:pt x="229" y="106"/>
                  </a:lnTo>
                  <a:lnTo>
                    <a:pt x="230" y="102"/>
                  </a:lnTo>
                  <a:lnTo>
                    <a:pt x="230" y="99"/>
                  </a:lnTo>
                  <a:lnTo>
                    <a:pt x="229" y="97"/>
                  </a:lnTo>
                  <a:lnTo>
                    <a:pt x="237" y="26"/>
                  </a:lnTo>
                  <a:lnTo>
                    <a:pt x="250" y="22"/>
                  </a:lnTo>
                  <a:lnTo>
                    <a:pt x="255" y="14"/>
                  </a:lnTo>
                  <a:lnTo>
                    <a:pt x="255" y="4"/>
                  </a:lnTo>
                  <a:lnTo>
                    <a:pt x="248" y="1"/>
                  </a:lnTo>
                  <a:lnTo>
                    <a:pt x="245" y="0"/>
                  </a:lnTo>
                  <a:lnTo>
                    <a:pt x="193" y="5"/>
                  </a:lnTo>
                  <a:lnTo>
                    <a:pt x="165" y="6"/>
                  </a:lnTo>
                  <a:lnTo>
                    <a:pt x="126" y="4"/>
                  </a:lnTo>
                  <a:lnTo>
                    <a:pt x="95" y="73"/>
                  </a:lnTo>
                  <a:lnTo>
                    <a:pt x="78" y="114"/>
                  </a:lnTo>
                  <a:lnTo>
                    <a:pt x="72" y="115"/>
                  </a:lnTo>
                  <a:lnTo>
                    <a:pt x="68" y="125"/>
                  </a:lnTo>
                  <a:lnTo>
                    <a:pt x="67" y="125"/>
                  </a:lnTo>
                  <a:lnTo>
                    <a:pt x="62" y="125"/>
                  </a:lnTo>
                  <a:lnTo>
                    <a:pt x="58" y="127"/>
                  </a:lnTo>
                  <a:lnTo>
                    <a:pt x="58" y="128"/>
                  </a:lnTo>
                  <a:lnTo>
                    <a:pt x="58" y="129"/>
                  </a:lnTo>
                  <a:lnTo>
                    <a:pt x="57" y="129"/>
                  </a:lnTo>
                  <a:lnTo>
                    <a:pt x="58" y="129"/>
                  </a:lnTo>
                  <a:lnTo>
                    <a:pt x="60" y="132"/>
                  </a:lnTo>
                  <a:lnTo>
                    <a:pt x="57" y="156"/>
                  </a:lnTo>
                  <a:lnTo>
                    <a:pt x="56" y="158"/>
                  </a:lnTo>
                  <a:lnTo>
                    <a:pt x="73" y="159"/>
                  </a:lnTo>
                  <a:lnTo>
                    <a:pt x="72" y="162"/>
                  </a:lnTo>
                  <a:lnTo>
                    <a:pt x="73" y="174"/>
                  </a:lnTo>
                  <a:lnTo>
                    <a:pt x="100" y="178"/>
                  </a:lnTo>
                  <a:lnTo>
                    <a:pt x="107" y="186"/>
                  </a:lnTo>
                  <a:lnTo>
                    <a:pt x="107" y="173"/>
                  </a:lnTo>
                  <a:lnTo>
                    <a:pt x="118" y="174"/>
                  </a:lnTo>
                  <a:lnTo>
                    <a:pt x="149" y="172"/>
                  </a:lnTo>
                  <a:lnTo>
                    <a:pt x="159" y="160"/>
                  </a:lnTo>
                  <a:lnTo>
                    <a:pt x="182" y="129"/>
                  </a:lnTo>
                  <a:lnTo>
                    <a:pt x="181" y="128"/>
                  </a:lnTo>
                  <a:lnTo>
                    <a:pt x="181" y="123"/>
                  </a:lnTo>
                  <a:lnTo>
                    <a:pt x="209" y="71"/>
                  </a:lnTo>
                  <a:lnTo>
                    <a:pt x="216" y="57"/>
                  </a:lnTo>
                  <a:lnTo>
                    <a:pt x="219" y="54"/>
                  </a:lnTo>
                  <a:lnTo>
                    <a:pt x="213" y="94"/>
                  </a:lnTo>
                  <a:lnTo>
                    <a:pt x="208" y="101"/>
                  </a:lnTo>
                  <a:lnTo>
                    <a:pt x="209" y="103"/>
                  </a:lnTo>
                  <a:lnTo>
                    <a:pt x="203" y="173"/>
                  </a:lnTo>
                  <a:lnTo>
                    <a:pt x="170" y="175"/>
                  </a:lnTo>
                  <a:lnTo>
                    <a:pt x="169" y="175"/>
                  </a:lnTo>
                  <a:lnTo>
                    <a:pt x="118" y="175"/>
                  </a:lnTo>
                  <a:lnTo>
                    <a:pt x="107" y="173"/>
                  </a:lnTo>
                  <a:lnTo>
                    <a:pt x="107" y="186"/>
                  </a:lnTo>
                  <a:lnTo>
                    <a:pt x="100" y="179"/>
                  </a:lnTo>
                  <a:lnTo>
                    <a:pt x="73" y="174"/>
                  </a:lnTo>
                  <a:lnTo>
                    <a:pt x="72" y="162"/>
                  </a:lnTo>
                  <a:lnTo>
                    <a:pt x="73" y="160"/>
                  </a:lnTo>
                  <a:lnTo>
                    <a:pt x="56" y="158"/>
                  </a:lnTo>
                  <a:lnTo>
                    <a:pt x="50" y="174"/>
                  </a:lnTo>
                  <a:lnTo>
                    <a:pt x="58" y="196"/>
                  </a:lnTo>
                  <a:lnTo>
                    <a:pt x="68" y="201"/>
                  </a:lnTo>
                  <a:lnTo>
                    <a:pt x="8" y="208"/>
                  </a:lnTo>
                  <a:lnTo>
                    <a:pt x="3" y="211"/>
                  </a:lnTo>
                  <a:lnTo>
                    <a:pt x="3" y="227"/>
                  </a:lnTo>
                  <a:lnTo>
                    <a:pt x="0" y="228"/>
                  </a:lnTo>
                  <a:lnTo>
                    <a:pt x="1" y="229"/>
                  </a:lnTo>
                  <a:lnTo>
                    <a:pt x="45" y="238"/>
                  </a:lnTo>
                  <a:lnTo>
                    <a:pt x="35" y="241"/>
                  </a:lnTo>
                  <a:lnTo>
                    <a:pt x="31" y="244"/>
                  </a:lnTo>
                  <a:lnTo>
                    <a:pt x="25" y="250"/>
                  </a:lnTo>
                  <a:lnTo>
                    <a:pt x="19" y="265"/>
                  </a:lnTo>
                  <a:lnTo>
                    <a:pt x="18" y="29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04" name="Freeform 133"/>
            <p:cNvSpPr>
              <a:spLocks/>
            </p:cNvSpPr>
            <p:nvPr/>
          </p:nvSpPr>
          <p:spPr bwMode="auto">
            <a:xfrm>
              <a:off x="4922" y="3338"/>
              <a:ext cx="136" cy="118"/>
            </a:xfrm>
            <a:custGeom>
              <a:avLst/>
              <a:gdLst/>
              <a:ahLst/>
              <a:cxnLst>
                <a:cxn ang="0">
                  <a:pos x="17" y="45"/>
                </a:cxn>
                <a:cxn ang="0">
                  <a:pos x="29" y="38"/>
                </a:cxn>
                <a:cxn ang="0">
                  <a:pos x="33" y="37"/>
                </a:cxn>
                <a:cxn ang="0">
                  <a:pos x="90" y="0"/>
                </a:cxn>
                <a:cxn ang="0">
                  <a:pos x="93" y="1"/>
                </a:cxn>
                <a:cxn ang="0">
                  <a:pos x="93" y="15"/>
                </a:cxn>
                <a:cxn ang="0">
                  <a:pos x="89" y="17"/>
                </a:cxn>
                <a:cxn ang="0">
                  <a:pos x="89" y="19"/>
                </a:cxn>
                <a:cxn ang="0">
                  <a:pos x="135" y="26"/>
                </a:cxn>
                <a:cxn ang="0">
                  <a:pos x="125" y="30"/>
                </a:cxn>
                <a:cxn ang="0">
                  <a:pos x="121" y="34"/>
                </a:cxn>
                <a:cxn ang="0">
                  <a:pos x="115" y="39"/>
                </a:cxn>
                <a:cxn ang="0">
                  <a:pos x="112" y="44"/>
                </a:cxn>
                <a:cxn ang="0">
                  <a:pos x="82" y="45"/>
                </a:cxn>
                <a:cxn ang="0">
                  <a:pos x="93" y="39"/>
                </a:cxn>
                <a:cxn ang="0">
                  <a:pos x="93" y="30"/>
                </a:cxn>
                <a:cxn ang="0">
                  <a:pos x="93" y="29"/>
                </a:cxn>
                <a:cxn ang="0">
                  <a:pos x="50" y="47"/>
                </a:cxn>
                <a:cxn ang="0">
                  <a:pos x="82" y="45"/>
                </a:cxn>
                <a:cxn ang="0">
                  <a:pos x="112" y="44"/>
                </a:cxn>
                <a:cxn ang="0">
                  <a:pos x="110" y="53"/>
                </a:cxn>
                <a:cxn ang="0">
                  <a:pos x="87" y="53"/>
                </a:cxn>
                <a:cxn ang="0">
                  <a:pos x="83" y="55"/>
                </a:cxn>
                <a:cxn ang="0">
                  <a:pos x="72" y="63"/>
                </a:cxn>
                <a:cxn ang="0">
                  <a:pos x="93" y="57"/>
                </a:cxn>
                <a:cxn ang="0">
                  <a:pos x="83" y="55"/>
                </a:cxn>
                <a:cxn ang="0">
                  <a:pos x="87" y="53"/>
                </a:cxn>
                <a:cxn ang="0">
                  <a:pos x="110" y="53"/>
                </a:cxn>
                <a:cxn ang="0">
                  <a:pos x="109" y="64"/>
                </a:cxn>
                <a:cxn ang="0">
                  <a:pos x="105" y="64"/>
                </a:cxn>
                <a:cxn ang="0">
                  <a:pos x="67" y="78"/>
                </a:cxn>
                <a:cxn ang="0">
                  <a:pos x="34" y="97"/>
                </a:cxn>
                <a:cxn ang="0">
                  <a:pos x="50" y="106"/>
                </a:cxn>
                <a:cxn ang="0">
                  <a:pos x="47" y="113"/>
                </a:cxn>
                <a:cxn ang="0">
                  <a:pos x="30" y="117"/>
                </a:cxn>
                <a:cxn ang="0">
                  <a:pos x="14" y="115"/>
                </a:cxn>
                <a:cxn ang="0">
                  <a:pos x="0" y="111"/>
                </a:cxn>
                <a:cxn ang="0">
                  <a:pos x="0" y="105"/>
                </a:cxn>
                <a:cxn ang="0">
                  <a:pos x="17" y="99"/>
                </a:cxn>
                <a:cxn ang="0">
                  <a:pos x="18" y="54"/>
                </a:cxn>
                <a:cxn ang="0">
                  <a:pos x="31" y="53"/>
                </a:cxn>
                <a:cxn ang="0">
                  <a:pos x="34" y="58"/>
                </a:cxn>
                <a:cxn ang="0">
                  <a:pos x="34" y="77"/>
                </a:cxn>
                <a:cxn ang="0">
                  <a:pos x="50" y="69"/>
                </a:cxn>
                <a:cxn ang="0">
                  <a:pos x="71" y="53"/>
                </a:cxn>
                <a:cxn ang="0">
                  <a:pos x="36" y="54"/>
                </a:cxn>
                <a:cxn ang="0">
                  <a:pos x="34" y="58"/>
                </a:cxn>
                <a:cxn ang="0">
                  <a:pos x="31" y="53"/>
                </a:cxn>
                <a:cxn ang="0">
                  <a:pos x="18" y="54"/>
                </a:cxn>
                <a:cxn ang="0">
                  <a:pos x="17" y="45"/>
                </a:cxn>
              </a:cxnLst>
              <a:rect l="0" t="0" r="r" b="b"/>
              <a:pathLst>
                <a:path w="136" h="118">
                  <a:moveTo>
                    <a:pt x="17" y="45"/>
                  </a:moveTo>
                  <a:lnTo>
                    <a:pt x="29" y="38"/>
                  </a:lnTo>
                  <a:lnTo>
                    <a:pt x="33" y="37"/>
                  </a:lnTo>
                  <a:lnTo>
                    <a:pt x="90" y="0"/>
                  </a:lnTo>
                  <a:lnTo>
                    <a:pt x="93" y="1"/>
                  </a:lnTo>
                  <a:lnTo>
                    <a:pt x="93" y="15"/>
                  </a:lnTo>
                  <a:lnTo>
                    <a:pt x="89" y="17"/>
                  </a:lnTo>
                  <a:lnTo>
                    <a:pt x="89" y="19"/>
                  </a:lnTo>
                  <a:lnTo>
                    <a:pt x="135" y="26"/>
                  </a:lnTo>
                  <a:lnTo>
                    <a:pt x="125" y="30"/>
                  </a:lnTo>
                  <a:lnTo>
                    <a:pt x="121" y="34"/>
                  </a:lnTo>
                  <a:lnTo>
                    <a:pt x="115" y="39"/>
                  </a:lnTo>
                  <a:lnTo>
                    <a:pt x="112" y="44"/>
                  </a:lnTo>
                  <a:lnTo>
                    <a:pt x="82" y="45"/>
                  </a:lnTo>
                  <a:lnTo>
                    <a:pt x="93" y="39"/>
                  </a:lnTo>
                  <a:lnTo>
                    <a:pt x="93" y="30"/>
                  </a:lnTo>
                  <a:lnTo>
                    <a:pt x="93" y="29"/>
                  </a:lnTo>
                  <a:lnTo>
                    <a:pt x="50" y="47"/>
                  </a:lnTo>
                  <a:lnTo>
                    <a:pt x="82" y="45"/>
                  </a:lnTo>
                  <a:lnTo>
                    <a:pt x="112" y="44"/>
                  </a:lnTo>
                  <a:lnTo>
                    <a:pt x="110" y="53"/>
                  </a:lnTo>
                  <a:lnTo>
                    <a:pt x="87" y="53"/>
                  </a:lnTo>
                  <a:lnTo>
                    <a:pt x="83" y="55"/>
                  </a:lnTo>
                  <a:lnTo>
                    <a:pt x="72" y="63"/>
                  </a:lnTo>
                  <a:lnTo>
                    <a:pt x="93" y="57"/>
                  </a:lnTo>
                  <a:lnTo>
                    <a:pt x="83" y="55"/>
                  </a:lnTo>
                  <a:lnTo>
                    <a:pt x="87" y="53"/>
                  </a:lnTo>
                  <a:lnTo>
                    <a:pt x="110" y="53"/>
                  </a:lnTo>
                  <a:lnTo>
                    <a:pt x="109" y="64"/>
                  </a:lnTo>
                  <a:lnTo>
                    <a:pt x="105" y="64"/>
                  </a:lnTo>
                  <a:lnTo>
                    <a:pt x="67" y="78"/>
                  </a:lnTo>
                  <a:lnTo>
                    <a:pt x="34" y="97"/>
                  </a:lnTo>
                  <a:lnTo>
                    <a:pt x="50" y="106"/>
                  </a:lnTo>
                  <a:lnTo>
                    <a:pt x="47" y="113"/>
                  </a:lnTo>
                  <a:lnTo>
                    <a:pt x="30" y="117"/>
                  </a:lnTo>
                  <a:lnTo>
                    <a:pt x="14" y="115"/>
                  </a:lnTo>
                  <a:lnTo>
                    <a:pt x="0" y="111"/>
                  </a:lnTo>
                  <a:lnTo>
                    <a:pt x="0" y="105"/>
                  </a:lnTo>
                  <a:lnTo>
                    <a:pt x="17" y="99"/>
                  </a:lnTo>
                  <a:lnTo>
                    <a:pt x="18" y="54"/>
                  </a:lnTo>
                  <a:lnTo>
                    <a:pt x="31" y="53"/>
                  </a:lnTo>
                  <a:lnTo>
                    <a:pt x="34" y="58"/>
                  </a:lnTo>
                  <a:lnTo>
                    <a:pt x="34" y="77"/>
                  </a:lnTo>
                  <a:lnTo>
                    <a:pt x="50" y="69"/>
                  </a:lnTo>
                  <a:lnTo>
                    <a:pt x="71" y="53"/>
                  </a:lnTo>
                  <a:lnTo>
                    <a:pt x="36" y="54"/>
                  </a:lnTo>
                  <a:lnTo>
                    <a:pt x="34" y="58"/>
                  </a:lnTo>
                  <a:lnTo>
                    <a:pt x="31" y="53"/>
                  </a:lnTo>
                  <a:lnTo>
                    <a:pt x="18" y="54"/>
                  </a:lnTo>
                  <a:lnTo>
                    <a:pt x="17" y="45"/>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05" name="Freeform 134"/>
            <p:cNvSpPr>
              <a:spLocks/>
            </p:cNvSpPr>
            <p:nvPr/>
          </p:nvSpPr>
          <p:spPr bwMode="auto">
            <a:xfrm>
              <a:off x="5170" y="3252"/>
              <a:ext cx="445" cy="258"/>
            </a:xfrm>
            <a:custGeom>
              <a:avLst/>
              <a:gdLst/>
              <a:ahLst/>
              <a:cxnLst>
                <a:cxn ang="0">
                  <a:pos x="309" y="158"/>
                </a:cxn>
                <a:cxn ang="0">
                  <a:pos x="291" y="127"/>
                </a:cxn>
                <a:cxn ang="0">
                  <a:pos x="327" y="139"/>
                </a:cxn>
                <a:cxn ang="0">
                  <a:pos x="354" y="133"/>
                </a:cxn>
                <a:cxn ang="0">
                  <a:pos x="440" y="102"/>
                </a:cxn>
                <a:cxn ang="0">
                  <a:pos x="444" y="77"/>
                </a:cxn>
                <a:cxn ang="0">
                  <a:pos x="372" y="68"/>
                </a:cxn>
                <a:cxn ang="0">
                  <a:pos x="257" y="0"/>
                </a:cxn>
                <a:cxn ang="0">
                  <a:pos x="206" y="57"/>
                </a:cxn>
                <a:cxn ang="0">
                  <a:pos x="201" y="72"/>
                </a:cxn>
                <a:cxn ang="0">
                  <a:pos x="158" y="68"/>
                </a:cxn>
                <a:cxn ang="0">
                  <a:pos x="116" y="61"/>
                </a:cxn>
                <a:cxn ang="0">
                  <a:pos x="100" y="61"/>
                </a:cxn>
                <a:cxn ang="0">
                  <a:pos x="99" y="65"/>
                </a:cxn>
                <a:cxn ang="0">
                  <a:pos x="98" y="66"/>
                </a:cxn>
                <a:cxn ang="0">
                  <a:pos x="97" y="67"/>
                </a:cxn>
                <a:cxn ang="0">
                  <a:pos x="75" y="83"/>
                </a:cxn>
                <a:cxn ang="0">
                  <a:pos x="39" y="88"/>
                </a:cxn>
                <a:cxn ang="0">
                  <a:pos x="24" y="138"/>
                </a:cxn>
                <a:cxn ang="0">
                  <a:pos x="0" y="177"/>
                </a:cxn>
                <a:cxn ang="0">
                  <a:pos x="59" y="188"/>
                </a:cxn>
                <a:cxn ang="0">
                  <a:pos x="81" y="192"/>
                </a:cxn>
                <a:cxn ang="0">
                  <a:pos x="142" y="174"/>
                </a:cxn>
                <a:cxn ang="0">
                  <a:pos x="127" y="187"/>
                </a:cxn>
                <a:cxn ang="0">
                  <a:pos x="102" y="175"/>
                </a:cxn>
                <a:cxn ang="0">
                  <a:pos x="92" y="175"/>
                </a:cxn>
                <a:cxn ang="0">
                  <a:pos x="76" y="201"/>
                </a:cxn>
                <a:cxn ang="0">
                  <a:pos x="61" y="208"/>
                </a:cxn>
                <a:cxn ang="0">
                  <a:pos x="50" y="189"/>
                </a:cxn>
                <a:cxn ang="0">
                  <a:pos x="47" y="218"/>
                </a:cxn>
                <a:cxn ang="0">
                  <a:pos x="43" y="228"/>
                </a:cxn>
                <a:cxn ang="0">
                  <a:pos x="47" y="237"/>
                </a:cxn>
                <a:cxn ang="0">
                  <a:pos x="33" y="239"/>
                </a:cxn>
                <a:cxn ang="0">
                  <a:pos x="25" y="246"/>
                </a:cxn>
                <a:cxn ang="0">
                  <a:pos x="38" y="254"/>
                </a:cxn>
                <a:cxn ang="0">
                  <a:pos x="72" y="252"/>
                </a:cxn>
                <a:cxn ang="0">
                  <a:pos x="72" y="242"/>
                </a:cxn>
                <a:cxn ang="0">
                  <a:pos x="60" y="234"/>
                </a:cxn>
                <a:cxn ang="0">
                  <a:pos x="153" y="184"/>
                </a:cxn>
                <a:cxn ang="0">
                  <a:pos x="166" y="192"/>
                </a:cxn>
                <a:cxn ang="0">
                  <a:pos x="184" y="193"/>
                </a:cxn>
                <a:cxn ang="0">
                  <a:pos x="191" y="182"/>
                </a:cxn>
                <a:cxn ang="0">
                  <a:pos x="206" y="167"/>
                </a:cxn>
                <a:cxn ang="0">
                  <a:pos x="264" y="165"/>
                </a:cxn>
                <a:cxn ang="0">
                  <a:pos x="308" y="179"/>
                </a:cxn>
                <a:cxn ang="0">
                  <a:pos x="295" y="188"/>
                </a:cxn>
                <a:cxn ang="0">
                  <a:pos x="318" y="197"/>
                </a:cxn>
                <a:cxn ang="0">
                  <a:pos x="345" y="189"/>
                </a:cxn>
                <a:cxn ang="0">
                  <a:pos x="330" y="178"/>
                </a:cxn>
                <a:cxn ang="0">
                  <a:pos x="332" y="172"/>
                </a:cxn>
                <a:cxn ang="0">
                  <a:pos x="327" y="160"/>
                </a:cxn>
                <a:cxn ang="0">
                  <a:pos x="309" y="131"/>
                </a:cxn>
              </a:cxnLst>
              <a:rect l="0" t="0" r="r" b="b"/>
              <a:pathLst>
                <a:path w="445" h="258">
                  <a:moveTo>
                    <a:pt x="309" y="131"/>
                  </a:moveTo>
                  <a:lnTo>
                    <a:pt x="309" y="158"/>
                  </a:lnTo>
                  <a:lnTo>
                    <a:pt x="291" y="154"/>
                  </a:lnTo>
                  <a:lnTo>
                    <a:pt x="291" y="127"/>
                  </a:lnTo>
                  <a:lnTo>
                    <a:pt x="309" y="131"/>
                  </a:lnTo>
                  <a:lnTo>
                    <a:pt x="327" y="139"/>
                  </a:lnTo>
                  <a:lnTo>
                    <a:pt x="348" y="139"/>
                  </a:lnTo>
                  <a:lnTo>
                    <a:pt x="354" y="133"/>
                  </a:lnTo>
                  <a:lnTo>
                    <a:pt x="440" y="107"/>
                  </a:lnTo>
                  <a:lnTo>
                    <a:pt x="440" y="102"/>
                  </a:lnTo>
                  <a:lnTo>
                    <a:pt x="428" y="96"/>
                  </a:lnTo>
                  <a:lnTo>
                    <a:pt x="444" y="77"/>
                  </a:lnTo>
                  <a:lnTo>
                    <a:pt x="434" y="74"/>
                  </a:lnTo>
                  <a:lnTo>
                    <a:pt x="372" y="68"/>
                  </a:lnTo>
                  <a:lnTo>
                    <a:pt x="367" y="0"/>
                  </a:lnTo>
                  <a:lnTo>
                    <a:pt x="257" y="0"/>
                  </a:lnTo>
                  <a:lnTo>
                    <a:pt x="205" y="7"/>
                  </a:lnTo>
                  <a:lnTo>
                    <a:pt x="206" y="57"/>
                  </a:lnTo>
                  <a:lnTo>
                    <a:pt x="201" y="61"/>
                  </a:lnTo>
                  <a:lnTo>
                    <a:pt x="201" y="72"/>
                  </a:lnTo>
                  <a:lnTo>
                    <a:pt x="193" y="72"/>
                  </a:lnTo>
                  <a:lnTo>
                    <a:pt x="158" y="68"/>
                  </a:lnTo>
                  <a:lnTo>
                    <a:pt x="116" y="74"/>
                  </a:lnTo>
                  <a:lnTo>
                    <a:pt x="116" y="61"/>
                  </a:lnTo>
                  <a:lnTo>
                    <a:pt x="107" y="57"/>
                  </a:lnTo>
                  <a:lnTo>
                    <a:pt x="100" y="61"/>
                  </a:lnTo>
                  <a:lnTo>
                    <a:pt x="100" y="65"/>
                  </a:lnTo>
                  <a:lnTo>
                    <a:pt x="99" y="65"/>
                  </a:lnTo>
                  <a:lnTo>
                    <a:pt x="99" y="66"/>
                  </a:lnTo>
                  <a:lnTo>
                    <a:pt x="98" y="66"/>
                  </a:lnTo>
                  <a:lnTo>
                    <a:pt x="98" y="67"/>
                  </a:lnTo>
                  <a:lnTo>
                    <a:pt x="97" y="67"/>
                  </a:lnTo>
                  <a:lnTo>
                    <a:pt x="78" y="81"/>
                  </a:lnTo>
                  <a:lnTo>
                    <a:pt x="75" y="83"/>
                  </a:lnTo>
                  <a:lnTo>
                    <a:pt x="35" y="78"/>
                  </a:lnTo>
                  <a:lnTo>
                    <a:pt x="39" y="88"/>
                  </a:lnTo>
                  <a:lnTo>
                    <a:pt x="24" y="93"/>
                  </a:lnTo>
                  <a:lnTo>
                    <a:pt x="24" y="138"/>
                  </a:lnTo>
                  <a:lnTo>
                    <a:pt x="27" y="140"/>
                  </a:lnTo>
                  <a:lnTo>
                    <a:pt x="0" y="177"/>
                  </a:lnTo>
                  <a:lnTo>
                    <a:pt x="45" y="188"/>
                  </a:lnTo>
                  <a:lnTo>
                    <a:pt x="59" y="188"/>
                  </a:lnTo>
                  <a:lnTo>
                    <a:pt x="78" y="191"/>
                  </a:lnTo>
                  <a:lnTo>
                    <a:pt x="81" y="192"/>
                  </a:lnTo>
                  <a:lnTo>
                    <a:pt x="92" y="175"/>
                  </a:lnTo>
                  <a:lnTo>
                    <a:pt x="142" y="174"/>
                  </a:lnTo>
                  <a:lnTo>
                    <a:pt x="143" y="174"/>
                  </a:lnTo>
                  <a:lnTo>
                    <a:pt x="127" y="187"/>
                  </a:lnTo>
                  <a:lnTo>
                    <a:pt x="81" y="207"/>
                  </a:lnTo>
                  <a:lnTo>
                    <a:pt x="102" y="175"/>
                  </a:lnTo>
                  <a:lnTo>
                    <a:pt x="95" y="175"/>
                  </a:lnTo>
                  <a:lnTo>
                    <a:pt x="92" y="175"/>
                  </a:lnTo>
                  <a:lnTo>
                    <a:pt x="81" y="192"/>
                  </a:lnTo>
                  <a:lnTo>
                    <a:pt x="76" y="201"/>
                  </a:lnTo>
                  <a:lnTo>
                    <a:pt x="63" y="208"/>
                  </a:lnTo>
                  <a:lnTo>
                    <a:pt x="61" y="208"/>
                  </a:lnTo>
                  <a:lnTo>
                    <a:pt x="61" y="189"/>
                  </a:lnTo>
                  <a:lnTo>
                    <a:pt x="50" y="189"/>
                  </a:lnTo>
                  <a:lnTo>
                    <a:pt x="46" y="189"/>
                  </a:lnTo>
                  <a:lnTo>
                    <a:pt x="47" y="218"/>
                  </a:lnTo>
                  <a:lnTo>
                    <a:pt x="43" y="220"/>
                  </a:lnTo>
                  <a:lnTo>
                    <a:pt x="43" y="228"/>
                  </a:lnTo>
                  <a:lnTo>
                    <a:pt x="47" y="229"/>
                  </a:lnTo>
                  <a:lnTo>
                    <a:pt x="47" y="237"/>
                  </a:lnTo>
                  <a:lnTo>
                    <a:pt x="46" y="237"/>
                  </a:lnTo>
                  <a:lnTo>
                    <a:pt x="33" y="239"/>
                  </a:lnTo>
                  <a:lnTo>
                    <a:pt x="27" y="244"/>
                  </a:lnTo>
                  <a:lnTo>
                    <a:pt x="25" y="246"/>
                  </a:lnTo>
                  <a:lnTo>
                    <a:pt x="27" y="250"/>
                  </a:lnTo>
                  <a:lnTo>
                    <a:pt x="38" y="254"/>
                  </a:lnTo>
                  <a:lnTo>
                    <a:pt x="55" y="257"/>
                  </a:lnTo>
                  <a:lnTo>
                    <a:pt x="72" y="252"/>
                  </a:lnTo>
                  <a:lnTo>
                    <a:pt x="77" y="248"/>
                  </a:lnTo>
                  <a:lnTo>
                    <a:pt x="72" y="242"/>
                  </a:lnTo>
                  <a:lnTo>
                    <a:pt x="59" y="238"/>
                  </a:lnTo>
                  <a:lnTo>
                    <a:pt x="60" y="234"/>
                  </a:lnTo>
                  <a:lnTo>
                    <a:pt x="105" y="213"/>
                  </a:lnTo>
                  <a:lnTo>
                    <a:pt x="153" y="184"/>
                  </a:lnTo>
                  <a:lnTo>
                    <a:pt x="157" y="189"/>
                  </a:lnTo>
                  <a:lnTo>
                    <a:pt x="166" y="192"/>
                  </a:lnTo>
                  <a:lnTo>
                    <a:pt x="175" y="192"/>
                  </a:lnTo>
                  <a:lnTo>
                    <a:pt x="184" y="193"/>
                  </a:lnTo>
                  <a:lnTo>
                    <a:pt x="198" y="185"/>
                  </a:lnTo>
                  <a:lnTo>
                    <a:pt x="191" y="182"/>
                  </a:lnTo>
                  <a:lnTo>
                    <a:pt x="200" y="179"/>
                  </a:lnTo>
                  <a:lnTo>
                    <a:pt x="206" y="167"/>
                  </a:lnTo>
                  <a:lnTo>
                    <a:pt x="263" y="147"/>
                  </a:lnTo>
                  <a:lnTo>
                    <a:pt x="264" y="165"/>
                  </a:lnTo>
                  <a:lnTo>
                    <a:pt x="307" y="171"/>
                  </a:lnTo>
                  <a:lnTo>
                    <a:pt x="308" y="179"/>
                  </a:lnTo>
                  <a:lnTo>
                    <a:pt x="300" y="182"/>
                  </a:lnTo>
                  <a:lnTo>
                    <a:pt x="295" y="188"/>
                  </a:lnTo>
                  <a:lnTo>
                    <a:pt x="302" y="194"/>
                  </a:lnTo>
                  <a:lnTo>
                    <a:pt x="318" y="197"/>
                  </a:lnTo>
                  <a:lnTo>
                    <a:pt x="338" y="194"/>
                  </a:lnTo>
                  <a:lnTo>
                    <a:pt x="345" y="189"/>
                  </a:lnTo>
                  <a:lnTo>
                    <a:pt x="343" y="183"/>
                  </a:lnTo>
                  <a:lnTo>
                    <a:pt x="330" y="178"/>
                  </a:lnTo>
                  <a:lnTo>
                    <a:pt x="330" y="175"/>
                  </a:lnTo>
                  <a:lnTo>
                    <a:pt x="332" y="172"/>
                  </a:lnTo>
                  <a:lnTo>
                    <a:pt x="330" y="161"/>
                  </a:lnTo>
                  <a:lnTo>
                    <a:pt x="327" y="160"/>
                  </a:lnTo>
                  <a:lnTo>
                    <a:pt x="327" y="139"/>
                  </a:lnTo>
                  <a:lnTo>
                    <a:pt x="309" y="13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06" name="Freeform 135"/>
            <p:cNvSpPr>
              <a:spLocks/>
            </p:cNvSpPr>
            <p:nvPr/>
          </p:nvSpPr>
          <p:spPr bwMode="auto">
            <a:xfrm>
              <a:off x="5224" y="3228"/>
              <a:ext cx="21" cy="65"/>
            </a:xfrm>
            <a:custGeom>
              <a:avLst/>
              <a:gdLst/>
              <a:ahLst/>
              <a:cxnLst>
                <a:cxn ang="0">
                  <a:pos x="11" y="64"/>
                </a:cxn>
                <a:cxn ang="0">
                  <a:pos x="17" y="2"/>
                </a:cxn>
                <a:cxn ang="0">
                  <a:pos x="7" y="3"/>
                </a:cxn>
                <a:cxn ang="0">
                  <a:pos x="1" y="1"/>
                </a:cxn>
                <a:cxn ang="0">
                  <a:pos x="0" y="0"/>
                </a:cxn>
                <a:cxn ang="0">
                  <a:pos x="7" y="2"/>
                </a:cxn>
                <a:cxn ang="0">
                  <a:pos x="20" y="1"/>
                </a:cxn>
                <a:cxn ang="0">
                  <a:pos x="15" y="62"/>
                </a:cxn>
                <a:cxn ang="0">
                  <a:pos x="11" y="64"/>
                </a:cxn>
              </a:cxnLst>
              <a:rect l="0" t="0" r="r" b="b"/>
              <a:pathLst>
                <a:path w="21" h="65">
                  <a:moveTo>
                    <a:pt x="11" y="64"/>
                  </a:moveTo>
                  <a:lnTo>
                    <a:pt x="17" y="2"/>
                  </a:lnTo>
                  <a:lnTo>
                    <a:pt x="7" y="3"/>
                  </a:lnTo>
                  <a:lnTo>
                    <a:pt x="1" y="1"/>
                  </a:lnTo>
                  <a:lnTo>
                    <a:pt x="0" y="0"/>
                  </a:lnTo>
                  <a:lnTo>
                    <a:pt x="7" y="2"/>
                  </a:lnTo>
                  <a:lnTo>
                    <a:pt x="20" y="1"/>
                  </a:lnTo>
                  <a:lnTo>
                    <a:pt x="15" y="62"/>
                  </a:lnTo>
                  <a:lnTo>
                    <a:pt x="11" y="64"/>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07" name="Freeform 136"/>
            <p:cNvSpPr>
              <a:spLocks/>
            </p:cNvSpPr>
            <p:nvPr/>
          </p:nvSpPr>
          <p:spPr bwMode="auto">
            <a:xfrm>
              <a:off x="5113" y="2981"/>
              <a:ext cx="184" cy="246"/>
            </a:xfrm>
            <a:custGeom>
              <a:avLst/>
              <a:gdLst/>
              <a:ahLst/>
              <a:cxnLst>
                <a:cxn ang="0">
                  <a:pos x="144" y="143"/>
                </a:cxn>
                <a:cxn ang="0">
                  <a:pos x="155" y="147"/>
                </a:cxn>
                <a:cxn ang="0">
                  <a:pos x="157" y="151"/>
                </a:cxn>
                <a:cxn ang="0">
                  <a:pos x="157" y="156"/>
                </a:cxn>
                <a:cxn ang="0">
                  <a:pos x="154" y="164"/>
                </a:cxn>
                <a:cxn ang="0">
                  <a:pos x="144" y="171"/>
                </a:cxn>
                <a:cxn ang="0">
                  <a:pos x="135" y="199"/>
                </a:cxn>
                <a:cxn ang="0">
                  <a:pos x="126" y="245"/>
                </a:cxn>
                <a:cxn ang="0">
                  <a:pos x="133" y="168"/>
                </a:cxn>
                <a:cxn ang="0">
                  <a:pos x="147" y="168"/>
                </a:cxn>
                <a:cxn ang="0">
                  <a:pos x="151" y="161"/>
                </a:cxn>
                <a:cxn ang="0">
                  <a:pos x="153" y="154"/>
                </a:cxn>
                <a:cxn ang="0">
                  <a:pos x="153" y="151"/>
                </a:cxn>
                <a:cxn ang="0">
                  <a:pos x="148" y="148"/>
                </a:cxn>
                <a:cxn ang="0">
                  <a:pos x="143" y="147"/>
                </a:cxn>
                <a:cxn ang="0">
                  <a:pos x="124" y="93"/>
                </a:cxn>
                <a:cxn ang="0">
                  <a:pos x="179" y="87"/>
                </a:cxn>
                <a:cxn ang="0">
                  <a:pos x="138" y="2"/>
                </a:cxn>
                <a:cxn ang="0">
                  <a:pos x="87" y="8"/>
                </a:cxn>
                <a:cxn ang="0">
                  <a:pos x="71" y="2"/>
                </a:cxn>
                <a:cxn ang="0">
                  <a:pos x="20" y="12"/>
                </a:cxn>
                <a:cxn ang="0">
                  <a:pos x="9" y="33"/>
                </a:cxn>
                <a:cxn ang="0">
                  <a:pos x="6" y="36"/>
                </a:cxn>
                <a:cxn ang="0">
                  <a:pos x="2" y="52"/>
                </a:cxn>
                <a:cxn ang="0">
                  <a:pos x="4" y="41"/>
                </a:cxn>
                <a:cxn ang="0">
                  <a:pos x="6" y="29"/>
                </a:cxn>
                <a:cxn ang="0">
                  <a:pos x="17" y="12"/>
                </a:cxn>
                <a:cxn ang="0">
                  <a:pos x="14" y="0"/>
                </a:cxn>
                <a:cxn ang="0">
                  <a:pos x="78" y="13"/>
                </a:cxn>
                <a:cxn ang="0">
                  <a:pos x="78" y="0"/>
                </a:cxn>
                <a:cxn ang="0">
                  <a:pos x="183" y="89"/>
                </a:cxn>
                <a:cxn ang="0">
                  <a:pos x="164" y="110"/>
                </a:cxn>
                <a:cxn ang="0">
                  <a:pos x="160" y="124"/>
                </a:cxn>
              </a:cxnLst>
              <a:rect l="0" t="0" r="r" b="b"/>
              <a:pathLst>
                <a:path w="184" h="246">
                  <a:moveTo>
                    <a:pt x="155" y="123"/>
                  </a:moveTo>
                  <a:lnTo>
                    <a:pt x="144" y="143"/>
                  </a:lnTo>
                  <a:lnTo>
                    <a:pt x="149" y="143"/>
                  </a:lnTo>
                  <a:lnTo>
                    <a:pt x="155" y="147"/>
                  </a:lnTo>
                  <a:lnTo>
                    <a:pt x="155" y="149"/>
                  </a:lnTo>
                  <a:lnTo>
                    <a:pt x="157" y="151"/>
                  </a:lnTo>
                  <a:lnTo>
                    <a:pt x="157" y="153"/>
                  </a:lnTo>
                  <a:lnTo>
                    <a:pt x="157" y="156"/>
                  </a:lnTo>
                  <a:lnTo>
                    <a:pt x="155" y="160"/>
                  </a:lnTo>
                  <a:lnTo>
                    <a:pt x="154" y="164"/>
                  </a:lnTo>
                  <a:lnTo>
                    <a:pt x="151" y="168"/>
                  </a:lnTo>
                  <a:lnTo>
                    <a:pt x="144" y="171"/>
                  </a:lnTo>
                  <a:lnTo>
                    <a:pt x="138" y="173"/>
                  </a:lnTo>
                  <a:lnTo>
                    <a:pt x="135" y="199"/>
                  </a:lnTo>
                  <a:lnTo>
                    <a:pt x="130" y="245"/>
                  </a:lnTo>
                  <a:lnTo>
                    <a:pt x="126" y="245"/>
                  </a:lnTo>
                  <a:lnTo>
                    <a:pt x="135" y="174"/>
                  </a:lnTo>
                  <a:lnTo>
                    <a:pt x="133" y="168"/>
                  </a:lnTo>
                  <a:lnTo>
                    <a:pt x="142" y="169"/>
                  </a:lnTo>
                  <a:lnTo>
                    <a:pt x="147" y="168"/>
                  </a:lnTo>
                  <a:lnTo>
                    <a:pt x="149" y="164"/>
                  </a:lnTo>
                  <a:lnTo>
                    <a:pt x="151" y="161"/>
                  </a:lnTo>
                  <a:lnTo>
                    <a:pt x="153" y="157"/>
                  </a:lnTo>
                  <a:lnTo>
                    <a:pt x="153" y="154"/>
                  </a:lnTo>
                  <a:lnTo>
                    <a:pt x="153" y="153"/>
                  </a:lnTo>
                  <a:lnTo>
                    <a:pt x="153" y="151"/>
                  </a:lnTo>
                  <a:lnTo>
                    <a:pt x="151" y="149"/>
                  </a:lnTo>
                  <a:lnTo>
                    <a:pt x="148" y="148"/>
                  </a:lnTo>
                  <a:lnTo>
                    <a:pt x="146" y="147"/>
                  </a:lnTo>
                  <a:lnTo>
                    <a:pt x="143" y="147"/>
                  </a:lnTo>
                  <a:lnTo>
                    <a:pt x="93" y="151"/>
                  </a:lnTo>
                  <a:lnTo>
                    <a:pt x="124" y="93"/>
                  </a:lnTo>
                  <a:lnTo>
                    <a:pt x="122" y="91"/>
                  </a:lnTo>
                  <a:lnTo>
                    <a:pt x="179" y="87"/>
                  </a:lnTo>
                  <a:lnTo>
                    <a:pt x="140" y="3"/>
                  </a:lnTo>
                  <a:lnTo>
                    <a:pt x="138" y="2"/>
                  </a:lnTo>
                  <a:lnTo>
                    <a:pt x="84" y="2"/>
                  </a:lnTo>
                  <a:lnTo>
                    <a:pt x="87" y="8"/>
                  </a:lnTo>
                  <a:lnTo>
                    <a:pt x="78" y="22"/>
                  </a:lnTo>
                  <a:lnTo>
                    <a:pt x="71" y="2"/>
                  </a:lnTo>
                  <a:lnTo>
                    <a:pt x="18" y="2"/>
                  </a:lnTo>
                  <a:lnTo>
                    <a:pt x="20" y="12"/>
                  </a:lnTo>
                  <a:lnTo>
                    <a:pt x="12" y="33"/>
                  </a:lnTo>
                  <a:lnTo>
                    <a:pt x="9" y="33"/>
                  </a:lnTo>
                  <a:lnTo>
                    <a:pt x="7" y="34"/>
                  </a:lnTo>
                  <a:lnTo>
                    <a:pt x="6" y="36"/>
                  </a:lnTo>
                  <a:lnTo>
                    <a:pt x="7" y="41"/>
                  </a:lnTo>
                  <a:lnTo>
                    <a:pt x="2" y="52"/>
                  </a:lnTo>
                  <a:lnTo>
                    <a:pt x="0" y="51"/>
                  </a:lnTo>
                  <a:lnTo>
                    <a:pt x="4" y="41"/>
                  </a:lnTo>
                  <a:lnTo>
                    <a:pt x="3" y="37"/>
                  </a:lnTo>
                  <a:lnTo>
                    <a:pt x="6" y="29"/>
                  </a:lnTo>
                  <a:lnTo>
                    <a:pt x="11" y="29"/>
                  </a:lnTo>
                  <a:lnTo>
                    <a:pt x="17" y="12"/>
                  </a:lnTo>
                  <a:lnTo>
                    <a:pt x="17" y="13"/>
                  </a:lnTo>
                  <a:lnTo>
                    <a:pt x="14" y="0"/>
                  </a:lnTo>
                  <a:lnTo>
                    <a:pt x="73" y="0"/>
                  </a:lnTo>
                  <a:lnTo>
                    <a:pt x="78" y="13"/>
                  </a:lnTo>
                  <a:lnTo>
                    <a:pt x="82" y="7"/>
                  </a:lnTo>
                  <a:lnTo>
                    <a:pt x="78" y="0"/>
                  </a:lnTo>
                  <a:lnTo>
                    <a:pt x="141" y="0"/>
                  </a:lnTo>
                  <a:lnTo>
                    <a:pt x="183" y="89"/>
                  </a:lnTo>
                  <a:lnTo>
                    <a:pt x="174" y="91"/>
                  </a:lnTo>
                  <a:lnTo>
                    <a:pt x="164" y="110"/>
                  </a:lnTo>
                  <a:lnTo>
                    <a:pt x="169" y="110"/>
                  </a:lnTo>
                  <a:lnTo>
                    <a:pt x="160" y="124"/>
                  </a:lnTo>
                  <a:lnTo>
                    <a:pt x="155" y="123"/>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08" name="Freeform 137"/>
            <p:cNvSpPr>
              <a:spLocks/>
            </p:cNvSpPr>
            <p:nvPr/>
          </p:nvSpPr>
          <p:spPr bwMode="auto">
            <a:xfrm>
              <a:off x="5083" y="3072"/>
              <a:ext cx="135" cy="177"/>
            </a:xfrm>
            <a:custGeom>
              <a:avLst/>
              <a:gdLst/>
              <a:ahLst/>
              <a:cxnLst>
                <a:cxn ang="0">
                  <a:pos x="51" y="97"/>
                </a:cxn>
                <a:cxn ang="0">
                  <a:pos x="45" y="97"/>
                </a:cxn>
                <a:cxn ang="0">
                  <a:pos x="43" y="118"/>
                </a:cxn>
                <a:cxn ang="0">
                  <a:pos x="43" y="116"/>
                </a:cxn>
                <a:cxn ang="0">
                  <a:pos x="19" y="173"/>
                </a:cxn>
                <a:cxn ang="0">
                  <a:pos x="4" y="173"/>
                </a:cxn>
                <a:cxn ang="0">
                  <a:pos x="0" y="176"/>
                </a:cxn>
                <a:cxn ang="0">
                  <a:pos x="2" y="171"/>
                </a:cxn>
                <a:cxn ang="0">
                  <a:pos x="79" y="0"/>
                </a:cxn>
                <a:cxn ang="0">
                  <a:pos x="134" y="0"/>
                </a:cxn>
                <a:cxn ang="0">
                  <a:pos x="129" y="3"/>
                </a:cxn>
                <a:cxn ang="0">
                  <a:pos x="120" y="20"/>
                </a:cxn>
                <a:cxn ang="0">
                  <a:pos x="124" y="20"/>
                </a:cxn>
                <a:cxn ang="0">
                  <a:pos x="119" y="31"/>
                </a:cxn>
                <a:cxn ang="0">
                  <a:pos x="114" y="31"/>
                </a:cxn>
                <a:cxn ang="0">
                  <a:pos x="100" y="60"/>
                </a:cxn>
                <a:cxn ang="0">
                  <a:pos x="61" y="62"/>
                </a:cxn>
                <a:cxn ang="0">
                  <a:pos x="59" y="64"/>
                </a:cxn>
                <a:cxn ang="0">
                  <a:pos x="56" y="65"/>
                </a:cxn>
                <a:cxn ang="0">
                  <a:pos x="56" y="66"/>
                </a:cxn>
                <a:cxn ang="0">
                  <a:pos x="55" y="70"/>
                </a:cxn>
                <a:cxn ang="0">
                  <a:pos x="55" y="72"/>
                </a:cxn>
                <a:cxn ang="0">
                  <a:pos x="57" y="78"/>
                </a:cxn>
                <a:cxn ang="0">
                  <a:pos x="59" y="79"/>
                </a:cxn>
                <a:cxn ang="0">
                  <a:pos x="56" y="83"/>
                </a:cxn>
                <a:cxn ang="0">
                  <a:pos x="56" y="84"/>
                </a:cxn>
                <a:cxn ang="0">
                  <a:pos x="57" y="84"/>
                </a:cxn>
                <a:cxn ang="0">
                  <a:pos x="57" y="85"/>
                </a:cxn>
                <a:cxn ang="0">
                  <a:pos x="57" y="86"/>
                </a:cxn>
                <a:cxn ang="0">
                  <a:pos x="57" y="87"/>
                </a:cxn>
                <a:cxn ang="0">
                  <a:pos x="57" y="88"/>
                </a:cxn>
                <a:cxn ang="0">
                  <a:pos x="57" y="89"/>
                </a:cxn>
                <a:cxn ang="0">
                  <a:pos x="57" y="90"/>
                </a:cxn>
                <a:cxn ang="0">
                  <a:pos x="56" y="91"/>
                </a:cxn>
                <a:cxn ang="0">
                  <a:pos x="56" y="92"/>
                </a:cxn>
                <a:cxn ang="0">
                  <a:pos x="55" y="92"/>
                </a:cxn>
                <a:cxn ang="0">
                  <a:pos x="54" y="93"/>
                </a:cxn>
                <a:cxn ang="0">
                  <a:pos x="52" y="93"/>
                </a:cxn>
                <a:cxn ang="0">
                  <a:pos x="51" y="95"/>
                </a:cxn>
                <a:cxn ang="0">
                  <a:pos x="51" y="97"/>
                </a:cxn>
                <a:cxn ang="0">
                  <a:pos x="50" y="96"/>
                </a:cxn>
                <a:cxn ang="0">
                  <a:pos x="45" y="96"/>
                </a:cxn>
                <a:cxn ang="0">
                  <a:pos x="46" y="93"/>
                </a:cxn>
                <a:cxn ang="0">
                  <a:pos x="50" y="96"/>
                </a:cxn>
                <a:cxn ang="0">
                  <a:pos x="51" y="97"/>
                </a:cxn>
              </a:cxnLst>
              <a:rect l="0" t="0" r="r" b="b"/>
              <a:pathLst>
                <a:path w="135" h="177">
                  <a:moveTo>
                    <a:pt x="51" y="97"/>
                  </a:moveTo>
                  <a:lnTo>
                    <a:pt x="45" y="97"/>
                  </a:lnTo>
                  <a:lnTo>
                    <a:pt x="43" y="118"/>
                  </a:lnTo>
                  <a:lnTo>
                    <a:pt x="43" y="116"/>
                  </a:lnTo>
                  <a:lnTo>
                    <a:pt x="19" y="173"/>
                  </a:lnTo>
                  <a:lnTo>
                    <a:pt x="4" y="173"/>
                  </a:lnTo>
                  <a:lnTo>
                    <a:pt x="0" y="176"/>
                  </a:lnTo>
                  <a:lnTo>
                    <a:pt x="2" y="171"/>
                  </a:lnTo>
                  <a:lnTo>
                    <a:pt x="79" y="0"/>
                  </a:lnTo>
                  <a:lnTo>
                    <a:pt x="134" y="0"/>
                  </a:lnTo>
                  <a:lnTo>
                    <a:pt x="129" y="3"/>
                  </a:lnTo>
                  <a:lnTo>
                    <a:pt x="120" y="20"/>
                  </a:lnTo>
                  <a:lnTo>
                    <a:pt x="124" y="20"/>
                  </a:lnTo>
                  <a:lnTo>
                    <a:pt x="119" y="31"/>
                  </a:lnTo>
                  <a:lnTo>
                    <a:pt x="114" y="31"/>
                  </a:lnTo>
                  <a:lnTo>
                    <a:pt x="100" y="60"/>
                  </a:lnTo>
                  <a:lnTo>
                    <a:pt x="61" y="62"/>
                  </a:lnTo>
                  <a:lnTo>
                    <a:pt x="59" y="64"/>
                  </a:lnTo>
                  <a:lnTo>
                    <a:pt x="56" y="65"/>
                  </a:lnTo>
                  <a:lnTo>
                    <a:pt x="56" y="66"/>
                  </a:lnTo>
                  <a:lnTo>
                    <a:pt x="55" y="70"/>
                  </a:lnTo>
                  <a:lnTo>
                    <a:pt x="55" y="72"/>
                  </a:lnTo>
                  <a:lnTo>
                    <a:pt x="57" y="78"/>
                  </a:lnTo>
                  <a:lnTo>
                    <a:pt x="59" y="79"/>
                  </a:lnTo>
                  <a:lnTo>
                    <a:pt x="56" y="83"/>
                  </a:lnTo>
                  <a:lnTo>
                    <a:pt x="56" y="84"/>
                  </a:lnTo>
                  <a:lnTo>
                    <a:pt x="57" y="84"/>
                  </a:lnTo>
                  <a:lnTo>
                    <a:pt x="57" y="85"/>
                  </a:lnTo>
                  <a:lnTo>
                    <a:pt x="57" y="86"/>
                  </a:lnTo>
                  <a:lnTo>
                    <a:pt x="57" y="87"/>
                  </a:lnTo>
                  <a:lnTo>
                    <a:pt x="57" y="88"/>
                  </a:lnTo>
                  <a:lnTo>
                    <a:pt x="57" y="89"/>
                  </a:lnTo>
                  <a:lnTo>
                    <a:pt x="57" y="90"/>
                  </a:lnTo>
                  <a:lnTo>
                    <a:pt x="56" y="91"/>
                  </a:lnTo>
                  <a:lnTo>
                    <a:pt x="56" y="92"/>
                  </a:lnTo>
                  <a:lnTo>
                    <a:pt x="55" y="92"/>
                  </a:lnTo>
                  <a:lnTo>
                    <a:pt x="54" y="93"/>
                  </a:lnTo>
                  <a:lnTo>
                    <a:pt x="52" y="93"/>
                  </a:lnTo>
                  <a:lnTo>
                    <a:pt x="51" y="95"/>
                  </a:lnTo>
                  <a:lnTo>
                    <a:pt x="51" y="97"/>
                  </a:lnTo>
                  <a:lnTo>
                    <a:pt x="50" y="96"/>
                  </a:lnTo>
                  <a:lnTo>
                    <a:pt x="45" y="96"/>
                  </a:lnTo>
                  <a:lnTo>
                    <a:pt x="46" y="93"/>
                  </a:lnTo>
                  <a:lnTo>
                    <a:pt x="50" y="96"/>
                  </a:lnTo>
                  <a:lnTo>
                    <a:pt x="51" y="97"/>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09" name="Freeform 138"/>
            <p:cNvSpPr>
              <a:spLocks/>
            </p:cNvSpPr>
            <p:nvPr/>
          </p:nvSpPr>
          <p:spPr bwMode="auto">
            <a:xfrm>
              <a:off x="5215" y="3386"/>
              <a:ext cx="112" cy="49"/>
            </a:xfrm>
            <a:custGeom>
              <a:avLst/>
              <a:gdLst/>
              <a:ahLst/>
              <a:cxnLst>
                <a:cxn ang="0">
                  <a:pos x="111" y="0"/>
                </a:cxn>
                <a:cxn ang="0">
                  <a:pos x="102" y="5"/>
                </a:cxn>
                <a:cxn ang="0">
                  <a:pos x="29" y="34"/>
                </a:cxn>
                <a:cxn ang="0">
                  <a:pos x="27" y="37"/>
                </a:cxn>
                <a:cxn ang="0">
                  <a:pos x="22" y="41"/>
                </a:cxn>
                <a:cxn ang="0">
                  <a:pos x="17" y="45"/>
                </a:cxn>
                <a:cxn ang="0">
                  <a:pos x="13" y="46"/>
                </a:cxn>
                <a:cxn ang="0">
                  <a:pos x="8" y="48"/>
                </a:cxn>
                <a:cxn ang="0">
                  <a:pos x="3" y="46"/>
                </a:cxn>
                <a:cxn ang="0">
                  <a:pos x="2" y="45"/>
                </a:cxn>
                <a:cxn ang="0">
                  <a:pos x="1" y="45"/>
                </a:cxn>
                <a:cxn ang="0">
                  <a:pos x="0" y="42"/>
                </a:cxn>
              </a:cxnLst>
              <a:rect l="0" t="0" r="r" b="b"/>
              <a:pathLst>
                <a:path w="112" h="49">
                  <a:moveTo>
                    <a:pt x="111" y="0"/>
                  </a:moveTo>
                  <a:lnTo>
                    <a:pt x="102" y="5"/>
                  </a:lnTo>
                  <a:lnTo>
                    <a:pt x="29" y="34"/>
                  </a:lnTo>
                  <a:lnTo>
                    <a:pt x="27" y="37"/>
                  </a:lnTo>
                  <a:lnTo>
                    <a:pt x="22" y="41"/>
                  </a:lnTo>
                  <a:lnTo>
                    <a:pt x="17" y="45"/>
                  </a:lnTo>
                  <a:lnTo>
                    <a:pt x="13" y="46"/>
                  </a:lnTo>
                  <a:lnTo>
                    <a:pt x="8" y="48"/>
                  </a:lnTo>
                  <a:lnTo>
                    <a:pt x="3" y="46"/>
                  </a:lnTo>
                  <a:lnTo>
                    <a:pt x="2" y="45"/>
                  </a:lnTo>
                  <a:lnTo>
                    <a:pt x="1" y="45"/>
                  </a:lnTo>
                  <a:lnTo>
                    <a:pt x="0" y="42"/>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10" name="Line 139"/>
            <p:cNvSpPr>
              <a:spLocks noChangeShapeType="1"/>
            </p:cNvSpPr>
            <p:nvPr/>
          </p:nvSpPr>
          <p:spPr bwMode="auto">
            <a:xfrm flipV="1">
              <a:off x="5326" y="3378"/>
              <a:ext cx="0" cy="58"/>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11" name="Freeform 140"/>
            <p:cNvSpPr>
              <a:spLocks/>
            </p:cNvSpPr>
            <p:nvPr/>
          </p:nvSpPr>
          <p:spPr bwMode="auto">
            <a:xfrm>
              <a:off x="5298" y="3403"/>
              <a:ext cx="22" cy="24"/>
            </a:xfrm>
            <a:custGeom>
              <a:avLst/>
              <a:gdLst/>
              <a:ahLst/>
              <a:cxnLst>
                <a:cxn ang="0">
                  <a:pos x="17" y="23"/>
                </a:cxn>
                <a:cxn ang="0">
                  <a:pos x="21" y="19"/>
                </a:cxn>
                <a:cxn ang="0">
                  <a:pos x="21" y="17"/>
                </a:cxn>
                <a:cxn ang="0">
                  <a:pos x="21" y="13"/>
                </a:cxn>
                <a:cxn ang="0">
                  <a:pos x="18" y="11"/>
                </a:cxn>
                <a:cxn ang="0">
                  <a:pos x="16" y="11"/>
                </a:cxn>
                <a:cxn ang="0">
                  <a:pos x="6" y="11"/>
                </a:cxn>
                <a:cxn ang="0">
                  <a:pos x="0" y="13"/>
                </a:cxn>
                <a:cxn ang="0">
                  <a:pos x="0" y="0"/>
                </a:cxn>
              </a:cxnLst>
              <a:rect l="0" t="0" r="r" b="b"/>
              <a:pathLst>
                <a:path w="22" h="24">
                  <a:moveTo>
                    <a:pt x="17" y="23"/>
                  </a:moveTo>
                  <a:lnTo>
                    <a:pt x="21" y="19"/>
                  </a:lnTo>
                  <a:lnTo>
                    <a:pt x="21" y="17"/>
                  </a:lnTo>
                  <a:lnTo>
                    <a:pt x="21" y="13"/>
                  </a:lnTo>
                  <a:lnTo>
                    <a:pt x="18" y="11"/>
                  </a:lnTo>
                  <a:lnTo>
                    <a:pt x="16" y="11"/>
                  </a:lnTo>
                  <a:lnTo>
                    <a:pt x="6" y="11"/>
                  </a:lnTo>
                  <a:lnTo>
                    <a:pt x="0" y="13"/>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12" name="Line 141"/>
            <p:cNvSpPr>
              <a:spLocks noChangeShapeType="1"/>
            </p:cNvSpPr>
            <p:nvPr/>
          </p:nvSpPr>
          <p:spPr bwMode="auto">
            <a:xfrm flipH="1">
              <a:off x="5340" y="3441"/>
              <a:ext cx="1" cy="8"/>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13" name="Line 142"/>
            <p:cNvSpPr>
              <a:spLocks noChangeShapeType="1"/>
            </p:cNvSpPr>
            <p:nvPr/>
          </p:nvSpPr>
          <p:spPr bwMode="auto">
            <a:xfrm flipV="1">
              <a:off x="5316" y="3419"/>
              <a:ext cx="9" cy="5"/>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14" name="Line 143"/>
            <p:cNvSpPr>
              <a:spLocks noChangeShapeType="1"/>
            </p:cNvSpPr>
            <p:nvPr/>
          </p:nvSpPr>
          <p:spPr bwMode="auto">
            <a:xfrm>
              <a:off x="5248" y="3428"/>
              <a:ext cx="20"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15" name="Freeform 144"/>
            <p:cNvSpPr>
              <a:spLocks/>
            </p:cNvSpPr>
            <p:nvPr/>
          </p:nvSpPr>
          <p:spPr bwMode="auto">
            <a:xfrm>
              <a:off x="4927" y="3440"/>
              <a:ext cx="43" cy="20"/>
            </a:xfrm>
            <a:custGeom>
              <a:avLst/>
              <a:gdLst/>
              <a:ahLst/>
              <a:cxnLst>
                <a:cxn ang="0">
                  <a:pos x="42" y="0"/>
                </a:cxn>
                <a:cxn ang="0">
                  <a:pos x="40" y="2"/>
                </a:cxn>
                <a:cxn ang="0">
                  <a:pos x="40" y="5"/>
                </a:cxn>
                <a:cxn ang="0">
                  <a:pos x="39" y="8"/>
                </a:cxn>
                <a:cxn ang="0">
                  <a:pos x="38" y="10"/>
                </a:cxn>
                <a:cxn ang="0">
                  <a:pos x="37" y="10"/>
                </a:cxn>
                <a:cxn ang="0">
                  <a:pos x="35" y="13"/>
                </a:cxn>
                <a:cxn ang="0">
                  <a:pos x="34" y="13"/>
                </a:cxn>
                <a:cxn ang="0">
                  <a:pos x="32" y="16"/>
                </a:cxn>
                <a:cxn ang="0">
                  <a:pos x="30" y="16"/>
                </a:cxn>
                <a:cxn ang="0">
                  <a:pos x="28" y="16"/>
                </a:cxn>
                <a:cxn ang="0">
                  <a:pos x="27" y="16"/>
                </a:cxn>
                <a:cxn ang="0">
                  <a:pos x="24" y="16"/>
                </a:cxn>
                <a:cxn ang="0">
                  <a:pos x="23" y="19"/>
                </a:cxn>
                <a:cxn ang="0">
                  <a:pos x="21" y="19"/>
                </a:cxn>
                <a:cxn ang="0">
                  <a:pos x="19" y="19"/>
                </a:cxn>
                <a:cxn ang="0">
                  <a:pos x="17" y="16"/>
                </a:cxn>
                <a:cxn ang="0">
                  <a:pos x="14" y="16"/>
                </a:cxn>
                <a:cxn ang="0">
                  <a:pos x="13" y="16"/>
                </a:cxn>
                <a:cxn ang="0">
                  <a:pos x="12" y="16"/>
                </a:cxn>
                <a:cxn ang="0">
                  <a:pos x="11" y="16"/>
                </a:cxn>
                <a:cxn ang="0">
                  <a:pos x="8" y="13"/>
                </a:cxn>
                <a:cxn ang="0">
                  <a:pos x="7" y="13"/>
                </a:cxn>
                <a:cxn ang="0">
                  <a:pos x="6" y="10"/>
                </a:cxn>
                <a:cxn ang="0">
                  <a:pos x="3" y="10"/>
                </a:cxn>
                <a:cxn ang="0">
                  <a:pos x="3" y="8"/>
                </a:cxn>
                <a:cxn ang="0">
                  <a:pos x="2" y="8"/>
                </a:cxn>
                <a:cxn ang="0">
                  <a:pos x="1" y="5"/>
                </a:cxn>
                <a:cxn ang="0">
                  <a:pos x="1" y="2"/>
                </a:cxn>
                <a:cxn ang="0">
                  <a:pos x="0" y="0"/>
                </a:cxn>
              </a:cxnLst>
              <a:rect l="0" t="0" r="r" b="b"/>
              <a:pathLst>
                <a:path w="43" h="20">
                  <a:moveTo>
                    <a:pt x="42" y="0"/>
                  </a:moveTo>
                  <a:lnTo>
                    <a:pt x="40" y="2"/>
                  </a:lnTo>
                  <a:lnTo>
                    <a:pt x="40" y="5"/>
                  </a:lnTo>
                  <a:lnTo>
                    <a:pt x="39" y="8"/>
                  </a:lnTo>
                  <a:lnTo>
                    <a:pt x="38" y="10"/>
                  </a:lnTo>
                  <a:lnTo>
                    <a:pt x="37" y="10"/>
                  </a:lnTo>
                  <a:lnTo>
                    <a:pt x="35" y="13"/>
                  </a:lnTo>
                  <a:lnTo>
                    <a:pt x="34" y="13"/>
                  </a:lnTo>
                  <a:lnTo>
                    <a:pt x="32" y="16"/>
                  </a:lnTo>
                  <a:lnTo>
                    <a:pt x="30" y="16"/>
                  </a:lnTo>
                  <a:lnTo>
                    <a:pt x="28" y="16"/>
                  </a:lnTo>
                  <a:lnTo>
                    <a:pt x="27" y="16"/>
                  </a:lnTo>
                  <a:lnTo>
                    <a:pt x="24" y="16"/>
                  </a:lnTo>
                  <a:lnTo>
                    <a:pt x="23" y="19"/>
                  </a:lnTo>
                  <a:lnTo>
                    <a:pt x="21" y="19"/>
                  </a:lnTo>
                  <a:lnTo>
                    <a:pt x="19" y="19"/>
                  </a:lnTo>
                  <a:lnTo>
                    <a:pt x="17" y="16"/>
                  </a:lnTo>
                  <a:lnTo>
                    <a:pt x="14" y="16"/>
                  </a:lnTo>
                  <a:lnTo>
                    <a:pt x="13" y="16"/>
                  </a:lnTo>
                  <a:lnTo>
                    <a:pt x="12" y="16"/>
                  </a:lnTo>
                  <a:lnTo>
                    <a:pt x="11" y="16"/>
                  </a:lnTo>
                  <a:lnTo>
                    <a:pt x="8" y="13"/>
                  </a:lnTo>
                  <a:lnTo>
                    <a:pt x="7" y="13"/>
                  </a:lnTo>
                  <a:lnTo>
                    <a:pt x="6" y="10"/>
                  </a:lnTo>
                  <a:lnTo>
                    <a:pt x="3" y="10"/>
                  </a:lnTo>
                  <a:lnTo>
                    <a:pt x="3" y="8"/>
                  </a:lnTo>
                  <a:lnTo>
                    <a:pt x="2" y="8"/>
                  </a:lnTo>
                  <a:lnTo>
                    <a:pt x="1" y="5"/>
                  </a:lnTo>
                  <a:lnTo>
                    <a:pt x="1" y="2"/>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16" name="Freeform 145"/>
            <p:cNvSpPr>
              <a:spLocks/>
            </p:cNvSpPr>
            <p:nvPr/>
          </p:nvSpPr>
          <p:spPr bwMode="auto">
            <a:xfrm>
              <a:off x="4945" y="3414"/>
              <a:ext cx="21" cy="25"/>
            </a:xfrm>
            <a:custGeom>
              <a:avLst/>
              <a:gdLst/>
              <a:ahLst/>
              <a:cxnLst>
                <a:cxn ang="0">
                  <a:pos x="0" y="24"/>
                </a:cxn>
                <a:cxn ang="0">
                  <a:pos x="20" y="24"/>
                </a:cxn>
                <a:cxn ang="0">
                  <a:pos x="17" y="0"/>
                </a:cxn>
              </a:cxnLst>
              <a:rect l="0" t="0" r="r" b="b"/>
              <a:pathLst>
                <a:path w="21" h="25">
                  <a:moveTo>
                    <a:pt x="0" y="24"/>
                  </a:moveTo>
                  <a:lnTo>
                    <a:pt x="20" y="24"/>
                  </a:lnTo>
                  <a:lnTo>
                    <a:pt x="17"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17" name="Line 146"/>
            <p:cNvSpPr>
              <a:spLocks noChangeShapeType="1"/>
            </p:cNvSpPr>
            <p:nvPr/>
          </p:nvSpPr>
          <p:spPr bwMode="auto">
            <a:xfrm flipH="1">
              <a:off x="4967" y="3360"/>
              <a:ext cx="56" cy="19"/>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18" name="Line 147"/>
            <p:cNvSpPr>
              <a:spLocks noChangeShapeType="1"/>
            </p:cNvSpPr>
            <p:nvPr/>
          </p:nvSpPr>
          <p:spPr bwMode="auto">
            <a:xfrm>
              <a:off x="4958" y="3419"/>
              <a:ext cx="7"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19" name="Freeform 148"/>
            <p:cNvSpPr>
              <a:spLocks/>
            </p:cNvSpPr>
            <p:nvPr/>
          </p:nvSpPr>
          <p:spPr bwMode="auto">
            <a:xfrm>
              <a:off x="5046" y="3400"/>
              <a:ext cx="20" cy="20"/>
            </a:xfrm>
            <a:custGeom>
              <a:avLst/>
              <a:gdLst/>
              <a:ahLst/>
              <a:cxnLst>
                <a:cxn ang="0">
                  <a:pos x="9" y="19"/>
                </a:cxn>
                <a:cxn ang="0">
                  <a:pos x="6" y="17"/>
                </a:cxn>
                <a:cxn ang="0">
                  <a:pos x="6" y="16"/>
                </a:cxn>
                <a:cxn ang="0">
                  <a:pos x="3" y="16"/>
                </a:cxn>
                <a:cxn ang="0">
                  <a:pos x="3" y="15"/>
                </a:cxn>
                <a:cxn ang="0">
                  <a:pos x="3" y="14"/>
                </a:cxn>
                <a:cxn ang="0">
                  <a:pos x="3" y="13"/>
                </a:cxn>
                <a:cxn ang="0">
                  <a:pos x="3" y="11"/>
                </a:cxn>
                <a:cxn ang="0">
                  <a:pos x="3" y="10"/>
                </a:cxn>
                <a:cxn ang="0">
                  <a:pos x="0" y="9"/>
                </a:cxn>
                <a:cxn ang="0">
                  <a:pos x="3" y="8"/>
                </a:cxn>
                <a:cxn ang="0">
                  <a:pos x="3" y="7"/>
                </a:cxn>
                <a:cxn ang="0">
                  <a:pos x="3" y="5"/>
                </a:cxn>
                <a:cxn ang="0">
                  <a:pos x="3" y="4"/>
                </a:cxn>
                <a:cxn ang="0">
                  <a:pos x="3" y="3"/>
                </a:cxn>
                <a:cxn ang="0">
                  <a:pos x="3" y="2"/>
                </a:cxn>
                <a:cxn ang="0">
                  <a:pos x="6" y="2"/>
                </a:cxn>
                <a:cxn ang="0">
                  <a:pos x="6" y="1"/>
                </a:cxn>
                <a:cxn ang="0">
                  <a:pos x="9" y="0"/>
                </a:cxn>
                <a:cxn ang="0">
                  <a:pos x="12" y="0"/>
                </a:cxn>
                <a:cxn ang="0">
                  <a:pos x="12" y="1"/>
                </a:cxn>
                <a:cxn ang="0">
                  <a:pos x="15" y="1"/>
                </a:cxn>
                <a:cxn ang="0">
                  <a:pos x="15" y="2"/>
                </a:cxn>
                <a:cxn ang="0">
                  <a:pos x="15" y="3"/>
                </a:cxn>
                <a:cxn ang="0">
                  <a:pos x="15" y="4"/>
                </a:cxn>
                <a:cxn ang="0">
                  <a:pos x="19" y="5"/>
                </a:cxn>
                <a:cxn ang="0">
                  <a:pos x="19" y="7"/>
                </a:cxn>
                <a:cxn ang="0">
                  <a:pos x="19" y="8"/>
                </a:cxn>
                <a:cxn ang="0">
                  <a:pos x="19" y="9"/>
                </a:cxn>
                <a:cxn ang="0">
                  <a:pos x="19" y="10"/>
                </a:cxn>
                <a:cxn ang="0">
                  <a:pos x="19" y="11"/>
                </a:cxn>
                <a:cxn ang="0">
                  <a:pos x="19" y="13"/>
                </a:cxn>
                <a:cxn ang="0">
                  <a:pos x="15" y="14"/>
                </a:cxn>
                <a:cxn ang="0">
                  <a:pos x="15" y="15"/>
                </a:cxn>
                <a:cxn ang="0">
                  <a:pos x="15" y="16"/>
                </a:cxn>
                <a:cxn ang="0">
                  <a:pos x="15" y="17"/>
                </a:cxn>
                <a:cxn ang="0">
                  <a:pos x="12" y="17"/>
                </a:cxn>
                <a:cxn ang="0">
                  <a:pos x="12" y="19"/>
                </a:cxn>
                <a:cxn ang="0">
                  <a:pos x="9" y="19"/>
                </a:cxn>
              </a:cxnLst>
              <a:rect l="0" t="0" r="r" b="b"/>
              <a:pathLst>
                <a:path w="20" h="20">
                  <a:moveTo>
                    <a:pt x="9" y="19"/>
                  </a:moveTo>
                  <a:lnTo>
                    <a:pt x="6" y="17"/>
                  </a:lnTo>
                  <a:lnTo>
                    <a:pt x="6" y="16"/>
                  </a:lnTo>
                  <a:lnTo>
                    <a:pt x="3" y="16"/>
                  </a:lnTo>
                  <a:lnTo>
                    <a:pt x="3" y="15"/>
                  </a:lnTo>
                  <a:lnTo>
                    <a:pt x="3" y="14"/>
                  </a:lnTo>
                  <a:lnTo>
                    <a:pt x="3" y="13"/>
                  </a:lnTo>
                  <a:lnTo>
                    <a:pt x="3" y="11"/>
                  </a:lnTo>
                  <a:lnTo>
                    <a:pt x="3" y="10"/>
                  </a:lnTo>
                  <a:lnTo>
                    <a:pt x="0" y="9"/>
                  </a:lnTo>
                  <a:lnTo>
                    <a:pt x="3" y="8"/>
                  </a:lnTo>
                  <a:lnTo>
                    <a:pt x="3" y="7"/>
                  </a:lnTo>
                  <a:lnTo>
                    <a:pt x="3" y="5"/>
                  </a:lnTo>
                  <a:lnTo>
                    <a:pt x="3" y="4"/>
                  </a:lnTo>
                  <a:lnTo>
                    <a:pt x="3" y="3"/>
                  </a:lnTo>
                  <a:lnTo>
                    <a:pt x="3" y="2"/>
                  </a:lnTo>
                  <a:lnTo>
                    <a:pt x="6" y="2"/>
                  </a:lnTo>
                  <a:lnTo>
                    <a:pt x="6" y="1"/>
                  </a:lnTo>
                  <a:lnTo>
                    <a:pt x="9" y="0"/>
                  </a:lnTo>
                  <a:lnTo>
                    <a:pt x="12" y="0"/>
                  </a:lnTo>
                  <a:lnTo>
                    <a:pt x="12" y="1"/>
                  </a:lnTo>
                  <a:lnTo>
                    <a:pt x="15" y="1"/>
                  </a:lnTo>
                  <a:lnTo>
                    <a:pt x="15" y="2"/>
                  </a:lnTo>
                  <a:lnTo>
                    <a:pt x="15" y="3"/>
                  </a:lnTo>
                  <a:lnTo>
                    <a:pt x="15" y="4"/>
                  </a:lnTo>
                  <a:lnTo>
                    <a:pt x="19" y="5"/>
                  </a:lnTo>
                  <a:lnTo>
                    <a:pt x="19" y="7"/>
                  </a:lnTo>
                  <a:lnTo>
                    <a:pt x="19" y="8"/>
                  </a:lnTo>
                  <a:lnTo>
                    <a:pt x="19" y="9"/>
                  </a:lnTo>
                  <a:lnTo>
                    <a:pt x="19" y="10"/>
                  </a:lnTo>
                  <a:lnTo>
                    <a:pt x="19" y="11"/>
                  </a:lnTo>
                  <a:lnTo>
                    <a:pt x="19" y="13"/>
                  </a:lnTo>
                  <a:lnTo>
                    <a:pt x="15" y="14"/>
                  </a:lnTo>
                  <a:lnTo>
                    <a:pt x="15" y="15"/>
                  </a:lnTo>
                  <a:lnTo>
                    <a:pt x="15" y="16"/>
                  </a:lnTo>
                  <a:lnTo>
                    <a:pt x="15" y="17"/>
                  </a:lnTo>
                  <a:lnTo>
                    <a:pt x="12" y="17"/>
                  </a:lnTo>
                  <a:lnTo>
                    <a:pt x="12" y="19"/>
                  </a:lnTo>
                  <a:lnTo>
                    <a:pt x="9" y="19"/>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20" name="Freeform 149"/>
            <p:cNvSpPr>
              <a:spLocks/>
            </p:cNvSpPr>
            <p:nvPr/>
          </p:nvSpPr>
          <p:spPr bwMode="auto">
            <a:xfrm>
              <a:off x="5046" y="3391"/>
              <a:ext cx="20" cy="41"/>
            </a:xfrm>
            <a:custGeom>
              <a:avLst/>
              <a:gdLst/>
              <a:ahLst/>
              <a:cxnLst>
                <a:cxn ang="0">
                  <a:pos x="8" y="40"/>
                </a:cxn>
                <a:cxn ang="0">
                  <a:pos x="5" y="37"/>
                </a:cxn>
                <a:cxn ang="0">
                  <a:pos x="4" y="35"/>
                </a:cxn>
                <a:cxn ang="0">
                  <a:pos x="2" y="33"/>
                </a:cxn>
                <a:cxn ang="0">
                  <a:pos x="1" y="30"/>
                </a:cxn>
                <a:cxn ang="0">
                  <a:pos x="1" y="27"/>
                </a:cxn>
                <a:cxn ang="0">
                  <a:pos x="0" y="23"/>
                </a:cxn>
                <a:cxn ang="0">
                  <a:pos x="0" y="20"/>
                </a:cxn>
                <a:cxn ang="0">
                  <a:pos x="0" y="16"/>
                </a:cxn>
                <a:cxn ang="0">
                  <a:pos x="1" y="12"/>
                </a:cxn>
                <a:cxn ang="0">
                  <a:pos x="1" y="10"/>
                </a:cxn>
                <a:cxn ang="0">
                  <a:pos x="2" y="7"/>
                </a:cxn>
                <a:cxn ang="0">
                  <a:pos x="4" y="5"/>
                </a:cxn>
                <a:cxn ang="0">
                  <a:pos x="5" y="3"/>
                </a:cxn>
                <a:cxn ang="0">
                  <a:pos x="6" y="2"/>
                </a:cxn>
                <a:cxn ang="0">
                  <a:pos x="8" y="1"/>
                </a:cxn>
                <a:cxn ang="0">
                  <a:pos x="9" y="0"/>
                </a:cxn>
                <a:cxn ang="0">
                  <a:pos x="12" y="1"/>
                </a:cxn>
                <a:cxn ang="0">
                  <a:pos x="14" y="3"/>
                </a:cxn>
                <a:cxn ang="0">
                  <a:pos x="16" y="5"/>
                </a:cxn>
                <a:cxn ang="0">
                  <a:pos x="16" y="7"/>
                </a:cxn>
                <a:cxn ang="0">
                  <a:pos x="17" y="10"/>
                </a:cxn>
                <a:cxn ang="0">
                  <a:pos x="19" y="12"/>
                </a:cxn>
                <a:cxn ang="0">
                  <a:pos x="19" y="16"/>
                </a:cxn>
                <a:cxn ang="0">
                  <a:pos x="19" y="20"/>
                </a:cxn>
                <a:cxn ang="0">
                  <a:pos x="19" y="23"/>
                </a:cxn>
                <a:cxn ang="0">
                  <a:pos x="19" y="27"/>
                </a:cxn>
                <a:cxn ang="0">
                  <a:pos x="17" y="30"/>
                </a:cxn>
                <a:cxn ang="0">
                  <a:pos x="16" y="33"/>
                </a:cxn>
                <a:cxn ang="0">
                  <a:pos x="16" y="35"/>
                </a:cxn>
                <a:cxn ang="0">
                  <a:pos x="14" y="37"/>
                </a:cxn>
                <a:cxn ang="0">
                  <a:pos x="13" y="38"/>
                </a:cxn>
                <a:cxn ang="0">
                  <a:pos x="10" y="40"/>
                </a:cxn>
              </a:cxnLst>
              <a:rect l="0" t="0" r="r" b="b"/>
              <a:pathLst>
                <a:path w="20" h="41">
                  <a:moveTo>
                    <a:pt x="9" y="40"/>
                  </a:moveTo>
                  <a:lnTo>
                    <a:pt x="8" y="40"/>
                  </a:lnTo>
                  <a:lnTo>
                    <a:pt x="6" y="38"/>
                  </a:lnTo>
                  <a:lnTo>
                    <a:pt x="5" y="37"/>
                  </a:lnTo>
                  <a:lnTo>
                    <a:pt x="4" y="36"/>
                  </a:lnTo>
                  <a:lnTo>
                    <a:pt x="4" y="35"/>
                  </a:lnTo>
                  <a:lnTo>
                    <a:pt x="2" y="34"/>
                  </a:lnTo>
                  <a:lnTo>
                    <a:pt x="2" y="33"/>
                  </a:lnTo>
                  <a:lnTo>
                    <a:pt x="2" y="31"/>
                  </a:lnTo>
                  <a:lnTo>
                    <a:pt x="1" y="30"/>
                  </a:lnTo>
                  <a:lnTo>
                    <a:pt x="1" y="28"/>
                  </a:lnTo>
                  <a:lnTo>
                    <a:pt x="1" y="27"/>
                  </a:lnTo>
                  <a:lnTo>
                    <a:pt x="0" y="25"/>
                  </a:lnTo>
                  <a:lnTo>
                    <a:pt x="0" y="23"/>
                  </a:lnTo>
                  <a:lnTo>
                    <a:pt x="0" y="21"/>
                  </a:lnTo>
                  <a:lnTo>
                    <a:pt x="0" y="20"/>
                  </a:lnTo>
                  <a:lnTo>
                    <a:pt x="0" y="18"/>
                  </a:lnTo>
                  <a:lnTo>
                    <a:pt x="0" y="16"/>
                  </a:lnTo>
                  <a:lnTo>
                    <a:pt x="0" y="14"/>
                  </a:lnTo>
                  <a:lnTo>
                    <a:pt x="1" y="12"/>
                  </a:lnTo>
                  <a:lnTo>
                    <a:pt x="1" y="11"/>
                  </a:lnTo>
                  <a:lnTo>
                    <a:pt x="1" y="10"/>
                  </a:lnTo>
                  <a:lnTo>
                    <a:pt x="2" y="8"/>
                  </a:lnTo>
                  <a:lnTo>
                    <a:pt x="2" y="7"/>
                  </a:lnTo>
                  <a:lnTo>
                    <a:pt x="2" y="6"/>
                  </a:lnTo>
                  <a:lnTo>
                    <a:pt x="4" y="5"/>
                  </a:lnTo>
                  <a:lnTo>
                    <a:pt x="4" y="4"/>
                  </a:lnTo>
                  <a:lnTo>
                    <a:pt x="5" y="3"/>
                  </a:lnTo>
                  <a:lnTo>
                    <a:pt x="5" y="2"/>
                  </a:lnTo>
                  <a:lnTo>
                    <a:pt x="6" y="2"/>
                  </a:lnTo>
                  <a:lnTo>
                    <a:pt x="6" y="1"/>
                  </a:lnTo>
                  <a:lnTo>
                    <a:pt x="8" y="1"/>
                  </a:lnTo>
                  <a:lnTo>
                    <a:pt x="9" y="1"/>
                  </a:lnTo>
                  <a:lnTo>
                    <a:pt x="9" y="0"/>
                  </a:lnTo>
                  <a:lnTo>
                    <a:pt x="10" y="1"/>
                  </a:lnTo>
                  <a:lnTo>
                    <a:pt x="12" y="1"/>
                  </a:lnTo>
                  <a:lnTo>
                    <a:pt x="13" y="2"/>
                  </a:lnTo>
                  <a:lnTo>
                    <a:pt x="14" y="3"/>
                  </a:lnTo>
                  <a:lnTo>
                    <a:pt x="14" y="4"/>
                  </a:lnTo>
                  <a:lnTo>
                    <a:pt x="16" y="5"/>
                  </a:lnTo>
                  <a:lnTo>
                    <a:pt x="16" y="6"/>
                  </a:lnTo>
                  <a:lnTo>
                    <a:pt x="16" y="7"/>
                  </a:lnTo>
                  <a:lnTo>
                    <a:pt x="17" y="8"/>
                  </a:lnTo>
                  <a:lnTo>
                    <a:pt x="17" y="10"/>
                  </a:lnTo>
                  <a:lnTo>
                    <a:pt x="17" y="11"/>
                  </a:lnTo>
                  <a:lnTo>
                    <a:pt x="19" y="12"/>
                  </a:lnTo>
                  <a:lnTo>
                    <a:pt x="19" y="14"/>
                  </a:lnTo>
                  <a:lnTo>
                    <a:pt x="19" y="16"/>
                  </a:lnTo>
                  <a:lnTo>
                    <a:pt x="19" y="18"/>
                  </a:lnTo>
                  <a:lnTo>
                    <a:pt x="19" y="20"/>
                  </a:lnTo>
                  <a:lnTo>
                    <a:pt x="19" y="21"/>
                  </a:lnTo>
                  <a:lnTo>
                    <a:pt x="19" y="23"/>
                  </a:lnTo>
                  <a:lnTo>
                    <a:pt x="19" y="25"/>
                  </a:lnTo>
                  <a:lnTo>
                    <a:pt x="19" y="27"/>
                  </a:lnTo>
                  <a:lnTo>
                    <a:pt x="17" y="28"/>
                  </a:lnTo>
                  <a:lnTo>
                    <a:pt x="17" y="30"/>
                  </a:lnTo>
                  <a:lnTo>
                    <a:pt x="17" y="31"/>
                  </a:lnTo>
                  <a:lnTo>
                    <a:pt x="16" y="33"/>
                  </a:lnTo>
                  <a:lnTo>
                    <a:pt x="16" y="34"/>
                  </a:lnTo>
                  <a:lnTo>
                    <a:pt x="16" y="35"/>
                  </a:lnTo>
                  <a:lnTo>
                    <a:pt x="14" y="36"/>
                  </a:lnTo>
                  <a:lnTo>
                    <a:pt x="14" y="37"/>
                  </a:lnTo>
                  <a:lnTo>
                    <a:pt x="13" y="37"/>
                  </a:lnTo>
                  <a:lnTo>
                    <a:pt x="13" y="38"/>
                  </a:lnTo>
                  <a:lnTo>
                    <a:pt x="12" y="38"/>
                  </a:lnTo>
                  <a:lnTo>
                    <a:pt x="10" y="40"/>
                  </a:lnTo>
                  <a:lnTo>
                    <a:pt x="9" y="4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21" name="Freeform 150"/>
            <p:cNvSpPr>
              <a:spLocks/>
            </p:cNvSpPr>
            <p:nvPr/>
          </p:nvSpPr>
          <p:spPr bwMode="auto">
            <a:xfrm>
              <a:off x="5054" y="3367"/>
              <a:ext cx="28" cy="89"/>
            </a:xfrm>
            <a:custGeom>
              <a:avLst/>
              <a:gdLst/>
              <a:ahLst/>
              <a:cxnLst>
                <a:cxn ang="0">
                  <a:pos x="2" y="0"/>
                </a:cxn>
                <a:cxn ang="0">
                  <a:pos x="3" y="0"/>
                </a:cxn>
                <a:cxn ang="0">
                  <a:pos x="6" y="1"/>
                </a:cxn>
                <a:cxn ang="0">
                  <a:pos x="8" y="1"/>
                </a:cxn>
                <a:cxn ang="0">
                  <a:pos x="11" y="2"/>
                </a:cxn>
                <a:cxn ang="0">
                  <a:pos x="13" y="4"/>
                </a:cxn>
                <a:cxn ang="0">
                  <a:pos x="14" y="6"/>
                </a:cxn>
                <a:cxn ang="0">
                  <a:pos x="15" y="7"/>
                </a:cxn>
                <a:cxn ang="0">
                  <a:pos x="18" y="10"/>
                </a:cxn>
                <a:cxn ang="0">
                  <a:pos x="19" y="12"/>
                </a:cxn>
                <a:cxn ang="0">
                  <a:pos x="20" y="15"/>
                </a:cxn>
                <a:cxn ang="0">
                  <a:pos x="22" y="19"/>
                </a:cxn>
                <a:cxn ang="0">
                  <a:pos x="23" y="22"/>
                </a:cxn>
                <a:cxn ang="0">
                  <a:pos x="24" y="25"/>
                </a:cxn>
                <a:cxn ang="0">
                  <a:pos x="25" y="28"/>
                </a:cxn>
                <a:cxn ang="0">
                  <a:pos x="25" y="32"/>
                </a:cxn>
                <a:cxn ang="0">
                  <a:pos x="25" y="36"/>
                </a:cxn>
                <a:cxn ang="0">
                  <a:pos x="27" y="40"/>
                </a:cxn>
                <a:cxn ang="0">
                  <a:pos x="27" y="43"/>
                </a:cxn>
                <a:cxn ang="0">
                  <a:pos x="27" y="47"/>
                </a:cxn>
                <a:cxn ang="0">
                  <a:pos x="25" y="50"/>
                </a:cxn>
                <a:cxn ang="0">
                  <a:pos x="25" y="55"/>
                </a:cxn>
                <a:cxn ang="0">
                  <a:pos x="25" y="59"/>
                </a:cxn>
                <a:cxn ang="0">
                  <a:pos x="24" y="62"/>
                </a:cxn>
                <a:cxn ang="0">
                  <a:pos x="23" y="65"/>
                </a:cxn>
                <a:cxn ang="0">
                  <a:pos x="22" y="68"/>
                </a:cxn>
                <a:cxn ang="0">
                  <a:pos x="20" y="72"/>
                </a:cxn>
                <a:cxn ang="0">
                  <a:pos x="19" y="75"/>
                </a:cxn>
                <a:cxn ang="0">
                  <a:pos x="18" y="77"/>
                </a:cxn>
                <a:cxn ang="0">
                  <a:pos x="15" y="80"/>
                </a:cxn>
                <a:cxn ang="0">
                  <a:pos x="14" y="81"/>
                </a:cxn>
                <a:cxn ang="0">
                  <a:pos x="13" y="83"/>
                </a:cxn>
                <a:cxn ang="0">
                  <a:pos x="11" y="85"/>
                </a:cxn>
                <a:cxn ang="0">
                  <a:pos x="8" y="85"/>
                </a:cxn>
                <a:cxn ang="0">
                  <a:pos x="6" y="86"/>
                </a:cxn>
                <a:cxn ang="0">
                  <a:pos x="3" y="88"/>
                </a:cxn>
                <a:cxn ang="0">
                  <a:pos x="2" y="88"/>
                </a:cxn>
                <a:cxn ang="0">
                  <a:pos x="0" y="88"/>
                </a:cxn>
              </a:cxnLst>
              <a:rect l="0" t="0" r="r" b="b"/>
              <a:pathLst>
                <a:path w="28" h="89">
                  <a:moveTo>
                    <a:pt x="2" y="0"/>
                  </a:moveTo>
                  <a:lnTo>
                    <a:pt x="3" y="0"/>
                  </a:lnTo>
                  <a:lnTo>
                    <a:pt x="6" y="1"/>
                  </a:lnTo>
                  <a:lnTo>
                    <a:pt x="8" y="1"/>
                  </a:lnTo>
                  <a:lnTo>
                    <a:pt x="11" y="2"/>
                  </a:lnTo>
                  <a:lnTo>
                    <a:pt x="13" y="4"/>
                  </a:lnTo>
                  <a:lnTo>
                    <a:pt x="14" y="6"/>
                  </a:lnTo>
                  <a:lnTo>
                    <a:pt x="15" y="7"/>
                  </a:lnTo>
                  <a:lnTo>
                    <a:pt x="18" y="10"/>
                  </a:lnTo>
                  <a:lnTo>
                    <a:pt x="19" y="12"/>
                  </a:lnTo>
                  <a:lnTo>
                    <a:pt x="20" y="15"/>
                  </a:lnTo>
                  <a:lnTo>
                    <a:pt x="22" y="19"/>
                  </a:lnTo>
                  <a:lnTo>
                    <a:pt x="23" y="22"/>
                  </a:lnTo>
                  <a:lnTo>
                    <a:pt x="24" y="25"/>
                  </a:lnTo>
                  <a:lnTo>
                    <a:pt x="25" y="28"/>
                  </a:lnTo>
                  <a:lnTo>
                    <a:pt x="25" y="32"/>
                  </a:lnTo>
                  <a:lnTo>
                    <a:pt x="25" y="36"/>
                  </a:lnTo>
                  <a:lnTo>
                    <a:pt x="27" y="40"/>
                  </a:lnTo>
                  <a:lnTo>
                    <a:pt x="27" y="43"/>
                  </a:lnTo>
                  <a:lnTo>
                    <a:pt x="27" y="47"/>
                  </a:lnTo>
                  <a:lnTo>
                    <a:pt x="25" y="50"/>
                  </a:lnTo>
                  <a:lnTo>
                    <a:pt x="25" y="55"/>
                  </a:lnTo>
                  <a:lnTo>
                    <a:pt x="25" y="59"/>
                  </a:lnTo>
                  <a:lnTo>
                    <a:pt x="24" y="62"/>
                  </a:lnTo>
                  <a:lnTo>
                    <a:pt x="23" y="65"/>
                  </a:lnTo>
                  <a:lnTo>
                    <a:pt x="22" y="68"/>
                  </a:lnTo>
                  <a:lnTo>
                    <a:pt x="20" y="72"/>
                  </a:lnTo>
                  <a:lnTo>
                    <a:pt x="19" y="75"/>
                  </a:lnTo>
                  <a:lnTo>
                    <a:pt x="18" y="77"/>
                  </a:lnTo>
                  <a:lnTo>
                    <a:pt x="15" y="80"/>
                  </a:lnTo>
                  <a:lnTo>
                    <a:pt x="14" y="81"/>
                  </a:lnTo>
                  <a:lnTo>
                    <a:pt x="13" y="83"/>
                  </a:lnTo>
                  <a:lnTo>
                    <a:pt x="11" y="85"/>
                  </a:lnTo>
                  <a:lnTo>
                    <a:pt x="8" y="85"/>
                  </a:lnTo>
                  <a:lnTo>
                    <a:pt x="6" y="86"/>
                  </a:lnTo>
                  <a:lnTo>
                    <a:pt x="3" y="88"/>
                  </a:lnTo>
                  <a:lnTo>
                    <a:pt x="2" y="88"/>
                  </a:lnTo>
                  <a:lnTo>
                    <a:pt x="0" y="88"/>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22" name="Freeform 151"/>
            <p:cNvSpPr>
              <a:spLocks/>
            </p:cNvSpPr>
            <p:nvPr/>
          </p:nvSpPr>
          <p:spPr bwMode="auto">
            <a:xfrm>
              <a:off x="5090" y="3399"/>
              <a:ext cx="26" cy="42"/>
            </a:xfrm>
            <a:custGeom>
              <a:avLst/>
              <a:gdLst/>
              <a:ahLst/>
              <a:cxnLst>
                <a:cxn ang="0">
                  <a:pos x="11" y="41"/>
                </a:cxn>
                <a:cxn ang="0">
                  <a:pos x="7" y="38"/>
                </a:cxn>
                <a:cxn ang="0">
                  <a:pos x="5" y="37"/>
                </a:cxn>
                <a:cxn ang="0">
                  <a:pos x="3" y="34"/>
                </a:cxn>
                <a:cxn ang="0">
                  <a:pos x="2" y="32"/>
                </a:cxn>
                <a:cxn ang="0">
                  <a:pos x="1" y="29"/>
                </a:cxn>
                <a:cxn ang="0">
                  <a:pos x="1" y="25"/>
                </a:cxn>
                <a:cxn ang="0">
                  <a:pos x="0" y="22"/>
                </a:cxn>
                <a:cxn ang="0">
                  <a:pos x="0" y="19"/>
                </a:cxn>
                <a:cxn ang="0">
                  <a:pos x="1" y="15"/>
                </a:cxn>
                <a:cxn ang="0">
                  <a:pos x="1" y="11"/>
                </a:cxn>
                <a:cxn ang="0">
                  <a:pos x="2" y="8"/>
                </a:cxn>
                <a:cxn ang="0">
                  <a:pos x="3" y="6"/>
                </a:cxn>
                <a:cxn ang="0">
                  <a:pos x="5" y="3"/>
                </a:cxn>
                <a:cxn ang="0">
                  <a:pos x="7" y="2"/>
                </a:cxn>
                <a:cxn ang="0">
                  <a:pos x="8" y="1"/>
                </a:cxn>
                <a:cxn ang="0">
                  <a:pos x="12" y="0"/>
                </a:cxn>
                <a:cxn ang="0">
                  <a:pos x="15" y="1"/>
                </a:cxn>
                <a:cxn ang="0">
                  <a:pos x="17" y="2"/>
                </a:cxn>
                <a:cxn ang="0">
                  <a:pos x="20" y="3"/>
                </a:cxn>
                <a:cxn ang="0">
                  <a:pos x="22" y="6"/>
                </a:cxn>
                <a:cxn ang="0">
                  <a:pos x="23" y="8"/>
                </a:cxn>
                <a:cxn ang="0">
                  <a:pos x="23" y="11"/>
                </a:cxn>
                <a:cxn ang="0">
                  <a:pos x="25" y="15"/>
                </a:cxn>
                <a:cxn ang="0">
                  <a:pos x="25" y="19"/>
                </a:cxn>
                <a:cxn ang="0">
                  <a:pos x="25" y="22"/>
                </a:cxn>
                <a:cxn ang="0">
                  <a:pos x="25" y="25"/>
                </a:cxn>
                <a:cxn ang="0">
                  <a:pos x="23" y="29"/>
                </a:cxn>
                <a:cxn ang="0">
                  <a:pos x="23" y="32"/>
                </a:cxn>
                <a:cxn ang="0">
                  <a:pos x="22" y="34"/>
                </a:cxn>
                <a:cxn ang="0">
                  <a:pos x="20" y="37"/>
                </a:cxn>
                <a:cxn ang="0">
                  <a:pos x="17" y="38"/>
                </a:cxn>
                <a:cxn ang="0">
                  <a:pos x="16" y="39"/>
                </a:cxn>
                <a:cxn ang="0">
                  <a:pos x="13" y="41"/>
                </a:cxn>
                <a:cxn ang="0">
                  <a:pos x="11" y="41"/>
                </a:cxn>
              </a:cxnLst>
              <a:rect l="0" t="0" r="r" b="b"/>
              <a:pathLst>
                <a:path w="26" h="42">
                  <a:moveTo>
                    <a:pt x="11" y="41"/>
                  </a:moveTo>
                  <a:lnTo>
                    <a:pt x="11" y="41"/>
                  </a:lnTo>
                  <a:lnTo>
                    <a:pt x="8" y="39"/>
                  </a:lnTo>
                  <a:lnTo>
                    <a:pt x="7" y="38"/>
                  </a:lnTo>
                  <a:lnTo>
                    <a:pt x="6" y="38"/>
                  </a:lnTo>
                  <a:lnTo>
                    <a:pt x="5" y="37"/>
                  </a:lnTo>
                  <a:lnTo>
                    <a:pt x="3" y="36"/>
                  </a:lnTo>
                  <a:lnTo>
                    <a:pt x="3" y="34"/>
                  </a:lnTo>
                  <a:lnTo>
                    <a:pt x="2" y="33"/>
                  </a:lnTo>
                  <a:lnTo>
                    <a:pt x="2" y="32"/>
                  </a:lnTo>
                  <a:lnTo>
                    <a:pt x="1" y="31"/>
                  </a:lnTo>
                  <a:lnTo>
                    <a:pt x="1" y="29"/>
                  </a:lnTo>
                  <a:lnTo>
                    <a:pt x="1" y="28"/>
                  </a:lnTo>
                  <a:lnTo>
                    <a:pt x="1" y="25"/>
                  </a:lnTo>
                  <a:lnTo>
                    <a:pt x="0" y="24"/>
                  </a:lnTo>
                  <a:lnTo>
                    <a:pt x="0" y="22"/>
                  </a:lnTo>
                  <a:lnTo>
                    <a:pt x="0" y="20"/>
                  </a:lnTo>
                  <a:lnTo>
                    <a:pt x="0" y="19"/>
                  </a:lnTo>
                  <a:lnTo>
                    <a:pt x="0" y="17"/>
                  </a:lnTo>
                  <a:lnTo>
                    <a:pt x="1" y="15"/>
                  </a:lnTo>
                  <a:lnTo>
                    <a:pt x="1" y="14"/>
                  </a:lnTo>
                  <a:lnTo>
                    <a:pt x="1" y="11"/>
                  </a:lnTo>
                  <a:lnTo>
                    <a:pt x="1" y="9"/>
                  </a:lnTo>
                  <a:lnTo>
                    <a:pt x="2" y="8"/>
                  </a:lnTo>
                  <a:lnTo>
                    <a:pt x="2" y="7"/>
                  </a:lnTo>
                  <a:lnTo>
                    <a:pt x="3" y="6"/>
                  </a:lnTo>
                  <a:lnTo>
                    <a:pt x="3" y="4"/>
                  </a:lnTo>
                  <a:lnTo>
                    <a:pt x="5" y="3"/>
                  </a:lnTo>
                  <a:lnTo>
                    <a:pt x="6" y="3"/>
                  </a:lnTo>
                  <a:lnTo>
                    <a:pt x="7" y="2"/>
                  </a:lnTo>
                  <a:lnTo>
                    <a:pt x="8" y="2"/>
                  </a:lnTo>
                  <a:lnTo>
                    <a:pt x="8" y="1"/>
                  </a:lnTo>
                  <a:lnTo>
                    <a:pt x="11" y="1"/>
                  </a:lnTo>
                  <a:lnTo>
                    <a:pt x="12" y="0"/>
                  </a:lnTo>
                  <a:lnTo>
                    <a:pt x="13" y="1"/>
                  </a:lnTo>
                  <a:lnTo>
                    <a:pt x="15" y="1"/>
                  </a:lnTo>
                  <a:lnTo>
                    <a:pt x="16" y="1"/>
                  </a:lnTo>
                  <a:lnTo>
                    <a:pt x="17" y="2"/>
                  </a:lnTo>
                  <a:lnTo>
                    <a:pt x="18" y="3"/>
                  </a:lnTo>
                  <a:lnTo>
                    <a:pt x="20" y="3"/>
                  </a:lnTo>
                  <a:lnTo>
                    <a:pt x="21" y="4"/>
                  </a:lnTo>
                  <a:lnTo>
                    <a:pt x="22" y="6"/>
                  </a:lnTo>
                  <a:lnTo>
                    <a:pt x="22" y="7"/>
                  </a:lnTo>
                  <a:lnTo>
                    <a:pt x="23" y="8"/>
                  </a:lnTo>
                  <a:lnTo>
                    <a:pt x="23" y="9"/>
                  </a:lnTo>
                  <a:lnTo>
                    <a:pt x="23" y="11"/>
                  </a:lnTo>
                  <a:lnTo>
                    <a:pt x="25" y="14"/>
                  </a:lnTo>
                  <a:lnTo>
                    <a:pt x="25" y="15"/>
                  </a:lnTo>
                  <a:lnTo>
                    <a:pt x="25" y="17"/>
                  </a:lnTo>
                  <a:lnTo>
                    <a:pt x="25" y="19"/>
                  </a:lnTo>
                  <a:lnTo>
                    <a:pt x="25" y="20"/>
                  </a:lnTo>
                  <a:lnTo>
                    <a:pt x="25" y="22"/>
                  </a:lnTo>
                  <a:lnTo>
                    <a:pt x="25" y="24"/>
                  </a:lnTo>
                  <a:lnTo>
                    <a:pt x="25" y="25"/>
                  </a:lnTo>
                  <a:lnTo>
                    <a:pt x="25" y="28"/>
                  </a:lnTo>
                  <a:lnTo>
                    <a:pt x="23" y="29"/>
                  </a:lnTo>
                  <a:lnTo>
                    <a:pt x="23" y="31"/>
                  </a:lnTo>
                  <a:lnTo>
                    <a:pt x="23" y="32"/>
                  </a:lnTo>
                  <a:lnTo>
                    <a:pt x="22" y="33"/>
                  </a:lnTo>
                  <a:lnTo>
                    <a:pt x="22" y="34"/>
                  </a:lnTo>
                  <a:lnTo>
                    <a:pt x="21" y="36"/>
                  </a:lnTo>
                  <a:lnTo>
                    <a:pt x="20" y="37"/>
                  </a:lnTo>
                  <a:lnTo>
                    <a:pt x="18" y="38"/>
                  </a:lnTo>
                  <a:lnTo>
                    <a:pt x="17" y="38"/>
                  </a:lnTo>
                  <a:lnTo>
                    <a:pt x="17" y="39"/>
                  </a:lnTo>
                  <a:lnTo>
                    <a:pt x="16" y="39"/>
                  </a:lnTo>
                  <a:lnTo>
                    <a:pt x="15" y="41"/>
                  </a:lnTo>
                  <a:lnTo>
                    <a:pt x="13" y="41"/>
                  </a:lnTo>
                  <a:lnTo>
                    <a:pt x="12" y="41"/>
                  </a:lnTo>
                  <a:lnTo>
                    <a:pt x="11" y="4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23" name="Freeform 152"/>
            <p:cNvSpPr>
              <a:spLocks/>
            </p:cNvSpPr>
            <p:nvPr/>
          </p:nvSpPr>
          <p:spPr bwMode="auto">
            <a:xfrm>
              <a:off x="5104" y="3404"/>
              <a:ext cx="29" cy="62"/>
            </a:xfrm>
            <a:custGeom>
              <a:avLst/>
              <a:gdLst/>
              <a:ahLst/>
              <a:cxnLst>
                <a:cxn ang="0">
                  <a:pos x="26" y="0"/>
                </a:cxn>
                <a:cxn ang="0">
                  <a:pos x="26" y="3"/>
                </a:cxn>
                <a:cxn ang="0">
                  <a:pos x="28" y="7"/>
                </a:cxn>
                <a:cxn ang="0">
                  <a:pos x="28" y="11"/>
                </a:cxn>
                <a:cxn ang="0">
                  <a:pos x="28" y="16"/>
                </a:cxn>
                <a:cxn ang="0">
                  <a:pos x="28" y="19"/>
                </a:cxn>
                <a:cxn ang="0">
                  <a:pos x="28" y="23"/>
                </a:cxn>
                <a:cxn ang="0">
                  <a:pos x="26" y="26"/>
                </a:cxn>
                <a:cxn ang="0">
                  <a:pos x="26" y="31"/>
                </a:cxn>
                <a:cxn ang="0">
                  <a:pos x="25" y="35"/>
                </a:cxn>
                <a:cxn ang="0">
                  <a:pos x="24" y="38"/>
                </a:cxn>
                <a:cxn ang="0">
                  <a:pos x="23" y="41"/>
                </a:cxn>
                <a:cxn ang="0">
                  <a:pos x="21" y="44"/>
                </a:cxn>
                <a:cxn ang="0">
                  <a:pos x="20" y="48"/>
                </a:cxn>
                <a:cxn ang="0">
                  <a:pos x="19" y="50"/>
                </a:cxn>
                <a:cxn ang="0">
                  <a:pos x="17" y="52"/>
                </a:cxn>
                <a:cxn ang="0">
                  <a:pos x="15" y="54"/>
                </a:cxn>
                <a:cxn ang="0">
                  <a:pos x="13" y="55"/>
                </a:cxn>
                <a:cxn ang="0">
                  <a:pos x="10" y="57"/>
                </a:cxn>
                <a:cxn ang="0">
                  <a:pos x="8" y="58"/>
                </a:cxn>
                <a:cxn ang="0">
                  <a:pos x="6" y="59"/>
                </a:cxn>
                <a:cxn ang="0">
                  <a:pos x="3" y="59"/>
                </a:cxn>
                <a:cxn ang="0">
                  <a:pos x="2" y="61"/>
                </a:cxn>
                <a:cxn ang="0">
                  <a:pos x="0" y="59"/>
                </a:cxn>
              </a:cxnLst>
              <a:rect l="0" t="0" r="r" b="b"/>
              <a:pathLst>
                <a:path w="29" h="62">
                  <a:moveTo>
                    <a:pt x="26" y="0"/>
                  </a:moveTo>
                  <a:lnTo>
                    <a:pt x="26" y="3"/>
                  </a:lnTo>
                  <a:lnTo>
                    <a:pt x="28" y="7"/>
                  </a:lnTo>
                  <a:lnTo>
                    <a:pt x="28" y="11"/>
                  </a:lnTo>
                  <a:lnTo>
                    <a:pt x="28" y="16"/>
                  </a:lnTo>
                  <a:lnTo>
                    <a:pt x="28" y="19"/>
                  </a:lnTo>
                  <a:lnTo>
                    <a:pt x="28" y="23"/>
                  </a:lnTo>
                  <a:lnTo>
                    <a:pt x="26" y="26"/>
                  </a:lnTo>
                  <a:lnTo>
                    <a:pt x="26" y="31"/>
                  </a:lnTo>
                  <a:lnTo>
                    <a:pt x="25" y="35"/>
                  </a:lnTo>
                  <a:lnTo>
                    <a:pt x="24" y="38"/>
                  </a:lnTo>
                  <a:lnTo>
                    <a:pt x="23" y="41"/>
                  </a:lnTo>
                  <a:lnTo>
                    <a:pt x="21" y="44"/>
                  </a:lnTo>
                  <a:lnTo>
                    <a:pt x="20" y="48"/>
                  </a:lnTo>
                  <a:lnTo>
                    <a:pt x="19" y="50"/>
                  </a:lnTo>
                  <a:lnTo>
                    <a:pt x="17" y="52"/>
                  </a:lnTo>
                  <a:lnTo>
                    <a:pt x="15" y="54"/>
                  </a:lnTo>
                  <a:lnTo>
                    <a:pt x="13" y="55"/>
                  </a:lnTo>
                  <a:lnTo>
                    <a:pt x="10" y="57"/>
                  </a:lnTo>
                  <a:lnTo>
                    <a:pt x="8" y="58"/>
                  </a:lnTo>
                  <a:lnTo>
                    <a:pt x="6" y="59"/>
                  </a:lnTo>
                  <a:lnTo>
                    <a:pt x="3" y="59"/>
                  </a:lnTo>
                  <a:lnTo>
                    <a:pt x="2" y="61"/>
                  </a:lnTo>
                  <a:lnTo>
                    <a:pt x="0" y="59"/>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24" name="Freeform 153"/>
            <p:cNvSpPr>
              <a:spLocks/>
            </p:cNvSpPr>
            <p:nvPr/>
          </p:nvSpPr>
          <p:spPr bwMode="auto">
            <a:xfrm>
              <a:off x="5106" y="3376"/>
              <a:ext cx="21" cy="19"/>
            </a:xfrm>
            <a:custGeom>
              <a:avLst/>
              <a:gdLst/>
              <a:ahLst/>
              <a:cxnLst>
                <a:cxn ang="0">
                  <a:pos x="0" y="0"/>
                </a:cxn>
                <a:cxn ang="0">
                  <a:pos x="4" y="0"/>
                </a:cxn>
                <a:cxn ang="0">
                  <a:pos x="6" y="3"/>
                </a:cxn>
                <a:cxn ang="0">
                  <a:pos x="10" y="7"/>
                </a:cxn>
                <a:cxn ang="0">
                  <a:pos x="14" y="10"/>
                </a:cxn>
                <a:cxn ang="0">
                  <a:pos x="16" y="14"/>
                </a:cxn>
                <a:cxn ang="0">
                  <a:pos x="20" y="18"/>
                </a:cxn>
              </a:cxnLst>
              <a:rect l="0" t="0" r="r" b="b"/>
              <a:pathLst>
                <a:path w="21" h="19">
                  <a:moveTo>
                    <a:pt x="0" y="0"/>
                  </a:moveTo>
                  <a:lnTo>
                    <a:pt x="4" y="0"/>
                  </a:lnTo>
                  <a:lnTo>
                    <a:pt x="6" y="3"/>
                  </a:lnTo>
                  <a:lnTo>
                    <a:pt x="10" y="7"/>
                  </a:lnTo>
                  <a:lnTo>
                    <a:pt x="14" y="10"/>
                  </a:lnTo>
                  <a:lnTo>
                    <a:pt x="16" y="14"/>
                  </a:lnTo>
                  <a:lnTo>
                    <a:pt x="20" y="18"/>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25" name="Freeform 154"/>
            <p:cNvSpPr>
              <a:spLocks/>
            </p:cNvSpPr>
            <p:nvPr/>
          </p:nvSpPr>
          <p:spPr bwMode="auto">
            <a:xfrm>
              <a:off x="5081" y="3376"/>
              <a:ext cx="25" cy="76"/>
            </a:xfrm>
            <a:custGeom>
              <a:avLst/>
              <a:gdLst/>
              <a:ahLst/>
              <a:cxnLst>
                <a:cxn ang="0">
                  <a:pos x="24" y="0"/>
                </a:cxn>
                <a:cxn ang="0">
                  <a:pos x="21" y="0"/>
                </a:cxn>
                <a:cxn ang="0">
                  <a:pos x="20" y="1"/>
                </a:cxn>
                <a:cxn ang="0">
                  <a:pos x="18" y="1"/>
                </a:cxn>
                <a:cxn ang="0">
                  <a:pos x="15" y="2"/>
                </a:cxn>
                <a:cxn ang="0">
                  <a:pos x="13" y="4"/>
                </a:cxn>
                <a:cxn ang="0">
                  <a:pos x="12" y="6"/>
                </a:cxn>
                <a:cxn ang="0">
                  <a:pos x="10" y="8"/>
                </a:cxn>
                <a:cxn ang="0">
                  <a:pos x="8" y="10"/>
                </a:cxn>
                <a:cxn ang="0">
                  <a:pos x="7" y="12"/>
                </a:cxn>
                <a:cxn ang="0">
                  <a:pos x="6" y="15"/>
                </a:cxn>
                <a:cxn ang="0">
                  <a:pos x="4" y="19"/>
                </a:cxn>
                <a:cxn ang="0">
                  <a:pos x="3" y="22"/>
                </a:cxn>
                <a:cxn ang="0">
                  <a:pos x="2" y="25"/>
                </a:cxn>
                <a:cxn ang="0">
                  <a:pos x="1" y="28"/>
                </a:cxn>
                <a:cxn ang="0">
                  <a:pos x="1" y="31"/>
                </a:cxn>
                <a:cxn ang="0">
                  <a:pos x="1" y="35"/>
                </a:cxn>
                <a:cxn ang="0">
                  <a:pos x="0" y="39"/>
                </a:cxn>
                <a:cxn ang="0">
                  <a:pos x="0" y="43"/>
                </a:cxn>
                <a:cxn ang="0">
                  <a:pos x="0" y="47"/>
                </a:cxn>
                <a:cxn ang="0">
                  <a:pos x="1" y="50"/>
                </a:cxn>
                <a:cxn ang="0">
                  <a:pos x="1" y="54"/>
                </a:cxn>
                <a:cxn ang="0">
                  <a:pos x="1" y="58"/>
                </a:cxn>
                <a:cxn ang="0">
                  <a:pos x="2" y="62"/>
                </a:cxn>
                <a:cxn ang="0">
                  <a:pos x="3" y="65"/>
                </a:cxn>
                <a:cxn ang="0">
                  <a:pos x="4" y="68"/>
                </a:cxn>
                <a:cxn ang="0">
                  <a:pos x="6" y="71"/>
                </a:cxn>
                <a:cxn ang="0">
                  <a:pos x="7" y="75"/>
                </a:cxn>
              </a:cxnLst>
              <a:rect l="0" t="0" r="r" b="b"/>
              <a:pathLst>
                <a:path w="25" h="76">
                  <a:moveTo>
                    <a:pt x="24" y="0"/>
                  </a:moveTo>
                  <a:lnTo>
                    <a:pt x="21" y="0"/>
                  </a:lnTo>
                  <a:lnTo>
                    <a:pt x="20" y="1"/>
                  </a:lnTo>
                  <a:lnTo>
                    <a:pt x="18" y="1"/>
                  </a:lnTo>
                  <a:lnTo>
                    <a:pt x="15" y="2"/>
                  </a:lnTo>
                  <a:lnTo>
                    <a:pt x="13" y="4"/>
                  </a:lnTo>
                  <a:lnTo>
                    <a:pt x="12" y="6"/>
                  </a:lnTo>
                  <a:lnTo>
                    <a:pt x="10" y="8"/>
                  </a:lnTo>
                  <a:lnTo>
                    <a:pt x="8" y="10"/>
                  </a:lnTo>
                  <a:lnTo>
                    <a:pt x="7" y="12"/>
                  </a:lnTo>
                  <a:lnTo>
                    <a:pt x="6" y="15"/>
                  </a:lnTo>
                  <a:lnTo>
                    <a:pt x="4" y="19"/>
                  </a:lnTo>
                  <a:lnTo>
                    <a:pt x="3" y="22"/>
                  </a:lnTo>
                  <a:lnTo>
                    <a:pt x="2" y="25"/>
                  </a:lnTo>
                  <a:lnTo>
                    <a:pt x="1" y="28"/>
                  </a:lnTo>
                  <a:lnTo>
                    <a:pt x="1" y="31"/>
                  </a:lnTo>
                  <a:lnTo>
                    <a:pt x="1" y="35"/>
                  </a:lnTo>
                  <a:lnTo>
                    <a:pt x="0" y="39"/>
                  </a:lnTo>
                  <a:lnTo>
                    <a:pt x="0" y="43"/>
                  </a:lnTo>
                  <a:lnTo>
                    <a:pt x="0" y="47"/>
                  </a:lnTo>
                  <a:lnTo>
                    <a:pt x="1" y="50"/>
                  </a:lnTo>
                  <a:lnTo>
                    <a:pt x="1" y="54"/>
                  </a:lnTo>
                  <a:lnTo>
                    <a:pt x="1" y="58"/>
                  </a:lnTo>
                  <a:lnTo>
                    <a:pt x="2" y="62"/>
                  </a:lnTo>
                  <a:lnTo>
                    <a:pt x="3" y="65"/>
                  </a:lnTo>
                  <a:lnTo>
                    <a:pt x="4" y="68"/>
                  </a:lnTo>
                  <a:lnTo>
                    <a:pt x="6" y="71"/>
                  </a:lnTo>
                  <a:lnTo>
                    <a:pt x="7" y="75"/>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26" name="Freeform 155"/>
            <p:cNvSpPr>
              <a:spLocks/>
            </p:cNvSpPr>
            <p:nvPr/>
          </p:nvSpPr>
          <p:spPr bwMode="auto">
            <a:xfrm>
              <a:off x="5179" y="3324"/>
              <a:ext cx="21" cy="20"/>
            </a:xfrm>
            <a:custGeom>
              <a:avLst/>
              <a:gdLst/>
              <a:ahLst/>
              <a:cxnLst>
                <a:cxn ang="0">
                  <a:pos x="20" y="0"/>
                </a:cxn>
                <a:cxn ang="0">
                  <a:pos x="20" y="8"/>
                </a:cxn>
                <a:cxn ang="0">
                  <a:pos x="0" y="8"/>
                </a:cxn>
                <a:cxn ang="0">
                  <a:pos x="0" y="19"/>
                </a:cxn>
              </a:cxnLst>
              <a:rect l="0" t="0" r="r" b="b"/>
              <a:pathLst>
                <a:path w="21" h="20">
                  <a:moveTo>
                    <a:pt x="20" y="0"/>
                  </a:moveTo>
                  <a:lnTo>
                    <a:pt x="20" y="8"/>
                  </a:lnTo>
                  <a:lnTo>
                    <a:pt x="0" y="8"/>
                  </a:lnTo>
                  <a:lnTo>
                    <a:pt x="0" y="19"/>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27" name="Line 156"/>
            <p:cNvSpPr>
              <a:spLocks noChangeShapeType="1"/>
            </p:cNvSpPr>
            <p:nvPr/>
          </p:nvSpPr>
          <p:spPr bwMode="auto">
            <a:xfrm>
              <a:off x="5131" y="3306"/>
              <a:ext cx="0" cy="14"/>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28" name="Freeform 157"/>
            <p:cNvSpPr>
              <a:spLocks/>
            </p:cNvSpPr>
            <p:nvPr/>
          </p:nvSpPr>
          <p:spPr bwMode="auto">
            <a:xfrm>
              <a:off x="5187" y="3324"/>
              <a:ext cx="20" cy="20"/>
            </a:xfrm>
            <a:custGeom>
              <a:avLst/>
              <a:gdLst/>
              <a:ahLst/>
              <a:cxnLst>
                <a:cxn ang="0">
                  <a:pos x="0" y="0"/>
                </a:cxn>
                <a:cxn ang="0">
                  <a:pos x="19" y="5"/>
                </a:cxn>
                <a:cxn ang="0">
                  <a:pos x="19" y="19"/>
                </a:cxn>
              </a:cxnLst>
              <a:rect l="0" t="0" r="r" b="b"/>
              <a:pathLst>
                <a:path w="20" h="20">
                  <a:moveTo>
                    <a:pt x="0" y="0"/>
                  </a:moveTo>
                  <a:lnTo>
                    <a:pt x="19" y="5"/>
                  </a:lnTo>
                  <a:lnTo>
                    <a:pt x="19" y="19"/>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29" name="Line 158"/>
            <p:cNvSpPr>
              <a:spLocks noChangeShapeType="1"/>
            </p:cNvSpPr>
            <p:nvPr/>
          </p:nvSpPr>
          <p:spPr bwMode="auto">
            <a:xfrm>
              <a:off x="5204" y="3320"/>
              <a:ext cx="1" cy="4"/>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30" name="Line 159"/>
            <p:cNvSpPr>
              <a:spLocks noChangeShapeType="1"/>
            </p:cNvSpPr>
            <p:nvPr/>
          </p:nvSpPr>
          <p:spPr bwMode="auto">
            <a:xfrm>
              <a:off x="5197" y="3326"/>
              <a:ext cx="3" cy="1"/>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31" name="Line 160"/>
            <p:cNvSpPr>
              <a:spLocks noChangeShapeType="1"/>
            </p:cNvSpPr>
            <p:nvPr/>
          </p:nvSpPr>
          <p:spPr bwMode="auto">
            <a:xfrm>
              <a:off x="5195" y="3326"/>
              <a:ext cx="5"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32" name="Freeform 161"/>
            <p:cNvSpPr>
              <a:spLocks/>
            </p:cNvSpPr>
            <p:nvPr/>
          </p:nvSpPr>
          <p:spPr bwMode="auto">
            <a:xfrm>
              <a:off x="5215" y="3302"/>
              <a:ext cx="21" cy="20"/>
            </a:xfrm>
            <a:custGeom>
              <a:avLst/>
              <a:gdLst/>
              <a:ahLst/>
              <a:cxnLst>
                <a:cxn ang="0">
                  <a:pos x="20" y="6"/>
                </a:cxn>
                <a:cxn ang="0">
                  <a:pos x="10" y="19"/>
                </a:cxn>
                <a:cxn ang="0">
                  <a:pos x="16" y="6"/>
                </a:cxn>
                <a:cxn ang="0">
                  <a:pos x="0" y="0"/>
                </a:cxn>
              </a:cxnLst>
              <a:rect l="0" t="0" r="r" b="b"/>
              <a:pathLst>
                <a:path w="21" h="20">
                  <a:moveTo>
                    <a:pt x="20" y="6"/>
                  </a:moveTo>
                  <a:lnTo>
                    <a:pt x="10" y="19"/>
                  </a:lnTo>
                  <a:lnTo>
                    <a:pt x="16" y="6"/>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33" name="Freeform 162"/>
            <p:cNvSpPr>
              <a:spLocks/>
            </p:cNvSpPr>
            <p:nvPr/>
          </p:nvSpPr>
          <p:spPr bwMode="auto">
            <a:xfrm>
              <a:off x="5226" y="3302"/>
              <a:ext cx="20" cy="20"/>
            </a:xfrm>
            <a:custGeom>
              <a:avLst/>
              <a:gdLst/>
              <a:ahLst/>
              <a:cxnLst>
                <a:cxn ang="0">
                  <a:pos x="0" y="0"/>
                </a:cxn>
                <a:cxn ang="0">
                  <a:pos x="0" y="6"/>
                </a:cxn>
                <a:cxn ang="0">
                  <a:pos x="1" y="6"/>
                </a:cxn>
                <a:cxn ang="0">
                  <a:pos x="1" y="12"/>
                </a:cxn>
                <a:cxn ang="0">
                  <a:pos x="3" y="12"/>
                </a:cxn>
                <a:cxn ang="0">
                  <a:pos x="3" y="19"/>
                </a:cxn>
                <a:cxn ang="0">
                  <a:pos x="5" y="19"/>
                </a:cxn>
                <a:cxn ang="0">
                  <a:pos x="6" y="19"/>
                </a:cxn>
                <a:cxn ang="0">
                  <a:pos x="8" y="19"/>
                </a:cxn>
                <a:cxn ang="0">
                  <a:pos x="10" y="19"/>
                </a:cxn>
                <a:cxn ang="0">
                  <a:pos x="12" y="19"/>
                </a:cxn>
                <a:cxn ang="0">
                  <a:pos x="13" y="19"/>
                </a:cxn>
                <a:cxn ang="0">
                  <a:pos x="15" y="19"/>
                </a:cxn>
                <a:cxn ang="0">
                  <a:pos x="17" y="19"/>
                </a:cxn>
                <a:cxn ang="0">
                  <a:pos x="19" y="19"/>
                </a:cxn>
              </a:cxnLst>
              <a:rect l="0" t="0" r="r" b="b"/>
              <a:pathLst>
                <a:path w="20" h="20">
                  <a:moveTo>
                    <a:pt x="0" y="0"/>
                  </a:moveTo>
                  <a:lnTo>
                    <a:pt x="0" y="6"/>
                  </a:lnTo>
                  <a:lnTo>
                    <a:pt x="1" y="6"/>
                  </a:lnTo>
                  <a:lnTo>
                    <a:pt x="1" y="12"/>
                  </a:lnTo>
                  <a:lnTo>
                    <a:pt x="3" y="12"/>
                  </a:lnTo>
                  <a:lnTo>
                    <a:pt x="3" y="19"/>
                  </a:lnTo>
                  <a:lnTo>
                    <a:pt x="5" y="19"/>
                  </a:lnTo>
                  <a:lnTo>
                    <a:pt x="6" y="19"/>
                  </a:lnTo>
                  <a:lnTo>
                    <a:pt x="8" y="19"/>
                  </a:lnTo>
                  <a:lnTo>
                    <a:pt x="10" y="19"/>
                  </a:lnTo>
                  <a:lnTo>
                    <a:pt x="12" y="19"/>
                  </a:lnTo>
                  <a:lnTo>
                    <a:pt x="13" y="19"/>
                  </a:lnTo>
                  <a:lnTo>
                    <a:pt x="15" y="19"/>
                  </a:lnTo>
                  <a:lnTo>
                    <a:pt x="17" y="19"/>
                  </a:lnTo>
                  <a:lnTo>
                    <a:pt x="19" y="19"/>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34" name="Freeform 163"/>
            <p:cNvSpPr>
              <a:spLocks/>
            </p:cNvSpPr>
            <p:nvPr/>
          </p:nvSpPr>
          <p:spPr bwMode="auto">
            <a:xfrm>
              <a:off x="5226" y="3292"/>
              <a:ext cx="20" cy="19"/>
            </a:xfrm>
            <a:custGeom>
              <a:avLst/>
              <a:gdLst/>
              <a:ahLst/>
              <a:cxnLst>
                <a:cxn ang="0">
                  <a:pos x="19" y="0"/>
                </a:cxn>
                <a:cxn ang="0">
                  <a:pos x="19" y="1"/>
                </a:cxn>
                <a:cxn ang="0">
                  <a:pos x="17" y="1"/>
                </a:cxn>
                <a:cxn ang="0">
                  <a:pos x="15" y="3"/>
                </a:cxn>
                <a:cxn ang="0">
                  <a:pos x="13" y="3"/>
                </a:cxn>
                <a:cxn ang="0">
                  <a:pos x="12" y="3"/>
                </a:cxn>
                <a:cxn ang="0">
                  <a:pos x="10" y="3"/>
                </a:cxn>
                <a:cxn ang="0">
                  <a:pos x="10" y="5"/>
                </a:cxn>
                <a:cxn ang="0">
                  <a:pos x="6" y="5"/>
                </a:cxn>
                <a:cxn ang="0">
                  <a:pos x="6" y="3"/>
                </a:cxn>
                <a:cxn ang="0">
                  <a:pos x="5" y="3"/>
                </a:cxn>
                <a:cxn ang="0">
                  <a:pos x="3" y="3"/>
                </a:cxn>
                <a:cxn ang="0">
                  <a:pos x="1" y="3"/>
                </a:cxn>
                <a:cxn ang="0">
                  <a:pos x="1" y="5"/>
                </a:cxn>
                <a:cxn ang="0">
                  <a:pos x="0" y="18"/>
                </a:cxn>
              </a:cxnLst>
              <a:rect l="0" t="0" r="r" b="b"/>
              <a:pathLst>
                <a:path w="20" h="19">
                  <a:moveTo>
                    <a:pt x="19" y="0"/>
                  </a:moveTo>
                  <a:lnTo>
                    <a:pt x="19" y="1"/>
                  </a:lnTo>
                  <a:lnTo>
                    <a:pt x="17" y="1"/>
                  </a:lnTo>
                  <a:lnTo>
                    <a:pt x="15" y="3"/>
                  </a:lnTo>
                  <a:lnTo>
                    <a:pt x="13" y="3"/>
                  </a:lnTo>
                  <a:lnTo>
                    <a:pt x="12" y="3"/>
                  </a:lnTo>
                  <a:lnTo>
                    <a:pt x="10" y="3"/>
                  </a:lnTo>
                  <a:lnTo>
                    <a:pt x="10" y="5"/>
                  </a:lnTo>
                  <a:lnTo>
                    <a:pt x="6" y="5"/>
                  </a:lnTo>
                  <a:lnTo>
                    <a:pt x="6" y="3"/>
                  </a:lnTo>
                  <a:lnTo>
                    <a:pt x="5" y="3"/>
                  </a:lnTo>
                  <a:lnTo>
                    <a:pt x="3" y="3"/>
                  </a:lnTo>
                  <a:lnTo>
                    <a:pt x="1" y="3"/>
                  </a:lnTo>
                  <a:lnTo>
                    <a:pt x="1" y="5"/>
                  </a:lnTo>
                  <a:lnTo>
                    <a:pt x="0" y="18"/>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35" name="Freeform 164"/>
            <p:cNvSpPr>
              <a:spLocks/>
            </p:cNvSpPr>
            <p:nvPr/>
          </p:nvSpPr>
          <p:spPr bwMode="auto">
            <a:xfrm>
              <a:off x="5447" y="3288"/>
              <a:ext cx="20" cy="1"/>
            </a:xfrm>
            <a:custGeom>
              <a:avLst/>
              <a:gdLst/>
              <a:ahLst/>
              <a:cxnLst>
                <a:cxn ang="0">
                  <a:pos x="19" y="0"/>
                </a:cxn>
                <a:cxn ang="0">
                  <a:pos x="19" y="0"/>
                </a:cxn>
                <a:cxn ang="0">
                  <a:pos x="0" y="0"/>
                </a:cxn>
                <a:cxn ang="0">
                  <a:pos x="19" y="0"/>
                </a:cxn>
              </a:cxnLst>
              <a:rect l="0" t="0" r="r" b="b"/>
              <a:pathLst>
                <a:path w="20" h="1">
                  <a:moveTo>
                    <a:pt x="19" y="0"/>
                  </a:moveTo>
                  <a:lnTo>
                    <a:pt x="19" y="0"/>
                  </a:lnTo>
                  <a:lnTo>
                    <a:pt x="0" y="0"/>
                  </a:lnTo>
                  <a:lnTo>
                    <a:pt x="19" y="0"/>
                  </a:lnTo>
                </a:path>
              </a:pathLst>
            </a:custGeom>
            <a:grpFill/>
            <a:ln w="9525" cap="rnd">
              <a:noFill/>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36" name="Freeform 165"/>
            <p:cNvSpPr>
              <a:spLocks/>
            </p:cNvSpPr>
            <p:nvPr/>
          </p:nvSpPr>
          <p:spPr bwMode="auto">
            <a:xfrm>
              <a:off x="5466" y="3288"/>
              <a:ext cx="20" cy="19"/>
            </a:xfrm>
            <a:custGeom>
              <a:avLst/>
              <a:gdLst/>
              <a:ahLst/>
              <a:cxnLst>
                <a:cxn ang="0">
                  <a:pos x="19" y="18"/>
                </a:cxn>
                <a:cxn ang="0">
                  <a:pos x="19" y="0"/>
                </a:cxn>
                <a:cxn ang="0">
                  <a:pos x="0" y="0"/>
                </a:cxn>
                <a:cxn ang="0">
                  <a:pos x="0" y="18"/>
                </a:cxn>
                <a:cxn ang="0">
                  <a:pos x="19" y="18"/>
                </a:cxn>
              </a:cxnLst>
              <a:rect l="0" t="0" r="r" b="b"/>
              <a:pathLst>
                <a:path w="20" h="19">
                  <a:moveTo>
                    <a:pt x="19" y="18"/>
                  </a:moveTo>
                  <a:lnTo>
                    <a:pt x="19" y="0"/>
                  </a:lnTo>
                  <a:lnTo>
                    <a:pt x="0" y="0"/>
                  </a:lnTo>
                  <a:lnTo>
                    <a:pt x="0" y="18"/>
                  </a:lnTo>
                  <a:lnTo>
                    <a:pt x="19" y="18"/>
                  </a:lnTo>
                </a:path>
              </a:pathLst>
            </a:custGeom>
            <a:grpFill/>
            <a:ln w="9525" cap="rnd">
              <a:noFill/>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37" name="Freeform 166"/>
            <p:cNvSpPr>
              <a:spLocks/>
            </p:cNvSpPr>
            <p:nvPr/>
          </p:nvSpPr>
          <p:spPr bwMode="auto">
            <a:xfrm>
              <a:off x="5414" y="3285"/>
              <a:ext cx="20" cy="1"/>
            </a:xfrm>
            <a:custGeom>
              <a:avLst/>
              <a:gdLst/>
              <a:ahLst/>
              <a:cxnLst>
                <a:cxn ang="0">
                  <a:pos x="19" y="0"/>
                </a:cxn>
                <a:cxn ang="0">
                  <a:pos x="19" y="0"/>
                </a:cxn>
                <a:cxn ang="0">
                  <a:pos x="0" y="0"/>
                </a:cxn>
                <a:cxn ang="0">
                  <a:pos x="19" y="0"/>
                </a:cxn>
              </a:cxnLst>
              <a:rect l="0" t="0" r="r" b="b"/>
              <a:pathLst>
                <a:path w="20" h="1">
                  <a:moveTo>
                    <a:pt x="19" y="0"/>
                  </a:moveTo>
                  <a:lnTo>
                    <a:pt x="19" y="0"/>
                  </a:lnTo>
                  <a:lnTo>
                    <a:pt x="0" y="0"/>
                  </a:lnTo>
                  <a:lnTo>
                    <a:pt x="19" y="0"/>
                  </a:lnTo>
                </a:path>
              </a:pathLst>
            </a:custGeom>
            <a:grpFill/>
            <a:ln w="9525" cap="rnd">
              <a:noFill/>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38" name="Freeform 167"/>
            <p:cNvSpPr>
              <a:spLocks/>
            </p:cNvSpPr>
            <p:nvPr/>
          </p:nvSpPr>
          <p:spPr bwMode="auto">
            <a:xfrm>
              <a:off x="5466" y="3315"/>
              <a:ext cx="21" cy="1"/>
            </a:xfrm>
            <a:custGeom>
              <a:avLst/>
              <a:gdLst/>
              <a:ahLst/>
              <a:cxnLst>
                <a:cxn ang="0">
                  <a:pos x="20" y="0"/>
                </a:cxn>
                <a:cxn ang="0">
                  <a:pos x="20" y="0"/>
                </a:cxn>
                <a:cxn ang="0">
                  <a:pos x="0" y="0"/>
                </a:cxn>
                <a:cxn ang="0">
                  <a:pos x="20" y="0"/>
                </a:cxn>
              </a:cxnLst>
              <a:rect l="0" t="0" r="r" b="b"/>
              <a:pathLst>
                <a:path w="21" h="1">
                  <a:moveTo>
                    <a:pt x="20" y="0"/>
                  </a:moveTo>
                  <a:lnTo>
                    <a:pt x="20" y="0"/>
                  </a:lnTo>
                  <a:lnTo>
                    <a:pt x="0" y="0"/>
                  </a:lnTo>
                  <a:lnTo>
                    <a:pt x="20" y="0"/>
                  </a:lnTo>
                </a:path>
              </a:pathLst>
            </a:custGeom>
            <a:grpFill/>
            <a:ln w="9525" cap="rnd">
              <a:noFill/>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39" name="Freeform 168"/>
            <p:cNvSpPr>
              <a:spLocks/>
            </p:cNvSpPr>
            <p:nvPr/>
          </p:nvSpPr>
          <p:spPr bwMode="auto">
            <a:xfrm>
              <a:off x="5446" y="3312"/>
              <a:ext cx="21" cy="1"/>
            </a:xfrm>
            <a:custGeom>
              <a:avLst/>
              <a:gdLst/>
              <a:ahLst/>
              <a:cxnLst>
                <a:cxn ang="0">
                  <a:pos x="20" y="0"/>
                </a:cxn>
                <a:cxn ang="0">
                  <a:pos x="20" y="0"/>
                </a:cxn>
                <a:cxn ang="0">
                  <a:pos x="0" y="0"/>
                </a:cxn>
                <a:cxn ang="0">
                  <a:pos x="20" y="0"/>
                </a:cxn>
              </a:cxnLst>
              <a:rect l="0" t="0" r="r" b="b"/>
              <a:pathLst>
                <a:path w="21" h="1">
                  <a:moveTo>
                    <a:pt x="20" y="0"/>
                  </a:moveTo>
                  <a:lnTo>
                    <a:pt x="20" y="0"/>
                  </a:lnTo>
                  <a:lnTo>
                    <a:pt x="0" y="0"/>
                  </a:lnTo>
                  <a:lnTo>
                    <a:pt x="20" y="0"/>
                  </a:lnTo>
                </a:path>
              </a:pathLst>
            </a:custGeom>
            <a:grpFill/>
            <a:ln w="9525" cap="rnd">
              <a:noFill/>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40" name="Freeform 169"/>
            <p:cNvSpPr>
              <a:spLocks/>
            </p:cNvSpPr>
            <p:nvPr/>
          </p:nvSpPr>
          <p:spPr bwMode="auto">
            <a:xfrm>
              <a:off x="5416" y="3312"/>
              <a:ext cx="21" cy="20"/>
            </a:xfrm>
            <a:custGeom>
              <a:avLst/>
              <a:gdLst/>
              <a:ahLst/>
              <a:cxnLst>
                <a:cxn ang="0">
                  <a:pos x="20" y="19"/>
                </a:cxn>
                <a:cxn ang="0">
                  <a:pos x="20" y="0"/>
                </a:cxn>
                <a:cxn ang="0">
                  <a:pos x="0" y="0"/>
                </a:cxn>
                <a:cxn ang="0">
                  <a:pos x="0" y="19"/>
                </a:cxn>
                <a:cxn ang="0">
                  <a:pos x="20" y="19"/>
                </a:cxn>
              </a:cxnLst>
              <a:rect l="0" t="0" r="r" b="b"/>
              <a:pathLst>
                <a:path w="21" h="20">
                  <a:moveTo>
                    <a:pt x="20" y="19"/>
                  </a:moveTo>
                  <a:lnTo>
                    <a:pt x="20" y="0"/>
                  </a:lnTo>
                  <a:lnTo>
                    <a:pt x="0" y="0"/>
                  </a:lnTo>
                  <a:lnTo>
                    <a:pt x="0" y="19"/>
                  </a:lnTo>
                  <a:lnTo>
                    <a:pt x="20" y="19"/>
                  </a:lnTo>
                </a:path>
              </a:pathLst>
            </a:custGeom>
            <a:grpFill/>
            <a:ln w="9525" cap="rnd">
              <a:noFill/>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41" name="Freeform 170"/>
            <p:cNvSpPr>
              <a:spLocks/>
            </p:cNvSpPr>
            <p:nvPr/>
          </p:nvSpPr>
          <p:spPr bwMode="auto">
            <a:xfrm>
              <a:off x="5359" y="3419"/>
              <a:ext cx="20" cy="20"/>
            </a:xfrm>
            <a:custGeom>
              <a:avLst/>
              <a:gdLst/>
              <a:ahLst/>
              <a:cxnLst>
                <a:cxn ang="0">
                  <a:pos x="13" y="17"/>
                </a:cxn>
                <a:cxn ang="0">
                  <a:pos x="17" y="13"/>
                </a:cxn>
                <a:cxn ang="0">
                  <a:pos x="19" y="0"/>
                </a:cxn>
                <a:cxn ang="0">
                  <a:pos x="0" y="0"/>
                </a:cxn>
                <a:cxn ang="0">
                  <a:pos x="0" y="19"/>
                </a:cxn>
                <a:cxn ang="0">
                  <a:pos x="13" y="19"/>
                </a:cxn>
                <a:cxn ang="0">
                  <a:pos x="13" y="17"/>
                </a:cxn>
              </a:cxnLst>
              <a:rect l="0" t="0" r="r" b="b"/>
              <a:pathLst>
                <a:path w="20" h="20">
                  <a:moveTo>
                    <a:pt x="13" y="17"/>
                  </a:moveTo>
                  <a:lnTo>
                    <a:pt x="17" y="13"/>
                  </a:lnTo>
                  <a:lnTo>
                    <a:pt x="19" y="0"/>
                  </a:lnTo>
                  <a:lnTo>
                    <a:pt x="0" y="0"/>
                  </a:lnTo>
                  <a:lnTo>
                    <a:pt x="0" y="19"/>
                  </a:lnTo>
                  <a:lnTo>
                    <a:pt x="13" y="19"/>
                  </a:lnTo>
                  <a:lnTo>
                    <a:pt x="13" y="17"/>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42" name="Line 171"/>
            <p:cNvSpPr>
              <a:spLocks noChangeShapeType="1"/>
            </p:cNvSpPr>
            <p:nvPr/>
          </p:nvSpPr>
          <p:spPr bwMode="auto">
            <a:xfrm flipH="1" flipV="1">
              <a:off x="5203" y="2991"/>
              <a:ext cx="34" cy="84"/>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43" name="Line 172"/>
            <p:cNvSpPr>
              <a:spLocks noChangeShapeType="1"/>
            </p:cNvSpPr>
            <p:nvPr/>
          </p:nvSpPr>
          <p:spPr bwMode="auto">
            <a:xfrm>
              <a:off x="5221" y="3076"/>
              <a:ext cx="7" cy="21"/>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44" name="Freeform 173"/>
            <p:cNvSpPr>
              <a:spLocks/>
            </p:cNvSpPr>
            <p:nvPr/>
          </p:nvSpPr>
          <p:spPr bwMode="auto">
            <a:xfrm>
              <a:off x="5209" y="2988"/>
              <a:ext cx="49" cy="28"/>
            </a:xfrm>
            <a:custGeom>
              <a:avLst/>
              <a:gdLst/>
              <a:ahLst/>
              <a:cxnLst>
                <a:cxn ang="0">
                  <a:pos x="0" y="0"/>
                </a:cxn>
                <a:cxn ang="0">
                  <a:pos x="33" y="0"/>
                </a:cxn>
                <a:cxn ang="0">
                  <a:pos x="48" y="27"/>
                </a:cxn>
                <a:cxn ang="0">
                  <a:pos x="13" y="27"/>
                </a:cxn>
                <a:cxn ang="0">
                  <a:pos x="0" y="0"/>
                </a:cxn>
              </a:cxnLst>
              <a:rect l="0" t="0" r="r" b="b"/>
              <a:pathLst>
                <a:path w="49" h="28">
                  <a:moveTo>
                    <a:pt x="0" y="0"/>
                  </a:moveTo>
                  <a:lnTo>
                    <a:pt x="33" y="0"/>
                  </a:lnTo>
                  <a:lnTo>
                    <a:pt x="48" y="27"/>
                  </a:lnTo>
                  <a:lnTo>
                    <a:pt x="13" y="27"/>
                  </a:lnTo>
                  <a:lnTo>
                    <a:pt x="0" y="0"/>
                  </a:lnTo>
                </a:path>
              </a:pathLst>
            </a:custGeom>
            <a:grpFill/>
            <a:ln w="9525" cap="rnd">
              <a:noFill/>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45" name="Freeform 174"/>
            <p:cNvSpPr>
              <a:spLocks/>
            </p:cNvSpPr>
            <p:nvPr/>
          </p:nvSpPr>
          <p:spPr bwMode="auto">
            <a:xfrm>
              <a:off x="5232" y="3035"/>
              <a:ext cx="44" cy="27"/>
            </a:xfrm>
            <a:custGeom>
              <a:avLst/>
              <a:gdLst/>
              <a:ahLst/>
              <a:cxnLst>
                <a:cxn ang="0">
                  <a:pos x="0" y="0"/>
                </a:cxn>
                <a:cxn ang="0">
                  <a:pos x="33" y="0"/>
                </a:cxn>
                <a:cxn ang="0">
                  <a:pos x="43" y="23"/>
                </a:cxn>
                <a:cxn ang="0">
                  <a:pos x="9" y="26"/>
                </a:cxn>
                <a:cxn ang="0">
                  <a:pos x="0" y="0"/>
                </a:cxn>
              </a:cxnLst>
              <a:rect l="0" t="0" r="r" b="b"/>
              <a:pathLst>
                <a:path w="44" h="27">
                  <a:moveTo>
                    <a:pt x="0" y="0"/>
                  </a:moveTo>
                  <a:lnTo>
                    <a:pt x="33" y="0"/>
                  </a:lnTo>
                  <a:lnTo>
                    <a:pt x="43" y="23"/>
                  </a:lnTo>
                  <a:lnTo>
                    <a:pt x="9" y="26"/>
                  </a:lnTo>
                  <a:lnTo>
                    <a:pt x="0" y="0"/>
                  </a:lnTo>
                </a:path>
              </a:pathLst>
            </a:custGeom>
            <a:grpFill/>
            <a:ln w="9525" cap="rnd">
              <a:noFill/>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46" name="Freeform 175"/>
            <p:cNvSpPr>
              <a:spLocks/>
            </p:cNvSpPr>
            <p:nvPr/>
          </p:nvSpPr>
          <p:spPr bwMode="auto">
            <a:xfrm>
              <a:off x="5145" y="2991"/>
              <a:ext cx="40" cy="27"/>
            </a:xfrm>
            <a:custGeom>
              <a:avLst/>
              <a:gdLst/>
              <a:ahLst/>
              <a:cxnLst>
                <a:cxn ang="0">
                  <a:pos x="0" y="0"/>
                </a:cxn>
                <a:cxn ang="0">
                  <a:pos x="30" y="0"/>
                </a:cxn>
                <a:cxn ang="0">
                  <a:pos x="39" y="26"/>
                </a:cxn>
                <a:cxn ang="0">
                  <a:pos x="7" y="26"/>
                </a:cxn>
                <a:cxn ang="0">
                  <a:pos x="0" y="0"/>
                </a:cxn>
              </a:cxnLst>
              <a:rect l="0" t="0" r="r" b="b"/>
              <a:pathLst>
                <a:path w="40" h="27">
                  <a:moveTo>
                    <a:pt x="0" y="0"/>
                  </a:moveTo>
                  <a:lnTo>
                    <a:pt x="30" y="0"/>
                  </a:lnTo>
                  <a:lnTo>
                    <a:pt x="39" y="26"/>
                  </a:lnTo>
                  <a:lnTo>
                    <a:pt x="7" y="26"/>
                  </a:lnTo>
                  <a:lnTo>
                    <a:pt x="0" y="0"/>
                  </a:lnTo>
                </a:path>
              </a:pathLst>
            </a:custGeom>
            <a:grpFill/>
            <a:ln w="9525" cap="rnd">
              <a:noFill/>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47" name="Freeform 176"/>
            <p:cNvSpPr>
              <a:spLocks/>
            </p:cNvSpPr>
            <p:nvPr/>
          </p:nvSpPr>
          <p:spPr bwMode="auto">
            <a:xfrm>
              <a:off x="5160" y="3035"/>
              <a:ext cx="41" cy="26"/>
            </a:xfrm>
            <a:custGeom>
              <a:avLst/>
              <a:gdLst/>
              <a:ahLst/>
              <a:cxnLst>
                <a:cxn ang="0">
                  <a:pos x="0" y="0"/>
                </a:cxn>
                <a:cxn ang="0">
                  <a:pos x="30" y="0"/>
                </a:cxn>
                <a:cxn ang="0">
                  <a:pos x="40" y="25"/>
                </a:cxn>
                <a:cxn ang="0">
                  <a:pos x="8" y="25"/>
                </a:cxn>
                <a:cxn ang="0">
                  <a:pos x="0" y="0"/>
                </a:cxn>
              </a:cxnLst>
              <a:rect l="0" t="0" r="r" b="b"/>
              <a:pathLst>
                <a:path w="41" h="26">
                  <a:moveTo>
                    <a:pt x="0" y="0"/>
                  </a:moveTo>
                  <a:lnTo>
                    <a:pt x="30" y="0"/>
                  </a:lnTo>
                  <a:lnTo>
                    <a:pt x="40" y="25"/>
                  </a:lnTo>
                  <a:lnTo>
                    <a:pt x="8" y="25"/>
                  </a:lnTo>
                  <a:lnTo>
                    <a:pt x="0" y="0"/>
                  </a:lnTo>
                </a:path>
              </a:pathLst>
            </a:custGeom>
            <a:grpFill/>
            <a:ln w="9525" cap="rnd">
              <a:noFill/>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48" name="Freeform 177"/>
            <p:cNvSpPr>
              <a:spLocks/>
            </p:cNvSpPr>
            <p:nvPr/>
          </p:nvSpPr>
          <p:spPr bwMode="auto">
            <a:xfrm>
              <a:off x="5209" y="2988"/>
              <a:ext cx="52" cy="30"/>
            </a:xfrm>
            <a:custGeom>
              <a:avLst/>
              <a:gdLst/>
              <a:ahLst/>
              <a:cxnLst>
                <a:cxn ang="0">
                  <a:pos x="0" y="0"/>
                </a:cxn>
                <a:cxn ang="0">
                  <a:pos x="36" y="0"/>
                </a:cxn>
                <a:cxn ang="0">
                  <a:pos x="51" y="29"/>
                </a:cxn>
                <a:cxn ang="0">
                  <a:pos x="13" y="29"/>
                </a:cxn>
                <a:cxn ang="0">
                  <a:pos x="0" y="0"/>
                </a:cxn>
              </a:cxnLst>
              <a:rect l="0" t="0" r="r" b="b"/>
              <a:pathLst>
                <a:path w="52" h="30">
                  <a:moveTo>
                    <a:pt x="0" y="0"/>
                  </a:moveTo>
                  <a:lnTo>
                    <a:pt x="36" y="0"/>
                  </a:lnTo>
                  <a:lnTo>
                    <a:pt x="51" y="29"/>
                  </a:lnTo>
                  <a:lnTo>
                    <a:pt x="13" y="29"/>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49" name="Freeform 178"/>
            <p:cNvSpPr>
              <a:spLocks/>
            </p:cNvSpPr>
            <p:nvPr/>
          </p:nvSpPr>
          <p:spPr bwMode="auto">
            <a:xfrm>
              <a:off x="5232" y="3035"/>
              <a:ext cx="47" cy="29"/>
            </a:xfrm>
            <a:custGeom>
              <a:avLst/>
              <a:gdLst/>
              <a:ahLst/>
              <a:cxnLst>
                <a:cxn ang="0">
                  <a:pos x="0" y="0"/>
                </a:cxn>
                <a:cxn ang="0">
                  <a:pos x="35" y="0"/>
                </a:cxn>
                <a:cxn ang="0">
                  <a:pos x="46" y="25"/>
                </a:cxn>
                <a:cxn ang="0">
                  <a:pos x="10" y="28"/>
                </a:cxn>
                <a:cxn ang="0">
                  <a:pos x="0" y="0"/>
                </a:cxn>
              </a:cxnLst>
              <a:rect l="0" t="0" r="r" b="b"/>
              <a:pathLst>
                <a:path w="47" h="29">
                  <a:moveTo>
                    <a:pt x="0" y="0"/>
                  </a:moveTo>
                  <a:lnTo>
                    <a:pt x="35" y="0"/>
                  </a:lnTo>
                  <a:lnTo>
                    <a:pt x="46" y="25"/>
                  </a:lnTo>
                  <a:lnTo>
                    <a:pt x="10" y="28"/>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50" name="Freeform 179"/>
            <p:cNvSpPr>
              <a:spLocks/>
            </p:cNvSpPr>
            <p:nvPr/>
          </p:nvSpPr>
          <p:spPr bwMode="auto">
            <a:xfrm>
              <a:off x="5145" y="2991"/>
              <a:ext cx="43" cy="27"/>
            </a:xfrm>
            <a:custGeom>
              <a:avLst/>
              <a:gdLst/>
              <a:ahLst/>
              <a:cxnLst>
                <a:cxn ang="0">
                  <a:pos x="0" y="0"/>
                </a:cxn>
                <a:cxn ang="0">
                  <a:pos x="32" y="0"/>
                </a:cxn>
                <a:cxn ang="0">
                  <a:pos x="42" y="26"/>
                </a:cxn>
                <a:cxn ang="0">
                  <a:pos x="8" y="26"/>
                </a:cxn>
                <a:cxn ang="0">
                  <a:pos x="0" y="0"/>
                </a:cxn>
              </a:cxnLst>
              <a:rect l="0" t="0" r="r" b="b"/>
              <a:pathLst>
                <a:path w="43" h="27">
                  <a:moveTo>
                    <a:pt x="0" y="0"/>
                  </a:moveTo>
                  <a:lnTo>
                    <a:pt x="32" y="0"/>
                  </a:lnTo>
                  <a:lnTo>
                    <a:pt x="42" y="26"/>
                  </a:lnTo>
                  <a:lnTo>
                    <a:pt x="8" y="26"/>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51" name="Freeform 180"/>
            <p:cNvSpPr>
              <a:spLocks/>
            </p:cNvSpPr>
            <p:nvPr/>
          </p:nvSpPr>
          <p:spPr bwMode="auto">
            <a:xfrm>
              <a:off x="5160" y="3035"/>
              <a:ext cx="43" cy="29"/>
            </a:xfrm>
            <a:custGeom>
              <a:avLst/>
              <a:gdLst/>
              <a:ahLst/>
              <a:cxnLst>
                <a:cxn ang="0">
                  <a:pos x="0" y="1"/>
                </a:cxn>
                <a:cxn ang="0">
                  <a:pos x="31" y="1"/>
                </a:cxn>
                <a:cxn ang="0">
                  <a:pos x="42" y="28"/>
                </a:cxn>
                <a:cxn ang="0">
                  <a:pos x="8" y="28"/>
                </a:cxn>
                <a:cxn ang="0">
                  <a:pos x="0" y="0"/>
                </a:cxn>
                <a:cxn ang="0">
                  <a:pos x="0" y="1"/>
                </a:cxn>
              </a:cxnLst>
              <a:rect l="0" t="0" r="r" b="b"/>
              <a:pathLst>
                <a:path w="43" h="29">
                  <a:moveTo>
                    <a:pt x="0" y="1"/>
                  </a:moveTo>
                  <a:lnTo>
                    <a:pt x="31" y="1"/>
                  </a:lnTo>
                  <a:lnTo>
                    <a:pt x="42" y="28"/>
                  </a:lnTo>
                  <a:lnTo>
                    <a:pt x="8" y="28"/>
                  </a:lnTo>
                  <a:lnTo>
                    <a:pt x="0" y="0"/>
                  </a:lnTo>
                  <a:lnTo>
                    <a:pt x="0" y="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52" name="Freeform 181"/>
            <p:cNvSpPr>
              <a:spLocks/>
            </p:cNvSpPr>
            <p:nvPr/>
          </p:nvSpPr>
          <p:spPr bwMode="auto">
            <a:xfrm>
              <a:off x="5124" y="3089"/>
              <a:ext cx="20" cy="44"/>
            </a:xfrm>
            <a:custGeom>
              <a:avLst/>
              <a:gdLst/>
              <a:ahLst/>
              <a:cxnLst>
                <a:cxn ang="0">
                  <a:pos x="0" y="0"/>
                </a:cxn>
                <a:cxn ang="0">
                  <a:pos x="19" y="38"/>
                </a:cxn>
                <a:cxn ang="0">
                  <a:pos x="19" y="39"/>
                </a:cxn>
                <a:cxn ang="0">
                  <a:pos x="19" y="40"/>
                </a:cxn>
                <a:cxn ang="0">
                  <a:pos x="19" y="41"/>
                </a:cxn>
                <a:cxn ang="0">
                  <a:pos x="17" y="41"/>
                </a:cxn>
                <a:cxn ang="0">
                  <a:pos x="17" y="43"/>
                </a:cxn>
                <a:cxn ang="0">
                  <a:pos x="15" y="43"/>
                </a:cxn>
              </a:cxnLst>
              <a:rect l="0" t="0" r="r" b="b"/>
              <a:pathLst>
                <a:path w="20" h="44">
                  <a:moveTo>
                    <a:pt x="0" y="0"/>
                  </a:moveTo>
                  <a:lnTo>
                    <a:pt x="19" y="38"/>
                  </a:lnTo>
                  <a:lnTo>
                    <a:pt x="19" y="39"/>
                  </a:lnTo>
                  <a:lnTo>
                    <a:pt x="19" y="40"/>
                  </a:lnTo>
                  <a:lnTo>
                    <a:pt x="19" y="41"/>
                  </a:lnTo>
                  <a:lnTo>
                    <a:pt x="17" y="41"/>
                  </a:lnTo>
                  <a:lnTo>
                    <a:pt x="17" y="43"/>
                  </a:lnTo>
                  <a:lnTo>
                    <a:pt x="15" y="43"/>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53" name="Freeform 182"/>
            <p:cNvSpPr>
              <a:spLocks/>
            </p:cNvSpPr>
            <p:nvPr/>
          </p:nvSpPr>
          <p:spPr bwMode="auto">
            <a:xfrm>
              <a:off x="5077" y="3153"/>
              <a:ext cx="21" cy="20"/>
            </a:xfrm>
            <a:custGeom>
              <a:avLst/>
              <a:gdLst/>
              <a:ahLst/>
              <a:cxnLst>
                <a:cxn ang="0">
                  <a:pos x="20" y="0"/>
                </a:cxn>
                <a:cxn ang="0">
                  <a:pos x="0" y="9"/>
                </a:cxn>
                <a:cxn ang="0">
                  <a:pos x="20" y="19"/>
                </a:cxn>
              </a:cxnLst>
              <a:rect l="0" t="0" r="r" b="b"/>
              <a:pathLst>
                <a:path w="21" h="20">
                  <a:moveTo>
                    <a:pt x="20" y="0"/>
                  </a:moveTo>
                  <a:lnTo>
                    <a:pt x="0" y="9"/>
                  </a:lnTo>
                  <a:lnTo>
                    <a:pt x="20" y="19"/>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54" name="Line 183"/>
            <p:cNvSpPr>
              <a:spLocks noChangeShapeType="1"/>
            </p:cNvSpPr>
            <p:nvPr/>
          </p:nvSpPr>
          <p:spPr bwMode="auto">
            <a:xfrm>
              <a:off x="5087" y="3114"/>
              <a:ext cx="5" cy="23"/>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55" name="Line 184"/>
            <p:cNvSpPr>
              <a:spLocks noChangeShapeType="1"/>
            </p:cNvSpPr>
            <p:nvPr/>
          </p:nvSpPr>
          <p:spPr bwMode="auto">
            <a:xfrm>
              <a:off x="5083" y="3122"/>
              <a:ext cx="5" cy="23"/>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56" name="Line 185"/>
            <p:cNvSpPr>
              <a:spLocks noChangeShapeType="1"/>
            </p:cNvSpPr>
            <p:nvPr/>
          </p:nvSpPr>
          <p:spPr bwMode="auto">
            <a:xfrm>
              <a:off x="5078" y="3132"/>
              <a:ext cx="6" cy="25"/>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57" name="Line 186"/>
            <p:cNvSpPr>
              <a:spLocks noChangeShapeType="1"/>
            </p:cNvSpPr>
            <p:nvPr/>
          </p:nvSpPr>
          <p:spPr bwMode="auto">
            <a:xfrm>
              <a:off x="5092" y="3179"/>
              <a:ext cx="8" cy="35"/>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58" name="Line 187"/>
            <p:cNvSpPr>
              <a:spLocks noChangeShapeType="1"/>
            </p:cNvSpPr>
            <p:nvPr/>
          </p:nvSpPr>
          <p:spPr bwMode="auto">
            <a:xfrm>
              <a:off x="5086" y="3196"/>
              <a:ext cx="8" cy="36"/>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59" name="Freeform 188"/>
            <p:cNvSpPr>
              <a:spLocks/>
            </p:cNvSpPr>
            <p:nvPr/>
          </p:nvSpPr>
          <p:spPr bwMode="auto">
            <a:xfrm>
              <a:off x="5109" y="3046"/>
              <a:ext cx="20" cy="44"/>
            </a:xfrm>
            <a:custGeom>
              <a:avLst/>
              <a:gdLst/>
              <a:ahLst/>
              <a:cxnLst>
                <a:cxn ang="0">
                  <a:pos x="0" y="0"/>
                </a:cxn>
                <a:cxn ang="0">
                  <a:pos x="1" y="0"/>
                </a:cxn>
                <a:cxn ang="0">
                  <a:pos x="1" y="1"/>
                </a:cxn>
                <a:cxn ang="0">
                  <a:pos x="19" y="43"/>
                </a:cxn>
              </a:cxnLst>
              <a:rect l="0" t="0" r="r" b="b"/>
              <a:pathLst>
                <a:path w="20" h="44">
                  <a:moveTo>
                    <a:pt x="0" y="0"/>
                  </a:moveTo>
                  <a:lnTo>
                    <a:pt x="1" y="0"/>
                  </a:lnTo>
                  <a:lnTo>
                    <a:pt x="1" y="1"/>
                  </a:lnTo>
                  <a:lnTo>
                    <a:pt x="19" y="43"/>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60" name="Line 189"/>
            <p:cNvSpPr>
              <a:spLocks noChangeShapeType="1"/>
            </p:cNvSpPr>
            <p:nvPr/>
          </p:nvSpPr>
          <p:spPr bwMode="auto">
            <a:xfrm flipH="1">
              <a:off x="5077" y="3167"/>
              <a:ext cx="1" cy="7"/>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61" name="Line 190"/>
            <p:cNvSpPr>
              <a:spLocks noChangeShapeType="1"/>
            </p:cNvSpPr>
            <p:nvPr/>
          </p:nvSpPr>
          <p:spPr bwMode="auto">
            <a:xfrm flipV="1">
              <a:off x="5137" y="3159"/>
              <a:ext cx="0" cy="13"/>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62" name="Freeform 191"/>
            <p:cNvSpPr>
              <a:spLocks/>
            </p:cNvSpPr>
            <p:nvPr/>
          </p:nvSpPr>
          <p:spPr bwMode="auto">
            <a:xfrm>
              <a:off x="5070" y="3047"/>
              <a:ext cx="21" cy="209"/>
            </a:xfrm>
            <a:custGeom>
              <a:avLst/>
              <a:gdLst/>
              <a:ahLst/>
              <a:cxnLst>
                <a:cxn ang="0">
                  <a:pos x="20" y="205"/>
                </a:cxn>
                <a:cxn ang="0">
                  <a:pos x="20" y="0"/>
                </a:cxn>
                <a:cxn ang="0">
                  <a:pos x="6" y="1"/>
                </a:cxn>
                <a:cxn ang="0">
                  <a:pos x="0" y="208"/>
                </a:cxn>
                <a:cxn ang="0">
                  <a:pos x="0" y="206"/>
                </a:cxn>
                <a:cxn ang="0">
                  <a:pos x="6" y="206"/>
                </a:cxn>
                <a:cxn ang="0">
                  <a:pos x="13" y="205"/>
                </a:cxn>
                <a:cxn ang="0">
                  <a:pos x="20" y="205"/>
                </a:cxn>
              </a:cxnLst>
              <a:rect l="0" t="0" r="r" b="b"/>
              <a:pathLst>
                <a:path w="21" h="209">
                  <a:moveTo>
                    <a:pt x="20" y="205"/>
                  </a:moveTo>
                  <a:lnTo>
                    <a:pt x="20" y="0"/>
                  </a:lnTo>
                  <a:lnTo>
                    <a:pt x="6" y="1"/>
                  </a:lnTo>
                  <a:lnTo>
                    <a:pt x="0" y="208"/>
                  </a:lnTo>
                  <a:lnTo>
                    <a:pt x="0" y="206"/>
                  </a:lnTo>
                  <a:lnTo>
                    <a:pt x="6" y="206"/>
                  </a:lnTo>
                  <a:lnTo>
                    <a:pt x="13" y="205"/>
                  </a:lnTo>
                  <a:lnTo>
                    <a:pt x="20" y="205"/>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63" name="Freeform 192"/>
            <p:cNvSpPr>
              <a:spLocks/>
            </p:cNvSpPr>
            <p:nvPr/>
          </p:nvSpPr>
          <p:spPr bwMode="auto">
            <a:xfrm>
              <a:off x="5209" y="3150"/>
              <a:ext cx="27" cy="50"/>
            </a:xfrm>
            <a:custGeom>
              <a:avLst/>
              <a:gdLst/>
              <a:ahLst/>
              <a:cxnLst>
                <a:cxn ang="0">
                  <a:pos x="16" y="0"/>
                </a:cxn>
                <a:cxn ang="0">
                  <a:pos x="26" y="0"/>
                </a:cxn>
                <a:cxn ang="0">
                  <a:pos x="2" y="49"/>
                </a:cxn>
                <a:cxn ang="0">
                  <a:pos x="0" y="37"/>
                </a:cxn>
              </a:cxnLst>
              <a:rect l="0" t="0" r="r" b="b"/>
              <a:pathLst>
                <a:path w="27" h="50">
                  <a:moveTo>
                    <a:pt x="16" y="0"/>
                  </a:moveTo>
                  <a:lnTo>
                    <a:pt x="26" y="0"/>
                  </a:lnTo>
                  <a:lnTo>
                    <a:pt x="2" y="49"/>
                  </a:lnTo>
                  <a:lnTo>
                    <a:pt x="0" y="37"/>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64" name="Freeform 193"/>
            <p:cNvSpPr>
              <a:spLocks/>
            </p:cNvSpPr>
            <p:nvPr/>
          </p:nvSpPr>
          <p:spPr bwMode="auto">
            <a:xfrm>
              <a:off x="5142" y="3138"/>
              <a:ext cx="125" cy="20"/>
            </a:xfrm>
            <a:custGeom>
              <a:avLst/>
              <a:gdLst/>
              <a:ahLst/>
              <a:cxnLst>
                <a:cxn ang="0">
                  <a:pos x="124" y="0"/>
                </a:cxn>
                <a:cxn ang="0">
                  <a:pos x="12" y="8"/>
                </a:cxn>
                <a:cxn ang="0">
                  <a:pos x="7" y="8"/>
                </a:cxn>
                <a:cxn ang="0">
                  <a:pos x="2" y="10"/>
                </a:cxn>
                <a:cxn ang="0">
                  <a:pos x="0" y="13"/>
                </a:cxn>
                <a:cxn ang="0">
                  <a:pos x="1" y="19"/>
                </a:cxn>
              </a:cxnLst>
              <a:rect l="0" t="0" r="r" b="b"/>
              <a:pathLst>
                <a:path w="125" h="20">
                  <a:moveTo>
                    <a:pt x="124" y="0"/>
                  </a:moveTo>
                  <a:lnTo>
                    <a:pt x="12" y="8"/>
                  </a:lnTo>
                  <a:lnTo>
                    <a:pt x="7" y="8"/>
                  </a:lnTo>
                  <a:lnTo>
                    <a:pt x="2" y="10"/>
                  </a:lnTo>
                  <a:lnTo>
                    <a:pt x="0" y="13"/>
                  </a:lnTo>
                  <a:lnTo>
                    <a:pt x="1" y="19"/>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65" name="Freeform 194"/>
            <p:cNvSpPr>
              <a:spLocks/>
            </p:cNvSpPr>
            <p:nvPr/>
          </p:nvSpPr>
          <p:spPr bwMode="auto">
            <a:xfrm>
              <a:off x="5136" y="3206"/>
              <a:ext cx="74" cy="51"/>
            </a:xfrm>
            <a:custGeom>
              <a:avLst/>
              <a:gdLst/>
              <a:ahLst/>
              <a:cxnLst>
                <a:cxn ang="0">
                  <a:pos x="0" y="50"/>
                </a:cxn>
                <a:cxn ang="0">
                  <a:pos x="45" y="48"/>
                </a:cxn>
                <a:cxn ang="0">
                  <a:pos x="71" y="1"/>
                </a:cxn>
                <a:cxn ang="0">
                  <a:pos x="73" y="0"/>
                </a:cxn>
                <a:cxn ang="0">
                  <a:pos x="60" y="1"/>
                </a:cxn>
              </a:cxnLst>
              <a:rect l="0" t="0" r="r" b="b"/>
              <a:pathLst>
                <a:path w="74" h="51">
                  <a:moveTo>
                    <a:pt x="0" y="50"/>
                  </a:moveTo>
                  <a:lnTo>
                    <a:pt x="45" y="48"/>
                  </a:lnTo>
                  <a:lnTo>
                    <a:pt x="71" y="1"/>
                  </a:lnTo>
                  <a:lnTo>
                    <a:pt x="73" y="0"/>
                  </a:lnTo>
                  <a:lnTo>
                    <a:pt x="60" y="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66" name="Line 195"/>
            <p:cNvSpPr>
              <a:spLocks noChangeShapeType="1"/>
            </p:cNvSpPr>
            <p:nvPr/>
          </p:nvSpPr>
          <p:spPr bwMode="auto">
            <a:xfrm>
              <a:off x="5179" y="3252"/>
              <a:ext cx="3" cy="6"/>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67" name="Line 196"/>
            <p:cNvSpPr>
              <a:spLocks noChangeShapeType="1"/>
            </p:cNvSpPr>
            <p:nvPr/>
          </p:nvSpPr>
          <p:spPr bwMode="auto">
            <a:xfrm flipV="1">
              <a:off x="5133" y="3233"/>
              <a:ext cx="0" cy="35"/>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68" name="Freeform 197"/>
            <p:cNvSpPr>
              <a:spLocks/>
            </p:cNvSpPr>
            <p:nvPr/>
          </p:nvSpPr>
          <p:spPr bwMode="auto">
            <a:xfrm>
              <a:off x="5166" y="3264"/>
              <a:ext cx="20" cy="20"/>
            </a:xfrm>
            <a:custGeom>
              <a:avLst/>
              <a:gdLst/>
              <a:ahLst/>
              <a:cxnLst>
                <a:cxn ang="0">
                  <a:pos x="0" y="19"/>
                </a:cxn>
                <a:cxn ang="0">
                  <a:pos x="19" y="0"/>
                </a:cxn>
                <a:cxn ang="0">
                  <a:pos x="6" y="0"/>
                </a:cxn>
              </a:cxnLst>
              <a:rect l="0" t="0" r="r" b="b"/>
              <a:pathLst>
                <a:path w="20" h="20">
                  <a:moveTo>
                    <a:pt x="0" y="19"/>
                  </a:moveTo>
                  <a:lnTo>
                    <a:pt x="19" y="0"/>
                  </a:lnTo>
                  <a:lnTo>
                    <a:pt x="6"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69" name="Freeform 198"/>
            <p:cNvSpPr>
              <a:spLocks/>
            </p:cNvSpPr>
            <p:nvPr/>
          </p:nvSpPr>
          <p:spPr bwMode="auto">
            <a:xfrm>
              <a:off x="5139" y="3150"/>
              <a:ext cx="20" cy="28"/>
            </a:xfrm>
            <a:custGeom>
              <a:avLst/>
              <a:gdLst/>
              <a:ahLst/>
              <a:cxnLst>
                <a:cxn ang="0">
                  <a:pos x="0" y="27"/>
                </a:cxn>
                <a:cxn ang="0">
                  <a:pos x="19" y="2"/>
                </a:cxn>
                <a:cxn ang="0">
                  <a:pos x="13" y="2"/>
                </a:cxn>
                <a:cxn ang="0">
                  <a:pos x="8" y="1"/>
                </a:cxn>
                <a:cxn ang="0">
                  <a:pos x="5" y="0"/>
                </a:cxn>
              </a:cxnLst>
              <a:rect l="0" t="0" r="r" b="b"/>
              <a:pathLst>
                <a:path w="20" h="28">
                  <a:moveTo>
                    <a:pt x="0" y="27"/>
                  </a:moveTo>
                  <a:lnTo>
                    <a:pt x="19" y="2"/>
                  </a:lnTo>
                  <a:lnTo>
                    <a:pt x="13" y="2"/>
                  </a:lnTo>
                  <a:lnTo>
                    <a:pt x="8" y="1"/>
                  </a:lnTo>
                  <a:lnTo>
                    <a:pt x="5"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70" name="Line 199"/>
            <p:cNvSpPr>
              <a:spLocks noChangeShapeType="1"/>
            </p:cNvSpPr>
            <p:nvPr/>
          </p:nvSpPr>
          <p:spPr bwMode="auto">
            <a:xfrm flipH="1">
              <a:off x="5136" y="3206"/>
              <a:ext cx="1" cy="3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grpSp>
      <p:grpSp>
        <p:nvGrpSpPr>
          <p:cNvPr id="771" name="Group 200"/>
          <p:cNvGrpSpPr>
            <a:grpSpLocks/>
          </p:cNvGrpSpPr>
          <p:nvPr/>
        </p:nvGrpSpPr>
        <p:grpSpPr bwMode="auto">
          <a:xfrm>
            <a:off x="6462713" y="3405188"/>
            <a:ext cx="1462087" cy="579437"/>
            <a:chOff x="4071" y="2145"/>
            <a:chExt cx="921" cy="365"/>
          </a:xfrm>
          <a:solidFill>
            <a:schemeClr val="bg1">
              <a:lumMod val="50000"/>
              <a:lumOff val="50000"/>
            </a:schemeClr>
          </a:solidFill>
        </p:grpSpPr>
        <p:sp>
          <p:nvSpPr>
            <p:cNvPr id="772" name="Freeform 201"/>
            <p:cNvSpPr>
              <a:spLocks/>
            </p:cNvSpPr>
            <p:nvPr/>
          </p:nvSpPr>
          <p:spPr bwMode="auto">
            <a:xfrm>
              <a:off x="4071" y="2145"/>
              <a:ext cx="921" cy="363"/>
            </a:xfrm>
            <a:custGeom>
              <a:avLst/>
              <a:gdLst/>
              <a:ahLst/>
              <a:cxnLst>
                <a:cxn ang="0">
                  <a:pos x="640" y="239"/>
                </a:cxn>
                <a:cxn ang="0">
                  <a:pos x="701" y="231"/>
                </a:cxn>
                <a:cxn ang="0">
                  <a:pos x="846" y="236"/>
                </a:cxn>
                <a:cxn ang="0">
                  <a:pos x="860" y="193"/>
                </a:cxn>
                <a:cxn ang="0">
                  <a:pos x="884" y="118"/>
                </a:cxn>
                <a:cxn ang="0">
                  <a:pos x="850" y="132"/>
                </a:cxn>
                <a:cxn ang="0">
                  <a:pos x="779" y="16"/>
                </a:cxn>
                <a:cxn ang="0">
                  <a:pos x="821" y="19"/>
                </a:cxn>
                <a:cxn ang="0">
                  <a:pos x="734" y="139"/>
                </a:cxn>
                <a:cxn ang="0">
                  <a:pos x="704" y="157"/>
                </a:cxn>
                <a:cxn ang="0">
                  <a:pos x="605" y="153"/>
                </a:cxn>
                <a:cxn ang="0">
                  <a:pos x="599" y="103"/>
                </a:cxn>
                <a:cxn ang="0">
                  <a:pos x="662" y="76"/>
                </a:cxn>
                <a:cxn ang="0">
                  <a:pos x="665" y="54"/>
                </a:cxn>
                <a:cxn ang="0">
                  <a:pos x="704" y="4"/>
                </a:cxn>
                <a:cxn ang="0">
                  <a:pos x="655" y="1"/>
                </a:cxn>
                <a:cxn ang="0">
                  <a:pos x="547" y="26"/>
                </a:cxn>
                <a:cxn ang="0">
                  <a:pos x="493" y="47"/>
                </a:cxn>
                <a:cxn ang="0">
                  <a:pos x="481" y="70"/>
                </a:cxn>
                <a:cxn ang="0">
                  <a:pos x="473" y="83"/>
                </a:cxn>
                <a:cxn ang="0">
                  <a:pos x="434" y="115"/>
                </a:cxn>
                <a:cxn ang="0">
                  <a:pos x="397" y="118"/>
                </a:cxn>
                <a:cxn ang="0">
                  <a:pos x="375" y="125"/>
                </a:cxn>
                <a:cxn ang="0">
                  <a:pos x="364" y="130"/>
                </a:cxn>
                <a:cxn ang="0">
                  <a:pos x="113" y="130"/>
                </a:cxn>
                <a:cxn ang="0">
                  <a:pos x="52" y="139"/>
                </a:cxn>
                <a:cxn ang="0">
                  <a:pos x="12" y="162"/>
                </a:cxn>
                <a:cxn ang="0">
                  <a:pos x="0" y="177"/>
                </a:cxn>
                <a:cxn ang="0">
                  <a:pos x="17" y="192"/>
                </a:cxn>
                <a:cxn ang="0">
                  <a:pos x="76" y="214"/>
                </a:cxn>
                <a:cxn ang="0">
                  <a:pos x="277" y="230"/>
                </a:cxn>
                <a:cxn ang="0">
                  <a:pos x="320" y="278"/>
                </a:cxn>
                <a:cxn ang="0">
                  <a:pos x="283" y="281"/>
                </a:cxn>
                <a:cxn ang="0">
                  <a:pos x="266" y="292"/>
                </a:cxn>
                <a:cxn ang="0">
                  <a:pos x="268" y="320"/>
                </a:cxn>
                <a:cxn ang="0">
                  <a:pos x="304" y="321"/>
                </a:cxn>
                <a:cxn ang="0">
                  <a:pos x="347" y="320"/>
                </a:cxn>
                <a:cxn ang="0">
                  <a:pos x="330" y="327"/>
                </a:cxn>
                <a:cxn ang="0">
                  <a:pos x="328" y="352"/>
                </a:cxn>
                <a:cxn ang="0">
                  <a:pos x="361" y="362"/>
                </a:cxn>
                <a:cxn ang="0">
                  <a:pos x="411" y="359"/>
                </a:cxn>
                <a:cxn ang="0">
                  <a:pos x="440" y="341"/>
                </a:cxn>
                <a:cxn ang="0">
                  <a:pos x="495" y="355"/>
                </a:cxn>
                <a:cxn ang="0">
                  <a:pos x="473" y="278"/>
                </a:cxn>
                <a:cxn ang="0">
                  <a:pos x="385" y="293"/>
                </a:cxn>
                <a:cxn ang="0">
                  <a:pos x="373" y="312"/>
                </a:cxn>
                <a:cxn ang="0">
                  <a:pos x="384" y="317"/>
                </a:cxn>
                <a:cxn ang="0">
                  <a:pos x="477" y="245"/>
                </a:cxn>
                <a:cxn ang="0">
                  <a:pos x="535" y="150"/>
                </a:cxn>
              </a:cxnLst>
              <a:rect l="0" t="0" r="r" b="b"/>
              <a:pathLst>
                <a:path w="921" h="363">
                  <a:moveTo>
                    <a:pt x="477" y="245"/>
                  </a:moveTo>
                  <a:lnTo>
                    <a:pt x="532" y="246"/>
                  </a:lnTo>
                  <a:lnTo>
                    <a:pt x="587" y="244"/>
                  </a:lnTo>
                  <a:lnTo>
                    <a:pt x="640" y="239"/>
                  </a:lnTo>
                  <a:lnTo>
                    <a:pt x="695" y="232"/>
                  </a:lnTo>
                  <a:lnTo>
                    <a:pt x="698" y="235"/>
                  </a:lnTo>
                  <a:lnTo>
                    <a:pt x="703" y="235"/>
                  </a:lnTo>
                  <a:lnTo>
                    <a:pt x="701" y="231"/>
                  </a:lnTo>
                  <a:lnTo>
                    <a:pt x="744" y="222"/>
                  </a:lnTo>
                  <a:lnTo>
                    <a:pt x="788" y="211"/>
                  </a:lnTo>
                  <a:lnTo>
                    <a:pt x="831" y="231"/>
                  </a:lnTo>
                  <a:lnTo>
                    <a:pt x="846" y="236"/>
                  </a:lnTo>
                  <a:lnTo>
                    <a:pt x="854" y="238"/>
                  </a:lnTo>
                  <a:lnTo>
                    <a:pt x="861" y="238"/>
                  </a:lnTo>
                  <a:lnTo>
                    <a:pt x="888" y="236"/>
                  </a:lnTo>
                  <a:lnTo>
                    <a:pt x="860" y="193"/>
                  </a:lnTo>
                  <a:lnTo>
                    <a:pt x="860" y="189"/>
                  </a:lnTo>
                  <a:lnTo>
                    <a:pt x="920" y="123"/>
                  </a:lnTo>
                  <a:lnTo>
                    <a:pt x="890" y="118"/>
                  </a:lnTo>
                  <a:lnTo>
                    <a:pt x="884" y="118"/>
                  </a:lnTo>
                  <a:lnTo>
                    <a:pt x="879" y="118"/>
                  </a:lnTo>
                  <a:lnTo>
                    <a:pt x="873" y="119"/>
                  </a:lnTo>
                  <a:lnTo>
                    <a:pt x="869" y="121"/>
                  </a:lnTo>
                  <a:lnTo>
                    <a:pt x="850" y="132"/>
                  </a:lnTo>
                  <a:lnTo>
                    <a:pt x="873" y="16"/>
                  </a:lnTo>
                  <a:lnTo>
                    <a:pt x="848" y="15"/>
                  </a:lnTo>
                  <a:lnTo>
                    <a:pt x="817" y="16"/>
                  </a:lnTo>
                  <a:lnTo>
                    <a:pt x="779" y="16"/>
                  </a:lnTo>
                  <a:lnTo>
                    <a:pt x="779" y="17"/>
                  </a:lnTo>
                  <a:lnTo>
                    <a:pt x="817" y="17"/>
                  </a:lnTo>
                  <a:lnTo>
                    <a:pt x="820" y="18"/>
                  </a:lnTo>
                  <a:lnTo>
                    <a:pt x="821" y="19"/>
                  </a:lnTo>
                  <a:lnTo>
                    <a:pt x="821" y="21"/>
                  </a:lnTo>
                  <a:lnTo>
                    <a:pt x="819" y="24"/>
                  </a:lnTo>
                  <a:lnTo>
                    <a:pt x="748" y="123"/>
                  </a:lnTo>
                  <a:lnTo>
                    <a:pt x="734" y="139"/>
                  </a:lnTo>
                  <a:lnTo>
                    <a:pt x="726" y="144"/>
                  </a:lnTo>
                  <a:lnTo>
                    <a:pt x="719" y="150"/>
                  </a:lnTo>
                  <a:lnTo>
                    <a:pt x="711" y="154"/>
                  </a:lnTo>
                  <a:lnTo>
                    <a:pt x="704" y="157"/>
                  </a:lnTo>
                  <a:lnTo>
                    <a:pt x="696" y="158"/>
                  </a:lnTo>
                  <a:lnTo>
                    <a:pt x="687" y="158"/>
                  </a:lnTo>
                  <a:lnTo>
                    <a:pt x="609" y="154"/>
                  </a:lnTo>
                  <a:lnTo>
                    <a:pt x="605" y="153"/>
                  </a:lnTo>
                  <a:lnTo>
                    <a:pt x="603" y="152"/>
                  </a:lnTo>
                  <a:lnTo>
                    <a:pt x="601" y="149"/>
                  </a:lnTo>
                  <a:lnTo>
                    <a:pt x="600" y="145"/>
                  </a:lnTo>
                  <a:lnTo>
                    <a:pt x="599" y="103"/>
                  </a:lnTo>
                  <a:lnTo>
                    <a:pt x="625" y="97"/>
                  </a:lnTo>
                  <a:lnTo>
                    <a:pt x="646" y="88"/>
                  </a:lnTo>
                  <a:lnTo>
                    <a:pt x="655" y="81"/>
                  </a:lnTo>
                  <a:lnTo>
                    <a:pt x="662" y="76"/>
                  </a:lnTo>
                  <a:lnTo>
                    <a:pt x="665" y="68"/>
                  </a:lnTo>
                  <a:lnTo>
                    <a:pt x="666" y="64"/>
                  </a:lnTo>
                  <a:lnTo>
                    <a:pt x="667" y="59"/>
                  </a:lnTo>
                  <a:lnTo>
                    <a:pt x="665" y="54"/>
                  </a:lnTo>
                  <a:lnTo>
                    <a:pt x="664" y="49"/>
                  </a:lnTo>
                  <a:lnTo>
                    <a:pt x="661" y="45"/>
                  </a:lnTo>
                  <a:lnTo>
                    <a:pt x="657" y="41"/>
                  </a:lnTo>
                  <a:lnTo>
                    <a:pt x="704" y="4"/>
                  </a:lnTo>
                  <a:lnTo>
                    <a:pt x="685" y="0"/>
                  </a:lnTo>
                  <a:lnTo>
                    <a:pt x="672" y="0"/>
                  </a:lnTo>
                  <a:lnTo>
                    <a:pt x="662" y="0"/>
                  </a:lnTo>
                  <a:lnTo>
                    <a:pt x="655" y="1"/>
                  </a:lnTo>
                  <a:lnTo>
                    <a:pt x="611" y="25"/>
                  </a:lnTo>
                  <a:lnTo>
                    <a:pt x="590" y="22"/>
                  </a:lnTo>
                  <a:lnTo>
                    <a:pt x="568" y="22"/>
                  </a:lnTo>
                  <a:lnTo>
                    <a:pt x="547" y="26"/>
                  </a:lnTo>
                  <a:lnTo>
                    <a:pt x="526" y="30"/>
                  </a:lnTo>
                  <a:lnTo>
                    <a:pt x="508" y="38"/>
                  </a:lnTo>
                  <a:lnTo>
                    <a:pt x="500" y="43"/>
                  </a:lnTo>
                  <a:lnTo>
                    <a:pt x="493" y="47"/>
                  </a:lnTo>
                  <a:lnTo>
                    <a:pt x="488" y="53"/>
                  </a:lnTo>
                  <a:lnTo>
                    <a:pt x="485" y="58"/>
                  </a:lnTo>
                  <a:lnTo>
                    <a:pt x="482" y="64"/>
                  </a:lnTo>
                  <a:lnTo>
                    <a:pt x="481" y="70"/>
                  </a:lnTo>
                  <a:lnTo>
                    <a:pt x="480" y="71"/>
                  </a:lnTo>
                  <a:lnTo>
                    <a:pt x="478" y="72"/>
                  </a:lnTo>
                  <a:lnTo>
                    <a:pt x="475" y="76"/>
                  </a:lnTo>
                  <a:lnTo>
                    <a:pt x="473" y="83"/>
                  </a:lnTo>
                  <a:lnTo>
                    <a:pt x="473" y="90"/>
                  </a:lnTo>
                  <a:lnTo>
                    <a:pt x="473" y="98"/>
                  </a:lnTo>
                  <a:lnTo>
                    <a:pt x="446" y="112"/>
                  </a:lnTo>
                  <a:lnTo>
                    <a:pt x="434" y="115"/>
                  </a:lnTo>
                  <a:lnTo>
                    <a:pt x="425" y="117"/>
                  </a:lnTo>
                  <a:lnTo>
                    <a:pt x="417" y="118"/>
                  </a:lnTo>
                  <a:lnTo>
                    <a:pt x="407" y="119"/>
                  </a:lnTo>
                  <a:lnTo>
                    <a:pt x="397" y="118"/>
                  </a:lnTo>
                  <a:lnTo>
                    <a:pt x="388" y="119"/>
                  </a:lnTo>
                  <a:lnTo>
                    <a:pt x="381" y="121"/>
                  </a:lnTo>
                  <a:lnTo>
                    <a:pt x="376" y="123"/>
                  </a:lnTo>
                  <a:lnTo>
                    <a:pt x="375" y="125"/>
                  </a:lnTo>
                  <a:lnTo>
                    <a:pt x="370" y="124"/>
                  </a:lnTo>
                  <a:lnTo>
                    <a:pt x="368" y="124"/>
                  </a:lnTo>
                  <a:lnTo>
                    <a:pt x="366" y="127"/>
                  </a:lnTo>
                  <a:lnTo>
                    <a:pt x="364" y="130"/>
                  </a:lnTo>
                  <a:lnTo>
                    <a:pt x="361" y="138"/>
                  </a:lnTo>
                  <a:lnTo>
                    <a:pt x="360" y="141"/>
                  </a:lnTo>
                  <a:lnTo>
                    <a:pt x="153" y="130"/>
                  </a:lnTo>
                  <a:lnTo>
                    <a:pt x="113" y="130"/>
                  </a:lnTo>
                  <a:lnTo>
                    <a:pt x="95" y="130"/>
                  </a:lnTo>
                  <a:lnTo>
                    <a:pt x="78" y="131"/>
                  </a:lnTo>
                  <a:lnTo>
                    <a:pt x="65" y="135"/>
                  </a:lnTo>
                  <a:lnTo>
                    <a:pt x="52" y="139"/>
                  </a:lnTo>
                  <a:lnTo>
                    <a:pt x="40" y="144"/>
                  </a:lnTo>
                  <a:lnTo>
                    <a:pt x="30" y="152"/>
                  </a:lnTo>
                  <a:lnTo>
                    <a:pt x="21" y="159"/>
                  </a:lnTo>
                  <a:lnTo>
                    <a:pt x="12" y="162"/>
                  </a:lnTo>
                  <a:lnTo>
                    <a:pt x="7" y="167"/>
                  </a:lnTo>
                  <a:lnTo>
                    <a:pt x="3" y="170"/>
                  </a:lnTo>
                  <a:lnTo>
                    <a:pt x="1" y="173"/>
                  </a:lnTo>
                  <a:lnTo>
                    <a:pt x="0" y="177"/>
                  </a:lnTo>
                  <a:lnTo>
                    <a:pt x="1" y="181"/>
                  </a:lnTo>
                  <a:lnTo>
                    <a:pt x="1" y="183"/>
                  </a:lnTo>
                  <a:lnTo>
                    <a:pt x="4" y="184"/>
                  </a:lnTo>
                  <a:lnTo>
                    <a:pt x="17" y="192"/>
                  </a:lnTo>
                  <a:lnTo>
                    <a:pt x="31" y="199"/>
                  </a:lnTo>
                  <a:lnTo>
                    <a:pt x="46" y="204"/>
                  </a:lnTo>
                  <a:lnTo>
                    <a:pt x="60" y="210"/>
                  </a:lnTo>
                  <a:lnTo>
                    <a:pt x="76" y="214"/>
                  </a:lnTo>
                  <a:lnTo>
                    <a:pt x="92" y="218"/>
                  </a:lnTo>
                  <a:lnTo>
                    <a:pt x="106" y="220"/>
                  </a:lnTo>
                  <a:lnTo>
                    <a:pt x="120" y="221"/>
                  </a:lnTo>
                  <a:lnTo>
                    <a:pt x="277" y="230"/>
                  </a:lnTo>
                  <a:lnTo>
                    <a:pt x="348" y="272"/>
                  </a:lnTo>
                  <a:lnTo>
                    <a:pt x="340" y="275"/>
                  </a:lnTo>
                  <a:lnTo>
                    <a:pt x="329" y="277"/>
                  </a:lnTo>
                  <a:lnTo>
                    <a:pt x="320" y="278"/>
                  </a:lnTo>
                  <a:lnTo>
                    <a:pt x="311" y="278"/>
                  </a:lnTo>
                  <a:lnTo>
                    <a:pt x="299" y="277"/>
                  </a:lnTo>
                  <a:lnTo>
                    <a:pt x="290" y="278"/>
                  </a:lnTo>
                  <a:lnTo>
                    <a:pt x="283" y="281"/>
                  </a:lnTo>
                  <a:lnTo>
                    <a:pt x="277" y="286"/>
                  </a:lnTo>
                  <a:lnTo>
                    <a:pt x="272" y="287"/>
                  </a:lnTo>
                  <a:lnTo>
                    <a:pt x="268" y="289"/>
                  </a:lnTo>
                  <a:lnTo>
                    <a:pt x="266" y="292"/>
                  </a:lnTo>
                  <a:lnTo>
                    <a:pt x="264" y="303"/>
                  </a:lnTo>
                  <a:lnTo>
                    <a:pt x="265" y="314"/>
                  </a:lnTo>
                  <a:lnTo>
                    <a:pt x="267" y="317"/>
                  </a:lnTo>
                  <a:lnTo>
                    <a:pt x="268" y="320"/>
                  </a:lnTo>
                  <a:lnTo>
                    <a:pt x="269" y="320"/>
                  </a:lnTo>
                  <a:lnTo>
                    <a:pt x="271" y="321"/>
                  </a:lnTo>
                  <a:lnTo>
                    <a:pt x="297" y="323"/>
                  </a:lnTo>
                  <a:lnTo>
                    <a:pt x="304" y="321"/>
                  </a:lnTo>
                  <a:lnTo>
                    <a:pt x="306" y="321"/>
                  </a:lnTo>
                  <a:lnTo>
                    <a:pt x="306" y="320"/>
                  </a:lnTo>
                  <a:lnTo>
                    <a:pt x="344" y="320"/>
                  </a:lnTo>
                  <a:lnTo>
                    <a:pt x="347" y="320"/>
                  </a:lnTo>
                  <a:lnTo>
                    <a:pt x="343" y="321"/>
                  </a:lnTo>
                  <a:lnTo>
                    <a:pt x="340" y="325"/>
                  </a:lnTo>
                  <a:lnTo>
                    <a:pt x="335" y="325"/>
                  </a:lnTo>
                  <a:lnTo>
                    <a:pt x="330" y="327"/>
                  </a:lnTo>
                  <a:lnTo>
                    <a:pt x="329" y="331"/>
                  </a:lnTo>
                  <a:lnTo>
                    <a:pt x="328" y="337"/>
                  </a:lnTo>
                  <a:lnTo>
                    <a:pt x="327" y="342"/>
                  </a:lnTo>
                  <a:lnTo>
                    <a:pt x="328" y="352"/>
                  </a:lnTo>
                  <a:lnTo>
                    <a:pt x="330" y="357"/>
                  </a:lnTo>
                  <a:lnTo>
                    <a:pt x="331" y="359"/>
                  </a:lnTo>
                  <a:lnTo>
                    <a:pt x="334" y="359"/>
                  </a:lnTo>
                  <a:lnTo>
                    <a:pt x="361" y="362"/>
                  </a:lnTo>
                  <a:lnTo>
                    <a:pt x="369" y="362"/>
                  </a:lnTo>
                  <a:lnTo>
                    <a:pt x="371" y="362"/>
                  </a:lnTo>
                  <a:lnTo>
                    <a:pt x="371" y="359"/>
                  </a:lnTo>
                  <a:lnTo>
                    <a:pt x="411" y="359"/>
                  </a:lnTo>
                  <a:lnTo>
                    <a:pt x="439" y="354"/>
                  </a:lnTo>
                  <a:lnTo>
                    <a:pt x="440" y="350"/>
                  </a:lnTo>
                  <a:lnTo>
                    <a:pt x="440" y="346"/>
                  </a:lnTo>
                  <a:lnTo>
                    <a:pt x="440" y="341"/>
                  </a:lnTo>
                  <a:lnTo>
                    <a:pt x="440" y="339"/>
                  </a:lnTo>
                  <a:lnTo>
                    <a:pt x="453" y="333"/>
                  </a:lnTo>
                  <a:lnTo>
                    <a:pt x="487" y="354"/>
                  </a:lnTo>
                  <a:lnTo>
                    <a:pt x="495" y="355"/>
                  </a:lnTo>
                  <a:lnTo>
                    <a:pt x="512" y="356"/>
                  </a:lnTo>
                  <a:lnTo>
                    <a:pt x="582" y="357"/>
                  </a:lnTo>
                  <a:lnTo>
                    <a:pt x="550" y="354"/>
                  </a:lnTo>
                  <a:lnTo>
                    <a:pt x="473" y="278"/>
                  </a:lnTo>
                  <a:lnTo>
                    <a:pt x="475" y="247"/>
                  </a:lnTo>
                  <a:lnTo>
                    <a:pt x="477" y="245"/>
                  </a:lnTo>
                  <a:lnTo>
                    <a:pt x="414" y="309"/>
                  </a:lnTo>
                  <a:lnTo>
                    <a:pt x="385" y="293"/>
                  </a:lnTo>
                  <a:lnTo>
                    <a:pt x="372" y="299"/>
                  </a:lnTo>
                  <a:lnTo>
                    <a:pt x="373" y="302"/>
                  </a:lnTo>
                  <a:lnTo>
                    <a:pt x="374" y="307"/>
                  </a:lnTo>
                  <a:lnTo>
                    <a:pt x="373" y="312"/>
                  </a:lnTo>
                  <a:lnTo>
                    <a:pt x="372" y="314"/>
                  </a:lnTo>
                  <a:lnTo>
                    <a:pt x="362" y="316"/>
                  </a:lnTo>
                  <a:lnTo>
                    <a:pt x="375" y="317"/>
                  </a:lnTo>
                  <a:lnTo>
                    <a:pt x="384" y="317"/>
                  </a:lnTo>
                  <a:lnTo>
                    <a:pt x="395" y="316"/>
                  </a:lnTo>
                  <a:lnTo>
                    <a:pt x="405" y="314"/>
                  </a:lnTo>
                  <a:lnTo>
                    <a:pt x="414" y="309"/>
                  </a:lnTo>
                  <a:lnTo>
                    <a:pt x="477" y="245"/>
                  </a:lnTo>
                  <a:lnTo>
                    <a:pt x="557" y="151"/>
                  </a:lnTo>
                  <a:lnTo>
                    <a:pt x="557" y="123"/>
                  </a:lnTo>
                  <a:lnTo>
                    <a:pt x="546" y="133"/>
                  </a:lnTo>
                  <a:lnTo>
                    <a:pt x="535" y="150"/>
                  </a:lnTo>
                  <a:lnTo>
                    <a:pt x="557" y="151"/>
                  </a:lnTo>
                  <a:lnTo>
                    <a:pt x="477" y="245"/>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73" name="Freeform 202"/>
            <p:cNvSpPr>
              <a:spLocks/>
            </p:cNvSpPr>
            <p:nvPr/>
          </p:nvSpPr>
          <p:spPr bwMode="auto">
            <a:xfrm>
              <a:off x="4071" y="2145"/>
              <a:ext cx="921" cy="363"/>
            </a:xfrm>
            <a:custGeom>
              <a:avLst/>
              <a:gdLst/>
              <a:ahLst/>
              <a:cxnLst>
                <a:cxn ang="0">
                  <a:pos x="587" y="244"/>
                </a:cxn>
                <a:cxn ang="0">
                  <a:pos x="698" y="235"/>
                </a:cxn>
                <a:cxn ang="0">
                  <a:pos x="744" y="222"/>
                </a:cxn>
                <a:cxn ang="0">
                  <a:pos x="846" y="236"/>
                </a:cxn>
                <a:cxn ang="0">
                  <a:pos x="888" y="236"/>
                </a:cxn>
                <a:cxn ang="0">
                  <a:pos x="920" y="123"/>
                </a:cxn>
                <a:cxn ang="0">
                  <a:pos x="879" y="118"/>
                </a:cxn>
                <a:cxn ang="0">
                  <a:pos x="850" y="132"/>
                </a:cxn>
                <a:cxn ang="0">
                  <a:pos x="817" y="16"/>
                </a:cxn>
                <a:cxn ang="0">
                  <a:pos x="817" y="17"/>
                </a:cxn>
                <a:cxn ang="0">
                  <a:pos x="821" y="21"/>
                </a:cxn>
                <a:cxn ang="0">
                  <a:pos x="734" y="139"/>
                </a:cxn>
                <a:cxn ang="0">
                  <a:pos x="711" y="154"/>
                </a:cxn>
                <a:cxn ang="0">
                  <a:pos x="687" y="158"/>
                </a:cxn>
                <a:cxn ang="0">
                  <a:pos x="603" y="152"/>
                </a:cxn>
                <a:cxn ang="0">
                  <a:pos x="599" y="103"/>
                </a:cxn>
                <a:cxn ang="0">
                  <a:pos x="655" y="81"/>
                </a:cxn>
                <a:cxn ang="0">
                  <a:pos x="666" y="64"/>
                </a:cxn>
                <a:cxn ang="0">
                  <a:pos x="664" y="49"/>
                </a:cxn>
                <a:cxn ang="0">
                  <a:pos x="704" y="4"/>
                </a:cxn>
                <a:cxn ang="0">
                  <a:pos x="662" y="0"/>
                </a:cxn>
                <a:cxn ang="0">
                  <a:pos x="590" y="22"/>
                </a:cxn>
                <a:cxn ang="0">
                  <a:pos x="526" y="30"/>
                </a:cxn>
                <a:cxn ang="0">
                  <a:pos x="493" y="47"/>
                </a:cxn>
                <a:cxn ang="0">
                  <a:pos x="482" y="64"/>
                </a:cxn>
                <a:cxn ang="0">
                  <a:pos x="478" y="72"/>
                </a:cxn>
                <a:cxn ang="0">
                  <a:pos x="473" y="90"/>
                </a:cxn>
                <a:cxn ang="0">
                  <a:pos x="434" y="115"/>
                </a:cxn>
                <a:cxn ang="0">
                  <a:pos x="407" y="119"/>
                </a:cxn>
                <a:cxn ang="0">
                  <a:pos x="381" y="121"/>
                </a:cxn>
                <a:cxn ang="0">
                  <a:pos x="370" y="124"/>
                </a:cxn>
                <a:cxn ang="0">
                  <a:pos x="364" y="130"/>
                </a:cxn>
                <a:cxn ang="0">
                  <a:pos x="153" y="130"/>
                </a:cxn>
                <a:cxn ang="0">
                  <a:pos x="78" y="131"/>
                </a:cxn>
                <a:cxn ang="0">
                  <a:pos x="40" y="144"/>
                </a:cxn>
                <a:cxn ang="0">
                  <a:pos x="12" y="162"/>
                </a:cxn>
                <a:cxn ang="0">
                  <a:pos x="1" y="173"/>
                </a:cxn>
                <a:cxn ang="0">
                  <a:pos x="1" y="183"/>
                </a:cxn>
                <a:cxn ang="0">
                  <a:pos x="31" y="199"/>
                </a:cxn>
                <a:cxn ang="0">
                  <a:pos x="76" y="214"/>
                </a:cxn>
                <a:cxn ang="0">
                  <a:pos x="120" y="221"/>
                </a:cxn>
                <a:cxn ang="0">
                  <a:pos x="340" y="275"/>
                </a:cxn>
                <a:cxn ang="0">
                  <a:pos x="311" y="278"/>
                </a:cxn>
                <a:cxn ang="0">
                  <a:pos x="283" y="281"/>
                </a:cxn>
                <a:cxn ang="0">
                  <a:pos x="268" y="289"/>
                </a:cxn>
                <a:cxn ang="0">
                  <a:pos x="265" y="314"/>
                </a:cxn>
                <a:cxn ang="0">
                  <a:pos x="269" y="320"/>
                </a:cxn>
                <a:cxn ang="0">
                  <a:pos x="304" y="321"/>
                </a:cxn>
                <a:cxn ang="0">
                  <a:pos x="344" y="320"/>
                </a:cxn>
                <a:cxn ang="0">
                  <a:pos x="340" y="325"/>
                </a:cxn>
                <a:cxn ang="0">
                  <a:pos x="329" y="331"/>
                </a:cxn>
                <a:cxn ang="0">
                  <a:pos x="328" y="352"/>
                </a:cxn>
                <a:cxn ang="0">
                  <a:pos x="334" y="359"/>
                </a:cxn>
                <a:cxn ang="0">
                  <a:pos x="371" y="362"/>
                </a:cxn>
                <a:cxn ang="0">
                  <a:pos x="439" y="354"/>
                </a:cxn>
                <a:cxn ang="0">
                  <a:pos x="440" y="341"/>
                </a:cxn>
                <a:cxn ang="0">
                  <a:pos x="487" y="354"/>
                </a:cxn>
                <a:cxn ang="0">
                  <a:pos x="582" y="357"/>
                </a:cxn>
                <a:cxn ang="0">
                  <a:pos x="475" y="247"/>
                </a:cxn>
              </a:cxnLst>
              <a:rect l="0" t="0" r="r" b="b"/>
              <a:pathLst>
                <a:path w="921" h="363">
                  <a:moveTo>
                    <a:pt x="477" y="245"/>
                  </a:moveTo>
                  <a:lnTo>
                    <a:pt x="532" y="246"/>
                  </a:lnTo>
                  <a:lnTo>
                    <a:pt x="587" y="244"/>
                  </a:lnTo>
                  <a:lnTo>
                    <a:pt x="640" y="239"/>
                  </a:lnTo>
                  <a:lnTo>
                    <a:pt x="695" y="232"/>
                  </a:lnTo>
                  <a:lnTo>
                    <a:pt x="698" y="235"/>
                  </a:lnTo>
                  <a:lnTo>
                    <a:pt x="703" y="235"/>
                  </a:lnTo>
                  <a:lnTo>
                    <a:pt x="701" y="231"/>
                  </a:lnTo>
                  <a:lnTo>
                    <a:pt x="744" y="222"/>
                  </a:lnTo>
                  <a:lnTo>
                    <a:pt x="788" y="211"/>
                  </a:lnTo>
                  <a:lnTo>
                    <a:pt x="831" y="231"/>
                  </a:lnTo>
                  <a:lnTo>
                    <a:pt x="846" y="236"/>
                  </a:lnTo>
                  <a:lnTo>
                    <a:pt x="854" y="238"/>
                  </a:lnTo>
                  <a:lnTo>
                    <a:pt x="861" y="238"/>
                  </a:lnTo>
                  <a:lnTo>
                    <a:pt x="888" y="236"/>
                  </a:lnTo>
                  <a:lnTo>
                    <a:pt x="860" y="193"/>
                  </a:lnTo>
                  <a:lnTo>
                    <a:pt x="860" y="189"/>
                  </a:lnTo>
                  <a:lnTo>
                    <a:pt x="920" y="123"/>
                  </a:lnTo>
                  <a:lnTo>
                    <a:pt x="890" y="118"/>
                  </a:lnTo>
                  <a:lnTo>
                    <a:pt x="884" y="118"/>
                  </a:lnTo>
                  <a:lnTo>
                    <a:pt x="879" y="118"/>
                  </a:lnTo>
                  <a:lnTo>
                    <a:pt x="873" y="119"/>
                  </a:lnTo>
                  <a:lnTo>
                    <a:pt x="869" y="121"/>
                  </a:lnTo>
                  <a:lnTo>
                    <a:pt x="850" y="132"/>
                  </a:lnTo>
                  <a:lnTo>
                    <a:pt x="873" y="16"/>
                  </a:lnTo>
                  <a:lnTo>
                    <a:pt x="848" y="15"/>
                  </a:lnTo>
                  <a:lnTo>
                    <a:pt x="817" y="16"/>
                  </a:lnTo>
                  <a:lnTo>
                    <a:pt x="779" y="16"/>
                  </a:lnTo>
                  <a:lnTo>
                    <a:pt x="779" y="17"/>
                  </a:lnTo>
                  <a:lnTo>
                    <a:pt x="817" y="17"/>
                  </a:lnTo>
                  <a:lnTo>
                    <a:pt x="820" y="18"/>
                  </a:lnTo>
                  <a:lnTo>
                    <a:pt x="821" y="19"/>
                  </a:lnTo>
                  <a:lnTo>
                    <a:pt x="821" y="21"/>
                  </a:lnTo>
                  <a:lnTo>
                    <a:pt x="819" y="24"/>
                  </a:lnTo>
                  <a:lnTo>
                    <a:pt x="748" y="123"/>
                  </a:lnTo>
                  <a:lnTo>
                    <a:pt x="734" y="139"/>
                  </a:lnTo>
                  <a:lnTo>
                    <a:pt x="726" y="144"/>
                  </a:lnTo>
                  <a:lnTo>
                    <a:pt x="719" y="150"/>
                  </a:lnTo>
                  <a:lnTo>
                    <a:pt x="711" y="154"/>
                  </a:lnTo>
                  <a:lnTo>
                    <a:pt x="704" y="157"/>
                  </a:lnTo>
                  <a:lnTo>
                    <a:pt x="696" y="158"/>
                  </a:lnTo>
                  <a:lnTo>
                    <a:pt x="687" y="158"/>
                  </a:lnTo>
                  <a:lnTo>
                    <a:pt x="609" y="154"/>
                  </a:lnTo>
                  <a:lnTo>
                    <a:pt x="605" y="153"/>
                  </a:lnTo>
                  <a:lnTo>
                    <a:pt x="603" y="152"/>
                  </a:lnTo>
                  <a:lnTo>
                    <a:pt x="601" y="149"/>
                  </a:lnTo>
                  <a:lnTo>
                    <a:pt x="600" y="145"/>
                  </a:lnTo>
                  <a:lnTo>
                    <a:pt x="599" y="103"/>
                  </a:lnTo>
                  <a:lnTo>
                    <a:pt x="625" y="97"/>
                  </a:lnTo>
                  <a:lnTo>
                    <a:pt x="646" y="88"/>
                  </a:lnTo>
                  <a:lnTo>
                    <a:pt x="655" y="81"/>
                  </a:lnTo>
                  <a:lnTo>
                    <a:pt x="662" y="76"/>
                  </a:lnTo>
                  <a:lnTo>
                    <a:pt x="665" y="68"/>
                  </a:lnTo>
                  <a:lnTo>
                    <a:pt x="666" y="64"/>
                  </a:lnTo>
                  <a:lnTo>
                    <a:pt x="667" y="59"/>
                  </a:lnTo>
                  <a:lnTo>
                    <a:pt x="665" y="54"/>
                  </a:lnTo>
                  <a:lnTo>
                    <a:pt x="664" y="49"/>
                  </a:lnTo>
                  <a:lnTo>
                    <a:pt x="661" y="45"/>
                  </a:lnTo>
                  <a:lnTo>
                    <a:pt x="657" y="41"/>
                  </a:lnTo>
                  <a:lnTo>
                    <a:pt x="704" y="4"/>
                  </a:lnTo>
                  <a:lnTo>
                    <a:pt x="685" y="0"/>
                  </a:lnTo>
                  <a:lnTo>
                    <a:pt x="672" y="0"/>
                  </a:lnTo>
                  <a:lnTo>
                    <a:pt x="662" y="0"/>
                  </a:lnTo>
                  <a:lnTo>
                    <a:pt x="655" y="1"/>
                  </a:lnTo>
                  <a:lnTo>
                    <a:pt x="611" y="25"/>
                  </a:lnTo>
                  <a:lnTo>
                    <a:pt x="590" y="22"/>
                  </a:lnTo>
                  <a:lnTo>
                    <a:pt x="568" y="22"/>
                  </a:lnTo>
                  <a:lnTo>
                    <a:pt x="547" y="26"/>
                  </a:lnTo>
                  <a:lnTo>
                    <a:pt x="526" y="30"/>
                  </a:lnTo>
                  <a:lnTo>
                    <a:pt x="508" y="38"/>
                  </a:lnTo>
                  <a:lnTo>
                    <a:pt x="500" y="43"/>
                  </a:lnTo>
                  <a:lnTo>
                    <a:pt x="493" y="47"/>
                  </a:lnTo>
                  <a:lnTo>
                    <a:pt x="488" y="53"/>
                  </a:lnTo>
                  <a:lnTo>
                    <a:pt x="485" y="58"/>
                  </a:lnTo>
                  <a:lnTo>
                    <a:pt x="482" y="64"/>
                  </a:lnTo>
                  <a:lnTo>
                    <a:pt x="481" y="70"/>
                  </a:lnTo>
                  <a:lnTo>
                    <a:pt x="480" y="71"/>
                  </a:lnTo>
                  <a:lnTo>
                    <a:pt x="478" y="72"/>
                  </a:lnTo>
                  <a:lnTo>
                    <a:pt x="475" y="76"/>
                  </a:lnTo>
                  <a:lnTo>
                    <a:pt x="473" y="83"/>
                  </a:lnTo>
                  <a:lnTo>
                    <a:pt x="473" y="90"/>
                  </a:lnTo>
                  <a:lnTo>
                    <a:pt x="473" y="98"/>
                  </a:lnTo>
                  <a:lnTo>
                    <a:pt x="446" y="112"/>
                  </a:lnTo>
                  <a:lnTo>
                    <a:pt x="434" y="115"/>
                  </a:lnTo>
                  <a:lnTo>
                    <a:pt x="425" y="117"/>
                  </a:lnTo>
                  <a:lnTo>
                    <a:pt x="417" y="118"/>
                  </a:lnTo>
                  <a:lnTo>
                    <a:pt x="407" y="119"/>
                  </a:lnTo>
                  <a:lnTo>
                    <a:pt x="397" y="118"/>
                  </a:lnTo>
                  <a:lnTo>
                    <a:pt x="388" y="119"/>
                  </a:lnTo>
                  <a:lnTo>
                    <a:pt x="381" y="121"/>
                  </a:lnTo>
                  <a:lnTo>
                    <a:pt x="376" y="123"/>
                  </a:lnTo>
                  <a:lnTo>
                    <a:pt x="375" y="125"/>
                  </a:lnTo>
                  <a:lnTo>
                    <a:pt x="370" y="124"/>
                  </a:lnTo>
                  <a:lnTo>
                    <a:pt x="368" y="124"/>
                  </a:lnTo>
                  <a:lnTo>
                    <a:pt x="366" y="127"/>
                  </a:lnTo>
                  <a:lnTo>
                    <a:pt x="364" y="130"/>
                  </a:lnTo>
                  <a:lnTo>
                    <a:pt x="361" y="138"/>
                  </a:lnTo>
                  <a:lnTo>
                    <a:pt x="360" y="141"/>
                  </a:lnTo>
                  <a:lnTo>
                    <a:pt x="153" y="130"/>
                  </a:lnTo>
                  <a:lnTo>
                    <a:pt x="113" y="130"/>
                  </a:lnTo>
                  <a:lnTo>
                    <a:pt x="95" y="130"/>
                  </a:lnTo>
                  <a:lnTo>
                    <a:pt x="78" y="131"/>
                  </a:lnTo>
                  <a:lnTo>
                    <a:pt x="65" y="135"/>
                  </a:lnTo>
                  <a:lnTo>
                    <a:pt x="52" y="139"/>
                  </a:lnTo>
                  <a:lnTo>
                    <a:pt x="40" y="144"/>
                  </a:lnTo>
                  <a:lnTo>
                    <a:pt x="30" y="152"/>
                  </a:lnTo>
                  <a:lnTo>
                    <a:pt x="21" y="159"/>
                  </a:lnTo>
                  <a:lnTo>
                    <a:pt x="12" y="162"/>
                  </a:lnTo>
                  <a:lnTo>
                    <a:pt x="7" y="167"/>
                  </a:lnTo>
                  <a:lnTo>
                    <a:pt x="3" y="170"/>
                  </a:lnTo>
                  <a:lnTo>
                    <a:pt x="1" y="173"/>
                  </a:lnTo>
                  <a:lnTo>
                    <a:pt x="0" y="177"/>
                  </a:lnTo>
                  <a:lnTo>
                    <a:pt x="1" y="181"/>
                  </a:lnTo>
                  <a:lnTo>
                    <a:pt x="1" y="183"/>
                  </a:lnTo>
                  <a:lnTo>
                    <a:pt x="4" y="184"/>
                  </a:lnTo>
                  <a:lnTo>
                    <a:pt x="17" y="192"/>
                  </a:lnTo>
                  <a:lnTo>
                    <a:pt x="31" y="199"/>
                  </a:lnTo>
                  <a:lnTo>
                    <a:pt x="46" y="204"/>
                  </a:lnTo>
                  <a:lnTo>
                    <a:pt x="60" y="210"/>
                  </a:lnTo>
                  <a:lnTo>
                    <a:pt x="76" y="214"/>
                  </a:lnTo>
                  <a:lnTo>
                    <a:pt x="92" y="218"/>
                  </a:lnTo>
                  <a:lnTo>
                    <a:pt x="106" y="220"/>
                  </a:lnTo>
                  <a:lnTo>
                    <a:pt x="120" y="221"/>
                  </a:lnTo>
                  <a:lnTo>
                    <a:pt x="277" y="230"/>
                  </a:lnTo>
                  <a:lnTo>
                    <a:pt x="348" y="272"/>
                  </a:lnTo>
                  <a:lnTo>
                    <a:pt x="340" y="275"/>
                  </a:lnTo>
                  <a:lnTo>
                    <a:pt x="329" y="277"/>
                  </a:lnTo>
                  <a:lnTo>
                    <a:pt x="320" y="278"/>
                  </a:lnTo>
                  <a:lnTo>
                    <a:pt x="311" y="278"/>
                  </a:lnTo>
                  <a:lnTo>
                    <a:pt x="299" y="277"/>
                  </a:lnTo>
                  <a:lnTo>
                    <a:pt x="290" y="278"/>
                  </a:lnTo>
                  <a:lnTo>
                    <a:pt x="283" y="281"/>
                  </a:lnTo>
                  <a:lnTo>
                    <a:pt x="277" y="286"/>
                  </a:lnTo>
                  <a:lnTo>
                    <a:pt x="272" y="287"/>
                  </a:lnTo>
                  <a:lnTo>
                    <a:pt x="268" y="289"/>
                  </a:lnTo>
                  <a:lnTo>
                    <a:pt x="266" y="292"/>
                  </a:lnTo>
                  <a:lnTo>
                    <a:pt x="264" y="303"/>
                  </a:lnTo>
                  <a:lnTo>
                    <a:pt x="265" y="314"/>
                  </a:lnTo>
                  <a:lnTo>
                    <a:pt x="267" y="317"/>
                  </a:lnTo>
                  <a:lnTo>
                    <a:pt x="268" y="320"/>
                  </a:lnTo>
                  <a:lnTo>
                    <a:pt x="269" y="320"/>
                  </a:lnTo>
                  <a:lnTo>
                    <a:pt x="271" y="321"/>
                  </a:lnTo>
                  <a:lnTo>
                    <a:pt x="297" y="323"/>
                  </a:lnTo>
                  <a:lnTo>
                    <a:pt x="304" y="321"/>
                  </a:lnTo>
                  <a:lnTo>
                    <a:pt x="306" y="321"/>
                  </a:lnTo>
                  <a:lnTo>
                    <a:pt x="306" y="320"/>
                  </a:lnTo>
                  <a:lnTo>
                    <a:pt x="344" y="320"/>
                  </a:lnTo>
                  <a:lnTo>
                    <a:pt x="347" y="320"/>
                  </a:lnTo>
                  <a:lnTo>
                    <a:pt x="343" y="321"/>
                  </a:lnTo>
                  <a:lnTo>
                    <a:pt x="340" y="325"/>
                  </a:lnTo>
                  <a:lnTo>
                    <a:pt x="335" y="325"/>
                  </a:lnTo>
                  <a:lnTo>
                    <a:pt x="330" y="327"/>
                  </a:lnTo>
                  <a:lnTo>
                    <a:pt x="329" y="331"/>
                  </a:lnTo>
                  <a:lnTo>
                    <a:pt x="328" y="337"/>
                  </a:lnTo>
                  <a:lnTo>
                    <a:pt x="327" y="342"/>
                  </a:lnTo>
                  <a:lnTo>
                    <a:pt x="328" y="352"/>
                  </a:lnTo>
                  <a:lnTo>
                    <a:pt x="330" y="357"/>
                  </a:lnTo>
                  <a:lnTo>
                    <a:pt x="331" y="359"/>
                  </a:lnTo>
                  <a:lnTo>
                    <a:pt x="334" y="359"/>
                  </a:lnTo>
                  <a:lnTo>
                    <a:pt x="361" y="362"/>
                  </a:lnTo>
                  <a:lnTo>
                    <a:pt x="369" y="362"/>
                  </a:lnTo>
                  <a:lnTo>
                    <a:pt x="371" y="362"/>
                  </a:lnTo>
                  <a:lnTo>
                    <a:pt x="371" y="359"/>
                  </a:lnTo>
                  <a:lnTo>
                    <a:pt x="411" y="359"/>
                  </a:lnTo>
                  <a:lnTo>
                    <a:pt x="439" y="354"/>
                  </a:lnTo>
                  <a:lnTo>
                    <a:pt x="440" y="350"/>
                  </a:lnTo>
                  <a:lnTo>
                    <a:pt x="440" y="346"/>
                  </a:lnTo>
                  <a:lnTo>
                    <a:pt x="440" y="341"/>
                  </a:lnTo>
                  <a:lnTo>
                    <a:pt x="440" y="339"/>
                  </a:lnTo>
                  <a:lnTo>
                    <a:pt x="453" y="333"/>
                  </a:lnTo>
                  <a:lnTo>
                    <a:pt x="487" y="354"/>
                  </a:lnTo>
                  <a:lnTo>
                    <a:pt x="495" y="355"/>
                  </a:lnTo>
                  <a:lnTo>
                    <a:pt x="512" y="356"/>
                  </a:lnTo>
                  <a:lnTo>
                    <a:pt x="582" y="357"/>
                  </a:lnTo>
                  <a:lnTo>
                    <a:pt x="550" y="354"/>
                  </a:lnTo>
                  <a:lnTo>
                    <a:pt x="473" y="278"/>
                  </a:lnTo>
                  <a:lnTo>
                    <a:pt x="475" y="247"/>
                  </a:lnTo>
                  <a:lnTo>
                    <a:pt x="477" y="245"/>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74" name="Freeform 203"/>
            <p:cNvSpPr>
              <a:spLocks/>
            </p:cNvSpPr>
            <p:nvPr/>
          </p:nvSpPr>
          <p:spPr bwMode="auto">
            <a:xfrm>
              <a:off x="4433" y="2437"/>
              <a:ext cx="52" cy="27"/>
            </a:xfrm>
            <a:custGeom>
              <a:avLst/>
              <a:gdLst/>
              <a:ahLst/>
              <a:cxnLst>
                <a:cxn ang="0">
                  <a:pos x="51" y="17"/>
                </a:cxn>
                <a:cxn ang="0">
                  <a:pos x="23" y="0"/>
                </a:cxn>
                <a:cxn ang="0">
                  <a:pos x="9" y="7"/>
                </a:cxn>
                <a:cxn ang="0">
                  <a:pos x="10" y="9"/>
                </a:cxn>
                <a:cxn ang="0">
                  <a:pos x="11" y="15"/>
                </a:cxn>
                <a:cxn ang="0">
                  <a:pos x="10" y="20"/>
                </a:cxn>
                <a:cxn ang="0">
                  <a:pos x="9" y="22"/>
                </a:cxn>
                <a:cxn ang="0">
                  <a:pos x="0" y="24"/>
                </a:cxn>
                <a:cxn ang="0">
                  <a:pos x="12" y="26"/>
                </a:cxn>
                <a:cxn ang="0">
                  <a:pos x="22" y="26"/>
                </a:cxn>
                <a:cxn ang="0">
                  <a:pos x="32" y="24"/>
                </a:cxn>
                <a:cxn ang="0">
                  <a:pos x="42" y="22"/>
                </a:cxn>
                <a:cxn ang="0">
                  <a:pos x="51" y="17"/>
                </a:cxn>
              </a:cxnLst>
              <a:rect l="0" t="0" r="r" b="b"/>
              <a:pathLst>
                <a:path w="52" h="27">
                  <a:moveTo>
                    <a:pt x="51" y="17"/>
                  </a:moveTo>
                  <a:lnTo>
                    <a:pt x="23" y="0"/>
                  </a:lnTo>
                  <a:lnTo>
                    <a:pt x="9" y="7"/>
                  </a:lnTo>
                  <a:lnTo>
                    <a:pt x="10" y="9"/>
                  </a:lnTo>
                  <a:lnTo>
                    <a:pt x="11" y="15"/>
                  </a:lnTo>
                  <a:lnTo>
                    <a:pt x="10" y="20"/>
                  </a:lnTo>
                  <a:lnTo>
                    <a:pt x="9" y="22"/>
                  </a:lnTo>
                  <a:lnTo>
                    <a:pt x="0" y="24"/>
                  </a:lnTo>
                  <a:lnTo>
                    <a:pt x="12" y="26"/>
                  </a:lnTo>
                  <a:lnTo>
                    <a:pt x="22" y="26"/>
                  </a:lnTo>
                  <a:lnTo>
                    <a:pt x="32" y="24"/>
                  </a:lnTo>
                  <a:lnTo>
                    <a:pt x="42" y="22"/>
                  </a:lnTo>
                  <a:lnTo>
                    <a:pt x="51" y="17"/>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75" name="Freeform 204"/>
            <p:cNvSpPr>
              <a:spLocks/>
            </p:cNvSpPr>
            <p:nvPr/>
          </p:nvSpPr>
          <p:spPr bwMode="auto">
            <a:xfrm>
              <a:off x="4607" y="2269"/>
              <a:ext cx="23" cy="29"/>
            </a:xfrm>
            <a:custGeom>
              <a:avLst/>
              <a:gdLst/>
              <a:ahLst/>
              <a:cxnLst>
                <a:cxn ang="0">
                  <a:pos x="22" y="28"/>
                </a:cxn>
                <a:cxn ang="0">
                  <a:pos x="22" y="0"/>
                </a:cxn>
                <a:cxn ang="0">
                  <a:pos x="10" y="10"/>
                </a:cxn>
                <a:cxn ang="0">
                  <a:pos x="0" y="26"/>
                </a:cxn>
                <a:cxn ang="0">
                  <a:pos x="22" y="28"/>
                </a:cxn>
              </a:cxnLst>
              <a:rect l="0" t="0" r="r" b="b"/>
              <a:pathLst>
                <a:path w="23" h="29">
                  <a:moveTo>
                    <a:pt x="22" y="28"/>
                  </a:moveTo>
                  <a:lnTo>
                    <a:pt x="22" y="0"/>
                  </a:lnTo>
                  <a:lnTo>
                    <a:pt x="10" y="10"/>
                  </a:lnTo>
                  <a:lnTo>
                    <a:pt x="0" y="26"/>
                  </a:lnTo>
                  <a:lnTo>
                    <a:pt x="22" y="28"/>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76" name="Line 205"/>
            <p:cNvSpPr>
              <a:spLocks noChangeShapeType="1"/>
            </p:cNvSpPr>
            <p:nvPr/>
          </p:nvSpPr>
          <p:spPr bwMode="auto">
            <a:xfrm flipH="1" flipV="1">
              <a:off x="4425" y="2290"/>
              <a:ext cx="180" cy="2"/>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77" name="Freeform 206"/>
            <p:cNvSpPr>
              <a:spLocks/>
            </p:cNvSpPr>
            <p:nvPr/>
          </p:nvSpPr>
          <p:spPr bwMode="auto">
            <a:xfrm>
              <a:off x="4459" y="2258"/>
              <a:ext cx="87" cy="32"/>
            </a:xfrm>
            <a:custGeom>
              <a:avLst/>
              <a:gdLst/>
              <a:ahLst/>
              <a:cxnLst>
                <a:cxn ang="0">
                  <a:pos x="0" y="31"/>
                </a:cxn>
                <a:cxn ang="0">
                  <a:pos x="44" y="6"/>
                </a:cxn>
                <a:cxn ang="0">
                  <a:pos x="52" y="4"/>
                </a:cxn>
                <a:cxn ang="0">
                  <a:pos x="62" y="2"/>
                </a:cxn>
                <a:cxn ang="0">
                  <a:pos x="86" y="0"/>
                </a:cxn>
                <a:cxn ang="0">
                  <a:pos x="57" y="0"/>
                </a:cxn>
              </a:cxnLst>
              <a:rect l="0" t="0" r="r" b="b"/>
              <a:pathLst>
                <a:path w="87" h="32">
                  <a:moveTo>
                    <a:pt x="0" y="31"/>
                  </a:moveTo>
                  <a:lnTo>
                    <a:pt x="44" y="6"/>
                  </a:lnTo>
                  <a:lnTo>
                    <a:pt x="52" y="4"/>
                  </a:lnTo>
                  <a:lnTo>
                    <a:pt x="62" y="2"/>
                  </a:lnTo>
                  <a:lnTo>
                    <a:pt x="86" y="0"/>
                  </a:lnTo>
                  <a:lnTo>
                    <a:pt x="57"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78" name="Freeform 207"/>
            <p:cNvSpPr>
              <a:spLocks/>
            </p:cNvSpPr>
            <p:nvPr/>
          </p:nvSpPr>
          <p:spPr bwMode="auto">
            <a:xfrm>
              <a:off x="4467" y="2275"/>
              <a:ext cx="17" cy="17"/>
            </a:xfrm>
            <a:custGeom>
              <a:avLst/>
              <a:gdLst/>
              <a:ahLst/>
              <a:cxnLst>
                <a:cxn ang="0">
                  <a:pos x="0" y="16"/>
                </a:cxn>
                <a:cxn ang="0">
                  <a:pos x="11" y="5"/>
                </a:cxn>
                <a:cxn ang="0">
                  <a:pos x="16" y="0"/>
                </a:cxn>
              </a:cxnLst>
              <a:rect l="0" t="0" r="r" b="b"/>
              <a:pathLst>
                <a:path w="17" h="17">
                  <a:moveTo>
                    <a:pt x="0" y="16"/>
                  </a:moveTo>
                  <a:lnTo>
                    <a:pt x="11" y="5"/>
                  </a:lnTo>
                  <a:lnTo>
                    <a:pt x="16"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79" name="Freeform 208"/>
            <p:cNvSpPr>
              <a:spLocks/>
            </p:cNvSpPr>
            <p:nvPr/>
          </p:nvSpPr>
          <p:spPr bwMode="auto">
            <a:xfrm>
              <a:off x="4445" y="2271"/>
              <a:ext cx="35" cy="17"/>
            </a:xfrm>
            <a:custGeom>
              <a:avLst/>
              <a:gdLst/>
              <a:ahLst/>
              <a:cxnLst>
                <a:cxn ang="0">
                  <a:pos x="34" y="16"/>
                </a:cxn>
                <a:cxn ang="0">
                  <a:pos x="27" y="11"/>
                </a:cxn>
                <a:cxn ang="0">
                  <a:pos x="27" y="10"/>
                </a:cxn>
                <a:cxn ang="0">
                  <a:pos x="26" y="10"/>
                </a:cxn>
                <a:cxn ang="0">
                  <a:pos x="21" y="6"/>
                </a:cxn>
                <a:cxn ang="0">
                  <a:pos x="0" y="0"/>
                </a:cxn>
              </a:cxnLst>
              <a:rect l="0" t="0" r="r" b="b"/>
              <a:pathLst>
                <a:path w="35" h="17">
                  <a:moveTo>
                    <a:pt x="34" y="16"/>
                  </a:moveTo>
                  <a:lnTo>
                    <a:pt x="27" y="11"/>
                  </a:lnTo>
                  <a:lnTo>
                    <a:pt x="27" y="10"/>
                  </a:lnTo>
                  <a:lnTo>
                    <a:pt x="26" y="10"/>
                  </a:lnTo>
                  <a:lnTo>
                    <a:pt x="21" y="6"/>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80" name="Freeform 209"/>
            <p:cNvSpPr>
              <a:spLocks/>
            </p:cNvSpPr>
            <p:nvPr/>
          </p:nvSpPr>
          <p:spPr bwMode="auto">
            <a:xfrm>
              <a:off x="4435" y="2269"/>
              <a:ext cx="17" cy="20"/>
            </a:xfrm>
            <a:custGeom>
              <a:avLst/>
              <a:gdLst/>
              <a:ahLst/>
              <a:cxnLst>
                <a:cxn ang="0">
                  <a:pos x="16" y="0"/>
                </a:cxn>
                <a:cxn ang="0">
                  <a:pos x="13" y="2"/>
                </a:cxn>
                <a:cxn ang="0">
                  <a:pos x="8" y="6"/>
                </a:cxn>
                <a:cxn ang="0">
                  <a:pos x="0" y="19"/>
                </a:cxn>
              </a:cxnLst>
              <a:rect l="0" t="0" r="r" b="b"/>
              <a:pathLst>
                <a:path w="17" h="20">
                  <a:moveTo>
                    <a:pt x="16" y="0"/>
                  </a:moveTo>
                  <a:lnTo>
                    <a:pt x="13" y="2"/>
                  </a:lnTo>
                  <a:lnTo>
                    <a:pt x="8" y="6"/>
                  </a:lnTo>
                  <a:lnTo>
                    <a:pt x="0" y="19"/>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81" name="Line 210"/>
            <p:cNvSpPr>
              <a:spLocks noChangeShapeType="1"/>
            </p:cNvSpPr>
            <p:nvPr/>
          </p:nvSpPr>
          <p:spPr bwMode="auto">
            <a:xfrm flipV="1">
              <a:off x="4540" y="2234"/>
              <a:ext cx="20" cy="13"/>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82" name="Freeform 211"/>
            <p:cNvSpPr>
              <a:spLocks/>
            </p:cNvSpPr>
            <p:nvPr/>
          </p:nvSpPr>
          <p:spPr bwMode="auto">
            <a:xfrm>
              <a:off x="4548" y="2217"/>
              <a:ext cx="124" cy="36"/>
            </a:xfrm>
            <a:custGeom>
              <a:avLst/>
              <a:gdLst/>
              <a:ahLst/>
              <a:cxnLst>
                <a:cxn ang="0">
                  <a:pos x="0" y="24"/>
                </a:cxn>
                <a:cxn ang="0">
                  <a:pos x="0" y="13"/>
                </a:cxn>
                <a:cxn ang="0">
                  <a:pos x="2" y="5"/>
                </a:cxn>
                <a:cxn ang="0">
                  <a:pos x="5" y="0"/>
                </a:cxn>
                <a:cxn ang="0">
                  <a:pos x="5" y="5"/>
                </a:cxn>
                <a:cxn ang="0">
                  <a:pos x="8" y="10"/>
                </a:cxn>
                <a:cxn ang="0">
                  <a:pos x="11" y="14"/>
                </a:cxn>
                <a:cxn ang="0">
                  <a:pos x="16" y="17"/>
                </a:cxn>
                <a:cxn ang="0">
                  <a:pos x="29" y="25"/>
                </a:cxn>
                <a:cxn ang="0">
                  <a:pos x="45" y="30"/>
                </a:cxn>
                <a:cxn ang="0">
                  <a:pos x="64" y="33"/>
                </a:cxn>
                <a:cxn ang="0">
                  <a:pos x="83" y="35"/>
                </a:cxn>
                <a:cxn ang="0">
                  <a:pos x="104" y="33"/>
                </a:cxn>
                <a:cxn ang="0">
                  <a:pos x="123" y="31"/>
                </a:cxn>
              </a:cxnLst>
              <a:rect l="0" t="0" r="r" b="b"/>
              <a:pathLst>
                <a:path w="124" h="36">
                  <a:moveTo>
                    <a:pt x="0" y="24"/>
                  </a:moveTo>
                  <a:lnTo>
                    <a:pt x="0" y="13"/>
                  </a:lnTo>
                  <a:lnTo>
                    <a:pt x="2" y="5"/>
                  </a:lnTo>
                  <a:lnTo>
                    <a:pt x="5" y="0"/>
                  </a:lnTo>
                  <a:lnTo>
                    <a:pt x="5" y="5"/>
                  </a:lnTo>
                  <a:lnTo>
                    <a:pt x="8" y="10"/>
                  </a:lnTo>
                  <a:lnTo>
                    <a:pt x="11" y="14"/>
                  </a:lnTo>
                  <a:lnTo>
                    <a:pt x="16" y="17"/>
                  </a:lnTo>
                  <a:lnTo>
                    <a:pt x="29" y="25"/>
                  </a:lnTo>
                  <a:lnTo>
                    <a:pt x="45" y="30"/>
                  </a:lnTo>
                  <a:lnTo>
                    <a:pt x="64" y="33"/>
                  </a:lnTo>
                  <a:lnTo>
                    <a:pt x="83" y="35"/>
                  </a:lnTo>
                  <a:lnTo>
                    <a:pt x="104" y="33"/>
                  </a:lnTo>
                  <a:lnTo>
                    <a:pt x="123" y="3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83" name="Line 212"/>
            <p:cNvSpPr>
              <a:spLocks noChangeShapeType="1"/>
            </p:cNvSpPr>
            <p:nvPr/>
          </p:nvSpPr>
          <p:spPr bwMode="auto">
            <a:xfrm>
              <a:off x="4629" y="2256"/>
              <a:ext cx="0" cy="19"/>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84" name="Freeform 213"/>
            <p:cNvSpPr>
              <a:spLocks/>
            </p:cNvSpPr>
            <p:nvPr/>
          </p:nvSpPr>
          <p:spPr bwMode="auto">
            <a:xfrm>
              <a:off x="4617" y="2251"/>
              <a:ext cx="56" cy="71"/>
            </a:xfrm>
            <a:custGeom>
              <a:avLst/>
              <a:gdLst/>
              <a:ahLst/>
              <a:cxnLst>
                <a:cxn ang="0">
                  <a:pos x="10" y="45"/>
                </a:cxn>
                <a:cxn ang="0">
                  <a:pos x="10" y="48"/>
                </a:cxn>
                <a:cxn ang="0">
                  <a:pos x="7" y="50"/>
                </a:cxn>
                <a:cxn ang="0">
                  <a:pos x="2" y="55"/>
                </a:cxn>
                <a:cxn ang="0">
                  <a:pos x="1" y="57"/>
                </a:cxn>
                <a:cxn ang="0">
                  <a:pos x="0" y="58"/>
                </a:cxn>
                <a:cxn ang="0">
                  <a:pos x="1" y="61"/>
                </a:cxn>
                <a:cxn ang="0">
                  <a:pos x="5" y="64"/>
                </a:cxn>
                <a:cxn ang="0">
                  <a:pos x="15" y="68"/>
                </a:cxn>
                <a:cxn ang="0">
                  <a:pos x="27" y="70"/>
                </a:cxn>
                <a:cxn ang="0">
                  <a:pos x="39" y="68"/>
                </a:cxn>
                <a:cxn ang="0">
                  <a:pos x="48" y="65"/>
                </a:cxn>
                <a:cxn ang="0">
                  <a:pos x="52" y="63"/>
                </a:cxn>
                <a:cxn ang="0">
                  <a:pos x="55" y="61"/>
                </a:cxn>
                <a:cxn ang="0">
                  <a:pos x="53" y="58"/>
                </a:cxn>
                <a:cxn ang="0">
                  <a:pos x="52" y="57"/>
                </a:cxn>
                <a:cxn ang="0">
                  <a:pos x="47" y="52"/>
                </a:cxn>
                <a:cxn ang="0">
                  <a:pos x="46" y="50"/>
                </a:cxn>
                <a:cxn ang="0">
                  <a:pos x="46" y="47"/>
                </a:cxn>
                <a:cxn ang="0">
                  <a:pos x="46" y="0"/>
                </a:cxn>
              </a:cxnLst>
              <a:rect l="0" t="0" r="r" b="b"/>
              <a:pathLst>
                <a:path w="56" h="71">
                  <a:moveTo>
                    <a:pt x="10" y="45"/>
                  </a:moveTo>
                  <a:lnTo>
                    <a:pt x="10" y="48"/>
                  </a:lnTo>
                  <a:lnTo>
                    <a:pt x="7" y="50"/>
                  </a:lnTo>
                  <a:lnTo>
                    <a:pt x="2" y="55"/>
                  </a:lnTo>
                  <a:lnTo>
                    <a:pt x="1" y="57"/>
                  </a:lnTo>
                  <a:lnTo>
                    <a:pt x="0" y="58"/>
                  </a:lnTo>
                  <a:lnTo>
                    <a:pt x="1" y="61"/>
                  </a:lnTo>
                  <a:lnTo>
                    <a:pt x="5" y="64"/>
                  </a:lnTo>
                  <a:lnTo>
                    <a:pt x="15" y="68"/>
                  </a:lnTo>
                  <a:lnTo>
                    <a:pt x="27" y="70"/>
                  </a:lnTo>
                  <a:lnTo>
                    <a:pt x="39" y="68"/>
                  </a:lnTo>
                  <a:lnTo>
                    <a:pt x="48" y="65"/>
                  </a:lnTo>
                  <a:lnTo>
                    <a:pt x="52" y="63"/>
                  </a:lnTo>
                  <a:lnTo>
                    <a:pt x="55" y="61"/>
                  </a:lnTo>
                  <a:lnTo>
                    <a:pt x="53" y="58"/>
                  </a:lnTo>
                  <a:lnTo>
                    <a:pt x="52" y="57"/>
                  </a:lnTo>
                  <a:lnTo>
                    <a:pt x="47" y="52"/>
                  </a:lnTo>
                  <a:lnTo>
                    <a:pt x="46" y="50"/>
                  </a:lnTo>
                  <a:lnTo>
                    <a:pt x="46" y="47"/>
                  </a:lnTo>
                  <a:lnTo>
                    <a:pt x="46"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85" name="Freeform 214"/>
            <p:cNvSpPr>
              <a:spLocks/>
            </p:cNvSpPr>
            <p:nvPr/>
          </p:nvSpPr>
          <p:spPr bwMode="auto">
            <a:xfrm>
              <a:off x="4654" y="2251"/>
              <a:ext cx="17" cy="67"/>
            </a:xfrm>
            <a:custGeom>
              <a:avLst/>
              <a:gdLst/>
              <a:ahLst/>
              <a:cxnLst>
                <a:cxn ang="0">
                  <a:pos x="5" y="0"/>
                </a:cxn>
                <a:cxn ang="0">
                  <a:pos x="0" y="47"/>
                </a:cxn>
                <a:cxn ang="0">
                  <a:pos x="2" y="58"/>
                </a:cxn>
                <a:cxn ang="0">
                  <a:pos x="7" y="62"/>
                </a:cxn>
                <a:cxn ang="0">
                  <a:pos x="16" y="66"/>
                </a:cxn>
              </a:cxnLst>
              <a:rect l="0" t="0" r="r" b="b"/>
              <a:pathLst>
                <a:path w="17" h="67">
                  <a:moveTo>
                    <a:pt x="5" y="0"/>
                  </a:moveTo>
                  <a:lnTo>
                    <a:pt x="0" y="47"/>
                  </a:lnTo>
                  <a:lnTo>
                    <a:pt x="2" y="58"/>
                  </a:lnTo>
                  <a:lnTo>
                    <a:pt x="7" y="62"/>
                  </a:lnTo>
                  <a:lnTo>
                    <a:pt x="16" y="6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86" name="Line 215"/>
            <p:cNvSpPr>
              <a:spLocks noChangeShapeType="1"/>
            </p:cNvSpPr>
            <p:nvPr/>
          </p:nvSpPr>
          <p:spPr bwMode="auto">
            <a:xfrm>
              <a:off x="4658" y="2299"/>
              <a:ext cx="22" cy="1"/>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87" name="Freeform 216"/>
            <p:cNvSpPr>
              <a:spLocks/>
            </p:cNvSpPr>
            <p:nvPr/>
          </p:nvSpPr>
          <p:spPr bwMode="auto">
            <a:xfrm>
              <a:off x="4656" y="2167"/>
              <a:ext cx="24" cy="81"/>
            </a:xfrm>
            <a:custGeom>
              <a:avLst/>
              <a:gdLst/>
              <a:ahLst/>
              <a:cxnLst>
                <a:cxn ang="0">
                  <a:pos x="19" y="80"/>
                </a:cxn>
                <a:cxn ang="0">
                  <a:pos x="20" y="75"/>
                </a:cxn>
                <a:cxn ang="0">
                  <a:pos x="23" y="70"/>
                </a:cxn>
                <a:cxn ang="0">
                  <a:pos x="21" y="63"/>
                </a:cxn>
                <a:cxn ang="0">
                  <a:pos x="20" y="54"/>
                </a:cxn>
                <a:cxn ang="0">
                  <a:pos x="12" y="32"/>
                </a:cxn>
                <a:cxn ang="0">
                  <a:pos x="0" y="0"/>
                </a:cxn>
              </a:cxnLst>
              <a:rect l="0" t="0" r="r" b="b"/>
              <a:pathLst>
                <a:path w="24" h="81">
                  <a:moveTo>
                    <a:pt x="19" y="80"/>
                  </a:moveTo>
                  <a:lnTo>
                    <a:pt x="20" y="75"/>
                  </a:lnTo>
                  <a:lnTo>
                    <a:pt x="23" y="70"/>
                  </a:lnTo>
                  <a:lnTo>
                    <a:pt x="21" y="63"/>
                  </a:lnTo>
                  <a:lnTo>
                    <a:pt x="20" y="54"/>
                  </a:lnTo>
                  <a:lnTo>
                    <a:pt x="12" y="32"/>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88" name="Freeform 217"/>
            <p:cNvSpPr>
              <a:spLocks/>
            </p:cNvSpPr>
            <p:nvPr/>
          </p:nvSpPr>
          <p:spPr bwMode="auto">
            <a:xfrm>
              <a:off x="4622" y="2167"/>
              <a:ext cx="51" cy="63"/>
            </a:xfrm>
            <a:custGeom>
              <a:avLst/>
              <a:gdLst/>
              <a:ahLst/>
              <a:cxnLst>
                <a:cxn ang="0">
                  <a:pos x="31" y="0"/>
                </a:cxn>
                <a:cxn ang="0">
                  <a:pos x="43" y="35"/>
                </a:cxn>
                <a:cxn ang="0">
                  <a:pos x="47" y="49"/>
                </a:cxn>
                <a:cxn ang="0">
                  <a:pos x="50" y="58"/>
                </a:cxn>
                <a:cxn ang="0">
                  <a:pos x="18" y="62"/>
                </a:cxn>
                <a:cxn ang="0">
                  <a:pos x="16" y="52"/>
                </a:cxn>
                <a:cxn ang="0">
                  <a:pos x="12" y="38"/>
                </a:cxn>
                <a:cxn ang="0">
                  <a:pos x="0" y="3"/>
                </a:cxn>
              </a:cxnLst>
              <a:rect l="0" t="0" r="r" b="b"/>
              <a:pathLst>
                <a:path w="51" h="63">
                  <a:moveTo>
                    <a:pt x="31" y="0"/>
                  </a:moveTo>
                  <a:lnTo>
                    <a:pt x="43" y="35"/>
                  </a:lnTo>
                  <a:lnTo>
                    <a:pt x="47" y="49"/>
                  </a:lnTo>
                  <a:lnTo>
                    <a:pt x="50" y="58"/>
                  </a:lnTo>
                  <a:lnTo>
                    <a:pt x="18" y="62"/>
                  </a:lnTo>
                  <a:lnTo>
                    <a:pt x="16" y="52"/>
                  </a:lnTo>
                  <a:lnTo>
                    <a:pt x="12" y="38"/>
                  </a:lnTo>
                  <a:lnTo>
                    <a:pt x="0" y="3"/>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89" name="Freeform 218"/>
            <p:cNvSpPr>
              <a:spLocks/>
            </p:cNvSpPr>
            <p:nvPr/>
          </p:nvSpPr>
          <p:spPr bwMode="auto">
            <a:xfrm>
              <a:off x="4617" y="2171"/>
              <a:ext cx="20" cy="82"/>
            </a:xfrm>
            <a:custGeom>
              <a:avLst/>
              <a:gdLst/>
              <a:ahLst/>
              <a:cxnLst>
                <a:cxn ang="0">
                  <a:pos x="0" y="0"/>
                </a:cxn>
                <a:cxn ang="0">
                  <a:pos x="11" y="33"/>
                </a:cxn>
                <a:cxn ang="0">
                  <a:pos x="17" y="54"/>
                </a:cxn>
                <a:cxn ang="0">
                  <a:pos x="19" y="63"/>
                </a:cxn>
                <a:cxn ang="0">
                  <a:pos x="19" y="69"/>
                </a:cxn>
                <a:cxn ang="0">
                  <a:pos x="18" y="76"/>
                </a:cxn>
                <a:cxn ang="0">
                  <a:pos x="17" y="81"/>
                </a:cxn>
              </a:cxnLst>
              <a:rect l="0" t="0" r="r" b="b"/>
              <a:pathLst>
                <a:path w="20" h="82">
                  <a:moveTo>
                    <a:pt x="0" y="0"/>
                  </a:moveTo>
                  <a:lnTo>
                    <a:pt x="11" y="33"/>
                  </a:lnTo>
                  <a:lnTo>
                    <a:pt x="17" y="54"/>
                  </a:lnTo>
                  <a:lnTo>
                    <a:pt x="19" y="63"/>
                  </a:lnTo>
                  <a:lnTo>
                    <a:pt x="19" y="69"/>
                  </a:lnTo>
                  <a:lnTo>
                    <a:pt x="18" y="76"/>
                  </a:lnTo>
                  <a:lnTo>
                    <a:pt x="17" y="8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90" name="Freeform 219"/>
            <p:cNvSpPr>
              <a:spLocks/>
            </p:cNvSpPr>
            <p:nvPr/>
          </p:nvSpPr>
          <p:spPr bwMode="auto">
            <a:xfrm>
              <a:off x="4682" y="2170"/>
              <a:ext cx="47" cy="17"/>
            </a:xfrm>
            <a:custGeom>
              <a:avLst/>
              <a:gdLst/>
              <a:ahLst/>
              <a:cxnLst>
                <a:cxn ang="0">
                  <a:pos x="46" y="16"/>
                </a:cxn>
                <a:cxn ang="0">
                  <a:pos x="38" y="11"/>
                </a:cxn>
                <a:cxn ang="0">
                  <a:pos x="27" y="5"/>
                </a:cxn>
                <a:cxn ang="0">
                  <a:pos x="14" y="2"/>
                </a:cxn>
                <a:cxn ang="0">
                  <a:pos x="0" y="0"/>
                </a:cxn>
              </a:cxnLst>
              <a:rect l="0" t="0" r="r" b="b"/>
              <a:pathLst>
                <a:path w="47" h="17">
                  <a:moveTo>
                    <a:pt x="46" y="16"/>
                  </a:moveTo>
                  <a:lnTo>
                    <a:pt x="38" y="11"/>
                  </a:lnTo>
                  <a:lnTo>
                    <a:pt x="27" y="5"/>
                  </a:lnTo>
                  <a:lnTo>
                    <a:pt x="14" y="2"/>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91" name="Line 220"/>
            <p:cNvSpPr>
              <a:spLocks noChangeShapeType="1"/>
            </p:cNvSpPr>
            <p:nvPr/>
          </p:nvSpPr>
          <p:spPr bwMode="auto">
            <a:xfrm flipV="1">
              <a:off x="4682" y="2150"/>
              <a:ext cx="49" cy="24"/>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92" name="Line 221"/>
            <p:cNvSpPr>
              <a:spLocks noChangeShapeType="1"/>
            </p:cNvSpPr>
            <p:nvPr/>
          </p:nvSpPr>
          <p:spPr bwMode="auto">
            <a:xfrm>
              <a:off x="4726" y="2146"/>
              <a:ext cx="38" cy="1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93" name="Line 222"/>
            <p:cNvSpPr>
              <a:spLocks noChangeShapeType="1"/>
            </p:cNvSpPr>
            <p:nvPr/>
          </p:nvSpPr>
          <p:spPr bwMode="auto">
            <a:xfrm flipH="1">
              <a:off x="4715" y="2157"/>
              <a:ext cx="37" cy="26"/>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94" name="Line 223"/>
            <p:cNvSpPr>
              <a:spLocks noChangeShapeType="1"/>
            </p:cNvSpPr>
            <p:nvPr/>
          </p:nvSpPr>
          <p:spPr bwMode="auto">
            <a:xfrm flipV="1">
              <a:off x="4703" y="2152"/>
              <a:ext cx="38" cy="28"/>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95" name="Freeform 224"/>
            <p:cNvSpPr>
              <a:spLocks/>
            </p:cNvSpPr>
            <p:nvPr/>
          </p:nvSpPr>
          <p:spPr bwMode="auto">
            <a:xfrm>
              <a:off x="4580" y="2251"/>
              <a:ext cx="47" cy="44"/>
            </a:xfrm>
            <a:custGeom>
              <a:avLst/>
              <a:gdLst/>
              <a:ahLst/>
              <a:cxnLst>
                <a:cxn ang="0">
                  <a:pos x="46" y="0"/>
                </a:cxn>
                <a:cxn ang="0">
                  <a:pos x="20" y="20"/>
                </a:cxn>
                <a:cxn ang="0">
                  <a:pos x="0" y="43"/>
                </a:cxn>
              </a:cxnLst>
              <a:rect l="0" t="0" r="r" b="b"/>
              <a:pathLst>
                <a:path w="47" h="44">
                  <a:moveTo>
                    <a:pt x="46" y="0"/>
                  </a:moveTo>
                  <a:lnTo>
                    <a:pt x="20" y="20"/>
                  </a:lnTo>
                  <a:lnTo>
                    <a:pt x="0" y="43"/>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96" name="Line 225"/>
            <p:cNvSpPr>
              <a:spLocks noChangeShapeType="1"/>
            </p:cNvSpPr>
            <p:nvPr/>
          </p:nvSpPr>
          <p:spPr bwMode="auto">
            <a:xfrm flipH="1" flipV="1">
              <a:off x="4594" y="2271"/>
              <a:ext cx="21" cy="6"/>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97" name="Line 226"/>
            <p:cNvSpPr>
              <a:spLocks noChangeShapeType="1"/>
            </p:cNvSpPr>
            <p:nvPr/>
          </p:nvSpPr>
          <p:spPr bwMode="auto">
            <a:xfrm flipV="1">
              <a:off x="4543" y="2253"/>
              <a:ext cx="62" cy="45"/>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98" name="Line 227"/>
            <p:cNvSpPr>
              <a:spLocks noChangeShapeType="1"/>
            </p:cNvSpPr>
            <p:nvPr/>
          </p:nvSpPr>
          <p:spPr bwMode="auto">
            <a:xfrm flipH="1">
              <a:off x="4521" y="2238"/>
              <a:ext cx="43" cy="22"/>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799" name="Line 228"/>
            <p:cNvSpPr>
              <a:spLocks noChangeShapeType="1"/>
            </p:cNvSpPr>
            <p:nvPr/>
          </p:nvSpPr>
          <p:spPr bwMode="auto">
            <a:xfrm flipH="1">
              <a:off x="4462" y="2263"/>
              <a:ext cx="56" cy="28"/>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00" name="Freeform 229"/>
            <p:cNvSpPr>
              <a:spLocks/>
            </p:cNvSpPr>
            <p:nvPr/>
          </p:nvSpPr>
          <p:spPr bwMode="auto">
            <a:xfrm>
              <a:off x="4758" y="2182"/>
              <a:ext cx="154" cy="137"/>
            </a:xfrm>
            <a:custGeom>
              <a:avLst/>
              <a:gdLst/>
              <a:ahLst/>
              <a:cxnLst>
                <a:cxn ang="0">
                  <a:pos x="0" y="119"/>
                </a:cxn>
                <a:cxn ang="0">
                  <a:pos x="23" y="128"/>
                </a:cxn>
                <a:cxn ang="0">
                  <a:pos x="34" y="130"/>
                </a:cxn>
                <a:cxn ang="0">
                  <a:pos x="44" y="131"/>
                </a:cxn>
                <a:cxn ang="0">
                  <a:pos x="114" y="136"/>
                </a:cxn>
                <a:cxn ang="0">
                  <a:pos x="153" y="0"/>
                </a:cxn>
              </a:cxnLst>
              <a:rect l="0" t="0" r="r" b="b"/>
              <a:pathLst>
                <a:path w="154" h="137">
                  <a:moveTo>
                    <a:pt x="0" y="119"/>
                  </a:moveTo>
                  <a:lnTo>
                    <a:pt x="23" y="128"/>
                  </a:lnTo>
                  <a:lnTo>
                    <a:pt x="34" y="130"/>
                  </a:lnTo>
                  <a:lnTo>
                    <a:pt x="44" y="131"/>
                  </a:lnTo>
                  <a:lnTo>
                    <a:pt x="114" y="136"/>
                  </a:lnTo>
                  <a:lnTo>
                    <a:pt x="153"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01" name="Freeform 230"/>
            <p:cNvSpPr>
              <a:spLocks/>
            </p:cNvSpPr>
            <p:nvPr/>
          </p:nvSpPr>
          <p:spPr bwMode="auto">
            <a:xfrm>
              <a:off x="4841" y="2182"/>
              <a:ext cx="99" cy="136"/>
            </a:xfrm>
            <a:custGeom>
              <a:avLst/>
              <a:gdLst/>
              <a:ahLst/>
              <a:cxnLst>
                <a:cxn ang="0">
                  <a:pos x="98" y="1"/>
                </a:cxn>
                <a:cxn ang="0">
                  <a:pos x="59" y="0"/>
                </a:cxn>
                <a:cxn ang="0">
                  <a:pos x="0" y="135"/>
                </a:cxn>
              </a:cxnLst>
              <a:rect l="0" t="0" r="r" b="b"/>
              <a:pathLst>
                <a:path w="99" h="136">
                  <a:moveTo>
                    <a:pt x="98" y="1"/>
                  </a:moveTo>
                  <a:lnTo>
                    <a:pt x="59" y="0"/>
                  </a:lnTo>
                  <a:lnTo>
                    <a:pt x="0" y="135"/>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02" name="Freeform 231"/>
            <p:cNvSpPr>
              <a:spLocks/>
            </p:cNvSpPr>
            <p:nvPr/>
          </p:nvSpPr>
          <p:spPr bwMode="auto">
            <a:xfrm>
              <a:off x="4874" y="2317"/>
              <a:ext cx="58" cy="18"/>
            </a:xfrm>
            <a:custGeom>
              <a:avLst/>
              <a:gdLst/>
              <a:ahLst/>
              <a:cxnLst>
                <a:cxn ang="0">
                  <a:pos x="0" y="0"/>
                </a:cxn>
                <a:cxn ang="0">
                  <a:pos x="38" y="2"/>
                </a:cxn>
                <a:cxn ang="0">
                  <a:pos x="44" y="3"/>
                </a:cxn>
                <a:cxn ang="0">
                  <a:pos x="49" y="5"/>
                </a:cxn>
                <a:cxn ang="0">
                  <a:pos x="54" y="9"/>
                </a:cxn>
                <a:cxn ang="0">
                  <a:pos x="55" y="12"/>
                </a:cxn>
                <a:cxn ang="0">
                  <a:pos x="57" y="17"/>
                </a:cxn>
              </a:cxnLst>
              <a:rect l="0" t="0" r="r" b="b"/>
              <a:pathLst>
                <a:path w="58" h="18">
                  <a:moveTo>
                    <a:pt x="0" y="0"/>
                  </a:moveTo>
                  <a:lnTo>
                    <a:pt x="38" y="2"/>
                  </a:lnTo>
                  <a:lnTo>
                    <a:pt x="44" y="3"/>
                  </a:lnTo>
                  <a:lnTo>
                    <a:pt x="49" y="5"/>
                  </a:lnTo>
                  <a:lnTo>
                    <a:pt x="54" y="9"/>
                  </a:lnTo>
                  <a:lnTo>
                    <a:pt x="55" y="12"/>
                  </a:lnTo>
                  <a:lnTo>
                    <a:pt x="57" y="17"/>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03" name="Freeform 232"/>
            <p:cNvSpPr>
              <a:spLocks/>
            </p:cNvSpPr>
            <p:nvPr/>
          </p:nvSpPr>
          <p:spPr bwMode="auto">
            <a:xfrm>
              <a:off x="4884" y="2317"/>
              <a:ext cx="17" cy="17"/>
            </a:xfrm>
            <a:custGeom>
              <a:avLst/>
              <a:gdLst/>
              <a:ahLst/>
              <a:cxnLst>
                <a:cxn ang="0">
                  <a:pos x="16" y="0"/>
                </a:cxn>
                <a:cxn ang="0">
                  <a:pos x="0" y="8"/>
                </a:cxn>
                <a:cxn ang="0">
                  <a:pos x="0" y="16"/>
                </a:cxn>
              </a:cxnLst>
              <a:rect l="0" t="0" r="r" b="b"/>
              <a:pathLst>
                <a:path w="17" h="17">
                  <a:moveTo>
                    <a:pt x="16" y="0"/>
                  </a:moveTo>
                  <a:lnTo>
                    <a:pt x="0" y="8"/>
                  </a:lnTo>
                  <a:lnTo>
                    <a:pt x="0"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04" name="Line 233"/>
            <p:cNvSpPr>
              <a:spLocks noChangeShapeType="1"/>
            </p:cNvSpPr>
            <p:nvPr/>
          </p:nvSpPr>
          <p:spPr bwMode="auto">
            <a:xfrm flipV="1">
              <a:off x="4914" y="2279"/>
              <a:ext cx="5" cy="48"/>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05" name="Line 234"/>
            <p:cNvSpPr>
              <a:spLocks noChangeShapeType="1"/>
            </p:cNvSpPr>
            <p:nvPr/>
          </p:nvSpPr>
          <p:spPr bwMode="auto">
            <a:xfrm flipV="1">
              <a:off x="4914" y="2265"/>
              <a:ext cx="32" cy="24"/>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06" name="Line 235"/>
            <p:cNvSpPr>
              <a:spLocks noChangeShapeType="1"/>
            </p:cNvSpPr>
            <p:nvPr/>
          </p:nvSpPr>
          <p:spPr bwMode="auto">
            <a:xfrm flipH="1">
              <a:off x="4913" y="2269"/>
              <a:ext cx="56" cy="4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07" name="Line 236"/>
            <p:cNvSpPr>
              <a:spLocks noChangeShapeType="1"/>
            </p:cNvSpPr>
            <p:nvPr/>
          </p:nvSpPr>
          <p:spPr bwMode="auto">
            <a:xfrm flipV="1">
              <a:off x="4917" y="2271"/>
              <a:ext cx="65" cy="59"/>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08" name="Freeform 237"/>
            <p:cNvSpPr>
              <a:spLocks/>
            </p:cNvSpPr>
            <p:nvPr/>
          </p:nvSpPr>
          <p:spPr bwMode="auto">
            <a:xfrm>
              <a:off x="4939" y="2266"/>
              <a:ext cx="47" cy="17"/>
            </a:xfrm>
            <a:custGeom>
              <a:avLst/>
              <a:gdLst/>
              <a:ahLst/>
              <a:cxnLst>
                <a:cxn ang="0">
                  <a:pos x="0" y="0"/>
                </a:cxn>
                <a:cxn ang="0">
                  <a:pos x="2" y="0"/>
                </a:cxn>
                <a:cxn ang="0">
                  <a:pos x="10" y="0"/>
                </a:cxn>
                <a:cxn ang="0">
                  <a:pos x="24" y="5"/>
                </a:cxn>
                <a:cxn ang="0">
                  <a:pos x="46" y="16"/>
                </a:cxn>
              </a:cxnLst>
              <a:rect l="0" t="0" r="r" b="b"/>
              <a:pathLst>
                <a:path w="47" h="17">
                  <a:moveTo>
                    <a:pt x="0" y="0"/>
                  </a:moveTo>
                  <a:lnTo>
                    <a:pt x="2" y="0"/>
                  </a:lnTo>
                  <a:lnTo>
                    <a:pt x="10" y="0"/>
                  </a:lnTo>
                  <a:lnTo>
                    <a:pt x="24" y="5"/>
                  </a:lnTo>
                  <a:lnTo>
                    <a:pt x="46"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09" name="Freeform 238"/>
            <p:cNvSpPr>
              <a:spLocks/>
            </p:cNvSpPr>
            <p:nvPr/>
          </p:nvSpPr>
          <p:spPr bwMode="auto">
            <a:xfrm>
              <a:off x="4826" y="2331"/>
              <a:ext cx="106" cy="25"/>
            </a:xfrm>
            <a:custGeom>
              <a:avLst/>
              <a:gdLst/>
              <a:ahLst/>
              <a:cxnLst>
                <a:cxn ang="0">
                  <a:pos x="105" y="6"/>
                </a:cxn>
                <a:cxn ang="0">
                  <a:pos x="103" y="5"/>
                </a:cxn>
                <a:cxn ang="0">
                  <a:pos x="76" y="1"/>
                </a:cxn>
                <a:cxn ang="0">
                  <a:pos x="49" y="0"/>
                </a:cxn>
                <a:cxn ang="0">
                  <a:pos x="24" y="1"/>
                </a:cxn>
                <a:cxn ang="0">
                  <a:pos x="2" y="5"/>
                </a:cxn>
                <a:cxn ang="0">
                  <a:pos x="1" y="6"/>
                </a:cxn>
                <a:cxn ang="0">
                  <a:pos x="0" y="7"/>
                </a:cxn>
                <a:cxn ang="0">
                  <a:pos x="1" y="10"/>
                </a:cxn>
                <a:cxn ang="0">
                  <a:pos x="32" y="24"/>
                </a:cxn>
              </a:cxnLst>
              <a:rect l="0" t="0" r="r" b="b"/>
              <a:pathLst>
                <a:path w="106" h="25">
                  <a:moveTo>
                    <a:pt x="105" y="6"/>
                  </a:moveTo>
                  <a:lnTo>
                    <a:pt x="103" y="5"/>
                  </a:lnTo>
                  <a:lnTo>
                    <a:pt x="76" y="1"/>
                  </a:lnTo>
                  <a:lnTo>
                    <a:pt x="49" y="0"/>
                  </a:lnTo>
                  <a:lnTo>
                    <a:pt x="24" y="1"/>
                  </a:lnTo>
                  <a:lnTo>
                    <a:pt x="2" y="5"/>
                  </a:lnTo>
                  <a:lnTo>
                    <a:pt x="1" y="6"/>
                  </a:lnTo>
                  <a:lnTo>
                    <a:pt x="0" y="7"/>
                  </a:lnTo>
                  <a:lnTo>
                    <a:pt x="1" y="10"/>
                  </a:lnTo>
                  <a:lnTo>
                    <a:pt x="32" y="24"/>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10" name="Line 239"/>
            <p:cNvSpPr>
              <a:spLocks noChangeShapeType="1"/>
            </p:cNvSpPr>
            <p:nvPr/>
          </p:nvSpPr>
          <p:spPr bwMode="auto">
            <a:xfrm>
              <a:off x="4831" y="2336"/>
              <a:ext cx="96" cy="47"/>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11" name="Line 240"/>
            <p:cNvSpPr>
              <a:spLocks noChangeShapeType="1"/>
            </p:cNvSpPr>
            <p:nvPr/>
          </p:nvSpPr>
          <p:spPr bwMode="auto">
            <a:xfrm flipH="1" flipV="1">
              <a:off x="4875" y="2334"/>
              <a:ext cx="62" cy="47"/>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12" name="Line 241"/>
            <p:cNvSpPr>
              <a:spLocks noChangeShapeType="1"/>
            </p:cNvSpPr>
            <p:nvPr/>
          </p:nvSpPr>
          <p:spPr bwMode="auto">
            <a:xfrm>
              <a:off x="4914" y="2338"/>
              <a:ext cx="40" cy="43"/>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13" name="Freeform 242"/>
            <p:cNvSpPr>
              <a:spLocks/>
            </p:cNvSpPr>
            <p:nvPr/>
          </p:nvSpPr>
          <p:spPr bwMode="auto">
            <a:xfrm>
              <a:off x="4899" y="2366"/>
              <a:ext cx="52" cy="17"/>
            </a:xfrm>
            <a:custGeom>
              <a:avLst/>
              <a:gdLst/>
              <a:ahLst/>
              <a:cxnLst>
                <a:cxn ang="0">
                  <a:pos x="51" y="0"/>
                </a:cxn>
                <a:cxn ang="0">
                  <a:pos x="21" y="0"/>
                </a:cxn>
                <a:cxn ang="0">
                  <a:pos x="4" y="5"/>
                </a:cxn>
                <a:cxn ang="0">
                  <a:pos x="1" y="7"/>
                </a:cxn>
                <a:cxn ang="0">
                  <a:pos x="0" y="10"/>
                </a:cxn>
                <a:cxn ang="0">
                  <a:pos x="1" y="13"/>
                </a:cxn>
                <a:cxn ang="0">
                  <a:pos x="3" y="16"/>
                </a:cxn>
              </a:cxnLst>
              <a:rect l="0" t="0" r="r" b="b"/>
              <a:pathLst>
                <a:path w="52" h="17">
                  <a:moveTo>
                    <a:pt x="51" y="0"/>
                  </a:moveTo>
                  <a:lnTo>
                    <a:pt x="21" y="0"/>
                  </a:lnTo>
                  <a:lnTo>
                    <a:pt x="4" y="5"/>
                  </a:lnTo>
                  <a:lnTo>
                    <a:pt x="1" y="7"/>
                  </a:lnTo>
                  <a:lnTo>
                    <a:pt x="0" y="10"/>
                  </a:lnTo>
                  <a:lnTo>
                    <a:pt x="1" y="13"/>
                  </a:lnTo>
                  <a:lnTo>
                    <a:pt x="3"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14" name="Freeform 243"/>
            <p:cNvSpPr>
              <a:spLocks/>
            </p:cNvSpPr>
            <p:nvPr/>
          </p:nvSpPr>
          <p:spPr bwMode="auto">
            <a:xfrm>
              <a:off x="4728" y="2332"/>
              <a:ext cx="17" cy="29"/>
            </a:xfrm>
            <a:custGeom>
              <a:avLst/>
              <a:gdLst/>
              <a:ahLst/>
              <a:cxnLst>
                <a:cxn ang="0">
                  <a:pos x="14" y="28"/>
                </a:cxn>
                <a:cxn ang="0">
                  <a:pos x="15" y="28"/>
                </a:cxn>
                <a:cxn ang="0">
                  <a:pos x="16" y="26"/>
                </a:cxn>
                <a:cxn ang="0">
                  <a:pos x="16" y="3"/>
                </a:cxn>
                <a:cxn ang="0">
                  <a:pos x="16" y="1"/>
                </a:cxn>
                <a:cxn ang="0">
                  <a:pos x="15" y="1"/>
                </a:cxn>
                <a:cxn ang="0">
                  <a:pos x="3" y="0"/>
                </a:cxn>
                <a:cxn ang="0">
                  <a:pos x="2" y="1"/>
                </a:cxn>
                <a:cxn ang="0">
                  <a:pos x="0" y="26"/>
                </a:cxn>
                <a:cxn ang="0">
                  <a:pos x="1" y="26"/>
                </a:cxn>
                <a:cxn ang="0">
                  <a:pos x="2" y="28"/>
                </a:cxn>
                <a:cxn ang="0">
                  <a:pos x="14" y="28"/>
                </a:cxn>
              </a:cxnLst>
              <a:rect l="0" t="0" r="r" b="b"/>
              <a:pathLst>
                <a:path w="17" h="29">
                  <a:moveTo>
                    <a:pt x="14" y="28"/>
                  </a:moveTo>
                  <a:lnTo>
                    <a:pt x="15" y="28"/>
                  </a:lnTo>
                  <a:lnTo>
                    <a:pt x="16" y="26"/>
                  </a:lnTo>
                  <a:lnTo>
                    <a:pt x="16" y="3"/>
                  </a:lnTo>
                  <a:lnTo>
                    <a:pt x="16" y="1"/>
                  </a:lnTo>
                  <a:lnTo>
                    <a:pt x="15" y="1"/>
                  </a:lnTo>
                  <a:lnTo>
                    <a:pt x="3" y="0"/>
                  </a:lnTo>
                  <a:lnTo>
                    <a:pt x="2" y="1"/>
                  </a:lnTo>
                  <a:lnTo>
                    <a:pt x="0" y="26"/>
                  </a:lnTo>
                  <a:lnTo>
                    <a:pt x="1" y="26"/>
                  </a:lnTo>
                  <a:lnTo>
                    <a:pt x="2" y="28"/>
                  </a:lnTo>
                  <a:lnTo>
                    <a:pt x="14" y="28"/>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15" name="Freeform 244"/>
            <p:cNvSpPr>
              <a:spLocks/>
            </p:cNvSpPr>
            <p:nvPr/>
          </p:nvSpPr>
          <p:spPr bwMode="auto">
            <a:xfrm>
              <a:off x="4734" y="2338"/>
              <a:ext cx="17" cy="17"/>
            </a:xfrm>
            <a:custGeom>
              <a:avLst/>
              <a:gdLst/>
              <a:ahLst/>
              <a:cxnLst>
                <a:cxn ang="0">
                  <a:pos x="11" y="16"/>
                </a:cxn>
                <a:cxn ang="0">
                  <a:pos x="0" y="11"/>
                </a:cxn>
                <a:cxn ang="0">
                  <a:pos x="0" y="0"/>
                </a:cxn>
                <a:cxn ang="0">
                  <a:pos x="11" y="0"/>
                </a:cxn>
                <a:cxn ang="0">
                  <a:pos x="16" y="0"/>
                </a:cxn>
                <a:cxn ang="0">
                  <a:pos x="16" y="11"/>
                </a:cxn>
                <a:cxn ang="0">
                  <a:pos x="11" y="16"/>
                </a:cxn>
              </a:cxnLst>
              <a:rect l="0" t="0" r="r" b="b"/>
              <a:pathLst>
                <a:path w="17" h="17">
                  <a:moveTo>
                    <a:pt x="11" y="16"/>
                  </a:moveTo>
                  <a:lnTo>
                    <a:pt x="0" y="11"/>
                  </a:lnTo>
                  <a:lnTo>
                    <a:pt x="0" y="0"/>
                  </a:lnTo>
                  <a:lnTo>
                    <a:pt x="11" y="0"/>
                  </a:lnTo>
                  <a:lnTo>
                    <a:pt x="16" y="0"/>
                  </a:lnTo>
                  <a:lnTo>
                    <a:pt x="16" y="11"/>
                  </a:lnTo>
                  <a:lnTo>
                    <a:pt x="11"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16" name="Line 245"/>
            <p:cNvSpPr>
              <a:spLocks noChangeShapeType="1"/>
            </p:cNvSpPr>
            <p:nvPr/>
          </p:nvSpPr>
          <p:spPr bwMode="auto">
            <a:xfrm>
              <a:off x="4763" y="2377"/>
              <a:ext cx="9"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17" name="Freeform 246"/>
            <p:cNvSpPr>
              <a:spLocks/>
            </p:cNvSpPr>
            <p:nvPr/>
          </p:nvSpPr>
          <p:spPr bwMode="auto">
            <a:xfrm>
              <a:off x="4699" y="2374"/>
              <a:ext cx="17" cy="17"/>
            </a:xfrm>
            <a:custGeom>
              <a:avLst/>
              <a:gdLst/>
              <a:ahLst/>
              <a:cxnLst>
                <a:cxn ang="0">
                  <a:pos x="14" y="13"/>
                </a:cxn>
                <a:cxn ang="0">
                  <a:pos x="16" y="13"/>
                </a:cxn>
                <a:cxn ang="0">
                  <a:pos x="16" y="1"/>
                </a:cxn>
                <a:cxn ang="0">
                  <a:pos x="14" y="0"/>
                </a:cxn>
                <a:cxn ang="0">
                  <a:pos x="1" y="0"/>
                </a:cxn>
                <a:cxn ang="0">
                  <a:pos x="0" y="0"/>
                </a:cxn>
                <a:cxn ang="0">
                  <a:pos x="0" y="16"/>
                </a:cxn>
                <a:cxn ang="0">
                  <a:pos x="1" y="16"/>
                </a:cxn>
                <a:cxn ang="0">
                  <a:pos x="14" y="13"/>
                </a:cxn>
              </a:cxnLst>
              <a:rect l="0" t="0" r="r" b="b"/>
              <a:pathLst>
                <a:path w="17" h="17">
                  <a:moveTo>
                    <a:pt x="14" y="13"/>
                  </a:moveTo>
                  <a:lnTo>
                    <a:pt x="16" y="13"/>
                  </a:lnTo>
                  <a:lnTo>
                    <a:pt x="16" y="1"/>
                  </a:lnTo>
                  <a:lnTo>
                    <a:pt x="14" y="0"/>
                  </a:lnTo>
                  <a:lnTo>
                    <a:pt x="1" y="0"/>
                  </a:lnTo>
                  <a:lnTo>
                    <a:pt x="0" y="0"/>
                  </a:lnTo>
                  <a:lnTo>
                    <a:pt x="0" y="16"/>
                  </a:lnTo>
                  <a:lnTo>
                    <a:pt x="1" y="16"/>
                  </a:lnTo>
                  <a:lnTo>
                    <a:pt x="14" y="13"/>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18" name="Freeform 247"/>
            <p:cNvSpPr>
              <a:spLocks/>
            </p:cNvSpPr>
            <p:nvPr/>
          </p:nvSpPr>
          <p:spPr bwMode="auto">
            <a:xfrm>
              <a:off x="4654" y="2380"/>
              <a:ext cx="17" cy="17"/>
            </a:xfrm>
            <a:custGeom>
              <a:avLst/>
              <a:gdLst/>
              <a:ahLst/>
              <a:cxnLst>
                <a:cxn ang="0">
                  <a:pos x="14" y="16"/>
                </a:cxn>
                <a:cxn ang="0">
                  <a:pos x="16" y="10"/>
                </a:cxn>
                <a:cxn ang="0">
                  <a:pos x="16" y="2"/>
                </a:cxn>
                <a:cxn ang="0">
                  <a:pos x="14" y="0"/>
                </a:cxn>
                <a:cxn ang="0">
                  <a:pos x="4" y="2"/>
                </a:cxn>
                <a:cxn ang="0">
                  <a:pos x="0" y="5"/>
                </a:cxn>
                <a:cxn ang="0">
                  <a:pos x="0" y="13"/>
                </a:cxn>
                <a:cxn ang="0">
                  <a:pos x="4" y="16"/>
                </a:cxn>
                <a:cxn ang="0">
                  <a:pos x="14" y="16"/>
                </a:cxn>
              </a:cxnLst>
              <a:rect l="0" t="0" r="r" b="b"/>
              <a:pathLst>
                <a:path w="17" h="17">
                  <a:moveTo>
                    <a:pt x="14" y="16"/>
                  </a:moveTo>
                  <a:lnTo>
                    <a:pt x="16" y="10"/>
                  </a:lnTo>
                  <a:lnTo>
                    <a:pt x="16" y="2"/>
                  </a:lnTo>
                  <a:lnTo>
                    <a:pt x="14" y="0"/>
                  </a:lnTo>
                  <a:lnTo>
                    <a:pt x="4" y="2"/>
                  </a:lnTo>
                  <a:lnTo>
                    <a:pt x="0" y="5"/>
                  </a:lnTo>
                  <a:lnTo>
                    <a:pt x="0" y="13"/>
                  </a:lnTo>
                  <a:lnTo>
                    <a:pt x="4" y="16"/>
                  </a:lnTo>
                  <a:lnTo>
                    <a:pt x="14"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19" name="Freeform 248"/>
            <p:cNvSpPr>
              <a:spLocks/>
            </p:cNvSpPr>
            <p:nvPr/>
          </p:nvSpPr>
          <p:spPr bwMode="auto">
            <a:xfrm>
              <a:off x="4438" y="2443"/>
              <a:ext cx="17" cy="17"/>
            </a:xfrm>
            <a:custGeom>
              <a:avLst/>
              <a:gdLst/>
              <a:ahLst/>
              <a:cxnLst>
                <a:cxn ang="0">
                  <a:pos x="16" y="0"/>
                </a:cxn>
                <a:cxn ang="0">
                  <a:pos x="0" y="8"/>
                </a:cxn>
                <a:cxn ang="0">
                  <a:pos x="0" y="13"/>
                </a:cxn>
                <a:cxn ang="0">
                  <a:pos x="16" y="16"/>
                </a:cxn>
              </a:cxnLst>
              <a:rect l="0" t="0" r="r" b="b"/>
              <a:pathLst>
                <a:path w="17" h="17">
                  <a:moveTo>
                    <a:pt x="16" y="0"/>
                  </a:moveTo>
                  <a:lnTo>
                    <a:pt x="0" y="8"/>
                  </a:lnTo>
                  <a:lnTo>
                    <a:pt x="0" y="13"/>
                  </a:lnTo>
                  <a:lnTo>
                    <a:pt x="16"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20" name="Freeform 249"/>
            <p:cNvSpPr>
              <a:spLocks/>
            </p:cNvSpPr>
            <p:nvPr/>
          </p:nvSpPr>
          <p:spPr bwMode="auto">
            <a:xfrm>
              <a:off x="4348" y="2431"/>
              <a:ext cx="96" cy="17"/>
            </a:xfrm>
            <a:custGeom>
              <a:avLst/>
              <a:gdLst/>
              <a:ahLst/>
              <a:cxnLst>
                <a:cxn ang="0">
                  <a:pos x="95" y="16"/>
                </a:cxn>
                <a:cxn ang="0">
                  <a:pos x="68" y="6"/>
                </a:cxn>
                <a:cxn ang="0">
                  <a:pos x="30" y="3"/>
                </a:cxn>
                <a:cxn ang="0">
                  <a:pos x="29" y="1"/>
                </a:cxn>
                <a:cxn ang="0">
                  <a:pos x="23" y="0"/>
                </a:cxn>
                <a:cxn ang="0">
                  <a:pos x="0" y="0"/>
                </a:cxn>
              </a:cxnLst>
              <a:rect l="0" t="0" r="r" b="b"/>
              <a:pathLst>
                <a:path w="96" h="17">
                  <a:moveTo>
                    <a:pt x="95" y="16"/>
                  </a:moveTo>
                  <a:lnTo>
                    <a:pt x="68" y="6"/>
                  </a:lnTo>
                  <a:lnTo>
                    <a:pt x="30" y="3"/>
                  </a:lnTo>
                  <a:lnTo>
                    <a:pt x="29" y="1"/>
                  </a:lnTo>
                  <a:lnTo>
                    <a:pt x="23" y="0"/>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21" name="Freeform 250"/>
            <p:cNvSpPr>
              <a:spLocks/>
            </p:cNvSpPr>
            <p:nvPr/>
          </p:nvSpPr>
          <p:spPr bwMode="auto">
            <a:xfrm>
              <a:off x="4337" y="2431"/>
              <a:ext cx="17" cy="36"/>
            </a:xfrm>
            <a:custGeom>
              <a:avLst/>
              <a:gdLst/>
              <a:ahLst/>
              <a:cxnLst>
                <a:cxn ang="0">
                  <a:pos x="16" y="0"/>
                </a:cxn>
                <a:cxn ang="0">
                  <a:pos x="4" y="4"/>
                </a:cxn>
                <a:cxn ang="0">
                  <a:pos x="0" y="16"/>
                </a:cxn>
                <a:cxn ang="0">
                  <a:pos x="4" y="29"/>
                </a:cxn>
                <a:cxn ang="0">
                  <a:pos x="4" y="32"/>
                </a:cxn>
                <a:cxn ang="0">
                  <a:pos x="11" y="35"/>
                </a:cxn>
              </a:cxnLst>
              <a:rect l="0" t="0" r="r" b="b"/>
              <a:pathLst>
                <a:path w="17" h="36">
                  <a:moveTo>
                    <a:pt x="16" y="0"/>
                  </a:moveTo>
                  <a:lnTo>
                    <a:pt x="4" y="4"/>
                  </a:lnTo>
                  <a:lnTo>
                    <a:pt x="0" y="16"/>
                  </a:lnTo>
                  <a:lnTo>
                    <a:pt x="4" y="29"/>
                  </a:lnTo>
                  <a:lnTo>
                    <a:pt x="4" y="32"/>
                  </a:lnTo>
                  <a:lnTo>
                    <a:pt x="11" y="35"/>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22" name="Freeform 251"/>
            <p:cNvSpPr>
              <a:spLocks/>
            </p:cNvSpPr>
            <p:nvPr/>
          </p:nvSpPr>
          <p:spPr bwMode="auto">
            <a:xfrm>
              <a:off x="4372" y="2433"/>
              <a:ext cx="17" cy="34"/>
            </a:xfrm>
            <a:custGeom>
              <a:avLst/>
              <a:gdLst/>
              <a:ahLst/>
              <a:cxnLst>
                <a:cxn ang="0">
                  <a:pos x="11" y="33"/>
                </a:cxn>
                <a:cxn ang="0">
                  <a:pos x="7" y="31"/>
                </a:cxn>
                <a:cxn ang="0">
                  <a:pos x="4" y="29"/>
                </a:cxn>
                <a:cxn ang="0">
                  <a:pos x="0" y="16"/>
                </a:cxn>
                <a:cxn ang="0">
                  <a:pos x="7" y="3"/>
                </a:cxn>
                <a:cxn ang="0">
                  <a:pos x="11" y="1"/>
                </a:cxn>
                <a:cxn ang="0">
                  <a:pos x="16" y="0"/>
                </a:cxn>
              </a:cxnLst>
              <a:rect l="0" t="0" r="r" b="b"/>
              <a:pathLst>
                <a:path w="17" h="34">
                  <a:moveTo>
                    <a:pt x="11" y="33"/>
                  </a:moveTo>
                  <a:lnTo>
                    <a:pt x="7" y="31"/>
                  </a:lnTo>
                  <a:lnTo>
                    <a:pt x="4" y="29"/>
                  </a:lnTo>
                  <a:lnTo>
                    <a:pt x="0" y="16"/>
                  </a:lnTo>
                  <a:lnTo>
                    <a:pt x="7" y="3"/>
                  </a:lnTo>
                  <a:lnTo>
                    <a:pt x="11" y="1"/>
                  </a:lnTo>
                  <a:lnTo>
                    <a:pt x="16"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23" name="Freeform 252"/>
            <p:cNvSpPr>
              <a:spLocks/>
            </p:cNvSpPr>
            <p:nvPr/>
          </p:nvSpPr>
          <p:spPr bwMode="auto">
            <a:xfrm>
              <a:off x="4402" y="2437"/>
              <a:ext cx="17" cy="30"/>
            </a:xfrm>
            <a:custGeom>
              <a:avLst/>
              <a:gdLst/>
              <a:ahLst/>
              <a:cxnLst>
                <a:cxn ang="0">
                  <a:pos x="16" y="0"/>
                </a:cxn>
                <a:cxn ang="0">
                  <a:pos x="11" y="0"/>
                </a:cxn>
                <a:cxn ang="0">
                  <a:pos x="5" y="3"/>
                </a:cxn>
                <a:cxn ang="0">
                  <a:pos x="0" y="14"/>
                </a:cxn>
                <a:cxn ang="0">
                  <a:pos x="5" y="25"/>
                </a:cxn>
                <a:cxn ang="0">
                  <a:pos x="11" y="29"/>
                </a:cxn>
              </a:cxnLst>
              <a:rect l="0" t="0" r="r" b="b"/>
              <a:pathLst>
                <a:path w="17" h="30">
                  <a:moveTo>
                    <a:pt x="16" y="0"/>
                  </a:moveTo>
                  <a:lnTo>
                    <a:pt x="11" y="0"/>
                  </a:lnTo>
                  <a:lnTo>
                    <a:pt x="5" y="3"/>
                  </a:lnTo>
                  <a:lnTo>
                    <a:pt x="0" y="14"/>
                  </a:lnTo>
                  <a:lnTo>
                    <a:pt x="5" y="25"/>
                  </a:lnTo>
                  <a:lnTo>
                    <a:pt x="11" y="29"/>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24" name="Freeform 253"/>
            <p:cNvSpPr>
              <a:spLocks/>
            </p:cNvSpPr>
            <p:nvPr/>
          </p:nvSpPr>
          <p:spPr bwMode="auto">
            <a:xfrm>
              <a:off x="4411" y="2437"/>
              <a:ext cx="17" cy="30"/>
            </a:xfrm>
            <a:custGeom>
              <a:avLst/>
              <a:gdLst/>
              <a:ahLst/>
              <a:cxnLst>
                <a:cxn ang="0">
                  <a:pos x="10" y="29"/>
                </a:cxn>
                <a:cxn ang="0">
                  <a:pos x="2" y="25"/>
                </a:cxn>
                <a:cxn ang="0">
                  <a:pos x="0" y="21"/>
                </a:cxn>
                <a:cxn ang="0">
                  <a:pos x="0" y="14"/>
                </a:cxn>
                <a:cxn ang="0">
                  <a:pos x="8" y="3"/>
                </a:cxn>
                <a:cxn ang="0">
                  <a:pos x="10" y="1"/>
                </a:cxn>
                <a:cxn ang="0">
                  <a:pos x="16" y="0"/>
                </a:cxn>
              </a:cxnLst>
              <a:rect l="0" t="0" r="r" b="b"/>
              <a:pathLst>
                <a:path w="17" h="30">
                  <a:moveTo>
                    <a:pt x="10" y="29"/>
                  </a:moveTo>
                  <a:lnTo>
                    <a:pt x="2" y="25"/>
                  </a:lnTo>
                  <a:lnTo>
                    <a:pt x="0" y="21"/>
                  </a:lnTo>
                  <a:lnTo>
                    <a:pt x="0" y="14"/>
                  </a:lnTo>
                  <a:lnTo>
                    <a:pt x="8" y="3"/>
                  </a:lnTo>
                  <a:lnTo>
                    <a:pt x="10" y="1"/>
                  </a:lnTo>
                  <a:lnTo>
                    <a:pt x="16"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25" name="Freeform 254"/>
            <p:cNvSpPr>
              <a:spLocks/>
            </p:cNvSpPr>
            <p:nvPr/>
          </p:nvSpPr>
          <p:spPr bwMode="auto">
            <a:xfrm>
              <a:off x="4419" y="2461"/>
              <a:ext cx="17" cy="17"/>
            </a:xfrm>
            <a:custGeom>
              <a:avLst/>
              <a:gdLst/>
              <a:ahLst/>
              <a:cxnLst>
                <a:cxn ang="0">
                  <a:pos x="0" y="16"/>
                </a:cxn>
                <a:cxn ang="0">
                  <a:pos x="7" y="5"/>
                </a:cxn>
                <a:cxn ang="0">
                  <a:pos x="16" y="0"/>
                </a:cxn>
              </a:cxnLst>
              <a:rect l="0" t="0" r="r" b="b"/>
              <a:pathLst>
                <a:path w="17" h="17">
                  <a:moveTo>
                    <a:pt x="0" y="16"/>
                  </a:moveTo>
                  <a:lnTo>
                    <a:pt x="7" y="5"/>
                  </a:lnTo>
                  <a:lnTo>
                    <a:pt x="16"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26" name="Freeform 255"/>
            <p:cNvSpPr>
              <a:spLocks/>
            </p:cNvSpPr>
            <p:nvPr/>
          </p:nvSpPr>
          <p:spPr bwMode="auto">
            <a:xfrm>
              <a:off x="4411" y="2472"/>
              <a:ext cx="33" cy="17"/>
            </a:xfrm>
            <a:custGeom>
              <a:avLst/>
              <a:gdLst/>
              <a:ahLst/>
              <a:cxnLst>
                <a:cxn ang="0">
                  <a:pos x="32" y="16"/>
                </a:cxn>
                <a:cxn ang="0">
                  <a:pos x="29" y="5"/>
                </a:cxn>
                <a:cxn ang="0">
                  <a:pos x="23" y="0"/>
                </a:cxn>
                <a:cxn ang="0">
                  <a:pos x="0" y="0"/>
                </a:cxn>
              </a:cxnLst>
              <a:rect l="0" t="0" r="r" b="b"/>
              <a:pathLst>
                <a:path w="33" h="17">
                  <a:moveTo>
                    <a:pt x="32" y="16"/>
                  </a:moveTo>
                  <a:lnTo>
                    <a:pt x="29" y="5"/>
                  </a:lnTo>
                  <a:lnTo>
                    <a:pt x="23" y="0"/>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27" name="Freeform 256"/>
            <p:cNvSpPr>
              <a:spLocks/>
            </p:cNvSpPr>
            <p:nvPr/>
          </p:nvSpPr>
          <p:spPr bwMode="auto">
            <a:xfrm>
              <a:off x="4506" y="2484"/>
              <a:ext cx="17" cy="17"/>
            </a:xfrm>
            <a:custGeom>
              <a:avLst/>
              <a:gdLst/>
              <a:ahLst/>
              <a:cxnLst>
                <a:cxn ang="0">
                  <a:pos x="16" y="0"/>
                </a:cxn>
                <a:cxn ang="0">
                  <a:pos x="0" y="2"/>
                </a:cxn>
                <a:cxn ang="0">
                  <a:pos x="0" y="7"/>
                </a:cxn>
                <a:cxn ang="0">
                  <a:pos x="0" y="12"/>
                </a:cxn>
                <a:cxn ang="0">
                  <a:pos x="7" y="16"/>
                </a:cxn>
              </a:cxnLst>
              <a:rect l="0" t="0" r="r" b="b"/>
              <a:pathLst>
                <a:path w="17" h="17">
                  <a:moveTo>
                    <a:pt x="16" y="0"/>
                  </a:moveTo>
                  <a:lnTo>
                    <a:pt x="0" y="2"/>
                  </a:lnTo>
                  <a:lnTo>
                    <a:pt x="0" y="7"/>
                  </a:lnTo>
                  <a:lnTo>
                    <a:pt x="0" y="12"/>
                  </a:lnTo>
                  <a:lnTo>
                    <a:pt x="7"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28" name="Freeform 257"/>
            <p:cNvSpPr>
              <a:spLocks/>
            </p:cNvSpPr>
            <p:nvPr/>
          </p:nvSpPr>
          <p:spPr bwMode="auto">
            <a:xfrm>
              <a:off x="4443" y="2473"/>
              <a:ext cx="70" cy="17"/>
            </a:xfrm>
            <a:custGeom>
              <a:avLst/>
              <a:gdLst/>
              <a:ahLst/>
              <a:cxnLst>
                <a:cxn ang="0">
                  <a:pos x="69" y="16"/>
                </a:cxn>
                <a:cxn ang="0">
                  <a:pos x="41" y="4"/>
                </a:cxn>
                <a:cxn ang="0">
                  <a:pos x="0" y="0"/>
                </a:cxn>
              </a:cxnLst>
              <a:rect l="0" t="0" r="r" b="b"/>
              <a:pathLst>
                <a:path w="70" h="17">
                  <a:moveTo>
                    <a:pt x="69" y="16"/>
                  </a:moveTo>
                  <a:lnTo>
                    <a:pt x="41" y="4"/>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29" name="Freeform 258"/>
            <p:cNvSpPr>
              <a:spLocks/>
            </p:cNvSpPr>
            <p:nvPr/>
          </p:nvSpPr>
          <p:spPr bwMode="auto">
            <a:xfrm>
              <a:off x="4402" y="2471"/>
              <a:ext cx="17" cy="34"/>
            </a:xfrm>
            <a:custGeom>
              <a:avLst/>
              <a:gdLst/>
              <a:ahLst/>
              <a:cxnLst>
                <a:cxn ang="0">
                  <a:pos x="16" y="0"/>
                </a:cxn>
                <a:cxn ang="0">
                  <a:pos x="11" y="2"/>
                </a:cxn>
                <a:cxn ang="0">
                  <a:pos x="8" y="5"/>
                </a:cxn>
                <a:cxn ang="0">
                  <a:pos x="0" y="17"/>
                </a:cxn>
                <a:cxn ang="0">
                  <a:pos x="3" y="27"/>
                </a:cxn>
                <a:cxn ang="0">
                  <a:pos x="8" y="31"/>
                </a:cxn>
                <a:cxn ang="0">
                  <a:pos x="11" y="33"/>
                </a:cxn>
              </a:cxnLst>
              <a:rect l="0" t="0" r="r" b="b"/>
              <a:pathLst>
                <a:path w="17" h="34">
                  <a:moveTo>
                    <a:pt x="16" y="0"/>
                  </a:moveTo>
                  <a:lnTo>
                    <a:pt x="11" y="2"/>
                  </a:lnTo>
                  <a:lnTo>
                    <a:pt x="8" y="5"/>
                  </a:lnTo>
                  <a:lnTo>
                    <a:pt x="0" y="17"/>
                  </a:lnTo>
                  <a:lnTo>
                    <a:pt x="3" y="27"/>
                  </a:lnTo>
                  <a:lnTo>
                    <a:pt x="8" y="31"/>
                  </a:lnTo>
                  <a:lnTo>
                    <a:pt x="11" y="33"/>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30" name="Freeform 259"/>
            <p:cNvSpPr>
              <a:spLocks/>
            </p:cNvSpPr>
            <p:nvPr/>
          </p:nvSpPr>
          <p:spPr bwMode="auto">
            <a:xfrm>
              <a:off x="4438" y="2473"/>
              <a:ext cx="17" cy="32"/>
            </a:xfrm>
            <a:custGeom>
              <a:avLst/>
              <a:gdLst/>
              <a:ahLst/>
              <a:cxnLst>
                <a:cxn ang="0">
                  <a:pos x="12" y="31"/>
                </a:cxn>
                <a:cxn ang="0">
                  <a:pos x="6" y="27"/>
                </a:cxn>
                <a:cxn ang="0">
                  <a:pos x="0" y="16"/>
                </a:cxn>
                <a:cxn ang="0">
                  <a:pos x="6" y="3"/>
                </a:cxn>
                <a:cxn ang="0">
                  <a:pos x="12" y="0"/>
                </a:cxn>
                <a:cxn ang="0">
                  <a:pos x="16" y="0"/>
                </a:cxn>
              </a:cxnLst>
              <a:rect l="0" t="0" r="r" b="b"/>
              <a:pathLst>
                <a:path w="17" h="32">
                  <a:moveTo>
                    <a:pt x="12" y="31"/>
                  </a:moveTo>
                  <a:lnTo>
                    <a:pt x="6" y="27"/>
                  </a:lnTo>
                  <a:lnTo>
                    <a:pt x="0" y="16"/>
                  </a:lnTo>
                  <a:lnTo>
                    <a:pt x="6" y="3"/>
                  </a:lnTo>
                  <a:lnTo>
                    <a:pt x="12" y="0"/>
                  </a:lnTo>
                  <a:lnTo>
                    <a:pt x="16"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31" name="Freeform 260"/>
            <p:cNvSpPr>
              <a:spLocks/>
            </p:cNvSpPr>
            <p:nvPr/>
          </p:nvSpPr>
          <p:spPr bwMode="auto">
            <a:xfrm>
              <a:off x="4469" y="2475"/>
              <a:ext cx="17" cy="30"/>
            </a:xfrm>
            <a:custGeom>
              <a:avLst/>
              <a:gdLst/>
              <a:ahLst/>
              <a:cxnLst>
                <a:cxn ang="0">
                  <a:pos x="16" y="0"/>
                </a:cxn>
                <a:cxn ang="0">
                  <a:pos x="11" y="1"/>
                </a:cxn>
                <a:cxn ang="0">
                  <a:pos x="4" y="3"/>
                </a:cxn>
                <a:cxn ang="0">
                  <a:pos x="0" y="14"/>
                </a:cxn>
                <a:cxn ang="0">
                  <a:pos x="0" y="20"/>
                </a:cxn>
                <a:cxn ang="0">
                  <a:pos x="4" y="25"/>
                </a:cxn>
                <a:cxn ang="0">
                  <a:pos x="11" y="29"/>
                </a:cxn>
              </a:cxnLst>
              <a:rect l="0" t="0" r="r" b="b"/>
              <a:pathLst>
                <a:path w="17" h="30">
                  <a:moveTo>
                    <a:pt x="16" y="0"/>
                  </a:moveTo>
                  <a:lnTo>
                    <a:pt x="11" y="1"/>
                  </a:lnTo>
                  <a:lnTo>
                    <a:pt x="4" y="3"/>
                  </a:lnTo>
                  <a:lnTo>
                    <a:pt x="0" y="14"/>
                  </a:lnTo>
                  <a:lnTo>
                    <a:pt x="0" y="20"/>
                  </a:lnTo>
                  <a:lnTo>
                    <a:pt x="4" y="25"/>
                  </a:lnTo>
                  <a:lnTo>
                    <a:pt x="11" y="29"/>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32" name="Freeform 261"/>
            <p:cNvSpPr>
              <a:spLocks/>
            </p:cNvSpPr>
            <p:nvPr/>
          </p:nvSpPr>
          <p:spPr bwMode="auto">
            <a:xfrm>
              <a:off x="4478" y="2475"/>
              <a:ext cx="17" cy="30"/>
            </a:xfrm>
            <a:custGeom>
              <a:avLst/>
              <a:gdLst/>
              <a:ahLst/>
              <a:cxnLst>
                <a:cxn ang="0">
                  <a:pos x="9" y="29"/>
                </a:cxn>
                <a:cxn ang="0">
                  <a:pos x="6" y="27"/>
                </a:cxn>
                <a:cxn ang="0">
                  <a:pos x="2" y="25"/>
                </a:cxn>
                <a:cxn ang="0">
                  <a:pos x="0" y="15"/>
                </a:cxn>
                <a:cxn ang="0">
                  <a:pos x="6" y="3"/>
                </a:cxn>
                <a:cxn ang="0">
                  <a:pos x="16" y="0"/>
                </a:cxn>
              </a:cxnLst>
              <a:rect l="0" t="0" r="r" b="b"/>
              <a:pathLst>
                <a:path w="17" h="30">
                  <a:moveTo>
                    <a:pt x="9" y="29"/>
                  </a:moveTo>
                  <a:lnTo>
                    <a:pt x="6" y="27"/>
                  </a:lnTo>
                  <a:lnTo>
                    <a:pt x="2" y="25"/>
                  </a:lnTo>
                  <a:lnTo>
                    <a:pt x="0" y="15"/>
                  </a:lnTo>
                  <a:lnTo>
                    <a:pt x="6" y="3"/>
                  </a:lnTo>
                  <a:lnTo>
                    <a:pt x="16"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33" name="Freeform 262"/>
            <p:cNvSpPr>
              <a:spLocks/>
            </p:cNvSpPr>
            <p:nvPr/>
          </p:nvSpPr>
          <p:spPr bwMode="auto">
            <a:xfrm>
              <a:off x="4484" y="2453"/>
              <a:ext cx="41" cy="25"/>
            </a:xfrm>
            <a:custGeom>
              <a:avLst/>
              <a:gdLst/>
              <a:ahLst/>
              <a:cxnLst>
                <a:cxn ang="0">
                  <a:pos x="40" y="24"/>
                </a:cxn>
                <a:cxn ang="0">
                  <a:pos x="8" y="6"/>
                </a:cxn>
                <a:cxn ang="0">
                  <a:pos x="7" y="6"/>
                </a:cxn>
                <a:cxn ang="0">
                  <a:pos x="7" y="5"/>
                </a:cxn>
                <a:cxn ang="0">
                  <a:pos x="11" y="3"/>
                </a:cxn>
                <a:cxn ang="0">
                  <a:pos x="34" y="1"/>
                </a:cxn>
                <a:cxn ang="0">
                  <a:pos x="26" y="0"/>
                </a:cxn>
                <a:cxn ang="0">
                  <a:pos x="16" y="0"/>
                </a:cxn>
                <a:cxn ang="0">
                  <a:pos x="7" y="1"/>
                </a:cxn>
                <a:cxn ang="0">
                  <a:pos x="0" y="1"/>
                </a:cxn>
              </a:cxnLst>
              <a:rect l="0" t="0" r="r" b="b"/>
              <a:pathLst>
                <a:path w="41" h="25">
                  <a:moveTo>
                    <a:pt x="40" y="24"/>
                  </a:moveTo>
                  <a:lnTo>
                    <a:pt x="8" y="6"/>
                  </a:lnTo>
                  <a:lnTo>
                    <a:pt x="7" y="6"/>
                  </a:lnTo>
                  <a:lnTo>
                    <a:pt x="7" y="5"/>
                  </a:lnTo>
                  <a:lnTo>
                    <a:pt x="11" y="3"/>
                  </a:lnTo>
                  <a:lnTo>
                    <a:pt x="34" y="1"/>
                  </a:lnTo>
                  <a:lnTo>
                    <a:pt x="26" y="0"/>
                  </a:lnTo>
                  <a:lnTo>
                    <a:pt x="16" y="0"/>
                  </a:lnTo>
                  <a:lnTo>
                    <a:pt x="7" y="1"/>
                  </a:lnTo>
                  <a:lnTo>
                    <a:pt x="0" y="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34" name="Freeform 263"/>
            <p:cNvSpPr>
              <a:spLocks/>
            </p:cNvSpPr>
            <p:nvPr/>
          </p:nvSpPr>
          <p:spPr bwMode="auto">
            <a:xfrm>
              <a:off x="4420" y="2416"/>
              <a:ext cx="38" cy="22"/>
            </a:xfrm>
            <a:custGeom>
              <a:avLst/>
              <a:gdLst/>
              <a:ahLst/>
              <a:cxnLst>
                <a:cxn ang="0">
                  <a:pos x="37" y="21"/>
                </a:cxn>
                <a:cxn ang="0">
                  <a:pos x="6" y="4"/>
                </a:cxn>
                <a:cxn ang="0">
                  <a:pos x="5" y="4"/>
                </a:cxn>
                <a:cxn ang="0">
                  <a:pos x="9" y="2"/>
                </a:cxn>
                <a:cxn ang="0">
                  <a:pos x="32" y="0"/>
                </a:cxn>
                <a:cxn ang="0">
                  <a:pos x="24" y="0"/>
                </a:cxn>
                <a:cxn ang="0">
                  <a:pos x="14" y="0"/>
                </a:cxn>
                <a:cxn ang="0">
                  <a:pos x="5" y="0"/>
                </a:cxn>
                <a:cxn ang="0">
                  <a:pos x="0" y="1"/>
                </a:cxn>
              </a:cxnLst>
              <a:rect l="0" t="0" r="r" b="b"/>
              <a:pathLst>
                <a:path w="38" h="22">
                  <a:moveTo>
                    <a:pt x="37" y="21"/>
                  </a:moveTo>
                  <a:lnTo>
                    <a:pt x="6" y="4"/>
                  </a:lnTo>
                  <a:lnTo>
                    <a:pt x="5" y="4"/>
                  </a:lnTo>
                  <a:lnTo>
                    <a:pt x="9" y="2"/>
                  </a:lnTo>
                  <a:lnTo>
                    <a:pt x="32" y="0"/>
                  </a:lnTo>
                  <a:lnTo>
                    <a:pt x="24" y="0"/>
                  </a:lnTo>
                  <a:lnTo>
                    <a:pt x="14" y="0"/>
                  </a:lnTo>
                  <a:lnTo>
                    <a:pt x="5" y="0"/>
                  </a:lnTo>
                  <a:lnTo>
                    <a:pt x="0" y="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35" name="Freeform 264"/>
            <p:cNvSpPr>
              <a:spLocks/>
            </p:cNvSpPr>
            <p:nvPr/>
          </p:nvSpPr>
          <p:spPr bwMode="auto">
            <a:xfrm>
              <a:off x="4340" y="2349"/>
              <a:ext cx="217" cy="41"/>
            </a:xfrm>
            <a:custGeom>
              <a:avLst/>
              <a:gdLst/>
              <a:ahLst/>
              <a:cxnLst>
                <a:cxn ang="0">
                  <a:pos x="7" y="24"/>
                </a:cxn>
                <a:cxn ang="0">
                  <a:pos x="1" y="21"/>
                </a:cxn>
                <a:cxn ang="0">
                  <a:pos x="0" y="19"/>
                </a:cxn>
                <a:cxn ang="0">
                  <a:pos x="0" y="16"/>
                </a:cxn>
                <a:cxn ang="0">
                  <a:pos x="1" y="13"/>
                </a:cxn>
                <a:cxn ang="0">
                  <a:pos x="3" y="10"/>
                </a:cxn>
                <a:cxn ang="0">
                  <a:pos x="9" y="6"/>
                </a:cxn>
                <a:cxn ang="0">
                  <a:pos x="17" y="3"/>
                </a:cxn>
                <a:cxn ang="0">
                  <a:pos x="39" y="0"/>
                </a:cxn>
                <a:cxn ang="0">
                  <a:pos x="61" y="0"/>
                </a:cxn>
                <a:cxn ang="0">
                  <a:pos x="83" y="0"/>
                </a:cxn>
                <a:cxn ang="0">
                  <a:pos x="107" y="3"/>
                </a:cxn>
                <a:cxn ang="0">
                  <a:pos x="132" y="8"/>
                </a:cxn>
                <a:cxn ang="0">
                  <a:pos x="157" y="13"/>
                </a:cxn>
                <a:cxn ang="0">
                  <a:pos x="186" y="22"/>
                </a:cxn>
                <a:cxn ang="0">
                  <a:pos x="216" y="32"/>
                </a:cxn>
                <a:cxn ang="0">
                  <a:pos x="209" y="40"/>
                </a:cxn>
              </a:cxnLst>
              <a:rect l="0" t="0" r="r" b="b"/>
              <a:pathLst>
                <a:path w="217" h="41">
                  <a:moveTo>
                    <a:pt x="7" y="24"/>
                  </a:moveTo>
                  <a:lnTo>
                    <a:pt x="1" y="21"/>
                  </a:lnTo>
                  <a:lnTo>
                    <a:pt x="0" y="19"/>
                  </a:lnTo>
                  <a:lnTo>
                    <a:pt x="0" y="16"/>
                  </a:lnTo>
                  <a:lnTo>
                    <a:pt x="1" y="13"/>
                  </a:lnTo>
                  <a:lnTo>
                    <a:pt x="3" y="10"/>
                  </a:lnTo>
                  <a:lnTo>
                    <a:pt x="9" y="6"/>
                  </a:lnTo>
                  <a:lnTo>
                    <a:pt x="17" y="3"/>
                  </a:lnTo>
                  <a:lnTo>
                    <a:pt x="39" y="0"/>
                  </a:lnTo>
                  <a:lnTo>
                    <a:pt x="61" y="0"/>
                  </a:lnTo>
                  <a:lnTo>
                    <a:pt x="83" y="0"/>
                  </a:lnTo>
                  <a:lnTo>
                    <a:pt x="107" y="3"/>
                  </a:lnTo>
                  <a:lnTo>
                    <a:pt x="132" y="8"/>
                  </a:lnTo>
                  <a:lnTo>
                    <a:pt x="157" y="13"/>
                  </a:lnTo>
                  <a:lnTo>
                    <a:pt x="186" y="22"/>
                  </a:lnTo>
                  <a:lnTo>
                    <a:pt x="216" y="32"/>
                  </a:lnTo>
                  <a:lnTo>
                    <a:pt x="209" y="4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36" name="Freeform 265"/>
            <p:cNvSpPr>
              <a:spLocks/>
            </p:cNvSpPr>
            <p:nvPr/>
          </p:nvSpPr>
          <p:spPr bwMode="auto">
            <a:xfrm>
              <a:off x="4403" y="2348"/>
              <a:ext cx="212" cy="44"/>
            </a:xfrm>
            <a:custGeom>
              <a:avLst/>
              <a:gdLst/>
              <a:ahLst/>
              <a:cxnLst>
                <a:cxn ang="0">
                  <a:pos x="183" y="43"/>
                </a:cxn>
                <a:cxn ang="0">
                  <a:pos x="195" y="41"/>
                </a:cxn>
                <a:cxn ang="0">
                  <a:pos x="205" y="39"/>
                </a:cxn>
                <a:cxn ang="0">
                  <a:pos x="209" y="36"/>
                </a:cxn>
                <a:cxn ang="0">
                  <a:pos x="211" y="35"/>
                </a:cxn>
                <a:cxn ang="0">
                  <a:pos x="209" y="34"/>
                </a:cxn>
                <a:cxn ang="0">
                  <a:pos x="185" y="26"/>
                </a:cxn>
                <a:cxn ang="0">
                  <a:pos x="161" y="18"/>
                </a:cxn>
                <a:cxn ang="0">
                  <a:pos x="135" y="12"/>
                </a:cxn>
                <a:cxn ang="0">
                  <a:pos x="110" y="7"/>
                </a:cxn>
                <a:cxn ang="0">
                  <a:pos x="83" y="4"/>
                </a:cxn>
                <a:cxn ang="0">
                  <a:pos x="56" y="2"/>
                </a:cxn>
                <a:cxn ang="0">
                  <a:pos x="0" y="0"/>
                </a:cxn>
              </a:cxnLst>
              <a:rect l="0" t="0" r="r" b="b"/>
              <a:pathLst>
                <a:path w="212" h="44">
                  <a:moveTo>
                    <a:pt x="183" y="43"/>
                  </a:moveTo>
                  <a:lnTo>
                    <a:pt x="195" y="41"/>
                  </a:lnTo>
                  <a:lnTo>
                    <a:pt x="205" y="39"/>
                  </a:lnTo>
                  <a:lnTo>
                    <a:pt x="209" y="36"/>
                  </a:lnTo>
                  <a:lnTo>
                    <a:pt x="211" y="35"/>
                  </a:lnTo>
                  <a:lnTo>
                    <a:pt x="209" y="34"/>
                  </a:lnTo>
                  <a:lnTo>
                    <a:pt x="185" y="26"/>
                  </a:lnTo>
                  <a:lnTo>
                    <a:pt x="161" y="18"/>
                  </a:lnTo>
                  <a:lnTo>
                    <a:pt x="135" y="12"/>
                  </a:lnTo>
                  <a:lnTo>
                    <a:pt x="110" y="7"/>
                  </a:lnTo>
                  <a:lnTo>
                    <a:pt x="83" y="4"/>
                  </a:lnTo>
                  <a:lnTo>
                    <a:pt x="56" y="2"/>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37" name="Freeform 266"/>
            <p:cNvSpPr>
              <a:spLocks/>
            </p:cNvSpPr>
            <p:nvPr/>
          </p:nvSpPr>
          <p:spPr bwMode="auto">
            <a:xfrm>
              <a:off x="4357" y="2377"/>
              <a:ext cx="17" cy="17"/>
            </a:xfrm>
            <a:custGeom>
              <a:avLst/>
              <a:gdLst/>
              <a:ahLst/>
              <a:cxnLst>
                <a:cxn ang="0">
                  <a:pos x="0" y="10"/>
                </a:cxn>
                <a:cxn ang="0">
                  <a:pos x="0" y="4"/>
                </a:cxn>
                <a:cxn ang="0">
                  <a:pos x="6" y="0"/>
                </a:cxn>
                <a:cxn ang="0">
                  <a:pos x="16" y="4"/>
                </a:cxn>
                <a:cxn ang="0">
                  <a:pos x="9" y="10"/>
                </a:cxn>
                <a:cxn ang="0">
                  <a:pos x="9" y="16"/>
                </a:cxn>
              </a:cxnLst>
              <a:rect l="0" t="0" r="r" b="b"/>
              <a:pathLst>
                <a:path w="17" h="17">
                  <a:moveTo>
                    <a:pt x="0" y="10"/>
                  </a:moveTo>
                  <a:lnTo>
                    <a:pt x="0" y="4"/>
                  </a:lnTo>
                  <a:lnTo>
                    <a:pt x="6" y="0"/>
                  </a:lnTo>
                  <a:lnTo>
                    <a:pt x="16" y="4"/>
                  </a:lnTo>
                  <a:lnTo>
                    <a:pt x="9" y="10"/>
                  </a:lnTo>
                  <a:lnTo>
                    <a:pt x="9"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38" name="Line 267"/>
            <p:cNvSpPr>
              <a:spLocks noChangeShapeType="1"/>
            </p:cNvSpPr>
            <p:nvPr/>
          </p:nvSpPr>
          <p:spPr bwMode="auto">
            <a:xfrm>
              <a:off x="4361" y="2357"/>
              <a:ext cx="88" cy="58"/>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39" name="Line 268"/>
            <p:cNvSpPr>
              <a:spLocks noChangeShapeType="1"/>
            </p:cNvSpPr>
            <p:nvPr/>
          </p:nvSpPr>
          <p:spPr bwMode="auto">
            <a:xfrm>
              <a:off x="4454" y="2420"/>
              <a:ext cx="52" cy="33"/>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40" name="Line 269"/>
            <p:cNvSpPr>
              <a:spLocks noChangeShapeType="1"/>
            </p:cNvSpPr>
            <p:nvPr/>
          </p:nvSpPr>
          <p:spPr bwMode="auto">
            <a:xfrm>
              <a:off x="4512" y="2459"/>
              <a:ext cx="56" cy="34"/>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41" name="Freeform 270"/>
            <p:cNvSpPr>
              <a:spLocks/>
            </p:cNvSpPr>
            <p:nvPr/>
          </p:nvSpPr>
          <p:spPr bwMode="auto">
            <a:xfrm>
              <a:off x="4556" y="2493"/>
              <a:ext cx="67" cy="17"/>
            </a:xfrm>
            <a:custGeom>
              <a:avLst/>
              <a:gdLst/>
              <a:ahLst/>
              <a:cxnLst>
                <a:cxn ang="0">
                  <a:pos x="66" y="16"/>
                </a:cxn>
                <a:cxn ang="0">
                  <a:pos x="18" y="3"/>
                </a:cxn>
                <a:cxn ang="0">
                  <a:pos x="7" y="0"/>
                </a:cxn>
                <a:cxn ang="0">
                  <a:pos x="2" y="3"/>
                </a:cxn>
                <a:cxn ang="0">
                  <a:pos x="0" y="6"/>
                </a:cxn>
                <a:cxn ang="0">
                  <a:pos x="2" y="16"/>
                </a:cxn>
              </a:cxnLst>
              <a:rect l="0" t="0" r="r" b="b"/>
              <a:pathLst>
                <a:path w="67" h="17">
                  <a:moveTo>
                    <a:pt x="66" y="16"/>
                  </a:moveTo>
                  <a:lnTo>
                    <a:pt x="18" y="3"/>
                  </a:lnTo>
                  <a:lnTo>
                    <a:pt x="7" y="0"/>
                  </a:lnTo>
                  <a:lnTo>
                    <a:pt x="2" y="3"/>
                  </a:lnTo>
                  <a:lnTo>
                    <a:pt x="0" y="6"/>
                  </a:lnTo>
                  <a:lnTo>
                    <a:pt x="2"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42" name="Freeform 271"/>
            <p:cNvSpPr>
              <a:spLocks/>
            </p:cNvSpPr>
            <p:nvPr/>
          </p:nvSpPr>
          <p:spPr bwMode="auto">
            <a:xfrm>
              <a:off x="4467" y="2355"/>
              <a:ext cx="121" cy="139"/>
            </a:xfrm>
            <a:custGeom>
              <a:avLst/>
              <a:gdLst/>
              <a:ahLst/>
              <a:cxnLst>
                <a:cxn ang="0">
                  <a:pos x="120" y="138"/>
                </a:cxn>
                <a:cxn ang="0">
                  <a:pos x="33" y="60"/>
                </a:cxn>
                <a:cxn ang="0">
                  <a:pos x="0" y="0"/>
                </a:cxn>
              </a:cxnLst>
              <a:rect l="0" t="0" r="r" b="b"/>
              <a:pathLst>
                <a:path w="121" h="139">
                  <a:moveTo>
                    <a:pt x="120" y="138"/>
                  </a:moveTo>
                  <a:lnTo>
                    <a:pt x="33" y="60"/>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43" name="Line 272"/>
            <p:cNvSpPr>
              <a:spLocks noChangeShapeType="1"/>
            </p:cNvSpPr>
            <p:nvPr/>
          </p:nvSpPr>
          <p:spPr bwMode="auto">
            <a:xfrm>
              <a:off x="4498" y="2419"/>
              <a:ext cx="46" cy="3"/>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44" name="Freeform 273"/>
            <p:cNvSpPr>
              <a:spLocks/>
            </p:cNvSpPr>
            <p:nvPr/>
          </p:nvSpPr>
          <p:spPr bwMode="auto">
            <a:xfrm>
              <a:off x="4556" y="2384"/>
              <a:ext cx="59" cy="17"/>
            </a:xfrm>
            <a:custGeom>
              <a:avLst/>
              <a:gdLst/>
              <a:ahLst/>
              <a:cxnLst>
                <a:cxn ang="0">
                  <a:pos x="0" y="0"/>
                </a:cxn>
                <a:cxn ang="0">
                  <a:pos x="30" y="16"/>
                </a:cxn>
                <a:cxn ang="0">
                  <a:pos x="58" y="16"/>
                </a:cxn>
              </a:cxnLst>
              <a:rect l="0" t="0" r="r" b="b"/>
              <a:pathLst>
                <a:path w="59" h="17">
                  <a:moveTo>
                    <a:pt x="0" y="0"/>
                  </a:moveTo>
                  <a:lnTo>
                    <a:pt x="30" y="16"/>
                  </a:lnTo>
                  <a:lnTo>
                    <a:pt x="58"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45" name="Freeform 274"/>
            <p:cNvSpPr>
              <a:spLocks/>
            </p:cNvSpPr>
            <p:nvPr/>
          </p:nvSpPr>
          <p:spPr bwMode="auto">
            <a:xfrm>
              <a:off x="4514" y="2372"/>
              <a:ext cx="62" cy="84"/>
            </a:xfrm>
            <a:custGeom>
              <a:avLst/>
              <a:gdLst/>
              <a:ahLst/>
              <a:cxnLst>
                <a:cxn ang="0">
                  <a:pos x="7" y="0"/>
                </a:cxn>
                <a:cxn ang="0">
                  <a:pos x="0" y="15"/>
                </a:cxn>
                <a:cxn ang="0">
                  <a:pos x="5" y="49"/>
                </a:cxn>
                <a:cxn ang="0">
                  <a:pos x="35" y="78"/>
                </a:cxn>
                <a:cxn ang="0">
                  <a:pos x="61" y="83"/>
                </a:cxn>
              </a:cxnLst>
              <a:rect l="0" t="0" r="r" b="b"/>
              <a:pathLst>
                <a:path w="62" h="84">
                  <a:moveTo>
                    <a:pt x="7" y="0"/>
                  </a:moveTo>
                  <a:lnTo>
                    <a:pt x="0" y="15"/>
                  </a:lnTo>
                  <a:lnTo>
                    <a:pt x="5" y="49"/>
                  </a:lnTo>
                  <a:lnTo>
                    <a:pt x="35" y="78"/>
                  </a:lnTo>
                  <a:lnTo>
                    <a:pt x="61" y="83"/>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46" name="Line 275"/>
            <p:cNvSpPr>
              <a:spLocks noChangeShapeType="1"/>
            </p:cNvSpPr>
            <p:nvPr/>
          </p:nvSpPr>
          <p:spPr bwMode="auto">
            <a:xfrm>
              <a:off x="4557" y="2454"/>
              <a:ext cx="44" cy="36"/>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47" name="Line 276"/>
            <p:cNvSpPr>
              <a:spLocks noChangeShapeType="1"/>
            </p:cNvSpPr>
            <p:nvPr/>
          </p:nvSpPr>
          <p:spPr bwMode="auto">
            <a:xfrm flipH="1">
              <a:off x="4561" y="2492"/>
              <a:ext cx="51" cy="1"/>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48" name="Freeform 277"/>
            <p:cNvSpPr>
              <a:spLocks/>
            </p:cNvSpPr>
            <p:nvPr/>
          </p:nvSpPr>
          <p:spPr bwMode="auto">
            <a:xfrm>
              <a:off x="4440" y="2329"/>
              <a:ext cx="17" cy="19"/>
            </a:xfrm>
            <a:custGeom>
              <a:avLst/>
              <a:gdLst/>
              <a:ahLst/>
              <a:cxnLst>
                <a:cxn ang="0">
                  <a:pos x="16" y="15"/>
                </a:cxn>
                <a:cxn ang="0">
                  <a:pos x="14" y="8"/>
                </a:cxn>
                <a:cxn ang="0">
                  <a:pos x="16" y="1"/>
                </a:cxn>
                <a:cxn ang="0">
                  <a:pos x="14" y="0"/>
                </a:cxn>
                <a:cxn ang="0">
                  <a:pos x="8" y="0"/>
                </a:cxn>
                <a:cxn ang="0">
                  <a:pos x="2" y="0"/>
                </a:cxn>
                <a:cxn ang="0">
                  <a:pos x="1" y="1"/>
                </a:cxn>
                <a:cxn ang="0">
                  <a:pos x="0" y="8"/>
                </a:cxn>
                <a:cxn ang="0">
                  <a:pos x="0" y="14"/>
                </a:cxn>
                <a:cxn ang="0">
                  <a:pos x="1" y="16"/>
                </a:cxn>
                <a:cxn ang="0">
                  <a:pos x="7" y="18"/>
                </a:cxn>
                <a:cxn ang="0">
                  <a:pos x="13" y="16"/>
                </a:cxn>
                <a:cxn ang="0">
                  <a:pos x="16" y="15"/>
                </a:cxn>
              </a:cxnLst>
              <a:rect l="0" t="0" r="r" b="b"/>
              <a:pathLst>
                <a:path w="17" h="19">
                  <a:moveTo>
                    <a:pt x="16" y="15"/>
                  </a:moveTo>
                  <a:lnTo>
                    <a:pt x="14" y="8"/>
                  </a:lnTo>
                  <a:lnTo>
                    <a:pt x="16" y="1"/>
                  </a:lnTo>
                  <a:lnTo>
                    <a:pt x="14" y="0"/>
                  </a:lnTo>
                  <a:lnTo>
                    <a:pt x="8" y="0"/>
                  </a:lnTo>
                  <a:lnTo>
                    <a:pt x="2" y="0"/>
                  </a:lnTo>
                  <a:lnTo>
                    <a:pt x="1" y="1"/>
                  </a:lnTo>
                  <a:lnTo>
                    <a:pt x="0" y="8"/>
                  </a:lnTo>
                  <a:lnTo>
                    <a:pt x="0" y="14"/>
                  </a:lnTo>
                  <a:lnTo>
                    <a:pt x="1" y="16"/>
                  </a:lnTo>
                  <a:lnTo>
                    <a:pt x="7" y="18"/>
                  </a:lnTo>
                  <a:lnTo>
                    <a:pt x="13" y="16"/>
                  </a:lnTo>
                  <a:lnTo>
                    <a:pt x="16" y="15"/>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49" name="Freeform 278"/>
            <p:cNvSpPr>
              <a:spLocks/>
            </p:cNvSpPr>
            <p:nvPr/>
          </p:nvSpPr>
          <p:spPr bwMode="auto">
            <a:xfrm>
              <a:off x="4440" y="2332"/>
              <a:ext cx="17" cy="17"/>
            </a:xfrm>
            <a:custGeom>
              <a:avLst/>
              <a:gdLst/>
              <a:ahLst/>
              <a:cxnLst>
                <a:cxn ang="0">
                  <a:pos x="12" y="16"/>
                </a:cxn>
                <a:cxn ang="0">
                  <a:pos x="0" y="12"/>
                </a:cxn>
                <a:cxn ang="0">
                  <a:pos x="0" y="4"/>
                </a:cxn>
                <a:cxn ang="0">
                  <a:pos x="4" y="0"/>
                </a:cxn>
                <a:cxn ang="0">
                  <a:pos x="16" y="4"/>
                </a:cxn>
                <a:cxn ang="0">
                  <a:pos x="16" y="12"/>
                </a:cxn>
                <a:cxn ang="0">
                  <a:pos x="12" y="16"/>
                </a:cxn>
              </a:cxnLst>
              <a:rect l="0" t="0" r="r" b="b"/>
              <a:pathLst>
                <a:path w="17" h="17">
                  <a:moveTo>
                    <a:pt x="12" y="16"/>
                  </a:moveTo>
                  <a:lnTo>
                    <a:pt x="0" y="12"/>
                  </a:lnTo>
                  <a:lnTo>
                    <a:pt x="0" y="4"/>
                  </a:lnTo>
                  <a:lnTo>
                    <a:pt x="4" y="0"/>
                  </a:lnTo>
                  <a:lnTo>
                    <a:pt x="16" y="4"/>
                  </a:lnTo>
                  <a:lnTo>
                    <a:pt x="16" y="12"/>
                  </a:lnTo>
                  <a:lnTo>
                    <a:pt x="12"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50" name="Freeform 279"/>
            <p:cNvSpPr>
              <a:spLocks/>
            </p:cNvSpPr>
            <p:nvPr/>
          </p:nvSpPr>
          <p:spPr bwMode="auto">
            <a:xfrm>
              <a:off x="4387" y="2326"/>
              <a:ext cx="17" cy="19"/>
            </a:xfrm>
            <a:custGeom>
              <a:avLst/>
              <a:gdLst/>
              <a:ahLst/>
              <a:cxnLst>
                <a:cxn ang="0">
                  <a:pos x="16" y="15"/>
                </a:cxn>
                <a:cxn ang="0">
                  <a:pos x="16" y="3"/>
                </a:cxn>
                <a:cxn ang="0">
                  <a:pos x="16" y="1"/>
                </a:cxn>
                <a:cxn ang="0">
                  <a:pos x="14" y="1"/>
                </a:cxn>
                <a:cxn ang="0">
                  <a:pos x="9" y="0"/>
                </a:cxn>
                <a:cxn ang="0">
                  <a:pos x="2" y="1"/>
                </a:cxn>
                <a:cxn ang="0">
                  <a:pos x="1" y="2"/>
                </a:cxn>
                <a:cxn ang="0">
                  <a:pos x="0" y="15"/>
                </a:cxn>
                <a:cxn ang="0">
                  <a:pos x="2" y="18"/>
                </a:cxn>
                <a:cxn ang="0">
                  <a:pos x="9" y="18"/>
                </a:cxn>
                <a:cxn ang="0">
                  <a:pos x="14" y="18"/>
                </a:cxn>
                <a:cxn ang="0">
                  <a:pos x="16" y="15"/>
                </a:cxn>
              </a:cxnLst>
              <a:rect l="0" t="0" r="r" b="b"/>
              <a:pathLst>
                <a:path w="17" h="19">
                  <a:moveTo>
                    <a:pt x="16" y="15"/>
                  </a:moveTo>
                  <a:lnTo>
                    <a:pt x="16" y="3"/>
                  </a:lnTo>
                  <a:lnTo>
                    <a:pt x="16" y="1"/>
                  </a:lnTo>
                  <a:lnTo>
                    <a:pt x="14" y="1"/>
                  </a:lnTo>
                  <a:lnTo>
                    <a:pt x="9" y="0"/>
                  </a:lnTo>
                  <a:lnTo>
                    <a:pt x="2" y="1"/>
                  </a:lnTo>
                  <a:lnTo>
                    <a:pt x="1" y="2"/>
                  </a:lnTo>
                  <a:lnTo>
                    <a:pt x="0" y="15"/>
                  </a:lnTo>
                  <a:lnTo>
                    <a:pt x="2" y="18"/>
                  </a:lnTo>
                  <a:lnTo>
                    <a:pt x="9" y="18"/>
                  </a:lnTo>
                  <a:lnTo>
                    <a:pt x="14" y="18"/>
                  </a:lnTo>
                  <a:lnTo>
                    <a:pt x="16" y="15"/>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51" name="Freeform 280"/>
            <p:cNvSpPr>
              <a:spLocks/>
            </p:cNvSpPr>
            <p:nvPr/>
          </p:nvSpPr>
          <p:spPr bwMode="auto">
            <a:xfrm>
              <a:off x="4112" y="2303"/>
              <a:ext cx="17" cy="17"/>
            </a:xfrm>
            <a:custGeom>
              <a:avLst/>
              <a:gdLst/>
              <a:ahLst/>
              <a:cxnLst>
                <a:cxn ang="0">
                  <a:pos x="14" y="14"/>
                </a:cxn>
                <a:cxn ang="0">
                  <a:pos x="16" y="0"/>
                </a:cxn>
                <a:cxn ang="0">
                  <a:pos x="5" y="0"/>
                </a:cxn>
                <a:cxn ang="0">
                  <a:pos x="0" y="16"/>
                </a:cxn>
                <a:cxn ang="0">
                  <a:pos x="14" y="14"/>
                </a:cxn>
              </a:cxnLst>
              <a:rect l="0" t="0" r="r" b="b"/>
              <a:pathLst>
                <a:path w="17" h="17">
                  <a:moveTo>
                    <a:pt x="14" y="14"/>
                  </a:moveTo>
                  <a:lnTo>
                    <a:pt x="16" y="0"/>
                  </a:lnTo>
                  <a:lnTo>
                    <a:pt x="5" y="0"/>
                  </a:lnTo>
                  <a:lnTo>
                    <a:pt x="0" y="16"/>
                  </a:lnTo>
                  <a:lnTo>
                    <a:pt x="14" y="14"/>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52" name="Freeform 281"/>
            <p:cNvSpPr>
              <a:spLocks/>
            </p:cNvSpPr>
            <p:nvPr/>
          </p:nvSpPr>
          <p:spPr bwMode="auto">
            <a:xfrm>
              <a:off x="4102" y="2303"/>
              <a:ext cx="17" cy="17"/>
            </a:xfrm>
            <a:custGeom>
              <a:avLst/>
              <a:gdLst/>
              <a:ahLst/>
              <a:cxnLst>
                <a:cxn ang="0">
                  <a:pos x="11" y="16"/>
                </a:cxn>
                <a:cxn ang="0">
                  <a:pos x="16" y="0"/>
                </a:cxn>
                <a:cxn ang="0">
                  <a:pos x="8" y="0"/>
                </a:cxn>
                <a:cxn ang="0">
                  <a:pos x="0" y="10"/>
                </a:cxn>
                <a:cxn ang="0">
                  <a:pos x="11" y="16"/>
                </a:cxn>
              </a:cxnLst>
              <a:rect l="0" t="0" r="r" b="b"/>
              <a:pathLst>
                <a:path w="17" h="17">
                  <a:moveTo>
                    <a:pt x="11" y="16"/>
                  </a:moveTo>
                  <a:lnTo>
                    <a:pt x="16" y="0"/>
                  </a:lnTo>
                  <a:lnTo>
                    <a:pt x="8" y="0"/>
                  </a:lnTo>
                  <a:lnTo>
                    <a:pt x="0" y="10"/>
                  </a:lnTo>
                  <a:lnTo>
                    <a:pt x="11"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53" name="Freeform 282"/>
            <p:cNvSpPr>
              <a:spLocks/>
            </p:cNvSpPr>
            <p:nvPr/>
          </p:nvSpPr>
          <p:spPr bwMode="auto">
            <a:xfrm>
              <a:off x="4094" y="2298"/>
              <a:ext cx="17" cy="17"/>
            </a:xfrm>
            <a:custGeom>
              <a:avLst/>
              <a:gdLst/>
              <a:ahLst/>
              <a:cxnLst>
                <a:cxn ang="0">
                  <a:pos x="0" y="5"/>
                </a:cxn>
                <a:cxn ang="0">
                  <a:pos x="10" y="16"/>
                </a:cxn>
                <a:cxn ang="0">
                  <a:pos x="16" y="7"/>
                </a:cxn>
                <a:cxn ang="0">
                  <a:pos x="8" y="0"/>
                </a:cxn>
              </a:cxnLst>
              <a:rect l="0" t="0" r="r" b="b"/>
              <a:pathLst>
                <a:path w="17" h="17">
                  <a:moveTo>
                    <a:pt x="0" y="5"/>
                  </a:moveTo>
                  <a:lnTo>
                    <a:pt x="10" y="16"/>
                  </a:lnTo>
                  <a:lnTo>
                    <a:pt x="16" y="7"/>
                  </a:lnTo>
                  <a:lnTo>
                    <a:pt x="8"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54" name="Freeform 283"/>
            <p:cNvSpPr>
              <a:spLocks/>
            </p:cNvSpPr>
            <p:nvPr/>
          </p:nvSpPr>
          <p:spPr bwMode="auto">
            <a:xfrm>
              <a:off x="4105" y="2294"/>
              <a:ext cx="17" cy="17"/>
            </a:xfrm>
            <a:custGeom>
              <a:avLst/>
              <a:gdLst/>
              <a:ahLst/>
              <a:cxnLst>
                <a:cxn ang="0">
                  <a:pos x="0" y="6"/>
                </a:cxn>
                <a:cxn ang="0">
                  <a:pos x="9" y="16"/>
                </a:cxn>
                <a:cxn ang="0">
                  <a:pos x="16" y="9"/>
                </a:cxn>
                <a:cxn ang="0">
                  <a:pos x="6" y="0"/>
                </a:cxn>
                <a:cxn ang="0">
                  <a:pos x="0" y="6"/>
                </a:cxn>
              </a:cxnLst>
              <a:rect l="0" t="0" r="r" b="b"/>
              <a:pathLst>
                <a:path w="17" h="17">
                  <a:moveTo>
                    <a:pt x="0" y="6"/>
                  </a:moveTo>
                  <a:lnTo>
                    <a:pt x="9" y="16"/>
                  </a:lnTo>
                  <a:lnTo>
                    <a:pt x="16" y="9"/>
                  </a:lnTo>
                  <a:lnTo>
                    <a:pt x="6" y="0"/>
                  </a:lnTo>
                  <a:lnTo>
                    <a:pt x="0" y="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55" name="Freeform 284"/>
            <p:cNvSpPr>
              <a:spLocks/>
            </p:cNvSpPr>
            <p:nvPr/>
          </p:nvSpPr>
          <p:spPr bwMode="auto">
            <a:xfrm>
              <a:off x="4108" y="2300"/>
              <a:ext cx="17" cy="17"/>
            </a:xfrm>
            <a:custGeom>
              <a:avLst/>
              <a:gdLst/>
              <a:ahLst/>
              <a:cxnLst>
                <a:cxn ang="0">
                  <a:pos x="13" y="16"/>
                </a:cxn>
                <a:cxn ang="0">
                  <a:pos x="16" y="11"/>
                </a:cxn>
                <a:cxn ang="0">
                  <a:pos x="6" y="0"/>
                </a:cxn>
                <a:cxn ang="0">
                  <a:pos x="0" y="16"/>
                </a:cxn>
                <a:cxn ang="0">
                  <a:pos x="13" y="16"/>
                </a:cxn>
              </a:cxnLst>
              <a:rect l="0" t="0" r="r" b="b"/>
              <a:pathLst>
                <a:path w="17" h="17">
                  <a:moveTo>
                    <a:pt x="13" y="16"/>
                  </a:moveTo>
                  <a:lnTo>
                    <a:pt x="16" y="11"/>
                  </a:lnTo>
                  <a:lnTo>
                    <a:pt x="6" y="0"/>
                  </a:lnTo>
                  <a:lnTo>
                    <a:pt x="0" y="16"/>
                  </a:lnTo>
                  <a:lnTo>
                    <a:pt x="13"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sp>
          <p:nvSpPr>
            <p:cNvPr id="856" name="Freeform 285"/>
            <p:cNvSpPr>
              <a:spLocks/>
            </p:cNvSpPr>
            <p:nvPr/>
          </p:nvSpPr>
          <p:spPr bwMode="auto">
            <a:xfrm>
              <a:off x="4078" y="2309"/>
              <a:ext cx="25" cy="17"/>
            </a:xfrm>
            <a:custGeom>
              <a:avLst/>
              <a:gdLst/>
              <a:ahLst/>
              <a:cxnLst>
                <a:cxn ang="0">
                  <a:pos x="24" y="0"/>
                </a:cxn>
                <a:cxn ang="0">
                  <a:pos x="18" y="11"/>
                </a:cxn>
                <a:cxn ang="0">
                  <a:pos x="12" y="16"/>
                </a:cxn>
                <a:cxn ang="0">
                  <a:pos x="5" y="11"/>
                </a:cxn>
                <a:cxn ang="0">
                  <a:pos x="0" y="4"/>
                </a:cxn>
              </a:cxnLst>
              <a:rect l="0" t="0" r="r" b="b"/>
              <a:pathLst>
                <a:path w="25" h="17">
                  <a:moveTo>
                    <a:pt x="24" y="0"/>
                  </a:moveTo>
                  <a:lnTo>
                    <a:pt x="18" y="11"/>
                  </a:lnTo>
                  <a:lnTo>
                    <a:pt x="12" y="16"/>
                  </a:lnTo>
                  <a:lnTo>
                    <a:pt x="5" y="11"/>
                  </a:lnTo>
                  <a:lnTo>
                    <a:pt x="0" y="4"/>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2800" kern="0">
                <a:solidFill>
                  <a:srgbClr val="000000"/>
                </a:solidFill>
                <a:latin typeface="Cambria" pitchFamily="18" charset="0"/>
              </a:endParaRPr>
            </a:p>
          </p:txBody>
        </p:sp>
      </p:grpSp>
    </p:spTree>
    <p:extLst>
      <p:ext uri="{BB962C8B-B14F-4D97-AF65-F5344CB8AC3E}">
        <p14:creationId xmlns:p14="http://schemas.microsoft.com/office/powerpoint/2010/main" val="29494654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rtlCol="0">
            <a:spAutoFit/>
          </a:bodyPr>
          <a:lstStyle/>
          <a:p>
            <a:pPr algn="ctr"/>
            <a:r>
              <a:rPr lang="en-CA" sz="2800" kern="0">
                <a:solidFill>
                  <a:schemeClr val="accent2">
                    <a:lumMod val="75000"/>
                  </a:schemeClr>
                </a:solidFill>
                <a:latin typeface="+mn-lt"/>
                <a:ea typeface="+mj-ea"/>
                <a:cs typeface="+mj-cs"/>
              </a:rPr>
              <a:t>This brief is</a:t>
            </a:r>
          </a:p>
          <a:p>
            <a:pPr algn="ctr"/>
            <a:r>
              <a:rPr lang="en-CA" sz="6600" kern="0">
                <a:solidFill>
                  <a:schemeClr val="accent2">
                    <a:lumMod val="75000"/>
                  </a:schemeClr>
                </a:solidFill>
                <a:latin typeface="+mn-lt"/>
                <a:ea typeface="+mj-ea"/>
                <a:cs typeface="+mj-cs"/>
              </a:rPr>
              <a:t>UNCLASSIFIED </a:t>
            </a:r>
          </a:p>
        </p:txBody>
      </p:sp>
    </p:spTree>
    <p:extLst>
      <p:ext uri="{BB962C8B-B14F-4D97-AF65-F5344CB8AC3E}">
        <p14:creationId xmlns:p14="http://schemas.microsoft.com/office/powerpoint/2010/main" val="10189549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39" name="Rectangle 247"/>
          <p:cNvSpPr>
            <a:spLocks noGrp="1" noChangeArrowheads="1"/>
          </p:cNvSpPr>
          <p:nvPr>
            <p:ph type="title" idx="4294967295"/>
          </p:nvPr>
        </p:nvSpPr>
        <p:spPr>
          <a:xfrm>
            <a:off x="0" y="0"/>
            <a:ext cx="9144000" cy="1143000"/>
          </a:xfrm>
        </p:spPr>
        <p:txBody>
          <a:bodyPr>
            <a:normAutofit/>
            <a:scene3d>
              <a:camera prst="orthographicFront"/>
              <a:lightRig rig="soft" dir="t">
                <a:rot lat="0" lon="0" rev="16800000"/>
              </a:lightRig>
            </a:scene3d>
            <a:sp3d prstMaterial="softEdge">
              <a:bevelT w="38100" h="38100"/>
            </a:sp3d>
          </a:bodyPr>
          <a:lstStyle/>
          <a:p>
            <a:pPr algn="ctr" eaLnBrk="1" fontAlgn="auto" hangingPunct="1">
              <a:spcAft>
                <a:spcPts val="0"/>
              </a:spcAft>
              <a:defRPr/>
            </a:pPr>
            <a:r>
              <a:rPr lang="en-US" sz="2800" b="1">
                <a:solidFill>
                  <a:schemeClr val="accent2">
                    <a:lumMod val="75000"/>
                  </a:schemeClr>
                </a:solidFill>
                <a:latin typeface="+mn-lt"/>
              </a:rPr>
              <a:t>Sync Maintenance</a:t>
            </a:r>
          </a:p>
        </p:txBody>
      </p:sp>
      <p:sp>
        <p:nvSpPr>
          <p:cNvPr id="57346" name="Rectangle 248"/>
          <p:cNvSpPr>
            <a:spLocks noGrp="1" noChangeArrowheads="1"/>
          </p:cNvSpPr>
          <p:nvPr>
            <p:ph sz="half" idx="4294967295"/>
          </p:nvPr>
        </p:nvSpPr>
        <p:spPr>
          <a:xfrm>
            <a:off x="0" y="1600200"/>
            <a:ext cx="4267200" cy="4349750"/>
          </a:xfrm>
        </p:spPr>
        <p:txBody>
          <a:bodyPr>
            <a:normAutofit/>
          </a:bodyPr>
          <a:lstStyle/>
          <a:p>
            <a:pPr eaLnBrk="1" hangingPunct="1"/>
            <a:r>
              <a:rPr lang="en-US" sz="2000"/>
              <a:t>After Fine Sync achieved </a:t>
            </a:r>
            <a:endParaRPr lang="en-US" sz="2000">
              <a:cs typeface="Arial"/>
            </a:endParaRPr>
          </a:p>
          <a:p>
            <a:pPr lvl="1" eaLnBrk="1" hangingPunct="1">
              <a:buFont typeface="Wingdings"/>
              <a:buChar char="§"/>
            </a:pPr>
            <a:r>
              <a:rPr lang="en-US" sz="2000"/>
              <a:t>RTT exchange still required </a:t>
            </a:r>
            <a:endParaRPr lang="en-US" sz="2000">
              <a:cs typeface="Arial"/>
            </a:endParaRPr>
          </a:p>
          <a:p>
            <a:pPr marL="914400" lvl="2" indent="0" eaLnBrk="1" hangingPunct="1">
              <a:buNone/>
            </a:pPr>
            <a:r>
              <a:rPr lang="en-US" sz="2000"/>
              <a:t>- Once every 20 seconds</a:t>
            </a:r>
            <a:endParaRPr lang="en-US" sz="2000">
              <a:cs typeface="Arial"/>
            </a:endParaRPr>
          </a:p>
          <a:p>
            <a:pPr marL="914400" lvl="2" indent="0" eaLnBrk="1" hangingPunct="1">
              <a:buNone/>
            </a:pPr>
            <a:endParaRPr lang="en-US" sz="2000">
              <a:cs typeface="Arial"/>
            </a:endParaRPr>
          </a:p>
          <a:p>
            <a:pPr lvl="1" eaLnBrk="1" hangingPunct="1">
              <a:buFont typeface="Wingdings"/>
              <a:buChar char="§"/>
            </a:pPr>
            <a:r>
              <a:rPr lang="en-US" sz="2000"/>
              <a:t>JU will either RTT or sync off the ETR, based on time quality</a:t>
            </a:r>
            <a:endParaRPr lang="en-US" sz="2000">
              <a:cs typeface="Arial"/>
            </a:endParaRPr>
          </a:p>
          <a:p>
            <a:pPr marL="457200" lvl="1" indent="0" eaLnBrk="1" hangingPunct="1">
              <a:buNone/>
            </a:pPr>
            <a:endParaRPr lang="en-US" sz="2000">
              <a:cs typeface="Arial"/>
            </a:endParaRPr>
          </a:p>
          <a:p>
            <a:pPr eaLnBrk="1" hangingPunct="1"/>
            <a:r>
              <a:rPr lang="en-US" sz="2000"/>
              <a:t>NTR is not required</a:t>
            </a:r>
            <a:endParaRPr lang="en-US" sz="2000">
              <a:cs typeface="Arial"/>
            </a:endParaRPr>
          </a:p>
          <a:p>
            <a:pPr lvl="1" eaLnBrk="1" hangingPunct="1">
              <a:buFont typeface="Wingdings"/>
              <a:buChar char="§"/>
            </a:pPr>
            <a:r>
              <a:rPr lang="en-US" sz="2000"/>
              <a:t>IEJUs will function as the NTR</a:t>
            </a:r>
            <a:endParaRPr lang="en-US" sz="2000">
              <a:cs typeface="Arial"/>
            </a:endParaRPr>
          </a:p>
          <a:p>
            <a:pPr lvl="1" eaLnBrk="1" hangingPunct="1"/>
            <a:endParaRPr lang="en-US" sz="1800"/>
          </a:p>
          <a:p>
            <a:pPr eaLnBrk="1" hangingPunct="1"/>
            <a:endParaRPr lang="en-US" sz="1800"/>
          </a:p>
        </p:txBody>
      </p:sp>
      <p:sp>
        <p:nvSpPr>
          <p:cNvPr id="33794" name="Rectangle 2"/>
          <p:cNvSpPr>
            <a:spLocks noChangeArrowheads="1"/>
          </p:cNvSpPr>
          <p:nvPr/>
        </p:nvSpPr>
        <p:spPr bwMode="auto">
          <a:xfrm>
            <a:off x="1352550" y="514350"/>
            <a:ext cx="6381750" cy="1028700"/>
          </a:xfrm>
          <a:prstGeom prst="rect">
            <a:avLst/>
          </a:prstGeom>
          <a:noFill/>
          <a:ln w="9525">
            <a:noFill/>
            <a:miter lim="800000"/>
            <a:headEnd/>
            <a:tailEnd/>
          </a:ln>
          <a:effectLst/>
        </p:spPr>
        <p:txBody>
          <a:bodyPr lIns="92075" tIns="46038" rIns="92075" bIns="46038" anchor="ctr"/>
          <a:lstStyle/>
          <a:p>
            <a:pPr algn="ctr" eaLnBrk="0" hangingPunct="0">
              <a:defRPr/>
            </a:pPr>
            <a:endParaRPr lang="en-US" sz="3600" b="1" i="1">
              <a:solidFill>
                <a:srgbClr val="FFFF00"/>
              </a:solidFill>
              <a:effectLst>
                <a:outerShdw blurRad="38100" dist="38100" dir="2700000" algn="tl">
                  <a:srgbClr val="000000"/>
                </a:outerShdw>
              </a:effectLst>
            </a:endParaRPr>
          </a:p>
        </p:txBody>
      </p:sp>
      <p:sp>
        <p:nvSpPr>
          <p:cNvPr id="57348" name="Rectangle 3"/>
          <p:cNvSpPr>
            <a:spLocks noChangeArrowheads="1"/>
          </p:cNvSpPr>
          <p:nvPr/>
        </p:nvSpPr>
        <p:spPr bwMode="auto">
          <a:xfrm>
            <a:off x="187861" y="1459735"/>
            <a:ext cx="4200525" cy="4114800"/>
          </a:xfrm>
          <a:prstGeom prst="rect">
            <a:avLst/>
          </a:prstGeom>
          <a:noFill/>
          <a:ln w="9525">
            <a:noFill/>
            <a:miter lim="800000"/>
            <a:headEnd/>
            <a:tailEnd/>
          </a:ln>
        </p:spPr>
        <p:txBody>
          <a:bodyPr lIns="92075" tIns="46038" rIns="92075" bIns="46038"/>
          <a:lstStyle/>
          <a:p>
            <a:pPr eaLnBrk="0" hangingPunct="0"/>
            <a:endParaRPr lang="en-CA">
              <a:solidFill>
                <a:schemeClr val="tx1"/>
              </a:solidFill>
            </a:endParaRPr>
          </a:p>
        </p:txBody>
      </p:sp>
      <p:grpSp>
        <p:nvGrpSpPr>
          <p:cNvPr id="57349" name="Group 4"/>
          <p:cNvGrpSpPr>
            <a:grpSpLocks/>
          </p:cNvGrpSpPr>
          <p:nvPr/>
        </p:nvGrpSpPr>
        <p:grpSpPr bwMode="auto">
          <a:xfrm>
            <a:off x="6772275" y="2570163"/>
            <a:ext cx="1192213" cy="904875"/>
            <a:chOff x="4266" y="1619"/>
            <a:chExt cx="751" cy="570"/>
          </a:xfrm>
        </p:grpSpPr>
        <p:sp>
          <p:nvSpPr>
            <p:cNvPr id="500" name="Freeform 5"/>
            <p:cNvSpPr>
              <a:spLocks/>
            </p:cNvSpPr>
            <p:nvPr/>
          </p:nvSpPr>
          <p:spPr bwMode="auto">
            <a:xfrm>
              <a:off x="4266" y="1643"/>
              <a:ext cx="643" cy="546"/>
            </a:xfrm>
            <a:custGeom>
              <a:avLst/>
              <a:gdLst/>
              <a:ahLst/>
              <a:cxnLst>
                <a:cxn ang="0">
                  <a:pos x="0" y="0"/>
                </a:cxn>
                <a:cxn ang="0">
                  <a:pos x="364" y="324"/>
                </a:cxn>
                <a:cxn ang="0">
                  <a:pos x="303" y="204"/>
                </a:cxn>
                <a:cxn ang="0">
                  <a:pos x="642" y="545"/>
                </a:cxn>
              </a:cxnLst>
              <a:rect l="0" t="0" r="r" b="b"/>
              <a:pathLst>
                <a:path w="643" h="546">
                  <a:moveTo>
                    <a:pt x="0" y="0"/>
                  </a:moveTo>
                  <a:lnTo>
                    <a:pt x="364" y="324"/>
                  </a:lnTo>
                  <a:lnTo>
                    <a:pt x="303" y="204"/>
                  </a:lnTo>
                  <a:lnTo>
                    <a:pt x="642" y="545"/>
                  </a:lnTo>
                </a:path>
              </a:pathLst>
            </a:custGeom>
            <a:noFill/>
            <a:ln w="12700" cap="rnd" cmpd="sng">
              <a:solidFill>
                <a:srgbClr val="FF0000"/>
              </a:solidFill>
              <a:prstDash val="solid"/>
              <a:round/>
              <a:headEnd type="stealth" w="med" len="lg"/>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01" name="Freeform 6"/>
            <p:cNvSpPr>
              <a:spLocks/>
            </p:cNvSpPr>
            <p:nvPr/>
          </p:nvSpPr>
          <p:spPr bwMode="auto">
            <a:xfrm>
              <a:off x="4374" y="1619"/>
              <a:ext cx="643" cy="546"/>
            </a:xfrm>
            <a:custGeom>
              <a:avLst/>
              <a:gdLst/>
              <a:ahLst/>
              <a:cxnLst>
                <a:cxn ang="0">
                  <a:pos x="0" y="0"/>
                </a:cxn>
                <a:cxn ang="0">
                  <a:pos x="364" y="324"/>
                </a:cxn>
                <a:cxn ang="0">
                  <a:pos x="303" y="204"/>
                </a:cxn>
                <a:cxn ang="0">
                  <a:pos x="642" y="545"/>
                </a:cxn>
              </a:cxnLst>
              <a:rect l="0" t="0" r="r" b="b"/>
              <a:pathLst>
                <a:path w="643" h="546">
                  <a:moveTo>
                    <a:pt x="0" y="0"/>
                  </a:moveTo>
                  <a:lnTo>
                    <a:pt x="364" y="324"/>
                  </a:lnTo>
                  <a:lnTo>
                    <a:pt x="303" y="204"/>
                  </a:lnTo>
                  <a:lnTo>
                    <a:pt x="642" y="545"/>
                  </a:lnTo>
                </a:path>
              </a:pathLst>
            </a:custGeom>
            <a:noFill/>
            <a:ln w="12700" cap="rnd" cmpd="sng">
              <a:solidFill>
                <a:srgbClr val="063DE8"/>
              </a:solidFill>
              <a:prstDash val="solid"/>
              <a:round/>
              <a:headEnd type="none" w="sm" len="sm"/>
              <a:tailEnd type="stealth" w="med" len="lg"/>
            </a:ln>
            <a:effectLst/>
          </p:spPr>
          <p:txBody>
            <a:bodyPr/>
            <a:lstStyle/>
            <a:p>
              <a:pPr algn="ctr" fontAlgn="auto">
                <a:spcBef>
                  <a:spcPts val="0"/>
                </a:spcBef>
                <a:spcAft>
                  <a:spcPts val="0"/>
                </a:spcAft>
                <a:defRPr/>
              </a:pPr>
              <a:endParaRPr lang="en-US" sz="1800" kern="0">
                <a:solidFill>
                  <a:sysClr val="windowText" lastClr="000000"/>
                </a:solidFill>
              </a:endParaRPr>
            </a:p>
          </p:txBody>
        </p:sp>
      </p:grpSp>
      <p:grpSp>
        <p:nvGrpSpPr>
          <p:cNvPr id="57350" name="Group 7"/>
          <p:cNvGrpSpPr>
            <a:grpSpLocks/>
          </p:cNvGrpSpPr>
          <p:nvPr/>
        </p:nvGrpSpPr>
        <p:grpSpPr bwMode="auto">
          <a:xfrm>
            <a:off x="5400675" y="2608263"/>
            <a:ext cx="1192213" cy="904875"/>
            <a:chOff x="3402" y="1643"/>
            <a:chExt cx="751" cy="570"/>
          </a:xfrm>
        </p:grpSpPr>
        <p:sp>
          <p:nvSpPr>
            <p:cNvPr id="503" name="Freeform 8"/>
            <p:cNvSpPr>
              <a:spLocks/>
            </p:cNvSpPr>
            <p:nvPr/>
          </p:nvSpPr>
          <p:spPr bwMode="auto">
            <a:xfrm>
              <a:off x="3510" y="1667"/>
              <a:ext cx="643" cy="546"/>
            </a:xfrm>
            <a:custGeom>
              <a:avLst/>
              <a:gdLst/>
              <a:ahLst/>
              <a:cxnLst>
                <a:cxn ang="0">
                  <a:pos x="642" y="0"/>
                </a:cxn>
                <a:cxn ang="0">
                  <a:pos x="278" y="324"/>
                </a:cxn>
                <a:cxn ang="0">
                  <a:pos x="339" y="204"/>
                </a:cxn>
                <a:cxn ang="0">
                  <a:pos x="0" y="545"/>
                </a:cxn>
              </a:cxnLst>
              <a:rect l="0" t="0" r="r" b="b"/>
              <a:pathLst>
                <a:path w="643" h="546">
                  <a:moveTo>
                    <a:pt x="642" y="0"/>
                  </a:moveTo>
                  <a:lnTo>
                    <a:pt x="278" y="324"/>
                  </a:lnTo>
                  <a:lnTo>
                    <a:pt x="339" y="204"/>
                  </a:lnTo>
                  <a:lnTo>
                    <a:pt x="0" y="545"/>
                  </a:lnTo>
                </a:path>
              </a:pathLst>
            </a:custGeom>
            <a:noFill/>
            <a:ln w="12700" cap="rnd" cmpd="sng">
              <a:solidFill>
                <a:srgbClr val="FF0000"/>
              </a:solidFill>
              <a:prstDash val="solid"/>
              <a:round/>
              <a:headEnd type="stealth" w="med" len="lg"/>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04" name="Freeform 9"/>
            <p:cNvSpPr>
              <a:spLocks/>
            </p:cNvSpPr>
            <p:nvPr/>
          </p:nvSpPr>
          <p:spPr bwMode="auto">
            <a:xfrm>
              <a:off x="3402" y="1643"/>
              <a:ext cx="643" cy="546"/>
            </a:xfrm>
            <a:custGeom>
              <a:avLst/>
              <a:gdLst/>
              <a:ahLst/>
              <a:cxnLst>
                <a:cxn ang="0">
                  <a:pos x="642" y="0"/>
                </a:cxn>
                <a:cxn ang="0">
                  <a:pos x="278" y="324"/>
                </a:cxn>
                <a:cxn ang="0">
                  <a:pos x="339" y="204"/>
                </a:cxn>
                <a:cxn ang="0">
                  <a:pos x="0" y="545"/>
                </a:cxn>
              </a:cxnLst>
              <a:rect l="0" t="0" r="r" b="b"/>
              <a:pathLst>
                <a:path w="643" h="546">
                  <a:moveTo>
                    <a:pt x="642" y="0"/>
                  </a:moveTo>
                  <a:lnTo>
                    <a:pt x="278" y="324"/>
                  </a:lnTo>
                  <a:lnTo>
                    <a:pt x="339" y="204"/>
                  </a:lnTo>
                  <a:lnTo>
                    <a:pt x="0" y="545"/>
                  </a:lnTo>
                </a:path>
              </a:pathLst>
            </a:custGeom>
            <a:noFill/>
            <a:ln w="12700" cap="rnd" cmpd="sng">
              <a:solidFill>
                <a:srgbClr val="063DE8"/>
              </a:solidFill>
              <a:prstDash val="solid"/>
              <a:round/>
              <a:headEnd type="none" w="sm" len="sm"/>
              <a:tailEnd type="stealth" w="med" len="lg"/>
            </a:ln>
            <a:effectLst/>
          </p:spPr>
          <p:txBody>
            <a:bodyPr/>
            <a:lstStyle/>
            <a:p>
              <a:pPr algn="ctr" fontAlgn="auto">
                <a:spcBef>
                  <a:spcPts val="0"/>
                </a:spcBef>
                <a:spcAft>
                  <a:spcPts val="0"/>
                </a:spcAft>
                <a:defRPr/>
              </a:pPr>
              <a:endParaRPr lang="en-US" sz="1800" kern="0">
                <a:solidFill>
                  <a:sysClr val="windowText" lastClr="000000"/>
                </a:solidFill>
              </a:endParaRPr>
            </a:p>
          </p:txBody>
        </p:sp>
      </p:grpSp>
      <p:grpSp>
        <p:nvGrpSpPr>
          <p:cNvPr id="57351" name="Group 10"/>
          <p:cNvGrpSpPr>
            <a:grpSpLocks/>
          </p:cNvGrpSpPr>
          <p:nvPr/>
        </p:nvGrpSpPr>
        <p:grpSpPr bwMode="auto">
          <a:xfrm>
            <a:off x="6002338" y="3535363"/>
            <a:ext cx="1435100" cy="239712"/>
            <a:chOff x="3781" y="2227"/>
            <a:chExt cx="904" cy="151"/>
          </a:xfrm>
        </p:grpSpPr>
        <p:sp>
          <p:nvSpPr>
            <p:cNvPr id="506" name="Freeform 11"/>
            <p:cNvSpPr>
              <a:spLocks/>
            </p:cNvSpPr>
            <p:nvPr/>
          </p:nvSpPr>
          <p:spPr bwMode="auto">
            <a:xfrm>
              <a:off x="3844" y="2319"/>
              <a:ext cx="841" cy="59"/>
            </a:xfrm>
            <a:custGeom>
              <a:avLst/>
              <a:gdLst/>
              <a:ahLst/>
              <a:cxnLst>
                <a:cxn ang="0">
                  <a:pos x="840" y="58"/>
                </a:cxn>
                <a:cxn ang="0">
                  <a:pos x="353" y="47"/>
                </a:cxn>
                <a:cxn ang="0">
                  <a:pos x="480" y="0"/>
                </a:cxn>
                <a:cxn ang="0">
                  <a:pos x="0" y="18"/>
                </a:cxn>
              </a:cxnLst>
              <a:rect l="0" t="0" r="r" b="b"/>
              <a:pathLst>
                <a:path w="841" h="59">
                  <a:moveTo>
                    <a:pt x="840" y="58"/>
                  </a:moveTo>
                  <a:lnTo>
                    <a:pt x="353" y="47"/>
                  </a:lnTo>
                  <a:lnTo>
                    <a:pt x="480" y="0"/>
                  </a:lnTo>
                  <a:lnTo>
                    <a:pt x="0" y="18"/>
                  </a:lnTo>
                </a:path>
              </a:pathLst>
            </a:custGeom>
            <a:noFill/>
            <a:ln w="12700" cap="rnd" cmpd="sng">
              <a:solidFill>
                <a:srgbClr val="FF0000"/>
              </a:solidFill>
              <a:prstDash val="solid"/>
              <a:round/>
              <a:headEnd type="stealth" w="med" len="lg"/>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07" name="Freeform 12"/>
            <p:cNvSpPr>
              <a:spLocks/>
            </p:cNvSpPr>
            <p:nvPr/>
          </p:nvSpPr>
          <p:spPr bwMode="auto">
            <a:xfrm>
              <a:off x="3781" y="2227"/>
              <a:ext cx="842" cy="59"/>
            </a:xfrm>
            <a:custGeom>
              <a:avLst/>
              <a:gdLst/>
              <a:ahLst/>
              <a:cxnLst>
                <a:cxn ang="0">
                  <a:pos x="841" y="58"/>
                </a:cxn>
                <a:cxn ang="0">
                  <a:pos x="354" y="47"/>
                </a:cxn>
                <a:cxn ang="0">
                  <a:pos x="481" y="0"/>
                </a:cxn>
                <a:cxn ang="0">
                  <a:pos x="0" y="19"/>
                </a:cxn>
              </a:cxnLst>
              <a:rect l="0" t="0" r="r" b="b"/>
              <a:pathLst>
                <a:path w="842" h="59">
                  <a:moveTo>
                    <a:pt x="841" y="58"/>
                  </a:moveTo>
                  <a:lnTo>
                    <a:pt x="354" y="47"/>
                  </a:lnTo>
                  <a:lnTo>
                    <a:pt x="481" y="0"/>
                  </a:lnTo>
                  <a:lnTo>
                    <a:pt x="0" y="19"/>
                  </a:lnTo>
                </a:path>
              </a:pathLst>
            </a:custGeom>
            <a:noFill/>
            <a:ln w="12700" cap="rnd" cmpd="sng">
              <a:solidFill>
                <a:srgbClr val="063DE8"/>
              </a:solidFill>
              <a:prstDash val="solid"/>
              <a:round/>
              <a:headEnd type="none" w="sm" len="sm"/>
              <a:tailEnd type="stealth" w="med" len="lg"/>
            </a:ln>
            <a:effectLst/>
          </p:spPr>
          <p:txBody>
            <a:bodyPr/>
            <a:lstStyle/>
            <a:p>
              <a:pPr algn="ctr" fontAlgn="auto">
                <a:spcBef>
                  <a:spcPts val="0"/>
                </a:spcBef>
                <a:spcAft>
                  <a:spcPts val="0"/>
                </a:spcAft>
                <a:defRPr/>
              </a:pPr>
              <a:endParaRPr lang="en-US" sz="1800" kern="0">
                <a:solidFill>
                  <a:sysClr val="windowText" lastClr="000000"/>
                </a:solidFill>
              </a:endParaRPr>
            </a:p>
          </p:txBody>
        </p:sp>
      </p:grpSp>
      <p:grpSp>
        <p:nvGrpSpPr>
          <p:cNvPr id="508" name="Group 13"/>
          <p:cNvGrpSpPr>
            <a:grpSpLocks/>
          </p:cNvGrpSpPr>
          <p:nvPr/>
        </p:nvGrpSpPr>
        <p:grpSpPr bwMode="auto">
          <a:xfrm>
            <a:off x="4779963" y="3405188"/>
            <a:ext cx="900112" cy="642937"/>
            <a:chOff x="3011" y="2145"/>
            <a:chExt cx="567" cy="405"/>
          </a:xfrm>
          <a:solidFill>
            <a:schemeClr val="bg1">
              <a:lumMod val="50000"/>
              <a:lumOff val="50000"/>
            </a:schemeClr>
          </a:solidFill>
        </p:grpSpPr>
        <p:sp>
          <p:nvSpPr>
            <p:cNvPr id="509" name="Freeform 14"/>
            <p:cNvSpPr>
              <a:spLocks/>
            </p:cNvSpPr>
            <p:nvPr/>
          </p:nvSpPr>
          <p:spPr bwMode="auto">
            <a:xfrm>
              <a:off x="3011" y="2384"/>
              <a:ext cx="333" cy="31"/>
            </a:xfrm>
            <a:custGeom>
              <a:avLst/>
              <a:gdLst/>
              <a:ahLst/>
              <a:cxnLst>
                <a:cxn ang="0">
                  <a:pos x="47" y="30"/>
                </a:cxn>
                <a:cxn ang="0">
                  <a:pos x="47" y="24"/>
                </a:cxn>
                <a:cxn ang="0">
                  <a:pos x="22" y="24"/>
                </a:cxn>
                <a:cxn ang="0">
                  <a:pos x="0" y="18"/>
                </a:cxn>
                <a:cxn ang="0">
                  <a:pos x="0" y="4"/>
                </a:cxn>
                <a:cxn ang="0">
                  <a:pos x="12" y="0"/>
                </a:cxn>
                <a:cxn ang="0">
                  <a:pos x="22" y="1"/>
                </a:cxn>
                <a:cxn ang="0">
                  <a:pos x="24" y="0"/>
                </a:cxn>
                <a:cxn ang="0">
                  <a:pos x="76" y="0"/>
                </a:cxn>
                <a:cxn ang="0">
                  <a:pos x="74" y="4"/>
                </a:cxn>
                <a:cxn ang="0">
                  <a:pos x="73" y="7"/>
                </a:cxn>
                <a:cxn ang="0">
                  <a:pos x="103" y="7"/>
                </a:cxn>
                <a:cxn ang="0">
                  <a:pos x="103" y="1"/>
                </a:cxn>
                <a:cxn ang="0">
                  <a:pos x="105" y="0"/>
                </a:cxn>
                <a:cxn ang="0">
                  <a:pos x="332" y="0"/>
                </a:cxn>
                <a:cxn ang="0">
                  <a:pos x="332" y="24"/>
                </a:cxn>
                <a:cxn ang="0">
                  <a:pos x="313" y="24"/>
                </a:cxn>
                <a:cxn ang="0">
                  <a:pos x="314" y="30"/>
                </a:cxn>
                <a:cxn ang="0">
                  <a:pos x="47" y="30"/>
                </a:cxn>
              </a:cxnLst>
              <a:rect l="0" t="0" r="r" b="b"/>
              <a:pathLst>
                <a:path w="333" h="31">
                  <a:moveTo>
                    <a:pt x="47" y="30"/>
                  </a:moveTo>
                  <a:lnTo>
                    <a:pt x="47" y="24"/>
                  </a:lnTo>
                  <a:lnTo>
                    <a:pt x="22" y="24"/>
                  </a:lnTo>
                  <a:lnTo>
                    <a:pt x="0" y="18"/>
                  </a:lnTo>
                  <a:lnTo>
                    <a:pt x="0" y="4"/>
                  </a:lnTo>
                  <a:lnTo>
                    <a:pt x="12" y="0"/>
                  </a:lnTo>
                  <a:lnTo>
                    <a:pt x="22" y="1"/>
                  </a:lnTo>
                  <a:lnTo>
                    <a:pt x="24" y="0"/>
                  </a:lnTo>
                  <a:lnTo>
                    <a:pt x="76" y="0"/>
                  </a:lnTo>
                  <a:lnTo>
                    <a:pt x="74" y="4"/>
                  </a:lnTo>
                  <a:lnTo>
                    <a:pt x="73" y="7"/>
                  </a:lnTo>
                  <a:lnTo>
                    <a:pt x="103" y="7"/>
                  </a:lnTo>
                  <a:lnTo>
                    <a:pt x="103" y="1"/>
                  </a:lnTo>
                  <a:lnTo>
                    <a:pt x="105" y="0"/>
                  </a:lnTo>
                  <a:lnTo>
                    <a:pt x="332" y="0"/>
                  </a:lnTo>
                  <a:lnTo>
                    <a:pt x="332" y="24"/>
                  </a:lnTo>
                  <a:lnTo>
                    <a:pt x="313" y="24"/>
                  </a:lnTo>
                  <a:lnTo>
                    <a:pt x="314" y="30"/>
                  </a:lnTo>
                  <a:lnTo>
                    <a:pt x="47" y="3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10" name="Freeform 15"/>
            <p:cNvSpPr>
              <a:spLocks/>
            </p:cNvSpPr>
            <p:nvPr/>
          </p:nvSpPr>
          <p:spPr bwMode="auto">
            <a:xfrm>
              <a:off x="3058" y="2363"/>
              <a:ext cx="403" cy="182"/>
            </a:xfrm>
            <a:custGeom>
              <a:avLst/>
              <a:gdLst/>
              <a:ahLst/>
              <a:cxnLst>
                <a:cxn ang="0">
                  <a:pos x="217" y="160"/>
                </a:cxn>
                <a:cxn ang="0">
                  <a:pos x="210" y="159"/>
                </a:cxn>
                <a:cxn ang="0">
                  <a:pos x="205" y="160"/>
                </a:cxn>
                <a:cxn ang="0">
                  <a:pos x="198" y="161"/>
                </a:cxn>
                <a:cxn ang="0">
                  <a:pos x="192" y="162"/>
                </a:cxn>
                <a:cxn ang="0">
                  <a:pos x="189" y="159"/>
                </a:cxn>
                <a:cxn ang="0">
                  <a:pos x="189" y="157"/>
                </a:cxn>
                <a:cxn ang="0">
                  <a:pos x="182" y="157"/>
                </a:cxn>
                <a:cxn ang="0">
                  <a:pos x="180" y="159"/>
                </a:cxn>
                <a:cxn ang="0">
                  <a:pos x="178" y="157"/>
                </a:cxn>
                <a:cxn ang="0">
                  <a:pos x="183" y="151"/>
                </a:cxn>
                <a:cxn ang="0">
                  <a:pos x="173" y="153"/>
                </a:cxn>
                <a:cxn ang="0">
                  <a:pos x="169" y="155"/>
                </a:cxn>
                <a:cxn ang="0">
                  <a:pos x="170" y="151"/>
                </a:cxn>
                <a:cxn ang="0">
                  <a:pos x="167" y="151"/>
                </a:cxn>
                <a:cxn ang="0">
                  <a:pos x="162" y="154"/>
                </a:cxn>
                <a:cxn ang="0">
                  <a:pos x="156" y="161"/>
                </a:cxn>
                <a:cxn ang="0">
                  <a:pos x="153" y="166"/>
                </a:cxn>
                <a:cxn ang="0">
                  <a:pos x="152" y="166"/>
                </a:cxn>
                <a:cxn ang="0">
                  <a:pos x="152" y="164"/>
                </a:cxn>
                <a:cxn ang="0">
                  <a:pos x="149" y="168"/>
                </a:cxn>
                <a:cxn ang="0">
                  <a:pos x="147" y="170"/>
                </a:cxn>
                <a:cxn ang="0">
                  <a:pos x="146" y="173"/>
                </a:cxn>
                <a:cxn ang="0">
                  <a:pos x="145" y="177"/>
                </a:cxn>
                <a:cxn ang="0">
                  <a:pos x="143" y="181"/>
                </a:cxn>
                <a:cxn ang="0">
                  <a:pos x="141" y="180"/>
                </a:cxn>
                <a:cxn ang="0">
                  <a:pos x="139" y="177"/>
                </a:cxn>
                <a:cxn ang="0">
                  <a:pos x="137" y="168"/>
                </a:cxn>
                <a:cxn ang="0">
                  <a:pos x="133" y="153"/>
                </a:cxn>
                <a:cxn ang="0">
                  <a:pos x="129" y="143"/>
                </a:cxn>
                <a:cxn ang="0">
                  <a:pos x="122" y="129"/>
                </a:cxn>
                <a:cxn ang="0">
                  <a:pos x="113" y="116"/>
                </a:cxn>
                <a:cxn ang="0">
                  <a:pos x="98" y="100"/>
                </a:cxn>
                <a:cxn ang="0">
                  <a:pos x="88" y="93"/>
                </a:cxn>
                <a:cxn ang="0">
                  <a:pos x="66" y="79"/>
                </a:cxn>
                <a:cxn ang="0">
                  <a:pos x="44" y="67"/>
                </a:cxn>
                <a:cxn ang="0">
                  <a:pos x="20" y="57"/>
                </a:cxn>
                <a:cxn ang="0">
                  <a:pos x="0" y="50"/>
                </a:cxn>
                <a:cxn ang="0">
                  <a:pos x="266" y="45"/>
                </a:cxn>
                <a:cxn ang="0">
                  <a:pos x="294" y="36"/>
                </a:cxn>
                <a:cxn ang="0">
                  <a:pos x="307" y="21"/>
                </a:cxn>
                <a:cxn ang="0">
                  <a:pos x="338" y="3"/>
                </a:cxn>
                <a:cxn ang="0">
                  <a:pos x="343" y="6"/>
                </a:cxn>
                <a:cxn ang="0">
                  <a:pos x="352" y="3"/>
                </a:cxn>
                <a:cxn ang="0">
                  <a:pos x="402" y="1"/>
                </a:cxn>
                <a:cxn ang="0">
                  <a:pos x="400" y="4"/>
                </a:cxn>
                <a:cxn ang="0">
                  <a:pos x="398" y="7"/>
                </a:cxn>
                <a:cxn ang="0">
                  <a:pos x="393" y="12"/>
                </a:cxn>
                <a:cxn ang="0">
                  <a:pos x="388" y="17"/>
                </a:cxn>
                <a:cxn ang="0">
                  <a:pos x="382" y="21"/>
                </a:cxn>
                <a:cxn ang="0">
                  <a:pos x="371" y="26"/>
                </a:cxn>
                <a:cxn ang="0">
                  <a:pos x="366" y="34"/>
                </a:cxn>
                <a:cxn ang="0">
                  <a:pos x="322" y="65"/>
                </a:cxn>
                <a:cxn ang="0">
                  <a:pos x="321" y="70"/>
                </a:cxn>
                <a:cxn ang="0">
                  <a:pos x="320" y="75"/>
                </a:cxn>
                <a:cxn ang="0">
                  <a:pos x="312" y="93"/>
                </a:cxn>
                <a:cxn ang="0">
                  <a:pos x="306" y="100"/>
                </a:cxn>
                <a:cxn ang="0">
                  <a:pos x="296" y="112"/>
                </a:cxn>
                <a:cxn ang="0">
                  <a:pos x="284" y="122"/>
                </a:cxn>
                <a:cxn ang="0">
                  <a:pos x="271" y="132"/>
                </a:cxn>
                <a:cxn ang="0">
                  <a:pos x="257" y="141"/>
                </a:cxn>
                <a:cxn ang="0">
                  <a:pos x="243" y="148"/>
                </a:cxn>
                <a:cxn ang="0">
                  <a:pos x="227" y="157"/>
                </a:cxn>
              </a:cxnLst>
              <a:rect l="0" t="0" r="r" b="b"/>
              <a:pathLst>
                <a:path w="403" h="182">
                  <a:moveTo>
                    <a:pt x="221" y="158"/>
                  </a:moveTo>
                  <a:lnTo>
                    <a:pt x="217" y="160"/>
                  </a:lnTo>
                  <a:lnTo>
                    <a:pt x="212" y="161"/>
                  </a:lnTo>
                  <a:lnTo>
                    <a:pt x="210" y="159"/>
                  </a:lnTo>
                  <a:lnTo>
                    <a:pt x="207" y="160"/>
                  </a:lnTo>
                  <a:lnTo>
                    <a:pt x="205" y="160"/>
                  </a:lnTo>
                  <a:lnTo>
                    <a:pt x="201" y="161"/>
                  </a:lnTo>
                  <a:lnTo>
                    <a:pt x="198" y="161"/>
                  </a:lnTo>
                  <a:lnTo>
                    <a:pt x="195" y="162"/>
                  </a:lnTo>
                  <a:lnTo>
                    <a:pt x="192" y="162"/>
                  </a:lnTo>
                  <a:lnTo>
                    <a:pt x="189" y="161"/>
                  </a:lnTo>
                  <a:lnTo>
                    <a:pt x="189" y="159"/>
                  </a:lnTo>
                  <a:lnTo>
                    <a:pt x="191" y="157"/>
                  </a:lnTo>
                  <a:lnTo>
                    <a:pt x="189" y="157"/>
                  </a:lnTo>
                  <a:lnTo>
                    <a:pt x="185" y="157"/>
                  </a:lnTo>
                  <a:lnTo>
                    <a:pt x="182" y="157"/>
                  </a:lnTo>
                  <a:lnTo>
                    <a:pt x="181" y="158"/>
                  </a:lnTo>
                  <a:lnTo>
                    <a:pt x="180" y="159"/>
                  </a:lnTo>
                  <a:lnTo>
                    <a:pt x="178" y="159"/>
                  </a:lnTo>
                  <a:lnTo>
                    <a:pt x="178" y="157"/>
                  </a:lnTo>
                  <a:lnTo>
                    <a:pt x="180" y="156"/>
                  </a:lnTo>
                  <a:lnTo>
                    <a:pt x="183" y="151"/>
                  </a:lnTo>
                  <a:lnTo>
                    <a:pt x="174" y="151"/>
                  </a:lnTo>
                  <a:lnTo>
                    <a:pt x="173" y="153"/>
                  </a:lnTo>
                  <a:lnTo>
                    <a:pt x="171" y="154"/>
                  </a:lnTo>
                  <a:lnTo>
                    <a:pt x="169" y="155"/>
                  </a:lnTo>
                  <a:lnTo>
                    <a:pt x="170" y="153"/>
                  </a:lnTo>
                  <a:lnTo>
                    <a:pt x="170" y="151"/>
                  </a:lnTo>
                  <a:lnTo>
                    <a:pt x="169" y="151"/>
                  </a:lnTo>
                  <a:lnTo>
                    <a:pt x="167" y="151"/>
                  </a:lnTo>
                  <a:lnTo>
                    <a:pt x="165" y="153"/>
                  </a:lnTo>
                  <a:lnTo>
                    <a:pt x="162" y="154"/>
                  </a:lnTo>
                  <a:lnTo>
                    <a:pt x="157" y="159"/>
                  </a:lnTo>
                  <a:lnTo>
                    <a:pt x="156" y="161"/>
                  </a:lnTo>
                  <a:lnTo>
                    <a:pt x="155" y="164"/>
                  </a:lnTo>
                  <a:lnTo>
                    <a:pt x="153" y="166"/>
                  </a:lnTo>
                  <a:lnTo>
                    <a:pt x="152" y="169"/>
                  </a:lnTo>
                  <a:lnTo>
                    <a:pt x="152" y="166"/>
                  </a:lnTo>
                  <a:lnTo>
                    <a:pt x="152" y="165"/>
                  </a:lnTo>
                  <a:lnTo>
                    <a:pt x="152" y="164"/>
                  </a:lnTo>
                  <a:lnTo>
                    <a:pt x="150" y="166"/>
                  </a:lnTo>
                  <a:lnTo>
                    <a:pt x="149" y="168"/>
                  </a:lnTo>
                  <a:lnTo>
                    <a:pt x="148" y="169"/>
                  </a:lnTo>
                  <a:lnTo>
                    <a:pt x="147" y="170"/>
                  </a:lnTo>
                  <a:lnTo>
                    <a:pt x="146" y="172"/>
                  </a:lnTo>
                  <a:lnTo>
                    <a:pt x="146" y="173"/>
                  </a:lnTo>
                  <a:lnTo>
                    <a:pt x="146" y="175"/>
                  </a:lnTo>
                  <a:lnTo>
                    <a:pt x="145" y="177"/>
                  </a:lnTo>
                  <a:lnTo>
                    <a:pt x="145" y="178"/>
                  </a:lnTo>
                  <a:lnTo>
                    <a:pt x="143" y="181"/>
                  </a:lnTo>
                  <a:lnTo>
                    <a:pt x="142" y="181"/>
                  </a:lnTo>
                  <a:lnTo>
                    <a:pt x="141" y="180"/>
                  </a:lnTo>
                  <a:lnTo>
                    <a:pt x="139" y="178"/>
                  </a:lnTo>
                  <a:lnTo>
                    <a:pt x="139" y="177"/>
                  </a:lnTo>
                  <a:lnTo>
                    <a:pt x="138" y="176"/>
                  </a:lnTo>
                  <a:lnTo>
                    <a:pt x="137" y="168"/>
                  </a:lnTo>
                  <a:lnTo>
                    <a:pt x="135" y="160"/>
                  </a:lnTo>
                  <a:lnTo>
                    <a:pt x="133" y="153"/>
                  </a:lnTo>
                  <a:lnTo>
                    <a:pt x="130" y="145"/>
                  </a:lnTo>
                  <a:lnTo>
                    <a:pt x="129" y="143"/>
                  </a:lnTo>
                  <a:lnTo>
                    <a:pt x="126" y="135"/>
                  </a:lnTo>
                  <a:lnTo>
                    <a:pt x="122" y="129"/>
                  </a:lnTo>
                  <a:lnTo>
                    <a:pt x="118" y="122"/>
                  </a:lnTo>
                  <a:lnTo>
                    <a:pt x="113" y="116"/>
                  </a:lnTo>
                  <a:lnTo>
                    <a:pt x="109" y="111"/>
                  </a:lnTo>
                  <a:lnTo>
                    <a:pt x="98" y="100"/>
                  </a:lnTo>
                  <a:lnTo>
                    <a:pt x="92" y="96"/>
                  </a:lnTo>
                  <a:lnTo>
                    <a:pt x="88" y="93"/>
                  </a:lnTo>
                  <a:lnTo>
                    <a:pt x="77" y="85"/>
                  </a:lnTo>
                  <a:lnTo>
                    <a:pt x="66" y="79"/>
                  </a:lnTo>
                  <a:lnTo>
                    <a:pt x="55" y="73"/>
                  </a:lnTo>
                  <a:lnTo>
                    <a:pt x="44" y="67"/>
                  </a:lnTo>
                  <a:lnTo>
                    <a:pt x="32" y="62"/>
                  </a:lnTo>
                  <a:lnTo>
                    <a:pt x="20" y="57"/>
                  </a:lnTo>
                  <a:lnTo>
                    <a:pt x="9" y="53"/>
                  </a:lnTo>
                  <a:lnTo>
                    <a:pt x="0" y="50"/>
                  </a:lnTo>
                  <a:lnTo>
                    <a:pt x="266" y="50"/>
                  </a:lnTo>
                  <a:lnTo>
                    <a:pt x="266" y="45"/>
                  </a:lnTo>
                  <a:lnTo>
                    <a:pt x="284" y="45"/>
                  </a:lnTo>
                  <a:lnTo>
                    <a:pt x="294" y="36"/>
                  </a:lnTo>
                  <a:lnTo>
                    <a:pt x="294" y="21"/>
                  </a:lnTo>
                  <a:lnTo>
                    <a:pt x="307" y="21"/>
                  </a:lnTo>
                  <a:lnTo>
                    <a:pt x="338" y="1"/>
                  </a:lnTo>
                  <a:lnTo>
                    <a:pt x="338" y="3"/>
                  </a:lnTo>
                  <a:lnTo>
                    <a:pt x="343" y="3"/>
                  </a:lnTo>
                  <a:lnTo>
                    <a:pt x="343" y="6"/>
                  </a:lnTo>
                  <a:lnTo>
                    <a:pt x="352" y="6"/>
                  </a:lnTo>
                  <a:lnTo>
                    <a:pt x="352" y="3"/>
                  </a:lnTo>
                  <a:lnTo>
                    <a:pt x="401" y="0"/>
                  </a:lnTo>
                  <a:lnTo>
                    <a:pt x="402" y="1"/>
                  </a:lnTo>
                  <a:lnTo>
                    <a:pt x="402" y="2"/>
                  </a:lnTo>
                  <a:lnTo>
                    <a:pt x="400" y="4"/>
                  </a:lnTo>
                  <a:lnTo>
                    <a:pt x="400" y="5"/>
                  </a:lnTo>
                  <a:lnTo>
                    <a:pt x="398" y="7"/>
                  </a:lnTo>
                  <a:lnTo>
                    <a:pt x="396" y="10"/>
                  </a:lnTo>
                  <a:lnTo>
                    <a:pt x="393" y="12"/>
                  </a:lnTo>
                  <a:lnTo>
                    <a:pt x="391" y="15"/>
                  </a:lnTo>
                  <a:lnTo>
                    <a:pt x="388" y="17"/>
                  </a:lnTo>
                  <a:lnTo>
                    <a:pt x="385" y="19"/>
                  </a:lnTo>
                  <a:lnTo>
                    <a:pt x="382" y="21"/>
                  </a:lnTo>
                  <a:lnTo>
                    <a:pt x="377" y="23"/>
                  </a:lnTo>
                  <a:lnTo>
                    <a:pt x="371" y="26"/>
                  </a:lnTo>
                  <a:lnTo>
                    <a:pt x="366" y="29"/>
                  </a:lnTo>
                  <a:lnTo>
                    <a:pt x="366" y="34"/>
                  </a:lnTo>
                  <a:lnTo>
                    <a:pt x="321" y="60"/>
                  </a:lnTo>
                  <a:lnTo>
                    <a:pt x="322" y="65"/>
                  </a:lnTo>
                  <a:lnTo>
                    <a:pt x="322" y="67"/>
                  </a:lnTo>
                  <a:lnTo>
                    <a:pt x="321" y="70"/>
                  </a:lnTo>
                  <a:lnTo>
                    <a:pt x="321" y="72"/>
                  </a:lnTo>
                  <a:lnTo>
                    <a:pt x="320" y="75"/>
                  </a:lnTo>
                  <a:lnTo>
                    <a:pt x="319" y="77"/>
                  </a:lnTo>
                  <a:lnTo>
                    <a:pt x="312" y="93"/>
                  </a:lnTo>
                  <a:lnTo>
                    <a:pt x="311" y="94"/>
                  </a:lnTo>
                  <a:lnTo>
                    <a:pt x="306" y="100"/>
                  </a:lnTo>
                  <a:lnTo>
                    <a:pt x="301" y="106"/>
                  </a:lnTo>
                  <a:lnTo>
                    <a:pt x="296" y="112"/>
                  </a:lnTo>
                  <a:lnTo>
                    <a:pt x="289" y="118"/>
                  </a:lnTo>
                  <a:lnTo>
                    <a:pt x="284" y="122"/>
                  </a:lnTo>
                  <a:lnTo>
                    <a:pt x="278" y="127"/>
                  </a:lnTo>
                  <a:lnTo>
                    <a:pt x="271" y="132"/>
                  </a:lnTo>
                  <a:lnTo>
                    <a:pt x="265" y="136"/>
                  </a:lnTo>
                  <a:lnTo>
                    <a:pt x="257" y="141"/>
                  </a:lnTo>
                  <a:lnTo>
                    <a:pt x="251" y="145"/>
                  </a:lnTo>
                  <a:lnTo>
                    <a:pt x="243" y="148"/>
                  </a:lnTo>
                  <a:lnTo>
                    <a:pt x="235" y="151"/>
                  </a:lnTo>
                  <a:lnTo>
                    <a:pt x="227" y="157"/>
                  </a:lnTo>
                  <a:lnTo>
                    <a:pt x="221" y="158"/>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11" name="Freeform 16"/>
            <p:cNvSpPr>
              <a:spLocks/>
            </p:cNvSpPr>
            <p:nvPr/>
          </p:nvSpPr>
          <p:spPr bwMode="auto">
            <a:xfrm>
              <a:off x="3117" y="2175"/>
              <a:ext cx="89" cy="94"/>
            </a:xfrm>
            <a:custGeom>
              <a:avLst/>
              <a:gdLst/>
              <a:ahLst/>
              <a:cxnLst>
                <a:cxn ang="0">
                  <a:pos x="8" y="93"/>
                </a:cxn>
                <a:cxn ang="0">
                  <a:pos x="0" y="93"/>
                </a:cxn>
                <a:cxn ang="0">
                  <a:pos x="0" y="85"/>
                </a:cxn>
                <a:cxn ang="0">
                  <a:pos x="5" y="85"/>
                </a:cxn>
                <a:cxn ang="0">
                  <a:pos x="5" y="83"/>
                </a:cxn>
                <a:cxn ang="0">
                  <a:pos x="6" y="82"/>
                </a:cxn>
                <a:cxn ang="0">
                  <a:pos x="8" y="81"/>
                </a:cxn>
                <a:cxn ang="0">
                  <a:pos x="10" y="81"/>
                </a:cxn>
                <a:cxn ang="0">
                  <a:pos x="10" y="82"/>
                </a:cxn>
                <a:cxn ang="0">
                  <a:pos x="11" y="82"/>
                </a:cxn>
                <a:cxn ang="0">
                  <a:pos x="11" y="83"/>
                </a:cxn>
                <a:cxn ang="0">
                  <a:pos x="11" y="85"/>
                </a:cxn>
                <a:cxn ang="0">
                  <a:pos x="27" y="85"/>
                </a:cxn>
                <a:cxn ang="0">
                  <a:pos x="27" y="82"/>
                </a:cxn>
                <a:cxn ang="0">
                  <a:pos x="16" y="82"/>
                </a:cxn>
                <a:cxn ang="0">
                  <a:pos x="16" y="65"/>
                </a:cxn>
                <a:cxn ang="0">
                  <a:pos x="33" y="65"/>
                </a:cxn>
                <a:cxn ang="0">
                  <a:pos x="33" y="55"/>
                </a:cxn>
                <a:cxn ang="0">
                  <a:pos x="44" y="55"/>
                </a:cxn>
                <a:cxn ang="0">
                  <a:pos x="44" y="33"/>
                </a:cxn>
                <a:cxn ang="0">
                  <a:pos x="6" y="30"/>
                </a:cxn>
                <a:cxn ang="0">
                  <a:pos x="44" y="30"/>
                </a:cxn>
                <a:cxn ang="0">
                  <a:pos x="44" y="27"/>
                </a:cxn>
                <a:cxn ang="0">
                  <a:pos x="34" y="25"/>
                </a:cxn>
                <a:cxn ang="0">
                  <a:pos x="44" y="25"/>
                </a:cxn>
                <a:cxn ang="0">
                  <a:pos x="44" y="12"/>
                </a:cxn>
                <a:cxn ang="0">
                  <a:pos x="9" y="10"/>
                </a:cxn>
                <a:cxn ang="0">
                  <a:pos x="45" y="10"/>
                </a:cxn>
                <a:cxn ang="0">
                  <a:pos x="45" y="0"/>
                </a:cxn>
                <a:cxn ang="0">
                  <a:pos x="47" y="0"/>
                </a:cxn>
                <a:cxn ang="0">
                  <a:pos x="47" y="10"/>
                </a:cxn>
                <a:cxn ang="0">
                  <a:pos x="81" y="10"/>
                </a:cxn>
                <a:cxn ang="0">
                  <a:pos x="47" y="12"/>
                </a:cxn>
                <a:cxn ang="0">
                  <a:pos x="48" y="26"/>
                </a:cxn>
                <a:cxn ang="0">
                  <a:pos x="57" y="26"/>
                </a:cxn>
                <a:cxn ang="0">
                  <a:pos x="48" y="27"/>
                </a:cxn>
                <a:cxn ang="0">
                  <a:pos x="48" y="30"/>
                </a:cxn>
                <a:cxn ang="0">
                  <a:pos x="88" y="30"/>
                </a:cxn>
                <a:cxn ang="0">
                  <a:pos x="48" y="33"/>
                </a:cxn>
                <a:cxn ang="0">
                  <a:pos x="47" y="48"/>
                </a:cxn>
                <a:cxn ang="0">
                  <a:pos x="59" y="48"/>
                </a:cxn>
                <a:cxn ang="0">
                  <a:pos x="59" y="57"/>
                </a:cxn>
                <a:cxn ang="0">
                  <a:pos x="54" y="57"/>
                </a:cxn>
                <a:cxn ang="0">
                  <a:pos x="54" y="77"/>
                </a:cxn>
                <a:cxn ang="0">
                  <a:pos x="59" y="77"/>
                </a:cxn>
                <a:cxn ang="0">
                  <a:pos x="59" y="74"/>
                </a:cxn>
                <a:cxn ang="0">
                  <a:pos x="63" y="74"/>
                </a:cxn>
                <a:cxn ang="0">
                  <a:pos x="63" y="77"/>
                </a:cxn>
                <a:cxn ang="0">
                  <a:pos x="67" y="77"/>
                </a:cxn>
                <a:cxn ang="0">
                  <a:pos x="67" y="74"/>
                </a:cxn>
                <a:cxn ang="0">
                  <a:pos x="77" y="74"/>
                </a:cxn>
                <a:cxn ang="0">
                  <a:pos x="77" y="81"/>
                </a:cxn>
                <a:cxn ang="0">
                  <a:pos x="46" y="81"/>
                </a:cxn>
                <a:cxn ang="0">
                  <a:pos x="46" y="85"/>
                </a:cxn>
                <a:cxn ang="0">
                  <a:pos x="77" y="85"/>
                </a:cxn>
                <a:cxn ang="0">
                  <a:pos x="77" y="93"/>
                </a:cxn>
                <a:cxn ang="0">
                  <a:pos x="8" y="93"/>
                </a:cxn>
              </a:cxnLst>
              <a:rect l="0" t="0" r="r" b="b"/>
              <a:pathLst>
                <a:path w="89" h="94">
                  <a:moveTo>
                    <a:pt x="8" y="93"/>
                  </a:moveTo>
                  <a:lnTo>
                    <a:pt x="0" y="93"/>
                  </a:lnTo>
                  <a:lnTo>
                    <a:pt x="0" y="85"/>
                  </a:lnTo>
                  <a:lnTo>
                    <a:pt x="5" y="85"/>
                  </a:lnTo>
                  <a:lnTo>
                    <a:pt x="5" y="83"/>
                  </a:lnTo>
                  <a:lnTo>
                    <a:pt x="6" y="82"/>
                  </a:lnTo>
                  <a:lnTo>
                    <a:pt x="8" y="81"/>
                  </a:lnTo>
                  <a:lnTo>
                    <a:pt x="10" y="81"/>
                  </a:lnTo>
                  <a:lnTo>
                    <a:pt x="10" y="82"/>
                  </a:lnTo>
                  <a:lnTo>
                    <a:pt x="11" y="82"/>
                  </a:lnTo>
                  <a:lnTo>
                    <a:pt x="11" y="83"/>
                  </a:lnTo>
                  <a:lnTo>
                    <a:pt x="11" y="85"/>
                  </a:lnTo>
                  <a:lnTo>
                    <a:pt x="27" y="85"/>
                  </a:lnTo>
                  <a:lnTo>
                    <a:pt x="27" y="82"/>
                  </a:lnTo>
                  <a:lnTo>
                    <a:pt x="16" y="82"/>
                  </a:lnTo>
                  <a:lnTo>
                    <a:pt x="16" y="65"/>
                  </a:lnTo>
                  <a:lnTo>
                    <a:pt x="33" y="65"/>
                  </a:lnTo>
                  <a:lnTo>
                    <a:pt x="33" y="55"/>
                  </a:lnTo>
                  <a:lnTo>
                    <a:pt x="44" y="55"/>
                  </a:lnTo>
                  <a:lnTo>
                    <a:pt x="44" y="33"/>
                  </a:lnTo>
                  <a:lnTo>
                    <a:pt x="6" y="30"/>
                  </a:lnTo>
                  <a:lnTo>
                    <a:pt x="44" y="30"/>
                  </a:lnTo>
                  <a:lnTo>
                    <a:pt x="44" y="27"/>
                  </a:lnTo>
                  <a:lnTo>
                    <a:pt x="34" y="25"/>
                  </a:lnTo>
                  <a:lnTo>
                    <a:pt x="44" y="25"/>
                  </a:lnTo>
                  <a:lnTo>
                    <a:pt x="44" y="12"/>
                  </a:lnTo>
                  <a:lnTo>
                    <a:pt x="9" y="10"/>
                  </a:lnTo>
                  <a:lnTo>
                    <a:pt x="45" y="10"/>
                  </a:lnTo>
                  <a:lnTo>
                    <a:pt x="45" y="0"/>
                  </a:lnTo>
                  <a:lnTo>
                    <a:pt x="47" y="0"/>
                  </a:lnTo>
                  <a:lnTo>
                    <a:pt x="47" y="10"/>
                  </a:lnTo>
                  <a:lnTo>
                    <a:pt x="81" y="10"/>
                  </a:lnTo>
                  <a:lnTo>
                    <a:pt x="47" y="12"/>
                  </a:lnTo>
                  <a:lnTo>
                    <a:pt x="48" y="26"/>
                  </a:lnTo>
                  <a:lnTo>
                    <a:pt x="57" y="26"/>
                  </a:lnTo>
                  <a:lnTo>
                    <a:pt x="48" y="27"/>
                  </a:lnTo>
                  <a:lnTo>
                    <a:pt x="48" y="30"/>
                  </a:lnTo>
                  <a:lnTo>
                    <a:pt x="88" y="30"/>
                  </a:lnTo>
                  <a:lnTo>
                    <a:pt x="48" y="33"/>
                  </a:lnTo>
                  <a:lnTo>
                    <a:pt x="47" y="48"/>
                  </a:lnTo>
                  <a:lnTo>
                    <a:pt x="59" y="48"/>
                  </a:lnTo>
                  <a:lnTo>
                    <a:pt x="59" y="57"/>
                  </a:lnTo>
                  <a:lnTo>
                    <a:pt x="54" y="57"/>
                  </a:lnTo>
                  <a:lnTo>
                    <a:pt x="54" y="77"/>
                  </a:lnTo>
                  <a:lnTo>
                    <a:pt x="59" y="77"/>
                  </a:lnTo>
                  <a:lnTo>
                    <a:pt x="59" y="74"/>
                  </a:lnTo>
                  <a:lnTo>
                    <a:pt x="63" y="74"/>
                  </a:lnTo>
                  <a:lnTo>
                    <a:pt x="63" y="77"/>
                  </a:lnTo>
                  <a:lnTo>
                    <a:pt x="67" y="77"/>
                  </a:lnTo>
                  <a:lnTo>
                    <a:pt x="67" y="74"/>
                  </a:lnTo>
                  <a:lnTo>
                    <a:pt x="77" y="74"/>
                  </a:lnTo>
                  <a:lnTo>
                    <a:pt x="77" y="81"/>
                  </a:lnTo>
                  <a:lnTo>
                    <a:pt x="46" y="81"/>
                  </a:lnTo>
                  <a:lnTo>
                    <a:pt x="46" y="85"/>
                  </a:lnTo>
                  <a:lnTo>
                    <a:pt x="77" y="85"/>
                  </a:lnTo>
                  <a:lnTo>
                    <a:pt x="77" y="93"/>
                  </a:lnTo>
                  <a:lnTo>
                    <a:pt x="8" y="93"/>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12" name="Freeform 17"/>
            <p:cNvSpPr>
              <a:spLocks/>
            </p:cNvSpPr>
            <p:nvPr/>
          </p:nvSpPr>
          <p:spPr bwMode="auto">
            <a:xfrm>
              <a:off x="3144" y="2173"/>
              <a:ext cx="17" cy="17"/>
            </a:xfrm>
            <a:custGeom>
              <a:avLst/>
              <a:gdLst/>
              <a:ahLst/>
              <a:cxnLst>
                <a:cxn ang="0">
                  <a:pos x="16" y="7"/>
                </a:cxn>
                <a:cxn ang="0">
                  <a:pos x="16" y="5"/>
                </a:cxn>
                <a:cxn ang="0">
                  <a:pos x="13" y="2"/>
                </a:cxn>
                <a:cxn ang="0">
                  <a:pos x="11" y="2"/>
                </a:cxn>
                <a:cxn ang="0">
                  <a:pos x="8" y="0"/>
                </a:cxn>
                <a:cxn ang="0">
                  <a:pos x="3" y="0"/>
                </a:cxn>
                <a:cxn ang="0">
                  <a:pos x="3" y="2"/>
                </a:cxn>
                <a:cxn ang="0">
                  <a:pos x="0" y="5"/>
                </a:cxn>
                <a:cxn ang="0">
                  <a:pos x="0" y="11"/>
                </a:cxn>
                <a:cxn ang="0">
                  <a:pos x="3" y="13"/>
                </a:cxn>
                <a:cxn ang="0">
                  <a:pos x="5" y="13"/>
                </a:cxn>
                <a:cxn ang="0">
                  <a:pos x="5" y="16"/>
                </a:cxn>
                <a:cxn ang="0">
                  <a:pos x="11" y="13"/>
                </a:cxn>
                <a:cxn ang="0">
                  <a:pos x="13" y="11"/>
                </a:cxn>
                <a:cxn ang="0">
                  <a:pos x="16" y="11"/>
                </a:cxn>
                <a:cxn ang="0">
                  <a:pos x="16" y="7"/>
                </a:cxn>
              </a:cxnLst>
              <a:rect l="0" t="0" r="r" b="b"/>
              <a:pathLst>
                <a:path w="17" h="17">
                  <a:moveTo>
                    <a:pt x="16" y="7"/>
                  </a:moveTo>
                  <a:lnTo>
                    <a:pt x="16" y="5"/>
                  </a:lnTo>
                  <a:lnTo>
                    <a:pt x="13" y="2"/>
                  </a:lnTo>
                  <a:lnTo>
                    <a:pt x="11" y="2"/>
                  </a:lnTo>
                  <a:lnTo>
                    <a:pt x="8" y="0"/>
                  </a:lnTo>
                  <a:lnTo>
                    <a:pt x="3" y="0"/>
                  </a:lnTo>
                  <a:lnTo>
                    <a:pt x="3" y="2"/>
                  </a:lnTo>
                  <a:lnTo>
                    <a:pt x="0" y="5"/>
                  </a:lnTo>
                  <a:lnTo>
                    <a:pt x="0" y="11"/>
                  </a:lnTo>
                  <a:lnTo>
                    <a:pt x="3" y="13"/>
                  </a:lnTo>
                  <a:lnTo>
                    <a:pt x="5" y="13"/>
                  </a:lnTo>
                  <a:lnTo>
                    <a:pt x="5" y="16"/>
                  </a:lnTo>
                  <a:lnTo>
                    <a:pt x="11" y="13"/>
                  </a:lnTo>
                  <a:lnTo>
                    <a:pt x="13" y="11"/>
                  </a:lnTo>
                  <a:lnTo>
                    <a:pt x="16" y="11"/>
                  </a:lnTo>
                  <a:lnTo>
                    <a:pt x="16" y="7"/>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13" name="Freeform 18"/>
            <p:cNvSpPr>
              <a:spLocks/>
            </p:cNvSpPr>
            <p:nvPr/>
          </p:nvSpPr>
          <p:spPr bwMode="auto">
            <a:xfrm>
              <a:off x="3178" y="2173"/>
              <a:ext cx="17" cy="17"/>
            </a:xfrm>
            <a:custGeom>
              <a:avLst/>
              <a:gdLst/>
              <a:ahLst/>
              <a:cxnLst>
                <a:cxn ang="0">
                  <a:pos x="16" y="7"/>
                </a:cxn>
                <a:cxn ang="0">
                  <a:pos x="16" y="2"/>
                </a:cxn>
                <a:cxn ang="0">
                  <a:pos x="13" y="2"/>
                </a:cxn>
                <a:cxn ang="0">
                  <a:pos x="13" y="0"/>
                </a:cxn>
                <a:cxn ang="0">
                  <a:pos x="8" y="0"/>
                </a:cxn>
                <a:cxn ang="0">
                  <a:pos x="6" y="2"/>
                </a:cxn>
                <a:cxn ang="0">
                  <a:pos x="3" y="2"/>
                </a:cxn>
                <a:cxn ang="0">
                  <a:pos x="3" y="5"/>
                </a:cxn>
                <a:cxn ang="0">
                  <a:pos x="0" y="7"/>
                </a:cxn>
                <a:cxn ang="0">
                  <a:pos x="0" y="8"/>
                </a:cxn>
                <a:cxn ang="0">
                  <a:pos x="3" y="11"/>
                </a:cxn>
                <a:cxn ang="0">
                  <a:pos x="3" y="13"/>
                </a:cxn>
                <a:cxn ang="0">
                  <a:pos x="8" y="13"/>
                </a:cxn>
                <a:cxn ang="0">
                  <a:pos x="8" y="16"/>
                </a:cxn>
                <a:cxn ang="0">
                  <a:pos x="13" y="13"/>
                </a:cxn>
                <a:cxn ang="0">
                  <a:pos x="16" y="11"/>
                </a:cxn>
                <a:cxn ang="0">
                  <a:pos x="16" y="7"/>
                </a:cxn>
              </a:cxnLst>
              <a:rect l="0" t="0" r="r" b="b"/>
              <a:pathLst>
                <a:path w="17" h="17">
                  <a:moveTo>
                    <a:pt x="16" y="7"/>
                  </a:moveTo>
                  <a:lnTo>
                    <a:pt x="16" y="2"/>
                  </a:lnTo>
                  <a:lnTo>
                    <a:pt x="13" y="2"/>
                  </a:lnTo>
                  <a:lnTo>
                    <a:pt x="13" y="0"/>
                  </a:lnTo>
                  <a:lnTo>
                    <a:pt x="8" y="0"/>
                  </a:lnTo>
                  <a:lnTo>
                    <a:pt x="6" y="2"/>
                  </a:lnTo>
                  <a:lnTo>
                    <a:pt x="3" y="2"/>
                  </a:lnTo>
                  <a:lnTo>
                    <a:pt x="3" y="5"/>
                  </a:lnTo>
                  <a:lnTo>
                    <a:pt x="0" y="7"/>
                  </a:lnTo>
                  <a:lnTo>
                    <a:pt x="0" y="8"/>
                  </a:lnTo>
                  <a:lnTo>
                    <a:pt x="3" y="11"/>
                  </a:lnTo>
                  <a:lnTo>
                    <a:pt x="3" y="13"/>
                  </a:lnTo>
                  <a:lnTo>
                    <a:pt x="8" y="13"/>
                  </a:lnTo>
                  <a:lnTo>
                    <a:pt x="8" y="16"/>
                  </a:lnTo>
                  <a:lnTo>
                    <a:pt x="13" y="13"/>
                  </a:lnTo>
                  <a:lnTo>
                    <a:pt x="16" y="11"/>
                  </a:lnTo>
                  <a:lnTo>
                    <a:pt x="16" y="7"/>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14" name="Freeform 19"/>
            <p:cNvSpPr>
              <a:spLocks/>
            </p:cNvSpPr>
            <p:nvPr/>
          </p:nvSpPr>
          <p:spPr bwMode="auto">
            <a:xfrm>
              <a:off x="3164" y="2257"/>
              <a:ext cx="31" cy="17"/>
            </a:xfrm>
            <a:custGeom>
              <a:avLst/>
              <a:gdLst/>
              <a:ahLst/>
              <a:cxnLst>
                <a:cxn ang="0">
                  <a:pos x="0" y="0"/>
                </a:cxn>
                <a:cxn ang="0">
                  <a:pos x="30" y="0"/>
                </a:cxn>
                <a:cxn ang="0">
                  <a:pos x="27" y="16"/>
                </a:cxn>
                <a:cxn ang="0">
                  <a:pos x="0" y="16"/>
                </a:cxn>
                <a:cxn ang="0">
                  <a:pos x="0" y="0"/>
                </a:cxn>
              </a:cxnLst>
              <a:rect l="0" t="0" r="r" b="b"/>
              <a:pathLst>
                <a:path w="31" h="17">
                  <a:moveTo>
                    <a:pt x="0" y="0"/>
                  </a:moveTo>
                  <a:lnTo>
                    <a:pt x="30" y="0"/>
                  </a:lnTo>
                  <a:lnTo>
                    <a:pt x="27" y="16"/>
                  </a:lnTo>
                  <a:lnTo>
                    <a:pt x="0" y="16"/>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15" name="Freeform 20"/>
            <p:cNvSpPr>
              <a:spLocks/>
            </p:cNvSpPr>
            <p:nvPr/>
          </p:nvSpPr>
          <p:spPr bwMode="auto">
            <a:xfrm>
              <a:off x="3126" y="2268"/>
              <a:ext cx="70" cy="17"/>
            </a:xfrm>
            <a:custGeom>
              <a:avLst/>
              <a:gdLst/>
              <a:ahLst/>
              <a:cxnLst>
                <a:cxn ang="0">
                  <a:pos x="0" y="16"/>
                </a:cxn>
                <a:cxn ang="0">
                  <a:pos x="66" y="16"/>
                </a:cxn>
                <a:cxn ang="0">
                  <a:pos x="69" y="0"/>
                </a:cxn>
                <a:cxn ang="0">
                  <a:pos x="0" y="0"/>
                </a:cxn>
                <a:cxn ang="0">
                  <a:pos x="0" y="16"/>
                </a:cxn>
              </a:cxnLst>
              <a:rect l="0" t="0" r="r" b="b"/>
              <a:pathLst>
                <a:path w="70" h="17">
                  <a:moveTo>
                    <a:pt x="0" y="16"/>
                  </a:moveTo>
                  <a:lnTo>
                    <a:pt x="66" y="16"/>
                  </a:lnTo>
                  <a:lnTo>
                    <a:pt x="69" y="0"/>
                  </a:lnTo>
                  <a:lnTo>
                    <a:pt x="0" y="0"/>
                  </a:lnTo>
                  <a:lnTo>
                    <a:pt x="0"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16" name="Freeform 21"/>
            <p:cNvSpPr>
              <a:spLocks/>
            </p:cNvSpPr>
            <p:nvPr/>
          </p:nvSpPr>
          <p:spPr bwMode="auto">
            <a:xfrm>
              <a:off x="3126" y="2272"/>
              <a:ext cx="70" cy="17"/>
            </a:xfrm>
            <a:custGeom>
              <a:avLst/>
              <a:gdLst/>
              <a:ahLst/>
              <a:cxnLst>
                <a:cxn ang="0">
                  <a:pos x="69" y="0"/>
                </a:cxn>
                <a:cxn ang="0">
                  <a:pos x="0" y="0"/>
                </a:cxn>
                <a:cxn ang="0">
                  <a:pos x="0" y="16"/>
                </a:cxn>
                <a:cxn ang="0">
                  <a:pos x="69" y="16"/>
                </a:cxn>
                <a:cxn ang="0">
                  <a:pos x="69" y="0"/>
                </a:cxn>
              </a:cxnLst>
              <a:rect l="0" t="0" r="r" b="b"/>
              <a:pathLst>
                <a:path w="70" h="17">
                  <a:moveTo>
                    <a:pt x="69" y="0"/>
                  </a:moveTo>
                  <a:lnTo>
                    <a:pt x="0" y="0"/>
                  </a:lnTo>
                  <a:lnTo>
                    <a:pt x="0" y="16"/>
                  </a:lnTo>
                  <a:lnTo>
                    <a:pt x="69" y="16"/>
                  </a:lnTo>
                  <a:lnTo>
                    <a:pt x="69"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17" name="Freeform 22"/>
            <p:cNvSpPr>
              <a:spLocks/>
            </p:cNvSpPr>
            <p:nvPr/>
          </p:nvSpPr>
          <p:spPr bwMode="auto">
            <a:xfrm>
              <a:off x="3126" y="2276"/>
              <a:ext cx="70" cy="17"/>
            </a:xfrm>
            <a:custGeom>
              <a:avLst/>
              <a:gdLst/>
              <a:ahLst/>
              <a:cxnLst>
                <a:cxn ang="0">
                  <a:pos x="65" y="16"/>
                </a:cxn>
                <a:cxn ang="0">
                  <a:pos x="10" y="16"/>
                </a:cxn>
                <a:cxn ang="0">
                  <a:pos x="7" y="8"/>
                </a:cxn>
                <a:cxn ang="0">
                  <a:pos x="2" y="8"/>
                </a:cxn>
                <a:cxn ang="0">
                  <a:pos x="0" y="0"/>
                </a:cxn>
                <a:cxn ang="0">
                  <a:pos x="69" y="0"/>
                </a:cxn>
                <a:cxn ang="0">
                  <a:pos x="65" y="16"/>
                </a:cxn>
              </a:cxnLst>
              <a:rect l="0" t="0" r="r" b="b"/>
              <a:pathLst>
                <a:path w="70" h="17">
                  <a:moveTo>
                    <a:pt x="65" y="16"/>
                  </a:moveTo>
                  <a:lnTo>
                    <a:pt x="10" y="16"/>
                  </a:lnTo>
                  <a:lnTo>
                    <a:pt x="7" y="8"/>
                  </a:lnTo>
                  <a:lnTo>
                    <a:pt x="2" y="8"/>
                  </a:lnTo>
                  <a:lnTo>
                    <a:pt x="0" y="0"/>
                  </a:lnTo>
                  <a:lnTo>
                    <a:pt x="69" y="0"/>
                  </a:lnTo>
                  <a:lnTo>
                    <a:pt x="65"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18" name="Freeform 23"/>
            <p:cNvSpPr>
              <a:spLocks/>
            </p:cNvSpPr>
            <p:nvPr/>
          </p:nvSpPr>
          <p:spPr bwMode="auto">
            <a:xfrm>
              <a:off x="3135" y="2282"/>
              <a:ext cx="60" cy="17"/>
            </a:xfrm>
            <a:custGeom>
              <a:avLst/>
              <a:gdLst/>
              <a:ahLst/>
              <a:cxnLst>
                <a:cxn ang="0">
                  <a:pos x="0" y="16"/>
                </a:cxn>
                <a:cxn ang="0">
                  <a:pos x="59" y="16"/>
                </a:cxn>
                <a:cxn ang="0">
                  <a:pos x="59" y="0"/>
                </a:cxn>
                <a:cxn ang="0">
                  <a:pos x="0" y="0"/>
                </a:cxn>
                <a:cxn ang="0">
                  <a:pos x="0" y="16"/>
                </a:cxn>
              </a:cxnLst>
              <a:rect l="0" t="0" r="r" b="b"/>
              <a:pathLst>
                <a:path w="60" h="17">
                  <a:moveTo>
                    <a:pt x="0" y="16"/>
                  </a:moveTo>
                  <a:lnTo>
                    <a:pt x="59" y="16"/>
                  </a:lnTo>
                  <a:lnTo>
                    <a:pt x="59" y="0"/>
                  </a:lnTo>
                  <a:lnTo>
                    <a:pt x="0" y="0"/>
                  </a:lnTo>
                  <a:lnTo>
                    <a:pt x="0"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19" name="Freeform 24"/>
            <p:cNvSpPr>
              <a:spLocks/>
            </p:cNvSpPr>
            <p:nvPr/>
          </p:nvSpPr>
          <p:spPr bwMode="auto">
            <a:xfrm>
              <a:off x="3145" y="2289"/>
              <a:ext cx="49" cy="40"/>
            </a:xfrm>
            <a:custGeom>
              <a:avLst/>
              <a:gdLst/>
              <a:ahLst/>
              <a:cxnLst>
                <a:cxn ang="0">
                  <a:pos x="48" y="7"/>
                </a:cxn>
                <a:cxn ang="0">
                  <a:pos x="48" y="0"/>
                </a:cxn>
                <a:cxn ang="0">
                  <a:pos x="0" y="0"/>
                </a:cxn>
                <a:cxn ang="0">
                  <a:pos x="0" y="39"/>
                </a:cxn>
                <a:cxn ang="0">
                  <a:pos x="32" y="39"/>
                </a:cxn>
                <a:cxn ang="0">
                  <a:pos x="32" y="9"/>
                </a:cxn>
                <a:cxn ang="0">
                  <a:pos x="48" y="9"/>
                </a:cxn>
                <a:cxn ang="0">
                  <a:pos x="48" y="7"/>
                </a:cxn>
              </a:cxnLst>
              <a:rect l="0" t="0" r="r" b="b"/>
              <a:pathLst>
                <a:path w="49" h="40">
                  <a:moveTo>
                    <a:pt x="48" y="7"/>
                  </a:moveTo>
                  <a:lnTo>
                    <a:pt x="48" y="0"/>
                  </a:lnTo>
                  <a:lnTo>
                    <a:pt x="0" y="0"/>
                  </a:lnTo>
                  <a:lnTo>
                    <a:pt x="0" y="39"/>
                  </a:lnTo>
                  <a:lnTo>
                    <a:pt x="32" y="39"/>
                  </a:lnTo>
                  <a:lnTo>
                    <a:pt x="32" y="9"/>
                  </a:lnTo>
                  <a:lnTo>
                    <a:pt x="48" y="9"/>
                  </a:lnTo>
                  <a:lnTo>
                    <a:pt x="48" y="7"/>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20" name="Freeform 25"/>
            <p:cNvSpPr>
              <a:spLocks/>
            </p:cNvSpPr>
            <p:nvPr/>
          </p:nvSpPr>
          <p:spPr bwMode="auto">
            <a:xfrm>
              <a:off x="3178" y="2310"/>
              <a:ext cx="44" cy="17"/>
            </a:xfrm>
            <a:custGeom>
              <a:avLst/>
              <a:gdLst/>
              <a:ahLst/>
              <a:cxnLst>
                <a:cxn ang="0">
                  <a:pos x="43" y="16"/>
                </a:cxn>
                <a:cxn ang="0">
                  <a:pos x="0" y="16"/>
                </a:cxn>
                <a:cxn ang="0">
                  <a:pos x="0" y="0"/>
                </a:cxn>
                <a:cxn ang="0">
                  <a:pos x="31" y="0"/>
                </a:cxn>
                <a:cxn ang="0">
                  <a:pos x="43" y="16"/>
                </a:cxn>
              </a:cxnLst>
              <a:rect l="0" t="0" r="r" b="b"/>
              <a:pathLst>
                <a:path w="44" h="17">
                  <a:moveTo>
                    <a:pt x="43" y="16"/>
                  </a:moveTo>
                  <a:lnTo>
                    <a:pt x="0" y="16"/>
                  </a:lnTo>
                  <a:lnTo>
                    <a:pt x="0" y="0"/>
                  </a:lnTo>
                  <a:lnTo>
                    <a:pt x="31" y="0"/>
                  </a:lnTo>
                  <a:lnTo>
                    <a:pt x="43"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21" name="Freeform 26"/>
            <p:cNvSpPr>
              <a:spLocks/>
            </p:cNvSpPr>
            <p:nvPr/>
          </p:nvSpPr>
          <p:spPr bwMode="auto">
            <a:xfrm>
              <a:off x="3121" y="2321"/>
              <a:ext cx="25" cy="17"/>
            </a:xfrm>
            <a:custGeom>
              <a:avLst/>
              <a:gdLst/>
              <a:ahLst/>
              <a:cxnLst>
                <a:cxn ang="0">
                  <a:pos x="0" y="16"/>
                </a:cxn>
                <a:cxn ang="0">
                  <a:pos x="0" y="8"/>
                </a:cxn>
                <a:cxn ang="0">
                  <a:pos x="24" y="0"/>
                </a:cxn>
                <a:cxn ang="0">
                  <a:pos x="24" y="9"/>
                </a:cxn>
                <a:cxn ang="0">
                  <a:pos x="0" y="16"/>
                </a:cxn>
              </a:cxnLst>
              <a:rect l="0" t="0" r="r" b="b"/>
              <a:pathLst>
                <a:path w="25" h="17">
                  <a:moveTo>
                    <a:pt x="0" y="16"/>
                  </a:moveTo>
                  <a:lnTo>
                    <a:pt x="0" y="8"/>
                  </a:lnTo>
                  <a:lnTo>
                    <a:pt x="24" y="0"/>
                  </a:lnTo>
                  <a:lnTo>
                    <a:pt x="24" y="9"/>
                  </a:lnTo>
                  <a:lnTo>
                    <a:pt x="0"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22" name="Freeform 27"/>
            <p:cNvSpPr>
              <a:spLocks/>
            </p:cNvSpPr>
            <p:nvPr/>
          </p:nvSpPr>
          <p:spPr bwMode="auto">
            <a:xfrm>
              <a:off x="3012" y="2345"/>
              <a:ext cx="102" cy="40"/>
            </a:xfrm>
            <a:custGeom>
              <a:avLst/>
              <a:gdLst/>
              <a:ahLst/>
              <a:cxnLst>
                <a:cxn ang="0">
                  <a:pos x="73" y="30"/>
                </a:cxn>
                <a:cxn ang="0">
                  <a:pos x="75" y="39"/>
                </a:cxn>
                <a:cxn ang="0">
                  <a:pos x="23" y="39"/>
                </a:cxn>
                <a:cxn ang="0">
                  <a:pos x="25" y="36"/>
                </a:cxn>
                <a:cxn ang="0">
                  <a:pos x="18" y="29"/>
                </a:cxn>
                <a:cxn ang="0">
                  <a:pos x="47" y="17"/>
                </a:cxn>
                <a:cxn ang="0">
                  <a:pos x="19" y="18"/>
                </a:cxn>
                <a:cxn ang="0">
                  <a:pos x="19" y="15"/>
                </a:cxn>
                <a:cxn ang="0">
                  <a:pos x="0" y="9"/>
                </a:cxn>
                <a:cxn ang="0">
                  <a:pos x="0" y="0"/>
                </a:cxn>
                <a:cxn ang="0">
                  <a:pos x="101" y="0"/>
                </a:cxn>
                <a:cxn ang="0">
                  <a:pos x="40" y="30"/>
                </a:cxn>
                <a:cxn ang="0">
                  <a:pos x="73" y="30"/>
                </a:cxn>
              </a:cxnLst>
              <a:rect l="0" t="0" r="r" b="b"/>
              <a:pathLst>
                <a:path w="102" h="40">
                  <a:moveTo>
                    <a:pt x="73" y="30"/>
                  </a:moveTo>
                  <a:lnTo>
                    <a:pt x="75" y="39"/>
                  </a:lnTo>
                  <a:lnTo>
                    <a:pt x="23" y="39"/>
                  </a:lnTo>
                  <a:lnTo>
                    <a:pt x="25" y="36"/>
                  </a:lnTo>
                  <a:lnTo>
                    <a:pt x="18" y="29"/>
                  </a:lnTo>
                  <a:lnTo>
                    <a:pt x="47" y="17"/>
                  </a:lnTo>
                  <a:lnTo>
                    <a:pt x="19" y="18"/>
                  </a:lnTo>
                  <a:lnTo>
                    <a:pt x="19" y="15"/>
                  </a:lnTo>
                  <a:lnTo>
                    <a:pt x="0" y="9"/>
                  </a:lnTo>
                  <a:lnTo>
                    <a:pt x="0" y="0"/>
                  </a:lnTo>
                  <a:lnTo>
                    <a:pt x="101" y="0"/>
                  </a:lnTo>
                  <a:lnTo>
                    <a:pt x="40" y="30"/>
                  </a:lnTo>
                  <a:lnTo>
                    <a:pt x="73" y="3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23" name="Freeform 28"/>
            <p:cNvSpPr>
              <a:spLocks/>
            </p:cNvSpPr>
            <p:nvPr/>
          </p:nvSpPr>
          <p:spPr bwMode="auto">
            <a:xfrm>
              <a:off x="3060" y="2351"/>
              <a:ext cx="17" cy="17"/>
            </a:xfrm>
            <a:custGeom>
              <a:avLst/>
              <a:gdLst/>
              <a:ahLst/>
              <a:cxnLst>
                <a:cxn ang="0">
                  <a:pos x="16" y="3"/>
                </a:cxn>
                <a:cxn ang="0">
                  <a:pos x="16" y="11"/>
                </a:cxn>
                <a:cxn ang="0">
                  <a:pos x="0" y="16"/>
                </a:cxn>
                <a:cxn ang="0">
                  <a:pos x="0" y="2"/>
                </a:cxn>
                <a:cxn ang="0">
                  <a:pos x="6" y="0"/>
                </a:cxn>
                <a:cxn ang="0">
                  <a:pos x="10" y="0"/>
                </a:cxn>
                <a:cxn ang="0">
                  <a:pos x="13" y="0"/>
                </a:cxn>
                <a:cxn ang="0">
                  <a:pos x="15" y="1"/>
                </a:cxn>
                <a:cxn ang="0">
                  <a:pos x="15" y="2"/>
                </a:cxn>
                <a:cxn ang="0">
                  <a:pos x="16" y="3"/>
                </a:cxn>
              </a:cxnLst>
              <a:rect l="0" t="0" r="r" b="b"/>
              <a:pathLst>
                <a:path w="17" h="17">
                  <a:moveTo>
                    <a:pt x="16" y="3"/>
                  </a:moveTo>
                  <a:lnTo>
                    <a:pt x="16" y="11"/>
                  </a:lnTo>
                  <a:lnTo>
                    <a:pt x="0" y="16"/>
                  </a:lnTo>
                  <a:lnTo>
                    <a:pt x="0" y="2"/>
                  </a:lnTo>
                  <a:lnTo>
                    <a:pt x="6" y="0"/>
                  </a:lnTo>
                  <a:lnTo>
                    <a:pt x="10" y="0"/>
                  </a:lnTo>
                  <a:lnTo>
                    <a:pt x="13" y="0"/>
                  </a:lnTo>
                  <a:lnTo>
                    <a:pt x="15" y="1"/>
                  </a:lnTo>
                  <a:lnTo>
                    <a:pt x="15" y="2"/>
                  </a:lnTo>
                  <a:lnTo>
                    <a:pt x="16" y="3"/>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24" name="Freeform 29"/>
            <p:cNvSpPr>
              <a:spLocks/>
            </p:cNvSpPr>
            <p:nvPr/>
          </p:nvSpPr>
          <p:spPr bwMode="auto">
            <a:xfrm>
              <a:off x="3084" y="2376"/>
              <a:ext cx="38" cy="17"/>
            </a:xfrm>
            <a:custGeom>
              <a:avLst/>
              <a:gdLst/>
              <a:ahLst/>
              <a:cxnLst>
                <a:cxn ang="0">
                  <a:pos x="1" y="0"/>
                </a:cxn>
                <a:cxn ang="0">
                  <a:pos x="3" y="8"/>
                </a:cxn>
                <a:cxn ang="0">
                  <a:pos x="0" y="13"/>
                </a:cxn>
                <a:cxn ang="0">
                  <a:pos x="0" y="16"/>
                </a:cxn>
                <a:cxn ang="0">
                  <a:pos x="30" y="16"/>
                </a:cxn>
                <a:cxn ang="0">
                  <a:pos x="30" y="9"/>
                </a:cxn>
                <a:cxn ang="0">
                  <a:pos x="32" y="8"/>
                </a:cxn>
                <a:cxn ang="0">
                  <a:pos x="37" y="0"/>
                </a:cxn>
                <a:cxn ang="0">
                  <a:pos x="1" y="0"/>
                </a:cxn>
              </a:cxnLst>
              <a:rect l="0" t="0" r="r" b="b"/>
              <a:pathLst>
                <a:path w="38" h="17">
                  <a:moveTo>
                    <a:pt x="1" y="0"/>
                  </a:moveTo>
                  <a:lnTo>
                    <a:pt x="3" y="8"/>
                  </a:lnTo>
                  <a:lnTo>
                    <a:pt x="0" y="13"/>
                  </a:lnTo>
                  <a:lnTo>
                    <a:pt x="0" y="16"/>
                  </a:lnTo>
                  <a:lnTo>
                    <a:pt x="30" y="16"/>
                  </a:lnTo>
                  <a:lnTo>
                    <a:pt x="30" y="9"/>
                  </a:lnTo>
                  <a:lnTo>
                    <a:pt x="32" y="8"/>
                  </a:lnTo>
                  <a:lnTo>
                    <a:pt x="37" y="0"/>
                  </a:lnTo>
                  <a:lnTo>
                    <a:pt x="1"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25" name="Freeform 30"/>
            <p:cNvSpPr>
              <a:spLocks/>
            </p:cNvSpPr>
            <p:nvPr/>
          </p:nvSpPr>
          <p:spPr bwMode="auto">
            <a:xfrm>
              <a:off x="3116" y="2376"/>
              <a:ext cx="211" cy="17"/>
            </a:xfrm>
            <a:custGeom>
              <a:avLst/>
              <a:gdLst/>
              <a:ahLst/>
              <a:cxnLst>
                <a:cxn ang="0">
                  <a:pos x="210" y="0"/>
                </a:cxn>
                <a:cxn ang="0">
                  <a:pos x="210" y="16"/>
                </a:cxn>
                <a:cxn ang="0">
                  <a:pos x="0" y="16"/>
                </a:cxn>
                <a:cxn ang="0">
                  <a:pos x="4" y="0"/>
                </a:cxn>
                <a:cxn ang="0">
                  <a:pos x="210" y="0"/>
                </a:cxn>
              </a:cxnLst>
              <a:rect l="0" t="0" r="r" b="b"/>
              <a:pathLst>
                <a:path w="211" h="17">
                  <a:moveTo>
                    <a:pt x="210" y="0"/>
                  </a:moveTo>
                  <a:lnTo>
                    <a:pt x="210" y="16"/>
                  </a:lnTo>
                  <a:lnTo>
                    <a:pt x="0" y="16"/>
                  </a:lnTo>
                  <a:lnTo>
                    <a:pt x="4" y="0"/>
                  </a:lnTo>
                  <a:lnTo>
                    <a:pt x="21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26" name="Freeform 31"/>
            <p:cNvSpPr>
              <a:spLocks/>
            </p:cNvSpPr>
            <p:nvPr/>
          </p:nvSpPr>
          <p:spPr bwMode="auto">
            <a:xfrm>
              <a:off x="3326" y="2371"/>
              <a:ext cx="40" cy="17"/>
            </a:xfrm>
            <a:custGeom>
              <a:avLst/>
              <a:gdLst/>
              <a:ahLst/>
              <a:cxnLst>
                <a:cxn ang="0">
                  <a:pos x="0" y="3"/>
                </a:cxn>
                <a:cxn ang="0">
                  <a:pos x="6" y="0"/>
                </a:cxn>
                <a:cxn ang="0">
                  <a:pos x="39" y="0"/>
                </a:cxn>
                <a:cxn ang="0">
                  <a:pos x="39" y="16"/>
                </a:cxn>
                <a:cxn ang="0">
                  <a:pos x="26" y="16"/>
                </a:cxn>
                <a:cxn ang="0">
                  <a:pos x="26" y="8"/>
                </a:cxn>
                <a:cxn ang="0">
                  <a:pos x="7" y="8"/>
                </a:cxn>
                <a:cxn ang="0">
                  <a:pos x="0" y="14"/>
                </a:cxn>
                <a:cxn ang="0">
                  <a:pos x="0" y="3"/>
                </a:cxn>
              </a:cxnLst>
              <a:rect l="0" t="0" r="r" b="b"/>
              <a:pathLst>
                <a:path w="40" h="17">
                  <a:moveTo>
                    <a:pt x="0" y="3"/>
                  </a:moveTo>
                  <a:lnTo>
                    <a:pt x="6" y="0"/>
                  </a:lnTo>
                  <a:lnTo>
                    <a:pt x="39" y="0"/>
                  </a:lnTo>
                  <a:lnTo>
                    <a:pt x="39" y="16"/>
                  </a:lnTo>
                  <a:lnTo>
                    <a:pt x="26" y="16"/>
                  </a:lnTo>
                  <a:lnTo>
                    <a:pt x="26" y="8"/>
                  </a:lnTo>
                  <a:lnTo>
                    <a:pt x="7" y="8"/>
                  </a:lnTo>
                  <a:lnTo>
                    <a:pt x="0" y="14"/>
                  </a:lnTo>
                  <a:lnTo>
                    <a:pt x="0" y="3"/>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27" name="Freeform 32"/>
            <p:cNvSpPr>
              <a:spLocks/>
            </p:cNvSpPr>
            <p:nvPr/>
          </p:nvSpPr>
          <p:spPr bwMode="auto">
            <a:xfrm>
              <a:off x="3376" y="2347"/>
              <a:ext cx="22" cy="17"/>
            </a:xfrm>
            <a:custGeom>
              <a:avLst/>
              <a:gdLst/>
              <a:ahLst/>
              <a:cxnLst>
                <a:cxn ang="0">
                  <a:pos x="21" y="16"/>
                </a:cxn>
                <a:cxn ang="0">
                  <a:pos x="21" y="6"/>
                </a:cxn>
                <a:cxn ang="0">
                  <a:pos x="2" y="7"/>
                </a:cxn>
                <a:cxn ang="0">
                  <a:pos x="2" y="3"/>
                </a:cxn>
                <a:cxn ang="0">
                  <a:pos x="1" y="0"/>
                </a:cxn>
                <a:cxn ang="0">
                  <a:pos x="0" y="3"/>
                </a:cxn>
                <a:cxn ang="0">
                  <a:pos x="0" y="12"/>
                </a:cxn>
                <a:cxn ang="0">
                  <a:pos x="17" y="11"/>
                </a:cxn>
                <a:cxn ang="0">
                  <a:pos x="14" y="16"/>
                </a:cxn>
                <a:cxn ang="0">
                  <a:pos x="21" y="16"/>
                </a:cxn>
              </a:cxnLst>
              <a:rect l="0" t="0" r="r" b="b"/>
              <a:pathLst>
                <a:path w="22" h="17">
                  <a:moveTo>
                    <a:pt x="21" y="16"/>
                  </a:moveTo>
                  <a:lnTo>
                    <a:pt x="21" y="6"/>
                  </a:lnTo>
                  <a:lnTo>
                    <a:pt x="2" y="7"/>
                  </a:lnTo>
                  <a:lnTo>
                    <a:pt x="2" y="3"/>
                  </a:lnTo>
                  <a:lnTo>
                    <a:pt x="1" y="0"/>
                  </a:lnTo>
                  <a:lnTo>
                    <a:pt x="0" y="3"/>
                  </a:lnTo>
                  <a:lnTo>
                    <a:pt x="0" y="12"/>
                  </a:lnTo>
                  <a:lnTo>
                    <a:pt x="17" y="11"/>
                  </a:lnTo>
                  <a:lnTo>
                    <a:pt x="14" y="16"/>
                  </a:lnTo>
                  <a:lnTo>
                    <a:pt x="21"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28" name="Freeform 33"/>
            <p:cNvSpPr>
              <a:spLocks/>
            </p:cNvSpPr>
            <p:nvPr/>
          </p:nvSpPr>
          <p:spPr bwMode="auto">
            <a:xfrm>
              <a:off x="3333" y="2348"/>
              <a:ext cx="65" cy="39"/>
            </a:xfrm>
            <a:custGeom>
              <a:avLst/>
              <a:gdLst/>
              <a:ahLst/>
              <a:cxnLst>
                <a:cxn ang="0">
                  <a:pos x="43" y="0"/>
                </a:cxn>
                <a:cxn ang="0">
                  <a:pos x="0" y="23"/>
                </a:cxn>
                <a:cxn ang="0">
                  <a:pos x="32" y="23"/>
                </a:cxn>
                <a:cxn ang="0">
                  <a:pos x="32" y="38"/>
                </a:cxn>
                <a:cxn ang="0">
                  <a:pos x="64" y="17"/>
                </a:cxn>
                <a:cxn ang="0">
                  <a:pos x="64" y="6"/>
                </a:cxn>
                <a:cxn ang="0">
                  <a:pos x="57" y="6"/>
                </a:cxn>
                <a:cxn ang="0">
                  <a:pos x="60" y="4"/>
                </a:cxn>
                <a:cxn ang="0">
                  <a:pos x="43" y="4"/>
                </a:cxn>
                <a:cxn ang="0">
                  <a:pos x="43" y="0"/>
                </a:cxn>
              </a:cxnLst>
              <a:rect l="0" t="0" r="r" b="b"/>
              <a:pathLst>
                <a:path w="65" h="39">
                  <a:moveTo>
                    <a:pt x="43" y="0"/>
                  </a:moveTo>
                  <a:lnTo>
                    <a:pt x="0" y="23"/>
                  </a:lnTo>
                  <a:lnTo>
                    <a:pt x="32" y="23"/>
                  </a:lnTo>
                  <a:lnTo>
                    <a:pt x="32" y="38"/>
                  </a:lnTo>
                  <a:lnTo>
                    <a:pt x="64" y="17"/>
                  </a:lnTo>
                  <a:lnTo>
                    <a:pt x="64" y="6"/>
                  </a:lnTo>
                  <a:lnTo>
                    <a:pt x="57" y="6"/>
                  </a:lnTo>
                  <a:lnTo>
                    <a:pt x="60" y="4"/>
                  </a:lnTo>
                  <a:lnTo>
                    <a:pt x="43" y="4"/>
                  </a:lnTo>
                  <a:lnTo>
                    <a:pt x="43"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29" name="Freeform 34"/>
            <p:cNvSpPr>
              <a:spLocks/>
            </p:cNvSpPr>
            <p:nvPr/>
          </p:nvSpPr>
          <p:spPr bwMode="auto">
            <a:xfrm>
              <a:off x="3326" y="2379"/>
              <a:ext cx="27" cy="31"/>
            </a:xfrm>
            <a:custGeom>
              <a:avLst/>
              <a:gdLst/>
              <a:ahLst/>
              <a:cxnLst>
                <a:cxn ang="0">
                  <a:pos x="8" y="5"/>
                </a:cxn>
                <a:cxn ang="0">
                  <a:pos x="16" y="5"/>
                </a:cxn>
                <a:cxn ang="0">
                  <a:pos x="16" y="30"/>
                </a:cxn>
                <a:cxn ang="0">
                  <a:pos x="26" y="21"/>
                </a:cxn>
                <a:cxn ang="0">
                  <a:pos x="26" y="0"/>
                </a:cxn>
                <a:cxn ang="0">
                  <a:pos x="7" y="0"/>
                </a:cxn>
                <a:cxn ang="0">
                  <a:pos x="0" y="5"/>
                </a:cxn>
                <a:cxn ang="0">
                  <a:pos x="8" y="5"/>
                </a:cxn>
              </a:cxnLst>
              <a:rect l="0" t="0" r="r" b="b"/>
              <a:pathLst>
                <a:path w="27" h="31">
                  <a:moveTo>
                    <a:pt x="8" y="5"/>
                  </a:moveTo>
                  <a:lnTo>
                    <a:pt x="16" y="5"/>
                  </a:lnTo>
                  <a:lnTo>
                    <a:pt x="16" y="30"/>
                  </a:lnTo>
                  <a:lnTo>
                    <a:pt x="26" y="21"/>
                  </a:lnTo>
                  <a:lnTo>
                    <a:pt x="26" y="0"/>
                  </a:lnTo>
                  <a:lnTo>
                    <a:pt x="7" y="0"/>
                  </a:lnTo>
                  <a:lnTo>
                    <a:pt x="0" y="5"/>
                  </a:lnTo>
                  <a:lnTo>
                    <a:pt x="8" y="5"/>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30" name="Freeform 35"/>
            <p:cNvSpPr>
              <a:spLocks/>
            </p:cNvSpPr>
            <p:nvPr/>
          </p:nvSpPr>
          <p:spPr bwMode="auto">
            <a:xfrm>
              <a:off x="3269" y="2333"/>
              <a:ext cx="23" cy="44"/>
            </a:xfrm>
            <a:custGeom>
              <a:avLst/>
              <a:gdLst/>
              <a:ahLst/>
              <a:cxnLst>
                <a:cxn ang="0">
                  <a:pos x="12" y="43"/>
                </a:cxn>
                <a:cxn ang="0">
                  <a:pos x="22" y="0"/>
                </a:cxn>
                <a:cxn ang="0">
                  <a:pos x="13" y="0"/>
                </a:cxn>
                <a:cxn ang="0">
                  <a:pos x="0" y="43"/>
                </a:cxn>
                <a:cxn ang="0">
                  <a:pos x="12" y="43"/>
                </a:cxn>
              </a:cxnLst>
              <a:rect l="0" t="0" r="r" b="b"/>
              <a:pathLst>
                <a:path w="23" h="44">
                  <a:moveTo>
                    <a:pt x="12" y="43"/>
                  </a:moveTo>
                  <a:lnTo>
                    <a:pt x="22" y="0"/>
                  </a:lnTo>
                  <a:lnTo>
                    <a:pt x="13" y="0"/>
                  </a:lnTo>
                  <a:lnTo>
                    <a:pt x="0" y="43"/>
                  </a:lnTo>
                  <a:lnTo>
                    <a:pt x="12" y="43"/>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31" name="Freeform 36"/>
            <p:cNvSpPr>
              <a:spLocks/>
            </p:cNvSpPr>
            <p:nvPr/>
          </p:nvSpPr>
          <p:spPr bwMode="auto">
            <a:xfrm>
              <a:off x="3098" y="2336"/>
              <a:ext cx="67" cy="41"/>
            </a:xfrm>
            <a:custGeom>
              <a:avLst/>
              <a:gdLst/>
              <a:ahLst/>
              <a:cxnLst>
                <a:cxn ang="0">
                  <a:pos x="57" y="0"/>
                </a:cxn>
                <a:cxn ang="0">
                  <a:pos x="66" y="0"/>
                </a:cxn>
                <a:cxn ang="0">
                  <a:pos x="15" y="40"/>
                </a:cxn>
                <a:cxn ang="0">
                  <a:pos x="0" y="40"/>
                </a:cxn>
                <a:cxn ang="0">
                  <a:pos x="57" y="0"/>
                </a:cxn>
              </a:cxnLst>
              <a:rect l="0" t="0" r="r" b="b"/>
              <a:pathLst>
                <a:path w="67" h="41">
                  <a:moveTo>
                    <a:pt x="57" y="0"/>
                  </a:moveTo>
                  <a:lnTo>
                    <a:pt x="66" y="0"/>
                  </a:lnTo>
                  <a:lnTo>
                    <a:pt x="15" y="40"/>
                  </a:lnTo>
                  <a:lnTo>
                    <a:pt x="0" y="40"/>
                  </a:lnTo>
                  <a:lnTo>
                    <a:pt x="57"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32" name="Freeform 37"/>
            <p:cNvSpPr>
              <a:spLocks/>
            </p:cNvSpPr>
            <p:nvPr/>
          </p:nvSpPr>
          <p:spPr bwMode="auto">
            <a:xfrm>
              <a:off x="3012" y="2317"/>
              <a:ext cx="509" cy="60"/>
            </a:xfrm>
            <a:custGeom>
              <a:avLst/>
              <a:gdLst/>
              <a:ahLst/>
              <a:cxnLst>
                <a:cxn ang="0">
                  <a:pos x="73" y="59"/>
                </a:cxn>
                <a:cxn ang="0">
                  <a:pos x="40" y="59"/>
                </a:cxn>
                <a:cxn ang="0">
                  <a:pos x="100" y="28"/>
                </a:cxn>
                <a:cxn ang="0">
                  <a:pos x="0" y="28"/>
                </a:cxn>
                <a:cxn ang="0">
                  <a:pos x="109" y="11"/>
                </a:cxn>
                <a:cxn ang="0">
                  <a:pos x="132" y="8"/>
                </a:cxn>
                <a:cxn ang="0">
                  <a:pos x="132" y="10"/>
                </a:cxn>
                <a:cxn ang="0">
                  <a:pos x="165" y="10"/>
                </a:cxn>
                <a:cxn ang="0">
                  <a:pos x="165" y="0"/>
                </a:cxn>
                <a:cxn ang="0">
                  <a:pos x="344" y="0"/>
                </a:cxn>
                <a:cxn ang="0">
                  <a:pos x="351" y="0"/>
                </a:cxn>
                <a:cxn ang="0">
                  <a:pos x="417" y="0"/>
                </a:cxn>
                <a:cxn ang="0">
                  <a:pos x="452" y="12"/>
                </a:cxn>
                <a:cxn ang="0">
                  <a:pos x="508" y="23"/>
                </a:cxn>
                <a:cxn ang="0">
                  <a:pos x="508" y="25"/>
                </a:cxn>
                <a:cxn ang="0">
                  <a:pos x="384" y="32"/>
                </a:cxn>
                <a:cxn ang="0">
                  <a:pos x="366" y="33"/>
                </a:cxn>
                <a:cxn ang="0">
                  <a:pos x="366" y="30"/>
                </a:cxn>
                <a:cxn ang="0">
                  <a:pos x="365" y="29"/>
                </a:cxn>
                <a:cxn ang="0">
                  <a:pos x="363" y="30"/>
                </a:cxn>
                <a:cxn ang="0">
                  <a:pos x="320" y="53"/>
                </a:cxn>
                <a:cxn ang="0">
                  <a:pos x="313" y="56"/>
                </a:cxn>
                <a:cxn ang="0">
                  <a:pos x="313" y="59"/>
                </a:cxn>
                <a:cxn ang="0">
                  <a:pos x="269" y="59"/>
                </a:cxn>
                <a:cxn ang="0">
                  <a:pos x="278" y="16"/>
                </a:cxn>
                <a:cxn ang="0">
                  <a:pos x="270" y="16"/>
                </a:cxn>
                <a:cxn ang="0">
                  <a:pos x="256" y="59"/>
                </a:cxn>
                <a:cxn ang="0">
                  <a:pos x="100" y="59"/>
                </a:cxn>
                <a:cxn ang="0">
                  <a:pos x="151" y="19"/>
                </a:cxn>
                <a:cxn ang="0">
                  <a:pos x="142" y="19"/>
                </a:cxn>
                <a:cxn ang="0">
                  <a:pos x="85" y="59"/>
                </a:cxn>
                <a:cxn ang="0">
                  <a:pos x="73" y="59"/>
                </a:cxn>
              </a:cxnLst>
              <a:rect l="0" t="0" r="r" b="b"/>
              <a:pathLst>
                <a:path w="509" h="60">
                  <a:moveTo>
                    <a:pt x="73" y="59"/>
                  </a:moveTo>
                  <a:lnTo>
                    <a:pt x="40" y="59"/>
                  </a:lnTo>
                  <a:lnTo>
                    <a:pt x="100" y="28"/>
                  </a:lnTo>
                  <a:lnTo>
                    <a:pt x="0" y="28"/>
                  </a:lnTo>
                  <a:lnTo>
                    <a:pt x="109" y="11"/>
                  </a:lnTo>
                  <a:lnTo>
                    <a:pt x="132" y="8"/>
                  </a:lnTo>
                  <a:lnTo>
                    <a:pt x="132" y="10"/>
                  </a:lnTo>
                  <a:lnTo>
                    <a:pt x="165" y="10"/>
                  </a:lnTo>
                  <a:lnTo>
                    <a:pt x="165" y="0"/>
                  </a:lnTo>
                  <a:lnTo>
                    <a:pt x="344" y="0"/>
                  </a:lnTo>
                  <a:lnTo>
                    <a:pt x="351" y="0"/>
                  </a:lnTo>
                  <a:lnTo>
                    <a:pt x="417" y="0"/>
                  </a:lnTo>
                  <a:lnTo>
                    <a:pt x="452" y="12"/>
                  </a:lnTo>
                  <a:lnTo>
                    <a:pt x="508" y="23"/>
                  </a:lnTo>
                  <a:lnTo>
                    <a:pt x="508" y="25"/>
                  </a:lnTo>
                  <a:lnTo>
                    <a:pt x="384" y="32"/>
                  </a:lnTo>
                  <a:lnTo>
                    <a:pt x="366" y="33"/>
                  </a:lnTo>
                  <a:lnTo>
                    <a:pt x="366" y="30"/>
                  </a:lnTo>
                  <a:lnTo>
                    <a:pt x="365" y="29"/>
                  </a:lnTo>
                  <a:lnTo>
                    <a:pt x="363" y="30"/>
                  </a:lnTo>
                  <a:lnTo>
                    <a:pt x="320" y="53"/>
                  </a:lnTo>
                  <a:lnTo>
                    <a:pt x="313" y="56"/>
                  </a:lnTo>
                  <a:lnTo>
                    <a:pt x="313" y="59"/>
                  </a:lnTo>
                  <a:lnTo>
                    <a:pt x="269" y="59"/>
                  </a:lnTo>
                  <a:lnTo>
                    <a:pt x="278" y="16"/>
                  </a:lnTo>
                  <a:lnTo>
                    <a:pt x="270" y="16"/>
                  </a:lnTo>
                  <a:lnTo>
                    <a:pt x="256" y="59"/>
                  </a:lnTo>
                  <a:lnTo>
                    <a:pt x="100" y="59"/>
                  </a:lnTo>
                  <a:lnTo>
                    <a:pt x="151" y="19"/>
                  </a:lnTo>
                  <a:lnTo>
                    <a:pt x="142" y="19"/>
                  </a:lnTo>
                  <a:lnTo>
                    <a:pt x="85" y="59"/>
                  </a:lnTo>
                  <a:lnTo>
                    <a:pt x="73" y="59"/>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33" name="Freeform 38"/>
            <p:cNvSpPr>
              <a:spLocks/>
            </p:cNvSpPr>
            <p:nvPr/>
          </p:nvSpPr>
          <p:spPr bwMode="auto">
            <a:xfrm>
              <a:off x="3397" y="2343"/>
              <a:ext cx="124" cy="25"/>
            </a:xfrm>
            <a:custGeom>
              <a:avLst/>
              <a:gdLst/>
              <a:ahLst/>
              <a:cxnLst>
                <a:cxn ang="0">
                  <a:pos x="123" y="0"/>
                </a:cxn>
                <a:cxn ang="0">
                  <a:pos x="0" y="6"/>
                </a:cxn>
                <a:cxn ang="0">
                  <a:pos x="0" y="24"/>
                </a:cxn>
                <a:cxn ang="0">
                  <a:pos x="5" y="23"/>
                </a:cxn>
                <a:cxn ang="0">
                  <a:pos x="5" y="16"/>
                </a:cxn>
                <a:cxn ang="0">
                  <a:pos x="5" y="15"/>
                </a:cxn>
                <a:cxn ang="0">
                  <a:pos x="6" y="14"/>
                </a:cxn>
                <a:cxn ang="0">
                  <a:pos x="8" y="14"/>
                </a:cxn>
                <a:cxn ang="0">
                  <a:pos x="8" y="13"/>
                </a:cxn>
                <a:cxn ang="0">
                  <a:pos x="9" y="12"/>
                </a:cxn>
                <a:cxn ang="0">
                  <a:pos x="10" y="12"/>
                </a:cxn>
                <a:cxn ang="0">
                  <a:pos x="11" y="13"/>
                </a:cxn>
                <a:cxn ang="0">
                  <a:pos x="12" y="13"/>
                </a:cxn>
                <a:cxn ang="0">
                  <a:pos x="13" y="14"/>
                </a:cxn>
                <a:cxn ang="0">
                  <a:pos x="14" y="16"/>
                </a:cxn>
                <a:cxn ang="0">
                  <a:pos x="14" y="17"/>
                </a:cxn>
                <a:cxn ang="0">
                  <a:pos x="13" y="23"/>
                </a:cxn>
                <a:cxn ang="0">
                  <a:pos x="62" y="20"/>
                </a:cxn>
                <a:cxn ang="0">
                  <a:pos x="109" y="17"/>
                </a:cxn>
                <a:cxn ang="0">
                  <a:pos x="109" y="5"/>
                </a:cxn>
                <a:cxn ang="0">
                  <a:pos x="123" y="0"/>
                </a:cxn>
              </a:cxnLst>
              <a:rect l="0" t="0" r="r" b="b"/>
              <a:pathLst>
                <a:path w="124" h="25">
                  <a:moveTo>
                    <a:pt x="123" y="0"/>
                  </a:moveTo>
                  <a:lnTo>
                    <a:pt x="0" y="6"/>
                  </a:lnTo>
                  <a:lnTo>
                    <a:pt x="0" y="24"/>
                  </a:lnTo>
                  <a:lnTo>
                    <a:pt x="5" y="23"/>
                  </a:lnTo>
                  <a:lnTo>
                    <a:pt x="5" y="16"/>
                  </a:lnTo>
                  <a:lnTo>
                    <a:pt x="5" y="15"/>
                  </a:lnTo>
                  <a:lnTo>
                    <a:pt x="6" y="14"/>
                  </a:lnTo>
                  <a:lnTo>
                    <a:pt x="8" y="14"/>
                  </a:lnTo>
                  <a:lnTo>
                    <a:pt x="8" y="13"/>
                  </a:lnTo>
                  <a:lnTo>
                    <a:pt x="9" y="12"/>
                  </a:lnTo>
                  <a:lnTo>
                    <a:pt x="10" y="12"/>
                  </a:lnTo>
                  <a:lnTo>
                    <a:pt x="11" y="13"/>
                  </a:lnTo>
                  <a:lnTo>
                    <a:pt x="12" y="13"/>
                  </a:lnTo>
                  <a:lnTo>
                    <a:pt x="13" y="14"/>
                  </a:lnTo>
                  <a:lnTo>
                    <a:pt x="14" y="16"/>
                  </a:lnTo>
                  <a:lnTo>
                    <a:pt x="14" y="17"/>
                  </a:lnTo>
                  <a:lnTo>
                    <a:pt x="13" y="23"/>
                  </a:lnTo>
                  <a:lnTo>
                    <a:pt x="62" y="20"/>
                  </a:lnTo>
                  <a:lnTo>
                    <a:pt x="109" y="17"/>
                  </a:lnTo>
                  <a:lnTo>
                    <a:pt x="109" y="5"/>
                  </a:lnTo>
                  <a:lnTo>
                    <a:pt x="123"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34" name="Freeform 39"/>
            <p:cNvSpPr>
              <a:spLocks/>
            </p:cNvSpPr>
            <p:nvPr/>
          </p:nvSpPr>
          <p:spPr bwMode="auto">
            <a:xfrm>
              <a:off x="3402" y="2356"/>
              <a:ext cx="17" cy="17"/>
            </a:xfrm>
            <a:custGeom>
              <a:avLst/>
              <a:gdLst/>
              <a:ahLst/>
              <a:cxnLst>
                <a:cxn ang="0">
                  <a:pos x="16" y="4"/>
                </a:cxn>
                <a:cxn ang="0">
                  <a:pos x="15" y="12"/>
                </a:cxn>
                <a:cxn ang="0">
                  <a:pos x="13" y="16"/>
                </a:cxn>
                <a:cxn ang="0">
                  <a:pos x="0" y="16"/>
                </a:cxn>
                <a:cxn ang="0">
                  <a:pos x="0" y="12"/>
                </a:cxn>
                <a:cxn ang="0">
                  <a:pos x="1" y="4"/>
                </a:cxn>
                <a:cxn ang="0">
                  <a:pos x="1" y="2"/>
                </a:cxn>
                <a:cxn ang="0">
                  <a:pos x="2" y="1"/>
                </a:cxn>
                <a:cxn ang="0">
                  <a:pos x="5" y="1"/>
                </a:cxn>
                <a:cxn ang="0">
                  <a:pos x="5" y="0"/>
                </a:cxn>
                <a:cxn ang="0">
                  <a:pos x="6" y="0"/>
                </a:cxn>
                <a:cxn ang="0">
                  <a:pos x="7" y="0"/>
                </a:cxn>
                <a:cxn ang="0">
                  <a:pos x="10" y="0"/>
                </a:cxn>
                <a:cxn ang="0">
                  <a:pos x="11" y="0"/>
                </a:cxn>
                <a:cxn ang="0">
                  <a:pos x="13" y="0"/>
                </a:cxn>
                <a:cxn ang="0">
                  <a:pos x="13" y="1"/>
                </a:cxn>
                <a:cxn ang="0">
                  <a:pos x="16" y="3"/>
                </a:cxn>
                <a:cxn ang="0">
                  <a:pos x="16" y="4"/>
                </a:cxn>
              </a:cxnLst>
              <a:rect l="0" t="0" r="r" b="b"/>
              <a:pathLst>
                <a:path w="17" h="17">
                  <a:moveTo>
                    <a:pt x="16" y="4"/>
                  </a:moveTo>
                  <a:lnTo>
                    <a:pt x="15" y="12"/>
                  </a:lnTo>
                  <a:lnTo>
                    <a:pt x="13" y="16"/>
                  </a:lnTo>
                  <a:lnTo>
                    <a:pt x="0" y="16"/>
                  </a:lnTo>
                  <a:lnTo>
                    <a:pt x="0" y="12"/>
                  </a:lnTo>
                  <a:lnTo>
                    <a:pt x="1" y="4"/>
                  </a:lnTo>
                  <a:lnTo>
                    <a:pt x="1" y="2"/>
                  </a:lnTo>
                  <a:lnTo>
                    <a:pt x="2" y="1"/>
                  </a:lnTo>
                  <a:lnTo>
                    <a:pt x="5" y="1"/>
                  </a:lnTo>
                  <a:lnTo>
                    <a:pt x="5" y="0"/>
                  </a:lnTo>
                  <a:lnTo>
                    <a:pt x="6" y="0"/>
                  </a:lnTo>
                  <a:lnTo>
                    <a:pt x="7" y="0"/>
                  </a:lnTo>
                  <a:lnTo>
                    <a:pt x="10" y="0"/>
                  </a:lnTo>
                  <a:lnTo>
                    <a:pt x="11" y="0"/>
                  </a:lnTo>
                  <a:lnTo>
                    <a:pt x="13" y="0"/>
                  </a:lnTo>
                  <a:lnTo>
                    <a:pt x="13" y="1"/>
                  </a:lnTo>
                  <a:lnTo>
                    <a:pt x="16" y="3"/>
                  </a:lnTo>
                  <a:lnTo>
                    <a:pt x="16" y="4"/>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35" name="Freeform 40"/>
            <p:cNvSpPr>
              <a:spLocks/>
            </p:cNvSpPr>
            <p:nvPr/>
          </p:nvSpPr>
          <p:spPr bwMode="auto">
            <a:xfrm>
              <a:off x="3183" y="2434"/>
              <a:ext cx="21" cy="17"/>
            </a:xfrm>
            <a:custGeom>
              <a:avLst/>
              <a:gdLst/>
              <a:ahLst/>
              <a:cxnLst>
                <a:cxn ang="0">
                  <a:pos x="20" y="7"/>
                </a:cxn>
                <a:cxn ang="0">
                  <a:pos x="20" y="6"/>
                </a:cxn>
                <a:cxn ang="0">
                  <a:pos x="18" y="4"/>
                </a:cxn>
                <a:cxn ang="0">
                  <a:pos x="17" y="3"/>
                </a:cxn>
                <a:cxn ang="0">
                  <a:pos x="15" y="2"/>
                </a:cxn>
                <a:cxn ang="0">
                  <a:pos x="14" y="0"/>
                </a:cxn>
                <a:cxn ang="0">
                  <a:pos x="12" y="0"/>
                </a:cxn>
                <a:cxn ang="0">
                  <a:pos x="7" y="0"/>
                </a:cxn>
                <a:cxn ang="0">
                  <a:pos x="5" y="2"/>
                </a:cxn>
                <a:cxn ang="0">
                  <a:pos x="4" y="2"/>
                </a:cxn>
                <a:cxn ang="0">
                  <a:pos x="2" y="3"/>
                </a:cxn>
                <a:cxn ang="0">
                  <a:pos x="1" y="4"/>
                </a:cxn>
                <a:cxn ang="0">
                  <a:pos x="1" y="6"/>
                </a:cxn>
                <a:cxn ang="0">
                  <a:pos x="0" y="7"/>
                </a:cxn>
                <a:cxn ang="0">
                  <a:pos x="0" y="9"/>
                </a:cxn>
                <a:cxn ang="0">
                  <a:pos x="1" y="11"/>
                </a:cxn>
                <a:cxn ang="0">
                  <a:pos x="2" y="13"/>
                </a:cxn>
                <a:cxn ang="0">
                  <a:pos x="3" y="13"/>
                </a:cxn>
                <a:cxn ang="0">
                  <a:pos x="4" y="14"/>
                </a:cxn>
                <a:cxn ang="0">
                  <a:pos x="5" y="14"/>
                </a:cxn>
                <a:cxn ang="0">
                  <a:pos x="7" y="16"/>
                </a:cxn>
                <a:cxn ang="0">
                  <a:pos x="13" y="16"/>
                </a:cxn>
                <a:cxn ang="0">
                  <a:pos x="15" y="14"/>
                </a:cxn>
                <a:cxn ang="0">
                  <a:pos x="16" y="14"/>
                </a:cxn>
                <a:cxn ang="0">
                  <a:pos x="17" y="13"/>
                </a:cxn>
                <a:cxn ang="0">
                  <a:pos x="18" y="11"/>
                </a:cxn>
                <a:cxn ang="0">
                  <a:pos x="19" y="11"/>
                </a:cxn>
                <a:cxn ang="0">
                  <a:pos x="20" y="9"/>
                </a:cxn>
                <a:cxn ang="0">
                  <a:pos x="20" y="7"/>
                </a:cxn>
              </a:cxnLst>
              <a:rect l="0" t="0" r="r" b="b"/>
              <a:pathLst>
                <a:path w="21" h="17">
                  <a:moveTo>
                    <a:pt x="20" y="7"/>
                  </a:moveTo>
                  <a:lnTo>
                    <a:pt x="20" y="6"/>
                  </a:lnTo>
                  <a:lnTo>
                    <a:pt x="18" y="4"/>
                  </a:lnTo>
                  <a:lnTo>
                    <a:pt x="17" y="3"/>
                  </a:lnTo>
                  <a:lnTo>
                    <a:pt x="15" y="2"/>
                  </a:lnTo>
                  <a:lnTo>
                    <a:pt x="14" y="0"/>
                  </a:lnTo>
                  <a:lnTo>
                    <a:pt x="12" y="0"/>
                  </a:lnTo>
                  <a:lnTo>
                    <a:pt x="7" y="0"/>
                  </a:lnTo>
                  <a:lnTo>
                    <a:pt x="5" y="2"/>
                  </a:lnTo>
                  <a:lnTo>
                    <a:pt x="4" y="2"/>
                  </a:lnTo>
                  <a:lnTo>
                    <a:pt x="2" y="3"/>
                  </a:lnTo>
                  <a:lnTo>
                    <a:pt x="1" y="4"/>
                  </a:lnTo>
                  <a:lnTo>
                    <a:pt x="1" y="6"/>
                  </a:lnTo>
                  <a:lnTo>
                    <a:pt x="0" y="7"/>
                  </a:lnTo>
                  <a:lnTo>
                    <a:pt x="0" y="9"/>
                  </a:lnTo>
                  <a:lnTo>
                    <a:pt x="1" y="11"/>
                  </a:lnTo>
                  <a:lnTo>
                    <a:pt x="2" y="13"/>
                  </a:lnTo>
                  <a:lnTo>
                    <a:pt x="3" y="13"/>
                  </a:lnTo>
                  <a:lnTo>
                    <a:pt x="4" y="14"/>
                  </a:lnTo>
                  <a:lnTo>
                    <a:pt x="5" y="14"/>
                  </a:lnTo>
                  <a:lnTo>
                    <a:pt x="7" y="16"/>
                  </a:lnTo>
                  <a:lnTo>
                    <a:pt x="13" y="16"/>
                  </a:lnTo>
                  <a:lnTo>
                    <a:pt x="15" y="14"/>
                  </a:lnTo>
                  <a:lnTo>
                    <a:pt x="16" y="14"/>
                  </a:lnTo>
                  <a:lnTo>
                    <a:pt x="17" y="13"/>
                  </a:lnTo>
                  <a:lnTo>
                    <a:pt x="18" y="11"/>
                  </a:lnTo>
                  <a:lnTo>
                    <a:pt x="19" y="11"/>
                  </a:lnTo>
                  <a:lnTo>
                    <a:pt x="20" y="9"/>
                  </a:lnTo>
                  <a:lnTo>
                    <a:pt x="20" y="7"/>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36" name="Freeform 41"/>
            <p:cNvSpPr>
              <a:spLocks/>
            </p:cNvSpPr>
            <p:nvPr/>
          </p:nvSpPr>
          <p:spPr bwMode="auto">
            <a:xfrm>
              <a:off x="3160" y="2431"/>
              <a:ext cx="17" cy="17"/>
            </a:xfrm>
            <a:custGeom>
              <a:avLst/>
              <a:gdLst/>
              <a:ahLst/>
              <a:cxnLst>
                <a:cxn ang="0">
                  <a:pos x="16" y="9"/>
                </a:cxn>
                <a:cxn ang="0">
                  <a:pos x="15" y="5"/>
                </a:cxn>
                <a:cxn ang="0">
                  <a:pos x="15" y="4"/>
                </a:cxn>
                <a:cxn ang="0">
                  <a:pos x="14" y="2"/>
                </a:cxn>
                <a:cxn ang="0">
                  <a:pos x="13" y="1"/>
                </a:cxn>
                <a:cxn ang="0">
                  <a:pos x="10" y="1"/>
                </a:cxn>
                <a:cxn ang="0">
                  <a:pos x="8" y="0"/>
                </a:cxn>
                <a:cxn ang="0">
                  <a:pos x="6" y="0"/>
                </a:cxn>
                <a:cxn ang="0">
                  <a:pos x="5" y="1"/>
                </a:cxn>
                <a:cxn ang="0">
                  <a:pos x="3" y="1"/>
                </a:cxn>
                <a:cxn ang="0">
                  <a:pos x="2" y="2"/>
                </a:cxn>
                <a:cxn ang="0">
                  <a:pos x="1" y="2"/>
                </a:cxn>
                <a:cxn ang="0">
                  <a:pos x="0" y="5"/>
                </a:cxn>
                <a:cxn ang="0">
                  <a:pos x="0" y="10"/>
                </a:cxn>
                <a:cxn ang="0">
                  <a:pos x="1" y="12"/>
                </a:cxn>
                <a:cxn ang="0">
                  <a:pos x="2" y="13"/>
                </a:cxn>
                <a:cxn ang="0">
                  <a:pos x="3" y="15"/>
                </a:cxn>
                <a:cxn ang="0">
                  <a:pos x="5" y="15"/>
                </a:cxn>
                <a:cxn ang="0">
                  <a:pos x="6" y="16"/>
                </a:cxn>
                <a:cxn ang="0">
                  <a:pos x="8" y="16"/>
                </a:cxn>
                <a:cxn ang="0">
                  <a:pos x="10" y="15"/>
                </a:cxn>
                <a:cxn ang="0">
                  <a:pos x="12" y="15"/>
                </a:cxn>
                <a:cxn ang="0">
                  <a:pos x="13" y="13"/>
                </a:cxn>
                <a:cxn ang="0">
                  <a:pos x="14" y="12"/>
                </a:cxn>
                <a:cxn ang="0">
                  <a:pos x="16" y="9"/>
                </a:cxn>
              </a:cxnLst>
              <a:rect l="0" t="0" r="r" b="b"/>
              <a:pathLst>
                <a:path w="17" h="17">
                  <a:moveTo>
                    <a:pt x="16" y="9"/>
                  </a:moveTo>
                  <a:lnTo>
                    <a:pt x="15" y="5"/>
                  </a:lnTo>
                  <a:lnTo>
                    <a:pt x="15" y="4"/>
                  </a:lnTo>
                  <a:lnTo>
                    <a:pt x="14" y="2"/>
                  </a:lnTo>
                  <a:lnTo>
                    <a:pt x="13" y="1"/>
                  </a:lnTo>
                  <a:lnTo>
                    <a:pt x="10" y="1"/>
                  </a:lnTo>
                  <a:lnTo>
                    <a:pt x="8" y="0"/>
                  </a:lnTo>
                  <a:lnTo>
                    <a:pt x="6" y="0"/>
                  </a:lnTo>
                  <a:lnTo>
                    <a:pt x="5" y="1"/>
                  </a:lnTo>
                  <a:lnTo>
                    <a:pt x="3" y="1"/>
                  </a:lnTo>
                  <a:lnTo>
                    <a:pt x="2" y="2"/>
                  </a:lnTo>
                  <a:lnTo>
                    <a:pt x="1" y="2"/>
                  </a:lnTo>
                  <a:lnTo>
                    <a:pt x="0" y="5"/>
                  </a:lnTo>
                  <a:lnTo>
                    <a:pt x="0" y="10"/>
                  </a:lnTo>
                  <a:lnTo>
                    <a:pt x="1" y="12"/>
                  </a:lnTo>
                  <a:lnTo>
                    <a:pt x="2" y="13"/>
                  </a:lnTo>
                  <a:lnTo>
                    <a:pt x="3" y="15"/>
                  </a:lnTo>
                  <a:lnTo>
                    <a:pt x="5" y="15"/>
                  </a:lnTo>
                  <a:lnTo>
                    <a:pt x="6" y="16"/>
                  </a:lnTo>
                  <a:lnTo>
                    <a:pt x="8" y="16"/>
                  </a:lnTo>
                  <a:lnTo>
                    <a:pt x="10" y="15"/>
                  </a:lnTo>
                  <a:lnTo>
                    <a:pt x="12" y="15"/>
                  </a:lnTo>
                  <a:lnTo>
                    <a:pt x="13" y="13"/>
                  </a:lnTo>
                  <a:lnTo>
                    <a:pt x="14" y="12"/>
                  </a:lnTo>
                  <a:lnTo>
                    <a:pt x="16" y="9"/>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37" name="Freeform 42"/>
            <p:cNvSpPr>
              <a:spLocks/>
            </p:cNvSpPr>
            <p:nvPr/>
          </p:nvSpPr>
          <p:spPr bwMode="auto">
            <a:xfrm>
              <a:off x="3208" y="2432"/>
              <a:ext cx="17" cy="17"/>
            </a:xfrm>
            <a:custGeom>
              <a:avLst/>
              <a:gdLst/>
              <a:ahLst/>
              <a:cxnLst>
                <a:cxn ang="0">
                  <a:pos x="16" y="9"/>
                </a:cxn>
                <a:cxn ang="0">
                  <a:pos x="15" y="5"/>
                </a:cxn>
                <a:cxn ang="0">
                  <a:pos x="15" y="4"/>
                </a:cxn>
                <a:cxn ang="0">
                  <a:pos x="14" y="2"/>
                </a:cxn>
                <a:cxn ang="0">
                  <a:pos x="12" y="2"/>
                </a:cxn>
                <a:cxn ang="0">
                  <a:pos x="11" y="0"/>
                </a:cxn>
                <a:cxn ang="0">
                  <a:pos x="3" y="0"/>
                </a:cxn>
                <a:cxn ang="0">
                  <a:pos x="2" y="2"/>
                </a:cxn>
                <a:cxn ang="0">
                  <a:pos x="0" y="4"/>
                </a:cxn>
                <a:cxn ang="0">
                  <a:pos x="0" y="5"/>
                </a:cxn>
                <a:cxn ang="0">
                  <a:pos x="0" y="7"/>
                </a:cxn>
                <a:cxn ang="0">
                  <a:pos x="0" y="9"/>
                </a:cxn>
                <a:cxn ang="0">
                  <a:pos x="1" y="12"/>
                </a:cxn>
                <a:cxn ang="0">
                  <a:pos x="2" y="14"/>
                </a:cxn>
                <a:cxn ang="0">
                  <a:pos x="3" y="16"/>
                </a:cxn>
                <a:cxn ang="0">
                  <a:pos x="4" y="16"/>
                </a:cxn>
                <a:cxn ang="0">
                  <a:pos x="10" y="16"/>
                </a:cxn>
                <a:cxn ang="0">
                  <a:pos x="12" y="16"/>
                </a:cxn>
                <a:cxn ang="0">
                  <a:pos x="13" y="14"/>
                </a:cxn>
                <a:cxn ang="0">
                  <a:pos x="14" y="12"/>
                </a:cxn>
                <a:cxn ang="0">
                  <a:pos x="16" y="9"/>
                </a:cxn>
              </a:cxnLst>
              <a:rect l="0" t="0" r="r" b="b"/>
              <a:pathLst>
                <a:path w="17" h="17">
                  <a:moveTo>
                    <a:pt x="16" y="9"/>
                  </a:moveTo>
                  <a:lnTo>
                    <a:pt x="15" y="5"/>
                  </a:lnTo>
                  <a:lnTo>
                    <a:pt x="15" y="4"/>
                  </a:lnTo>
                  <a:lnTo>
                    <a:pt x="14" y="2"/>
                  </a:lnTo>
                  <a:lnTo>
                    <a:pt x="12" y="2"/>
                  </a:lnTo>
                  <a:lnTo>
                    <a:pt x="11" y="0"/>
                  </a:lnTo>
                  <a:lnTo>
                    <a:pt x="3" y="0"/>
                  </a:lnTo>
                  <a:lnTo>
                    <a:pt x="2" y="2"/>
                  </a:lnTo>
                  <a:lnTo>
                    <a:pt x="0" y="4"/>
                  </a:lnTo>
                  <a:lnTo>
                    <a:pt x="0" y="5"/>
                  </a:lnTo>
                  <a:lnTo>
                    <a:pt x="0" y="7"/>
                  </a:lnTo>
                  <a:lnTo>
                    <a:pt x="0" y="9"/>
                  </a:lnTo>
                  <a:lnTo>
                    <a:pt x="1" y="12"/>
                  </a:lnTo>
                  <a:lnTo>
                    <a:pt x="2" y="14"/>
                  </a:lnTo>
                  <a:lnTo>
                    <a:pt x="3" y="16"/>
                  </a:lnTo>
                  <a:lnTo>
                    <a:pt x="4" y="16"/>
                  </a:lnTo>
                  <a:lnTo>
                    <a:pt x="10" y="16"/>
                  </a:lnTo>
                  <a:lnTo>
                    <a:pt x="12" y="16"/>
                  </a:lnTo>
                  <a:lnTo>
                    <a:pt x="13" y="14"/>
                  </a:lnTo>
                  <a:lnTo>
                    <a:pt x="14" y="12"/>
                  </a:lnTo>
                  <a:lnTo>
                    <a:pt x="16" y="9"/>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38" name="Freeform 43"/>
            <p:cNvSpPr>
              <a:spLocks/>
            </p:cNvSpPr>
            <p:nvPr/>
          </p:nvSpPr>
          <p:spPr bwMode="auto">
            <a:xfrm>
              <a:off x="3494" y="2400"/>
              <a:ext cx="68" cy="22"/>
            </a:xfrm>
            <a:custGeom>
              <a:avLst/>
              <a:gdLst/>
              <a:ahLst/>
              <a:cxnLst>
                <a:cxn ang="0">
                  <a:pos x="0" y="21"/>
                </a:cxn>
                <a:cxn ang="0">
                  <a:pos x="4" y="19"/>
                </a:cxn>
                <a:cxn ang="0">
                  <a:pos x="8" y="17"/>
                </a:cxn>
                <a:cxn ang="0">
                  <a:pos x="12" y="14"/>
                </a:cxn>
                <a:cxn ang="0">
                  <a:pos x="17" y="12"/>
                </a:cxn>
                <a:cxn ang="0">
                  <a:pos x="20" y="9"/>
                </a:cxn>
                <a:cxn ang="0">
                  <a:pos x="24" y="10"/>
                </a:cxn>
                <a:cxn ang="0">
                  <a:pos x="28" y="11"/>
                </a:cxn>
                <a:cxn ang="0">
                  <a:pos x="33" y="10"/>
                </a:cxn>
                <a:cxn ang="0">
                  <a:pos x="39" y="9"/>
                </a:cxn>
                <a:cxn ang="0">
                  <a:pos x="44" y="8"/>
                </a:cxn>
                <a:cxn ang="0">
                  <a:pos x="48" y="5"/>
                </a:cxn>
                <a:cxn ang="0">
                  <a:pos x="52" y="3"/>
                </a:cxn>
                <a:cxn ang="0">
                  <a:pos x="56" y="1"/>
                </a:cxn>
                <a:cxn ang="0">
                  <a:pos x="61" y="0"/>
                </a:cxn>
                <a:cxn ang="0">
                  <a:pos x="67" y="0"/>
                </a:cxn>
                <a:cxn ang="0">
                  <a:pos x="64" y="0"/>
                </a:cxn>
                <a:cxn ang="0">
                  <a:pos x="65" y="2"/>
                </a:cxn>
                <a:cxn ang="0">
                  <a:pos x="59" y="4"/>
                </a:cxn>
                <a:cxn ang="0">
                  <a:pos x="54" y="5"/>
                </a:cxn>
                <a:cxn ang="0">
                  <a:pos x="50" y="7"/>
                </a:cxn>
                <a:cxn ang="0">
                  <a:pos x="52" y="8"/>
                </a:cxn>
                <a:cxn ang="0">
                  <a:pos x="54" y="10"/>
                </a:cxn>
                <a:cxn ang="0">
                  <a:pos x="49" y="10"/>
                </a:cxn>
                <a:cxn ang="0">
                  <a:pos x="43" y="12"/>
                </a:cxn>
                <a:cxn ang="0">
                  <a:pos x="38" y="13"/>
                </a:cxn>
                <a:cxn ang="0">
                  <a:pos x="38" y="14"/>
                </a:cxn>
                <a:cxn ang="0">
                  <a:pos x="39" y="15"/>
                </a:cxn>
                <a:cxn ang="0">
                  <a:pos x="35" y="16"/>
                </a:cxn>
                <a:cxn ang="0">
                  <a:pos x="32" y="16"/>
                </a:cxn>
                <a:cxn ang="0">
                  <a:pos x="34" y="17"/>
                </a:cxn>
                <a:cxn ang="0">
                  <a:pos x="39" y="17"/>
                </a:cxn>
                <a:cxn ang="0">
                  <a:pos x="41" y="19"/>
                </a:cxn>
                <a:cxn ang="0">
                  <a:pos x="18" y="19"/>
                </a:cxn>
                <a:cxn ang="0">
                  <a:pos x="12" y="20"/>
                </a:cxn>
                <a:cxn ang="0">
                  <a:pos x="5" y="21"/>
                </a:cxn>
                <a:cxn ang="0">
                  <a:pos x="0" y="21"/>
                </a:cxn>
              </a:cxnLst>
              <a:rect l="0" t="0" r="r" b="b"/>
              <a:pathLst>
                <a:path w="68" h="22">
                  <a:moveTo>
                    <a:pt x="0" y="21"/>
                  </a:moveTo>
                  <a:lnTo>
                    <a:pt x="4" y="19"/>
                  </a:lnTo>
                  <a:lnTo>
                    <a:pt x="8" y="17"/>
                  </a:lnTo>
                  <a:lnTo>
                    <a:pt x="12" y="14"/>
                  </a:lnTo>
                  <a:lnTo>
                    <a:pt x="17" y="12"/>
                  </a:lnTo>
                  <a:lnTo>
                    <a:pt x="20" y="9"/>
                  </a:lnTo>
                  <a:lnTo>
                    <a:pt x="24" y="10"/>
                  </a:lnTo>
                  <a:lnTo>
                    <a:pt x="28" y="11"/>
                  </a:lnTo>
                  <a:lnTo>
                    <a:pt x="33" y="10"/>
                  </a:lnTo>
                  <a:lnTo>
                    <a:pt x="39" y="9"/>
                  </a:lnTo>
                  <a:lnTo>
                    <a:pt x="44" y="8"/>
                  </a:lnTo>
                  <a:lnTo>
                    <a:pt x="48" y="5"/>
                  </a:lnTo>
                  <a:lnTo>
                    <a:pt x="52" y="3"/>
                  </a:lnTo>
                  <a:lnTo>
                    <a:pt x="56" y="1"/>
                  </a:lnTo>
                  <a:lnTo>
                    <a:pt x="61" y="0"/>
                  </a:lnTo>
                  <a:lnTo>
                    <a:pt x="67" y="0"/>
                  </a:lnTo>
                  <a:lnTo>
                    <a:pt x="64" y="0"/>
                  </a:lnTo>
                  <a:lnTo>
                    <a:pt x="65" y="2"/>
                  </a:lnTo>
                  <a:lnTo>
                    <a:pt x="59" y="4"/>
                  </a:lnTo>
                  <a:lnTo>
                    <a:pt x="54" y="5"/>
                  </a:lnTo>
                  <a:lnTo>
                    <a:pt x="50" y="7"/>
                  </a:lnTo>
                  <a:lnTo>
                    <a:pt x="52" y="8"/>
                  </a:lnTo>
                  <a:lnTo>
                    <a:pt x="54" y="10"/>
                  </a:lnTo>
                  <a:lnTo>
                    <a:pt x="49" y="10"/>
                  </a:lnTo>
                  <a:lnTo>
                    <a:pt x="43" y="12"/>
                  </a:lnTo>
                  <a:lnTo>
                    <a:pt x="38" y="13"/>
                  </a:lnTo>
                  <a:lnTo>
                    <a:pt x="38" y="14"/>
                  </a:lnTo>
                  <a:lnTo>
                    <a:pt x="39" y="15"/>
                  </a:lnTo>
                  <a:lnTo>
                    <a:pt x="35" y="16"/>
                  </a:lnTo>
                  <a:lnTo>
                    <a:pt x="32" y="16"/>
                  </a:lnTo>
                  <a:lnTo>
                    <a:pt x="34" y="17"/>
                  </a:lnTo>
                  <a:lnTo>
                    <a:pt x="39" y="17"/>
                  </a:lnTo>
                  <a:lnTo>
                    <a:pt x="41" y="19"/>
                  </a:lnTo>
                  <a:lnTo>
                    <a:pt x="18" y="19"/>
                  </a:lnTo>
                  <a:lnTo>
                    <a:pt x="12" y="20"/>
                  </a:lnTo>
                  <a:lnTo>
                    <a:pt x="5" y="21"/>
                  </a:lnTo>
                  <a:lnTo>
                    <a:pt x="0" y="2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39" name="Freeform 44"/>
            <p:cNvSpPr>
              <a:spLocks/>
            </p:cNvSpPr>
            <p:nvPr/>
          </p:nvSpPr>
          <p:spPr bwMode="auto">
            <a:xfrm>
              <a:off x="3385" y="2444"/>
              <a:ext cx="122" cy="39"/>
            </a:xfrm>
            <a:custGeom>
              <a:avLst/>
              <a:gdLst/>
              <a:ahLst/>
              <a:cxnLst>
                <a:cxn ang="0">
                  <a:pos x="3" y="35"/>
                </a:cxn>
                <a:cxn ang="0">
                  <a:pos x="13" y="32"/>
                </a:cxn>
                <a:cxn ang="0">
                  <a:pos x="22" y="27"/>
                </a:cxn>
                <a:cxn ang="0">
                  <a:pos x="34" y="22"/>
                </a:cxn>
                <a:cxn ang="0">
                  <a:pos x="43" y="19"/>
                </a:cxn>
                <a:cxn ang="0">
                  <a:pos x="51" y="16"/>
                </a:cxn>
                <a:cxn ang="0">
                  <a:pos x="57" y="12"/>
                </a:cxn>
                <a:cxn ang="0">
                  <a:pos x="76" y="11"/>
                </a:cxn>
                <a:cxn ang="0">
                  <a:pos x="85" y="9"/>
                </a:cxn>
                <a:cxn ang="0">
                  <a:pos x="93" y="6"/>
                </a:cxn>
                <a:cxn ang="0">
                  <a:pos x="101" y="5"/>
                </a:cxn>
                <a:cxn ang="0">
                  <a:pos x="112" y="1"/>
                </a:cxn>
                <a:cxn ang="0">
                  <a:pos x="121" y="0"/>
                </a:cxn>
                <a:cxn ang="0">
                  <a:pos x="117" y="1"/>
                </a:cxn>
                <a:cxn ang="0">
                  <a:pos x="112" y="4"/>
                </a:cxn>
                <a:cxn ang="0">
                  <a:pos x="107" y="7"/>
                </a:cxn>
                <a:cxn ang="0">
                  <a:pos x="110" y="7"/>
                </a:cxn>
                <a:cxn ang="0">
                  <a:pos x="110" y="10"/>
                </a:cxn>
                <a:cxn ang="0">
                  <a:pos x="110" y="10"/>
                </a:cxn>
                <a:cxn ang="0">
                  <a:pos x="107" y="12"/>
                </a:cxn>
                <a:cxn ang="0">
                  <a:pos x="99" y="12"/>
                </a:cxn>
                <a:cxn ang="0">
                  <a:pos x="88" y="12"/>
                </a:cxn>
                <a:cxn ang="0">
                  <a:pos x="85" y="14"/>
                </a:cxn>
                <a:cxn ang="0">
                  <a:pos x="89" y="16"/>
                </a:cxn>
                <a:cxn ang="0">
                  <a:pos x="95" y="17"/>
                </a:cxn>
                <a:cxn ang="0">
                  <a:pos x="89" y="18"/>
                </a:cxn>
                <a:cxn ang="0">
                  <a:pos x="94" y="20"/>
                </a:cxn>
                <a:cxn ang="0">
                  <a:pos x="103" y="22"/>
                </a:cxn>
                <a:cxn ang="0">
                  <a:pos x="99" y="25"/>
                </a:cxn>
                <a:cxn ang="0">
                  <a:pos x="89" y="27"/>
                </a:cxn>
                <a:cxn ang="0">
                  <a:pos x="73" y="30"/>
                </a:cxn>
                <a:cxn ang="0">
                  <a:pos x="57" y="31"/>
                </a:cxn>
                <a:cxn ang="0">
                  <a:pos x="40" y="29"/>
                </a:cxn>
                <a:cxn ang="0">
                  <a:pos x="46" y="31"/>
                </a:cxn>
                <a:cxn ang="0">
                  <a:pos x="45" y="32"/>
                </a:cxn>
                <a:cxn ang="0">
                  <a:pos x="41" y="34"/>
                </a:cxn>
                <a:cxn ang="0">
                  <a:pos x="46" y="35"/>
                </a:cxn>
                <a:cxn ang="0">
                  <a:pos x="40" y="36"/>
                </a:cxn>
                <a:cxn ang="0">
                  <a:pos x="24" y="35"/>
                </a:cxn>
                <a:cxn ang="0">
                  <a:pos x="15" y="37"/>
                </a:cxn>
                <a:cxn ang="0">
                  <a:pos x="7" y="38"/>
                </a:cxn>
                <a:cxn ang="0">
                  <a:pos x="0" y="36"/>
                </a:cxn>
              </a:cxnLst>
              <a:rect l="0" t="0" r="r" b="b"/>
              <a:pathLst>
                <a:path w="122" h="39">
                  <a:moveTo>
                    <a:pt x="0" y="36"/>
                  </a:moveTo>
                  <a:lnTo>
                    <a:pt x="3" y="35"/>
                  </a:lnTo>
                  <a:lnTo>
                    <a:pt x="8" y="34"/>
                  </a:lnTo>
                  <a:lnTo>
                    <a:pt x="13" y="32"/>
                  </a:lnTo>
                  <a:lnTo>
                    <a:pt x="16" y="31"/>
                  </a:lnTo>
                  <a:lnTo>
                    <a:pt x="22" y="27"/>
                  </a:lnTo>
                  <a:lnTo>
                    <a:pt x="29" y="24"/>
                  </a:lnTo>
                  <a:lnTo>
                    <a:pt x="34" y="22"/>
                  </a:lnTo>
                  <a:lnTo>
                    <a:pt x="39" y="21"/>
                  </a:lnTo>
                  <a:lnTo>
                    <a:pt x="43" y="19"/>
                  </a:lnTo>
                  <a:lnTo>
                    <a:pt x="47" y="18"/>
                  </a:lnTo>
                  <a:lnTo>
                    <a:pt x="51" y="16"/>
                  </a:lnTo>
                  <a:lnTo>
                    <a:pt x="54" y="14"/>
                  </a:lnTo>
                  <a:lnTo>
                    <a:pt x="57" y="12"/>
                  </a:lnTo>
                  <a:lnTo>
                    <a:pt x="71" y="12"/>
                  </a:lnTo>
                  <a:lnTo>
                    <a:pt x="76" y="11"/>
                  </a:lnTo>
                  <a:lnTo>
                    <a:pt x="82" y="10"/>
                  </a:lnTo>
                  <a:lnTo>
                    <a:pt x="85" y="9"/>
                  </a:lnTo>
                  <a:lnTo>
                    <a:pt x="90" y="7"/>
                  </a:lnTo>
                  <a:lnTo>
                    <a:pt x="93" y="6"/>
                  </a:lnTo>
                  <a:lnTo>
                    <a:pt x="97" y="5"/>
                  </a:lnTo>
                  <a:lnTo>
                    <a:pt x="101" y="5"/>
                  </a:lnTo>
                  <a:lnTo>
                    <a:pt x="107" y="3"/>
                  </a:lnTo>
                  <a:lnTo>
                    <a:pt x="112" y="1"/>
                  </a:lnTo>
                  <a:lnTo>
                    <a:pt x="118" y="1"/>
                  </a:lnTo>
                  <a:lnTo>
                    <a:pt x="121" y="0"/>
                  </a:lnTo>
                  <a:lnTo>
                    <a:pt x="118" y="1"/>
                  </a:lnTo>
                  <a:lnTo>
                    <a:pt x="117" y="1"/>
                  </a:lnTo>
                  <a:lnTo>
                    <a:pt x="115" y="3"/>
                  </a:lnTo>
                  <a:lnTo>
                    <a:pt x="112" y="4"/>
                  </a:lnTo>
                  <a:lnTo>
                    <a:pt x="108" y="5"/>
                  </a:lnTo>
                  <a:lnTo>
                    <a:pt x="107" y="7"/>
                  </a:lnTo>
                  <a:lnTo>
                    <a:pt x="108" y="7"/>
                  </a:lnTo>
                  <a:lnTo>
                    <a:pt x="110" y="7"/>
                  </a:lnTo>
                  <a:lnTo>
                    <a:pt x="112" y="9"/>
                  </a:lnTo>
                  <a:lnTo>
                    <a:pt x="110" y="10"/>
                  </a:lnTo>
                  <a:lnTo>
                    <a:pt x="109" y="10"/>
                  </a:lnTo>
                  <a:lnTo>
                    <a:pt x="110" y="10"/>
                  </a:lnTo>
                  <a:lnTo>
                    <a:pt x="110" y="12"/>
                  </a:lnTo>
                  <a:lnTo>
                    <a:pt x="107" y="12"/>
                  </a:lnTo>
                  <a:lnTo>
                    <a:pt x="103" y="12"/>
                  </a:lnTo>
                  <a:lnTo>
                    <a:pt x="99" y="12"/>
                  </a:lnTo>
                  <a:lnTo>
                    <a:pt x="93" y="11"/>
                  </a:lnTo>
                  <a:lnTo>
                    <a:pt x="88" y="12"/>
                  </a:lnTo>
                  <a:lnTo>
                    <a:pt x="85" y="12"/>
                  </a:lnTo>
                  <a:lnTo>
                    <a:pt x="85" y="14"/>
                  </a:lnTo>
                  <a:lnTo>
                    <a:pt x="87" y="15"/>
                  </a:lnTo>
                  <a:lnTo>
                    <a:pt x="89" y="16"/>
                  </a:lnTo>
                  <a:lnTo>
                    <a:pt x="92" y="16"/>
                  </a:lnTo>
                  <a:lnTo>
                    <a:pt x="95" y="17"/>
                  </a:lnTo>
                  <a:lnTo>
                    <a:pt x="90" y="17"/>
                  </a:lnTo>
                  <a:lnTo>
                    <a:pt x="89" y="18"/>
                  </a:lnTo>
                  <a:lnTo>
                    <a:pt x="93" y="18"/>
                  </a:lnTo>
                  <a:lnTo>
                    <a:pt x="94" y="20"/>
                  </a:lnTo>
                  <a:lnTo>
                    <a:pt x="98" y="21"/>
                  </a:lnTo>
                  <a:lnTo>
                    <a:pt x="103" y="22"/>
                  </a:lnTo>
                  <a:lnTo>
                    <a:pt x="104" y="22"/>
                  </a:lnTo>
                  <a:lnTo>
                    <a:pt x="99" y="25"/>
                  </a:lnTo>
                  <a:lnTo>
                    <a:pt x="93" y="27"/>
                  </a:lnTo>
                  <a:lnTo>
                    <a:pt x="89" y="27"/>
                  </a:lnTo>
                  <a:lnTo>
                    <a:pt x="81" y="29"/>
                  </a:lnTo>
                  <a:lnTo>
                    <a:pt x="73" y="30"/>
                  </a:lnTo>
                  <a:lnTo>
                    <a:pt x="65" y="31"/>
                  </a:lnTo>
                  <a:lnTo>
                    <a:pt x="57" y="31"/>
                  </a:lnTo>
                  <a:lnTo>
                    <a:pt x="49" y="30"/>
                  </a:lnTo>
                  <a:lnTo>
                    <a:pt x="40" y="29"/>
                  </a:lnTo>
                  <a:lnTo>
                    <a:pt x="44" y="30"/>
                  </a:lnTo>
                  <a:lnTo>
                    <a:pt x="46" y="31"/>
                  </a:lnTo>
                  <a:lnTo>
                    <a:pt x="46" y="32"/>
                  </a:lnTo>
                  <a:lnTo>
                    <a:pt x="45" y="32"/>
                  </a:lnTo>
                  <a:lnTo>
                    <a:pt x="38" y="32"/>
                  </a:lnTo>
                  <a:lnTo>
                    <a:pt x="41" y="34"/>
                  </a:lnTo>
                  <a:lnTo>
                    <a:pt x="44" y="35"/>
                  </a:lnTo>
                  <a:lnTo>
                    <a:pt x="46" y="35"/>
                  </a:lnTo>
                  <a:lnTo>
                    <a:pt x="44" y="36"/>
                  </a:lnTo>
                  <a:lnTo>
                    <a:pt x="40" y="36"/>
                  </a:lnTo>
                  <a:lnTo>
                    <a:pt x="34" y="35"/>
                  </a:lnTo>
                  <a:lnTo>
                    <a:pt x="24" y="35"/>
                  </a:lnTo>
                  <a:lnTo>
                    <a:pt x="20" y="36"/>
                  </a:lnTo>
                  <a:lnTo>
                    <a:pt x="15" y="37"/>
                  </a:lnTo>
                  <a:lnTo>
                    <a:pt x="11" y="38"/>
                  </a:lnTo>
                  <a:lnTo>
                    <a:pt x="7" y="38"/>
                  </a:lnTo>
                  <a:lnTo>
                    <a:pt x="3" y="37"/>
                  </a:lnTo>
                  <a:lnTo>
                    <a:pt x="0" y="3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40" name="Freeform 45"/>
            <p:cNvSpPr>
              <a:spLocks/>
            </p:cNvSpPr>
            <p:nvPr/>
          </p:nvSpPr>
          <p:spPr bwMode="auto">
            <a:xfrm>
              <a:off x="3412" y="2498"/>
              <a:ext cx="52" cy="17"/>
            </a:xfrm>
            <a:custGeom>
              <a:avLst/>
              <a:gdLst/>
              <a:ahLst/>
              <a:cxnLst>
                <a:cxn ang="0">
                  <a:pos x="0" y="13"/>
                </a:cxn>
                <a:cxn ang="0">
                  <a:pos x="5" y="12"/>
                </a:cxn>
                <a:cxn ang="0">
                  <a:pos x="11" y="10"/>
                </a:cxn>
                <a:cxn ang="0">
                  <a:pos x="19" y="6"/>
                </a:cxn>
                <a:cxn ang="0">
                  <a:pos x="28" y="4"/>
                </a:cxn>
                <a:cxn ang="0">
                  <a:pos x="36" y="1"/>
                </a:cxn>
                <a:cxn ang="0">
                  <a:pos x="42" y="0"/>
                </a:cxn>
                <a:cxn ang="0">
                  <a:pos x="51" y="0"/>
                </a:cxn>
                <a:cxn ang="0">
                  <a:pos x="48" y="1"/>
                </a:cxn>
                <a:cxn ang="0">
                  <a:pos x="40" y="3"/>
                </a:cxn>
                <a:cxn ang="0">
                  <a:pos x="35" y="6"/>
                </a:cxn>
                <a:cxn ang="0">
                  <a:pos x="35" y="9"/>
                </a:cxn>
                <a:cxn ang="0">
                  <a:pos x="37" y="12"/>
                </a:cxn>
                <a:cxn ang="0">
                  <a:pos x="33" y="13"/>
                </a:cxn>
                <a:cxn ang="0">
                  <a:pos x="19" y="13"/>
                </a:cxn>
                <a:cxn ang="0">
                  <a:pos x="15" y="16"/>
                </a:cxn>
                <a:cxn ang="0">
                  <a:pos x="5" y="16"/>
                </a:cxn>
                <a:cxn ang="0">
                  <a:pos x="0" y="13"/>
                </a:cxn>
              </a:cxnLst>
              <a:rect l="0" t="0" r="r" b="b"/>
              <a:pathLst>
                <a:path w="52" h="17">
                  <a:moveTo>
                    <a:pt x="0" y="13"/>
                  </a:moveTo>
                  <a:lnTo>
                    <a:pt x="5" y="12"/>
                  </a:lnTo>
                  <a:lnTo>
                    <a:pt x="11" y="10"/>
                  </a:lnTo>
                  <a:lnTo>
                    <a:pt x="19" y="6"/>
                  </a:lnTo>
                  <a:lnTo>
                    <a:pt x="28" y="4"/>
                  </a:lnTo>
                  <a:lnTo>
                    <a:pt x="36" y="1"/>
                  </a:lnTo>
                  <a:lnTo>
                    <a:pt x="42" y="0"/>
                  </a:lnTo>
                  <a:lnTo>
                    <a:pt x="51" y="0"/>
                  </a:lnTo>
                  <a:lnTo>
                    <a:pt x="48" y="1"/>
                  </a:lnTo>
                  <a:lnTo>
                    <a:pt x="40" y="3"/>
                  </a:lnTo>
                  <a:lnTo>
                    <a:pt x="35" y="6"/>
                  </a:lnTo>
                  <a:lnTo>
                    <a:pt x="35" y="9"/>
                  </a:lnTo>
                  <a:lnTo>
                    <a:pt x="37" y="12"/>
                  </a:lnTo>
                  <a:lnTo>
                    <a:pt x="33" y="13"/>
                  </a:lnTo>
                  <a:lnTo>
                    <a:pt x="19" y="13"/>
                  </a:lnTo>
                  <a:lnTo>
                    <a:pt x="15" y="16"/>
                  </a:lnTo>
                  <a:lnTo>
                    <a:pt x="5" y="16"/>
                  </a:lnTo>
                  <a:lnTo>
                    <a:pt x="0" y="13"/>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41" name="Freeform 46"/>
            <p:cNvSpPr>
              <a:spLocks/>
            </p:cNvSpPr>
            <p:nvPr/>
          </p:nvSpPr>
          <p:spPr bwMode="auto">
            <a:xfrm>
              <a:off x="3485" y="2479"/>
              <a:ext cx="55" cy="17"/>
            </a:xfrm>
            <a:custGeom>
              <a:avLst/>
              <a:gdLst/>
              <a:ahLst/>
              <a:cxnLst>
                <a:cxn ang="0">
                  <a:pos x="0" y="13"/>
                </a:cxn>
                <a:cxn ang="0">
                  <a:pos x="5" y="13"/>
                </a:cxn>
                <a:cxn ang="0">
                  <a:pos x="11" y="13"/>
                </a:cxn>
                <a:cxn ang="0">
                  <a:pos x="18" y="16"/>
                </a:cxn>
                <a:cxn ang="0">
                  <a:pos x="24" y="16"/>
                </a:cxn>
                <a:cxn ang="0">
                  <a:pos x="27" y="13"/>
                </a:cxn>
                <a:cxn ang="0">
                  <a:pos x="23" y="13"/>
                </a:cxn>
                <a:cxn ang="0">
                  <a:pos x="28" y="13"/>
                </a:cxn>
                <a:cxn ang="0">
                  <a:pos x="33" y="8"/>
                </a:cxn>
                <a:cxn ang="0">
                  <a:pos x="39" y="5"/>
                </a:cxn>
                <a:cxn ang="0">
                  <a:pos x="44" y="2"/>
                </a:cxn>
                <a:cxn ang="0">
                  <a:pos x="54" y="0"/>
                </a:cxn>
                <a:cxn ang="0">
                  <a:pos x="43" y="2"/>
                </a:cxn>
                <a:cxn ang="0">
                  <a:pos x="36" y="2"/>
                </a:cxn>
                <a:cxn ang="0">
                  <a:pos x="30" y="4"/>
                </a:cxn>
                <a:cxn ang="0">
                  <a:pos x="23" y="8"/>
                </a:cxn>
                <a:cxn ang="0">
                  <a:pos x="14" y="9"/>
                </a:cxn>
                <a:cxn ang="0">
                  <a:pos x="5" y="9"/>
                </a:cxn>
                <a:cxn ang="0">
                  <a:pos x="0" y="13"/>
                </a:cxn>
              </a:cxnLst>
              <a:rect l="0" t="0" r="r" b="b"/>
              <a:pathLst>
                <a:path w="55" h="17">
                  <a:moveTo>
                    <a:pt x="0" y="13"/>
                  </a:moveTo>
                  <a:lnTo>
                    <a:pt x="5" y="13"/>
                  </a:lnTo>
                  <a:lnTo>
                    <a:pt x="11" y="13"/>
                  </a:lnTo>
                  <a:lnTo>
                    <a:pt x="18" y="16"/>
                  </a:lnTo>
                  <a:lnTo>
                    <a:pt x="24" y="16"/>
                  </a:lnTo>
                  <a:lnTo>
                    <a:pt x="27" y="13"/>
                  </a:lnTo>
                  <a:lnTo>
                    <a:pt x="23" y="13"/>
                  </a:lnTo>
                  <a:lnTo>
                    <a:pt x="28" y="13"/>
                  </a:lnTo>
                  <a:lnTo>
                    <a:pt x="33" y="8"/>
                  </a:lnTo>
                  <a:lnTo>
                    <a:pt x="39" y="5"/>
                  </a:lnTo>
                  <a:lnTo>
                    <a:pt x="44" y="2"/>
                  </a:lnTo>
                  <a:lnTo>
                    <a:pt x="54" y="0"/>
                  </a:lnTo>
                  <a:lnTo>
                    <a:pt x="43" y="2"/>
                  </a:lnTo>
                  <a:lnTo>
                    <a:pt x="36" y="2"/>
                  </a:lnTo>
                  <a:lnTo>
                    <a:pt x="30" y="4"/>
                  </a:lnTo>
                  <a:lnTo>
                    <a:pt x="23" y="8"/>
                  </a:lnTo>
                  <a:lnTo>
                    <a:pt x="14" y="9"/>
                  </a:lnTo>
                  <a:lnTo>
                    <a:pt x="5" y="9"/>
                  </a:lnTo>
                  <a:lnTo>
                    <a:pt x="0" y="13"/>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42" name="Freeform 47"/>
            <p:cNvSpPr>
              <a:spLocks/>
            </p:cNvSpPr>
            <p:nvPr/>
          </p:nvSpPr>
          <p:spPr bwMode="auto">
            <a:xfrm>
              <a:off x="3033" y="2386"/>
              <a:ext cx="53" cy="17"/>
            </a:xfrm>
            <a:custGeom>
              <a:avLst/>
              <a:gdLst/>
              <a:ahLst/>
              <a:cxnLst>
                <a:cxn ang="0">
                  <a:pos x="0" y="0"/>
                </a:cxn>
                <a:cxn ang="0">
                  <a:pos x="20" y="16"/>
                </a:cxn>
                <a:cxn ang="0">
                  <a:pos x="52" y="16"/>
                </a:cxn>
              </a:cxnLst>
              <a:rect l="0" t="0" r="r" b="b"/>
              <a:pathLst>
                <a:path w="53" h="17">
                  <a:moveTo>
                    <a:pt x="0" y="0"/>
                  </a:moveTo>
                  <a:lnTo>
                    <a:pt x="20" y="16"/>
                  </a:lnTo>
                  <a:lnTo>
                    <a:pt x="52"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43" name="Line 48"/>
            <p:cNvSpPr>
              <a:spLocks noChangeShapeType="1"/>
            </p:cNvSpPr>
            <p:nvPr/>
          </p:nvSpPr>
          <p:spPr bwMode="auto">
            <a:xfrm flipH="1">
              <a:off x="3041" y="2376"/>
              <a:ext cx="11"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44" name="Freeform 49"/>
            <p:cNvSpPr>
              <a:spLocks/>
            </p:cNvSpPr>
            <p:nvPr/>
          </p:nvSpPr>
          <p:spPr bwMode="auto">
            <a:xfrm>
              <a:off x="3364" y="2510"/>
              <a:ext cx="27" cy="17"/>
            </a:xfrm>
            <a:custGeom>
              <a:avLst/>
              <a:gdLst/>
              <a:ahLst/>
              <a:cxnLst>
                <a:cxn ang="0">
                  <a:pos x="0" y="16"/>
                </a:cxn>
                <a:cxn ang="0">
                  <a:pos x="5" y="14"/>
                </a:cxn>
                <a:cxn ang="0">
                  <a:pos x="8" y="12"/>
                </a:cxn>
                <a:cxn ang="0">
                  <a:pos x="12" y="11"/>
                </a:cxn>
                <a:cxn ang="0">
                  <a:pos x="16" y="9"/>
                </a:cxn>
                <a:cxn ang="0">
                  <a:pos x="20" y="5"/>
                </a:cxn>
                <a:cxn ang="0">
                  <a:pos x="26" y="0"/>
                </a:cxn>
              </a:cxnLst>
              <a:rect l="0" t="0" r="r" b="b"/>
              <a:pathLst>
                <a:path w="27" h="17">
                  <a:moveTo>
                    <a:pt x="0" y="16"/>
                  </a:moveTo>
                  <a:lnTo>
                    <a:pt x="5" y="14"/>
                  </a:lnTo>
                  <a:lnTo>
                    <a:pt x="8" y="12"/>
                  </a:lnTo>
                  <a:lnTo>
                    <a:pt x="12" y="11"/>
                  </a:lnTo>
                  <a:lnTo>
                    <a:pt x="16" y="9"/>
                  </a:lnTo>
                  <a:lnTo>
                    <a:pt x="20" y="5"/>
                  </a:lnTo>
                  <a:lnTo>
                    <a:pt x="26"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45" name="Freeform 50"/>
            <p:cNvSpPr>
              <a:spLocks/>
            </p:cNvSpPr>
            <p:nvPr/>
          </p:nvSpPr>
          <p:spPr bwMode="auto">
            <a:xfrm>
              <a:off x="3390" y="2506"/>
              <a:ext cx="22" cy="17"/>
            </a:xfrm>
            <a:custGeom>
              <a:avLst/>
              <a:gdLst/>
              <a:ahLst/>
              <a:cxnLst>
                <a:cxn ang="0">
                  <a:pos x="0" y="16"/>
                </a:cxn>
                <a:cxn ang="0">
                  <a:pos x="8" y="7"/>
                </a:cxn>
                <a:cxn ang="0">
                  <a:pos x="12" y="0"/>
                </a:cxn>
                <a:cxn ang="0">
                  <a:pos x="15" y="7"/>
                </a:cxn>
                <a:cxn ang="0">
                  <a:pos x="21" y="7"/>
                </a:cxn>
              </a:cxnLst>
              <a:rect l="0" t="0" r="r" b="b"/>
              <a:pathLst>
                <a:path w="22" h="17">
                  <a:moveTo>
                    <a:pt x="0" y="16"/>
                  </a:moveTo>
                  <a:lnTo>
                    <a:pt x="8" y="7"/>
                  </a:lnTo>
                  <a:lnTo>
                    <a:pt x="12" y="0"/>
                  </a:lnTo>
                  <a:lnTo>
                    <a:pt x="15" y="7"/>
                  </a:lnTo>
                  <a:lnTo>
                    <a:pt x="21" y="7"/>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46" name="Freeform 51"/>
            <p:cNvSpPr>
              <a:spLocks/>
            </p:cNvSpPr>
            <p:nvPr/>
          </p:nvSpPr>
          <p:spPr bwMode="auto">
            <a:xfrm>
              <a:off x="3463" y="2488"/>
              <a:ext cx="23" cy="17"/>
            </a:xfrm>
            <a:custGeom>
              <a:avLst/>
              <a:gdLst/>
              <a:ahLst/>
              <a:cxnLst>
                <a:cxn ang="0">
                  <a:pos x="0" y="16"/>
                </a:cxn>
                <a:cxn ang="0">
                  <a:pos x="8" y="12"/>
                </a:cxn>
                <a:cxn ang="0">
                  <a:pos x="15" y="8"/>
                </a:cxn>
                <a:cxn ang="0">
                  <a:pos x="20" y="3"/>
                </a:cxn>
                <a:cxn ang="0">
                  <a:pos x="22" y="0"/>
                </a:cxn>
              </a:cxnLst>
              <a:rect l="0" t="0" r="r" b="b"/>
              <a:pathLst>
                <a:path w="23" h="17">
                  <a:moveTo>
                    <a:pt x="0" y="16"/>
                  </a:moveTo>
                  <a:lnTo>
                    <a:pt x="8" y="12"/>
                  </a:lnTo>
                  <a:lnTo>
                    <a:pt x="15" y="8"/>
                  </a:lnTo>
                  <a:lnTo>
                    <a:pt x="20" y="3"/>
                  </a:lnTo>
                  <a:lnTo>
                    <a:pt x="22"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47" name="Freeform 52"/>
            <p:cNvSpPr>
              <a:spLocks/>
            </p:cNvSpPr>
            <p:nvPr/>
          </p:nvSpPr>
          <p:spPr bwMode="auto">
            <a:xfrm>
              <a:off x="3458" y="2421"/>
              <a:ext cx="37" cy="17"/>
            </a:xfrm>
            <a:custGeom>
              <a:avLst/>
              <a:gdLst/>
              <a:ahLst/>
              <a:cxnLst>
                <a:cxn ang="0">
                  <a:pos x="0" y="16"/>
                </a:cxn>
                <a:cxn ang="0">
                  <a:pos x="6" y="13"/>
                </a:cxn>
                <a:cxn ang="0">
                  <a:pos x="11" y="9"/>
                </a:cxn>
                <a:cxn ang="0">
                  <a:pos x="17" y="4"/>
                </a:cxn>
                <a:cxn ang="0">
                  <a:pos x="22" y="4"/>
                </a:cxn>
                <a:cxn ang="0">
                  <a:pos x="29" y="3"/>
                </a:cxn>
                <a:cxn ang="0">
                  <a:pos x="36" y="0"/>
                </a:cxn>
              </a:cxnLst>
              <a:rect l="0" t="0" r="r" b="b"/>
              <a:pathLst>
                <a:path w="37" h="17">
                  <a:moveTo>
                    <a:pt x="0" y="16"/>
                  </a:moveTo>
                  <a:lnTo>
                    <a:pt x="6" y="13"/>
                  </a:lnTo>
                  <a:lnTo>
                    <a:pt x="11" y="9"/>
                  </a:lnTo>
                  <a:lnTo>
                    <a:pt x="17" y="4"/>
                  </a:lnTo>
                  <a:lnTo>
                    <a:pt x="22" y="4"/>
                  </a:lnTo>
                  <a:lnTo>
                    <a:pt x="29" y="3"/>
                  </a:lnTo>
                  <a:lnTo>
                    <a:pt x="36"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48" name="Line 53"/>
            <p:cNvSpPr>
              <a:spLocks noChangeShapeType="1"/>
            </p:cNvSpPr>
            <p:nvPr/>
          </p:nvSpPr>
          <p:spPr bwMode="auto">
            <a:xfrm flipV="1">
              <a:off x="3165" y="2145"/>
              <a:ext cx="0" cy="28"/>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49" name="Line 54"/>
            <p:cNvSpPr>
              <a:spLocks noChangeShapeType="1"/>
            </p:cNvSpPr>
            <p:nvPr/>
          </p:nvSpPr>
          <p:spPr bwMode="auto">
            <a:xfrm flipV="1">
              <a:off x="3180" y="2179"/>
              <a:ext cx="0" cy="5"/>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50" name="Line 55"/>
            <p:cNvSpPr>
              <a:spLocks noChangeShapeType="1"/>
            </p:cNvSpPr>
            <p:nvPr/>
          </p:nvSpPr>
          <p:spPr bwMode="auto">
            <a:xfrm flipV="1">
              <a:off x="3146" y="2179"/>
              <a:ext cx="0" cy="5"/>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51" name="Line 56"/>
            <p:cNvSpPr>
              <a:spLocks noChangeShapeType="1"/>
            </p:cNvSpPr>
            <p:nvPr/>
          </p:nvSpPr>
          <p:spPr bwMode="auto">
            <a:xfrm>
              <a:off x="3152" y="2191"/>
              <a:ext cx="10" cy="4"/>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52" name="Line 57"/>
            <p:cNvSpPr>
              <a:spLocks noChangeShapeType="1"/>
            </p:cNvSpPr>
            <p:nvPr/>
          </p:nvSpPr>
          <p:spPr bwMode="auto">
            <a:xfrm flipH="1">
              <a:off x="3169" y="2191"/>
              <a:ext cx="9" cy="5"/>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53" name="Line 58"/>
            <p:cNvSpPr>
              <a:spLocks noChangeShapeType="1"/>
            </p:cNvSpPr>
            <p:nvPr/>
          </p:nvSpPr>
          <p:spPr bwMode="auto">
            <a:xfrm>
              <a:off x="3148" y="2211"/>
              <a:ext cx="14" cy="6"/>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54" name="Line 59"/>
            <p:cNvSpPr>
              <a:spLocks noChangeShapeType="1"/>
            </p:cNvSpPr>
            <p:nvPr/>
          </p:nvSpPr>
          <p:spPr bwMode="auto">
            <a:xfrm flipV="1">
              <a:off x="3167" y="2210"/>
              <a:ext cx="14" cy="5"/>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55" name="Line 60"/>
            <p:cNvSpPr>
              <a:spLocks noChangeShapeType="1"/>
            </p:cNvSpPr>
            <p:nvPr/>
          </p:nvSpPr>
          <p:spPr bwMode="auto">
            <a:xfrm flipH="1">
              <a:off x="3071" y="2356"/>
              <a:ext cx="17" cy="4"/>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56" name="Line 61"/>
            <p:cNvSpPr>
              <a:spLocks noChangeShapeType="1"/>
            </p:cNvSpPr>
            <p:nvPr/>
          </p:nvSpPr>
          <p:spPr bwMode="auto">
            <a:xfrm flipH="1">
              <a:off x="3097" y="2380"/>
              <a:ext cx="1" cy="12"/>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57" name="Line 62"/>
            <p:cNvSpPr>
              <a:spLocks noChangeShapeType="1"/>
            </p:cNvSpPr>
            <p:nvPr/>
          </p:nvSpPr>
          <p:spPr bwMode="auto">
            <a:xfrm flipH="1">
              <a:off x="3110" y="2380"/>
              <a:ext cx="3" cy="12"/>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58" name="Line 63"/>
            <p:cNvSpPr>
              <a:spLocks noChangeShapeType="1"/>
            </p:cNvSpPr>
            <p:nvPr/>
          </p:nvSpPr>
          <p:spPr bwMode="auto">
            <a:xfrm>
              <a:off x="3033" y="2390"/>
              <a:ext cx="0" cy="19"/>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59" name="Line 64"/>
            <p:cNvSpPr>
              <a:spLocks noChangeShapeType="1"/>
            </p:cNvSpPr>
            <p:nvPr/>
          </p:nvSpPr>
          <p:spPr bwMode="auto">
            <a:xfrm flipV="1">
              <a:off x="3345" y="2381"/>
              <a:ext cx="5" cy="1"/>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60" name="Freeform 65"/>
            <p:cNvSpPr>
              <a:spLocks/>
            </p:cNvSpPr>
            <p:nvPr/>
          </p:nvSpPr>
          <p:spPr bwMode="auto">
            <a:xfrm>
              <a:off x="3114" y="2384"/>
              <a:ext cx="222" cy="17"/>
            </a:xfrm>
            <a:custGeom>
              <a:avLst/>
              <a:gdLst/>
              <a:ahLst/>
              <a:cxnLst>
                <a:cxn ang="0">
                  <a:pos x="221" y="0"/>
                </a:cxn>
                <a:cxn ang="0">
                  <a:pos x="218" y="4"/>
                </a:cxn>
                <a:cxn ang="0">
                  <a:pos x="215" y="8"/>
                </a:cxn>
                <a:cxn ang="0">
                  <a:pos x="212" y="13"/>
                </a:cxn>
                <a:cxn ang="0">
                  <a:pos x="209" y="15"/>
                </a:cxn>
                <a:cxn ang="0">
                  <a:pos x="205" y="15"/>
                </a:cxn>
                <a:cxn ang="0">
                  <a:pos x="201" y="16"/>
                </a:cxn>
                <a:cxn ang="0">
                  <a:pos x="198" y="15"/>
                </a:cxn>
                <a:cxn ang="0">
                  <a:pos x="0" y="15"/>
                </a:cxn>
              </a:cxnLst>
              <a:rect l="0" t="0" r="r" b="b"/>
              <a:pathLst>
                <a:path w="222" h="17">
                  <a:moveTo>
                    <a:pt x="221" y="0"/>
                  </a:moveTo>
                  <a:lnTo>
                    <a:pt x="218" y="4"/>
                  </a:lnTo>
                  <a:lnTo>
                    <a:pt x="215" y="8"/>
                  </a:lnTo>
                  <a:lnTo>
                    <a:pt x="212" y="13"/>
                  </a:lnTo>
                  <a:lnTo>
                    <a:pt x="209" y="15"/>
                  </a:lnTo>
                  <a:lnTo>
                    <a:pt x="205" y="15"/>
                  </a:lnTo>
                  <a:lnTo>
                    <a:pt x="201" y="16"/>
                  </a:lnTo>
                  <a:lnTo>
                    <a:pt x="198" y="15"/>
                  </a:lnTo>
                  <a:lnTo>
                    <a:pt x="0" y="15"/>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61" name="Line 66"/>
            <p:cNvSpPr>
              <a:spLocks noChangeShapeType="1"/>
            </p:cNvSpPr>
            <p:nvPr/>
          </p:nvSpPr>
          <p:spPr bwMode="auto">
            <a:xfrm flipV="1">
              <a:off x="3367" y="2357"/>
              <a:ext cx="21" cy="12"/>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62" name="Line 67"/>
            <p:cNvSpPr>
              <a:spLocks noChangeShapeType="1"/>
            </p:cNvSpPr>
            <p:nvPr/>
          </p:nvSpPr>
          <p:spPr bwMode="auto">
            <a:xfrm>
              <a:off x="3358" y="2360"/>
              <a:ext cx="25"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63" name="Line 68"/>
            <p:cNvSpPr>
              <a:spLocks noChangeShapeType="1"/>
            </p:cNvSpPr>
            <p:nvPr/>
          </p:nvSpPr>
          <p:spPr bwMode="auto">
            <a:xfrm flipV="1">
              <a:off x="3399" y="2350"/>
              <a:ext cx="106" cy="3"/>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64" name="Line 69"/>
            <p:cNvSpPr>
              <a:spLocks noChangeShapeType="1"/>
            </p:cNvSpPr>
            <p:nvPr/>
          </p:nvSpPr>
          <p:spPr bwMode="auto">
            <a:xfrm flipH="1">
              <a:off x="3420" y="2392"/>
              <a:ext cx="4" cy="1"/>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65" name="Line 70"/>
            <p:cNvSpPr>
              <a:spLocks noChangeShapeType="1"/>
            </p:cNvSpPr>
            <p:nvPr/>
          </p:nvSpPr>
          <p:spPr bwMode="auto">
            <a:xfrm flipH="1">
              <a:off x="3399" y="2393"/>
              <a:ext cx="17" cy="1"/>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66" name="Line 71"/>
            <p:cNvSpPr>
              <a:spLocks noChangeShapeType="1"/>
            </p:cNvSpPr>
            <p:nvPr/>
          </p:nvSpPr>
          <p:spPr bwMode="auto">
            <a:xfrm flipH="1">
              <a:off x="3364" y="2394"/>
              <a:ext cx="31"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67" name="Line 72"/>
            <p:cNvSpPr>
              <a:spLocks noChangeShapeType="1"/>
            </p:cNvSpPr>
            <p:nvPr/>
          </p:nvSpPr>
          <p:spPr bwMode="auto">
            <a:xfrm flipV="1">
              <a:off x="3395" y="2385"/>
              <a:ext cx="0" cy="7"/>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68" name="Line 73"/>
            <p:cNvSpPr>
              <a:spLocks noChangeShapeType="1"/>
            </p:cNvSpPr>
            <p:nvPr/>
          </p:nvSpPr>
          <p:spPr bwMode="auto">
            <a:xfrm>
              <a:off x="3397" y="2383"/>
              <a:ext cx="1"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69" name="Line 74"/>
            <p:cNvSpPr>
              <a:spLocks noChangeShapeType="1"/>
            </p:cNvSpPr>
            <p:nvPr/>
          </p:nvSpPr>
          <p:spPr bwMode="auto">
            <a:xfrm>
              <a:off x="3402" y="2383"/>
              <a:ext cx="10"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70" name="Freeform 75"/>
            <p:cNvSpPr>
              <a:spLocks/>
            </p:cNvSpPr>
            <p:nvPr/>
          </p:nvSpPr>
          <p:spPr bwMode="auto">
            <a:xfrm>
              <a:off x="3412" y="2383"/>
              <a:ext cx="17" cy="17"/>
            </a:xfrm>
            <a:custGeom>
              <a:avLst/>
              <a:gdLst/>
              <a:ahLst/>
              <a:cxnLst>
                <a:cxn ang="0">
                  <a:pos x="0" y="0"/>
                </a:cxn>
                <a:cxn ang="0">
                  <a:pos x="16" y="0"/>
                </a:cxn>
                <a:cxn ang="0">
                  <a:pos x="16" y="16"/>
                </a:cxn>
              </a:cxnLst>
              <a:rect l="0" t="0" r="r" b="b"/>
              <a:pathLst>
                <a:path w="17" h="17">
                  <a:moveTo>
                    <a:pt x="0" y="0"/>
                  </a:moveTo>
                  <a:lnTo>
                    <a:pt x="16" y="0"/>
                  </a:lnTo>
                  <a:lnTo>
                    <a:pt x="16"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71" name="Freeform 76"/>
            <p:cNvSpPr>
              <a:spLocks/>
            </p:cNvSpPr>
            <p:nvPr/>
          </p:nvSpPr>
          <p:spPr bwMode="auto">
            <a:xfrm>
              <a:off x="3409" y="2382"/>
              <a:ext cx="17" cy="17"/>
            </a:xfrm>
            <a:custGeom>
              <a:avLst/>
              <a:gdLst/>
              <a:ahLst/>
              <a:cxnLst>
                <a:cxn ang="0">
                  <a:pos x="16" y="16"/>
                </a:cxn>
                <a:cxn ang="0">
                  <a:pos x="12" y="3"/>
                </a:cxn>
                <a:cxn ang="0">
                  <a:pos x="0" y="0"/>
                </a:cxn>
              </a:cxnLst>
              <a:rect l="0" t="0" r="r" b="b"/>
              <a:pathLst>
                <a:path w="17" h="17">
                  <a:moveTo>
                    <a:pt x="16" y="16"/>
                  </a:moveTo>
                  <a:lnTo>
                    <a:pt x="12" y="3"/>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72" name="Line 77"/>
            <p:cNvSpPr>
              <a:spLocks noChangeShapeType="1"/>
            </p:cNvSpPr>
            <p:nvPr/>
          </p:nvSpPr>
          <p:spPr bwMode="auto">
            <a:xfrm flipH="1">
              <a:off x="3405" y="2381"/>
              <a:ext cx="4"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73" name="Line 78"/>
            <p:cNvSpPr>
              <a:spLocks noChangeShapeType="1"/>
            </p:cNvSpPr>
            <p:nvPr/>
          </p:nvSpPr>
          <p:spPr bwMode="auto">
            <a:xfrm flipH="1">
              <a:off x="3400" y="2382"/>
              <a:ext cx="1" cy="1"/>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74" name="Line 79"/>
            <p:cNvSpPr>
              <a:spLocks noChangeShapeType="1"/>
            </p:cNvSpPr>
            <p:nvPr/>
          </p:nvSpPr>
          <p:spPr bwMode="auto">
            <a:xfrm flipV="1">
              <a:off x="3401" y="2372"/>
              <a:ext cx="0" cy="7"/>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75" name="Line 80"/>
            <p:cNvSpPr>
              <a:spLocks noChangeShapeType="1"/>
            </p:cNvSpPr>
            <p:nvPr/>
          </p:nvSpPr>
          <p:spPr bwMode="auto">
            <a:xfrm flipV="1">
              <a:off x="3409" y="2372"/>
              <a:ext cx="0" cy="7"/>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76" name="Line 81"/>
            <p:cNvSpPr>
              <a:spLocks noChangeShapeType="1"/>
            </p:cNvSpPr>
            <p:nvPr/>
          </p:nvSpPr>
          <p:spPr bwMode="auto">
            <a:xfrm flipH="1">
              <a:off x="3356" y="2398"/>
              <a:ext cx="4" cy="2"/>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77" name="Freeform 82"/>
            <p:cNvSpPr>
              <a:spLocks/>
            </p:cNvSpPr>
            <p:nvPr/>
          </p:nvSpPr>
          <p:spPr bwMode="auto">
            <a:xfrm>
              <a:off x="3399" y="2398"/>
              <a:ext cx="26" cy="17"/>
            </a:xfrm>
            <a:custGeom>
              <a:avLst/>
              <a:gdLst/>
              <a:ahLst/>
              <a:cxnLst>
                <a:cxn ang="0">
                  <a:pos x="0" y="16"/>
                </a:cxn>
                <a:cxn ang="0">
                  <a:pos x="9" y="16"/>
                </a:cxn>
                <a:cxn ang="0">
                  <a:pos x="14" y="12"/>
                </a:cxn>
                <a:cxn ang="0">
                  <a:pos x="19" y="4"/>
                </a:cxn>
                <a:cxn ang="0">
                  <a:pos x="23" y="0"/>
                </a:cxn>
                <a:cxn ang="0">
                  <a:pos x="25" y="0"/>
                </a:cxn>
              </a:cxnLst>
              <a:rect l="0" t="0" r="r" b="b"/>
              <a:pathLst>
                <a:path w="26" h="17">
                  <a:moveTo>
                    <a:pt x="0" y="16"/>
                  </a:moveTo>
                  <a:lnTo>
                    <a:pt x="9" y="16"/>
                  </a:lnTo>
                  <a:lnTo>
                    <a:pt x="14" y="12"/>
                  </a:lnTo>
                  <a:lnTo>
                    <a:pt x="19" y="4"/>
                  </a:lnTo>
                  <a:lnTo>
                    <a:pt x="23" y="0"/>
                  </a:lnTo>
                  <a:lnTo>
                    <a:pt x="25"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78" name="Line 83"/>
            <p:cNvSpPr>
              <a:spLocks noChangeShapeType="1"/>
            </p:cNvSpPr>
            <p:nvPr/>
          </p:nvSpPr>
          <p:spPr bwMode="auto">
            <a:xfrm flipH="1">
              <a:off x="3363" y="2428"/>
              <a:ext cx="17" cy="9"/>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79" name="Freeform 84"/>
            <p:cNvSpPr>
              <a:spLocks/>
            </p:cNvSpPr>
            <p:nvPr/>
          </p:nvSpPr>
          <p:spPr bwMode="auto">
            <a:xfrm>
              <a:off x="3331" y="2437"/>
              <a:ext cx="29" cy="17"/>
            </a:xfrm>
            <a:custGeom>
              <a:avLst/>
              <a:gdLst/>
              <a:ahLst/>
              <a:cxnLst>
                <a:cxn ang="0">
                  <a:pos x="0" y="16"/>
                </a:cxn>
                <a:cxn ang="0">
                  <a:pos x="4" y="16"/>
                </a:cxn>
                <a:cxn ang="0">
                  <a:pos x="8" y="13"/>
                </a:cxn>
                <a:cxn ang="0">
                  <a:pos x="13" y="11"/>
                </a:cxn>
                <a:cxn ang="0">
                  <a:pos x="16" y="9"/>
                </a:cxn>
                <a:cxn ang="0">
                  <a:pos x="21" y="5"/>
                </a:cxn>
                <a:cxn ang="0">
                  <a:pos x="25" y="4"/>
                </a:cxn>
                <a:cxn ang="0">
                  <a:pos x="28" y="0"/>
                </a:cxn>
              </a:cxnLst>
              <a:rect l="0" t="0" r="r" b="b"/>
              <a:pathLst>
                <a:path w="29" h="17">
                  <a:moveTo>
                    <a:pt x="0" y="16"/>
                  </a:moveTo>
                  <a:lnTo>
                    <a:pt x="4" y="16"/>
                  </a:lnTo>
                  <a:lnTo>
                    <a:pt x="8" y="13"/>
                  </a:lnTo>
                  <a:lnTo>
                    <a:pt x="13" y="11"/>
                  </a:lnTo>
                  <a:lnTo>
                    <a:pt x="16" y="9"/>
                  </a:lnTo>
                  <a:lnTo>
                    <a:pt x="21" y="5"/>
                  </a:lnTo>
                  <a:lnTo>
                    <a:pt x="25" y="4"/>
                  </a:lnTo>
                  <a:lnTo>
                    <a:pt x="28"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80" name="Freeform 85"/>
            <p:cNvSpPr>
              <a:spLocks/>
            </p:cNvSpPr>
            <p:nvPr/>
          </p:nvSpPr>
          <p:spPr bwMode="auto">
            <a:xfrm>
              <a:off x="3561" y="2397"/>
              <a:ext cx="17" cy="17"/>
            </a:xfrm>
            <a:custGeom>
              <a:avLst/>
              <a:gdLst/>
              <a:ahLst/>
              <a:cxnLst>
                <a:cxn ang="0">
                  <a:pos x="0" y="16"/>
                </a:cxn>
                <a:cxn ang="0">
                  <a:pos x="8" y="8"/>
                </a:cxn>
                <a:cxn ang="0">
                  <a:pos x="16" y="0"/>
                </a:cxn>
              </a:cxnLst>
              <a:rect l="0" t="0" r="r" b="b"/>
              <a:pathLst>
                <a:path w="17" h="17">
                  <a:moveTo>
                    <a:pt x="0" y="16"/>
                  </a:moveTo>
                  <a:lnTo>
                    <a:pt x="8" y="8"/>
                  </a:lnTo>
                  <a:lnTo>
                    <a:pt x="16"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81" name="Freeform 86"/>
            <p:cNvSpPr>
              <a:spLocks/>
            </p:cNvSpPr>
            <p:nvPr/>
          </p:nvSpPr>
          <p:spPr bwMode="auto">
            <a:xfrm>
              <a:off x="3089" y="2392"/>
              <a:ext cx="22" cy="20"/>
            </a:xfrm>
            <a:custGeom>
              <a:avLst/>
              <a:gdLst/>
              <a:ahLst/>
              <a:cxnLst>
                <a:cxn ang="0">
                  <a:pos x="0" y="0"/>
                </a:cxn>
                <a:cxn ang="0">
                  <a:pos x="7" y="15"/>
                </a:cxn>
                <a:cxn ang="0">
                  <a:pos x="9" y="18"/>
                </a:cxn>
                <a:cxn ang="0">
                  <a:pos x="11" y="19"/>
                </a:cxn>
                <a:cxn ang="0">
                  <a:pos x="16" y="19"/>
                </a:cxn>
                <a:cxn ang="0">
                  <a:pos x="18" y="18"/>
                </a:cxn>
                <a:cxn ang="0">
                  <a:pos x="21" y="16"/>
                </a:cxn>
                <a:cxn ang="0">
                  <a:pos x="21" y="10"/>
                </a:cxn>
                <a:cxn ang="0">
                  <a:pos x="18" y="0"/>
                </a:cxn>
              </a:cxnLst>
              <a:rect l="0" t="0" r="r" b="b"/>
              <a:pathLst>
                <a:path w="22" h="20">
                  <a:moveTo>
                    <a:pt x="0" y="0"/>
                  </a:moveTo>
                  <a:lnTo>
                    <a:pt x="7" y="15"/>
                  </a:lnTo>
                  <a:lnTo>
                    <a:pt x="9" y="18"/>
                  </a:lnTo>
                  <a:lnTo>
                    <a:pt x="11" y="19"/>
                  </a:lnTo>
                  <a:lnTo>
                    <a:pt x="16" y="19"/>
                  </a:lnTo>
                  <a:lnTo>
                    <a:pt x="18" y="18"/>
                  </a:lnTo>
                  <a:lnTo>
                    <a:pt x="21" y="16"/>
                  </a:lnTo>
                  <a:lnTo>
                    <a:pt x="21" y="10"/>
                  </a:lnTo>
                  <a:lnTo>
                    <a:pt x="18"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82" name="Freeform 87"/>
            <p:cNvSpPr>
              <a:spLocks/>
            </p:cNvSpPr>
            <p:nvPr/>
          </p:nvSpPr>
          <p:spPr bwMode="auto">
            <a:xfrm>
              <a:off x="3331" y="2409"/>
              <a:ext cx="17" cy="34"/>
            </a:xfrm>
            <a:custGeom>
              <a:avLst/>
              <a:gdLst/>
              <a:ahLst/>
              <a:cxnLst>
                <a:cxn ang="0">
                  <a:pos x="16" y="0"/>
                </a:cxn>
                <a:cxn ang="0">
                  <a:pos x="13" y="5"/>
                </a:cxn>
                <a:cxn ang="0">
                  <a:pos x="11" y="9"/>
                </a:cxn>
                <a:cxn ang="0">
                  <a:pos x="9" y="13"/>
                </a:cxn>
                <a:cxn ang="0">
                  <a:pos x="6" y="17"/>
                </a:cxn>
                <a:cxn ang="0">
                  <a:pos x="4" y="21"/>
                </a:cxn>
                <a:cxn ang="0">
                  <a:pos x="2" y="26"/>
                </a:cxn>
                <a:cxn ang="0">
                  <a:pos x="1" y="30"/>
                </a:cxn>
                <a:cxn ang="0">
                  <a:pos x="0" y="33"/>
                </a:cxn>
              </a:cxnLst>
              <a:rect l="0" t="0" r="r" b="b"/>
              <a:pathLst>
                <a:path w="17" h="34">
                  <a:moveTo>
                    <a:pt x="16" y="0"/>
                  </a:moveTo>
                  <a:lnTo>
                    <a:pt x="13" y="5"/>
                  </a:lnTo>
                  <a:lnTo>
                    <a:pt x="11" y="9"/>
                  </a:lnTo>
                  <a:lnTo>
                    <a:pt x="9" y="13"/>
                  </a:lnTo>
                  <a:lnTo>
                    <a:pt x="6" y="17"/>
                  </a:lnTo>
                  <a:lnTo>
                    <a:pt x="4" y="21"/>
                  </a:lnTo>
                  <a:lnTo>
                    <a:pt x="2" y="26"/>
                  </a:lnTo>
                  <a:lnTo>
                    <a:pt x="1" y="30"/>
                  </a:lnTo>
                  <a:lnTo>
                    <a:pt x="0" y="33"/>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83" name="Freeform 88"/>
            <p:cNvSpPr>
              <a:spLocks/>
            </p:cNvSpPr>
            <p:nvPr/>
          </p:nvSpPr>
          <p:spPr bwMode="auto">
            <a:xfrm>
              <a:off x="3288" y="2480"/>
              <a:ext cx="98" cy="45"/>
            </a:xfrm>
            <a:custGeom>
              <a:avLst/>
              <a:gdLst/>
              <a:ahLst/>
              <a:cxnLst>
                <a:cxn ang="0">
                  <a:pos x="97" y="0"/>
                </a:cxn>
                <a:cxn ang="0">
                  <a:pos x="92" y="4"/>
                </a:cxn>
                <a:cxn ang="0">
                  <a:pos x="87" y="8"/>
                </a:cxn>
                <a:cxn ang="0">
                  <a:pos x="82" y="11"/>
                </a:cxn>
                <a:cxn ang="0">
                  <a:pos x="77" y="15"/>
                </a:cxn>
                <a:cxn ang="0">
                  <a:pos x="72" y="18"/>
                </a:cxn>
                <a:cxn ang="0">
                  <a:pos x="66" y="22"/>
                </a:cxn>
                <a:cxn ang="0">
                  <a:pos x="61" y="24"/>
                </a:cxn>
                <a:cxn ang="0">
                  <a:pos x="56" y="27"/>
                </a:cxn>
                <a:cxn ang="0">
                  <a:pos x="52" y="28"/>
                </a:cxn>
                <a:cxn ang="0">
                  <a:pos x="48" y="30"/>
                </a:cxn>
                <a:cxn ang="0">
                  <a:pos x="44" y="31"/>
                </a:cxn>
                <a:cxn ang="0">
                  <a:pos x="40" y="33"/>
                </a:cxn>
                <a:cxn ang="0">
                  <a:pos x="36" y="35"/>
                </a:cxn>
                <a:cxn ang="0">
                  <a:pos x="31" y="35"/>
                </a:cxn>
                <a:cxn ang="0">
                  <a:pos x="25" y="36"/>
                </a:cxn>
                <a:cxn ang="0">
                  <a:pos x="19" y="38"/>
                </a:cxn>
                <a:cxn ang="0">
                  <a:pos x="13" y="39"/>
                </a:cxn>
                <a:cxn ang="0">
                  <a:pos x="7" y="41"/>
                </a:cxn>
                <a:cxn ang="0">
                  <a:pos x="1" y="43"/>
                </a:cxn>
                <a:cxn ang="0">
                  <a:pos x="0" y="44"/>
                </a:cxn>
              </a:cxnLst>
              <a:rect l="0" t="0" r="r" b="b"/>
              <a:pathLst>
                <a:path w="98" h="45">
                  <a:moveTo>
                    <a:pt x="97" y="0"/>
                  </a:moveTo>
                  <a:lnTo>
                    <a:pt x="92" y="4"/>
                  </a:lnTo>
                  <a:lnTo>
                    <a:pt x="87" y="8"/>
                  </a:lnTo>
                  <a:lnTo>
                    <a:pt x="82" y="11"/>
                  </a:lnTo>
                  <a:lnTo>
                    <a:pt x="77" y="15"/>
                  </a:lnTo>
                  <a:lnTo>
                    <a:pt x="72" y="18"/>
                  </a:lnTo>
                  <a:lnTo>
                    <a:pt x="66" y="22"/>
                  </a:lnTo>
                  <a:lnTo>
                    <a:pt x="61" y="24"/>
                  </a:lnTo>
                  <a:lnTo>
                    <a:pt x="56" y="27"/>
                  </a:lnTo>
                  <a:lnTo>
                    <a:pt x="52" y="28"/>
                  </a:lnTo>
                  <a:lnTo>
                    <a:pt x="48" y="30"/>
                  </a:lnTo>
                  <a:lnTo>
                    <a:pt x="44" y="31"/>
                  </a:lnTo>
                  <a:lnTo>
                    <a:pt x="40" y="33"/>
                  </a:lnTo>
                  <a:lnTo>
                    <a:pt x="36" y="35"/>
                  </a:lnTo>
                  <a:lnTo>
                    <a:pt x="31" y="35"/>
                  </a:lnTo>
                  <a:lnTo>
                    <a:pt x="25" y="36"/>
                  </a:lnTo>
                  <a:lnTo>
                    <a:pt x="19" y="38"/>
                  </a:lnTo>
                  <a:lnTo>
                    <a:pt x="13" y="39"/>
                  </a:lnTo>
                  <a:lnTo>
                    <a:pt x="7" y="41"/>
                  </a:lnTo>
                  <a:lnTo>
                    <a:pt x="1" y="43"/>
                  </a:lnTo>
                  <a:lnTo>
                    <a:pt x="0" y="44"/>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84" name="Freeform 89"/>
            <p:cNvSpPr>
              <a:spLocks/>
            </p:cNvSpPr>
            <p:nvPr/>
          </p:nvSpPr>
          <p:spPr bwMode="auto">
            <a:xfrm>
              <a:off x="3302" y="2456"/>
              <a:ext cx="75" cy="57"/>
            </a:xfrm>
            <a:custGeom>
              <a:avLst/>
              <a:gdLst/>
              <a:ahLst/>
              <a:cxnLst>
                <a:cxn ang="0">
                  <a:pos x="0" y="56"/>
                </a:cxn>
                <a:cxn ang="0">
                  <a:pos x="7" y="52"/>
                </a:cxn>
                <a:cxn ang="0">
                  <a:pos x="14" y="48"/>
                </a:cxn>
                <a:cxn ang="0">
                  <a:pos x="21" y="44"/>
                </a:cxn>
                <a:cxn ang="0">
                  <a:pos x="28" y="39"/>
                </a:cxn>
                <a:cxn ang="0">
                  <a:pos x="34" y="35"/>
                </a:cxn>
                <a:cxn ang="0">
                  <a:pos x="41" y="30"/>
                </a:cxn>
                <a:cxn ang="0">
                  <a:pos x="46" y="24"/>
                </a:cxn>
                <a:cxn ang="0">
                  <a:pos x="52" y="19"/>
                </a:cxn>
                <a:cxn ang="0">
                  <a:pos x="58" y="13"/>
                </a:cxn>
                <a:cxn ang="0">
                  <a:pos x="63" y="7"/>
                </a:cxn>
                <a:cxn ang="0">
                  <a:pos x="68" y="1"/>
                </a:cxn>
                <a:cxn ang="0">
                  <a:pos x="69" y="0"/>
                </a:cxn>
                <a:cxn ang="0">
                  <a:pos x="70" y="0"/>
                </a:cxn>
                <a:cxn ang="0">
                  <a:pos x="66" y="9"/>
                </a:cxn>
                <a:cxn ang="0">
                  <a:pos x="71" y="9"/>
                </a:cxn>
                <a:cxn ang="0">
                  <a:pos x="70" y="10"/>
                </a:cxn>
                <a:cxn ang="0">
                  <a:pos x="60" y="18"/>
                </a:cxn>
                <a:cxn ang="0">
                  <a:pos x="74" y="15"/>
                </a:cxn>
                <a:cxn ang="0">
                  <a:pos x="70" y="19"/>
                </a:cxn>
                <a:cxn ang="0">
                  <a:pos x="52" y="28"/>
                </a:cxn>
                <a:cxn ang="0">
                  <a:pos x="46" y="31"/>
                </a:cxn>
                <a:cxn ang="0">
                  <a:pos x="52" y="30"/>
                </a:cxn>
                <a:cxn ang="0">
                  <a:pos x="47" y="32"/>
                </a:cxn>
                <a:cxn ang="0">
                  <a:pos x="45" y="35"/>
                </a:cxn>
                <a:cxn ang="0">
                  <a:pos x="20" y="48"/>
                </a:cxn>
                <a:cxn ang="0">
                  <a:pos x="21" y="50"/>
                </a:cxn>
                <a:cxn ang="0">
                  <a:pos x="8" y="52"/>
                </a:cxn>
                <a:cxn ang="0">
                  <a:pos x="0" y="56"/>
                </a:cxn>
              </a:cxnLst>
              <a:rect l="0" t="0" r="r" b="b"/>
              <a:pathLst>
                <a:path w="75" h="57">
                  <a:moveTo>
                    <a:pt x="0" y="56"/>
                  </a:moveTo>
                  <a:lnTo>
                    <a:pt x="7" y="52"/>
                  </a:lnTo>
                  <a:lnTo>
                    <a:pt x="14" y="48"/>
                  </a:lnTo>
                  <a:lnTo>
                    <a:pt x="21" y="44"/>
                  </a:lnTo>
                  <a:lnTo>
                    <a:pt x="28" y="39"/>
                  </a:lnTo>
                  <a:lnTo>
                    <a:pt x="34" y="35"/>
                  </a:lnTo>
                  <a:lnTo>
                    <a:pt x="41" y="30"/>
                  </a:lnTo>
                  <a:lnTo>
                    <a:pt x="46" y="24"/>
                  </a:lnTo>
                  <a:lnTo>
                    <a:pt x="52" y="19"/>
                  </a:lnTo>
                  <a:lnTo>
                    <a:pt x="58" y="13"/>
                  </a:lnTo>
                  <a:lnTo>
                    <a:pt x="63" y="7"/>
                  </a:lnTo>
                  <a:lnTo>
                    <a:pt x="68" y="1"/>
                  </a:lnTo>
                  <a:lnTo>
                    <a:pt x="69" y="0"/>
                  </a:lnTo>
                  <a:lnTo>
                    <a:pt x="70" y="0"/>
                  </a:lnTo>
                  <a:lnTo>
                    <a:pt x="66" y="9"/>
                  </a:lnTo>
                  <a:lnTo>
                    <a:pt x="71" y="9"/>
                  </a:lnTo>
                  <a:lnTo>
                    <a:pt x="70" y="10"/>
                  </a:lnTo>
                  <a:lnTo>
                    <a:pt x="60" y="18"/>
                  </a:lnTo>
                  <a:lnTo>
                    <a:pt x="74" y="15"/>
                  </a:lnTo>
                  <a:lnTo>
                    <a:pt x="70" y="19"/>
                  </a:lnTo>
                  <a:lnTo>
                    <a:pt x="52" y="28"/>
                  </a:lnTo>
                  <a:lnTo>
                    <a:pt x="46" y="31"/>
                  </a:lnTo>
                  <a:lnTo>
                    <a:pt x="52" y="30"/>
                  </a:lnTo>
                  <a:lnTo>
                    <a:pt x="47" y="32"/>
                  </a:lnTo>
                  <a:lnTo>
                    <a:pt x="45" y="35"/>
                  </a:lnTo>
                  <a:lnTo>
                    <a:pt x="20" y="48"/>
                  </a:lnTo>
                  <a:lnTo>
                    <a:pt x="21" y="50"/>
                  </a:lnTo>
                  <a:lnTo>
                    <a:pt x="8" y="52"/>
                  </a:lnTo>
                  <a:lnTo>
                    <a:pt x="0" y="5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85" name="Freeform 90"/>
            <p:cNvSpPr>
              <a:spLocks/>
            </p:cNvSpPr>
            <p:nvPr/>
          </p:nvSpPr>
          <p:spPr bwMode="auto">
            <a:xfrm>
              <a:off x="3148" y="2507"/>
              <a:ext cx="217" cy="43"/>
            </a:xfrm>
            <a:custGeom>
              <a:avLst/>
              <a:gdLst/>
              <a:ahLst/>
              <a:cxnLst>
                <a:cxn ang="0">
                  <a:pos x="137" y="17"/>
                </a:cxn>
                <a:cxn ang="0">
                  <a:pos x="154" y="15"/>
                </a:cxn>
                <a:cxn ang="0">
                  <a:pos x="173" y="11"/>
                </a:cxn>
                <a:cxn ang="0">
                  <a:pos x="216" y="9"/>
                </a:cxn>
                <a:cxn ang="0">
                  <a:pos x="170" y="15"/>
                </a:cxn>
                <a:cxn ang="0">
                  <a:pos x="156" y="17"/>
                </a:cxn>
                <a:cxn ang="0">
                  <a:pos x="146" y="17"/>
                </a:cxn>
                <a:cxn ang="0">
                  <a:pos x="150" y="19"/>
                </a:cxn>
                <a:cxn ang="0">
                  <a:pos x="148" y="23"/>
                </a:cxn>
                <a:cxn ang="0">
                  <a:pos x="108" y="29"/>
                </a:cxn>
                <a:cxn ang="0">
                  <a:pos x="92" y="36"/>
                </a:cxn>
                <a:cxn ang="0">
                  <a:pos x="59" y="39"/>
                </a:cxn>
                <a:cxn ang="0">
                  <a:pos x="47" y="41"/>
                </a:cxn>
                <a:cxn ang="0">
                  <a:pos x="31" y="31"/>
                </a:cxn>
                <a:cxn ang="0">
                  <a:pos x="24" y="27"/>
                </a:cxn>
                <a:cxn ang="0">
                  <a:pos x="10" y="21"/>
                </a:cxn>
                <a:cxn ang="0">
                  <a:pos x="15" y="16"/>
                </a:cxn>
                <a:cxn ang="0">
                  <a:pos x="17" y="14"/>
                </a:cxn>
                <a:cxn ang="0">
                  <a:pos x="32" y="9"/>
                </a:cxn>
                <a:cxn ang="0">
                  <a:pos x="30" y="7"/>
                </a:cxn>
                <a:cxn ang="0">
                  <a:pos x="36" y="4"/>
                </a:cxn>
                <a:cxn ang="0">
                  <a:pos x="34" y="1"/>
                </a:cxn>
                <a:cxn ang="0">
                  <a:pos x="39" y="0"/>
                </a:cxn>
                <a:cxn ang="0">
                  <a:pos x="43" y="9"/>
                </a:cxn>
                <a:cxn ang="0">
                  <a:pos x="47" y="24"/>
                </a:cxn>
                <a:cxn ang="0">
                  <a:pos x="48" y="33"/>
                </a:cxn>
                <a:cxn ang="0">
                  <a:pos x="49" y="34"/>
                </a:cxn>
                <a:cxn ang="0">
                  <a:pos x="50" y="35"/>
                </a:cxn>
                <a:cxn ang="0">
                  <a:pos x="52" y="36"/>
                </a:cxn>
                <a:cxn ang="0">
                  <a:pos x="55" y="34"/>
                </a:cxn>
                <a:cxn ang="0">
                  <a:pos x="56" y="31"/>
                </a:cxn>
                <a:cxn ang="0">
                  <a:pos x="57" y="28"/>
                </a:cxn>
                <a:cxn ang="0">
                  <a:pos x="58" y="25"/>
                </a:cxn>
                <a:cxn ang="0">
                  <a:pos x="60" y="22"/>
                </a:cxn>
                <a:cxn ang="0">
                  <a:pos x="62" y="21"/>
                </a:cxn>
                <a:cxn ang="0">
                  <a:pos x="62" y="25"/>
                </a:cxn>
                <a:cxn ang="0">
                  <a:pos x="64" y="19"/>
                </a:cxn>
                <a:cxn ang="0">
                  <a:pos x="67" y="15"/>
                </a:cxn>
                <a:cxn ang="0">
                  <a:pos x="75" y="9"/>
                </a:cxn>
                <a:cxn ang="0">
                  <a:pos x="79" y="7"/>
                </a:cxn>
                <a:cxn ang="0">
                  <a:pos x="80" y="9"/>
                </a:cxn>
                <a:cxn ang="0">
                  <a:pos x="80" y="11"/>
                </a:cxn>
                <a:cxn ang="0">
                  <a:pos x="83" y="9"/>
                </a:cxn>
                <a:cxn ang="0">
                  <a:pos x="91" y="8"/>
                </a:cxn>
                <a:cxn ang="0">
                  <a:pos x="89" y="12"/>
                </a:cxn>
                <a:cxn ang="0">
                  <a:pos x="88" y="15"/>
                </a:cxn>
                <a:cxn ang="0">
                  <a:pos x="91" y="14"/>
                </a:cxn>
                <a:cxn ang="0">
                  <a:pos x="94" y="13"/>
                </a:cxn>
                <a:cxn ang="0">
                  <a:pos x="100" y="14"/>
                </a:cxn>
                <a:cxn ang="0">
                  <a:pos x="99" y="17"/>
                </a:cxn>
                <a:cxn ang="0">
                  <a:pos x="108" y="18"/>
                </a:cxn>
                <a:cxn ang="0">
                  <a:pos x="114" y="17"/>
                </a:cxn>
                <a:cxn ang="0">
                  <a:pos x="120" y="15"/>
                </a:cxn>
                <a:cxn ang="0">
                  <a:pos x="127" y="16"/>
                </a:cxn>
                <a:cxn ang="0">
                  <a:pos x="135" y="16"/>
                </a:cxn>
              </a:cxnLst>
              <a:rect l="0" t="0" r="r" b="b"/>
              <a:pathLst>
                <a:path w="217" h="43">
                  <a:moveTo>
                    <a:pt x="135" y="16"/>
                  </a:moveTo>
                  <a:lnTo>
                    <a:pt x="137" y="17"/>
                  </a:lnTo>
                  <a:lnTo>
                    <a:pt x="140" y="16"/>
                  </a:lnTo>
                  <a:lnTo>
                    <a:pt x="154" y="15"/>
                  </a:lnTo>
                  <a:lnTo>
                    <a:pt x="167" y="11"/>
                  </a:lnTo>
                  <a:lnTo>
                    <a:pt x="173" y="11"/>
                  </a:lnTo>
                  <a:lnTo>
                    <a:pt x="173" y="13"/>
                  </a:lnTo>
                  <a:lnTo>
                    <a:pt x="216" y="9"/>
                  </a:lnTo>
                  <a:lnTo>
                    <a:pt x="180" y="16"/>
                  </a:lnTo>
                  <a:lnTo>
                    <a:pt x="170" y="15"/>
                  </a:lnTo>
                  <a:lnTo>
                    <a:pt x="173" y="17"/>
                  </a:lnTo>
                  <a:lnTo>
                    <a:pt x="156" y="17"/>
                  </a:lnTo>
                  <a:lnTo>
                    <a:pt x="150" y="16"/>
                  </a:lnTo>
                  <a:lnTo>
                    <a:pt x="146" y="17"/>
                  </a:lnTo>
                  <a:lnTo>
                    <a:pt x="146" y="19"/>
                  </a:lnTo>
                  <a:lnTo>
                    <a:pt x="150" y="19"/>
                  </a:lnTo>
                  <a:lnTo>
                    <a:pt x="152" y="20"/>
                  </a:lnTo>
                  <a:lnTo>
                    <a:pt x="148" y="23"/>
                  </a:lnTo>
                  <a:lnTo>
                    <a:pt x="107" y="27"/>
                  </a:lnTo>
                  <a:lnTo>
                    <a:pt x="108" y="29"/>
                  </a:lnTo>
                  <a:lnTo>
                    <a:pt x="89" y="34"/>
                  </a:lnTo>
                  <a:lnTo>
                    <a:pt x="92" y="36"/>
                  </a:lnTo>
                  <a:lnTo>
                    <a:pt x="68" y="36"/>
                  </a:lnTo>
                  <a:lnTo>
                    <a:pt x="59" y="39"/>
                  </a:lnTo>
                  <a:lnTo>
                    <a:pt x="53" y="42"/>
                  </a:lnTo>
                  <a:lnTo>
                    <a:pt x="47" y="41"/>
                  </a:lnTo>
                  <a:lnTo>
                    <a:pt x="38" y="33"/>
                  </a:lnTo>
                  <a:lnTo>
                    <a:pt x="31" y="31"/>
                  </a:lnTo>
                  <a:lnTo>
                    <a:pt x="33" y="29"/>
                  </a:lnTo>
                  <a:lnTo>
                    <a:pt x="24" y="27"/>
                  </a:lnTo>
                  <a:lnTo>
                    <a:pt x="26" y="25"/>
                  </a:lnTo>
                  <a:lnTo>
                    <a:pt x="10" y="21"/>
                  </a:lnTo>
                  <a:lnTo>
                    <a:pt x="0" y="20"/>
                  </a:lnTo>
                  <a:lnTo>
                    <a:pt x="15" y="16"/>
                  </a:lnTo>
                  <a:lnTo>
                    <a:pt x="19" y="15"/>
                  </a:lnTo>
                  <a:lnTo>
                    <a:pt x="17" y="14"/>
                  </a:lnTo>
                  <a:lnTo>
                    <a:pt x="25" y="10"/>
                  </a:lnTo>
                  <a:lnTo>
                    <a:pt x="32" y="9"/>
                  </a:lnTo>
                  <a:lnTo>
                    <a:pt x="32" y="8"/>
                  </a:lnTo>
                  <a:lnTo>
                    <a:pt x="30" y="7"/>
                  </a:lnTo>
                  <a:lnTo>
                    <a:pt x="31" y="4"/>
                  </a:lnTo>
                  <a:lnTo>
                    <a:pt x="36" y="4"/>
                  </a:lnTo>
                  <a:lnTo>
                    <a:pt x="37" y="2"/>
                  </a:lnTo>
                  <a:lnTo>
                    <a:pt x="34" y="1"/>
                  </a:lnTo>
                  <a:lnTo>
                    <a:pt x="35" y="0"/>
                  </a:lnTo>
                  <a:lnTo>
                    <a:pt x="39" y="0"/>
                  </a:lnTo>
                  <a:lnTo>
                    <a:pt x="40" y="1"/>
                  </a:lnTo>
                  <a:lnTo>
                    <a:pt x="43" y="9"/>
                  </a:lnTo>
                  <a:lnTo>
                    <a:pt x="45" y="16"/>
                  </a:lnTo>
                  <a:lnTo>
                    <a:pt x="47" y="24"/>
                  </a:lnTo>
                  <a:lnTo>
                    <a:pt x="48" y="32"/>
                  </a:lnTo>
                  <a:lnTo>
                    <a:pt x="48" y="33"/>
                  </a:lnTo>
                  <a:lnTo>
                    <a:pt x="49" y="33"/>
                  </a:lnTo>
                  <a:lnTo>
                    <a:pt x="49" y="34"/>
                  </a:lnTo>
                  <a:lnTo>
                    <a:pt x="49" y="35"/>
                  </a:lnTo>
                  <a:lnTo>
                    <a:pt x="50" y="35"/>
                  </a:lnTo>
                  <a:lnTo>
                    <a:pt x="51" y="36"/>
                  </a:lnTo>
                  <a:lnTo>
                    <a:pt x="52" y="36"/>
                  </a:lnTo>
                  <a:lnTo>
                    <a:pt x="53" y="36"/>
                  </a:lnTo>
                  <a:lnTo>
                    <a:pt x="55" y="34"/>
                  </a:lnTo>
                  <a:lnTo>
                    <a:pt x="55" y="33"/>
                  </a:lnTo>
                  <a:lnTo>
                    <a:pt x="56" y="31"/>
                  </a:lnTo>
                  <a:lnTo>
                    <a:pt x="56" y="29"/>
                  </a:lnTo>
                  <a:lnTo>
                    <a:pt x="57" y="28"/>
                  </a:lnTo>
                  <a:lnTo>
                    <a:pt x="57" y="26"/>
                  </a:lnTo>
                  <a:lnTo>
                    <a:pt x="58" y="25"/>
                  </a:lnTo>
                  <a:lnTo>
                    <a:pt x="59" y="24"/>
                  </a:lnTo>
                  <a:lnTo>
                    <a:pt x="60" y="22"/>
                  </a:lnTo>
                  <a:lnTo>
                    <a:pt x="61" y="20"/>
                  </a:lnTo>
                  <a:lnTo>
                    <a:pt x="62" y="21"/>
                  </a:lnTo>
                  <a:lnTo>
                    <a:pt x="62" y="23"/>
                  </a:lnTo>
                  <a:lnTo>
                    <a:pt x="62" y="25"/>
                  </a:lnTo>
                  <a:lnTo>
                    <a:pt x="63" y="22"/>
                  </a:lnTo>
                  <a:lnTo>
                    <a:pt x="64" y="19"/>
                  </a:lnTo>
                  <a:lnTo>
                    <a:pt x="66" y="17"/>
                  </a:lnTo>
                  <a:lnTo>
                    <a:pt x="67" y="15"/>
                  </a:lnTo>
                  <a:lnTo>
                    <a:pt x="72" y="10"/>
                  </a:lnTo>
                  <a:lnTo>
                    <a:pt x="75" y="9"/>
                  </a:lnTo>
                  <a:lnTo>
                    <a:pt x="77" y="8"/>
                  </a:lnTo>
                  <a:lnTo>
                    <a:pt x="79" y="7"/>
                  </a:lnTo>
                  <a:lnTo>
                    <a:pt x="80" y="7"/>
                  </a:lnTo>
                  <a:lnTo>
                    <a:pt x="80" y="9"/>
                  </a:lnTo>
                  <a:lnTo>
                    <a:pt x="79" y="11"/>
                  </a:lnTo>
                  <a:lnTo>
                    <a:pt x="80" y="11"/>
                  </a:lnTo>
                  <a:lnTo>
                    <a:pt x="81" y="10"/>
                  </a:lnTo>
                  <a:lnTo>
                    <a:pt x="83" y="9"/>
                  </a:lnTo>
                  <a:lnTo>
                    <a:pt x="84" y="8"/>
                  </a:lnTo>
                  <a:lnTo>
                    <a:pt x="91" y="8"/>
                  </a:lnTo>
                  <a:lnTo>
                    <a:pt x="93" y="8"/>
                  </a:lnTo>
                  <a:lnTo>
                    <a:pt x="89" y="12"/>
                  </a:lnTo>
                  <a:lnTo>
                    <a:pt x="88" y="14"/>
                  </a:lnTo>
                  <a:lnTo>
                    <a:pt x="88" y="15"/>
                  </a:lnTo>
                  <a:lnTo>
                    <a:pt x="89" y="15"/>
                  </a:lnTo>
                  <a:lnTo>
                    <a:pt x="91" y="14"/>
                  </a:lnTo>
                  <a:lnTo>
                    <a:pt x="92" y="14"/>
                  </a:lnTo>
                  <a:lnTo>
                    <a:pt x="94" y="13"/>
                  </a:lnTo>
                  <a:lnTo>
                    <a:pt x="99" y="13"/>
                  </a:lnTo>
                  <a:lnTo>
                    <a:pt x="100" y="14"/>
                  </a:lnTo>
                  <a:lnTo>
                    <a:pt x="99" y="15"/>
                  </a:lnTo>
                  <a:lnTo>
                    <a:pt x="99" y="17"/>
                  </a:lnTo>
                  <a:lnTo>
                    <a:pt x="102" y="18"/>
                  </a:lnTo>
                  <a:lnTo>
                    <a:pt x="108" y="18"/>
                  </a:lnTo>
                  <a:lnTo>
                    <a:pt x="111" y="17"/>
                  </a:lnTo>
                  <a:lnTo>
                    <a:pt x="114" y="17"/>
                  </a:lnTo>
                  <a:lnTo>
                    <a:pt x="117" y="16"/>
                  </a:lnTo>
                  <a:lnTo>
                    <a:pt x="120" y="15"/>
                  </a:lnTo>
                  <a:lnTo>
                    <a:pt x="121" y="18"/>
                  </a:lnTo>
                  <a:lnTo>
                    <a:pt x="127" y="16"/>
                  </a:lnTo>
                  <a:lnTo>
                    <a:pt x="131" y="14"/>
                  </a:lnTo>
                  <a:lnTo>
                    <a:pt x="135"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grpSp>
      <p:grpSp>
        <p:nvGrpSpPr>
          <p:cNvPr id="586" name="Group 91"/>
          <p:cNvGrpSpPr>
            <a:grpSpLocks/>
          </p:cNvGrpSpPr>
          <p:nvPr/>
        </p:nvGrpSpPr>
        <p:grpSpPr bwMode="auto">
          <a:xfrm>
            <a:off x="7351713" y="3435350"/>
            <a:ext cx="1100137" cy="839788"/>
            <a:chOff x="4631" y="2164"/>
            <a:chExt cx="693" cy="529"/>
          </a:xfrm>
          <a:solidFill>
            <a:schemeClr val="bg1">
              <a:lumMod val="50000"/>
              <a:lumOff val="50000"/>
            </a:schemeClr>
          </a:solidFill>
        </p:grpSpPr>
        <p:sp>
          <p:nvSpPr>
            <p:cNvPr id="587" name="Freeform 92"/>
            <p:cNvSpPr>
              <a:spLocks/>
            </p:cNvSpPr>
            <p:nvPr/>
          </p:nvSpPr>
          <p:spPr bwMode="auto">
            <a:xfrm>
              <a:off x="4738" y="2164"/>
              <a:ext cx="266" cy="318"/>
            </a:xfrm>
            <a:custGeom>
              <a:avLst/>
              <a:gdLst/>
              <a:ahLst/>
              <a:cxnLst>
                <a:cxn ang="0">
                  <a:pos x="23" y="317"/>
                </a:cxn>
                <a:cxn ang="0">
                  <a:pos x="0" y="249"/>
                </a:cxn>
                <a:cxn ang="0">
                  <a:pos x="4" y="243"/>
                </a:cxn>
                <a:cxn ang="0">
                  <a:pos x="9" y="231"/>
                </a:cxn>
                <a:cxn ang="0">
                  <a:pos x="24" y="200"/>
                </a:cxn>
                <a:cxn ang="0">
                  <a:pos x="23" y="189"/>
                </a:cxn>
                <a:cxn ang="0">
                  <a:pos x="30" y="182"/>
                </a:cxn>
                <a:cxn ang="0">
                  <a:pos x="45" y="144"/>
                </a:cxn>
                <a:cxn ang="0">
                  <a:pos x="60" y="109"/>
                </a:cxn>
                <a:cxn ang="0">
                  <a:pos x="57" y="103"/>
                </a:cxn>
                <a:cxn ang="0">
                  <a:pos x="62" y="96"/>
                </a:cxn>
                <a:cxn ang="0">
                  <a:pos x="67" y="84"/>
                </a:cxn>
                <a:cxn ang="0">
                  <a:pos x="67" y="74"/>
                </a:cxn>
                <a:cxn ang="0">
                  <a:pos x="74" y="64"/>
                </a:cxn>
                <a:cxn ang="0">
                  <a:pos x="79" y="61"/>
                </a:cxn>
                <a:cxn ang="0">
                  <a:pos x="88" y="42"/>
                </a:cxn>
                <a:cxn ang="0">
                  <a:pos x="87" y="38"/>
                </a:cxn>
                <a:cxn ang="0">
                  <a:pos x="89" y="32"/>
                </a:cxn>
                <a:cxn ang="0">
                  <a:pos x="94" y="32"/>
                </a:cxn>
                <a:cxn ang="0">
                  <a:pos x="101" y="13"/>
                </a:cxn>
                <a:cxn ang="0">
                  <a:pos x="100" y="0"/>
                </a:cxn>
                <a:cxn ang="0">
                  <a:pos x="155" y="1"/>
                </a:cxn>
                <a:cxn ang="0">
                  <a:pos x="161" y="18"/>
                </a:cxn>
                <a:cxn ang="0">
                  <a:pos x="168" y="6"/>
                </a:cxn>
                <a:cxn ang="0">
                  <a:pos x="166" y="0"/>
                </a:cxn>
                <a:cxn ang="0">
                  <a:pos x="223" y="1"/>
                </a:cxn>
                <a:cxn ang="0">
                  <a:pos x="265" y="87"/>
                </a:cxn>
                <a:cxn ang="0">
                  <a:pos x="251" y="92"/>
                </a:cxn>
                <a:cxn ang="0">
                  <a:pos x="246" y="109"/>
                </a:cxn>
                <a:cxn ang="0">
                  <a:pos x="182" y="149"/>
                </a:cxn>
                <a:cxn ang="0">
                  <a:pos x="177" y="151"/>
                </a:cxn>
                <a:cxn ang="0">
                  <a:pos x="149" y="151"/>
                </a:cxn>
                <a:cxn ang="0">
                  <a:pos x="109" y="150"/>
                </a:cxn>
                <a:cxn ang="0">
                  <a:pos x="78" y="218"/>
                </a:cxn>
                <a:cxn ang="0">
                  <a:pos x="61" y="259"/>
                </a:cxn>
                <a:cxn ang="0">
                  <a:pos x="53" y="260"/>
                </a:cxn>
                <a:cxn ang="0">
                  <a:pos x="50" y="270"/>
                </a:cxn>
                <a:cxn ang="0">
                  <a:pos x="49" y="270"/>
                </a:cxn>
                <a:cxn ang="0">
                  <a:pos x="45" y="270"/>
                </a:cxn>
                <a:cxn ang="0">
                  <a:pos x="41" y="272"/>
                </a:cxn>
                <a:cxn ang="0">
                  <a:pos x="40" y="272"/>
                </a:cxn>
                <a:cxn ang="0">
                  <a:pos x="40" y="273"/>
                </a:cxn>
                <a:cxn ang="0">
                  <a:pos x="40" y="274"/>
                </a:cxn>
                <a:cxn ang="0">
                  <a:pos x="41" y="277"/>
                </a:cxn>
                <a:cxn ang="0">
                  <a:pos x="39" y="300"/>
                </a:cxn>
                <a:cxn ang="0">
                  <a:pos x="23" y="317"/>
                </a:cxn>
              </a:cxnLst>
              <a:rect l="0" t="0" r="r" b="b"/>
              <a:pathLst>
                <a:path w="266" h="318">
                  <a:moveTo>
                    <a:pt x="23" y="317"/>
                  </a:moveTo>
                  <a:lnTo>
                    <a:pt x="0" y="249"/>
                  </a:lnTo>
                  <a:lnTo>
                    <a:pt x="4" y="243"/>
                  </a:lnTo>
                  <a:lnTo>
                    <a:pt x="9" y="231"/>
                  </a:lnTo>
                  <a:lnTo>
                    <a:pt x="24" y="200"/>
                  </a:lnTo>
                  <a:lnTo>
                    <a:pt x="23" y="189"/>
                  </a:lnTo>
                  <a:lnTo>
                    <a:pt x="30" y="182"/>
                  </a:lnTo>
                  <a:lnTo>
                    <a:pt x="45" y="144"/>
                  </a:lnTo>
                  <a:lnTo>
                    <a:pt x="60" y="109"/>
                  </a:lnTo>
                  <a:lnTo>
                    <a:pt x="57" y="103"/>
                  </a:lnTo>
                  <a:lnTo>
                    <a:pt x="62" y="96"/>
                  </a:lnTo>
                  <a:lnTo>
                    <a:pt x="67" y="84"/>
                  </a:lnTo>
                  <a:lnTo>
                    <a:pt x="67" y="74"/>
                  </a:lnTo>
                  <a:lnTo>
                    <a:pt x="74" y="64"/>
                  </a:lnTo>
                  <a:lnTo>
                    <a:pt x="79" y="61"/>
                  </a:lnTo>
                  <a:lnTo>
                    <a:pt x="88" y="42"/>
                  </a:lnTo>
                  <a:lnTo>
                    <a:pt x="87" y="38"/>
                  </a:lnTo>
                  <a:lnTo>
                    <a:pt x="89" y="32"/>
                  </a:lnTo>
                  <a:lnTo>
                    <a:pt x="94" y="32"/>
                  </a:lnTo>
                  <a:lnTo>
                    <a:pt x="101" y="13"/>
                  </a:lnTo>
                  <a:lnTo>
                    <a:pt x="100" y="0"/>
                  </a:lnTo>
                  <a:lnTo>
                    <a:pt x="155" y="1"/>
                  </a:lnTo>
                  <a:lnTo>
                    <a:pt x="161" y="18"/>
                  </a:lnTo>
                  <a:lnTo>
                    <a:pt x="168" y="6"/>
                  </a:lnTo>
                  <a:lnTo>
                    <a:pt x="166" y="0"/>
                  </a:lnTo>
                  <a:lnTo>
                    <a:pt x="223" y="1"/>
                  </a:lnTo>
                  <a:lnTo>
                    <a:pt x="265" y="87"/>
                  </a:lnTo>
                  <a:lnTo>
                    <a:pt x="251" y="92"/>
                  </a:lnTo>
                  <a:lnTo>
                    <a:pt x="246" y="109"/>
                  </a:lnTo>
                  <a:lnTo>
                    <a:pt x="182" y="149"/>
                  </a:lnTo>
                  <a:lnTo>
                    <a:pt x="177" y="151"/>
                  </a:lnTo>
                  <a:lnTo>
                    <a:pt x="149" y="151"/>
                  </a:lnTo>
                  <a:lnTo>
                    <a:pt x="109" y="150"/>
                  </a:lnTo>
                  <a:lnTo>
                    <a:pt x="78" y="218"/>
                  </a:lnTo>
                  <a:lnTo>
                    <a:pt x="61" y="259"/>
                  </a:lnTo>
                  <a:lnTo>
                    <a:pt x="53" y="260"/>
                  </a:lnTo>
                  <a:lnTo>
                    <a:pt x="50" y="270"/>
                  </a:lnTo>
                  <a:lnTo>
                    <a:pt x="49" y="270"/>
                  </a:lnTo>
                  <a:lnTo>
                    <a:pt x="45" y="270"/>
                  </a:lnTo>
                  <a:lnTo>
                    <a:pt x="41" y="272"/>
                  </a:lnTo>
                  <a:lnTo>
                    <a:pt x="40" y="272"/>
                  </a:lnTo>
                  <a:lnTo>
                    <a:pt x="40" y="273"/>
                  </a:lnTo>
                  <a:lnTo>
                    <a:pt x="40" y="274"/>
                  </a:lnTo>
                  <a:lnTo>
                    <a:pt x="41" y="277"/>
                  </a:lnTo>
                  <a:lnTo>
                    <a:pt x="39" y="300"/>
                  </a:lnTo>
                  <a:lnTo>
                    <a:pt x="23" y="317"/>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88" name="Freeform 93"/>
            <p:cNvSpPr>
              <a:spLocks/>
            </p:cNvSpPr>
            <p:nvPr/>
          </p:nvSpPr>
          <p:spPr bwMode="auto">
            <a:xfrm>
              <a:off x="4721" y="2310"/>
              <a:ext cx="256" cy="339"/>
            </a:xfrm>
            <a:custGeom>
              <a:avLst/>
              <a:gdLst/>
              <a:ahLst/>
              <a:cxnLst>
                <a:cxn ang="0">
                  <a:pos x="26" y="319"/>
                </a:cxn>
                <a:cxn ang="0">
                  <a:pos x="76" y="327"/>
                </a:cxn>
                <a:cxn ang="0">
                  <a:pos x="123" y="338"/>
                </a:cxn>
                <a:cxn ang="0">
                  <a:pos x="142" y="303"/>
                </a:cxn>
                <a:cxn ang="0">
                  <a:pos x="137" y="268"/>
                </a:cxn>
                <a:cxn ang="0">
                  <a:pos x="181" y="264"/>
                </a:cxn>
                <a:cxn ang="0">
                  <a:pos x="182" y="219"/>
                </a:cxn>
                <a:cxn ang="0">
                  <a:pos x="193" y="201"/>
                </a:cxn>
                <a:cxn ang="0">
                  <a:pos x="219" y="194"/>
                </a:cxn>
                <a:cxn ang="0">
                  <a:pos x="231" y="182"/>
                </a:cxn>
                <a:cxn ang="0">
                  <a:pos x="229" y="167"/>
                </a:cxn>
                <a:cxn ang="0">
                  <a:pos x="229" y="165"/>
                </a:cxn>
                <a:cxn ang="0">
                  <a:pos x="226" y="164"/>
                </a:cxn>
                <a:cxn ang="0">
                  <a:pos x="226" y="163"/>
                </a:cxn>
                <a:cxn ang="0">
                  <a:pos x="229" y="106"/>
                </a:cxn>
                <a:cxn ang="0">
                  <a:pos x="230" y="99"/>
                </a:cxn>
                <a:cxn ang="0">
                  <a:pos x="237" y="26"/>
                </a:cxn>
                <a:cxn ang="0">
                  <a:pos x="255" y="14"/>
                </a:cxn>
                <a:cxn ang="0">
                  <a:pos x="248" y="1"/>
                </a:cxn>
                <a:cxn ang="0">
                  <a:pos x="193" y="5"/>
                </a:cxn>
                <a:cxn ang="0">
                  <a:pos x="126" y="4"/>
                </a:cxn>
                <a:cxn ang="0">
                  <a:pos x="78" y="114"/>
                </a:cxn>
                <a:cxn ang="0">
                  <a:pos x="68" y="125"/>
                </a:cxn>
                <a:cxn ang="0">
                  <a:pos x="62" y="125"/>
                </a:cxn>
                <a:cxn ang="0">
                  <a:pos x="58" y="128"/>
                </a:cxn>
                <a:cxn ang="0">
                  <a:pos x="57" y="129"/>
                </a:cxn>
                <a:cxn ang="0">
                  <a:pos x="60" y="132"/>
                </a:cxn>
                <a:cxn ang="0">
                  <a:pos x="56" y="158"/>
                </a:cxn>
                <a:cxn ang="0">
                  <a:pos x="72" y="162"/>
                </a:cxn>
                <a:cxn ang="0">
                  <a:pos x="100" y="178"/>
                </a:cxn>
                <a:cxn ang="0">
                  <a:pos x="107" y="173"/>
                </a:cxn>
                <a:cxn ang="0">
                  <a:pos x="149" y="172"/>
                </a:cxn>
                <a:cxn ang="0">
                  <a:pos x="182" y="129"/>
                </a:cxn>
                <a:cxn ang="0">
                  <a:pos x="181" y="123"/>
                </a:cxn>
                <a:cxn ang="0">
                  <a:pos x="216" y="57"/>
                </a:cxn>
                <a:cxn ang="0">
                  <a:pos x="213" y="94"/>
                </a:cxn>
                <a:cxn ang="0">
                  <a:pos x="209" y="103"/>
                </a:cxn>
                <a:cxn ang="0">
                  <a:pos x="170" y="175"/>
                </a:cxn>
                <a:cxn ang="0">
                  <a:pos x="118" y="175"/>
                </a:cxn>
                <a:cxn ang="0">
                  <a:pos x="107" y="186"/>
                </a:cxn>
                <a:cxn ang="0">
                  <a:pos x="73" y="174"/>
                </a:cxn>
                <a:cxn ang="0">
                  <a:pos x="73" y="160"/>
                </a:cxn>
                <a:cxn ang="0">
                  <a:pos x="50" y="174"/>
                </a:cxn>
                <a:cxn ang="0">
                  <a:pos x="68" y="201"/>
                </a:cxn>
                <a:cxn ang="0">
                  <a:pos x="3" y="211"/>
                </a:cxn>
                <a:cxn ang="0">
                  <a:pos x="0" y="228"/>
                </a:cxn>
                <a:cxn ang="0">
                  <a:pos x="45" y="238"/>
                </a:cxn>
                <a:cxn ang="0">
                  <a:pos x="31" y="244"/>
                </a:cxn>
                <a:cxn ang="0">
                  <a:pos x="19" y="265"/>
                </a:cxn>
              </a:cxnLst>
              <a:rect l="0" t="0" r="r" b="b"/>
              <a:pathLst>
                <a:path w="256" h="339">
                  <a:moveTo>
                    <a:pt x="18" y="296"/>
                  </a:moveTo>
                  <a:lnTo>
                    <a:pt x="26" y="319"/>
                  </a:lnTo>
                  <a:lnTo>
                    <a:pt x="39" y="329"/>
                  </a:lnTo>
                  <a:lnTo>
                    <a:pt x="76" y="327"/>
                  </a:lnTo>
                  <a:lnTo>
                    <a:pt x="88" y="338"/>
                  </a:lnTo>
                  <a:lnTo>
                    <a:pt x="123" y="338"/>
                  </a:lnTo>
                  <a:lnTo>
                    <a:pt x="136" y="324"/>
                  </a:lnTo>
                  <a:lnTo>
                    <a:pt x="142" y="303"/>
                  </a:lnTo>
                  <a:lnTo>
                    <a:pt x="142" y="279"/>
                  </a:lnTo>
                  <a:lnTo>
                    <a:pt x="137" y="268"/>
                  </a:lnTo>
                  <a:lnTo>
                    <a:pt x="149" y="271"/>
                  </a:lnTo>
                  <a:lnTo>
                    <a:pt x="181" y="264"/>
                  </a:lnTo>
                  <a:lnTo>
                    <a:pt x="181" y="239"/>
                  </a:lnTo>
                  <a:lnTo>
                    <a:pt x="182" y="219"/>
                  </a:lnTo>
                  <a:lnTo>
                    <a:pt x="194" y="216"/>
                  </a:lnTo>
                  <a:lnTo>
                    <a:pt x="193" y="201"/>
                  </a:lnTo>
                  <a:lnTo>
                    <a:pt x="207" y="193"/>
                  </a:lnTo>
                  <a:lnTo>
                    <a:pt x="219" y="194"/>
                  </a:lnTo>
                  <a:lnTo>
                    <a:pt x="229" y="193"/>
                  </a:lnTo>
                  <a:lnTo>
                    <a:pt x="231" y="182"/>
                  </a:lnTo>
                  <a:lnTo>
                    <a:pt x="228" y="176"/>
                  </a:lnTo>
                  <a:lnTo>
                    <a:pt x="229" y="167"/>
                  </a:lnTo>
                  <a:lnTo>
                    <a:pt x="229" y="166"/>
                  </a:lnTo>
                  <a:lnTo>
                    <a:pt x="229" y="165"/>
                  </a:lnTo>
                  <a:lnTo>
                    <a:pt x="228" y="164"/>
                  </a:lnTo>
                  <a:lnTo>
                    <a:pt x="226" y="164"/>
                  </a:lnTo>
                  <a:lnTo>
                    <a:pt x="225" y="164"/>
                  </a:lnTo>
                  <a:lnTo>
                    <a:pt x="226" y="163"/>
                  </a:lnTo>
                  <a:lnTo>
                    <a:pt x="224" y="162"/>
                  </a:lnTo>
                  <a:lnTo>
                    <a:pt x="229" y="106"/>
                  </a:lnTo>
                  <a:lnTo>
                    <a:pt x="230" y="102"/>
                  </a:lnTo>
                  <a:lnTo>
                    <a:pt x="230" y="99"/>
                  </a:lnTo>
                  <a:lnTo>
                    <a:pt x="229" y="97"/>
                  </a:lnTo>
                  <a:lnTo>
                    <a:pt x="237" y="26"/>
                  </a:lnTo>
                  <a:lnTo>
                    <a:pt x="250" y="22"/>
                  </a:lnTo>
                  <a:lnTo>
                    <a:pt x="255" y="14"/>
                  </a:lnTo>
                  <a:lnTo>
                    <a:pt x="255" y="4"/>
                  </a:lnTo>
                  <a:lnTo>
                    <a:pt x="248" y="1"/>
                  </a:lnTo>
                  <a:lnTo>
                    <a:pt x="245" y="0"/>
                  </a:lnTo>
                  <a:lnTo>
                    <a:pt x="193" y="5"/>
                  </a:lnTo>
                  <a:lnTo>
                    <a:pt x="165" y="6"/>
                  </a:lnTo>
                  <a:lnTo>
                    <a:pt x="126" y="4"/>
                  </a:lnTo>
                  <a:lnTo>
                    <a:pt x="95" y="73"/>
                  </a:lnTo>
                  <a:lnTo>
                    <a:pt x="78" y="114"/>
                  </a:lnTo>
                  <a:lnTo>
                    <a:pt x="72" y="115"/>
                  </a:lnTo>
                  <a:lnTo>
                    <a:pt x="68" y="125"/>
                  </a:lnTo>
                  <a:lnTo>
                    <a:pt x="67" y="125"/>
                  </a:lnTo>
                  <a:lnTo>
                    <a:pt x="62" y="125"/>
                  </a:lnTo>
                  <a:lnTo>
                    <a:pt x="58" y="127"/>
                  </a:lnTo>
                  <a:lnTo>
                    <a:pt x="58" y="128"/>
                  </a:lnTo>
                  <a:lnTo>
                    <a:pt x="58" y="129"/>
                  </a:lnTo>
                  <a:lnTo>
                    <a:pt x="57" y="129"/>
                  </a:lnTo>
                  <a:lnTo>
                    <a:pt x="58" y="129"/>
                  </a:lnTo>
                  <a:lnTo>
                    <a:pt x="60" y="132"/>
                  </a:lnTo>
                  <a:lnTo>
                    <a:pt x="57" y="156"/>
                  </a:lnTo>
                  <a:lnTo>
                    <a:pt x="56" y="158"/>
                  </a:lnTo>
                  <a:lnTo>
                    <a:pt x="73" y="159"/>
                  </a:lnTo>
                  <a:lnTo>
                    <a:pt x="72" y="162"/>
                  </a:lnTo>
                  <a:lnTo>
                    <a:pt x="73" y="174"/>
                  </a:lnTo>
                  <a:lnTo>
                    <a:pt x="100" y="178"/>
                  </a:lnTo>
                  <a:lnTo>
                    <a:pt x="107" y="186"/>
                  </a:lnTo>
                  <a:lnTo>
                    <a:pt x="107" y="173"/>
                  </a:lnTo>
                  <a:lnTo>
                    <a:pt x="118" y="174"/>
                  </a:lnTo>
                  <a:lnTo>
                    <a:pt x="149" y="172"/>
                  </a:lnTo>
                  <a:lnTo>
                    <a:pt x="159" y="160"/>
                  </a:lnTo>
                  <a:lnTo>
                    <a:pt x="182" y="129"/>
                  </a:lnTo>
                  <a:lnTo>
                    <a:pt x="181" y="128"/>
                  </a:lnTo>
                  <a:lnTo>
                    <a:pt x="181" y="123"/>
                  </a:lnTo>
                  <a:lnTo>
                    <a:pt x="209" y="71"/>
                  </a:lnTo>
                  <a:lnTo>
                    <a:pt x="216" y="57"/>
                  </a:lnTo>
                  <a:lnTo>
                    <a:pt x="219" y="54"/>
                  </a:lnTo>
                  <a:lnTo>
                    <a:pt x="213" y="94"/>
                  </a:lnTo>
                  <a:lnTo>
                    <a:pt x="208" y="101"/>
                  </a:lnTo>
                  <a:lnTo>
                    <a:pt x="209" y="103"/>
                  </a:lnTo>
                  <a:lnTo>
                    <a:pt x="203" y="173"/>
                  </a:lnTo>
                  <a:lnTo>
                    <a:pt x="170" y="175"/>
                  </a:lnTo>
                  <a:lnTo>
                    <a:pt x="169" y="175"/>
                  </a:lnTo>
                  <a:lnTo>
                    <a:pt x="118" y="175"/>
                  </a:lnTo>
                  <a:lnTo>
                    <a:pt x="107" y="173"/>
                  </a:lnTo>
                  <a:lnTo>
                    <a:pt x="107" y="186"/>
                  </a:lnTo>
                  <a:lnTo>
                    <a:pt x="100" y="179"/>
                  </a:lnTo>
                  <a:lnTo>
                    <a:pt x="73" y="174"/>
                  </a:lnTo>
                  <a:lnTo>
                    <a:pt x="72" y="162"/>
                  </a:lnTo>
                  <a:lnTo>
                    <a:pt x="73" y="160"/>
                  </a:lnTo>
                  <a:lnTo>
                    <a:pt x="56" y="158"/>
                  </a:lnTo>
                  <a:lnTo>
                    <a:pt x="50" y="174"/>
                  </a:lnTo>
                  <a:lnTo>
                    <a:pt x="58" y="196"/>
                  </a:lnTo>
                  <a:lnTo>
                    <a:pt x="68" y="201"/>
                  </a:lnTo>
                  <a:lnTo>
                    <a:pt x="8" y="208"/>
                  </a:lnTo>
                  <a:lnTo>
                    <a:pt x="3" y="211"/>
                  </a:lnTo>
                  <a:lnTo>
                    <a:pt x="3" y="227"/>
                  </a:lnTo>
                  <a:lnTo>
                    <a:pt x="0" y="228"/>
                  </a:lnTo>
                  <a:lnTo>
                    <a:pt x="1" y="229"/>
                  </a:lnTo>
                  <a:lnTo>
                    <a:pt x="45" y="238"/>
                  </a:lnTo>
                  <a:lnTo>
                    <a:pt x="35" y="241"/>
                  </a:lnTo>
                  <a:lnTo>
                    <a:pt x="31" y="244"/>
                  </a:lnTo>
                  <a:lnTo>
                    <a:pt x="25" y="250"/>
                  </a:lnTo>
                  <a:lnTo>
                    <a:pt x="19" y="265"/>
                  </a:lnTo>
                  <a:lnTo>
                    <a:pt x="18" y="29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89" name="Freeform 94"/>
            <p:cNvSpPr>
              <a:spLocks/>
            </p:cNvSpPr>
            <p:nvPr/>
          </p:nvSpPr>
          <p:spPr bwMode="auto">
            <a:xfrm>
              <a:off x="4631" y="2521"/>
              <a:ext cx="136" cy="118"/>
            </a:xfrm>
            <a:custGeom>
              <a:avLst/>
              <a:gdLst/>
              <a:ahLst/>
              <a:cxnLst>
                <a:cxn ang="0">
                  <a:pos x="17" y="45"/>
                </a:cxn>
                <a:cxn ang="0">
                  <a:pos x="29" y="38"/>
                </a:cxn>
                <a:cxn ang="0">
                  <a:pos x="33" y="37"/>
                </a:cxn>
                <a:cxn ang="0">
                  <a:pos x="90" y="0"/>
                </a:cxn>
                <a:cxn ang="0">
                  <a:pos x="93" y="1"/>
                </a:cxn>
                <a:cxn ang="0">
                  <a:pos x="93" y="15"/>
                </a:cxn>
                <a:cxn ang="0">
                  <a:pos x="89" y="17"/>
                </a:cxn>
                <a:cxn ang="0">
                  <a:pos x="89" y="19"/>
                </a:cxn>
                <a:cxn ang="0">
                  <a:pos x="135" y="26"/>
                </a:cxn>
                <a:cxn ang="0">
                  <a:pos x="125" y="30"/>
                </a:cxn>
                <a:cxn ang="0">
                  <a:pos x="121" y="34"/>
                </a:cxn>
                <a:cxn ang="0">
                  <a:pos x="115" y="39"/>
                </a:cxn>
                <a:cxn ang="0">
                  <a:pos x="112" y="44"/>
                </a:cxn>
                <a:cxn ang="0">
                  <a:pos x="82" y="45"/>
                </a:cxn>
                <a:cxn ang="0">
                  <a:pos x="93" y="39"/>
                </a:cxn>
                <a:cxn ang="0">
                  <a:pos x="93" y="30"/>
                </a:cxn>
                <a:cxn ang="0">
                  <a:pos x="93" y="29"/>
                </a:cxn>
                <a:cxn ang="0">
                  <a:pos x="50" y="47"/>
                </a:cxn>
                <a:cxn ang="0">
                  <a:pos x="82" y="45"/>
                </a:cxn>
                <a:cxn ang="0">
                  <a:pos x="112" y="44"/>
                </a:cxn>
                <a:cxn ang="0">
                  <a:pos x="110" y="53"/>
                </a:cxn>
                <a:cxn ang="0">
                  <a:pos x="87" y="53"/>
                </a:cxn>
                <a:cxn ang="0">
                  <a:pos x="83" y="55"/>
                </a:cxn>
                <a:cxn ang="0">
                  <a:pos x="72" y="63"/>
                </a:cxn>
                <a:cxn ang="0">
                  <a:pos x="93" y="57"/>
                </a:cxn>
                <a:cxn ang="0">
                  <a:pos x="83" y="55"/>
                </a:cxn>
                <a:cxn ang="0">
                  <a:pos x="87" y="53"/>
                </a:cxn>
                <a:cxn ang="0">
                  <a:pos x="110" y="53"/>
                </a:cxn>
                <a:cxn ang="0">
                  <a:pos x="109" y="64"/>
                </a:cxn>
                <a:cxn ang="0">
                  <a:pos x="105" y="64"/>
                </a:cxn>
                <a:cxn ang="0">
                  <a:pos x="67" y="78"/>
                </a:cxn>
                <a:cxn ang="0">
                  <a:pos x="34" y="97"/>
                </a:cxn>
                <a:cxn ang="0">
                  <a:pos x="50" y="106"/>
                </a:cxn>
                <a:cxn ang="0">
                  <a:pos x="47" y="113"/>
                </a:cxn>
                <a:cxn ang="0">
                  <a:pos x="30" y="117"/>
                </a:cxn>
                <a:cxn ang="0">
                  <a:pos x="14" y="115"/>
                </a:cxn>
                <a:cxn ang="0">
                  <a:pos x="0" y="111"/>
                </a:cxn>
                <a:cxn ang="0">
                  <a:pos x="0" y="105"/>
                </a:cxn>
                <a:cxn ang="0">
                  <a:pos x="17" y="99"/>
                </a:cxn>
                <a:cxn ang="0">
                  <a:pos x="18" y="54"/>
                </a:cxn>
                <a:cxn ang="0">
                  <a:pos x="31" y="53"/>
                </a:cxn>
                <a:cxn ang="0">
                  <a:pos x="34" y="58"/>
                </a:cxn>
                <a:cxn ang="0">
                  <a:pos x="34" y="77"/>
                </a:cxn>
                <a:cxn ang="0">
                  <a:pos x="50" y="69"/>
                </a:cxn>
                <a:cxn ang="0">
                  <a:pos x="71" y="53"/>
                </a:cxn>
                <a:cxn ang="0">
                  <a:pos x="36" y="54"/>
                </a:cxn>
                <a:cxn ang="0">
                  <a:pos x="34" y="58"/>
                </a:cxn>
                <a:cxn ang="0">
                  <a:pos x="31" y="53"/>
                </a:cxn>
                <a:cxn ang="0">
                  <a:pos x="18" y="54"/>
                </a:cxn>
                <a:cxn ang="0">
                  <a:pos x="17" y="45"/>
                </a:cxn>
              </a:cxnLst>
              <a:rect l="0" t="0" r="r" b="b"/>
              <a:pathLst>
                <a:path w="136" h="118">
                  <a:moveTo>
                    <a:pt x="17" y="45"/>
                  </a:moveTo>
                  <a:lnTo>
                    <a:pt x="29" y="38"/>
                  </a:lnTo>
                  <a:lnTo>
                    <a:pt x="33" y="37"/>
                  </a:lnTo>
                  <a:lnTo>
                    <a:pt x="90" y="0"/>
                  </a:lnTo>
                  <a:lnTo>
                    <a:pt x="93" y="1"/>
                  </a:lnTo>
                  <a:lnTo>
                    <a:pt x="93" y="15"/>
                  </a:lnTo>
                  <a:lnTo>
                    <a:pt x="89" y="17"/>
                  </a:lnTo>
                  <a:lnTo>
                    <a:pt x="89" y="19"/>
                  </a:lnTo>
                  <a:lnTo>
                    <a:pt x="135" y="26"/>
                  </a:lnTo>
                  <a:lnTo>
                    <a:pt x="125" y="30"/>
                  </a:lnTo>
                  <a:lnTo>
                    <a:pt x="121" y="34"/>
                  </a:lnTo>
                  <a:lnTo>
                    <a:pt x="115" y="39"/>
                  </a:lnTo>
                  <a:lnTo>
                    <a:pt x="112" y="44"/>
                  </a:lnTo>
                  <a:lnTo>
                    <a:pt x="82" y="45"/>
                  </a:lnTo>
                  <a:lnTo>
                    <a:pt x="93" y="39"/>
                  </a:lnTo>
                  <a:lnTo>
                    <a:pt x="93" y="30"/>
                  </a:lnTo>
                  <a:lnTo>
                    <a:pt x="93" y="29"/>
                  </a:lnTo>
                  <a:lnTo>
                    <a:pt x="50" y="47"/>
                  </a:lnTo>
                  <a:lnTo>
                    <a:pt x="82" y="45"/>
                  </a:lnTo>
                  <a:lnTo>
                    <a:pt x="112" y="44"/>
                  </a:lnTo>
                  <a:lnTo>
                    <a:pt x="110" y="53"/>
                  </a:lnTo>
                  <a:lnTo>
                    <a:pt x="87" y="53"/>
                  </a:lnTo>
                  <a:lnTo>
                    <a:pt x="83" y="55"/>
                  </a:lnTo>
                  <a:lnTo>
                    <a:pt x="72" y="63"/>
                  </a:lnTo>
                  <a:lnTo>
                    <a:pt x="93" y="57"/>
                  </a:lnTo>
                  <a:lnTo>
                    <a:pt x="83" y="55"/>
                  </a:lnTo>
                  <a:lnTo>
                    <a:pt x="87" y="53"/>
                  </a:lnTo>
                  <a:lnTo>
                    <a:pt x="110" y="53"/>
                  </a:lnTo>
                  <a:lnTo>
                    <a:pt x="109" y="64"/>
                  </a:lnTo>
                  <a:lnTo>
                    <a:pt x="105" y="64"/>
                  </a:lnTo>
                  <a:lnTo>
                    <a:pt x="67" y="78"/>
                  </a:lnTo>
                  <a:lnTo>
                    <a:pt x="34" y="97"/>
                  </a:lnTo>
                  <a:lnTo>
                    <a:pt x="50" y="106"/>
                  </a:lnTo>
                  <a:lnTo>
                    <a:pt x="47" y="113"/>
                  </a:lnTo>
                  <a:lnTo>
                    <a:pt x="30" y="117"/>
                  </a:lnTo>
                  <a:lnTo>
                    <a:pt x="14" y="115"/>
                  </a:lnTo>
                  <a:lnTo>
                    <a:pt x="0" y="111"/>
                  </a:lnTo>
                  <a:lnTo>
                    <a:pt x="0" y="105"/>
                  </a:lnTo>
                  <a:lnTo>
                    <a:pt x="17" y="99"/>
                  </a:lnTo>
                  <a:lnTo>
                    <a:pt x="18" y="54"/>
                  </a:lnTo>
                  <a:lnTo>
                    <a:pt x="31" y="53"/>
                  </a:lnTo>
                  <a:lnTo>
                    <a:pt x="34" y="58"/>
                  </a:lnTo>
                  <a:lnTo>
                    <a:pt x="34" y="77"/>
                  </a:lnTo>
                  <a:lnTo>
                    <a:pt x="50" y="69"/>
                  </a:lnTo>
                  <a:lnTo>
                    <a:pt x="71" y="53"/>
                  </a:lnTo>
                  <a:lnTo>
                    <a:pt x="36" y="54"/>
                  </a:lnTo>
                  <a:lnTo>
                    <a:pt x="34" y="58"/>
                  </a:lnTo>
                  <a:lnTo>
                    <a:pt x="31" y="53"/>
                  </a:lnTo>
                  <a:lnTo>
                    <a:pt x="18" y="54"/>
                  </a:lnTo>
                  <a:lnTo>
                    <a:pt x="17" y="45"/>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90" name="Freeform 95"/>
            <p:cNvSpPr>
              <a:spLocks/>
            </p:cNvSpPr>
            <p:nvPr/>
          </p:nvSpPr>
          <p:spPr bwMode="auto">
            <a:xfrm>
              <a:off x="4879" y="2435"/>
              <a:ext cx="445" cy="258"/>
            </a:xfrm>
            <a:custGeom>
              <a:avLst/>
              <a:gdLst/>
              <a:ahLst/>
              <a:cxnLst>
                <a:cxn ang="0">
                  <a:pos x="309" y="158"/>
                </a:cxn>
                <a:cxn ang="0">
                  <a:pos x="291" y="127"/>
                </a:cxn>
                <a:cxn ang="0">
                  <a:pos x="327" y="139"/>
                </a:cxn>
                <a:cxn ang="0">
                  <a:pos x="354" y="133"/>
                </a:cxn>
                <a:cxn ang="0">
                  <a:pos x="440" y="102"/>
                </a:cxn>
                <a:cxn ang="0">
                  <a:pos x="444" y="77"/>
                </a:cxn>
                <a:cxn ang="0">
                  <a:pos x="372" y="68"/>
                </a:cxn>
                <a:cxn ang="0">
                  <a:pos x="257" y="0"/>
                </a:cxn>
                <a:cxn ang="0">
                  <a:pos x="206" y="57"/>
                </a:cxn>
                <a:cxn ang="0">
                  <a:pos x="201" y="72"/>
                </a:cxn>
                <a:cxn ang="0">
                  <a:pos x="158" y="68"/>
                </a:cxn>
                <a:cxn ang="0">
                  <a:pos x="116" y="61"/>
                </a:cxn>
                <a:cxn ang="0">
                  <a:pos x="100" y="61"/>
                </a:cxn>
                <a:cxn ang="0">
                  <a:pos x="99" y="65"/>
                </a:cxn>
                <a:cxn ang="0">
                  <a:pos x="98" y="66"/>
                </a:cxn>
                <a:cxn ang="0">
                  <a:pos x="97" y="67"/>
                </a:cxn>
                <a:cxn ang="0">
                  <a:pos x="75" y="83"/>
                </a:cxn>
                <a:cxn ang="0">
                  <a:pos x="39" y="88"/>
                </a:cxn>
                <a:cxn ang="0">
                  <a:pos x="24" y="138"/>
                </a:cxn>
                <a:cxn ang="0">
                  <a:pos x="0" y="177"/>
                </a:cxn>
                <a:cxn ang="0">
                  <a:pos x="59" y="188"/>
                </a:cxn>
                <a:cxn ang="0">
                  <a:pos x="81" y="192"/>
                </a:cxn>
                <a:cxn ang="0">
                  <a:pos x="142" y="174"/>
                </a:cxn>
                <a:cxn ang="0">
                  <a:pos x="127" y="187"/>
                </a:cxn>
                <a:cxn ang="0">
                  <a:pos x="102" y="175"/>
                </a:cxn>
                <a:cxn ang="0">
                  <a:pos x="92" y="175"/>
                </a:cxn>
                <a:cxn ang="0">
                  <a:pos x="76" y="201"/>
                </a:cxn>
                <a:cxn ang="0">
                  <a:pos x="61" y="208"/>
                </a:cxn>
                <a:cxn ang="0">
                  <a:pos x="50" y="189"/>
                </a:cxn>
                <a:cxn ang="0">
                  <a:pos x="47" y="218"/>
                </a:cxn>
                <a:cxn ang="0">
                  <a:pos x="43" y="228"/>
                </a:cxn>
                <a:cxn ang="0">
                  <a:pos x="47" y="237"/>
                </a:cxn>
                <a:cxn ang="0">
                  <a:pos x="33" y="239"/>
                </a:cxn>
                <a:cxn ang="0">
                  <a:pos x="25" y="246"/>
                </a:cxn>
                <a:cxn ang="0">
                  <a:pos x="38" y="254"/>
                </a:cxn>
                <a:cxn ang="0">
                  <a:pos x="72" y="252"/>
                </a:cxn>
                <a:cxn ang="0">
                  <a:pos x="72" y="242"/>
                </a:cxn>
                <a:cxn ang="0">
                  <a:pos x="60" y="234"/>
                </a:cxn>
                <a:cxn ang="0">
                  <a:pos x="153" y="184"/>
                </a:cxn>
                <a:cxn ang="0">
                  <a:pos x="166" y="192"/>
                </a:cxn>
                <a:cxn ang="0">
                  <a:pos x="184" y="193"/>
                </a:cxn>
                <a:cxn ang="0">
                  <a:pos x="191" y="182"/>
                </a:cxn>
                <a:cxn ang="0">
                  <a:pos x="206" y="167"/>
                </a:cxn>
                <a:cxn ang="0">
                  <a:pos x="264" y="165"/>
                </a:cxn>
                <a:cxn ang="0">
                  <a:pos x="308" y="179"/>
                </a:cxn>
                <a:cxn ang="0">
                  <a:pos x="295" y="188"/>
                </a:cxn>
                <a:cxn ang="0">
                  <a:pos x="318" y="197"/>
                </a:cxn>
                <a:cxn ang="0">
                  <a:pos x="345" y="189"/>
                </a:cxn>
                <a:cxn ang="0">
                  <a:pos x="330" y="178"/>
                </a:cxn>
                <a:cxn ang="0">
                  <a:pos x="332" y="172"/>
                </a:cxn>
                <a:cxn ang="0">
                  <a:pos x="327" y="160"/>
                </a:cxn>
                <a:cxn ang="0">
                  <a:pos x="309" y="131"/>
                </a:cxn>
              </a:cxnLst>
              <a:rect l="0" t="0" r="r" b="b"/>
              <a:pathLst>
                <a:path w="445" h="258">
                  <a:moveTo>
                    <a:pt x="309" y="131"/>
                  </a:moveTo>
                  <a:lnTo>
                    <a:pt x="309" y="158"/>
                  </a:lnTo>
                  <a:lnTo>
                    <a:pt x="291" y="154"/>
                  </a:lnTo>
                  <a:lnTo>
                    <a:pt x="291" y="127"/>
                  </a:lnTo>
                  <a:lnTo>
                    <a:pt x="309" y="131"/>
                  </a:lnTo>
                  <a:lnTo>
                    <a:pt x="327" y="139"/>
                  </a:lnTo>
                  <a:lnTo>
                    <a:pt x="348" y="139"/>
                  </a:lnTo>
                  <a:lnTo>
                    <a:pt x="354" y="133"/>
                  </a:lnTo>
                  <a:lnTo>
                    <a:pt x="440" y="107"/>
                  </a:lnTo>
                  <a:lnTo>
                    <a:pt x="440" y="102"/>
                  </a:lnTo>
                  <a:lnTo>
                    <a:pt x="428" y="96"/>
                  </a:lnTo>
                  <a:lnTo>
                    <a:pt x="444" y="77"/>
                  </a:lnTo>
                  <a:lnTo>
                    <a:pt x="434" y="74"/>
                  </a:lnTo>
                  <a:lnTo>
                    <a:pt x="372" y="68"/>
                  </a:lnTo>
                  <a:lnTo>
                    <a:pt x="367" y="0"/>
                  </a:lnTo>
                  <a:lnTo>
                    <a:pt x="257" y="0"/>
                  </a:lnTo>
                  <a:lnTo>
                    <a:pt x="205" y="7"/>
                  </a:lnTo>
                  <a:lnTo>
                    <a:pt x="206" y="57"/>
                  </a:lnTo>
                  <a:lnTo>
                    <a:pt x="201" y="61"/>
                  </a:lnTo>
                  <a:lnTo>
                    <a:pt x="201" y="72"/>
                  </a:lnTo>
                  <a:lnTo>
                    <a:pt x="193" y="72"/>
                  </a:lnTo>
                  <a:lnTo>
                    <a:pt x="158" y="68"/>
                  </a:lnTo>
                  <a:lnTo>
                    <a:pt x="116" y="74"/>
                  </a:lnTo>
                  <a:lnTo>
                    <a:pt x="116" y="61"/>
                  </a:lnTo>
                  <a:lnTo>
                    <a:pt x="107" y="57"/>
                  </a:lnTo>
                  <a:lnTo>
                    <a:pt x="100" y="61"/>
                  </a:lnTo>
                  <a:lnTo>
                    <a:pt x="100" y="65"/>
                  </a:lnTo>
                  <a:lnTo>
                    <a:pt x="99" y="65"/>
                  </a:lnTo>
                  <a:lnTo>
                    <a:pt x="99" y="66"/>
                  </a:lnTo>
                  <a:lnTo>
                    <a:pt x="98" y="66"/>
                  </a:lnTo>
                  <a:lnTo>
                    <a:pt x="98" y="67"/>
                  </a:lnTo>
                  <a:lnTo>
                    <a:pt x="97" y="67"/>
                  </a:lnTo>
                  <a:lnTo>
                    <a:pt x="78" y="81"/>
                  </a:lnTo>
                  <a:lnTo>
                    <a:pt x="75" y="83"/>
                  </a:lnTo>
                  <a:lnTo>
                    <a:pt x="35" y="78"/>
                  </a:lnTo>
                  <a:lnTo>
                    <a:pt x="39" y="88"/>
                  </a:lnTo>
                  <a:lnTo>
                    <a:pt x="24" y="93"/>
                  </a:lnTo>
                  <a:lnTo>
                    <a:pt x="24" y="138"/>
                  </a:lnTo>
                  <a:lnTo>
                    <a:pt x="27" y="140"/>
                  </a:lnTo>
                  <a:lnTo>
                    <a:pt x="0" y="177"/>
                  </a:lnTo>
                  <a:lnTo>
                    <a:pt x="45" y="188"/>
                  </a:lnTo>
                  <a:lnTo>
                    <a:pt x="59" y="188"/>
                  </a:lnTo>
                  <a:lnTo>
                    <a:pt x="78" y="191"/>
                  </a:lnTo>
                  <a:lnTo>
                    <a:pt x="81" y="192"/>
                  </a:lnTo>
                  <a:lnTo>
                    <a:pt x="92" y="175"/>
                  </a:lnTo>
                  <a:lnTo>
                    <a:pt x="142" y="174"/>
                  </a:lnTo>
                  <a:lnTo>
                    <a:pt x="143" y="174"/>
                  </a:lnTo>
                  <a:lnTo>
                    <a:pt x="127" y="187"/>
                  </a:lnTo>
                  <a:lnTo>
                    <a:pt x="81" y="207"/>
                  </a:lnTo>
                  <a:lnTo>
                    <a:pt x="102" y="175"/>
                  </a:lnTo>
                  <a:lnTo>
                    <a:pt x="95" y="175"/>
                  </a:lnTo>
                  <a:lnTo>
                    <a:pt x="92" y="175"/>
                  </a:lnTo>
                  <a:lnTo>
                    <a:pt x="81" y="192"/>
                  </a:lnTo>
                  <a:lnTo>
                    <a:pt x="76" y="201"/>
                  </a:lnTo>
                  <a:lnTo>
                    <a:pt x="63" y="208"/>
                  </a:lnTo>
                  <a:lnTo>
                    <a:pt x="61" y="208"/>
                  </a:lnTo>
                  <a:lnTo>
                    <a:pt x="61" y="189"/>
                  </a:lnTo>
                  <a:lnTo>
                    <a:pt x="50" y="189"/>
                  </a:lnTo>
                  <a:lnTo>
                    <a:pt x="46" y="189"/>
                  </a:lnTo>
                  <a:lnTo>
                    <a:pt x="47" y="218"/>
                  </a:lnTo>
                  <a:lnTo>
                    <a:pt x="43" y="220"/>
                  </a:lnTo>
                  <a:lnTo>
                    <a:pt x="43" y="228"/>
                  </a:lnTo>
                  <a:lnTo>
                    <a:pt x="47" y="229"/>
                  </a:lnTo>
                  <a:lnTo>
                    <a:pt x="47" y="237"/>
                  </a:lnTo>
                  <a:lnTo>
                    <a:pt x="46" y="237"/>
                  </a:lnTo>
                  <a:lnTo>
                    <a:pt x="33" y="239"/>
                  </a:lnTo>
                  <a:lnTo>
                    <a:pt x="27" y="244"/>
                  </a:lnTo>
                  <a:lnTo>
                    <a:pt x="25" y="246"/>
                  </a:lnTo>
                  <a:lnTo>
                    <a:pt x="27" y="250"/>
                  </a:lnTo>
                  <a:lnTo>
                    <a:pt x="38" y="254"/>
                  </a:lnTo>
                  <a:lnTo>
                    <a:pt x="55" y="257"/>
                  </a:lnTo>
                  <a:lnTo>
                    <a:pt x="72" y="252"/>
                  </a:lnTo>
                  <a:lnTo>
                    <a:pt x="77" y="248"/>
                  </a:lnTo>
                  <a:lnTo>
                    <a:pt x="72" y="242"/>
                  </a:lnTo>
                  <a:lnTo>
                    <a:pt x="59" y="238"/>
                  </a:lnTo>
                  <a:lnTo>
                    <a:pt x="60" y="234"/>
                  </a:lnTo>
                  <a:lnTo>
                    <a:pt x="105" y="213"/>
                  </a:lnTo>
                  <a:lnTo>
                    <a:pt x="153" y="184"/>
                  </a:lnTo>
                  <a:lnTo>
                    <a:pt x="157" y="189"/>
                  </a:lnTo>
                  <a:lnTo>
                    <a:pt x="166" y="192"/>
                  </a:lnTo>
                  <a:lnTo>
                    <a:pt x="175" y="192"/>
                  </a:lnTo>
                  <a:lnTo>
                    <a:pt x="184" y="193"/>
                  </a:lnTo>
                  <a:lnTo>
                    <a:pt x="198" y="185"/>
                  </a:lnTo>
                  <a:lnTo>
                    <a:pt x="191" y="182"/>
                  </a:lnTo>
                  <a:lnTo>
                    <a:pt x="200" y="179"/>
                  </a:lnTo>
                  <a:lnTo>
                    <a:pt x="206" y="167"/>
                  </a:lnTo>
                  <a:lnTo>
                    <a:pt x="263" y="147"/>
                  </a:lnTo>
                  <a:lnTo>
                    <a:pt x="264" y="165"/>
                  </a:lnTo>
                  <a:lnTo>
                    <a:pt x="307" y="171"/>
                  </a:lnTo>
                  <a:lnTo>
                    <a:pt x="308" y="179"/>
                  </a:lnTo>
                  <a:lnTo>
                    <a:pt x="300" y="182"/>
                  </a:lnTo>
                  <a:lnTo>
                    <a:pt x="295" y="188"/>
                  </a:lnTo>
                  <a:lnTo>
                    <a:pt x="302" y="194"/>
                  </a:lnTo>
                  <a:lnTo>
                    <a:pt x="318" y="197"/>
                  </a:lnTo>
                  <a:lnTo>
                    <a:pt x="338" y="194"/>
                  </a:lnTo>
                  <a:lnTo>
                    <a:pt x="345" y="189"/>
                  </a:lnTo>
                  <a:lnTo>
                    <a:pt x="343" y="183"/>
                  </a:lnTo>
                  <a:lnTo>
                    <a:pt x="330" y="178"/>
                  </a:lnTo>
                  <a:lnTo>
                    <a:pt x="330" y="175"/>
                  </a:lnTo>
                  <a:lnTo>
                    <a:pt x="332" y="172"/>
                  </a:lnTo>
                  <a:lnTo>
                    <a:pt x="330" y="161"/>
                  </a:lnTo>
                  <a:lnTo>
                    <a:pt x="327" y="160"/>
                  </a:lnTo>
                  <a:lnTo>
                    <a:pt x="327" y="139"/>
                  </a:lnTo>
                  <a:lnTo>
                    <a:pt x="309" y="13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91" name="Freeform 96"/>
            <p:cNvSpPr>
              <a:spLocks/>
            </p:cNvSpPr>
            <p:nvPr/>
          </p:nvSpPr>
          <p:spPr bwMode="auto">
            <a:xfrm>
              <a:off x="4933" y="2411"/>
              <a:ext cx="21" cy="65"/>
            </a:xfrm>
            <a:custGeom>
              <a:avLst/>
              <a:gdLst/>
              <a:ahLst/>
              <a:cxnLst>
                <a:cxn ang="0">
                  <a:pos x="11" y="64"/>
                </a:cxn>
                <a:cxn ang="0">
                  <a:pos x="17" y="2"/>
                </a:cxn>
                <a:cxn ang="0">
                  <a:pos x="7" y="3"/>
                </a:cxn>
                <a:cxn ang="0">
                  <a:pos x="1" y="1"/>
                </a:cxn>
                <a:cxn ang="0">
                  <a:pos x="0" y="0"/>
                </a:cxn>
                <a:cxn ang="0">
                  <a:pos x="7" y="2"/>
                </a:cxn>
                <a:cxn ang="0">
                  <a:pos x="20" y="1"/>
                </a:cxn>
                <a:cxn ang="0">
                  <a:pos x="15" y="62"/>
                </a:cxn>
                <a:cxn ang="0">
                  <a:pos x="11" y="64"/>
                </a:cxn>
              </a:cxnLst>
              <a:rect l="0" t="0" r="r" b="b"/>
              <a:pathLst>
                <a:path w="21" h="65">
                  <a:moveTo>
                    <a:pt x="11" y="64"/>
                  </a:moveTo>
                  <a:lnTo>
                    <a:pt x="17" y="2"/>
                  </a:lnTo>
                  <a:lnTo>
                    <a:pt x="7" y="3"/>
                  </a:lnTo>
                  <a:lnTo>
                    <a:pt x="1" y="1"/>
                  </a:lnTo>
                  <a:lnTo>
                    <a:pt x="0" y="0"/>
                  </a:lnTo>
                  <a:lnTo>
                    <a:pt x="7" y="2"/>
                  </a:lnTo>
                  <a:lnTo>
                    <a:pt x="20" y="1"/>
                  </a:lnTo>
                  <a:lnTo>
                    <a:pt x="15" y="62"/>
                  </a:lnTo>
                  <a:lnTo>
                    <a:pt x="11" y="64"/>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92" name="Freeform 97"/>
            <p:cNvSpPr>
              <a:spLocks/>
            </p:cNvSpPr>
            <p:nvPr/>
          </p:nvSpPr>
          <p:spPr bwMode="auto">
            <a:xfrm>
              <a:off x="4822" y="2164"/>
              <a:ext cx="184" cy="246"/>
            </a:xfrm>
            <a:custGeom>
              <a:avLst/>
              <a:gdLst/>
              <a:ahLst/>
              <a:cxnLst>
                <a:cxn ang="0">
                  <a:pos x="144" y="143"/>
                </a:cxn>
                <a:cxn ang="0">
                  <a:pos x="155" y="147"/>
                </a:cxn>
                <a:cxn ang="0">
                  <a:pos x="157" y="151"/>
                </a:cxn>
                <a:cxn ang="0">
                  <a:pos x="157" y="156"/>
                </a:cxn>
                <a:cxn ang="0">
                  <a:pos x="154" y="164"/>
                </a:cxn>
                <a:cxn ang="0">
                  <a:pos x="144" y="171"/>
                </a:cxn>
                <a:cxn ang="0">
                  <a:pos x="135" y="199"/>
                </a:cxn>
                <a:cxn ang="0">
                  <a:pos x="126" y="245"/>
                </a:cxn>
                <a:cxn ang="0">
                  <a:pos x="133" y="168"/>
                </a:cxn>
                <a:cxn ang="0">
                  <a:pos x="147" y="168"/>
                </a:cxn>
                <a:cxn ang="0">
                  <a:pos x="151" y="161"/>
                </a:cxn>
                <a:cxn ang="0">
                  <a:pos x="153" y="154"/>
                </a:cxn>
                <a:cxn ang="0">
                  <a:pos x="153" y="151"/>
                </a:cxn>
                <a:cxn ang="0">
                  <a:pos x="148" y="148"/>
                </a:cxn>
                <a:cxn ang="0">
                  <a:pos x="143" y="147"/>
                </a:cxn>
                <a:cxn ang="0">
                  <a:pos x="124" y="93"/>
                </a:cxn>
                <a:cxn ang="0">
                  <a:pos x="179" y="87"/>
                </a:cxn>
                <a:cxn ang="0">
                  <a:pos x="138" y="2"/>
                </a:cxn>
                <a:cxn ang="0">
                  <a:pos x="87" y="8"/>
                </a:cxn>
                <a:cxn ang="0">
                  <a:pos x="71" y="2"/>
                </a:cxn>
                <a:cxn ang="0">
                  <a:pos x="20" y="12"/>
                </a:cxn>
                <a:cxn ang="0">
                  <a:pos x="9" y="33"/>
                </a:cxn>
                <a:cxn ang="0">
                  <a:pos x="6" y="36"/>
                </a:cxn>
                <a:cxn ang="0">
                  <a:pos x="2" y="52"/>
                </a:cxn>
                <a:cxn ang="0">
                  <a:pos x="4" y="41"/>
                </a:cxn>
                <a:cxn ang="0">
                  <a:pos x="6" y="29"/>
                </a:cxn>
                <a:cxn ang="0">
                  <a:pos x="17" y="12"/>
                </a:cxn>
                <a:cxn ang="0">
                  <a:pos x="14" y="0"/>
                </a:cxn>
                <a:cxn ang="0">
                  <a:pos x="78" y="13"/>
                </a:cxn>
                <a:cxn ang="0">
                  <a:pos x="78" y="0"/>
                </a:cxn>
                <a:cxn ang="0">
                  <a:pos x="183" y="89"/>
                </a:cxn>
                <a:cxn ang="0">
                  <a:pos x="164" y="110"/>
                </a:cxn>
                <a:cxn ang="0">
                  <a:pos x="160" y="124"/>
                </a:cxn>
              </a:cxnLst>
              <a:rect l="0" t="0" r="r" b="b"/>
              <a:pathLst>
                <a:path w="184" h="246">
                  <a:moveTo>
                    <a:pt x="155" y="123"/>
                  </a:moveTo>
                  <a:lnTo>
                    <a:pt x="144" y="143"/>
                  </a:lnTo>
                  <a:lnTo>
                    <a:pt x="149" y="143"/>
                  </a:lnTo>
                  <a:lnTo>
                    <a:pt x="155" y="147"/>
                  </a:lnTo>
                  <a:lnTo>
                    <a:pt x="155" y="149"/>
                  </a:lnTo>
                  <a:lnTo>
                    <a:pt x="157" y="151"/>
                  </a:lnTo>
                  <a:lnTo>
                    <a:pt x="157" y="153"/>
                  </a:lnTo>
                  <a:lnTo>
                    <a:pt x="157" y="156"/>
                  </a:lnTo>
                  <a:lnTo>
                    <a:pt x="155" y="160"/>
                  </a:lnTo>
                  <a:lnTo>
                    <a:pt x="154" y="164"/>
                  </a:lnTo>
                  <a:lnTo>
                    <a:pt x="151" y="168"/>
                  </a:lnTo>
                  <a:lnTo>
                    <a:pt x="144" y="171"/>
                  </a:lnTo>
                  <a:lnTo>
                    <a:pt x="138" y="173"/>
                  </a:lnTo>
                  <a:lnTo>
                    <a:pt x="135" y="199"/>
                  </a:lnTo>
                  <a:lnTo>
                    <a:pt x="130" y="245"/>
                  </a:lnTo>
                  <a:lnTo>
                    <a:pt x="126" y="245"/>
                  </a:lnTo>
                  <a:lnTo>
                    <a:pt x="135" y="174"/>
                  </a:lnTo>
                  <a:lnTo>
                    <a:pt x="133" y="168"/>
                  </a:lnTo>
                  <a:lnTo>
                    <a:pt x="142" y="169"/>
                  </a:lnTo>
                  <a:lnTo>
                    <a:pt x="147" y="168"/>
                  </a:lnTo>
                  <a:lnTo>
                    <a:pt x="149" y="164"/>
                  </a:lnTo>
                  <a:lnTo>
                    <a:pt x="151" y="161"/>
                  </a:lnTo>
                  <a:lnTo>
                    <a:pt x="153" y="157"/>
                  </a:lnTo>
                  <a:lnTo>
                    <a:pt x="153" y="154"/>
                  </a:lnTo>
                  <a:lnTo>
                    <a:pt x="153" y="153"/>
                  </a:lnTo>
                  <a:lnTo>
                    <a:pt x="153" y="151"/>
                  </a:lnTo>
                  <a:lnTo>
                    <a:pt x="151" y="149"/>
                  </a:lnTo>
                  <a:lnTo>
                    <a:pt x="148" y="148"/>
                  </a:lnTo>
                  <a:lnTo>
                    <a:pt x="146" y="147"/>
                  </a:lnTo>
                  <a:lnTo>
                    <a:pt x="143" y="147"/>
                  </a:lnTo>
                  <a:lnTo>
                    <a:pt x="93" y="151"/>
                  </a:lnTo>
                  <a:lnTo>
                    <a:pt x="124" y="93"/>
                  </a:lnTo>
                  <a:lnTo>
                    <a:pt x="122" y="91"/>
                  </a:lnTo>
                  <a:lnTo>
                    <a:pt x="179" y="87"/>
                  </a:lnTo>
                  <a:lnTo>
                    <a:pt x="140" y="3"/>
                  </a:lnTo>
                  <a:lnTo>
                    <a:pt x="138" y="2"/>
                  </a:lnTo>
                  <a:lnTo>
                    <a:pt x="84" y="2"/>
                  </a:lnTo>
                  <a:lnTo>
                    <a:pt x="87" y="8"/>
                  </a:lnTo>
                  <a:lnTo>
                    <a:pt x="78" y="22"/>
                  </a:lnTo>
                  <a:lnTo>
                    <a:pt x="71" y="2"/>
                  </a:lnTo>
                  <a:lnTo>
                    <a:pt x="18" y="2"/>
                  </a:lnTo>
                  <a:lnTo>
                    <a:pt x="20" y="12"/>
                  </a:lnTo>
                  <a:lnTo>
                    <a:pt x="12" y="33"/>
                  </a:lnTo>
                  <a:lnTo>
                    <a:pt x="9" y="33"/>
                  </a:lnTo>
                  <a:lnTo>
                    <a:pt x="7" y="34"/>
                  </a:lnTo>
                  <a:lnTo>
                    <a:pt x="6" y="36"/>
                  </a:lnTo>
                  <a:lnTo>
                    <a:pt x="7" y="41"/>
                  </a:lnTo>
                  <a:lnTo>
                    <a:pt x="2" y="52"/>
                  </a:lnTo>
                  <a:lnTo>
                    <a:pt x="0" y="51"/>
                  </a:lnTo>
                  <a:lnTo>
                    <a:pt x="4" y="41"/>
                  </a:lnTo>
                  <a:lnTo>
                    <a:pt x="3" y="37"/>
                  </a:lnTo>
                  <a:lnTo>
                    <a:pt x="6" y="29"/>
                  </a:lnTo>
                  <a:lnTo>
                    <a:pt x="11" y="29"/>
                  </a:lnTo>
                  <a:lnTo>
                    <a:pt x="17" y="12"/>
                  </a:lnTo>
                  <a:lnTo>
                    <a:pt x="17" y="13"/>
                  </a:lnTo>
                  <a:lnTo>
                    <a:pt x="14" y="0"/>
                  </a:lnTo>
                  <a:lnTo>
                    <a:pt x="73" y="0"/>
                  </a:lnTo>
                  <a:lnTo>
                    <a:pt x="78" y="13"/>
                  </a:lnTo>
                  <a:lnTo>
                    <a:pt x="82" y="7"/>
                  </a:lnTo>
                  <a:lnTo>
                    <a:pt x="78" y="0"/>
                  </a:lnTo>
                  <a:lnTo>
                    <a:pt x="141" y="0"/>
                  </a:lnTo>
                  <a:lnTo>
                    <a:pt x="183" y="89"/>
                  </a:lnTo>
                  <a:lnTo>
                    <a:pt x="174" y="91"/>
                  </a:lnTo>
                  <a:lnTo>
                    <a:pt x="164" y="110"/>
                  </a:lnTo>
                  <a:lnTo>
                    <a:pt x="169" y="110"/>
                  </a:lnTo>
                  <a:lnTo>
                    <a:pt x="160" y="124"/>
                  </a:lnTo>
                  <a:lnTo>
                    <a:pt x="155" y="123"/>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93" name="Freeform 98"/>
            <p:cNvSpPr>
              <a:spLocks/>
            </p:cNvSpPr>
            <p:nvPr/>
          </p:nvSpPr>
          <p:spPr bwMode="auto">
            <a:xfrm>
              <a:off x="4792" y="2255"/>
              <a:ext cx="135" cy="177"/>
            </a:xfrm>
            <a:custGeom>
              <a:avLst/>
              <a:gdLst/>
              <a:ahLst/>
              <a:cxnLst>
                <a:cxn ang="0">
                  <a:pos x="51" y="97"/>
                </a:cxn>
                <a:cxn ang="0">
                  <a:pos x="45" y="97"/>
                </a:cxn>
                <a:cxn ang="0">
                  <a:pos x="43" y="118"/>
                </a:cxn>
                <a:cxn ang="0">
                  <a:pos x="43" y="116"/>
                </a:cxn>
                <a:cxn ang="0">
                  <a:pos x="19" y="173"/>
                </a:cxn>
                <a:cxn ang="0">
                  <a:pos x="4" y="173"/>
                </a:cxn>
                <a:cxn ang="0">
                  <a:pos x="0" y="176"/>
                </a:cxn>
                <a:cxn ang="0">
                  <a:pos x="2" y="171"/>
                </a:cxn>
                <a:cxn ang="0">
                  <a:pos x="79" y="0"/>
                </a:cxn>
                <a:cxn ang="0">
                  <a:pos x="134" y="0"/>
                </a:cxn>
                <a:cxn ang="0">
                  <a:pos x="129" y="3"/>
                </a:cxn>
                <a:cxn ang="0">
                  <a:pos x="120" y="20"/>
                </a:cxn>
                <a:cxn ang="0">
                  <a:pos x="124" y="20"/>
                </a:cxn>
                <a:cxn ang="0">
                  <a:pos x="119" y="31"/>
                </a:cxn>
                <a:cxn ang="0">
                  <a:pos x="114" y="31"/>
                </a:cxn>
                <a:cxn ang="0">
                  <a:pos x="100" y="60"/>
                </a:cxn>
                <a:cxn ang="0">
                  <a:pos x="61" y="62"/>
                </a:cxn>
                <a:cxn ang="0">
                  <a:pos x="59" y="64"/>
                </a:cxn>
                <a:cxn ang="0">
                  <a:pos x="56" y="65"/>
                </a:cxn>
                <a:cxn ang="0">
                  <a:pos x="56" y="66"/>
                </a:cxn>
                <a:cxn ang="0">
                  <a:pos x="55" y="70"/>
                </a:cxn>
                <a:cxn ang="0">
                  <a:pos x="55" y="72"/>
                </a:cxn>
                <a:cxn ang="0">
                  <a:pos x="57" y="78"/>
                </a:cxn>
                <a:cxn ang="0">
                  <a:pos x="59" y="79"/>
                </a:cxn>
                <a:cxn ang="0">
                  <a:pos x="56" y="83"/>
                </a:cxn>
                <a:cxn ang="0">
                  <a:pos x="56" y="84"/>
                </a:cxn>
                <a:cxn ang="0">
                  <a:pos x="57" y="84"/>
                </a:cxn>
                <a:cxn ang="0">
                  <a:pos x="57" y="85"/>
                </a:cxn>
                <a:cxn ang="0">
                  <a:pos x="57" y="86"/>
                </a:cxn>
                <a:cxn ang="0">
                  <a:pos x="57" y="87"/>
                </a:cxn>
                <a:cxn ang="0">
                  <a:pos x="57" y="88"/>
                </a:cxn>
                <a:cxn ang="0">
                  <a:pos x="57" y="89"/>
                </a:cxn>
                <a:cxn ang="0">
                  <a:pos x="57" y="90"/>
                </a:cxn>
                <a:cxn ang="0">
                  <a:pos x="56" y="91"/>
                </a:cxn>
                <a:cxn ang="0">
                  <a:pos x="56" y="92"/>
                </a:cxn>
                <a:cxn ang="0">
                  <a:pos x="55" y="92"/>
                </a:cxn>
                <a:cxn ang="0">
                  <a:pos x="54" y="93"/>
                </a:cxn>
                <a:cxn ang="0">
                  <a:pos x="52" y="93"/>
                </a:cxn>
                <a:cxn ang="0">
                  <a:pos x="51" y="95"/>
                </a:cxn>
                <a:cxn ang="0">
                  <a:pos x="51" y="97"/>
                </a:cxn>
                <a:cxn ang="0">
                  <a:pos x="50" y="96"/>
                </a:cxn>
                <a:cxn ang="0">
                  <a:pos x="45" y="96"/>
                </a:cxn>
                <a:cxn ang="0">
                  <a:pos x="46" y="93"/>
                </a:cxn>
                <a:cxn ang="0">
                  <a:pos x="50" y="96"/>
                </a:cxn>
                <a:cxn ang="0">
                  <a:pos x="51" y="97"/>
                </a:cxn>
              </a:cxnLst>
              <a:rect l="0" t="0" r="r" b="b"/>
              <a:pathLst>
                <a:path w="135" h="177">
                  <a:moveTo>
                    <a:pt x="51" y="97"/>
                  </a:moveTo>
                  <a:lnTo>
                    <a:pt x="45" y="97"/>
                  </a:lnTo>
                  <a:lnTo>
                    <a:pt x="43" y="118"/>
                  </a:lnTo>
                  <a:lnTo>
                    <a:pt x="43" y="116"/>
                  </a:lnTo>
                  <a:lnTo>
                    <a:pt x="19" y="173"/>
                  </a:lnTo>
                  <a:lnTo>
                    <a:pt x="4" y="173"/>
                  </a:lnTo>
                  <a:lnTo>
                    <a:pt x="0" y="176"/>
                  </a:lnTo>
                  <a:lnTo>
                    <a:pt x="2" y="171"/>
                  </a:lnTo>
                  <a:lnTo>
                    <a:pt x="79" y="0"/>
                  </a:lnTo>
                  <a:lnTo>
                    <a:pt x="134" y="0"/>
                  </a:lnTo>
                  <a:lnTo>
                    <a:pt x="129" y="3"/>
                  </a:lnTo>
                  <a:lnTo>
                    <a:pt x="120" y="20"/>
                  </a:lnTo>
                  <a:lnTo>
                    <a:pt x="124" y="20"/>
                  </a:lnTo>
                  <a:lnTo>
                    <a:pt x="119" y="31"/>
                  </a:lnTo>
                  <a:lnTo>
                    <a:pt x="114" y="31"/>
                  </a:lnTo>
                  <a:lnTo>
                    <a:pt x="100" y="60"/>
                  </a:lnTo>
                  <a:lnTo>
                    <a:pt x="61" y="62"/>
                  </a:lnTo>
                  <a:lnTo>
                    <a:pt x="59" y="64"/>
                  </a:lnTo>
                  <a:lnTo>
                    <a:pt x="56" y="65"/>
                  </a:lnTo>
                  <a:lnTo>
                    <a:pt x="56" y="66"/>
                  </a:lnTo>
                  <a:lnTo>
                    <a:pt x="55" y="70"/>
                  </a:lnTo>
                  <a:lnTo>
                    <a:pt x="55" y="72"/>
                  </a:lnTo>
                  <a:lnTo>
                    <a:pt x="57" y="78"/>
                  </a:lnTo>
                  <a:lnTo>
                    <a:pt x="59" y="79"/>
                  </a:lnTo>
                  <a:lnTo>
                    <a:pt x="56" y="83"/>
                  </a:lnTo>
                  <a:lnTo>
                    <a:pt x="56" y="84"/>
                  </a:lnTo>
                  <a:lnTo>
                    <a:pt x="57" y="84"/>
                  </a:lnTo>
                  <a:lnTo>
                    <a:pt x="57" y="85"/>
                  </a:lnTo>
                  <a:lnTo>
                    <a:pt x="57" y="86"/>
                  </a:lnTo>
                  <a:lnTo>
                    <a:pt x="57" y="87"/>
                  </a:lnTo>
                  <a:lnTo>
                    <a:pt x="57" y="88"/>
                  </a:lnTo>
                  <a:lnTo>
                    <a:pt x="57" y="89"/>
                  </a:lnTo>
                  <a:lnTo>
                    <a:pt x="57" y="90"/>
                  </a:lnTo>
                  <a:lnTo>
                    <a:pt x="56" y="91"/>
                  </a:lnTo>
                  <a:lnTo>
                    <a:pt x="56" y="92"/>
                  </a:lnTo>
                  <a:lnTo>
                    <a:pt x="55" y="92"/>
                  </a:lnTo>
                  <a:lnTo>
                    <a:pt x="54" y="93"/>
                  </a:lnTo>
                  <a:lnTo>
                    <a:pt x="52" y="93"/>
                  </a:lnTo>
                  <a:lnTo>
                    <a:pt x="51" y="95"/>
                  </a:lnTo>
                  <a:lnTo>
                    <a:pt x="51" y="97"/>
                  </a:lnTo>
                  <a:lnTo>
                    <a:pt x="50" y="96"/>
                  </a:lnTo>
                  <a:lnTo>
                    <a:pt x="45" y="96"/>
                  </a:lnTo>
                  <a:lnTo>
                    <a:pt x="46" y="93"/>
                  </a:lnTo>
                  <a:lnTo>
                    <a:pt x="50" y="96"/>
                  </a:lnTo>
                  <a:lnTo>
                    <a:pt x="51" y="97"/>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94" name="Freeform 99"/>
            <p:cNvSpPr>
              <a:spLocks/>
            </p:cNvSpPr>
            <p:nvPr/>
          </p:nvSpPr>
          <p:spPr bwMode="auto">
            <a:xfrm>
              <a:off x="4924" y="2569"/>
              <a:ext cx="112" cy="49"/>
            </a:xfrm>
            <a:custGeom>
              <a:avLst/>
              <a:gdLst/>
              <a:ahLst/>
              <a:cxnLst>
                <a:cxn ang="0">
                  <a:pos x="111" y="0"/>
                </a:cxn>
                <a:cxn ang="0">
                  <a:pos x="102" y="5"/>
                </a:cxn>
                <a:cxn ang="0">
                  <a:pos x="29" y="34"/>
                </a:cxn>
                <a:cxn ang="0">
                  <a:pos x="27" y="37"/>
                </a:cxn>
                <a:cxn ang="0">
                  <a:pos x="22" y="41"/>
                </a:cxn>
                <a:cxn ang="0">
                  <a:pos x="17" y="45"/>
                </a:cxn>
                <a:cxn ang="0">
                  <a:pos x="13" y="46"/>
                </a:cxn>
                <a:cxn ang="0">
                  <a:pos x="8" y="48"/>
                </a:cxn>
                <a:cxn ang="0">
                  <a:pos x="3" y="46"/>
                </a:cxn>
                <a:cxn ang="0">
                  <a:pos x="2" y="45"/>
                </a:cxn>
                <a:cxn ang="0">
                  <a:pos x="1" y="45"/>
                </a:cxn>
                <a:cxn ang="0">
                  <a:pos x="0" y="42"/>
                </a:cxn>
              </a:cxnLst>
              <a:rect l="0" t="0" r="r" b="b"/>
              <a:pathLst>
                <a:path w="112" h="49">
                  <a:moveTo>
                    <a:pt x="111" y="0"/>
                  </a:moveTo>
                  <a:lnTo>
                    <a:pt x="102" y="5"/>
                  </a:lnTo>
                  <a:lnTo>
                    <a:pt x="29" y="34"/>
                  </a:lnTo>
                  <a:lnTo>
                    <a:pt x="27" y="37"/>
                  </a:lnTo>
                  <a:lnTo>
                    <a:pt x="22" y="41"/>
                  </a:lnTo>
                  <a:lnTo>
                    <a:pt x="17" y="45"/>
                  </a:lnTo>
                  <a:lnTo>
                    <a:pt x="13" y="46"/>
                  </a:lnTo>
                  <a:lnTo>
                    <a:pt x="8" y="48"/>
                  </a:lnTo>
                  <a:lnTo>
                    <a:pt x="3" y="46"/>
                  </a:lnTo>
                  <a:lnTo>
                    <a:pt x="2" y="45"/>
                  </a:lnTo>
                  <a:lnTo>
                    <a:pt x="1" y="45"/>
                  </a:lnTo>
                  <a:lnTo>
                    <a:pt x="0" y="42"/>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95" name="Line 100"/>
            <p:cNvSpPr>
              <a:spLocks noChangeShapeType="1"/>
            </p:cNvSpPr>
            <p:nvPr/>
          </p:nvSpPr>
          <p:spPr bwMode="auto">
            <a:xfrm flipV="1">
              <a:off x="5035" y="2561"/>
              <a:ext cx="0" cy="58"/>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96" name="Freeform 101"/>
            <p:cNvSpPr>
              <a:spLocks/>
            </p:cNvSpPr>
            <p:nvPr/>
          </p:nvSpPr>
          <p:spPr bwMode="auto">
            <a:xfrm>
              <a:off x="5007" y="2586"/>
              <a:ext cx="22" cy="24"/>
            </a:xfrm>
            <a:custGeom>
              <a:avLst/>
              <a:gdLst/>
              <a:ahLst/>
              <a:cxnLst>
                <a:cxn ang="0">
                  <a:pos x="17" y="23"/>
                </a:cxn>
                <a:cxn ang="0">
                  <a:pos x="21" y="19"/>
                </a:cxn>
                <a:cxn ang="0">
                  <a:pos x="21" y="17"/>
                </a:cxn>
                <a:cxn ang="0">
                  <a:pos x="21" y="13"/>
                </a:cxn>
                <a:cxn ang="0">
                  <a:pos x="18" y="11"/>
                </a:cxn>
                <a:cxn ang="0">
                  <a:pos x="16" y="11"/>
                </a:cxn>
                <a:cxn ang="0">
                  <a:pos x="6" y="11"/>
                </a:cxn>
                <a:cxn ang="0">
                  <a:pos x="0" y="13"/>
                </a:cxn>
                <a:cxn ang="0">
                  <a:pos x="0" y="0"/>
                </a:cxn>
              </a:cxnLst>
              <a:rect l="0" t="0" r="r" b="b"/>
              <a:pathLst>
                <a:path w="22" h="24">
                  <a:moveTo>
                    <a:pt x="17" y="23"/>
                  </a:moveTo>
                  <a:lnTo>
                    <a:pt x="21" y="19"/>
                  </a:lnTo>
                  <a:lnTo>
                    <a:pt x="21" y="17"/>
                  </a:lnTo>
                  <a:lnTo>
                    <a:pt x="21" y="13"/>
                  </a:lnTo>
                  <a:lnTo>
                    <a:pt x="18" y="11"/>
                  </a:lnTo>
                  <a:lnTo>
                    <a:pt x="16" y="11"/>
                  </a:lnTo>
                  <a:lnTo>
                    <a:pt x="6" y="11"/>
                  </a:lnTo>
                  <a:lnTo>
                    <a:pt x="0" y="13"/>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597" name="Line 102"/>
            <p:cNvSpPr>
              <a:spLocks noChangeShapeType="1"/>
            </p:cNvSpPr>
            <p:nvPr/>
          </p:nvSpPr>
          <p:spPr bwMode="auto">
            <a:xfrm flipH="1">
              <a:off x="5049" y="2624"/>
              <a:ext cx="1" cy="8"/>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98" name="Line 103"/>
            <p:cNvSpPr>
              <a:spLocks noChangeShapeType="1"/>
            </p:cNvSpPr>
            <p:nvPr/>
          </p:nvSpPr>
          <p:spPr bwMode="auto">
            <a:xfrm flipV="1">
              <a:off x="5025" y="2602"/>
              <a:ext cx="9" cy="5"/>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599" name="Line 104"/>
            <p:cNvSpPr>
              <a:spLocks noChangeShapeType="1"/>
            </p:cNvSpPr>
            <p:nvPr/>
          </p:nvSpPr>
          <p:spPr bwMode="auto">
            <a:xfrm>
              <a:off x="4957" y="2611"/>
              <a:ext cx="20"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00" name="Freeform 105"/>
            <p:cNvSpPr>
              <a:spLocks/>
            </p:cNvSpPr>
            <p:nvPr/>
          </p:nvSpPr>
          <p:spPr bwMode="auto">
            <a:xfrm>
              <a:off x="4636" y="2623"/>
              <a:ext cx="43" cy="20"/>
            </a:xfrm>
            <a:custGeom>
              <a:avLst/>
              <a:gdLst/>
              <a:ahLst/>
              <a:cxnLst>
                <a:cxn ang="0">
                  <a:pos x="42" y="0"/>
                </a:cxn>
                <a:cxn ang="0">
                  <a:pos x="40" y="2"/>
                </a:cxn>
                <a:cxn ang="0">
                  <a:pos x="40" y="5"/>
                </a:cxn>
                <a:cxn ang="0">
                  <a:pos x="39" y="8"/>
                </a:cxn>
                <a:cxn ang="0">
                  <a:pos x="38" y="10"/>
                </a:cxn>
                <a:cxn ang="0">
                  <a:pos x="37" y="10"/>
                </a:cxn>
                <a:cxn ang="0">
                  <a:pos x="35" y="13"/>
                </a:cxn>
                <a:cxn ang="0">
                  <a:pos x="34" y="13"/>
                </a:cxn>
                <a:cxn ang="0">
                  <a:pos x="32" y="16"/>
                </a:cxn>
                <a:cxn ang="0">
                  <a:pos x="30" y="16"/>
                </a:cxn>
                <a:cxn ang="0">
                  <a:pos x="28" y="16"/>
                </a:cxn>
                <a:cxn ang="0">
                  <a:pos x="27" y="16"/>
                </a:cxn>
                <a:cxn ang="0">
                  <a:pos x="24" y="16"/>
                </a:cxn>
                <a:cxn ang="0">
                  <a:pos x="23" y="19"/>
                </a:cxn>
                <a:cxn ang="0">
                  <a:pos x="21" y="19"/>
                </a:cxn>
                <a:cxn ang="0">
                  <a:pos x="19" y="19"/>
                </a:cxn>
                <a:cxn ang="0">
                  <a:pos x="17" y="16"/>
                </a:cxn>
                <a:cxn ang="0">
                  <a:pos x="14" y="16"/>
                </a:cxn>
                <a:cxn ang="0">
                  <a:pos x="13" y="16"/>
                </a:cxn>
                <a:cxn ang="0">
                  <a:pos x="12" y="16"/>
                </a:cxn>
                <a:cxn ang="0">
                  <a:pos x="11" y="16"/>
                </a:cxn>
                <a:cxn ang="0">
                  <a:pos x="8" y="13"/>
                </a:cxn>
                <a:cxn ang="0">
                  <a:pos x="7" y="13"/>
                </a:cxn>
                <a:cxn ang="0">
                  <a:pos x="6" y="10"/>
                </a:cxn>
                <a:cxn ang="0">
                  <a:pos x="3" y="10"/>
                </a:cxn>
                <a:cxn ang="0">
                  <a:pos x="3" y="8"/>
                </a:cxn>
                <a:cxn ang="0">
                  <a:pos x="2" y="8"/>
                </a:cxn>
                <a:cxn ang="0">
                  <a:pos x="1" y="5"/>
                </a:cxn>
                <a:cxn ang="0">
                  <a:pos x="1" y="2"/>
                </a:cxn>
                <a:cxn ang="0">
                  <a:pos x="0" y="0"/>
                </a:cxn>
              </a:cxnLst>
              <a:rect l="0" t="0" r="r" b="b"/>
              <a:pathLst>
                <a:path w="43" h="20">
                  <a:moveTo>
                    <a:pt x="42" y="0"/>
                  </a:moveTo>
                  <a:lnTo>
                    <a:pt x="40" y="2"/>
                  </a:lnTo>
                  <a:lnTo>
                    <a:pt x="40" y="5"/>
                  </a:lnTo>
                  <a:lnTo>
                    <a:pt x="39" y="8"/>
                  </a:lnTo>
                  <a:lnTo>
                    <a:pt x="38" y="10"/>
                  </a:lnTo>
                  <a:lnTo>
                    <a:pt x="37" y="10"/>
                  </a:lnTo>
                  <a:lnTo>
                    <a:pt x="35" y="13"/>
                  </a:lnTo>
                  <a:lnTo>
                    <a:pt x="34" y="13"/>
                  </a:lnTo>
                  <a:lnTo>
                    <a:pt x="32" y="16"/>
                  </a:lnTo>
                  <a:lnTo>
                    <a:pt x="30" y="16"/>
                  </a:lnTo>
                  <a:lnTo>
                    <a:pt x="28" y="16"/>
                  </a:lnTo>
                  <a:lnTo>
                    <a:pt x="27" y="16"/>
                  </a:lnTo>
                  <a:lnTo>
                    <a:pt x="24" y="16"/>
                  </a:lnTo>
                  <a:lnTo>
                    <a:pt x="23" y="19"/>
                  </a:lnTo>
                  <a:lnTo>
                    <a:pt x="21" y="19"/>
                  </a:lnTo>
                  <a:lnTo>
                    <a:pt x="19" y="19"/>
                  </a:lnTo>
                  <a:lnTo>
                    <a:pt x="17" y="16"/>
                  </a:lnTo>
                  <a:lnTo>
                    <a:pt x="14" y="16"/>
                  </a:lnTo>
                  <a:lnTo>
                    <a:pt x="13" y="16"/>
                  </a:lnTo>
                  <a:lnTo>
                    <a:pt x="12" y="16"/>
                  </a:lnTo>
                  <a:lnTo>
                    <a:pt x="11" y="16"/>
                  </a:lnTo>
                  <a:lnTo>
                    <a:pt x="8" y="13"/>
                  </a:lnTo>
                  <a:lnTo>
                    <a:pt x="7" y="13"/>
                  </a:lnTo>
                  <a:lnTo>
                    <a:pt x="6" y="10"/>
                  </a:lnTo>
                  <a:lnTo>
                    <a:pt x="3" y="10"/>
                  </a:lnTo>
                  <a:lnTo>
                    <a:pt x="3" y="8"/>
                  </a:lnTo>
                  <a:lnTo>
                    <a:pt x="2" y="8"/>
                  </a:lnTo>
                  <a:lnTo>
                    <a:pt x="1" y="5"/>
                  </a:lnTo>
                  <a:lnTo>
                    <a:pt x="1" y="2"/>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01" name="Freeform 106"/>
            <p:cNvSpPr>
              <a:spLocks/>
            </p:cNvSpPr>
            <p:nvPr/>
          </p:nvSpPr>
          <p:spPr bwMode="auto">
            <a:xfrm>
              <a:off x="4654" y="2597"/>
              <a:ext cx="21" cy="25"/>
            </a:xfrm>
            <a:custGeom>
              <a:avLst/>
              <a:gdLst/>
              <a:ahLst/>
              <a:cxnLst>
                <a:cxn ang="0">
                  <a:pos x="0" y="24"/>
                </a:cxn>
                <a:cxn ang="0">
                  <a:pos x="20" y="24"/>
                </a:cxn>
                <a:cxn ang="0">
                  <a:pos x="17" y="0"/>
                </a:cxn>
              </a:cxnLst>
              <a:rect l="0" t="0" r="r" b="b"/>
              <a:pathLst>
                <a:path w="21" h="25">
                  <a:moveTo>
                    <a:pt x="0" y="24"/>
                  </a:moveTo>
                  <a:lnTo>
                    <a:pt x="20" y="24"/>
                  </a:lnTo>
                  <a:lnTo>
                    <a:pt x="17"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02" name="Line 107"/>
            <p:cNvSpPr>
              <a:spLocks noChangeShapeType="1"/>
            </p:cNvSpPr>
            <p:nvPr/>
          </p:nvSpPr>
          <p:spPr bwMode="auto">
            <a:xfrm flipH="1">
              <a:off x="4676" y="2543"/>
              <a:ext cx="56" cy="19"/>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03" name="Line 108"/>
            <p:cNvSpPr>
              <a:spLocks noChangeShapeType="1"/>
            </p:cNvSpPr>
            <p:nvPr/>
          </p:nvSpPr>
          <p:spPr bwMode="auto">
            <a:xfrm>
              <a:off x="4667" y="2602"/>
              <a:ext cx="7"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04" name="Freeform 109"/>
            <p:cNvSpPr>
              <a:spLocks/>
            </p:cNvSpPr>
            <p:nvPr/>
          </p:nvSpPr>
          <p:spPr bwMode="auto">
            <a:xfrm>
              <a:off x="4755" y="2583"/>
              <a:ext cx="20" cy="20"/>
            </a:xfrm>
            <a:custGeom>
              <a:avLst/>
              <a:gdLst/>
              <a:ahLst/>
              <a:cxnLst>
                <a:cxn ang="0">
                  <a:pos x="9" y="19"/>
                </a:cxn>
                <a:cxn ang="0">
                  <a:pos x="6" y="17"/>
                </a:cxn>
                <a:cxn ang="0">
                  <a:pos x="6" y="16"/>
                </a:cxn>
                <a:cxn ang="0">
                  <a:pos x="3" y="16"/>
                </a:cxn>
                <a:cxn ang="0">
                  <a:pos x="3" y="15"/>
                </a:cxn>
                <a:cxn ang="0">
                  <a:pos x="3" y="14"/>
                </a:cxn>
                <a:cxn ang="0">
                  <a:pos x="3" y="13"/>
                </a:cxn>
                <a:cxn ang="0">
                  <a:pos x="3" y="11"/>
                </a:cxn>
                <a:cxn ang="0">
                  <a:pos x="3" y="10"/>
                </a:cxn>
                <a:cxn ang="0">
                  <a:pos x="0" y="9"/>
                </a:cxn>
                <a:cxn ang="0">
                  <a:pos x="3" y="8"/>
                </a:cxn>
                <a:cxn ang="0">
                  <a:pos x="3" y="7"/>
                </a:cxn>
                <a:cxn ang="0">
                  <a:pos x="3" y="5"/>
                </a:cxn>
                <a:cxn ang="0">
                  <a:pos x="3" y="4"/>
                </a:cxn>
                <a:cxn ang="0">
                  <a:pos x="3" y="3"/>
                </a:cxn>
                <a:cxn ang="0">
                  <a:pos x="3" y="2"/>
                </a:cxn>
                <a:cxn ang="0">
                  <a:pos x="6" y="2"/>
                </a:cxn>
                <a:cxn ang="0">
                  <a:pos x="6" y="1"/>
                </a:cxn>
                <a:cxn ang="0">
                  <a:pos x="9" y="0"/>
                </a:cxn>
                <a:cxn ang="0">
                  <a:pos x="12" y="0"/>
                </a:cxn>
                <a:cxn ang="0">
                  <a:pos x="12" y="1"/>
                </a:cxn>
                <a:cxn ang="0">
                  <a:pos x="15" y="1"/>
                </a:cxn>
                <a:cxn ang="0">
                  <a:pos x="15" y="2"/>
                </a:cxn>
                <a:cxn ang="0">
                  <a:pos x="15" y="3"/>
                </a:cxn>
                <a:cxn ang="0">
                  <a:pos x="15" y="4"/>
                </a:cxn>
                <a:cxn ang="0">
                  <a:pos x="19" y="5"/>
                </a:cxn>
                <a:cxn ang="0">
                  <a:pos x="19" y="7"/>
                </a:cxn>
                <a:cxn ang="0">
                  <a:pos x="19" y="8"/>
                </a:cxn>
                <a:cxn ang="0">
                  <a:pos x="19" y="9"/>
                </a:cxn>
                <a:cxn ang="0">
                  <a:pos x="19" y="10"/>
                </a:cxn>
                <a:cxn ang="0">
                  <a:pos x="19" y="11"/>
                </a:cxn>
                <a:cxn ang="0">
                  <a:pos x="19" y="13"/>
                </a:cxn>
                <a:cxn ang="0">
                  <a:pos x="15" y="14"/>
                </a:cxn>
                <a:cxn ang="0">
                  <a:pos x="15" y="15"/>
                </a:cxn>
                <a:cxn ang="0">
                  <a:pos x="15" y="16"/>
                </a:cxn>
                <a:cxn ang="0">
                  <a:pos x="15" y="17"/>
                </a:cxn>
                <a:cxn ang="0">
                  <a:pos x="12" y="17"/>
                </a:cxn>
                <a:cxn ang="0">
                  <a:pos x="12" y="19"/>
                </a:cxn>
                <a:cxn ang="0">
                  <a:pos x="9" y="19"/>
                </a:cxn>
              </a:cxnLst>
              <a:rect l="0" t="0" r="r" b="b"/>
              <a:pathLst>
                <a:path w="20" h="20">
                  <a:moveTo>
                    <a:pt x="9" y="19"/>
                  </a:moveTo>
                  <a:lnTo>
                    <a:pt x="6" y="17"/>
                  </a:lnTo>
                  <a:lnTo>
                    <a:pt x="6" y="16"/>
                  </a:lnTo>
                  <a:lnTo>
                    <a:pt x="3" y="16"/>
                  </a:lnTo>
                  <a:lnTo>
                    <a:pt x="3" y="15"/>
                  </a:lnTo>
                  <a:lnTo>
                    <a:pt x="3" y="14"/>
                  </a:lnTo>
                  <a:lnTo>
                    <a:pt x="3" y="13"/>
                  </a:lnTo>
                  <a:lnTo>
                    <a:pt x="3" y="11"/>
                  </a:lnTo>
                  <a:lnTo>
                    <a:pt x="3" y="10"/>
                  </a:lnTo>
                  <a:lnTo>
                    <a:pt x="0" y="9"/>
                  </a:lnTo>
                  <a:lnTo>
                    <a:pt x="3" y="8"/>
                  </a:lnTo>
                  <a:lnTo>
                    <a:pt x="3" y="7"/>
                  </a:lnTo>
                  <a:lnTo>
                    <a:pt x="3" y="5"/>
                  </a:lnTo>
                  <a:lnTo>
                    <a:pt x="3" y="4"/>
                  </a:lnTo>
                  <a:lnTo>
                    <a:pt x="3" y="3"/>
                  </a:lnTo>
                  <a:lnTo>
                    <a:pt x="3" y="2"/>
                  </a:lnTo>
                  <a:lnTo>
                    <a:pt x="6" y="2"/>
                  </a:lnTo>
                  <a:lnTo>
                    <a:pt x="6" y="1"/>
                  </a:lnTo>
                  <a:lnTo>
                    <a:pt x="9" y="0"/>
                  </a:lnTo>
                  <a:lnTo>
                    <a:pt x="12" y="0"/>
                  </a:lnTo>
                  <a:lnTo>
                    <a:pt x="12" y="1"/>
                  </a:lnTo>
                  <a:lnTo>
                    <a:pt x="15" y="1"/>
                  </a:lnTo>
                  <a:lnTo>
                    <a:pt x="15" y="2"/>
                  </a:lnTo>
                  <a:lnTo>
                    <a:pt x="15" y="3"/>
                  </a:lnTo>
                  <a:lnTo>
                    <a:pt x="15" y="4"/>
                  </a:lnTo>
                  <a:lnTo>
                    <a:pt x="19" y="5"/>
                  </a:lnTo>
                  <a:lnTo>
                    <a:pt x="19" y="7"/>
                  </a:lnTo>
                  <a:lnTo>
                    <a:pt x="19" y="8"/>
                  </a:lnTo>
                  <a:lnTo>
                    <a:pt x="19" y="9"/>
                  </a:lnTo>
                  <a:lnTo>
                    <a:pt x="19" y="10"/>
                  </a:lnTo>
                  <a:lnTo>
                    <a:pt x="19" y="11"/>
                  </a:lnTo>
                  <a:lnTo>
                    <a:pt x="19" y="13"/>
                  </a:lnTo>
                  <a:lnTo>
                    <a:pt x="15" y="14"/>
                  </a:lnTo>
                  <a:lnTo>
                    <a:pt x="15" y="15"/>
                  </a:lnTo>
                  <a:lnTo>
                    <a:pt x="15" y="16"/>
                  </a:lnTo>
                  <a:lnTo>
                    <a:pt x="15" y="17"/>
                  </a:lnTo>
                  <a:lnTo>
                    <a:pt x="12" y="17"/>
                  </a:lnTo>
                  <a:lnTo>
                    <a:pt x="12" y="19"/>
                  </a:lnTo>
                  <a:lnTo>
                    <a:pt x="9" y="19"/>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05" name="Freeform 110"/>
            <p:cNvSpPr>
              <a:spLocks/>
            </p:cNvSpPr>
            <p:nvPr/>
          </p:nvSpPr>
          <p:spPr bwMode="auto">
            <a:xfrm>
              <a:off x="4755" y="2574"/>
              <a:ext cx="20" cy="41"/>
            </a:xfrm>
            <a:custGeom>
              <a:avLst/>
              <a:gdLst/>
              <a:ahLst/>
              <a:cxnLst>
                <a:cxn ang="0">
                  <a:pos x="8" y="40"/>
                </a:cxn>
                <a:cxn ang="0">
                  <a:pos x="5" y="37"/>
                </a:cxn>
                <a:cxn ang="0">
                  <a:pos x="4" y="35"/>
                </a:cxn>
                <a:cxn ang="0">
                  <a:pos x="2" y="33"/>
                </a:cxn>
                <a:cxn ang="0">
                  <a:pos x="1" y="30"/>
                </a:cxn>
                <a:cxn ang="0">
                  <a:pos x="1" y="27"/>
                </a:cxn>
                <a:cxn ang="0">
                  <a:pos x="0" y="23"/>
                </a:cxn>
                <a:cxn ang="0">
                  <a:pos x="0" y="20"/>
                </a:cxn>
                <a:cxn ang="0">
                  <a:pos x="0" y="16"/>
                </a:cxn>
                <a:cxn ang="0">
                  <a:pos x="1" y="12"/>
                </a:cxn>
                <a:cxn ang="0">
                  <a:pos x="1" y="10"/>
                </a:cxn>
                <a:cxn ang="0">
                  <a:pos x="2" y="7"/>
                </a:cxn>
                <a:cxn ang="0">
                  <a:pos x="4" y="5"/>
                </a:cxn>
                <a:cxn ang="0">
                  <a:pos x="5" y="3"/>
                </a:cxn>
                <a:cxn ang="0">
                  <a:pos x="6" y="2"/>
                </a:cxn>
                <a:cxn ang="0">
                  <a:pos x="8" y="1"/>
                </a:cxn>
                <a:cxn ang="0">
                  <a:pos x="9" y="0"/>
                </a:cxn>
                <a:cxn ang="0">
                  <a:pos x="12" y="1"/>
                </a:cxn>
                <a:cxn ang="0">
                  <a:pos x="14" y="3"/>
                </a:cxn>
                <a:cxn ang="0">
                  <a:pos x="16" y="5"/>
                </a:cxn>
                <a:cxn ang="0">
                  <a:pos x="16" y="7"/>
                </a:cxn>
                <a:cxn ang="0">
                  <a:pos x="17" y="10"/>
                </a:cxn>
                <a:cxn ang="0">
                  <a:pos x="19" y="12"/>
                </a:cxn>
                <a:cxn ang="0">
                  <a:pos x="19" y="16"/>
                </a:cxn>
                <a:cxn ang="0">
                  <a:pos x="19" y="20"/>
                </a:cxn>
                <a:cxn ang="0">
                  <a:pos x="19" y="23"/>
                </a:cxn>
                <a:cxn ang="0">
                  <a:pos x="19" y="27"/>
                </a:cxn>
                <a:cxn ang="0">
                  <a:pos x="17" y="30"/>
                </a:cxn>
                <a:cxn ang="0">
                  <a:pos x="16" y="33"/>
                </a:cxn>
                <a:cxn ang="0">
                  <a:pos x="16" y="35"/>
                </a:cxn>
                <a:cxn ang="0">
                  <a:pos x="14" y="37"/>
                </a:cxn>
                <a:cxn ang="0">
                  <a:pos x="13" y="38"/>
                </a:cxn>
                <a:cxn ang="0">
                  <a:pos x="10" y="40"/>
                </a:cxn>
              </a:cxnLst>
              <a:rect l="0" t="0" r="r" b="b"/>
              <a:pathLst>
                <a:path w="20" h="41">
                  <a:moveTo>
                    <a:pt x="9" y="40"/>
                  </a:moveTo>
                  <a:lnTo>
                    <a:pt x="8" y="40"/>
                  </a:lnTo>
                  <a:lnTo>
                    <a:pt x="6" y="38"/>
                  </a:lnTo>
                  <a:lnTo>
                    <a:pt x="5" y="37"/>
                  </a:lnTo>
                  <a:lnTo>
                    <a:pt x="4" y="36"/>
                  </a:lnTo>
                  <a:lnTo>
                    <a:pt x="4" y="35"/>
                  </a:lnTo>
                  <a:lnTo>
                    <a:pt x="2" y="34"/>
                  </a:lnTo>
                  <a:lnTo>
                    <a:pt x="2" y="33"/>
                  </a:lnTo>
                  <a:lnTo>
                    <a:pt x="2" y="31"/>
                  </a:lnTo>
                  <a:lnTo>
                    <a:pt x="1" y="30"/>
                  </a:lnTo>
                  <a:lnTo>
                    <a:pt x="1" y="28"/>
                  </a:lnTo>
                  <a:lnTo>
                    <a:pt x="1" y="27"/>
                  </a:lnTo>
                  <a:lnTo>
                    <a:pt x="0" y="25"/>
                  </a:lnTo>
                  <a:lnTo>
                    <a:pt x="0" y="23"/>
                  </a:lnTo>
                  <a:lnTo>
                    <a:pt x="0" y="21"/>
                  </a:lnTo>
                  <a:lnTo>
                    <a:pt x="0" y="20"/>
                  </a:lnTo>
                  <a:lnTo>
                    <a:pt x="0" y="18"/>
                  </a:lnTo>
                  <a:lnTo>
                    <a:pt x="0" y="16"/>
                  </a:lnTo>
                  <a:lnTo>
                    <a:pt x="0" y="14"/>
                  </a:lnTo>
                  <a:lnTo>
                    <a:pt x="1" y="12"/>
                  </a:lnTo>
                  <a:lnTo>
                    <a:pt x="1" y="11"/>
                  </a:lnTo>
                  <a:lnTo>
                    <a:pt x="1" y="10"/>
                  </a:lnTo>
                  <a:lnTo>
                    <a:pt x="2" y="8"/>
                  </a:lnTo>
                  <a:lnTo>
                    <a:pt x="2" y="7"/>
                  </a:lnTo>
                  <a:lnTo>
                    <a:pt x="2" y="6"/>
                  </a:lnTo>
                  <a:lnTo>
                    <a:pt x="4" y="5"/>
                  </a:lnTo>
                  <a:lnTo>
                    <a:pt x="4" y="4"/>
                  </a:lnTo>
                  <a:lnTo>
                    <a:pt x="5" y="3"/>
                  </a:lnTo>
                  <a:lnTo>
                    <a:pt x="5" y="2"/>
                  </a:lnTo>
                  <a:lnTo>
                    <a:pt x="6" y="2"/>
                  </a:lnTo>
                  <a:lnTo>
                    <a:pt x="6" y="1"/>
                  </a:lnTo>
                  <a:lnTo>
                    <a:pt x="8" y="1"/>
                  </a:lnTo>
                  <a:lnTo>
                    <a:pt x="9" y="1"/>
                  </a:lnTo>
                  <a:lnTo>
                    <a:pt x="9" y="0"/>
                  </a:lnTo>
                  <a:lnTo>
                    <a:pt x="10" y="1"/>
                  </a:lnTo>
                  <a:lnTo>
                    <a:pt x="12" y="1"/>
                  </a:lnTo>
                  <a:lnTo>
                    <a:pt x="13" y="2"/>
                  </a:lnTo>
                  <a:lnTo>
                    <a:pt x="14" y="3"/>
                  </a:lnTo>
                  <a:lnTo>
                    <a:pt x="14" y="4"/>
                  </a:lnTo>
                  <a:lnTo>
                    <a:pt x="16" y="5"/>
                  </a:lnTo>
                  <a:lnTo>
                    <a:pt x="16" y="6"/>
                  </a:lnTo>
                  <a:lnTo>
                    <a:pt x="16" y="7"/>
                  </a:lnTo>
                  <a:lnTo>
                    <a:pt x="17" y="8"/>
                  </a:lnTo>
                  <a:lnTo>
                    <a:pt x="17" y="10"/>
                  </a:lnTo>
                  <a:lnTo>
                    <a:pt x="17" y="11"/>
                  </a:lnTo>
                  <a:lnTo>
                    <a:pt x="19" y="12"/>
                  </a:lnTo>
                  <a:lnTo>
                    <a:pt x="19" y="14"/>
                  </a:lnTo>
                  <a:lnTo>
                    <a:pt x="19" y="16"/>
                  </a:lnTo>
                  <a:lnTo>
                    <a:pt x="19" y="18"/>
                  </a:lnTo>
                  <a:lnTo>
                    <a:pt x="19" y="20"/>
                  </a:lnTo>
                  <a:lnTo>
                    <a:pt x="19" y="21"/>
                  </a:lnTo>
                  <a:lnTo>
                    <a:pt x="19" y="23"/>
                  </a:lnTo>
                  <a:lnTo>
                    <a:pt x="19" y="25"/>
                  </a:lnTo>
                  <a:lnTo>
                    <a:pt x="19" y="27"/>
                  </a:lnTo>
                  <a:lnTo>
                    <a:pt x="17" y="28"/>
                  </a:lnTo>
                  <a:lnTo>
                    <a:pt x="17" y="30"/>
                  </a:lnTo>
                  <a:lnTo>
                    <a:pt x="17" y="31"/>
                  </a:lnTo>
                  <a:lnTo>
                    <a:pt x="16" y="33"/>
                  </a:lnTo>
                  <a:lnTo>
                    <a:pt x="16" y="34"/>
                  </a:lnTo>
                  <a:lnTo>
                    <a:pt x="16" y="35"/>
                  </a:lnTo>
                  <a:lnTo>
                    <a:pt x="14" y="36"/>
                  </a:lnTo>
                  <a:lnTo>
                    <a:pt x="14" y="37"/>
                  </a:lnTo>
                  <a:lnTo>
                    <a:pt x="13" y="37"/>
                  </a:lnTo>
                  <a:lnTo>
                    <a:pt x="13" y="38"/>
                  </a:lnTo>
                  <a:lnTo>
                    <a:pt x="12" y="38"/>
                  </a:lnTo>
                  <a:lnTo>
                    <a:pt x="10" y="40"/>
                  </a:lnTo>
                  <a:lnTo>
                    <a:pt x="9" y="4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06" name="Freeform 111"/>
            <p:cNvSpPr>
              <a:spLocks/>
            </p:cNvSpPr>
            <p:nvPr/>
          </p:nvSpPr>
          <p:spPr bwMode="auto">
            <a:xfrm>
              <a:off x="4763" y="2550"/>
              <a:ext cx="28" cy="89"/>
            </a:xfrm>
            <a:custGeom>
              <a:avLst/>
              <a:gdLst/>
              <a:ahLst/>
              <a:cxnLst>
                <a:cxn ang="0">
                  <a:pos x="2" y="0"/>
                </a:cxn>
                <a:cxn ang="0">
                  <a:pos x="3" y="0"/>
                </a:cxn>
                <a:cxn ang="0">
                  <a:pos x="6" y="1"/>
                </a:cxn>
                <a:cxn ang="0">
                  <a:pos x="8" y="1"/>
                </a:cxn>
                <a:cxn ang="0">
                  <a:pos x="11" y="2"/>
                </a:cxn>
                <a:cxn ang="0">
                  <a:pos x="13" y="4"/>
                </a:cxn>
                <a:cxn ang="0">
                  <a:pos x="14" y="6"/>
                </a:cxn>
                <a:cxn ang="0">
                  <a:pos x="15" y="7"/>
                </a:cxn>
                <a:cxn ang="0">
                  <a:pos x="18" y="10"/>
                </a:cxn>
                <a:cxn ang="0">
                  <a:pos x="19" y="12"/>
                </a:cxn>
                <a:cxn ang="0">
                  <a:pos x="20" y="15"/>
                </a:cxn>
                <a:cxn ang="0">
                  <a:pos x="22" y="19"/>
                </a:cxn>
                <a:cxn ang="0">
                  <a:pos x="23" y="22"/>
                </a:cxn>
                <a:cxn ang="0">
                  <a:pos x="24" y="25"/>
                </a:cxn>
                <a:cxn ang="0">
                  <a:pos x="25" y="28"/>
                </a:cxn>
                <a:cxn ang="0">
                  <a:pos x="25" y="32"/>
                </a:cxn>
                <a:cxn ang="0">
                  <a:pos x="25" y="36"/>
                </a:cxn>
                <a:cxn ang="0">
                  <a:pos x="27" y="40"/>
                </a:cxn>
                <a:cxn ang="0">
                  <a:pos x="27" y="43"/>
                </a:cxn>
                <a:cxn ang="0">
                  <a:pos x="27" y="47"/>
                </a:cxn>
                <a:cxn ang="0">
                  <a:pos x="25" y="50"/>
                </a:cxn>
                <a:cxn ang="0">
                  <a:pos x="25" y="55"/>
                </a:cxn>
                <a:cxn ang="0">
                  <a:pos x="25" y="59"/>
                </a:cxn>
                <a:cxn ang="0">
                  <a:pos x="24" y="62"/>
                </a:cxn>
                <a:cxn ang="0">
                  <a:pos x="23" y="65"/>
                </a:cxn>
                <a:cxn ang="0">
                  <a:pos x="22" y="68"/>
                </a:cxn>
                <a:cxn ang="0">
                  <a:pos x="20" y="72"/>
                </a:cxn>
                <a:cxn ang="0">
                  <a:pos x="19" y="75"/>
                </a:cxn>
                <a:cxn ang="0">
                  <a:pos x="18" y="77"/>
                </a:cxn>
                <a:cxn ang="0">
                  <a:pos x="15" y="80"/>
                </a:cxn>
                <a:cxn ang="0">
                  <a:pos x="14" y="81"/>
                </a:cxn>
                <a:cxn ang="0">
                  <a:pos x="13" y="83"/>
                </a:cxn>
                <a:cxn ang="0">
                  <a:pos x="11" y="85"/>
                </a:cxn>
                <a:cxn ang="0">
                  <a:pos x="8" y="85"/>
                </a:cxn>
                <a:cxn ang="0">
                  <a:pos x="6" y="86"/>
                </a:cxn>
                <a:cxn ang="0">
                  <a:pos x="3" y="88"/>
                </a:cxn>
                <a:cxn ang="0">
                  <a:pos x="2" y="88"/>
                </a:cxn>
                <a:cxn ang="0">
                  <a:pos x="0" y="88"/>
                </a:cxn>
              </a:cxnLst>
              <a:rect l="0" t="0" r="r" b="b"/>
              <a:pathLst>
                <a:path w="28" h="89">
                  <a:moveTo>
                    <a:pt x="2" y="0"/>
                  </a:moveTo>
                  <a:lnTo>
                    <a:pt x="3" y="0"/>
                  </a:lnTo>
                  <a:lnTo>
                    <a:pt x="6" y="1"/>
                  </a:lnTo>
                  <a:lnTo>
                    <a:pt x="8" y="1"/>
                  </a:lnTo>
                  <a:lnTo>
                    <a:pt x="11" y="2"/>
                  </a:lnTo>
                  <a:lnTo>
                    <a:pt x="13" y="4"/>
                  </a:lnTo>
                  <a:lnTo>
                    <a:pt x="14" y="6"/>
                  </a:lnTo>
                  <a:lnTo>
                    <a:pt x="15" y="7"/>
                  </a:lnTo>
                  <a:lnTo>
                    <a:pt x="18" y="10"/>
                  </a:lnTo>
                  <a:lnTo>
                    <a:pt x="19" y="12"/>
                  </a:lnTo>
                  <a:lnTo>
                    <a:pt x="20" y="15"/>
                  </a:lnTo>
                  <a:lnTo>
                    <a:pt x="22" y="19"/>
                  </a:lnTo>
                  <a:lnTo>
                    <a:pt x="23" y="22"/>
                  </a:lnTo>
                  <a:lnTo>
                    <a:pt x="24" y="25"/>
                  </a:lnTo>
                  <a:lnTo>
                    <a:pt x="25" y="28"/>
                  </a:lnTo>
                  <a:lnTo>
                    <a:pt x="25" y="32"/>
                  </a:lnTo>
                  <a:lnTo>
                    <a:pt x="25" y="36"/>
                  </a:lnTo>
                  <a:lnTo>
                    <a:pt x="27" y="40"/>
                  </a:lnTo>
                  <a:lnTo>
                    <a:pt x="27" y="43"/>
                  </a:lnTo>
                  <a:lnTo>
                    <a:pt x="27" y="47"/>
                  </a:lnTo>
                  <a:lnTo>
                    <a:pt x="25" y="50"/>
                  </a:lnTo>
                  <a:lnTo>
                    <a:pt x="25" y="55"/>
                  </a:lnTo>
                  <a:lnTo>
                    <a:pt x="25" y="59"/>
                  </a:lnTo>
                  <a:lnTo>
                    <a:pt x="24" y="62"/>
                  </a:lnTo>
                  <a:lnTo>
                    <a:pt x="23" y="65"/>
                  </a:lnTo>
                  <a:lnTo>
                    <a:pt x="22" y="68"/>
                  </a:lnTo>
                  <a:lnTo>
                    <a:pt x="20" y="72"/>
                  </a:lnTo>
                  <a:lnTo>
                    <a:pt x="19" y="75"/>
                  </a:lnTo>
                  <a:lnTo>
                    <a:pt x="18" y="77"/>
                  </a:lnTo>
                  <a:lnTo>
                    <a:pt x="15" y="80"/>
                  </a:lnTo>
                  <a:lnTo>
                    <a:pt x="14" y="81"/>
                  </a:lnTo>
                  <a:lnTo>
                    <a:pt x="13" y="83"/>
                  </a:lnTo>
                  <a:lnTo>
                    <a:pt x="11" y="85"/>
                  </a:lnTo>
                  <a:lnTo>
                    <a:pt x="8" y="85"/>
                  </a:lnTo>
                  <a:lnTo>
                    <a:pt x="6" y="86"/>
                  </a:lnTo>
                  <a:lnTo>
                    <a:pt x="3" y="88"/>
                  </a:lnTo>
                  <a:lnTo>
                    <a:pt x="2" y="88"/>
                  </a:lnTo>
                  <a:lnTo>
                    <a:pt x="0" y="88"/>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07" name="Freeform 112"/>
            <p:cNvSpPr>
              <a:spLocks/>
            </p:cNvSpPr>
            <p:nvPr/>
          </p:nvSpPr>
          <p:spPr bwMode="auto">
            <a:xfrm>
              <a:off x="4799" y="2582"/>
              <a:ext cx="26" cy="42"/>
            </a:xfrm>
            <a:custGeom>
              <a:avLst/>
              <a:gdLst/>
              <a:ahLst/>
              <a:cxnLst>
                <a:cxn ang="0">
                  <a:pos x="11" y="41"/>
                </a:cxn>
                <a:cxn ang="0">
                  <a:pos x="7" y="38"/>
                </a:cxn>
                <a:cxn ang="0">
                  <a:pos x="5" y="37"/>
                </a:cxn>
                <a:cxn ang="0">
                  <a:pos x="3" y="34"/>
                </a:cxn>
                <a:cxn ang="0">
                  <a:pos x="2" y="32"/>
                </a:cxn>
                <a:cxn ang="0">
                  <a:pos x="1" y="29"/>
                </a:cxn>
                <a:cxn ang="0">
                  <a:pos x="1" y="25"/>
                </a:cxn>
                <a:cxn ang="0">
                  <a:pos x="0" y="22"/>
                </a:cxn>
                <a:cxn ang="0">
                  <a:pos x="0" y="19"/>
                </a:cxn>
                <a:cxn ang="0">
                  <a:pos x="1" y="15"/>
                </a:cxn>
                <a:cxn ang="0">
                  <a:pos x="1" y="11"/>
                </a:cxn>
                <a:cxn ang="0">
                  <a:pos x="2" y="8"/>
                </a:cxn>
                <a:cxn ang="0">
                  <a:pos x="3" y="6"/>
                </a:cxn>
                <a:cxn ang="0">
                  <a:pos x="5" y="3"/>
                </a:cxn>
                <a:cxn ang="0">
                  <a:pos x="7" y="2"/>
                </a:cxn>
                <a:cxn ang="0">
                  <a:pos x="8" y="1"/>
                </a:cxn>
                <a:cxn ang="0">
                  <a:pos x="12" y="0"/>
                </a:cxn>
                <a:cxn ang="0">
                  <a:pos x="15" y="1"/>
                </a:cxn>
                <a:cxn ang="0">
                  <a:pos x="17" y="2"/>
                </a:cxn>
                <a:cxn ang="0">
                  <a:pos x="20" y="3"/>
                </a:cxn>
                <a:cxn ang="0">
                  <a:pos x="22" y="6"/>
                </a:cxn>
                <a:cxn ang="0">
                  <a:pos x="23" y="8"/>
                </a:cxn>
                <a:cxn ang="0">
                  <a:pos x="23" y="11"/>
                </a:cxn>
                <a:cxn ang="0">
                  <a:pos x="25" y="15"/>
                </a:cxn>
                <a:cxn ang="0">
                  <a:pos x="25" y="19"/>
                </a:cxn>
                <a:cxn ang="0">
                  <a:pos x="25" y="22"/>
                </a:cxn>
                <a:cxn ang="0">
                  <a:pos x="25" y="25"/>
                </a:cxn>
                <a:cxn ang="0">
                  <a:pos x="23" y="29"/>
                </a:cxn>
                <a:cxn ang="0">
                  <a:pos x="23" y="32"/>
                </a:cxn>
                <a:cxn ang="0">
                  <a:pos x="22" y="34"/>
                </a:cxn>
                <a:cxn ang="0">
                  <a:pos x="20" y="37"/>
                </a:cxn>
                <a:cxn ang="0">
                  <a:pos x="17" y="38"/>
                </a:cxn>
                <a:cxn ang="0">
                  <a:pos x="16" y="39"/>
                </a:cxn>
                <a:cxn ang="0">
                  <a:pos x="13" y="41"/>
                </a:cxn>
                <a:cxn ang="0">
                  <a:pos x="11" y="41"/>
                </a:cxn>
              </a:cxnLst>
              <a:rect l="0" t="0" r="r" b="b"/>
              <a:pathLst>
                <a:path w="26" h="42">
                  <a:moveTo>
                    <a:pt x="11" y="41"/>
                  </a:moveTo>
                  <a:lnTo>
                    <a:pt x="11" y="41"/>
                  </a:lnTo>
                  <a:lnTo>
                    <a:pt x="8" y="39"/>
                  </a:lnTo>
                  <a:lnTo>
                    <a:pt x="7" y="38"/>
                  </a:lnTo>
                  <a:lnTo>
                    <a:pt x="6" y="38"/>
                  </a:lnTo>
                  <a:lnTo>
                    <a:pt x="5" y="37"/>
                  </a:lnTo>
                  <a:lnTo>
                    <a:pt x="3" y="36"/>
                  </a:lnTo>
                  <a:lnTo>
                    <a:pt x="3" y="34"/>
                  </a:lnTo>
                  <a:lnTo>
                    <a:pt x="2" y="33"/>
                  </a:lnTo>
                  <a:lnTo>
                    <a:pt x="2" y="32"/>
                  </a:lnTo>
                  <a:lnTo>
                    <a:pt x="1" y="31"/>
                  </a:lnTo>
                  <a:lnTo>
                    <a:pt x="1" y="29"/>
                  </a:lnTo>
                  <a:lnTo>
                    <a:pt x="1" y="28"/>
                  </a:lnTo>
                  <a:lnTo>
                    <a:pt x="1" y="25"/>
                  </a:lnTo>
                  <a:lnTo>
                    <a:pt x="0" y="24"/>
                  </a:lnTo>
                  <a:lnTo>
                    <a:pt x="0" y="22"/>
                  </a:lnTo>
                  <a:lnTo>
                    <a:pt x="0" y="20"/>
                  </a:lnTo>
                  <a:lnTo>
                    <a:pt x="0" y="19"/>
                  </a:lnTo>
                  <a:lnTo>
                    <a:pt x="0" y="17"/>
                  </a:lnTo>
                  <a:lnTo>
                    <a:pt x="1" y="15"/>
                  </a:lnTo>
                  <a:lnTo>
                    <a:pt x="1" y="14"/>
                  </a:lnTo>
                  <a:lnTo>
                    <a:pt x="1" y="11"/>
                  </a:lnTo>
                  <a:lnTo>
                    <a:pt x="1" y="9"/>
                  </a:lnTo>
                  <a:lnTo>
                    <a:pt x="2" y="8"/>
                  </a:lnTo>
                  <a:lnTo>
                    <a:pt x="2" y="7"/>
                  </a:lnTo>
                  <a:lnTo>
                    <a:pt x="3" y="6"/>
                  </a:lnTo>
                  <a:lnTo>
                    <a:pt x="3" y="4"/>
                  </a:lnTo>
                  <a:lnTo>
                    <a:pt x="5" y="3"/>
                  </a:lnTo>
                  <a:lnTo>
                    <a:pt x="6" y="3"/>
                  </a:lnTo>
                  <a:lnTo>
                    <a:pt x="7" y="2"/>
                  </a:lnTo>
                  <a:lnTo>
                    <a:pt x="8" y="2"/>
                  </a:lnTo>
                  <a:lnTo>
                    <a:pt x="8" y="1"/>
                  </a:lnTo>
                  <a:lnTo>
                    <a:pt x="11" y="1"/>
                  </a:lnTo>
                  <a:lnTo>
                    <a:pt x="12" y="0"/>
                  </a:lnTo>
                  <a:lnTo>
                    <a:pt x="13" y="1"/>
                  </a:lnTo>
                  <a:lnTo>
                    <a:pt x="15" y="1"/>
                  </a:lnTo>
                  <a:lnTo>
                    <a:pt x="16" y="1"/>
                  </a:lnTo>
                  <a:lnTo>
                    <a:pt x="17" y="2"/>
                  </a:lnTo>
                  <a:lnTo>
                    <a:pt x="18" y="3"/>
                  </a:lnTo>
                  <a:lnTo>
                    <a:pt x="20" y="3"/>
                  </a:lnTo>
                  <a:lnTo>
                    <a:pt x="21" y="4"/>
                  </a:lnTo>
                  <a:lnTo>
                    <a:pt x="22" y="6"/>
                  </a:lnTo>
                  <a:lnTo>
                    <a:pt x="22" y="7"/>
                  </a:lnTo>
                  <a:lnTo>
                    <a:pt x="23" y="8"/>
                  </a:lnTo>
                  <a:lnTo>
                    <a:pt x="23" y="9"/>
                  </a:lnTo>
                  <a:lnTo>
                    <a:pt x="23" y="11"/>
                  </a:lnTo>
                  <a:lnTo>
                    <a:pt x="25" y="14"/>
                  </a:lnTo>
                  <a:lnTo>
                    <a:pt x="25" y="15"/>
                  </a:lnTo>
                  <a:lnTo>
                    <a:pt x="25" y="17"/>
                  </a:lnTo>
                  <a:lnTo>
                    <a:pt x="25" y="19"/>
                  </a:lnTo>
                  <a:lnTo>
                    <a:pt x="25" y="20"/>
                  </a:lnTo>
                  <a:lnTo>
                    <a:pt x="25" y="22"/>
                  </a:lnTo>
                  <a:lnTo>
                    <a:pt x="25" y="24"/>
                  </a:lnTo>
                  <a:lnTo>
                    <a:pt x="25" y="25"/>
                  </a:lnTo>
                  <a:lnTo>
                    <a:pt x="25" y="28"/>
                  </a:lnTo>
                  <a:lnTo>
                    <a:pt x="23" y="29"/>
                  </a:lnTo>
                  <a:lnTo>
                    <a:pt x="23" y="31"/>
                  </a:lnTo>
                  <a:lnTo>
                    <a:pt x="23" y="32"/>
                  </a:lnTo>
                  <a:lnTo>
                    <a:pt x="22" y="33"/>
                  </a:lnTo>
                  <a:lnTo>
                    <a:pt x="22" y="34"/>
                  </a:lnTo>
                  <a:lnTo>
                    <a:pt x="21" y="36"/>
                  </a:lnTo>
                  <a:lnTo>
                    <a:pt x="20" y="37"/>
                  </a:lnTo>
                  <a:lnTo>
                    <a:pt x="18" y="38"/>
                  </a:lnTo>
                  <a:lnTo>
                    <a:pt x="17" y="38"/>
                  </a:lnTo>
                  <a:lnTo>
                    <a:pt x="17" y="39"/>
                  </a:lnTo>
                  <a:lnTo>
                    <a:pt x="16" y="39"/>
                  </a:lnTo>
                  <a:lnTo>
                    <a:pt x="15" y="41"/>
                  </a:lnTo>
                  <a:lnTo>
                    <a:pt x="13" y="41"/>
                  </a:lnTo>
                  <a:lnTo>
                    <a:pt x="12" y="41"/>
                  </a:lnTo>
                  <a:lnTo>
                    <a:pt x="11" y="4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08" name="Freeform 113"/>
            <p:cNvSpPr>
              <a:spLocks/>
            </p:cNvSpPr>
            <p:nvPr/>
          </p:nvSpPr>
          <p:spPr bwMode="auto">
            <a:xfrm>
              <a:off x="4813" y="2587"/>
              <a:ext cx="29" cy="62"/>
            </a:xfrm>
            <a:custGeom>
              <a:avLst/>
              <a:gdLst/>
              <a:ahLst/>
              <a:cxnLst>
                <a:cxn ang="0">
                  <a:pos x="26" y="0"/>
                </a:cxn>
                <a:cxn ang="0">
                  <a:pos x="26" y="3"/>
                </a:cxn>
                <a:cxn ang="0">
                  <a:pos x="28" y="7"/>
                </a:cxn>
                <a:cxn ang="0">
                  <a:pos x="28" y="11"/>
                </a:cxn>
                <a:cxn ang="0">
                  <a:pos x="28" y="16"/>
                </a:cxn>
                <a:cxn ang="0">
                  <a:pos x="28" y="19"/>
                </a:cxn>
                <a:cxn ang="0">
                  <a:pos x="28" y="23"/>
                </a:cxn>
                <a:cxn ang="0">
                  <a:pos x="26" y="26"/>
                </a:cxn>
                <a:cxn ang="0">
                  <a:pos x="26" y="31"/>
                </a:cxn>
                <a:cxn ang="0">
                  <a:pos x="25" y="35"/>
                </a:cxn>
                <a:cxn ang="0">
                  <a:pos x="24" y="38"/>
                </a:cxn>
                <a:cxn ang="0">
                  <a:pos x="23" y="41"/>
                </a:cxn>
                <a:cxn ang="0">
                  <a:pos x="21" y="44"/>
                </a:cxn>
                <a:cxn ang="0">
                  <a:pos x="20" y="48"/>
                </a:cxn>
                <a:cxn ang="0">
                  <a:pos x="19" y="50"/>
                </a:cxn>
                <a:cxn ang="0">
                  <a:pos x="17" y="52"/>
                </a:cxn>
                <a:cxn ang="0">
                  <a:pos x="15" y="54"/>
                </a:cxn>
                <a:cxn ang="0">
                  <a:pos x="13" y="55"/>
                </a:cxn>
                <a:cxn ang="0">
                  <a:pos x="10" y="57"/>
                </a:cxn>
                <a:cxn ang="0">
                  <a:pos x="8" y="58"/>
                </a:cxn>
                <a:cxn ang="0">
                  <a:pos x="6" y="59"/>
                </a:cxn>
                <a:cxn ang="0">
                  <a:pos x="3" y="59"/>
                </a:cxn>
                <a:cxn ang="0">
                  <a:pos x="2" y="61"/>
                </a:cxn>
                <a:cxn ang="0">
                  <a:pos x="0" y="59"/>
                </a:cxn>
              </a:cxnLst>
              <a:rect l="0" t="0" r="r" b="b"/>
              <a:pathLst>
                <a:path w="29" h="62">
                  <a:moveTo>
                    <a:pt x="26" y="0"/>
                  </a:moveTo>
                  <a:lnTo>
                    <a:pt x="26" y="3"/>
                  </a:lnTo>
                  <a:lnTo>
                    <a:pt x="28" y="7"/>
                  </a:lnTo>
                  <a:lnTo>
                    <a:pt x="28" y="11"/>
                  </a:lnTo>
                  <a:lnTo>
                    <a:pt x="28" y="16"/>
                  </a:lnTo>
                  <a:lnTo>
                    <a:pt x="28" y="19"/>
                  </a:lnTo>
                  <a:lnTo>
                    <a:pt x="28" y="23"/>
                  </a:lnTo>
                  <a:lnTo>
                    <a:pt x="26" y="26"/>
                  </a:lnTo>
                  <a:lnTo>
                    <a:pt x="26" y="31"/>
                  </a:lnTo>
                  <a:lnTo>
                    <a:pt x="25" y="35"/>
                  </a:lnTo>
                  <a:lnTo>
                    <a:pt x="24" y="38"/>
                  </a:lnTo>
                  <a:lnTo>
                    <a:pt x="23" y="41"/>
                  </a:lnTo>
                  <a:lnTo>
                    <a:pt x="21" y="44"/>
                  </a:lnTo>
                  <a:lnTo>
                    <a:pt x="20" y="48"/>
                  </a:lnTo>
                  <a:lnTo>
                    <a:pt x="19" y="50"/>
                  </a:lnTo>
                  <a:lnTo>
                    <a:pt x="17" y="52"/>
                  </a:lnTo>
                  <a:lnTo>
                    <a:pt x="15" y="54"/>
                  </a:lnTo>
                  <a:lnTo>
                    <a:pt x="13" y="55"/>
                  </a:lnTo>
                  <a:lnTo>
                    <a:pt x="10" y="57"/>
                  </a:lnTo>
                  <a:lnTo>
                    <a:pt x="8" y="58"/>
                  </a:lnTo>
                  <a:lnTo>
                    <a:pt x="6" y="59"/>
                  </a:lnTo>
                  <a:lnTo>
                    <a:pt x="3" y="59"/>
                  </a:lnTo>
                  <a:lnTo>
                    <a:pt x="2" y="61"/>
                  </a:lnTo>
                  <a:lnTo>
                    <a:pt x="0" y="59"/>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09" name="Freeform 114"/>
            <p:cNvSpPr>
              <a:spLocks/>
            </p:cNvSpPr>
            <p:nvPr/>
          </p:nvSpPr>
          <p:spPr bwMode="auto">
            <a:xfrm>
              <a:off x="4815" y="2559"/>
              <a:ext cx="21" cy="19"/>
            </a:xfrm>
            <a:custGeom>
              <a:avLst/>
              <a:gdLst/>
              <a:ahLst/>
              <a:cxnLst>
                <a:cxn ang="0">
                  <a:pos x="0" y="0"/>
                </a:cxn>
                <a:cxn ang="0">
                  <a:pos x="4" y="0"/>
                </a:cxn>
                <a:cxn ang="0">
                  <a:pos x="6" y="3"/>
                </a:cxn>
                <a:cxn ang="0">
                  <a:pos x="10" y="7"/>
                </a:cxn>
                <a:cxn ang="0">
                  <a:pos x="14" y="10"/>
                </a:cxn>
                <a:cxn ang="0">
                  <a:pos x="16" y="14"/>
                </a:cxn>
                <a:cxn ang="0">
                  <a:pos x="20" y="18"/>
                </a:cxn>
              </a:cxnLst>
              <a:rect l="0" t="0" r="r" b="b"/>
              <a:pathLst>
                <a:path w="21" h="19">
                  <a:moveTo>
                    <a:pt x="0" y="0"/>
                  </a:moveTo>
                  <a:lnTo>
                    <a:pt x="4" y="0"/>
                  </a:lnTo>
                  <a:lnTo>
                    <a:pt x="6" y="3"/>
                  </a:lnTo>
                  <a:lnTo>
                    <a:pt x="10" y="7"/>
                  </a:lnTo>
                  <a:lnTo>
                    <a:pt x="14" y="10"/>
                  </a:lnTo>
                  <a:lnTo>
                    <a:pt x="16" y="14"/>
                  </a:lnTo>
                  <a:lnTo>
                    <a:pt x="20" y="18"/>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10" name="Freeform 115"/>
            <p:cNvSpPr>
              <a:spLocks/>
            </p:cNvSpPr>
            <p:nvPr/>
          </p:nvSpPr>
          <p:spPr bwMode="auto">
            <a:xfrm>
              <a:off x="4790" y="2559"/>
              <a:ext cx="25" cy="76"/>
            </a:xfrm>
            <a:custGeom>
              <a:avLst/>
              <a:gdLst/>
              <a:ahLst/>
              <a:cxnLst>
                <a:cxn ang="0">
                  <a:pos x="24" y="0"/>
                </a:cxn>
                <a:cxn ang="0">
                  <a:pos x="21" y="0"/>
                </a:cxn>
                <a:cxn ang="0">
                  <a:pos x="20" y="1"/>
                </a:cxn>
                <a:cxn ang="0">
                  <a:pos x="18" y="1"/>
                </a:cxn>
                <a:cxn ang="0">
                  <a:pos x="15" y="2"/>
                </a:cxn>
                <a:cxn ang="0">
                  <a:pos x="13" y="4"/>
                </a:cxn>
                <a:cxn ang="0">
                  <a:pos x="12" y="6"/>
                </a:cxn>
                <a:cxn ang="0">
                  <a:pos x="10" y="8"/>
                </a:cxn>
                <a:cxn ang="0">
                  <a:pos x="8" y="10"/>
                </a:cxn>
                <a:cxn ang="0">
                  <a:pos x="7" y="12"/>
                </a:cxn>
                <a:cxn ang="0">
                  <a:pos x="6" y="15"/>
                </a:cxn>
                <a:cxn ang="0">
                  <a:pos x="4" y="19"/>
                </a:cxn>
                <a:cxn ang="0">
                  <a:pos x="3" y="22"/>
                </a:cxn>
                <a:cxn ang="0">
                  <a:pos x="2" y="25"/>
                </a:cxn>
                <a:cxn ang="0">
                  <a:pos x="1" y="28"/>
                </a:cxn>
                <a:cxn ang="0">
                  <a:pos x="1" y="31"/>
                </a:cxn>
                <a:cxn ang="0">
                  <a:pos x="1" y="35"/>
                </a:cxn>
                <a:cxn ang="0">
                  <a:pos x="0" y="39"/>
                </a:cxn>
                <a:cxn ang="0">
                  <a:pos x="0" y="43"/>
                </a:cxn>
                <a:cxn ang="0">
                  <a:pos x="0" y="47"/>
                </a:cxn>
                <a:cxn ang="0">
                  <a:pos x="1" y="50"/>
                </a:cxn>
                <a:cxn ang="0">
                  <a:pos x="1" y="54"/>
                </a:cxn>
                <a:cxn ang="0">
                  <a:pos x="1" y="58"/>
                </a:cxn>
                <a:cxn ang="0">
                  <a:pos x="2" y="62"/>
                </a:cxn>
                <a:cxn ang="0">
                  <a:pos x="3" y="65"/>
                </a:cxn>
                <a:cxn ang="0">
                  <a:pos x="4" y="68"/>
                </a:cxn>
                <a:cxn ang="0">
                  <a:pos x="6" y="71"/>
                </a:cxn>
                <a:cxn ang="0">
                  <a:pos x="7" y="75"/>
                </a:cxn>
              </a:cxnLst>
              <a:rect l="0" t="0" r="r" b="b"/>
              <a:pathLst>
                <a:path w="25" h="76">
                  <a:moveTo>
                    <a:pt x="24" y="0"/>
                  </a:moveTo>
                  <a:lnTo>
                    <a:pt x="21" y="0"/>
                  </a:lnTo>
                  <a:lnTo>
                    <a:pt x="20" y="1"/>
                  </a:lnTo>
                  <a:lnTo>
                    <a:pt x="18" y="1"/>
                  </a:lnTo>
                  <a:lnTo>
                    <a:pt x="15" y="2"/>
                  </a:lnTo>
                  <a:lnTo>
                    <a:pt x="13" y="4"/>
                  </a:lnTo>
                  <a:lnTo>
                    <a:pt x="12" y="6"/>
                  </a:lnTo>
                  <a:lnTo>
                    <a:pt x="10" y="8"/>
                  </a:lnTo>
                  <a:lnTo>
                    <a:pt x="8" y="10"/>
                  </a:lnTo>
                  <a:lnTo>
                    <a:pt x="7" y="12"/>
                  </a:lnTo>
                  <a:lnTo>
                    <a:pt x="6" y="15"/>
                  </a:lnTo>
                  <a:lnTo>
                    <a:pt x="4" y="19"/>
                  </a:lnTo>
                  <a:lnTo>
                    <a:pt x="3" y="22"/>
                  </a:lnTo>
                  <a:lnTo>
                    <a:pt x="2" y="25"/>
                  </a:lnTo>
                  <a:lnTo>
                    <a:pt x="1" y="28"/>
                  </a:lnTo>
                  <a:lnTo>
                    <a:pt x="1" y="31"/>
                  </a:lnTo>
                  <a:lnTo>
                    <a:pt x="1" y="35"/>
                  </a:lnTo>
                  <a:lnTo>
                    <a:pt x="0" y="39"/>
                  </a:lnTo>
                  <a:lnTo>
                    <a:pt x="0" y="43"/>
                  </a:lnTo>
                  <a:lnTo>
                    <a:pt x="0" y="47"/>
                  </a:lnTo>
                  <a:lnTo>
                    <a:pt x="1" y="50"/>
                  </a:lnTo>
                  <a:lnTo>
                    <a:pt x="1" y="54"/>
                  </a:lnTo>
                  <a:lnTo>
                    <a:pt x="1" y="58"/>
                  </a:lnTo>
                  <a:lnTo>
                    <a:pt x="2" y="62"/>
                  </a:lnTo>
                  <a:lnTo>
                    <a:pt x="3" y="65"/>
                  </a:lnTo>
                  <a:lnTo>
                    <a:pt x="4" y="68"/>
                  </a:lnTo>
                  <a:lnTo>
                    <a:pt x="6" y="71"/>
                  </a:lnTo>
                  <a:lnTo>
                    <a:pt x="7" y="75"/>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11" name="Freeform 116"/>
            <p:cNvSpPr>
              <a:spLocks/>
            </p:cNvSpPr>
            <p:nvPr/>
          </p:nvSpPr>
          <p:spPr bwMode="auto">
            <a:xfrm>
              <a:off x="4888" y="2507"/>
              <a:ext cx="21" cy="20"/>
            </a:xfrm>
            <a:custGeom>
              <a:avLst/>
              <a:gdLst/>
              <a:ahLst/>
              <a:cxnLst>
                <a:cxn ang="0">
                  <a:pos x="20" y="0"/>
                </a:cxn>
                <a:cxn ang="0">
                  <a:pos x="20" y="8"/>
                </a:cxn>
                <a:cxn ang="0">
                  <a:pos x="0" y="8"/>
                </a:cxn>
                <a:cxn ang="0">
                  <a:pos x="0" y="19"/>
                </a:cxn>
              </a:cxnLst>
              <a:rect l="0" t="0" r="r" b="b"/>
              <a:pathLst>
                <a:path w="21" h="20">
                  <a:moveTo>
                    <a:pt x="20" y="0"/>
                  </a:moveTo>
                  <a:lnTo>
                    <a:pt x="20" y="8"/>
                  </a:lnTo>
                  <a:lnTo>
                    <a:pt x="0" y="8"/>
                  </a:lnTo>
                  <a:lnTo>
                    <a:pt x="0" y="19"/>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12" name="Line 117"/>
            <p:cNvSpPr>
              <a:spLocks noChangeShapeType="1"/>
            </p:cNvSpPr>
            <p:nvPr/>
          </p:nvSpPr>
          <p:spPr bwMode="auto">
            <a:xfrm>
              <a:off x="4840" y="2489"/>
              <a:ext cx="0" cy="14"/>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13" name="Freeform 118"/>
            <p:cNvSpPr>
              <a:spLocks/>
            </p:cNvSpPr>
            <p:nvPr/>
          </p:nvSpPr>
          <p:spPr bwMode="auto">
            <a:xfrm>
              <a:off x="4896" y="2507"/>
              <a:ext cx="20" cy="20"/>
            </a:xfrm>
            <a:custGeom>
              <a:avLst/>
              <a:gdLst/>
              <a:ahLst/>
              <a:cxnLst>
                <a:cxn ang="0">
                  <a:pos x="0" y="0"/>
                </a:cxn>
                <a:cxn ang="0">
                  <a:pos x="19" y="5"/>
                </a:cxn>
                <a:cxn ang="0">
                  <a:pos x="19" y="19"/>
                </a:cxn>
              </a:cxnLst>
              <a:rect l="0" t="0" r="r" b="b"/>
              <a:pathLst>
                <a:path w="20" h="20">
                  <a:moveTo>
                    <a:pt x="0" y="0"/>
                  </a:moveTo>
                  <a:lnTo>
                    <a:pt x="19" y="5"/>
                  </a:lnTo>
                  <a:lnTo>
                    <a:pt x="19" y="19"/>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14" name="Line 119"/>
            <p:cNvSpPr>
              <a:spLocks noChangeShapeType="1"/>
            </p:cNvSpPr>
            <p:nvPr/>
          </p:nvSpPr>
          <p:spPr bwMode="auto">
            <a:xfrm>
              <a:off x="4913" y="2503"/>
              <a:ext cx="1" cy="4"/>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15" name="Line 120"/>
            <p:cNvSpPr>
              <a:spLocks noChangeShapeType="1"/>
            </p:cNvSpPr>
            <p:nvPr/>
          </p:nvSpPr>
          <p:spPr bwMode="auto">
            <a:xfrm>
              <a:off x="4906" y="2509"/>
              <a:ext cx="3" cy="1"/>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16" name="Line 121"/>
            <p:cNvSpPr>
              <a:spLocks noChangeShapeType="1"/>
            </p:cNvSpPr>
            <p:nvPr/>
          </p:nvSpPr>
          <p:spPr bwMode="auto">
            <a:xfrm>
              <a:off x="4904" y="2509"/>
              <a:ext cx="5"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17" name="Freeform 122"/>
            <p:cNvSpPr>
              <a:spLocks/>
            </p:cNvSpPr>
            <p:nvPr/>
          </p:nvSpPr>
          <p:spPr bwMode="auto">
            <a:xfrm>
              <a:off x="4924" y="2485"/>
              <a:ext cx="21" cy="20"/>
            </a:xfrm>
            <a:custGeom>
              <a:avLst/>
              <a:gdLst/>
              <a:ahLst/>
              <a:cxnLst>
                <a:cxn ang="0">
                  <a:pos x="20" y="6"/>
                </a:cxn>
                <a:cxn ang="0">
                  <a:pos x="10" y="19"/>
                </a:cxn>
                <a:cxn ang="0">
                  <a:pos x="16" y="6"/>
                </a:cxn>
                <a:cxn ang="0">
                  <a:pos x="0" y="0"/>
                </a:cxn>
              </a:cxnLst>
              <a:rect l="0" t="0" r="r" b="b"/>
              <a:pathLst>
                <a:path w="21" h="20">
                  <a:moveTo>
                    <a:pt x="20" y="6"/>
                  </a:moveTo>
                  <a:lnTo>
                    <a:pt x="10" y="19"/>
                  </a:lnTo>
                  <a:lnTo>
                    <a:pt x="16" y="6"/>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18" name="Freeform 123"/>
            <p:cNvSpPr>
              <a:spLocks/>
            </p:cNvSpPr>
            <p:nvPr/>
          </p:nvSpPr>
          <p:spPr bwMode="auto">
            <a:xfrm>
              <a:off x="4935" y="2485"/>
              <a:ext cx="20" cy="20"/>
            </a:xfrm>
            <a:custGeom>
              <a:avLst/>
              <a:gdLst/>
              <a:ahLst/>
              <a:cxnLst>
                <a:cxn ang="0">
                  <a:pos x="0" y="0"/>
                </a:cxn>
                <a:cxn ang="0">
                  <a:pos x="0" y="6"/>
                </a:cxn>
                <a:cxn ang="0">
                  <a:pos x="1" y="6"/>
                </a:cxn>
                <a:cxn ang="0">
                  <a:pos x="1" y="12"/>
                </a:cxn>
                <a:cxn ang="0">
                  <a:pos x="3" y="12"/>
                </a:cxn>
                <a:cxn ang="0">
                  <a:pos x="3" y="19"/>
                </a:cxn>
                <a:cxn ang="0">
                  <a:pos x="5" y="19"/>
                </a:cxn>
                <a:cxn ang="0">
                  <a:pos x="6" y="19"/>
                </a:cxn>
                <a:cxn ang="0">
                  <a:pos x="8" y="19"/>
                </a:cxn>
                <a:cxn ang="0">
                  <a:pos x="10" y="19"/>
                </a:cxn>
                <a:cxn ang="0">
                  <a:pos x="12" y="19"/>
                </a:cxn>
                <a:cxn ang="0">
                  <a:pos x="13" y="19"/>
                </a:cxn>
                <a:cxn ang="0">
                  <a:pos x="15" y="19"/>
                </a:cxn>
                <a:cxn ang="0">
                  <a:pos x="17" y="19"/>
                </a:cxn>
                <a:cxn ang="0">
                  <a:pos x="19" y="19"/>
                </a:cxn>
              </a:cxnLst>
              <a:rect l="0" t="0" r="r" b="b"/>
              <a:pathLst>
                <a:path w="20" h="20">
                  <a:moveTo>
                    <a:pt x="0" y="0"/>
                  </a:moveTo>
                  <a:lnTo>
                    <a:pt x="0" y="6"/>
                  </a:lnTo>
                  <a:lnTo>
                    <a:pt x="1" y="6"/>
                  </a:lnTo>
                  <a:lnTo>
                    <a:pt x="1" y="12"/>
                  </a:lnTo>
                  <a:lnTo>
                    <a:pt x="3" y="12"/>
                  </a:lnTo>
                  <a:lnTo>
                    <a:pt x="3" y="19"/>
                  </a:lnTo>
                  <a:lnTo>
                    <a:pt x="5" y="19"/>
                  </a:lnTo>
                  <a:lnTo>
                    <a:pt x="6" y="19"/>
                  </a:lnTo>
                  <a:lnTo>
                    <a:pt x="8" y="19"/>
                  </a:lnTo>
                  <a:lnTo>
                    <a:pt x="10" y="19"/>
                  </a:lnTo>
                  <a:lnTo>
                    <a:pt x="12" y="19"/>
                  </a:lnTo>
                  <a:lnTo>
                    <a:pt x="13" y="19"/>
                  </a:lnTo>
                  <a:lnTo>
                    <a:pt x="15" y="19"/>
                  </a:lnTo>
                  <a:lnTo>
                    <a:pt x="17" y="19"/>
                  </a:lnTo>
                  <a:lnTo>
                    <a:pt x="19" y="19"/>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19" name="Freeform 124"/>
            <p:cNvSpPr>
              <a:spLocks/>
            </p:cNvSpPr>
            <p:nvPr/>
          </p:nvSpPr>
          <p:spPr bwMode="auto">
            <a:xfrm>
              <a:off x="4935" y="2475"/>
              <a:ext cx="20" cy="19"/>
            </a:xfrm>
            <a:custGeom>
              <a:avLst/>
              <a:gdLst/>
              <a:ahLst/>
              <a:cxnLst>
                <a:cxn ang="0">
                  <a:pos x="19" y="0"/>
                </a:cxn>
                <a:cxn ang="0">
                  <a:pos x="19" y="1"/>
                </a:cxn>
                <a:cxn ang="0">
                  <a:pos x="17" y="1"/>
                </a:cxn>
                <a:cxn ang="0">
                  <a:pos x="15" y="3"/>
                </a:cxn>
                <a:cxn ang="0">
                  <a:pos x="13" y="3"/>
                </a:cxn>
                <a:cxn ang="0">
                  <a:pos x="12" y="3"/>
                </a:cxn>
                <a:cxn ang="0">
                  <a:pos x="10" y="3"/>
                </a:cxn>
                <a:cxn ang="0">
                  <a:pos x="10" y="5"/>
                </a:cxn>
                <a:cxn ang="0">
                  <a:pos x="6" y="5"/>
                </a:cxn>
                <a:cxn ang="0">
                  <a:pos x="6" y="3"/>
                </a:cxn>
                <a:cxn ang="0">
                  <a:pos x="5" y="3"/>
                </a:cxn>
                <a:cxn ang="0">
                  <a:pos x="3" y="3"/>
                </a:cxn>
                <a:cxn ang="0">
                  <a:pos x="1" y="3"/>
                </a:cxn>
                <a:cxn ang="0">
                  <a:pos x="1" y="5"/>
                </a:cxn>
                <a:cxn ang="0">
                  <a:pos x="0" y="18"/>
                </a:cxn>
              </a:cxnLst>
              <a:rect l="0" t="0" r="r" b="b"/>
              <a:pathLst>
                <a:path w="20" h="19">
                  <a:moveTo>
                    <a:pt x="19" y="0"/>
                  </a:moveTo>
                  <a:lnTo>
                    <a:pt x="19" y="1"/>
                  </a:lnTo>
                  <a:lnTo>
                    <a:pt x="17" y="1"/>
                  </a:lnTo>
                  <a:lnTo>
                    <a:pt x="15" y="3"/>
                  </a:lnTo>
                  <a:lnTo>
                    <a:pt x="13" y="3"/>
                  </a:lnTo>
                  <a:lnTo>
                    <a:pt x="12" y="3"/>
                  </a:lnTo>
                  <a:lnTo>
                    <a:pt x="10" y="3"/>
                  </a:lnTo>
                  <a:lnTo>
                    <a:pt x="10" y="5"/>
                  </a:lnTo>
                  <a:lnTo>
                    <a:pt x="6" y="5"/>
                  </a:lnTo>
                  <a:lnTo>
                    <a:pt x="6" y="3"/>
                  </a:lnTo>
                  <a:lnTo>
                    <a:pt x="5" y="3"/>
                  </a:lnTo>
                  <a:lnTo>
                    <a:pt x="3" y="3"/>
                  </a:lnTo>
                  <a:lnTo>
                    <a:pt x="1" y="3"/>
                  </a:lnTo>
                  <a:lnTo>
                    <a:pt x="1" y="5"/>
                  </a:lnTo>
                  <a:lnTo>
                    <a:pt x="0" y="18"/>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20" name="Freeform 125"/>
            <p:cNvSpPr>
              <a:spLocks/>
            </p:cNvSpPr>
            <p:nvPr/>
          </p:nvSpPr>
          <p:spPr bwMode="auto">
            <a:xfrm>
              <a:off x="5156" y="2471"/>
              <a:ext cx="20" cy="1"/>
            </a:xfrm>
            <a:custGeom>
              <a:avLst/>
              <a:gdLst/>
              <a:ahLst/>
              <a:cxnLst>
                <a:cxn ang="0">
                  <a:pos x="19" y="0"/>
                </a:cxn>
                <a:cxn ang="0">
                  <a:pos x="19" y="0"/>
                </a:cxn>
                <a:cxn ang="0">
                  <a:pos x="0" y="0"/>
                </a:cxn>
                <a:cxn ang="0">
                  <a:pos x="19" y="0"/>
                </a:cxn>
              </a:cxnLst>
              <a:rect l="0" t="0" r="r" b="b"/>
              <a:pathLst>
                <a:path w="20" h="1">
                  <a:moveTo>
                    <a:pt x="19" y="0"/>
                  </a:moveTo>
                  <a:lnTo>
                    <a:pt x="19" y="0"/>
                  </a:lnTo>
                  <a:lnTo>
                    <a:pt x="0" y="0"/>
                  </a:lnTo>
                  <a:lnTo>
                    <a:pt x="19" y="0"/>
                  </a:lnTo>
                </a:path>
              </a:pathLst>
            </a:custGeom>
            <a:grpFill/>
            <a:ln w="9525" cap="rnd">
              <a:noFill/>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21" name="Freeform 126"/>
            <p:cNvSpPr>
              <a:spLocks/>
            </p:cNvSpPr>
            <p:nvPr/>
          </p:nvSpPr>
          <p:spPr bwMode="auto">
            <a:xfrm>
              <a:off x="5175" y="2471"/>
              <a:ext cx="20" cy="19"/>
            </a:xfrm>
            <a:custGeom>
              <a:avLst/>
              <a:gdLst/>
              <a:ahLst/>
              <a:cxnLst>
                <a:cxn ang="0">
                  <a:pos x="19" y="18"/>
                </a:cxn>
                <a:cxn ang="0">
                  <a:pos x="19" y="0"/>
                </a:cxn>
                <a:cxn ang="0">
                  <a:pos x="0" y="0"/>
                </a:cxn>
                <a:cxn ang="0">
                  <a:pos x="0" y="18"/>
                </a:cxn>
                <a:cxn ang="0">
                  <a:pos x="19" y="18"/>
                </a:cxn>
              </a:cxnLst>
              <a:rect l="0" t="0" r="r" b="b"/>
              <a:pathLst>
                <a:path w="20" h="19">
                  <a:moveTo>
                    <a:pt x="19" y="18"/>
                  </a:moveTo>
                  <a:lnTo>
                    <a:pt x="19" y="0"/>
                  </a:lnTo>
                  <a:lnTo>
                    <a:pt x="0" y="0"/>
                  </a:lnTo>
                  <a:lnTo>
                    <a:pt x="0" y="18"/>
                  </a:lnTo>
                  <a:lnTo>
                    <a:pt x="19" y="18"/>
                  </a:lnTo>
                </a:path>
              </a:pathLst>
            </a:custGeom>
            <a:grpFill/>
            <a:ln w="9525" cap="rnd">
              <a:noFill/>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22" name="Freeform 127"/>
            <p:cNvSpPr>
              <a:spLocks/>
            </p:cNvSpPr>
            <p:nvPr/>
          </p:nvSpPr>
          <p:spPr bwMode="auto">
            <a:xfrm>
              <a:off x="5123" y="2468"/>
              <a:ext cx="20" cy="1"/>
            </a:xfrm>
            <a:custGeom>
              <a:avLst/>
              <a:gdLst/>
              <a:ahLst/>
              <a:cxnLst>
                <a:cxn ang="0">
                  <a:pos x="19" y="0"/>
                </a:cxn>
                <a:cxn ang="0">
                  <a:pos x="19" y="0"/>
                </a:cxn>
                <a:cxn ang="0">
                  <a:pos x="0" y="0"/>
                </a:cxn>
                <a:cxn ang="0">
                  <a:pos x="19" y="0"/>
                </a:cxn>
              </a:cxnLst>
              <a:rect l="0" t="0" r="r" b="b"/>
              <a:pathLst>
                <a:path w="20" h="1">
                  <a:moveTo>
                    <a:pt x="19" y="0"/>
                  </a:moveTo>
                  <a:lnTo>
                    <a:pt x="19" y="0"/>
                  </a:lnTo>
                  <a:lnTo>
                    <a:pt x="0" y="0"/>
                  </a:lnTo>
                  <a:lnTo>
                    <a:pt x="19" y="0"/>
                  </a:lnTo>
                </a:path>
              </a:pathLst>
            </a:custGeom>
            <a:grpFill/>
            <a:ln w="9525" cap="rnd">
              <a:noFill/>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23" name="Freeform 128"/>
            <p:cNvSpPr>
              <a:spLocks/>
            </p:cNvSpPr>
            <p:nvPr/>
          </p:nvSpPr>
          <p:spPr bwMode="auto">
            <a:xfrm>
              <a:off x="5175" y="2498"/>
              <a:ext cx="21" cy="1"/>
            </a:xfrm>
            <a:custGeom>
              <a:avLst/>
              <a:gdLst/>
              <a:ahLst/>
              <a:cxnLst>
                <a:cxn ang="0">
                  <a:pos x="20" y="0"/>
                </a:cxn>
                <a:cxn ang="0">
                  <a:pos x="20" y="0"/>
                </a:cxn>
                <a:cxn ang="0">
                  <a:pos x="0" y="0"/>
                </a:cxn>
                <a:cxn ang="0">
                  <a:pos x="20" y="0"/>
                </a:cxn>
              </a:cxnLst>
              <a:rect l="0" t="0" r="r" b="b"/>
              <a:pathLst>
                <a:path w="21" h="1">
                  <a:moveTo>
                    <a:pt x="20" y="0"/>
                  </a:moveTo>
                  <a:lnTo>
                    <a:pt x="20" y="0"/>
                  </a:lnTo>
                  <a:lnTo>
                    <a:pt x="0" y="0"/>
                  </a:lnTo>
                  <a:lnTo>
                    <a:pt x="20" y="0"/>
                  </a:lnTo>
                </a:path>
              </a:pathLst>
            </a:custGeom>
            <a:grpFill/>
            <a:ln w="9525" cap="rnd">
              <a:noFill/>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24" name="Freeform 129"/>
            <p:cNvSpPr>
              <a:spLocks/>
            </p:cNvSpPr>
            <p:nvPr/>
          </p:nvSpPr>
          <p:spPr bwMode="auto">
            <a:xfrm>
              <a:off x="5155" y="2495"/>
              <a:ext cx="21" cy="1"/>
            </a:xfrm>
            <a:custGeom>
              <a:avLst/>
              <a:gdLst/>
              <a:ahLst/>
              <a:cxnLst>
                <a:cxn ang="0">
                  <a:pos x="20" y="0"/>
                </a:cxn>
                <a:cxn ang="0">
                  <a:pos x="20" y="0"/>
                </a:cxn>
                <a:cxn ang="0">
                  <a:pos x="0" y="0"/>
                </a:cxn>
                <a:cxn ang="0">
                  <a:pos x="20" y="0"/>
                </a:cxn>
              </a:cxnLst>
              <a:rect l="0" t="0" r="r" b="b"/>
              <a:pathLst>
                <a:path w="21" h="1">
                  <a:moveTo>
                    <a:pt x="20" y="0"/>
                  </a:moveTo>
                  <a:lnTo>
                    <a:pt x="20" y="0"/>
                  </a:lnTo>
                  <a:lnTo>
                    <a:pt x="0" y="0"/>
                  </a:lnTo>
                  <a:lnTo>
                    <a:pt x="20" y="0"/>
                  </a:lnTo>
                </a:path>
              </a:pathLst>
            </a:custGeom>
            <a:grpFill/>
            <a:ln w="9525" cap="rnd">
              <a:noFill/>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25" name="Freeform 130"/>
            <p:cNvSpPr>
              <a:spLocks/>
            </p:cNvSpPr>
            <p:nvPr/>
          </p:nvSpPr>
          <p:spPr bwMode="auto">
            <a:xfrm>
              <a:off x="5125" y="2495"/>
              <a:ext cx="21" cy="20"/>
            </a:xfrm>
            <a:custGeom>
              <a:avLst/>
              <a:gdLst/>
              <a:ahLst/>
              <a:cxnLst>
                <a:cxn ang="0">
                  <a:pos x="20" y="19"/>
                </a:cxn>
                <a:cxn ang="0">
                  <a:pos x="20" y="0"/>
                </a:cxn>
                <a:cxn ang="0">
                  <a:pos x="0" y="0"/>
                </a:cxn>
                <a:cxn ang="0">
                  <a:pos x="0" y="19"/>
                </a:cxn>
                <a:cxn ang="0">
                  <a:pos x="20" y="19"/>
                </a:cxn>
              </a:cxnLst>
              <a:rect l="0" t="0" r="r" b="b"/>
              <a:pathLst>
                <a:path w="21" h="20">
                  <a:moveTo>
                    <a:pt x="20" y="19"/>
                  </a:moveTo>
                  <a:lnTo>
                    <a:pt x="20" y="0"/>
                  </a:lnTo>
                  <a:lnTo>
                    <a:pt x="0" y="0"/>
                  </a:lnTo>
                  <a:lnTo>
                    <a:pt x="0" y="19"/>
                  </a:lnTo>
                  <a:lnTo>
                    <a:pt x="20" y="19"/>
                  </a:lnTo>
                </a:path>
              </a:pathLst>
            </a:custGeom>
            <a:grpFill/>
            <a:ln w="9525" cap="rnd">
              <a:noFill/>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26" name="Freeform 131"/>
            <p:cNvSpPr>
              <a:spLocks/>
            </p:cNvSpPr>
            <p:nvPr/>
          </p:nvSpPr>
          <p:spPr bwMode="auto">
            <a:xfrm>
              <a:off x="5068" y="2602"/>
              <a:ext cx="20" cy="20"/>
            </a:xfrm>
            <a:custGeom>
              <a:avLst/>
              <a:gdLst/>
              <a:ahLst/>
              <a:cxnLst>
                <a:cxn ang="0">
                  <a:pos x="13" y="17"/>
                </a:cxn>
                <a:cxn ang="0">
                  <a:pos x="17" y="13"/>
                </a:cxn>
                <a:cxn ang="0">
                  <a:pos x="19" y="0"/>
                </a:cxn>
                <a:cxn ang="0">
                  <a:pos x="0" y="0"/>
                </a:cxn>
                <a:cxn ang="0">
                  <a:pos x="0" y="19"/>
                </a:cxn>
                <a:cxn ang="0">
                  <a:pos x="13" y="19"/>
                </a:cxn>
                <a:cxn ang="0">
                  <a:pos x="13" y="17"/>
                </a:cxn>
              </a:cxnLst>
              <a:rect l="0" t="0" r="r" b="b"/>
              <a:pathLst>
                <a:path w="20" h="20">
                  <a:moveTo>
                    <a:pt x="13" y="17"/>
                  </a:moveTo>
                  <a:lnTo>
                    <a:pt x="17" y="13"/>
                  </a:lnTo>
                  <a:lnTo>
                    <a:pt x="19" y="0"/>
                  </a:lnTo>
                  <a:lnTo>
                    <a:pt x="0" y="0"/>
                  </a:lnTo>
                  <a:lnTo>
                    <a:pt x="0" y="19"/>
                  </a:lnTo>
                  <a:lnTo>
                    <a:pt x="13" y="19"/>
                  </a:lnTo>
                  <a:lnTo>
                    <a:pt x="13" y="17"/>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27" name="Line 132"/>
            <p:cNvSpPr>
              <a:spLocks noChangeShapeType="1"/>
            </p:cNvSpPr>
            <p:nvPr/>
          </p:nvSpPr>
          <p:spPr bwMode="auto">
            <a:xfrm flipH="1" flipV="1">
              <a:off x="4912" y="2174"/>
              <a:ext cx="34" cy="84"/>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28" name="Line 133"/>
            <p:cNvSpPr>
              <a:spLocks noChangeShapeType="1"/>
            </p:cNvSpPr>
            <p:nvPr/>
          </p:nvSpPr>
          <p:spPr bwMode="auto">
            <a:xfrm>
              <a:off x="4930" y="2259"/>
              <a:ext cx="7" cy="21"/>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29" name="Freeform 134"/>
            <p:cNvSpPr>
              <a:spLocks/>
            </p:cNvSpPr>
            <p:nvPr/>
          </p:nvSpPr>
          <p:spPr bwMode="auto">
            <a:xfrm>
              <a:off x="4918" y="2171"/>
              <a:ext cx="49" cy="28"/>
            </a:xfrm>
            <a:custGeom>
              <a:avLst/>
              <a:gdLst/>
              <a:ahLst/>
              <a:cxnLst>
                <a:cxn ang="0">
                  <a:pos x="0" y="0"/>
                </a:cxn>
                <a:cxn ang="0">
                  <a:pos x="33" y="0"/>
                </a:cxn>
                <a:cxn ang="0">
                  <a:pos x="48" y="27"/>
                </a:cxn>
                <a:cxn ang="0">
                  <a:pos x="13" y="27"/>
                </a:cxn>
                <a:cxn ang="0">
                  <a:pos x="0" y="0"/>
                </a:cxn>
              </a:cxnLst>
              <a:rect l="0" t="0" r="r" b="b"/>
              <a:pathLst>
                <a:path w="49" h="28">
                  <a:moveTo>
                    <a:pt x="0" y="0"/>
                  </a:moveTo>
                  <a:lnTo>
                    <a:pt x="33" y="0"/>
                  </a:lnTo>
                  <a:lnTo>
                    <a:pt x="48" y="27"/>
                  </a:lnTo>
                  <a:lnTo>
                    <a:pt x="13" y="27"/>
                  </a:lnTo>
                  <a:lnTo>
                    <a:pt x="0" y="0"/>
                  </a:lnTo>
                </a:path>
              </a:pathLst>
            </a:custGeom>
            <a:grpFill/>
            <a:ln w="9525" cap="rnd">
              <a:noFill/>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30" name="Freeform 135"/>
            <p:cNvSpPr>
              <a:spLocks/>
            </p:cNvSpPr>
            <p:nvPr/>
          </p:nvSpPr>
          <p:spPr bwMode="auto">
            <a:xfrm>
              <a:off x="4941" y="2218"/>
              <a:ext cx="44" cy="27"/>
            </a:xfrm>
            <a:custGeom>
              <a:avLst/>
              <a:gdLst/>
              <a:ahLst/>
              <a:cxnLst>
                <a:cxn ang="0">
                  <a:pos x="0" y="0"/>
                </a:cxn>
                <a:cxn ang="0">
                  <a:pos x="33" y="0"/>
                </a:cxn>
                <a:cxn ang="0">
                  <a:pos x="43" y="23"/>
                </a:cxn>
                <a:cxn ang="0">
                  <a:pos x="9" y="26"/>
                </a:cxn>
                <a:cxn ang="0">
                  <a:pos x="0" y="0"/>
                </a:cxn>
              </a:cxnLst>
              <a:rect l="0" t="0" r="r" b="b"/>
              <a:pathLst>
                <a:path w="44" h="27">
                  <a:moveTo>
                    <a:pt x="0" y="0"/>
                  </a:moveTo>
                  <a:lnTo>
                    <a:pt x="33" y="0"/>
                  </a:lnTo>
                  <a:lnTo>
                    <a:pt x="43" y="23"/>
                  </a:lnTo>
                  <a:lnTo>
                    <a:pt x="9" y="26"/>
                  </a:lnTo>
                  <a:lnTo>
                    <a:pt x="0" y="0"/>
                  </a:lnTo>
                </a:path>
              </a:pathLst>
            </a:custGeom>
            <a:grpFill/>
            <a:ln w="9525" cap="rnd">
              <a:noFill/>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31" name="Freeform 136"/>
            <p:cNvSpPr>
              <a:spLocks/>
            </p:cNvSpPr>
            <p:nvPr/>
          </p:nvSpPr>
          <p:spPr bwMode="auto">
            <a:xfrm>
              <a:off x="4854" y="2174"/>
              <a:ext cx="40" cy="27"/>
            </a:xfrm>
            <a:custGeom>
              <a:avLst/>
              <a:gdLst/>
              <a:ahLst/>
              <a:cxnLst>
                <a:cxn ang="0">
                  <a:pos x="0" y="0"/>
                </a:cxn>
                <a:cxn ang="0">
                  <a:pos x="30" y="0"/>
                </a:cxn>
                <a:cxn ang="0">
                  <a:pos x="39" y="26"/>
                </a:cxn>
                <a:cxn ang="0">
                  <a:pos x="7" y="26"/>
                </a:cxn>
                <a:cxn ang="0">
                  <a:pos x="0" y="0"/>
                </a:cxn>
              </a:cxnLst>
              <a:rect l="0" t="0" r="r" b="b"/>
              <a:pathLst>
                <a:path w="40" h="27">
                  <a:moveTo>
                    <a:pt x="0" y="0"/>
                  </a:moveTo>
                  <a:lnTo>
                    <a:pt x="30" y="0"/>
                  </a:lnTo>
                  <a:lnTo>
                    <a:pt x="39" y="26"/>
                  </a:lnTo>
                  <a:lnTo>
                    <a:pt x="7" y="26"/>
                  </a:lnTo>
                  <a:lnTo>
                    <a:pt x="0" y="0"/>
                  </a:lnTo>
                </a:path>
              </a:pathLst>
            </a:custGeom>
            <a:grpFill/>
            <a:ln w="9525" cap="rnd">
              <a:noFill/>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32" name="Freeform 137"/>
            <p:cNvSpPr>
              <a:spLocks/>
            </p:cNvSpPr>
            <p:nvPr/>
          </p:nvSpPr>
          <p:spPr bwMode="auto">
            <a:xfrm>
              <a:off x="4869" y="2218"/>
              <a:ext cx="41" cy="26"/>
            </a:xfrm>
            <a:custGeom>
              <a:avLst/>
              <a:gdLst/>
              <a:ahLst/>
              <a:cxnLst>
                <a:cxn ang="0">
                  <a:pos x="0" y="0"/>
                </a:cxn>
                <a:cxn ang="0">
                  <a:pos x="30" y="0"/>
                </a:cxn>
                <a:cxn ang="0">
                  <a:pos x="40" y="25"/>
                </a:cxn>
                <a:cxn ang="0">
                  <a:pos x="8" y="25"/>
                </a:cxn>
                <a:cxn ang="0">
                  <a:pos x="0" y="0"/>
                </a:cxn>
              </a:cxnLst>
              <a:rect l="0" t="0" r="r" b="b"/>
              <a:pathLst>
                <a:path w="41" h="26">
                  <a:moveTo>
                    <a:pt x="0" y="0"/>
                  </a:moveTo>
                  <a:lnTo>
                    <a:pt x="30" y="0"/>
                  </a:lnTo>
                  <a:lnTo>
                    <a:pt x="40" y="25"/>
                  </a:lnTo>
                  <a:lnTo>
                    <a:pt x="8" y="25"/>
                  </a:lnTo>
                  <a:lnTo>
                    <a:pt x="0" y="0"/>
                  </a:lnTo>
                </a:path>
              </a:pathLst>
            </a:custGeom>
            <a:grpFill/>
            <a:ln w="9525" cap="rnd">
              <a:noFill/>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33" name="Freeform 138"/>
            <p:cNvSpPr>
              <a:spLocks/>
            </p:cNvSpPr>
            <p:nvPr/>
          </p:nvSpPr>
          <p:spPr bwMode="auto">
            <a:xfrm>
              <a:off x="4918" y="2171"/>
              <a:ext cx="52" cy="30"/>
            </a:xfrm>
            <a:custGeom>
              <a:avLst/>
              <a:gdLst/>
              <a:ahLst/>
              <a:cxnLst>
                <a:cxn ang="0">
                  <a:pos x="0" y="0"/>
                </a:cxn>
                <a:cxn ang="0">
                  <a:pos x="36" y="0"/>
                </a:cxn>
                <a:cxn ang="0">
                  <a:pos x="51" y="29"/>
                </a:cxn>
                <a:cxn ang="0">
                  <a:pos x="13" y="29"/>
                </a:cxn>
                <a:cxn ang="0">
                  <a:pos x="0" y="0"/>
                </a:cxn>
              </a:cxnLst>
              <a:rect l="0" t="0" r="r" b="b"/>
              <a:pathLst>
                <a:path w="52" h="30">
                  <a:moveTo>
                    <a:pt x="0" y="0"/>
                  </a:moveTo>
                  <a:lnTo>
                    <a:pt x="36" y="0"/>
                  </a:lnTo>
                  <a:lnTo>
                    <a:pt x="51" y="29"/>
                  </a:lnTo>
                  <a:lnTo>
                    <a:pt x="13" y="29"/>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34" name="Freeform 139"/>
            <p:cNvSpPr>
              <a:spLocks/>
            </p:cNvSpPr>
            <p:nvPr/>
          </p:nvSpPr>
          <p:spPr bwMode="auto">
            <a:xfrm>
              <a:off x="4941" y="2218"/>
              <a:ext cx="47" cy="29"/>
            </a:xfrm>
            <a:custGeom>
              <a:avLst/>
              <a:gdLst/>
              <a:ahLst/>
              <a:cxnLst>
                <a:cxn ang="0">
                  <a:pos x="0" y="0"/>
                </a:cxn>
                <a:cxn ang="0">
                  <a:pos x="35" y="0"/>
                </a:cxn>
                <a:cxn ang="0">
                  <a:pos x="46" y="25"/>
                </a:cxn>
                <a:cxn ang="0">
                  <a:pos x="10" y="28"/>
                </a:cxn>
                <a:cxn ang="0">
                  <a:pos x="0" y="0"/>
                </a:cxn>
              </a:cxnLst>
              <a:rect l="0" t="0" r="r" b="b"/>
              <a:pathLst>
                <a:path w="47" h="29">
                  <a:moveTo>
                    <a:pt x="0" y="0"/>
                  </a:moveTo>
                  <a:lnTo>
                    <a:pt x="35" y="0"/>
                  </a:lnTo>
                  <a:lnTo>
                    <a:pt x="46" y="25"/>
                  </a:lnTo>
                  <a:lnTo>
                    <a:pt x="10" y="28"/>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35" name="Freeform 140"/>
            <p:cNvSpPr>
              <a:spLocks/>
            </p:cNvSpPr>
            <p:nvPr/>
          </p:nvSpPr>
          <p:spPr bwMode="auto">
            <a:xfrm>
              <a:off x="4854" y="2174"/>
              <a:ext cx="43" cy="27"/>
            </a:xfrm>
            <a:custGeom>
              <a:avLst/>
              <a:gdLst/>
              <a:ahLst/>
              <a:cxnLst>
                <a:cxn ang="0">
                  <a:pos x="0" y="0"/>
                </a:cxn>
                <a:cxn ang="0">
                  <a:pos x="32" y="0"/>
                </a:cxn>
                <a:cxn ang="0">
                  <a:pos x="42" y="26"/>
                </a:cxn>
                <a:cxn ang="0">
                  <a:pos x="8" y="26"/>
                </a:cxn>
                <a:cxn ang="0">
                  <a:pos x="0" y="0"/>
                </a:cxn>
              </a:cxnLst>
              <a:rect l="0" t="0" r="r" b="b"/>
              <a:pathLst>
                <a:path w="43" h="27">
                  <a:moveTo>
                    <a:pt x="0" y="0"/>
                  </a:moveTo>
                  <a:lnTo>
                    <a:pt x="32" y="0"/>
                  </a:lnTo>
                  <a:lnTo>
                    <a:pt x="42" y="26"/>
                  </a:lnTo>
                  <a:lnTo>
                    <a:pt x="8" y="26"/>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36" name="Freeform 141"/>
            <p:cNvSpPr>
              <a:spLocks/>
            </p:cNvSpPr>
            <p:nvPr/>
          </p:nvSpPr>
          <p:spPr bwMode="auto">
            <a:xfrm>
              <a:off x="4869" y="2218"/>
              <a:ext cx="43" cy="29"/>
            </a:xfrm>
            <a:custGeom>
              <a:avLst/>
              <a:gdLst/>
              <a:ahLst/>
              <a:cxnLst>
                <a:cxn ang="0">
                  <a:pos x="0" y="1"/>
                </a:cxn>
                <a:cxn ang="0">
                  <a:pos x="31" y="1"/>
                </a:cxn>
                <a:cxn ang="0">
                  <a:pos x="42" y="28"/>
                </a:cxn>
                <a:cxn ang="0">
                  <a:pos x="8" y="28"/>
                </a:cxn>
                <a:cxn ang="0">
                  <a:pos x="0" y="0"/>
                </a:cxn>
                <a:cxn ang="0">
                  <a:pos x="0" y="1"/>
                </a:cxn>
              </a:cxnLst>
              <a:rect l="0" t="0" r="r" b="b"/>
              <a:pathLst>
                <a:path w="43" h="29">
                  <a:moveTo>
                    <a:pt x="0" y="1"/>
                  </a:moveTo>
                  <a:lnTo>
                    <a:pt x="31" y="1"/>
                  </a:lnTo>
                  <a:lnTo>
                    <a:pt x="42" y="28"/>
                  </a:lnTo>
                  <a:lnTo>
                    <a:pt x="8" y="28"/>
                  </a:lnTo>
                  <a:lnTo>
                    <a:pt x="0" y="0"/>
                  </a:lnTo>
                  <a:lnTo>
                    <a:pt x="0" y="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37" name="Freeform 142"/>
            <p:cNvSpPr>
              <a:spLocks/>
            </p:cNvSpPr>
            <p:nvPr/>
          </p:nvSpPr>
          <p:spPr bwMode="auto">
            <a:xfrm>
              <a:off x="4833" y="2272"/>
              <a:ext cx="20" cy="44"/>
            </a:xfrm>
            <a:custGeom>
              <a:avLst/>
              <a:gdLst/>
              <a:ahLst/>
              <a:cxnLst>
                <a:cxn ang="0">
                  <a:pos x="0" y="0"/>
                </a:cxn>
                <a:cxn ang="0">
                  <a:pos x="19" y="38"/>
                </a:cxn>
                <a:cxn ang="0">
                  <a:pos x="19" y="39"/>
                </a:cxn>
                <a:cxn ang="0">
                  <a:pos x="19" y="40"/>
                </a:cxn>
                <a:cxn ang="0">
                  <a:pos x="19" y="41"/>
                </a:cxn>
                <a:cxn ang="0">
                  <a:pos x="17" y="41"/>
                </a:cxn>
                <a:cxn ang="0">
                  <a:pos x="17" y="43"/>
                </a:cxn>
                <a:cxn ang="0">
                  <a:pos x="15" y="43"/>
                </a:cxn>
              </a:cxnLst>
              <a:rect l="0" t="0" r="r" b="b"/>
              <a:pathLst>
                <a:path w="20" h="44">
                  <a:moveTo>
                    <a:pt x="0" y="0"/>
                  </a:moveTo>
                  <a:lnTo>
                    <a:pt x="19" y="38"/>
                  </a:lnTo>
                  <a:lnTo>
                    <a:pt x="19" y="39"/>
                  </a:lnTo>
                  <a:lnTo>
                    <a:pt x="19" y="40"/>
                  </a:lnTo>
                  <a:lnTo>
                    <a:pt x="19" y="41"/>
                  </a:lnTo>
                  <a:lnTo>
                    <a:pt x="17" y="41"/>
                  </a:lnTo>
                  <a:lnTo>
                    <a:pt x="17" y="43"/>
                  </a:lnTo>
                  <a:lnTo>
                    <a:pt x="15" y="43"/>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38" name="Freeform 143"/>
            <p:cNvSpPr>
              <a:spLocks/>
            </p:cNvSpPr>
            <p:nvPr/>
          </p:nvSpPr>
          <p:spPr bwMode="auto">
            <a:xfrm>
              <a:off x="4786" y="2336"/>
              <a:ext cx="21" cy="20"/>
            </a:xfrm>
            <a:custGeom>
              <a:avLst/>
              <a:gdLst/>
              <a:ahLst/>
              <a:cxnLst>
                <a:cxn ang="0">
                  <a:pos x="20" y="0"/>
                </a:cxn>
                <a:cxn ang="0">
                  <a:pos x="0" y="9"/>
                </a:cxn>
                <a:cxn ang="0">
                  <a:pos x="20" y="19"/>
                </a:cxn>
              </a:cxnLst>
              <a:rect l="0" t="0" r="r" b="b"/>
              <a:pathLst>
                <a:path w="21" h="20">
                  <a:moveTo>
                    <a:pt x="20" y="0"/>
                  </a:moveTo>
                  <a:lnTo>
                    <a:pt x="0" y="9"/>
                  </a:lnTo>
                  <a:lnTo>
                    <a:pt x="20" y="19"/>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39" name="Line 144"/>
            <p:cNvSpPr>
              <a:spLocks noChangeShapeType="1"/>
            </p:cNvSpPr>
            <p:nvPr/>
          </p:nvSpPr>
          <p:spPr bwMode="auto">
            <a:xfrm>
              <a:off x="4796" y="2297"/>
              <a:ext cx="5" cy="23"/>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40" name="Line 145"/>
            <p:cNvSpPr>
              <a:spLocks noChangeShapeType="1"/>
            </p:cNvSpPr>
            <p:nvPr/>
          </p:nvSpPr>
          <p:spPr bwMode="auto">
            <a:xfrm>
              <a:off x="4792" y="2305"/>
              <a:ext cx="5" cy="23"/>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41" name="Line 146"/>
            <p:cNvSpPr>
              <a:spLocks noChangeShapeType="1"/>
            </p:cNvSpPr>
            <p:nvPr/>
          </p:nvSpPr>
          <p:spPr bwMode="auto">
            <a:xfrm>
              <a:off x="4787" y="2315"/>
              <a:ext cx="6" cy="25"/>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42" name="Line 147"/>
            <p:cNvSpPr>
              <a:spLocks noChangeShapeType="1"/>
            </p:cNvSpPr>
            <p:nvPr/>
          </p:nvSpPr>
          <p:spPr bwMode="auto">
            <a:xfrm>
              <a:off x="4801" y="2362"/>
              <a:ext cx="8" cy="35"/>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43" name="Line 148"/>
            <p:cNvSpPr>
              <a:spLocks noChangeShapeType="1"/>
            </p:cNvSpPr>
            <p:nvPr/>
          </p:nvSpPr>
          <p:spPr bwMode="auto">
            <a:xfrm>
              <a:off x="4795" y="2379"/>
              <a:ext cx="8" cy="36"/>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44" name="Freeform 149"/>
            <p:cNvSpPr>
              <a:spLocks/>
            </p:cNvSpPr>
            <p:nvPr/>
          </p:nvSpPr>
          <p:spPr bwMode="auto">
            <a:xfrm>
              <a:off x="4818" y="2229"/>
              <a:ext cx="20" cy="44"/>
            </a:xfrm>
            <a:custGeom>
              <a:avLst/>
              <a:gdLst/>
              <a:ahLst/>
              <a:cxnLst>
                <a:cxn ang="0">
                  <a:pos x="0" y="0"/>
                </a:cxn>
                <a:cxn ang="0">
                  <a:pos x="1" y="0"/>
                </a:cxn>
                <a:cxn ang="0">
                  <a:pos x="1" y="1"/>
                </a:cxn>
                <a:cxn ang="0">
                  <a:pos x="19" y="43"/>
                </a:cxn>
              </a:cxnLst>
              <a:rect l="0" t="0" r="r" b="b"/>
              <a:pathLst>
                <a:path w="20" h="44">
                  <a:moveTo>
                    <a:pt x="0" y="0"/>
                  </a:moveTo>
                  <a:lnTo>
                    <a:pt x="1" y="0"/>
                  </a:lnTo>
                  <a:lnTo>
                    <a:pt x="1" y="1"/>
                  </a:lnTo>
                  <a:lnTo>
                    <a:pt x="19" y="43"/>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45" name="Line 150"/>
            <p:cNvSpPr>
              <a:spLocks noChangeShapeType="1"/>
            </p:cNvSpPr>
            <p:nvPr/>
          </p:nvSpPr>
          <p:spPr bwMode="auto">
            <a:xfrm flipH="1">
              <a:off x="4786" y="2350"/>
              <a:ext cx="1" cy="7"/>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46" name="Line 151"/>
            <p:cNvSpPr>
              <a:spLocks noChangeShapeType="1"/>
            </p:cNvSpPr>
            <p:nvPr/>
          </p:nvSpPr>
          <p:spPr bwMode="auto">
            <a:xfrm flipV="1">
              <a:off x="4846" y="2342"/>
              <a:ext cx="0" cy="13"/>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47" name="Freeform 152"/>
            <p:cNvSpPr>
              <a:spLocks/>
            </p:cNvSpPr>
            <p:nvPr/>
          </p:nvSpPr>
          <p:spPr bwMode="auto">
            <a:xfrm>
              <a:off x="4779" y="2230"/>
              <a:ext cx="21" cy="209"/>
            </a:xfrm>
            <a:custGeom>
              <a:avLst/>
              <a:gdLst/>
              <a:ahLst/>
              <a:cxnLst>
                <a:cxn ang="0">
                  <a:pos x="20" y="205"/>
                </a:cxn>
                <a:cxn ang="0">
                  <a:pos x="20" y="0"/>
                </a:cxn>
                <a:cxn ang="0">
                  <a:pos x="6" y="1"/>
                </a:cxn>
                <a:cxn ang="0">
                  <a:pos x="0" y="208"/>
                </a:cxn>
                <a:cxn ang="0">
                  <a:pos x="0" y="206"/>
                </a:cxn>
                <a:cxn ang="0">
                  <a:pos x="6" y="206"/>
                </a:cxn>
                <a:cxn ang="0">
                  <a:pos x="13" y="205"/>
                </a:cxn>
                <a:cxn ang="0">
                  <a:pos x="20" y="205"/>
                </a:cxn>
              </a:cxnLst>
              <a:rect l="0" t="0" r="r" b="b"/>
              <a:pathLst>
                <a:path w="21" h="209">
                  <a:moveTo>
                    <a:pt x="20" y="205"/>
                  </a:moveTo>
                  <a:lnTo>
                    <a:pt x="20" y="0"/>
                  </a:lnTo>
                  <a:lnTo>
                    <a:pt x="6" y="1"/>
                  </a:lnTo>
                  <a:lnTo>
                    <a:pt x="0" y="208"/>
                  </a:lnTo>
                  <a:lnTo>
                    <a:pt x="0" y="206"/>
                  </a:lnTo>
                  <a:lnTo>
                    <a:pt x="6" y="206"/>
                  </a:lnTo>
                  <a:lnTo>
                    <a:pt x="13" y="205"/>
                  </a:lnTo>
                  <a:lnTo>
                    <a:pt x="20" y="205"/>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48" name="Freeform 153"/>
            <p:cNvSpPr>
              <a:spLocks/>
            </p:cNvSpPr>
            <p:nvPr/>
          </p:nvSpPr>
          <p:spPr bwMode="auto">
            <a:xfrm>
              <a:off x="4918" y="2333"/>
              <a:ext cx="27" cy="50"/>
            </a:xfrm>
            <a:custGeom>
              <a:avLst/>
              <a:gdLst/>
              <a:ahLst/>
              <a:cxnLst>
                <a:cxn ang="0">
                  <a:pos x="16" y="0"/>
                </a:cxn>
                <a:cxn ang="0">
                  <a:pos x="26" y="0"/>
                </a:cxn>
                <a:cxn ang="0">
                  <a:pos x="2" y="49"/>
                </a:cxn>
                <a:cxn ang="0">
                  <a:pos x="0" y="37"/>
                </a:cxn>
              </a:cxnLst>
              <a:rect l="0" t="0" r="r" b="b"/>
              <a:pathLst>
                <a:path w="27" h="50">
                  <a:moveTo>
                    <a:pt x="16" y="0"/>
                  </a:moveTo>
                  <a:lnTo>
                    <a:pt x="26" y="0"/>
                  </a:lnTo>
                  <a:lnTo>
                    <a:pt x="2" y="49"/>
                  </a:lnTo>
                  <a:lnTo>
                    <a:pt x="0" y="37"/>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49" name="Freeform 154"/>
            <p:cNvSpPr>
              <a:spLocks/>
            </p:cNvSpPr>
            <p:nvPr/>
          </p:nvSpPr>
          <p:spPr bwMode="auto">
            <a:xfrm>
              <a:off x="4851" y="2321"/>
              <a:ext cx="125" cy="20"/>
            </a:xfrm>
            <a:custGeom>
              <a:avLst/>
              <a:gdLst/>
              <a:ahLst/>
              <a:cxnLst>
                <a:cxn ang="0">
                  <a:pos x="124" y="0"/>
                </a:cxn>
                <a:cxn ang="0">
                  <a:pos x="12" y="8"/>
                </a:cxn>
                <a:cxn ang="0">
                  <a:pos x="7" y="8"/>
                </a:cxn>
                <a:cxn ang="0">
                  <a:pos x="2" y="10"/>
                </a:cxn>
                <a:cxn ang="0">
                  <a:pos x="0" y="13"/>
                </a:cxn>
                <a:cxn ang="0">
                  <a:pos x="1" y="19"/>
                </a:cxn>
              </a:cxnLst>
              <a:rect l="0" t="0" r="r" b="b"/>
              <a:pathLst>
                <a:path w="125" h="20">
                  <a:moveTo>
                    <a:pt x="124" y="0"/>
                  </a:moveTo>
                  <a:lnTo>
                    <a:pt x="12" y="8"/>
                  </a:lnTo>
                  <a:lnTo>
                    <a:pt x="7" y="8"/>
                  </a:lnTo>
                  <a:lnTo>
                    <a:pt x="2" y="10"/>
                  </a:lnTo>
                  <a:lnTo>
                    <a:pt x="0" y="13"/>
                  </a:lnTo>
                  <a:lnTo>
                    <a:pt x="1" y="19"/>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50" name="Freeform 155"/>
            <p:cNvSpPr>
              <a:spLocks/>
            </p:cNvSpPr>
            <p:nvPr/>
          </p:nvSpPr>
          <p:spPr bwMode="auto">
            <a:xfrm>
              <a:off x="4845" y="2389"/>
              <a:ext cx="74" cy="51"/>
            </a:xfrm>
            <a:custGeom>
              <a:avLst/>
              <a:gdLst/>
              <a:ahLst/>
              <a:cxnLst>
                <a:cxn ang="0">
                  <a:pos x="0" y="50"/>
                </a:cxn>
                <a:cxn ang="0">
                  <a:pos x="45" y="48"/>
                </a:cxn>
                <a:cxn ang="0">
                  <a:pos x="71" y="1"/>
                </a:cxn>
                <a:cxn ang="0">
                  <a:pos x="73" y="0"/>
                </a:cxn>
                <a:cxn ang="0">
                  <a:pos x="60" y="1"/>
                </a:cxn>
              </a:cxnLst>
              <a:rect l="0" t="0" r="r" b="b"/>
              <a:pathLst>
                <a:path w="74" h="51">
                  <a:moveTo>
                    <a:pt x="0" y="50"/>
                  </a:moveTo>
                  <a:lnTo>
                    <a:pt x="45" y="48"/>
                  </a:lnTo>
                  <a:lnTo>
                    <a:pt x="71" y="1"/>
                  </a:lnTo>
                  <a:lnTo>
                    <a:pt x="73" y="0"/>
                  </a:lnTo>
                  <a:lnTo>
                    <a:pt x="60" y="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51" name="Line 156"/>
            <p:cNvSpPr>
              <a:spLocks noChangeShapeType="1"/>
            </p:cNvSpPr>
            <p:nvPr/>
          </p:nvSpPr>
          <p:spPr bwMode="auto">
            <a:xfrm>
              <a:off x="4888" y="2435"/>
              <a:ext cx="3" cy="6"/>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52" name="Line 157"/>
            <p:cNvSpPr>
              <a:spLocks noChangeShapeType="1"/>
            </p:cNvSpPr>
            <p:nvPr/>
          </p:nvSpPr>
          <p:spPr bwMode="auto">
            <a:xfrm flipV="1">
              <a:off x="4842" y="2416"/>
              <a:ext cx="0" cy="35"/>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53" name="Freeform 158"/>
            <p:cNvSpPr>
              <a:spLocks/>
            </p:cNvSpPr>
            <p:nvPr/>
          </p:nvSpPr>
          <p:spPr bwMode="auto">
            <a:xfrm>
              <a:off x="4875" y="2447"/>
              <a:ext cx="20" cy="20"/>
            </a:xfrm>
            <a:custGeom>
              <a:avLst/>
              <a:gdLst/>
              <a:ahLst/>
              <a:cxnLst>
                <a:cxn ang="0">
                  <a:pos x="0" y="19"/>
                </a:cxn>
                <a:cxn ang="0">
                  <a:pos x="19" y="0"/>
                </a:cxn>
                <a:cxn ang="0">
                  <a:pos x="6" y="0"/>
                </a:cxn>
              </a:cxnLst>
              <a:rect l="0" t="0" r="r" b="b"/>
              <a:pathLst>
                <a:path w="20" h="20">
                  <a:moveTo>
                    <a:pt x="0" y="19"/>
                  </a:moveTo>
                  <a:lnTo>
                    <a:pt x="19" y="0"/>
                  </a:lnTo>
                  <a:lnTo>
                    <a:pt x="6"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54" name="Freeform 159"/>
            <p:cNvSpPr>
              <a:spLocks/>
            </p:cNvSpPr>
            <p:nvPr/>
          </p:nvSpPr>
          <p:spPr bwMode="auto">
            <a:xfrm>
              <a:off x="4848" y="2333"/>
              <a:ext cx="20" cy="28"/>
            </a:xfrm>
            <a:custGeom>
              <a:avLst/>
              <a:gdLst/>
              <a:ahLst/>
              <a:cxnLst>
                <a:cxn ang="0">
                  <a:pos x="0" y="27"/>
                </a:cxn>
                <a:cxn ang="0">
                  <a:pos x="19" y="2"/>
                </a:cxn>
                <a:cxn ang="0">
                  <a:pos x="13" y="2"/>
                </a:cxn>
                <a:cxn ang="0">
                  <a:pos x="8" y="1"/>
                </a:cxn>
                <a:cxn ang="0">
                  <a:pos x="5" y="0"/>
                </a:cxn>
              </a:cxnLst>
              <a:rect l="0" t="0" r="r" b="b"/>
              <a:pathLst>
                <a:path w="20" h="28">
                  <a:moveTo>
                    <a:pt x="0" y="27"/>
                  </a:moveTo>
                  <a:lnTo>
                    <a:pt x="19" y="2"/>
                  </a:lnTo>
                  <a:lnTo>
                    <a:pt x="13" y="2"/>
                  </a:lnTo>
                  <a:lnTo>
                    <a:pt x="8" y="1"/>
                  </a:lnTo>
                  <a:lnTo>
                    <a:pt x="5"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55" name="Line 160"/>
            <p:cNvSpPr>
              <a:spLocks noChangeShapeType="1"/>
            </p:cNvSpPr>
            <p:nvPr/>
          </p:nvSpPr>
          <p:spPr bwMode="auto">
            <a:xfrm flipH="1">
              <a:off x="4845" y="2389"/>
              <a:ext cx="1" cy="3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grpSp>
      <p:grpSp>
        <p:nvGrpSpPr>
          <p:cNvPr id="656" name="Group 161"/>
          <p:cNvGrpSpPr>
            <a:grpSpLocks/>
          </p:cNvGrpSpPr>
          <p:nvPr/>
        </p:nvGrpSpPr>
        <p:grpSpPr bwMode="auto">
          <a:xfrm>
            <a:off x="5913438" y="2135188"/>
            <a:ext cx="1462087" cy="579437"/>
            <a:chOff x="3725" y="1345"/>
            <a:chExt cx="921" cy="365"/>
          </a:xfrm>
          <a:solidFill>
            <a:schemeClr val="bg1">
              <a:lumMod val="50000"/>
              <a:lumOff val="50000"/>
            </a:schemeClr>
          </a:solidFill>
        </p:grpSpPr>
        <p:sp>
          <p:nvSpPr>
            <p:cNvPr id="657" name="Freeform 162"/>
            <p:cNvSpPr>
              <a:spLocks/>
            </p:cNvSpPr>
            <p:nvPr/>
          </p:nvSpPr>
          <p:spPr bwMode="auto">
            <a:xfrm>
              <a:off x="3725" y="1345"/>
              <a:ext cx="921" cy="363"/>
            </a:xfrm>
            <a:custGeom>
              <a:avLst/>
              <a:gdLst/>
              <a:ahLst/>
              <a:cxnLst>
                <a:cxn ang="0">
                  <a:pos x="640" y="239"/>
                </a:cxn>
                <a:cxn ang="0">
                  <a:pos x="701" y="231"/>
                </a:cxn>
                <a:cxn ang="0">
                  <a:pos x="846" y="236"/>
                </a:cxn>
                <a:cxn ang="0">
                  <a:pos x="860" y="193"/>
                </a:cxn>
                <a:cxn ang="0">
                  <a:pos x="884" y="118"/>
                </a:cxn>
                <a:cxn ang="0">
                  <a:pos x="850" y="132"/>
                </a:cxn>
                <a:cxn ang="0">
                  <a:pos x="779" y="16"/>
                </a:cxn>
                <a:cxn ang="0">
                  <a:pos x="821" y="19"/>
                </a:cxn>
                <a:cxn ang="0">
                  <a:pos x="734" y="139"/>
                </a:cxn>
                <a:cxn ang="0">
                  <a:pos x="704" y="157"/>
                </a:cxn>
                <a:cxn ang="0">
                  <a:pos x="605" y="153"/>
                </a:cxn>
                <a:cxn ang="0">
                  <a:pos x="599" y="103"/>
                </a:cxn>
                <a:cxn ang="0">
                  <a:pos x="662" y="76"/>
                </a:cxn>
                <a:cxn ang="0">
                  <a:pos x="665" y="54"/>
                </a:cxn>
                <a:cxn ang="0">
                  <a:pos x="704" y="4"/>
                </a:cxn>
                <a:cxn ang="0">
                  <a:pos x="655" y="1"/>
                </a:cxn>
                <a:cxn ang="0">
                  <a:pos x="547" y="26"/>
                </a:cxn>
                <a:cxn ang="0">
                  <a:pos x="493" y="47"/>
                </a:cxn>
                <a:cxn ang="0">
                  <a:pos x="481" y="70"/>
                </a:cxn>
                <a:cxn ang="0">
                  <a:pos x="473" y="83"/>
                </a:cxn>
                <a:cxn ang="0">
                  <a:pos x="434" y="115"/>
                </a:cxn>
                <a:cxn ang="0">
                  <a:pos x="397" y="118"/>
                </a:cxn>
                <a:cxn ang="0">
                  <a:pos x="375" y="125"/>
                </a:cxn>
                <a:cxn ang="0">
                  <a:pos x="364" y="130"/>
                </a:cxn>
                <a:cxn ang="0">
                  <a:pos x="113" y="130"/>
                </a:cxn>
                <a:cxn ang="0">
                  <a:pos x="52" y="139"/>
                </a:cxn>
                <a:cxn ang="0">
                  <a:pos x="12" y="162"/>
                </a:cxn>
                <a:cxn ang="0">
                  <a:pos x="0" y="177"/>
                </a:cxn>
                <a:cxn ang="0">
                  <a:pos x="17" y="192"/>
                </a:cxn>
                <a:cxn ang="0">
                  <a:pos x="76" y="214"/>
                </a:cxn>
                <a:cxn ang="0">
                  <a:pos x="277" y="230"/>
                </a:cxn>
                <a:cxn ang="0">
                  <a:pos x="320" y="278"/>
                </a:cxn>
                <a:cxn ang="0">
                  <a:pos x="283" y="281"/>
                </a:cxn>
                <a:cxn ang="0">
                  <a:pos x="266" y="292"/>
                </a:cxn>
                <a:cxn ang="0">
                  <a:pos x="268" y="320"/>
                </a:cxn>
                <a:cxn ang="0">
                  <a:pos x="304" y="321"/>
                </a:cxn>
                <a:cxn ang="0">
                  <a:pos x="347" y="320"/>
                </a:cxn>
                <a:cxn ang="0">
                  <a:pos x="330" y="327"/>
                </a:cxn>
                <a:cxn ang="0">
                  <a:pos x="328" y="352"/>
                </a:cxn>
                <a:cxn ang="0">
                  <a:pos x="361" y="362"/>
                </a:cxn>
                <a:cxn ang="0">
                  <a:pos x="411" y="359"/>
                </a:cxn>
                <a:cxn ang="0">
                  <a:pos x="440" y="341"/>
                </a:cxn>
                <a:cxn ang="0">
                  <a:pos x="495" y="355"/>
                </a:cxn>
                <a:cxn ang="0">
                  <a:pos x="473" y="278"/>
                </a:cxn>
                <a:cxn ang="0">
                  <a:pos x="385" y="293"/>
                </a:cxn>
                <a:cxn ang="0">
                  <a:pos x="373" y="312"/>
                </a:cxn>
                <a:cxn ang="0">
                  <a:pos x="384" y="317"/>
                </a:cxn>
                <a:cxn ang="0">
                  <a:pos x="477" y="245"/>
                </a:cxn>
                <a:cxn ang="0">
                  <a:pos x="535" y="150"/>
                </a:cxn>
              </a:cxnLst>
              <a:rect l="0" t="0" r="r" b="b"/>
              <a:pathLst>
                <a:path w="921" h="363">
                  <a:moveTo>
                    <a:pt x="477" y="245"/>
                  </a:moveTo>
                  <a:lnTo>
                    <a:pt x="532" y="246"/>
                  </a:lnTo>
                  <a:lnTo>
                    <a:pt x="587" y="244"/>
                  </a:lnTo>
                  <a:lnTo>
                    <a:pt x="640" y="239"/>
                  </a:lnTo>
                  <a:lnTo>
                    <a:pt x="695" y="232"/>
                  </a:lnTo>
                  <a:lnTo>
                    <a:pt x="698" y="235"/>
                  </a:lnTo>
                  <a:lnTo>
                    <a:pt x="703" y="235"/>
                  </a:lnTo>
                  <a:lnTo>
                    <a:pt x="701" y="231"/>
                  </a:lnTo>
                  <a:lnTo>
                    <a:pt x="744" y="222"/>
                  </a:lnTo>
                  <a:lnTo>
                    <a:pt x="788" y="211"/>
                  </a:lnTo>
                  <a:lnTo>
                    <a:pt x="831" y="231"/>
                  </a:lnTo>
                  <a:lnTo>
                    <a:pt x="846" y="236"/>
                  </a:lnTo>
                  <a:lnTo>
                    <a:pt x="854" y="238"/>
                  </a:lnTo>
                  <a:lnTo>
                    <a:pt x="861" y="238"/>
                  </a:lnTo>
                  <a:lnTo>
                    <a:pt x="888" y="236"/>
                  </a:lnTo>
                  <a:lnTo>
                    <a:pt x="860" y="193"/>
                  </a:lnTo>
                  <a:lnTo>
                    <a:pt x="860" y="189"/>
                  </a:lnTo>
                  <a:lnTo>
                    <a:pt x="920" y="123"/>
                  </a:lnTo>
                  <a:lnTo>
                    <a:pt x="890" y="118"/>
                  </a:lnTo>
                  <a:lnTo>
                    <a:pt x="884" y="118"/>
                  </a:lnTo>
                  <a:lnTo>
                    <a:pt x="879" y="118"/>
                  </a:lnTo>
                  <a:lnTo>
                    <a:pt x="873" y="119"/>
                  </a:lnTo>
                  <a:lnTo>
                    <a:pt x="869" y="121"/>
                  </a:lnTo>
                  <a:lnTo>
                    <a:pt x="850" y="132"/>
                  </a:lnTo>
                  <a:lnTo>
                    <a:pt x="873" y="16"/>
                  </a:lnTo>
                  <a:lnTo>
                    <a:pt x="848" y="15"/>
                  </a:lnTo>
                  <a:lnTo>
                    <a:pt x="817" y="16"/>
                  </a:lnTo>
                  <a:lnTo>
                    <a:pt x="779" y="16"/>
                  </a:lnTo>
                  <a:lnTo>
                    <a:pt x="779" y="17"/>
                  </a:lnTo>
                  <a:lnTo>
                    <a:pt x="817" y="17"/>
                  </a:lnTo>
                  <a:lnTo>
                    <a:pt x="820" y="18"/>
                  </a:lnTo>
                  <a:lnTo>
                    <a:pt x="821" y="19"/>
                  </a:lnTo>
                  <a:lnTo>
                    <a:pt x="821" y="21"/>
                  </a:lnTo>
                  <a:lnTo>
                    <a:pt x="819" y="24"/>
                  </a:lnTo>
                  <a:lnTo>
                    <a:pt x="748" y="123"/>
                  </a:lnTo>
                  <a:lnTo>
                    <a:pt x="734" y="139"/>
                  </a:lnTo>
                  <a:lnTo>
                    <a:pt x="726" y="144"/>
                  </a:lnTo>
                  <a:lnTo>
                    <a:pt x="719" y="150"/>
                  </a:lnTo>
                  <a:lnTo>
                    <a:pt x="711" y="154"/>
                  </a:lnTo>
                  <a:lnTo>
                    <a:pt x="704" y="157"/>
                  </a:lnTo>
                  <a:lnTo>
                    <a:pt x="696" y="158"/>
                  </a:lnTo>
                  <a:lnTo>
                    <a:pt x="687" y="158"/>
                  </a:lnTo>
                  <a:lnTo>
                    <a:pt x="609" y="154"/>
                  </a:lnTo>
                  <a:lnTo>
                    <a:pt x="605" y="153"/>
                  </a:lnTo>
                  <a:lnTo>
                    <a:pt x="603" y="152"/>
                  </a:lnTo>
                  <a:lnTo>
                    <a:pt x="601" y="149"/>
                  </a:lnTo>
                  <a:lnTo>
                    <a:pt x="600" y="145"/>
                  </a:lnTo>
                  <a:lnTo>
                    <a:pt x="599" y="103"/>
                  </a:lnTo>
                  <a:lnTo>
                    <a:pt x="625" y="97"/>
                  </a:lnTo>
                  <a:lnTo>
                    <a:pt x="646" y="88"/>
                  </a:lnTo>
                  <a:lnTo>
                    <a:pt x="655" y="81"/>
                  </a:lnTo>
                  <a:lnTo>
                    <a:pt x="662" y="76"/>
                  </a:lnTo>
                  <a:lnTo>
                    <a:pt x="665" y="68"/>
                  </a:lnTo>
                  <a:lnTo>
                    <a:pt x="666" y="64"/>
                  </a:lnTo>
                  <a:lnTo>
                    <a:pt x="667" y="59"/>
                  </a:lnTo>
                  <a:lnTo>
                    <a:pt x="665" y="54"/>
                  </a:lnTo>
                  <a:lnTo>
                    <a:pt x="664" y="49"/>
                  </a:lnTo>
                  <a:lnTo>
                    <a:pt x="661" y="45"/>
                  </a:lnTo>
                  <a:lnTo>
                    <a:pt x="657" y="41"/>
                  </a:lnTo>
                  <a:lnTo>
                    <a:pt x="704" y="4"/>
                  </a:lnTo>
                  <a:lnTo>
                    <a:pt x="685" y="0"/>
                  </a:lnTo>
                  <a:lnTo>
                    <a:pt x="672" y="0"/>
                  </a:lnTo>
                  <a:lnTo>
                    <a:pt x="662" y="0"/>
                  </a:lnTo>
                  <a:lnTo>
                    <a:pt x="655" y="1"/>
                  </a:lnTo>
                  <a:lnTo>
                    <a:pt x="611" y="25"/>
                  </a:lnTo>
                  <a:lnTo>
                    <a:pt x="590" y="22"/>
                  </a:lnTo>
                  <a:lnTo>
                    <a:pt x="568" y="22"/>
                  </a:lnTo>
                  <a:lnTo>
                    <a:pt x="547" y="26"/>
                  </a:lnTo>
                  <a:lnTo>
                    <a:pt x="526" y="30"/>
                  </a:lnTo>
                  <a:lnTo>
                    <a:pt x="508" y="38"/>
                  </a:lnTo>
                  <a:lnTo>
                    <a:pt x="500" y="43"/>
                  </a:lnTo>
                  <a:lnTo>
                    <a:pt x="493" y="47"/>
                  </a:lnTo>
                  <a:lnTo>
                    <a:pt x="488" y="53"/>
                  </a:lnTo>
                  <a:lnTo>
                    <a:pt x="485" y="58"/>
                  </a:lnTo>
                  <a:lnTo>
                    <a:pt x="482" y="64"/>
                  </a:lnTo>
                  <a:lnTo>
                    <a:pt x="481" y="70"/>
                  </a:lnTo>
                  <a:lnTo>
                    <a:pt x="480" y="71"/>
                  </a:lnTo>
                  <a:lnTo>
                    <a:pt x="478" y="72"/>
                  </a:lnTo>
                  <a:lnTo>
                    <a:pt x="475" y="76"/>
                  </a:lnTo>
                  <a:lnTo>
                    <a:pt x="473" y="83"/>
                  </a:lnTo>
                  <a:lnTo>
                    <a:pt x="473" y="90"/>
                  </a:lnTo>
                  <a:lnTo>
                    <a:pt x="473" y="98"/>
                  </a:lnTo>
                  <a:lnTo>
                    <a:pt x="446" y="112"/>
                  </a:lnTo>
                  <a:lnTo>
                    <a:pt x="434" y="115"/>
                  </a:lnTo>
                  <a:lnTo>
                    <a:pt x="425" y="117"/>
                  </a:lnTo>
                  <a:lnTo>
                    <a:pt x="417" y="118"/>
                  </a:lnTo>
                  <a:lnTo>
                    <a:pt x="407" y="119"/>
                  </a:lnTo>
                  <a:lnTo>
                    <a:pt x="397" y="118"/>
                  </a:lnTo>
                  <a:lnTo>
                    <a:pt x="388" y="119"/>
                  </a:lnTo>
                  <a:lnTo>
                    <a:pt x="381" y="121"/>
                  </a:lnTo>
                  <a:lnTo>
                    <a:pt x="376" y="123"/>
                  </a:lnTo>
                  <a:lnTo>
                    <a:pt x="375" y="125"/>
                  </a:lnTo>
                  <a:lnTo>
                    <a:pt x="370" y="124"/>
                  </a:lnTo>
                  <a:lnTo>
                    <a:pt x="368" y="124"/>
                  </a:lnTo>
                  <a:lnTo>
                    <a:pt x="366" y="127"/>
                  </a:lnTo>
                  <a:lnTo>
                    <a:pt x="364" y="130"/>
                  </a:lnTo>
                  <a:lnTo>
                    <a:pt x="361" y="138"/>
                  </a:lnTo>
                  <a:lnTo>
                    <a:pt x="360" y="141"/>
                  </a:lnTo>
                  <a:lnTo>
                    <a:pt x="153" y="130"/>
                  </a:lnTo>
                  <a:lnTo>
                    <a:pt x="113" y="130"/>
                  </a:lnTo>
                  <a:lnTo>
                    <a:pt x="95" y="130"/>
                  </a:lnTo>
                  <a:lnTo>
                    <a:pt x="78" y="131"/>
                  </a:lnTo>
                  <a:lnTo>
                    <a:pt x="65" y="135"/>
                  </a:lnTo>
                  <a:lnTo>
                    <a:pt x="52" y="139"/>
                  </a:lnTo>
                  <a:lnTo>
                    <a:pt x="40" y="144"/>
                  </a:lnTo>
                  <a:lnTo>
                    <a:pt x="30" y="152"/>
                  </a:lnTo>
                  <a:lnTo>
                    <a:pt x="21" y="159"/>
                  </a:lnTo>
                  <a:lnTo>
                    <a:pt x="12" y="162"/>
                  </a:lnTo>
                  <a:lnTo>
                    <a:pt x="7" y="167"/>
                  </a:lnTo>
                  <a:lnTo>
                    <a:pt x="3" y="170"/>
                  </a:lnTo>
                  <a:lnTo>
                    <a:pt x="1" y="173"/>
                  </a:lnTo>
                  <a:lnTo>
                    <a:pt x="0" y="177"/>
                  </a:lnTo>
                  <a:lnTo>
                    <a:pt x="1" y="181"/>
                  </a:lnTo>
                  <a:lnTo>
                    <a:pt x="1" y="183"/>
                  </a:lnTo>
                  <a:lnTo>
                    <a:pt x="4" y="184"/>
                  </a:lnTo>
                  <a:lnTo>
                    <a:pt x="17" y="192"/>
                  </a:lnTo>
                  <a:lnTo>
                    <a:pt x="31" y="199"/>
                  </a:lnTo>
                  <a:lnTo>
                    <a:pt x="46" y="204"/>
                  </a:lnTo>
                  <a:lnTo>
                    <a:pt x="60" y="210"/>
                  </a:lnTo>
                  <a:lnTo>
                    <a:pt x="76" y="214"/>
                  </a:lnTo>
                  <a:lnTo>
                    <a:pt x="92" y="218"/>
                  </a:lnTo>
                  <a:lnTo>
                    <a:pt x="106" y="220"/>
                  </a:lnTo>
                  <a:lnTo>
                    <a:pt x="120" y="221"/>
                  </a:lnTo>
                  <a:lnTo>
                    <a:pt x="277" y="230"/>
                  </a:lnTo>
                  <a:lnTo>
                    <a:pt x="348" y="272"/>
                  </a:lnTo>
                  <a:lnTo>
                    <a:pt x="340" y="275"/>
                  </a:lnTo>
                  <a:lnTo>
                    <a:pt x="329" y="277"/>
                  </a:lnTo>
                  <a:lnTo>
                    <a:pt x="320" y="278"/>
                  </a:lnTo>
                  <a:lnTo>
                    <a:pt x="311" y="278"/>
                  </a:lnTo>
                  <a:lnTo>
                    <a:pt x="299" y="277"/>
                  </a:lnTo>
                  <a:lnTo>
                    <a:pt x="290" y="278"/>
                  </a:lnTo>
                  <a:lnTo>
                    <a:pt x="283" y="281"/>
                  </a:lnTo>
                  <a:lnTo>
                    <a:pt x="277" y="286"/>
                  </a:lnTo>
                  <a:lnTo>
                    <a:pt x="272" y="287"/>
                  </a:lnTo>
                  <a:lnTo>
                    <a:pt x="268" y="289"/>
                  </a:lnTo>
                  <a:lnTo>
                    <a:pt x="266" y="292"/>
                  </a:lnTo>
                  <a:lnTo>
                    <a:pt x="264" y="303"/>
                  </a:lnTo>
                  <a:lnTo>
                    <a:pt x="265" y="314"/>
                  </a:lnTo>
                  <a:lnTo>
                    <a:pt x="267" y="317"/>
                  </a:lnTo>
                  <a:lnTo>
                    <a:pt x="268" y="320"/>
                  </a:lnTo>
                  <a:lnTo>
                    <a:pt x="269" y="320"/>
                  </a:lnTo>
                  <a:lnTo>
                    <a:pt x="271" y="321"/>
                  </a:lnTo>
                  <a:lnTo>
                    <a:pt x="297" y="323"/>
                  </a:lnTo>
                  <a:lnTo>
                    <a:pt x="304" y="321"/>
                  </a:lnTo>
                  <a:lnTo>
                    <a:pt x="306" y="321"/>
                  </a:lnTo>
                  <a:lnTo>
                    <a:pt x="306" y="320"/>
                  </a:lnTo>
                  <a:lnTo>
                    <a:pt x="344" y="320"/>
                  </a:lnTo>
                  <a:lnTo>
                    <a:pt x="347" y="320"/>
                  </a:lnTo>
                  <a:lnTo>
                    <a:pt x="343" y="321"/>
                  </a:lnTo>
                  <a:lnTo>
                    <a:pt x="340" y="325"/>
                  </a:lnTo>
                  <a:lnTo>
                    <a:pt x="335" y="325"/>
                  </a:lnTo>
                  <a:lnTo>
                    <a:pt x="330" y="327"/>
                  </a:lnTo>
                  <a:lnTo>
                    <a:pt x="329" y="331"/>
                  </a:lnTo>
                  <a:lnTo>
                    <a:pt x="328" y="337"/>
                  </a:lnTo>
                  <a:lnTo>
                    <a:pt x="327" y="342"/>
                  </a:lnTo>
                  <a:lnTo>
                    <a:pt x="328" y="352"/>
                  </a:lnTo>
                  <a:lnTo>
                    <a:pt x="330" y="357"/>
                  </a:lnTo>
                  <a:lnTo>
                    <a:pt x="331" y="359"/>
                  </a:lnTo>
                  <a:lnTo>
                    <a:pt x="334" y="359"/>
                  </a:lnTo>
                  <a:lnTo>
                    <a:pt x="361" y="362"/>
                  </a:lnTo>
                  <a:lnTo>
                    <a:pt x="369" y="362"/>
                  </a:lnTo>
                  <a:lnTo>
                    <a:pt x="371" y="362"/>
                  </a:lnTo>
                  <a:lnTo>
                    <a:pt x="371" y="359"/>
                  </a:lnTo>
                  <a:lnTo>
                    <a:pt x="411" y="359"/>
                  </a:lnTo>
                  <a:lnTo>
                    <a:pt x="439" y="354"/>
                  </a:lnTo>
                  <a:lnTo>
                    <a:pt x="440" y="350"/>
                  </a:lnTo>
                  <a:lnTo>
                    <a:pt x="440" y="346"/>
                  </a:lnTo>
                  <a:lnTo>
                    <a:pt x="440" y="341"/>
                  </a:lnTo>
                  <a:lnTo>
                    <a:pt x="440" y="339"/>
                  </a:lnTo>
                  <a:lnTo>
                    <a:pt x="453" y="333"/>
                  </a:lnTo>
                  <a:lnTo>
                    <a:pt x="487" y="354"/>
                  </a:lnTo>
                  <a:lnTo>
                    <a:pt x="495" y="355"/>
                  </a:lnTo>
                  <a:lnTo>
                    <a:pt x="512" y="356"/>
                  </a:lnTo>
                  <a:lnTo>
                    <a:pt x="582" y="357"/>
                  </a:lnTo>
                  <a:lnTo>
                    <a:pt x="550" y="354"/>
                  </a:lnTo>
                  <a:lnTo>
                    <a:pt x="473" y="278"/>
                  </a:lnTo>
                  <a:lnTo>
                    <a:pt x="475" y="247"/>
                  </a:lnTo>
                  <a:lnTo>
                    <a:pt x="477" y="245"/>
                  </a:lnTo>
                  <a:lnTo>
                    <a:pt x="414" y="309"/>
                  </a:lnTo>
                  <a:lnTo>
                    <a:pt x="385" y="293"/>
                  </a:lnTo>
                  <a:lnTo>
                    <a:pt x="372" y="299"/>
                  </a:lnTo>
                  <a:lnTo>
                    <a:pt x="373" y="302"/>
                  </a:lnTo>
                  <a:lnTo>
                    <a:pt x="374" y="307"/>
                  </a:lnTo>
                  <a:lnTo>
                    <a:pt x="373" y="312"/>
                  </a:lnTo>
                  <a:lnTo>
                    <a:pt x="372" y="314"/>
                  </a:lnTo>
                  <a:lnTo>
                    <a:pt x="362" y="316"/>
                  </a:lnTo>
                  <a:lnTo>
                    <a:pt x="375" y="317"/>
                  </a:lnTo>
                  <a:lnTo>
                    <a:pt x="384" y="317"/>
                  </a:lnTo>
                  <a:lnTo>
                    <a:pt x="395" y="316"/>
                  </a:lnTo>
                  <a:lnTo>
                    <a:pt x="405" y="314"/>
                  </a:lnTo>
                  <a:lnTo>
                    <a:pt x="414" y="309"/>
                  </a:lnTo>
                  <a:lnTo>
                    <a:pt x="477" y="245"/>
                  </a:lnTo>
                  <a:lnTo>
                    <a:pt x="557" y="151"/>
                  </a:lnTo>
                  <a:lnTo>
                    <a:pt x="557" y="123"/>
                  </a:lnTo>
                  <a:lnTo>
                    <a:pt x="546" y="133"/>
                  </a:lnTo>
                  <a:lnTo>
                    <a:pt x="535" y="150"/>
                  </a:lnTo>
                  <a:lnTo>
                    <a:pt x="557" y="151"/>
                  </a:lnTo>
                  <a:lnTo>
                    <a:pt x="477" y="245"/>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58" name="Freeform 163"/>
            <p:cNvSpPr>
              <a:spLocks/>
            </p:cNvSpPr>
            <p:nvPr/>
          </p:nvSpPr>
          <p:spPr bwMode="auto">
            <a:xfrm>
              <a:off x="3725" y="1345"/>
              <a:ext cx="921" cy="363"/>
            </a:xfrm>
            <a:custGeom>
              <a:avLst/>
              <a:gdLst/>
              <a:ahLst/>
              <a:cxnLst>
                <a:cxn ang="0">
                  <a:pos x="587" y="244"/>
                </a:cxn>
                <a:cxn ang="0">
                  <a:pos x="698" y="235"/>
                </a:cxn>
                <a:cxn ang="0">
                  <a:pos x="744" y="222"/>
                </a:cxn>
                <a:cxn ang="0">
                  <a:pos x="846" y="236"/>
                </a:cxn>
                <a:cxn ang="0">
                  <a:pos x="888" y="236"/>
                </a:cxn>
                <a:cxn ang="0">
                  <a:pos x="920" y="123"/>
                </a:cxn>
                <a:cxn ang="0">
                  <a:pos x="879" y="118"/>
                </a:cxn>
                <a:cxn ang="0">
                  <a:pos x="850" y="132"/>
                </a:cxn>
                <a:cxn ang="0">
                  <a:pos x="817" y="16"/>
                </a:cxn>
                <a:cxn ang="0">
                  <a:pos x="817" y="17"/>
                </a:cxn>
                <a:cxn ang="0">
                  <a:pos x="821" y="21"/>
                </a:cxn>
                <a:cxn ang="0">
                  <a:pos x="734" y="139"/>
                </a:cxn>
                <a:cxn ang="0">
                  <a:pos x="711" y="154"/>
                </a:cxn>
                <a:cxn ang="0">
                  <a:pos x="687" y="158"/>
                </a:cxn>
                <a:cxn ang="0">
                  <a:pos x="603" y="152"/>
                </a:cxn>
                <a:cxn ang="0">
                  <a:pos x="599" y="103"/>
                </a:cxn>
                <a:cxn ang="0">
                  <a:pos x="655" y="81"/>
                </a:cxn>
                <a:cxn ang="0">
                  <a:pos x="666" y="64"/>
                </a:cxn>
                <a:cxn ang="0">
                  <a:pos x="664" y="49"/>
                </a:cxn>
                <a:cxn ang="0">
                  <a:pos x="704" y="4"/>
                </a:cxn>
                <a:cxn ang="0">
                  <a:pos x="662" y="0"/>
                </a:cxn>
                <a:cxn ang="0">
                  <a:pos x="590" y="22"/>
                </a:cxn>
                <a:cxn ang="0">
                  <a:pos x="526" y="30"/>
                </a:cxn>
                <a:cxn ang="0">
                  <a:pos x="493" y="47"/>
                </a:cxn>
                <a:cxn ang="0">
                  <a:pos x="482" y="64"/>
                </a:cxn>
                <a:cxn ang="0">
                  <a:pos x="478" y="72"/>
                </a:cxn>
                <a:cxn ang="0">
                  <a:pos x="473" y="90"/>
                </a:cxn>
                <a:cxn ang="0">
                  <a:pos x="434" y="115"/>
                </a:cxn>
                <a:cxn ang="0">
                  <a:pos x="407" y="119"/>
                </a:cxn>
                <a:cxn ang="0">
                  <a:pos x="381" y="121"/>
                </a:cxn>
                <a:cxn ang="0">
                  <a:pos x="370" y="124"/>
                </a:cxn>
                <a:cxn ang="0">
                  <a:pos x="364" y="130"/>
                </a:cxn>
                <a:cxn ang="0">
                  <a:pos x="153" y="130"/>
                </a:cxn>
                <a:cxn ang="0">
                  <a:pos x="78" y="131"/>
                </a:cxn>
                <a:cxn ang="0">
                  <a:pos x="40" y="144"/>
                </a:cxn>
                <a:cxn ang="0">
                  <a:pos x="12" y="162"/>
                </a:cxn>
                <a:cxn ang="0">
                  <a:pos x="1" y="173"/>
                </a:cxn>
                <a:cxn ang="0">
                  <a:pos x="1" y="183"/>
                </a:cxn>
                <a:cxn ang="0">
                  <a:pos x="31" y="199"/>
                </a:cxn>
                <a:cxn ang="0">
                  <a:pos x="76" y="214"/>
                </a:cxn>
                <a:cxn ang="0">
                  <a:pos x="120" y="221"/>
                </a:cxn>
                <a:cxn ang="0">
                  <a:pos x="340" y="275"/>
                </a:cxn>
                <a:cxn ang="0">
                  <a:pos x="311" y="278"/>
                </a:cxn>
                <a:cxn ang="0">
                  <a:pos x="283" y="281"/>
                </a:cxn>
                <a:cxn ang="0">
                  <a:pos x="268" y="289"/>
                </a:cxn>
                <a:cxn ang="0">
                  <a:pos x="265" y="314"/>
                </a:cxn>
                <a:cxn ang="0">
                  <a:pos x="269" y="320"/>
                </a:cxn>
                <a:cxn ang="0">
                  <a:pos x="304" y="321"/>
                </a:cxn>
                <a:cxn ang="0">
                  <a:pos x="344" y="320"/>
                </a:cxn>
                <a:cxn ang="0">
                  <a:pos x="340" y="325"/>
                </a:cxn>
                <a:cxn ang="0">
                  <a:pos x="329" y="331"/>
                </a:cxn>
                <a:cxn ang="0">
                  <a:pos x="328" y="352"/>
                </a:cxn>
                <a:cxn ang="0">
                  <a:pos x="334" y="359"/>
                </a:cxn>
                <a:cxn ang="0">
                  <a:pos x="371" y="362"/>
                </a:cxn>
                <a:cxn ang="0">
                  <a:pos x="439" y="354"/>
                </a:cxn>
                <a:cxn ang="0">
                  <a:pos x="440" y="341"/>
                </a:cxn>
                <a:cxn ang="0">
                  <a:pos x="487" y="354"/>
                </a:cxn>
                <a:cxn ang="0">
                  <a:pos x="582" y="357"/>
                </a:cxn>
                <a:cxn ang="0">
                  <a:pos x="475" y="247"/>
                </a:cxn>
              </a:cxnLst>
              <a:rect l="0" t="0" r="r" b="b"/>
              <a:pathLst>
                <a:path w="921" h="363">
                  <a:moveTo>
                    <a:pt x="477" y="245"/>
                  </a:moveTo>
                  <a:lnTo>
                    <a:pt x="532" y="246"/>
                  </a:lnTo>
                  <a:lnTo>
                    <a:pt x="587" y="244"/>
                  </a:lnTo>
                  <a:lnTo>
                    <a:pt x="640" y="239"/>
                  </a:lnTo>
                  <a:lnTo>
                    <a:pt x="695" y="232"/>
                  </a:lnTo>
                  <a:lnTo>
                    <a:pt x="698" y="235"/>
                  </a:lnTo>
                  <a:lnTo>
                    <a:pt x="703" y="235"/>
                  </a:lnTo>
                  <a:lnTo>
                    <a:pt x="701" y="231"/>
                  </a:lnTo>
                  <a:lnTo>
                    <a:pt x="744" y="222"/>
                  </a:lnTo>
                  <a:lnTo>
                    <a:pt x="788" y="211"/>
                  </a:lnTo>
                  <a:lnTo>
                    <a:pt x="831" y="231"/>
                  </a:lnTo>
                  <a:lnTo>
                    <a:pt x="846" y="236"/>
                  </a:lnTo>
                  <a:lnTo>
                    <a:pt x="854" y="238"/>
                  </a:lnTo>
                  <a:lnTo>
                    <a:pt x="861" y="238"/>
                  </a:lnTo>
                  <a:lnTo>
                    <a:pt x="888" y="236"/>
                  </a:lnTo>
                  <a:lnTo>
                    <a:pt x="860" y="193"/>
                  </a:lnTo>
                  <a:lnTo>
                    <a:pt x="860" y="189"/>
                  </a:lnTo>
                  <a:lnTo>
                    <a:pt x="920" y="123"/>
                  </a:lnTo>
                  <a:lnTo>
                    <a:pt x="890" y="118"/>
                  </a:lnTo>
                  <a:lnTo>
                    <a:pt x="884" y="118"/>
                  </a:lnTo>
                  <a:lnTo>
                    <a:pt x="879" y="118"/>
                  </a:lnTo>
                  <a:lnTo>
                    <a:pt x="873" y="119"/>
                  </a:lnTo>
                  <a:lnTo>
                    <a:pt x="869" y="121"/>
                  </a:lnTo>
                  <a:lnTo>
                    <a:pt x="850" y="132"/>
                  </a:lnTo>
                  <a:lnTo>
                    <a:pt x="873" y="16"/>
                  </a:lnTo>
                  <a:lnTo>
                    <a:pt x="848" y="15"/>
                  </a:lnTo>
                  <a:lnTo>
                    <a:pt x="817" y="16"/>
                  </a:lnTo>
                  <a:lnTo>
                    <a:pt x="779" y="16"/>
                  </a:lnTo>
                  <a:lnTo>
                    <a:pt x="779" y="17"/>
                  </a:lnTo>
                  <a:lnTo>
                    <a:pt x="817" y="17"/>
                  </a:lnTo>
                  <a:lnTo>
                    <a:pt x="820" y="18"/>
                  </a:lnTo>
                  <a:lnTo>
                    <a:pt x="821" y="19"/>
                  </a:lnTo>
                  <a:lnTo>
                    <a:pt x="821" y="21"/>
                  </a:lnTo>
                  <a:lnTo>
                    <a:pt x="819" y="24"/>
                  </a:lnTo>
                  <a:lnTo>
                    <a:pt x="748" y="123"/>
                  </a:lnTo>
                  <a:lnTo>
                    <a:pt x="734" y="139"/>
                  </a:lnTo>
                  <a:lnTo>
                    <a:pt x="726" y="144"/>
                  </a:lnTo>
                  <a:lnTo>
                    <a:pt x="719" y="150"/>
                  </a:lnTo>
                  <a:lnTo>
                    <a:pt x="711" y="154"/>
                  </a:lnTo>
                  <a:lnTo>
                    <a:pt x="704" y="157"/>
                  </a:lnTo>
                  <a:lnTo>
                    <a:pt x="696" y="158"/>
                  </a:lnTo>
                  <a:lnTo>
                    <a:pt x="687" y="158"/>
                  </a:lnTo>
                  <a:lnTo>
                    <a:pt x="609" y="154"/>
                  </a:lnTo>
                  <a:lnTo>
                    <a:pt x="605" y="153"/>
                  </a:lnTo>
                  <a:lnTo>
                    <a:pt x="603" y="152"/>
                  </a:lnTo>
                  <a:lnTo>
                    <a:pt x="601" y="149"/>
                  </a:lnTo>
                  <a:lnTo>
                    <a:pt x="600" y="145"/>
                  </a:lnTo>
                  <a:lnTo>
                    <a:pt x="599" y="103"/>
                  </a:lnTo>
                  <a:lnTo>
                    <a:pt x="625" y="97"/>
                  </a:lnTo>
                  <a:lnTo>
                    <a:pt x="646" y="88"/>
                  </a:lnTo>
                  <a:lnTo>
                    <a:pt x="655" y="81"/>
                  </a:lnTo>
                  <a:lnTo>
                    <a:pt x="662" y="76"/>
                  </a:lnTo>
                  <a:lnTo>
                    <a:pt x="665" y="68"/>
                  </a:lnTo>
                  <a:lnTo>
                    <a:pt x="666" y="64"/>
                  </a:lnTo>
                  <a:lnTo>
                    <a:pt x="667" y="59"/>
                  </a:lnTo>
                  <a:lnTo>
                    <a:pt x="665" y="54"/>
                  </a:lnTo>
                  <a:lnTo>
                    <a:pt x="664" y="49"/>
                  </a:lnTo>
                  <a:lnTo>
                    <a:pt x="661" y="45"/>
                  </a:lnTo>
                  <a:lnTo>
                    <a:pt x="657" y="41"/>
                  </a:lnTo>
                  <a:lnTo>
                    <a:pt x="704" y="4"/>
                  </a:lnTo>
                  <a:lnTo>
                    <a:pt x="685" y="0"/>
                  </a:lnTo>
                  <a:lnTo>
                    <a:pt x="672" y="0"/>
                  </a:lnTo>
                  <a:lnTo>
                    <a:pt x="662" y="0"/>
                  </a:lnTo>
                  <a:lnTo>
                    <a:pt x="655" y="1"/>
                  </a:lnTo>
                  <a:lnTo>
                    <a:pt x="611" y="25"/>
                  </a:lnTo>
                  <a:lnTo>
                    <a:pt x="590" y="22"/>
                  </a:lnTo>
                  <a:lnTo>
                    <a:pt x="568" y="22"/>
                  </a:lnTo>
                  <a:lnTo>
                    <a:pt x="547" y="26"/>
                  </a:lnTo>
                  <a:lnTo>
                    <a:pt x="526" y="30"/>
                  </a:lnTo>
                  <a:lnTo>
                    <a:pt x="508" y="38"/>
                  </a:lnTo>
                  <a:lnTo>
                    <a:pt x="500" y="43"/>
                  </a:lnTo>
                  <a:lnTo>
                    <a:pt x="493" y="47"/>
                  </a:lnTo>
                  <a:lnTo>
                    <a:pt x="488" y="53"/>
                  </a:lnTo>
                  <a:lnTo>
                    <a:pt x="485" y="58"/>
                  </a:lnTo>
                  <a:lnTo>
                    <a:pt x="482" y="64"/>
                  </a:lnTo>
                  <a:lnTo>
                    <a:pt x="481" y="70"/>
                  </a:lnTo>
                  <a:lnTo>
                    <a:pt x="480" y="71"/>
                  </a:lnTo>
                  <a:lnTo>
                    <a:pt x="478" y="72"/>
                  </a:lnTo>
                  <a:lnTo>
                    <a:pt x="475" y="76"/>
                  </a:lnTo>
                  <a:lnTo>
                    <a:pt x="473" y="83"/>
                  </a:lnTo>
                  <a:lnTo>
                    <a:pt x="473" y="90"/>
                  </a:lnTo>
                  <a:lnTo>
                    <a:pt x="473" y="98"/>
                  </a:lnTo>
                  <a:lnTo>
                    <a:pt x="446" y="112"/>
                  </a:lnTo>
                  <a:lnTo>
                    <a:pt x="434" y="115"/>
                  </a:lnTo>
                  <a:lnTo>
                    <a:pt x="425" y="117"/>
                  </a:lnTo>
                  <a:lnTo>
                    <a:pt x="417" y="118"/>
                  </a:lnTo>
                  <a:lnTo>
                    <a:pt x="407" y="119"/>
                  </a:lnTo>
                  <a:lnTo>
                    <a:pt x="397" y="118"/>
                  </a:lnTo>
                  <a:lnTo>
                    <a:pt x="388" y="119"/>
                  </a:lnTo>
                  <a:lnTo>
                    <a:pt x="381" y="121"/>
                  </a:lnTo>
                  <a:lnTo>
                    <a:pt x="376" y="123"/>
                  </a:lnTo>
                  <a:lnTo>
                    <a:pt x="375" y="125"/>
                  </a:lnTo>
                  <a:lnTo>
                    <a:pt x="370" y="124"/>
                  </a:lnTo>
                  <a:lnTo>
                    <a:pt x="368" y="124"/>
                  </a:lnTo>
                  <a:lnTo>
                    <a:pt x="366" y="127"/>
                  </a:lnTo>
                  <a:lnTo>
                    <a:pt x="364" y="130"/>
                  </a:lnTo>
                  <a:lnTo>
                    <a:pt x="361" y="138"/>
                  </a:lnTo>
                  <a:lnTo>
                    <a:pt x="360" y="141"/>
                  </a:lnTo>
                  <a:lnTo>
                    <a:pt x="153" y="130"/>
                  </a:lnTo>
                  <a:lnTo>
                    <a:pt x="113" y="130"/>
                  </a:lnTo>
                  <a:lnTo>
                    <a:pt x="95" y="130"/>
                  </a:lnTo>
                  <a:lnTo>
                    <a:pt x="78" y="131"/>
                  </a:lnTo>
                  <a:lnTo>
                    <a:pt x="65" y="135"/>
                  </a:lnTo>
                  <a:lnTo>
                    <a:pt x="52" y="139"/>
                  </a:lnTo>
                  <a:lnTo>
                    <a:pt x="40" y="144"/>
                  </a:lnTo>
                  <a:lnTo>
                    <a:pt x="30" y="152"/>
                  </a:lnTo>
                  <a:lnTo>
                    <a:pt x="21" y="159"/>
                  </a:lnTo>
                  <a:lnTo>
                    <a:pt x="12" y="162"/>
                  </a:lnTo>
                  <a:lnTo>
                    <a:pt x="7" y="167"/>
                  </a:lnTo>
                  <a:lnTo>
                    <a:pt x="3" y="170"/>
                  </a:lnTo>
                  <a:lnTo>
                    <a:pt x="1" y="173"/>
                  </a:lnTo>
                  <a:lnTo>
                    <a:pt x="0" y="177"/>
                  </a:lnTo>
                  <a:lnTo>
                    <a:pt x="1" y="181"/>
                  </a:lnTo>
                  <a:lnTo>
                    <a:pt x="1" y="183"/>
                  </a:lnTo>
                  <a:lnTo>
                    <a:pt x="4" y="184"/>
                  </a:lnTo>
                  <a:lnTo>
                    <a:pt x="17" y="192"/>
                  </a:lnTo>
                  <a:lnTo>
                    <a:pt x="31" y="199"/>
                  </a:lnTo>
                  <a:lnTo>
                    <a:pt x="46" y="204"/>
                  </a:lnTo>
                  <a:lnTo>
                    <a:pt x="60" y="210"/>
                  </a:lnTo>
                  <a:lnTo>
                    <a:pt x="76" y="214"/>
                  </a:lnTo>
                  <a:lnTo>
                    <a:pt x="92" y="218"/>
                  </a:lnTo>
                  <a:lnTo>
                    <a:pt x="106" y="220"/>
                  </a:lnTo>
                  <a:lnTo>
                    <a:pt x="120" y="221"/>
                  </a:lnTo>
                  <a:lnTo>
                    <a:pt x="277" y="230"/>
                  </a:lnTo>
                  <a:lnTo>
                    <a:pt x="348" y="272"/>
                  </a:lnTo>
                  <a:lnTo>
                    <a:pt x="340" y="275"/>
                  </a:lnTo>
                  <a:lnTo>
                    <a:pt x="329" y="277"/>
                  </a:lnTo>
                  <a:lnTo>
                    <a:pt x="320" y="278"/>
                  </a:lnTo>
                  <a:lnTo>
                    <a:pt x="311" y="278"/>
                  </a:lnTo>
                  <a:lnTo>
                    <a:pt x="299" y="277"/>
                  </a:lnTo>
                  <a:lnTo>
                    <a:pt x="290" y="278"/>
                  </a:lnTo>
                  <a:lnTo>
                    <a:pt x="283" y="281"/>
                  </a:lnTo>
                  <a:lnTo>
                    <a:pt x="277" y="286"/>
                  </a:lnTo>
                  <a:lnTo>
                    <a:pt x="272" y="287"/>
                  </a:lnTo>
                  <a:lnTo>
                    <a:pt x="268" y="289"/>
                  </a:lnTo>
                  <a:lnTo>
                    <a:pt x="266" y="292"/>
                  </a:lnTo>
                  <a:lnTo>
                    <a:pt x="264" y="303"/>
                  </a:lnTo>
                  <a:lnTo>
                    <a:pt x="265" y="314"/>
                  </a:lnTo>
                  <a:lnTo>
                    <a:pt x="267" y="317"/>
                  </a:lnTo>
                  <a:lnTo>
                    <a:pt x="268" y="320"/>
                  </a:lnTo>
                  <a:lnTo>
                    <a:pt x="269" y="320"/>
                  </a:lnTo>
                  <a:lnTo>
                    <a:pt x="271" y="321"/>
                  </a:lnTo>
                  <a:lnTo>
                    <a:pt x="297" y="323"/>
                  </a:lnTo>
                  <a:lnTo>
                    <a:pt x="304" y="321"/>
                  </a:lnTo>
                  <a:lnTo>
                    <a:pt x="306" y="321"/>
                  </a:lnTo>
                  <a:lnTo>
                    <a:pt x="306" y="320"/>
                  </a:lnTo>
                  <a:lnTo>
                    <a:pt x="344" y="320"/>
                  </a:lnTo>
                  <a:lnTo>
                    <a:pt x="347" y="320"/>
                  </a:lnTo>
                  <a:lnTo>
                    <a:pt x="343" y="321"/>
                  </a:lnTo>
                  <a:lnTo>
                    <a:pt x="340" y="325"/>
                  </a:lnTo>
                  <a:lnTo>
                    <a:pt x="335" y="325"/>
                  </a:lnTo>
                  <a:lnTo>
                    <a:pt x="330" y="327"/>
                  </a:lnTo>
                  <a:lnTo>
                    <a:pt x="329" y="331"/>
                  </a:lnTo>
                  <a:lnTo>
                    <a:pt x="328" y="337"/>
                  </a:lnTo>
                  <a:lnTo>
                    <a:pt x="327" y="342"/>
                  </a:lnTo>
                  <a:lnTo>
                    <a:pt x="328" y="352"/>
                  </a:lnTo>
                  <a:lnTo>
                    <a:pt x="330" y="357"/>
                  </a:lnTo>
                  <a:lnTo>
                    <a:pt x="331" y="359"/>
                  </a:lnTo>
                  <a:lnTo>
                    <a:pt x="334" y="359"/>
                  </a:lnTo>
                  <a:lnTo>
                    <a:pt x="361" y="362"/>
                  </a:lnTo>
                  <a:lnTo>
                    <a:pt x="369" y="362"/>
                  </a:lnTo>
                  <a:lnTo>
                    <a:pt x="371" y="362"/>
                  </a:lnTo>
                  <a:lnTo>
                    <a:pt x="371" y="359"/>
                  </a:lnTo>
                  <a:lnTo>
                    <a:pt x="411" y="359"/>
                  </a:lnTo>
                  <a:lnTo>
                    <a:pt x="439" y="354"/>
                  </a:lnTo>
                  <a:lnTo>
                    <a:pt x="440" y="350"/>
                  </a:lnTo>
                  <a:lnTo>
                    <a:pt x="440" y="346"/>
                  </a:lnTo>
                  <a:lnTo>
                    <a:pt x="440" y="341"/>
                  </a:lnTo>
                  <a:lnTo>
                    <a:pt x="440" y="339"/>
                  </a:lnTo>
                  <a:lnTo>
                    <a:pt x="453" y="333"/>
                  </a:lnTo>
                  <a:lnTo>
                    <a:pt x="487" y="354"/>
                  </a:lnTo>
                  <a:lnTo>
                    <a:pt x="495" y="355"/>
                  </a:lnTo>
                  <a:lnTo>
                    <a:pt x="512" y="356"/>
                  </a:lnTo>
                  <a:lnTo>
                    <a:pt x="582" y="357"/>
                  </a:lnTo>
                  <a:lnTo>
                    <a:pt x="550" y="354"/>
                  </a:lnTo>
                  <a:lnTo>
                    <a:pt x="473" y="278"/>
                  </a:lnTo>
                  <a:lnTo>
                    <a:pt x="475" y="247"/>
                  </a:lnTo>
                  <a:lnTo>
                    <a:pt x="477" y="245"/>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59" name="Freeform 164"/>
            <p:cNvSpPr>
              <a:spLocks/>
            </p:cNvSpPr>
            <p:nvPr/>
          </p:nvSpPr>
          <p:spPr bwMode="auto">
            <a:xfrm>
              <a:off x="4087" y="1637"/>
              <a:ext cx="52" cy="27"/>
            </a:xfrm>
            <a:custGeom>
              <a:avLst/>
              <a:gdLst/>
              <a:ahLst/>
              <a:cxnLst>
                <a:cxn ang="0">
                  <a:pos x="51" y="17"/>
                </a:cxn>
                <a:cxn ang="0">
                  <a:pos x="23" y="0"/>
                </a:cxn>
                <a:cxn ang="0">
                  <a:pos x="9" y="7"/>
                </a:cxn>
                <a:cxn ang="0">
                  <a:pos x="10" y="9"/>
                </a:cxn>
                <a:cxn ang="0">
                  <a:pos x="11" y="15"/>
                </a:cxn>
                <a:cxn ang="0">
                  <a:pos x="10" y="20"/>
                </a:cxn>
                <a:cxn ang="0">
                  <a:pos x="9" y="22"/>
                </a:cxn>
                <a:cxn ang="0">
                  <a:pos x="0" y="24"/>
                </a:cxn>
                <a:cxn ang="0">
                  <a:pos x="12" y="26"/>
                </a:cxn>
                <a:cxn ang="0">
                  <a:pos x="22" y="26"/>
                </a:cxn>
                <a:cxn ang="0">
                  <a:pos x="32" y="24"/>
                </a:cxn>
                <a:cxn ang="0">
                  <a:pos x="42" y="22"/>
                </a:cxn>
                <a:cxn ang="0">
                  <a:pos x="51" y="17"/>
                </a:cxn>
              </a:cxnLst>
              <a:rect l="0" t="0" r="r" b="b"/>
              <a:pathLst>
                <a:path w="52" h="27">
                  <a:moveTo>
                    <a:pt x="51" y="17"/>
                  </a:moveTo>
                  <a:lnTo>
                    <a:pt x="23" y="0"/>
                  </a:lnTo>
                  <a:lnTo>
                    <a:pt x="9" y="7"/>
                  </a:lnTo>
                  <a:lnTo>
                    <a:pt x="10" y="9"/>
                  </a:lnTo>
                  <a:lnTo>
                    <a:pt x="11" y="15"/>
                  </a:lnTo>
                  <a:lnTo>
                    <a:pt x="10" y="20"/>
                  </a:lnTo>
                  <a:lnTo>
                    <a:pt x="9" y="22"/>
                  </a:lnTo>
                  <a:lnTo>
                    <a:pt x="0" y="24"/>
                  </a:lnTo>
                  <a:lnTo>
                    <a:pt x="12" y="26"/>
                  </a:lnTo>
                  <a:lnTo>
                    <a:pt x="22" y="26"/>
                  </a:lnTo>
                  <a:lnTo>
                    <a:pt x="32" y="24"/>
                  </a:lnTo>
                  <a:lnTo>
                    <a:pt x="42" y="22"/>
                  </a:lnTo>
                  <a:lnTo>
                    <a:pt x="51" y="17"/>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60" name="Freeform 165"/>
            <p:cNvSpPr>
              <a:spLocks/>
            </p:cNvSpPr>
            <p:nvPr/>
          </p:nvSpPr>
          <p:spPr bwMode="auto">
            <a:xfrm>
              <a:off x="4261" y="1469"/>
              <a:ext cx="23" cy="29"/>
            </a:xfrm>
            <a:custGeom>
              <a:avLst/>
              <a:gdLst/>
              <a:ahLst/>
              <a:cxnLst>
                <a:cxn ang="0">
                  <a:pos x="22" y="28"/>
                </a:cxn>
                <a:cxn ang="0">
                  <a:pos x="22" y="0"/>
                </a:cxn>
                <a:cxn ang="0">
                  <a:pos x="10" y="10"/>
                </a:cxn>
                <a:cxn ang="0">
                  <a:pos x="0" y="26"/>
                </a:cxn>
                <a:cxn ang="0">
                  <a:pos x="22" y="28"/>
                </a:cxn>
              </a:cxnLst>
              <a:rect l="0" t="0" r="r" b="b"/>
              <a:pathLst>
                <a:path w="23" h="29">
                  <a:moveTo>
                    <a:pt x="22" y="28"/>
                  </a:moveTo>
                  <a:lnTo>
                    <a:pt x="22" y="0"/>
                  </a:lnTo>
                  <a:lnTo>
                    <a:pt x="10" y="10"/>
                  </a:lnTo>
                  <a:lnTo>
                    <a:pt x="0" y="26"/>
                  </a:lnTo>
                  <a:lnTo>
                    <a:pt x="22" y="28"/>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61" name="Line 166"/>
            <p:cNvSpPr>
              <a:spLocks noChangeShapeType="1"/>
            </p:cNvSpPr>
            <p:nvPr/>
          </p:nvSpPr>
          <p:spPr bwMode="auto">
            <a:xfrm flipH="1" flipV="1">
              <a:off x="4079" y="1490"/>
              <a:ext cx="180" cy="2"/>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62" name="Freeform 167"/>
            <p:cNvSpPr>
              <a:spLocks/>
            </p:cNvSpPr>
            <p:nvPr/>
          </p:nvSpPr>
          <p:spPr bwMode="auto">
            <a:xfrm>
              <a:off x="4113" y="1458"/>
              <a:ext cx="87" cy="32"/>
            </a:xfrm>
            <a:custGeom>
              <a:avLst/>
              <a:gdLst/>
              <a:ahLst/>
              <a:cxnLst>
                <a:cxn ang="0">
                  <a:pos x="0" y="31"/>
                </a:cxn>
                <a:cxn ang="0">
                  <a:pos x="44" y="6"/>
                </a:cxn>
                <a:cxn ang="0">
                  <a:pos x="52" y="4"/>
                </a:cxn>
                <a:cxn ang="0">
                  <a:pos x="62" y="2"/>
                </a:cxn>
                <a:cxn ang="0">
                  <a:pos x="86" y="0"/>
                </a:cxn>
                <a:cxn ang="0">
                  <a:pos x="57" y="0"/>
                </a:cxn>
              </a:cxnLst>
              <a:rect l="0" t="0" r="r" b="b"/>
              <a:pathLst>
                <a:path w="87" h="32">
                  <a:moveTo>
                    <a:pt x="0" y="31"/>
                  </a:moveTo>
                  <a:lnTo>
                    <a:pt x="44" y="6"/>
                  </a:lnTo>
                  <a:lnTo>
                    <a:pt x="52" y="4"/>
                  </a:lnTo>
                  <a:lnTo>
                    <a:pt x="62" y="2"/>
                  </a:lnTo>
                  <a:lnTo>
                    <a:pt x="86" y="0"/>
                  </a:lnTo>
                  <a:lnTo>
                    <a:pt x="57"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63" name="Freeform 168"/>
            <p:cNvSpPr>
              <a:spLocks/>
            </p:cNvSpPr>
            <p:nvPr/>
          </p:nvSpPr>
          <p:spPr bwMode="auto">
            <a:xfrm>
              <a:off x="4121" y="1475"/>
              <a:ext cx="17" cy="17"/>
            </a:xfrm>
            <a:custGeom>
              <a:avLst/>
              <a:gdLst/>
              <a:ahLst/>
              <a:cxnLst>
                <a:cxn ang="0">
                  <a:pos x="0" y="16"/>
                </a:cxn>
                <a:cxn ang="0">
                  <a:pos x="11" y="5"/>
                </a:cxn>
                <a:cxn ang="0">
                  <a:pos x="16" y="0"/>
                </a:cxn>
              </a:cxnLst>
              <a:rect l="0" t="0" r="r" b="b"/>
              <a:pathLst>
                <a:path w="17" h="17">
                  <a:moveTo>
                    <a:pt x="0" y="16"/>
                  </a:moveTo>
                  <a:lnTo>
                    <a:pt x="11" y="5"/>
                  </a:lnTo>
                  <a:lnTo>
                    <a:pt x="16"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64" name="Freeform 169"/>
            <p:cNvSpPr>
              <a:spLocks/>
            </p:cNvSpPr>
            <p:nvPr/>
          </p:nvSpPr>
          <p:spPr bwMode="auto">
            <a:xfrm>
              <a:off x="4099" y="1471"/>
              <a:ext cx="35" cy="17"/>
            </a:xfrm>
            <a:custGeom>
              <a:avLst/>
              <a:gdLst/>
              <a:ahLst/>
              <a:cxnLst>
                <a:cxn ang="0">
                  <a:pos x="34" y="16"/>
                </a:cxn>
                <a:cxn ang="0">
                  <a:pos x="27" y="11"/>
                </a:cxn>
                <a:cxn ang="0">
                  <a:pos x="27" y="10"/>
                </a:cxn>
                <a:cxn ang="0">
                  <a:pos x="26" y="10"/>
                </a:cxn>
                <a:cxn ang="0">
                  <a:pos x="21" y="6"/>
                </a:cxn>
                <a:cxn ang="0">
                  <a:pos x="0" y="0"/>
                </a:cxn>
              </a:cxnLst>
              <a:rect l="0" t="0" r="r" b="b"/>
              <a:pathLst>
                <a:path w="35" h="17">
                  <a:moveTo>
                    <a:pt x="34" y="16"/>
                  </a:moveTo>
                  <a:lnTo>
                    <a:pt x="27" y="11"/>
                  </a:lnTo>
                  <a:lnTo>
                    <a:pt x="27" y="10"/>
                  </a:lnTo>
                  <a:lnTo>
                    <a:pt x="26" y="10"/>
                  </a:lnTo>
                  <a:lnTo>
                    <a:pt x="21" y="6"/>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65" name="Freeform 170"/>
            <p:cNvSpPr>
              <a:spLocks/>
            </p:cNvSpPr>
            <p:nvPr/>
          </p:nvSpPr>
          <p:spPr bwMode="auto">
            <a:xfrm>
              <a:off x="4089" y="1469"/>
              <a:ext cx="17" cy="20"/>
            </a:xfrm>
            <a:custGeom>
              <a:avLst/>
              <a:gdLst/>
              <a:ahLst/>
              <a:cxnLst>
                <a:cxn ang="0">
                  <a:pos x="16" y="0"/>
                </a:cxn>
                <a:cxn ang="0">
                  <a:pos x="13" y="2"/>
                </a:cxn>
                <a:cxn ang="0">
                  <a:pos x="8" y="6"/>
                </a:cxn>
                <a:cxn ang="0">
                  <a:pos x="0" y="19"/>
                </a:cxn>
              </a:cxnLst>
              <a:rect l="0" t="0" r="r" b="b"/>
              <a:pathLst>
                <a:path w="17" h="20">
                  <a:moveTo>
                    <a:pt x="16" y="0"/>
                  </a:moveTo>
                  <a:lnTo>
                    <a:pt x="13" y="2"/>
                  </a:lnTo>
                  <a:lnTo>
                    <a:pt x="8" y="6"/>
                  </a:lnTo>
                  <a:lnTo>
                    <a:pt x="0" y="19"/>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66" name="Line 171"/>
            <p:cNvSpPr>
              <a:spLocks noChangeShapeType="1"/>
            </p:cNvSpPr>
            <p:nvPr/>
          </p:nvSpPr>
          <p:spPr bwMode="auto">
            <a:xfrm flipV="1">
              <a:off x="4194" y="1434"/>
              <a:ext cx="20" cy="13"/>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67" name="Freeform 172"/>
            <p:cNvSpPr>
              <a:spLocks/>
            </p:cNvSpPr>
            <p:nvPr/>
          </p:nvSpPr>
          <p:spPr bwMode="auto">
            <a:xfrm>
              <a:off x="4202" y="1417"/>
              <a:ext cx="124" cy="36"/>
            </a:xfrm>
            <a:custGeom>
              <a:avLst/>
              <a:gdLst/>
              <a:ahLst/>
              <a:cxnLst>
                <a:cxn ang="0">
                  <a:pos x="0" y="24"/>
                </a:cxn>
                <a:cxn ang="0">
                  <a:pos x="0" y="13"/>
                </a:cxn>
                <a:cxn ang="0">
                  <a:pos x="2" y="5"/>
                </a:cxn>
                <a:cxn ang="0">
                  <a:pos x="5" y="0"/>
                </a:cxn>
                <a:cxn ang="0">
                  <a:pos x="5" y="5"/>
                </a:cxn>
                <a:cxn ang="0">
                  <a:pos x="8" y="10"/>
                </a:cxn>
                <a:cxn ang="0">
                  <a:pos x="11" y="14"/>
                </a:cxn>
                <a:cxn ang="0">
                  <a:pos x="16" y="17"/>
                </a:cxn>
                <a:cxn ang="0">
                  <a:pos x="29" y="25"/>
                </a:cxn>
                <a:cxn ang="0">
                  <a:pos x="45" y="30"/>
                </a:cxn>
                <a:cxn ang="0">
                  <a:pos x="64" y="33"/>
                </a:cxn>
                <a:cxn ang="0">
                  <a:pos x="83" y="35"/>
                </a:cxn>
                <a:cxn ang="0">
                  <a:pos x="104" y="33"/>
                </a:cxn>
                <a:cxn ang="0">
                  <a:pos x="123" y="31"/>
                </a:cxn>
              </a:cxnLst>
              <a:rect l="0" t="0" r="r" b="b"/>
              <a:pathLst>
                <a:path w="124" h="36">
                  <a:moveTo>
                    <a:pt x="0" y="24"/>
                  </a:moveTo>
                  <a:lnTo>
                    <a:pt x="0" y="13"/>
                  </a:lnTo>
                  <a:lnTo>
                    <a:pt x="2" y="5"/>
                  </a:lnTo>
                  <a:lnTo>
                    <a:pt x="5" y="0"/>
                  </a:lnTo>
                  <a:lnTo>
                    <a:pt x="5" y="5"/>
                  </a:lnTo>
                  <a:lnTo>
                    <a:pt x="8" y="10"/>
                  </a:lnTo>
                  <a:lnTo>
                    <a:pt x="11" y="14"/>
                  </a:lnTo>
                  <a:lnTo>
                    <a:pt x="16" y="17"/>
                  </a:lnTo>
                  <a:lnTo>
                    <a:pt x="29" y="25"/>
                  </a:lnTo>
                  <a:lnTo>
                    <a:pt x="45" y="30"/>
                  </a:lnTo>
                  <a:lnTo>
                    <a:pt x="64" y="33"/>
                  </a:lnTo>
                  <a:lnTo>
                    <a:pt x="83" y="35"/>
                  </a:lnTo>
                  <a:lnTo>
                    <a:pt x="104" y="33"/>
                  </a:lnTo>
                  <a:lnTo>
                    <a:pt x="123" y="3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68" name="Line 173"/>
            <p:cNvSpPr>
              <a:spLocks noChangeShapeType="1"/>
            </p:cNvSpPr>
            <p:nvPr/>
          </p:nvSpPr>
          <p:spPr bwMode="auto">
            <a:xfrm>
              <a:off x="4283" y="1456"/>
              <a:ext cx="0" cy="19"/>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69" name="Freeform 174"/>
            <p:cNvSpPr>
              <a:spLocks/>
            </p:cNvSpPr>
            <p:nvPr/>
          </p:nvSpPr>
          <p:spPr bwMode="auto">
            <a:xfrm>
              <a:off x="4271" y="1451"/>
              <a:ext cx="56" cy="71"/>
            </a:xfrm>
            <a:custGeom>
              <a:avLst/>
              <a:gdLst/>
              <a:ahLst/>
              <a:cxnLst>
                <a:cxn ang="0">
                  <a:pos x="10" y="45"/>
                </a:cxn>
                <a:cxn ang="0">
                  <a:pos x="10" y="48"/>
                </a:cxn>
                <a:cxn ang="0">
                  <a:pos x="7" y="50"/>
                </a:cxn>
                <a:cxn ang="0">
                  <a:pos x="2" y="55"/>
                </a:cxn>
                <a:cxn ang="0">
                  <a:pos x="1" y="57"/>
                </a:cxn>
                <a:cxn ang="0">
                  <a:pos x="0" y="58"/>
                </a:cxn>
                <a:cxn ang="0">
                  <a:pos x="1" y="61"/>
                </a:cxn>
                <a:cxn ang="0">
                  <a:pos x="5" y="64"/>
                </a:cxn>
                <a:cxn ang="0">
                  <a:pos x="15" y="68"/>
                </a:cxn>
                <a:cxn ang="0">
                  <a:pos x="27" y="70"/>
                </a:cxn>
                <a:cxn ang="0">
                  <a:pos x="39" y="68"/>
                </a:cxn>
                <a:cxn ang="0">
                  <a:pos x="48" y="65"/>
                </a:cxn>
                <a:cxn ang="0">
                  <a:pos x="52" y="63"/>
                </a:cxn>
                <a:cxn ang="0">
                  <a:pos x="55" y="61"/>
                </a:cxn>
                <a:cxn ang="0">
                  <a:pos x="53" y="58"/>
                </a:cxn>
                <a:cxn ang="0">
                  <a:pos x="52" y="57"/>
                </a:cxn>
                <a:cxn ang="0">
                  <a:pos x="47" y="52"/>
                </a:cxn>
                <a:cxn ang="0">
                  <a:pos x="46" y="50"/>
                </a:cxn>
                <a:cxn ang="0">
                  <a:pos x="46" y="47"/>
                </a:cxn>
                <a:cxn ang="0">
                  <a:pos x="46" y="0"/>
                </a:cxn>
              </a:cxnLst>
              <a:rect l="0" t="0" r="r" b="b"/>
              <a:pathLst>
                <a:path w="56" h="71">
                  <a:moveTo>
                    <a:pt x="10" y="45"/>
                  </a:moveTo>
                  <a:lnTo>
                    <a:pt x="10" y="48"/>
                  </a:lnTo>
                  <a:lnTo>
                    <a:pt x="7" y="50"/>
                  </a:lnTo>
                  <a:lnTo>
                    <a:pt x="2" y="55"/>
                  </a:lnTo>
                  <a:lnTo>
                    <a:pt x="1" y="57"/>
                  </a:lnTo>
                  <a:lnTo>
                    <a:pt x="0" y="58"/>
                  </a:lnTo>
                  <a:lnTo>
                    <a:pt x="1" y="61"/>
                  </a:lnTo>
                  <a:lnTo>
                    <a:pt x="5" y="64"/>
                  </a:lnTo>
                  <a:lnTo>
                    <a:pt x="15" y="68"/>
                  </a:lnTo>
                  <a:lnTo>
                    <a:pt x="27" y="70"/>
                  </a:lnTo>
                  <a:lnTo>
                    <a:pt x="39" y="68"/>
                  </a:lnTo>
                  <a:lnTo>
                    <a:pt x="48" y="65"/>
                  </a:lnTo>
                  <a:lnTo>
                    <a:pt x="52" y="63"/>
                  </a:lnTo>
                  <a:lnTo>
                    <a:pt x="55" y="61"/>
                  </a:lnTo>
                  <a:lnTo>
                    <a:pt x="53" y="58"/>
                  </a:lnTo>
                  <a:lnTo>
                    <a:pt x="52" y="57"/>
                  </a:lnTo>
                  <a:lnTo>
                    <a:pt x="47" y="52"/>
                  </a:lnTo>
                  <a:lnTo>
                    <a:pt x="46" y="50"/>
                  </a:lnTo>
                  <a:lnTo>
                    <a:pt x="46" y="47"/>
                  </a:lnTo>
                  <a:lnTo>
                    <a:pt x="46"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70" name="Freeform 175"/>
            <p:cNvSpPr>
              <a:spLocks/>
            </p:cNvSpPr>
            <p:nvPr/>
          </p:nvSpPr>
          <p:spPr bwMode="auto">
            <a:xfrm>
              <a:off x="4308" y="1451"/>
              <a:ext cx="17" cy="67"/>
            </a:xfrm>
            <a:custGeom>
              <a:avLst/>
              <a:gdLst/>
              <a:ahLst/>
              <a:cxnLst>
                <a:cxn ang="0">
                  <a:pos x="5" y="0"/>
                </a:cxn>
                <a:cxn ang="0">
                  <a:pos x="0" y="47"/>
                </a:cxn>
                <a:cxn ang="0">
                  <a:pos x="2" y="58"/>
                </a:cxn>
                <a:cxn ang="0">
                  <a:pos x="7" y="62"/>
                </a:cxn>
                <a:cxn ang="0">
                  <a:pos x="16" y="66"/>
                </a:cxn>
              </a:cxnLst>
              <a:rect l="0" t="0" r="r" b="b"/>
              <a:pathLst>
                <a:path w="17" h="67">
                  <a:moveTo>
                    <a:pt x="5" y="0"/>
                  </a:moveTo>
                  <a:lnTo>
                    <a:pt x="0" y="47"/>
                  </a:lnTo>
                  <a:lnTo>
                    <a:pt x="2" y="58"/>
                  </a:lnTo>
                  <a:lnTo>
                    <a:pt x="7" y="62"/>
                  </a:lnTo>
                  <a:lnTo>
                    <a:pt x="16" y="6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71" name="Line 176"/>
            <p:cNvSpPr>
              <a:spLocks noChangeShapeType="1"/>
            </p:cNvSpPr>
            <p:nvPr/>
          </p:nvSpPr>
          <p:spPr bwMode="auto">
            <a:xfrm>
              <a:off x="4312" y="1499"/>
              <a:ext cx="22" cy="1"/>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72" name="Freeform 177"/>
            <p:cNvSpPr>
              <a:spLocks/>
            </p:cNvSpPr>
            <p:nvPr/>
          </p:nvSpPr>
          <p:spPr bwMode="auto">
            <a:xfrm>
              <a:off x="4310" y="1367"/>
              <a:ext cx="24" cy="81"/>
            </a:xfrm>
            <a:custGeom>
              <a:avLst/>
              <a:gdLst/>
              <a:ahLst/>
              <a:cxnLst>
                <a:cxn ang="0">
                  <a:pos x="19" y="80"/>
                </a:cxn>
                <a:cxn ang="0">
                  <a:pos x="20" y="75"/>
                </a:cxn>
                <a:cxn ang="0">
                  <a:pos x="23" y="70"/>
                </a:cxn>
                <a:cxn ang="0">
                  <a:pos x="21" y="63"/>
                </a:cxn>
                <a:cxn ang="0">
                  <a:pos x="20" y="54"/>
                </a:cxn>
                <a:cxn ang="0">
                  <a:pos x="12" y="32"/>
                </a:cxn>
                <a:cxn ang="0">
                  <a:pos x="0" y="0"/>
                </a:cxn>
              </a:cxnLst>
              <a:rect l="0" t="0" r="r" b="b"/>
              <a:pathLst>
                <a:path w="24" h="81">
                  <a:moveTo>
                    <a:pt x="19" y="80"/>
                  </a:moveTo>
                  <a:lnTo>
                    <a:pt x="20" y="75"/>
                  </a:lnTo>
                  <a:lnTo>
                    <a:pt x="23" y="70"/>
                  </a:lnTo>
                  <a:lnTo>
                    <a:pt x="21" y="63"/>
                  </a:lnTo>
                  <a:lnTo>
                    <a:pt x="20" y="54"/>
                  </a:lnTo>
                  <a:lnTo>
                    <a:pt x="12" y="32"/>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73" name="Freeform 178"/>
            <p:cNvSpPr>
              <a:spLocks/>
            </p:cNvSpPr>
            <p:nvPr/>
          </p:nvSpPr>
          <p:spPr bwMode="auto">
            <a:xfrm>
              <a:off x="4276" y="1367"/>
              <a:ext cx="51" cy="63"/>
            </a:xfrm>
            <a:custGeom>
              <a:avLst/>
              <a:gdLst/>
              <a:ahLst/>
              <a:cxnLst>
                <a:cxn ang="0">
                  <a:pos x="31" y="0"/>
                </a:cxn>
                <a:cxn ang="0">
                  <a:pos x="43" y="35"/>
                </a:cxn>
                <a:cxn ang="0">
                  <a:pos x="47" y="49"/>
                </a:cxn>
                <a:cxn ang="0">
                  <a:pos x="50" y="58"/>
                </a:cxn>
                <a:cxn ang="0">
                  <a:pos x="18" y="62"/>
                </a:cxn>
                <a:cxn ang="0">
                  <a:pos x="16" y="52"/>
                </a:cxn>
                <a:cxn ang="0">
                  <a:pos x="12" y="38"/>
                </a:cxn>
                <a:cxn ang="0">
                  <a:pos x="0" y="3"/>
                </a:cxn>
              </a:cxnLst>
              <a:rect l="0" t="0" r="r" b="b"/>
              <a:pathLst>
                <a:path w="51" h="63">
                  <a:moveTo>
                    <a:pt x="31" y="0"/>
                  </a:moveTo>
                  <a:lnTo>
                    <a:pt x="43" y="35"/>
                  </a:lnTo>
                  <a:lnTo>
                    <a:pt x="47" y="49"/>
                  </a:lnTo>
                  <a:lnTo>
                    <a:pt x="50" y="58"/>
                  </a:lnTo>
                  <a:lnTo>
                    <a:pt x="18" y="62"/>
                  </a:lnTo>
                  <a:lnTo>
                    <a:pt x="16" y="52"/>
                  </a:lnTo>
                  <a:lnTo>
                    <a:pt x="12" y="38"/>
                  </a:lnTo>
                  <a:lnTo>
                    <a:pt x="0" y="3"/>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74" name="Freeform 179"/>
            <p:cNvSpPr>
              <a:spLocks/>
            </p:cNvSpPr>
            <p:nvPr/>
          </p:nvSpPr>
          <p:spPr bwMode="auto">
            <a:xfrm>
              <a:off x="4271" y="1371"/>
              <a:ext cx="20" cy="82"/>
            </a:xfrm>
            <a:custGeom>
              <a:avLst/>
              <a:gdLst/>
              <a:ahLst/>
              <a:cxnLst>
                <a:cxn ang="0">
                  <a:pos x="0" y="0"/>
                </a:cxn>
                <a:cxn ang="0">
                  <a:pos x="11" y="33"/>
                </a:cxn>
                <a:cxn ang="0">
                  <a:pos x="17" y="54"/>
                </a:cxn>
                <a:cxn ang="0">
                  <a:pos x="19" y="63"/>
                </a:cxn>
                <a:cxn ang="0">
                  <a:pos x="19" y="69"/>
                </a:cxn>
                <a:cxn ang="0">
                  <a:pos x="18" y="76"/>
                </a:cxn>
                <a:cxn ang="0">
                  <a:pos x="17" y="81"/>
                </a:cxn>
              </a:cxnLst>
              <a:rect l="0" t="0" r="r" b="b"/>
              <a:pathLst>
                <a:path w="20" h="82">
                  <a:moveTo>
                    <a:pt x="0" y="0"/>
                  </a:moveTo>
                  <a:lnTo>
                    <a:pt x="11" y="33"/>
                  </a:lnTo>
                  <a:lnTo>
                    <a:pt x="17" y="54"/>
                  </a:lnTo>
                  <a:lnTo>
                    <a:pt x="19" y="63"/>
                  </a:lnTo>
                  <a:lnTo>
                    <a:pt x="19" y="69"/>
                  </a:lnTo>
                  <a:lnTo>
                    <a:pt x="18" y="76"/>
                  </a:lnTo>
                  <a:lnTo>
                    <a:pt x="17" y="8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75" name="Freeform 180"/>
            <p:cNvSpPr>
              <a:spLocks/>
            </p:cNvSpPr>
            <p:nvPr/>
          </p:nvSpPr>
          <p:spPr bwMode="auto">
            <a:xfrm>
              <a:off x="4336" y="1370"/>
              <a:ext cx="47" cy="17"/>
            </a:xfrm>
            <a:custGeom>
              <a:avLst/>
              <a:gdLst/>
              <a:ahLst/>
              <a:cxnLst>
                <a:cxn ang="0">
                  <a:pos x="46" y="16"/>
                </a:cxn>
                <a:cxn ang="0">
                  <a:pos x="38" y="11"/>
                </a:cxn>
                <a:cxn ang="0">
                  <a:pos x="27" y="5"/>
                </a:cxn>
                <a:cxn ang="0">
                  <a:pos x="14" y="2"/>
                </a:cxn>
                <a:cxn ang="0">
                  <a:pos x="0" y="0"/>
                </a:cxn>
              </a:cxnLst>
              <a:rect l="0" t="0" r="r" b="b"/>
              <a:pathLst>
                <a:path w="47" h="17">
                  <a:moveTo>
                    <a:pt x="46" y="16"/>
                  </a:moveTo>
                  <a:lnTo>
                    <a:pt x="38" y="11"/>
                  </a:lnTo>
                  <a:lnTo>
                    <a:pt x="27" y="5"/>
                  </a:lnTo>
                  <a:lnTo>
                    <a:pt x="14" y="2"/>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76" name="Line 181"/>
            <p:cNvSpPr>
              <a:spLocks noChangeShapeType="1"/>
            </p:cNvSpPr>
            <p:nvPr/>
          </p:nvSpPr>
          <p:spPr bwMode="auto">
            <a:xfrm flipV="1">
              <a:off x="4336" y="1350"/>
              <a:ext cx="49" cy="24"/>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77" name="Line 182"/>
            <p:cNvSpPr>
              <a:spLocks noChangeShapeType="1"/>
            </p:cNvSpPr>
            <p:nvPr/>
          </p:nvSpPr>
          <p:spPr bwMode="auto">
            <a:xfrm>
              <a:off x="4380" y="1346"/>
              <a:ext cx="38" cy="1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78" name="Line 183"/>
            <p:cNvSpPr>
              <a:spLocks noChangeShapeType="1"/>
            </p:cNvSpPr>
            <p:nvPr/>
          </p:nvSpPr>
          <p:spPr bwMode="auto">
            <a:xfrm flipH="1">
              <a:off x="4369" y="1357"/>
              <a:ext cx="37" cy="26"/>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79" name="Line 184"/>
            <p:cNvSpPr>
              <a:spLocks noChangeShapeType="1"/>
            </p:cNvSpPr>
            <p:nvPr/>
          </p:nvSpPr>
          <p:spPr bwMode="auto">
            <a:xfrm flipV="1">
              <a:off x="4357" y="1352"/>
              <a:ext cx="38" cy="28"/>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80" name="Freeform 185"/>
            <p:cNvSpPr>
              <a:spLocks/>
            </p:cNvSpPr>
            <p:nvPr/>
          </p:nvSpPr>
          <p:spPr bwMode="auto">
            <a:xfrm>
              <a:off x="4234" y="1451"/>
              <a:ext cx="47" cy="44"/>
            </a:xfrm>
            <a:custGeom>
              <a:avLst/>
              <a:gdLst/>
              <a:ahLst/>
              <a:cxnLst>
                <a:cxn ang="0">
                  <a:pos x="46" y="0"/>
                </a:cxn>
                <a:cxn ang="0">
                  <a:pos x="20" y="20"/>
                </a:cxn>
                <a:cxn ang="0">
                  <a:pos x="0" y="43"/>
                </a:cxn>
              </a:cxnLst>
              <a:rect l="0" t="0" r="r" b="b"/>
              <a:pathLst>
                <a:path w="47" h="44">
                  <a:moveTo>
                    <a:pt x="46" y="0"/>
                  </a:moveTo>
                  <a:lnTo>
                    <a:pt x="20" y="20"/>
                  </a:lnTo>
                  <a:lnTo>
                    <a:pt x="0" y="43"/>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81" name="Line 186"/>
            <p:cNvSpPr>
              <a:spLocks noChangeShapeType="1"/>
            </p:cNvSpPr>
            <p:nvPr/>
          </p:nvSpPr>
          <p:spPr bwMode="auto">
            <a:xfrm flipH="1" flipV="1">
              <a:off x="4248" y="1471"/>
              <a:ext cx="21" cy="6"/>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82" name="Line 187"/>
            <p:cNvSpPr>
              <a:spLocks noChangeShapeType="1"/>
            </p:cNvSpPr>
            <p:nvPr/>
          </p:nvSpPr>
          <p:spPr bwMode="auto">
            <a:xfrm flipV="1">
              <a:off x="4197" y="1453"/>
              <a:ext cx="62" cy="45"/>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83" name="Line 188"/>
            <p:cNvSpPr>
              <a:spLocks noChangeShapeType="1"/>
            </p:cNvSpPr>
            <p:nvPr/>
          </p:nvSpPr>
          <p:spPr bwMode="auto">
            <a:xfrm flipH="1">
              <a:off x="4175" y="1438"/>
              <a:ext cx="43" cy="22"/>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84" name="Line 189"/>
            <p:cNvSpPr>
              <a:spLocks noChangeShapeType="1"/>
            </p:cNvSpPr>
            <p:nvPr/>
          </p:nvSpPr>
          <p:spPr bwMode="auto">
            <a:xfrm flipH="1">
              <a:off x="4116" y="1463"/>
              <a:ext cx="56" cy="28"/>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85" name="Freeform 190"/>
            <p:cNvSpPr>
              <a:spLocks/>
            </p:cNvSpPr>
            <p:nvPr/>
          </p:nvSpPr>
          <p:spPr bwMode="auto">
            <a:xfrm>
              <a:off x="4412" y="1382"/>
              <a:ext cx="154" cy="137"/>
            </a:xfrm>
            <a:custGeom>
              <a:avLst/>
              <a:gdLst/>
              <a:ahLst/>
              <a:cxnLst>
                <a:cxn ang="0">
                  <a:pos x="0" y="119"/>
                </a:cxn>
                <a:cxn ang="0">
                  <a:pos x="23" y="128"/>
                </a:cxn>
                <a:cxn ang="0">
                  <a:pos x="34" y="130"/>
                </a:cxn>
                <a:cxn ang="0">
                  <a:pos x="44" y="131"/>
                </a:cxn>
                <a:cxn ang="0">
                  <a:pos x="114" y="136"/>
                </a:cxn>
                <a:cxn ang="0">
                  <a:pos x="153" y="0"/>
                </a:cxn>
              </a:cxnLst>
              <a:rect l="0" t="0" r="r" b="b"/>
              <a:pathLst>
                <a:path w="154" h="137">
                  <a:moveTo>
                    <a:pt x="0" y="119"/>
                  </a:moveTo>
                  <a:lnTo>
                    <a:pt x="23" y="128"/>
                  </a:lnTo>
                  <a:lnTo>
                    <a:pt x="34" y="130"/>
                  </a:lnTo>
                  <a:lnTo>
                    <a:pt x="44" y="131"/>
                  </a:lnTo>
                  <a:lnTo>
                    <a:pt x="114" y="136"/>
                  </a:lnTo>
                  <a:lnTo>
                    <a:pt x="153"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86" name="Freeform 191"/>
            <p:cNvSpPr>
              <a:spLocks/>
            </p:cNvSpPr>
            <p:nvPr/>
          </p:nvSpPr>
          <p:spPr bwMode="auto">
            <a:xfrm>
              <a:off x="4495" y="1382"/>
              <a:ext cx="99" cy="136"/>
            </a:xfrm>
            <a:custGeom>
              <a:avLst/>
              <a:gdLst/>
              <a:ahLst/>
              <a:cxnLst>
                <a:cxn ang="0">
                  <a:pos x="98" y="1"/>
                </a:cxn>
                <a:cxn ang="0">
                  <a:pos x="59" y="0"/>
                </a:cxn>
                <a:cxn ang="0">
                  <a:pos x="0" y="135"/>
                </a:cxn>
              </a:cxnLst>
              <a:rect l="0" t="0" r="r" b="b"/>
              <a:pathLst>
                <a:path w="99" h="136">
                  <a:moveTo>
                    <a:pt x="98" y="1"/>
                  </a:moveTo>
                  <a:lnTo>
                    <a:pt x="59" y="0"/>
                  </a:lnTo>
                  <a:lnTo>
                    <a:pt x="0" y="135"/>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87" name="Freeform 192"/>
            <p:cNvSpPr>
              <a:spLocks/>
            </p:cNvSpPr>
            <p:nvPr/>
          </p:nvSpPr>
          <p:spPr bwMode="auto">
            <a:xfrm>
              <a:off x="4528" y="1517"/>
              <a:ext cx="58" cy="18"/>
            </a:xfrm>
            <a:custGeom>
              <a:avLst/>
              <a:gdLst/>
              <a:ahLst/>
              <a:cxnLst>
                <a:cxn ang="0">
                  <a:pos x="0" y="0"/>
                </a:cxn>
                <a:cxn ang="0">
                  <a:pos x="38" y="2"/>
                </a:cxn>
                <a:cxn ang="0">
                  <a:pos x="44" y="3"/>
                </a:cxn>
                <a:cxn ang="0">
                  <a:pos x="49" y="5"/>
                </a:cxn>
                <a:cxn ang="0">
                  <a:pos x="54" y="9"/>
                </a:cxn>
                <a:cxn ang="0">
                  <a:pos x="55" y="12"/>
                </a:cxn>
                <a:cxn ang="0">
                  <a:pos x="57" y="17"/>
                </a:cxn>
              </a:cxnLst>
              <a:rect l="0" t="0" r="r" b="b"/>
              <a:pathLst>
                <a:path w="58" h="18">
                  <a:moveTo>
                    <a:pt x="0" y="0"/>
                  </a:moveTo>
                  <a:lnTo>
                    <a:pt x="38" y="2"/>
                  </a:lnTo>
                  <a:lnTo>
                    <a:pt x="44" y="3"/>
                  </a:lnTo>
                  <a:lnTo>
                    <a:pt x="49" y="5"/>
                  </a:lnTo>
                  <a:lnTo>
                    <a:pt x="54" y="9"/>
                  </a:lnTo>
                  <a:lnTo>
                    <a:pt x="55" y="12"/>
                  </a:lnTo>
                  <a:lnTo>
                    <a:pt x="57" y="17"/>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88" name="Freeform 193"/>
            <p:cNvSpPr>
              <a:spLocks/>
            </p:cNvSpPr>
            <p:nvPr/>
          </p:nvSpPr>
          <p:spPr bwMode="auto">
            <a:xfrm>
              <a:off x="4538" y="1517"/>
              <a:ext cx="17" cy="17"/>
            </a:xfrm>
            <a:custGeom>
              <a:avLst/>
              <a:gdLst/>
              <a:ahLst/>
              <a:cxnLst>
                <a:cxn ang="0">
                  <a:pos x="16" y="0"/>
                </a:cxn>
                <a:cxn ang="0">
                  <a:pos x="0" y="8"/>
                </a:cxn>
                <a:cxn ang="0">
                  <a:pos x="0" y="16"/>
                </a:cxn>
              </a:cxnLst>
              <a:rect l="0" t="0" r="r" b="b"/>
              <a:pathLst>
                <a:path w="17" h="17">
                  <a:moveTo>
                    <a:pt x="16" y="0"/>
                  </a:moveTo>
                  <a:lnTo>
                    <a:pt x="0" y="8"/>
                  </a:lnTo>
                  <a:lnTo>
                    <a:pt x="0"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89" name="Line 194"/>
            <p:cNvSpPr>
              <a:spLocks noChangeShapeType="1"/>
            </p:cNvSpPr>
            <p:nvPr/>
          </p:nvSpPr>
          <p:spPr bwMode="auto">
            <a:xfrm flipV="1">
              <a:off x="4568" y="1479"/>
              <a:ext cx="5" cy="48"/>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90" name="Line 195"/>
            <p:cNvSpPr>
              <a:spLocks noChangeShapeType="1"/>
            </p:cNvSpPr>
            <p:nvPr/>
          </p:nvSpPr>
          <p:spPr bwMode="auto">
            <a:xfrm flipV="1">
              <a:off x="4568" y="1465"/>
              <a:ext cx="32" cy="24"/>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91" name="Line 196"/>
            <p:cNvSpPr>
              <a:spLocks noChangeShapeType="1"/>
            </p:cNvSpPr>
            <p:nvPr/>
          </p:nvSpPr>
          <p:spPr bwMode="auto">
            <a:xfrm flipH="1">
              <a:off x="4567" y="1469"/>
              <a:ext cx="56" cy="4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92" name="Line 197"/>
            <p:cNvSpPr>
              <a:spLocks noChangeShapeType="1"/>
            </p:cNvSpPr>
            <p:nvPr/>
          </p:nvSpPr>
          <p:spPr bwMode="auto">
            <a:xfrm flipV="1">
              <a:off x="4571" y="1471"/>
              <a:ext cx="65" cy="59"/>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93" name="Freeform 198"/>
            <p:cNvSpPr>
              <a:spLocks/>
            </p:cNvSpPr>
            <p:nvPr/>
          </p:nvSpPr>
          <p:spPr bwMode="auto">
            <a:xfrm>
              <a:off x="4593" y="1466"/>
              <a:ext cx="47" cy="17"/>
            </a:xfrm>
            <a:custGeom>
              <a:avLst/>
              <a:gdLst/>
              <a:ahLst/>
              <a:cxnLst>
                <a:cxn ang="0">
                  <a:pos x="0" y="0"/>
                </a:cxn>
                <a:cxn ang="0">
                  <a:pos x="2" y="0"/>
                </a:cxn>
                <a:cxn ang="0">
                  <a:pos x="10" y="0"/>
                </a:cxn>
                <a:cxn ang="0">
                  <a:pos x="24" y="5"/>
                </a:cxn>
                <a:cxn ang="0">
                  <a:pos x="46" y="16"/>
                </a:cxn>
              </a:cxnLst>
              <a:rect l="0" t="0" r="r" b="b"/>
              <a:pathLst>
                <a:path w="47" h="17">
                  <a:moveTo>
                    <a:pt x="0" y="0"/>
                  </a:moveTo>
                  <a:lnTo>
                    <a:pt x="2" y="0"/>
                  </a:lnTo>
                  <a:lnTo>
                    <a:pt x="10" y="0"/>
                  </a:lnTo>
                  <a:lnTo>
                    <a:pt x="24" y="5"/>
                  </a:lnTo>
                  <a:lnTo>
                    <a:pt x="46"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94" name="Freeform 199"/>
            <p:cNvSpPr>
              <a:spLocks/>
            </p:cNvSpPr>
            <p:nvPr/>
          </p:nvSpPr>
          <p:spPr bwMode="auto">
            <a:xfrm>
              <a:off x="4480" y="1531"/>
              <a:ext cx="106" cy="25"/>
            </a:xfrm>
            <a:custGeom>
              <a:avLst/>
              <a:gdLst/>
              <a:ahLst/>
              <a:cxnLst>
                <a:cxn ang="0">
                  <a:pos x="105" y="6"/>
                </a:cxn>
                <a:cxn ang="0">
                  <a:pos x="103" y="5"/>
                </a:cxn>
                <a:cxn ang="0">
                  <a:pos x="76" y="1"/>
                </a:cxn>
                <a:cxn ang="0">
                  <a:pos x="49" y="0"/>
                </a:cxn>
                <a:cxn ang="0">
                  <a:pos x="24" y="1"/>
                </a:cxn>
                <a:cxn ang="0">
                  <a:pos x="2" y="5"/>
                </a:cxn>
                <a:cxn ang="0">
                  <a:pos x="1" y="6"/>
                </a:cxn>
                <a:cxn ang="0">
                  <a:pos x="0" y="7"/>
                </a:cxn>
                <a:cxn ang="0">
                  <a:pos x="1" y="10"/>
                </a:cxn>
                <a:cxn ang="0">
                  <a:pos x="32" y="24"/>
                </a:cxn>
              </a:cxnLst>
              <a:rect l="0" t="0" r="r" b="b"/>
              <a:pathLst>
                <a:path w="106" h="25">
                  <a:moveTo>
                    <a:pt x="105" y="6"/>
                  </a:moveTo>
                  <a:lnTo>
                    <a:pt x="103" y="5"/>
                  </a:lnTo>
                  <a:lnTo>
                    <a:pt x="76" y="1"/>
                  </a:lnTo>
                  <a:lnTo>
                    <a:pt x="49" y="0"/>
                  </a:lnTo>
                  <a:lnTo>
                    <a:pt x="24" y="1"/>
                  </a:lnTo>
                  <a:lnTo>
                    <a:pt x="2" y="5"/>
                  </a:lnTo>
                  <a:lnTo>
                    <a:pt x="1" y="6"/>
                  </a:lnTo>
                  <a:lnTo>
                    <a:pt x="0" y="7"/>
                  </a:lnTo>
                  <a:lnTo>
                    <a:pt x="1" y="10"/>
                  </a:lnTo>
                  <a:lnTo>
                    <a:pt x="32" y="24"/>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95" name="Line 200"/>
            <p:cNvSpPr>
              <a:spLocks noChangeShapeType="1"/>
            </p:cNvSpPr>
            <p:nvPr/>
          </p:nvSpPr>
          <p:spPr bwMode="auto">
            <a:xfrm>
              <a:off x="4485" y="1536"/>
              <a:ext cx="96" cy="47"/>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96" name="Line 201"/>
            <p:cNvSpPr>
              <a:spLocks noChangeShapeType="1"/>
            </p:cNvSpPr>
            <p:nvPr/>
          </p:nvSpPr>
          <p:spPr bwMode="auto">
            <a:xfrm flipH="1" flipV="1">
              <a:off x="4529" y="1534"/>
              <a:ext cx="62" cy="47"/>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97" name="Line 202"/>
            <p:cNvSpPr>
              <a:spLocks noChangeShapeType="1"/>
            </p:cNvSpPr>
            <p:nvPr/>
          </p:nvSpPr>
          <p:spPr bwMode="auto">
            <a:xfrm>
              <a:off x="4568" y="1538"/>
              <a:ext cx="40" cy="43"/>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698" name="Freeform 203"/>
            <p:cNvSpPr>
              <a:spLocks/>
            </p:cNvSpPr>
            <p:nvPr/>
          </p:nvSpPr>
          <p:spPr bwMode="auto">
            <a:xfrm>
              <a:off x="4553" y="1566"/>
              <a:ext cx="52" cy="17"/>
            </a:xfrm>
            <a:custGeom>
              <a:avLst/>
              <a:gdLst/>
              <a:ahLst/>
              <a:cxnLst>
                <a:cxn ang="0">
                  <a:pos x="51" y="0"/>
                </a:cxn>
                <a:cxn ang="0">
                  <a:pos x="21" y="0"/>
                </a:cxn>
                <a:cxn ang="0">
                  <a:pos x="4" y="5"/>
                </a:cxn>
                <a:cxn ang="0">
                  <a:pos x="1" y="7"/>
                </a:cxn>
                <a:cxn ang="0">
                  <a:pos x="0" y="10"/>
                </a:cxn>
                <a:cxn ang="0">
                  <a:pos x="1" y="13"/>
                </a:cxn>
                <a:cxn ang="0">
                  <a:pos x="3" y="16"/>
                </a:cxn>
              </a:cxnLst>
              <a:rect l="0" t="0" r="r" b="b"/>
              <a:pathLst>
                <a:path w="52" h="17">
                  <a:moveTo>
                    <a:pt x="51" y="0"/>
                  </a:moveTo>
                  <a:lnTo>
                    <a:pt x="21" y="0"/>
                  </a:lnTo>
                  <a:lnTo>
                    <a:pt x="4" y="5"/>
                  </a:lnTo>
                  <a:lnTo>
                    <a:pt x="1" y="7"/>
                  </a:lnTo>
                  <a:lnTo>
                    <a:pt x="0" y="10"/>
                  </a:lnTo>
                  <a:lnTo>
                    <a:pt x="1" y="13"/>
                  </a:lnTo>
                  <a:lnTo>
                    <a:pt x="3"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699" name="Freeform 204"/>
            <p:cNvSpPr>
              <a:spLocks/>
            </p:cNvSpPr>
            <p:nvPr/>
          </p:nvSpPr>
          <p:spPr bwMode="auto">
            <a:xfrm>
              <a:off x="4382" y="1532"/>
              <a:ext cx="17" cy="29"/>
            </a:xfrm>
            <a:custGeom>
              <a:avLst/>
              <a:gdLst/>
              <a:ahLst/>
              <a:cxnLst>
                <a:cxn ang="0">
                  <a:pos x="14" y="28"/>
                </a:cxn>
                <a:cxn ang="0">
                  <a:pos x="15" y="28"/>
                </a:cxn>
                <a:cxn ang="0">
                  <a:pos x="16" y="26"/>
                </a:cxn>
                <a:cxn ang="0">
                  <a:pos x="16" y="3"/>
                </a:cxn>
                <a:cxn ang="0">
                  <a:pos x="16" y="1"/>
                </a:cxn>
                <a:cxn ang="0">
                  <a:pos x="15" y="1"/>
                </a:cxn>
                <a:cxn ang="0">
                  <a:pos x="3" y="0"/>
                </a:cxn>
                <a:cxn ang="0">
                  <a:pos x="2" y="1"/>
                </a:cxn>
                <a:cxn ang="0">
                  <a:pos x="0" y="26"/>
                </a:cxn>
                <a:cxn ang="0">
                  <a:pos x="1" y="26"/>
                </a:cxn>
                <a:cxn ang="0">
                  <a:pos x="2" y="28"/>
                </a:cxn>
                <a:cxn ang="0">
                  <a:pos x="14" y="28"/>
                </a:cxn>
              </a:cxnLst>
              <a:rect l="0" t="0" r="r" b="b"/>
              <a:pathLst>
                <a:path w="17" h="29">
                  <a:moveTo>
                    <a:pt x="14" y="28"/>
                  </a:moveTo>
                  <a:lnTo>
                    <a:pt x="15" y="28"/>
                  </a:lnTo>
                  <a:lnTo>
                    <a:pt x="16" y="26"/>
                  </a:lnTo>
                  <a:lnTo>
                    <a:pt x="16" y="3"/>
                  </a:lnTo>
                  <a:lnTo>
                    <a:pt x="16" y="1"/>
                  </a:lnTo>
                  <a:lnTo>
                    <a:pt x="15" y="1"/>
                  </a:lnTo>
                  <a:lnTo>
                    <a:pt x="3" y="0"/>
                  </a:lnTo>
                  <a:lnTo>
                    <a:pt x="2" y="1"/>
                  </a:lnTo>
                  <a:lnTo>
                    <a:pt x="0" y="26"/>
                  </a:lnTo>
                  <a:lnTo>
                    <a:pt x="1" y="26"/>
                  </a:lnTo>
                  <a:lnTo>
                    <a:pt x="2" y="28"/>
                  </a:lnTo>
                  <a:lnTo>
                    <a:pt x="14" y="28"/>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00" name="Freeform 205"/>
            <p:cNvSpPr>
              <a:spLocks/>
            </p:cNvSpPr>
            <p:nvPr/>
          </p:nvSpPr>
          <p:spPr bwMode="auto">
            <a:xfrm>
              <a:off x="4388" y="1538"/>
              <a:ext cx="17" cy="17"/>
            </a:xfrm>
            <a:custGeom>
              <a:avLst/>
              <a:gdLst/>
              <a:ahLst/>
              <a:cxnLst>
                <a:cxn ang="0">
                  <a:pos x="11" y="16"/>
                </a:cxn>
                <a:cxn ang="0">
                  <a:pos x="0" y="11"/>
                </a:cxn>
                <a:cxn ang="0">
                  <a:pos x="0" y="0"/>
                </a:cxn>
                <a:cxn ang="0">
                  <a:pos x="11" y="0"/>
                </a:cxn>
                <a:cxn ang="0">
                  <a:pos x="16" y="0"/>
                </a:cxn>
                <a:cxn ang="0">
                  <a:pos x="16" y="11"/>
                </a:cxn>
                <a:cxn ang="0">
                  <a:pos x="11" y="16"/>
                </a:cxn>
              </a:cxnLst>
              <a:rect l="0" t="0" r="r" b="b"/>
              <a:pathLst>
                <a:path w="17" h="17">
                  <a:moveTo>
                    <a:pt x="11" y="16"/>
                  </a:moveTo>
                  <a:lnTo>
                    <a:pt x="0" y="11"/>
                  </a:lnTo>
                  <a:lnTo>
                    <a:pt x="0" y="0"/>
                  </a:lnTo>
                  <a:lnTo>
                    <a:pt x="11" y="0"/>
                  </a:lnTo>
                  <a:lnTo>
                    <a:pt x="16" y="0"/>
                  </a:lnTo>
                  <a:lnTo>
                    <a:pt x="16" y="11"/>
                  </a:lnTo>
                  <a:lnTo>
                    <a:pt x="11"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01" name="Line 206"/>
            <p:cNvSpPr>
              <a:spLocks noChangeShapeType="1"/>
            </p:cNvSpPr>
            <p:nvPr/>
          </p:nvSpPr>
          <p:spPr bwMode="auto">
            <a:xfrm>
              <a:off x="4417" y="1577"/>
              <a:ext cx="9" cy="0"/>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702" name="Freeform 207"/>
            <p:cNvSpPr>
              <a:spLocks/>
            </p:cNvSpPr>
            <p:nvPr/>
          </p:nvSpPr>
          <p:spPr bwMode="auto">
            <a:xfrm>
              <a:off x="4353" y="1574"/>
              <a:ext cx="17" cy="17"/>
            </a:xfrm>
            <a:custGeom>
              <a:avLst/>
              <a:gdLst/>
              <a:ahLst/>
              <a:cxnLst>
                <a:cxn ang="0">
                  <a:pos x="14" y="13"/>
                </a:cxn>
                <a:cxn ang="0">
                  <a:pos x="16" y="13"/>
                </a:cxn>
                <a:cxn ang="0">
                  <a:pos x="16" y="1"/>
                </a:cxn>
                <a:cxn ang="0">
                  <a:pos x="14" y="0"/>
                </a:cxn>
                <a:cxn ang="0">
                  <a:pos x="1" y="0"/>
                </a:cxn>
                <a:cxn ang="0">
                  <a:pos x="0" y="0"/>
                </a:cxn>
                <a:cxn ang="0">
                  <a:pos x="0" y="16"/>
                </a:cxn>
                <a:cxn ang="0">
                  <a:pos x="1" y="16"/>
                </a:cxn>
                <a:cxn ang="0">
                  <a:pos x="14" y="13"/>
                </a:cxn>
              </a:cxnLst>
              <a:rect l="0" t="0" r="r" b="b"/>
              <a:pathLst>
                <a:path w="17" h="17">
                  <a:moveTo>
                    <a:pt x="14" y="13"/>
                  </a:moveTo>
                  <a:lnTo>
                    <a:pt x="16" y="13"/>
                  </a:lnTo>
                  <a:lnTo>
                    <a:pt x="16" y="1"/>
                  </a:lnTo>
                  <a:lnTo>
                    <a:pt x="14" y="0"/>
                  </a:lnTo>
                  <a:lnTo>
                    <a:pt x="1" y="0"/>
                  </a:lnTo>
                  <a:lnTo>
                    <a:pt x="0" y="0"/>
                  </a:lnTo>
                  <a:lnTo>
                    <a:pt x="0" y="16"/>
                  </a:lnTo>
                  <a:lnTo>
                    <a:pt x="1" y="16"/>
                  </a:lnTo>
                  <a:lnTo>
                    <a:pt x="14" y="13"/>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03" name="Freeform 208"/>
            <p:cNvSpPr>
              <a:spLocks/>
            </p:cNvSpPr>
            <p:nvPr/>
          </p:nvSpPr>
          <p:spPr bwMode="auto">
            <a:xfrm>
              <a:off x="4308" y="1580"/>
              <a:ext cx="17" cy="17"/>
            </a:xfrm>
            <a:custGeom>
              <a:avLst/>
              <a:gdLst/>
              <a:ahLst/>
              <a:cxnLst>
                <a:cxn ang="0">
                  <a:pos x="14" y="16"/>
                </a:cxn>
                <a:cxn ang="0">
                  <a:pos x="16" y="10"/>
                </a:cxn>
                <a:cxn ang="0">
                  <a:pos x="16" y="2"/>
                </a:cxn>
                <a:cxn ang="0">
                  <a:pos x="14" y="0"/>
                </a:cxn>
                <a:cxn ang="0">
                  <a:pos x="4" y="2"/>
                </a:cxn>
                <a:cxn ang="0">
                  <a:pos x="0" y="5"/>
                </a:cxn>
                <a:cxn ang="0">
                  <a:pos x="0" y="13"/>
                </a:cxn>
                <a:cxn ang="0">
                  <a:pos x="4" y="16"/>
                </a:cxn>
                <a:cxn ang="0">
                  <a:pos x="14" y="16"/>
                </a:cxn>
              </a:cxnLst>
              <a:rect l="0" t="0" r="r" b="b"/>
              <a:pathLst>
                <a:path w="17" h="17">
                  <a:moveTo>
                    <a:pt x="14" y="16"/>
                  </a:moveTo>
                  <a:lnTo>
                    <a:pt x="16" y="10"/>
                  </a:lnTo>
                  <a:lnTo>
                    <a:pt x="16" y="2"/>
                  </a:lnTo>
                  <a:lnTo>
                    <a:pt x="14" y="0"/>
                  </a:lnTo>
                  <a:lnTo>
                    <a:pt x="4" y="2"/>
                  </a:lnTo>
                  <a:lnTo>
                    <a:pt x="0" y="5"/>
                  </a:lnTo>
                  <a:lnTo>
                    <a:pt x="0" y="13"/>
                  </a:lnTo>
                  <a:lnTo>
                    <a:pt x="4" y="16"/>
                  </a:lnTo>
                  <a:lnTo>
                    <a:pt x="14"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04" name="Freeform 209"/>
            <p:cNvSpPr>
              <a:spLocks/>
            </p:cNvSpPr>
            <p:nvPr/>
          </p:nvSpPr>
          <p:spPr bwMode="auto">
            <a:xfrm>
              <a:off x="4092" y="1643"/>
              <a:ext cx="17" cy="17"/>
            </a:xfrm>
            <a:custGeom>
              <a:avLst/>
              <a:gdLst/>
              <a:ahLst/>
              <a:cxnLst>
                <a:cxn ang="0">
                  <a:pos x="16" y="0"/>
                </a:cxn>
                <a:cxn ang="0">
                  <a:pos x="0" y="8"/>
                </a:cxn>
                <a:cxn ang="0">
                  <a:pos x="0" y="13"/>
                </a:cxn>
                <a:cxn ang="0">
                  <a:pos x="16" y="16"/>
                </a:cxn>
              </a:cxnLst>
              <a:rect l="0" t="0" r="r" b="b"/>
              <a:pathLst>
                <a:path w="17" h="17">
                  <a:moveTo>
                    <a:pt x="16" y="0"/>
                  </a:moveTo>
                  <a:lnTo>
                    <a:pt x="0" y="8"/>
                  </a:lnTo>
                  <a:lnTo>
                    <a:pt x="0" y="13"/>
                  </a:lnTo>
                  <a:lnTo>
                    <a:pt x="16"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05" name="Freeform 210"/>
            <p:cNvSpPr>
              <a:spLocks/>
            </p:cNvSpPr>
            <p:nvPr/>
          </p:nvSpPr>
          <p:spPr bwMode="auto">
            <a:xfrm>
              <a:off x="4002" y="1631"/>
              <a:ext cx="96" cy="17"/>
            </a:xfrm>
            <a:custGeom>
              <a:avLst/>
              <a:gdLst/>
              <a:ahLst/>
              <a:cxnLst>
                <a:cxn ang="0">
                  <a:pos x="95" y="16"/>
                </a:cxn>
                <a:cxn ang="0">
                  <a:pos x="68" y="6"/>
                </a:cxn>
                <a:cxn ang="0">
                  <a:pos x="30" y="3"/>
                </a:cxn>
                <a:cxn ang="0">
                  <a:pos x="29" y="1"/>
                </a:cxn>
                <a:cxn ang="0">
                  <a:pos x="23" y="0"/>
                </a:cxn>
                <a:cxn ang="0">
                  <a:pos x="0" y="0"/>
                </a:cxn>
              </a:cxnLst>
              <a:rect l="0" t="0" r="r" b="b"/>
              <a:pathLst>
                <a:path w="96" h="17">
                  <a:moveTo>
                    <a:pt x="95" y="16"/>
                  </a:moveTo>
                  <a:lnTo>
                    <a:pt x="68" y="6"/>
                  </a:lnTo>
                  <a:lnTo>
                    <a:pt x="30" y="3"/>
                  </a:lnTo>
                  <a:lnTo>
                    <a:pt x="29" y="1"/>
                  </a:lnTo>
                  <a:lnTo>
                    <a:pt x="23" y="0"/>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06" name="Freeform 211"/>
            <p:cNvSpPr>
              <a:spLocks/>
            </p:cNvSpPr>
            <p:nvPr/>
          </p:nvSpPr>
          <p:spPr bwMode="auto">
            <a:xfrm>
              <a:off x="3991" y="1631"/>
              <a:ext cx="17" cy="36"/>
            </a:xfrm>
            <a:custGeom>
              <a:avLst/>
              <a:gdLst/>
              <a:ahLst/>
              <a:cxnLst>
                <a:cxn ang="0">
                  <a:pos x="16" y="0"/>
                </a:cxn>
                <a:cxn ang="0">
                  <a:pos x="4" y="4"/>
                </a:cxn>
                <a:cxn ang="0">
                  <a:pos x="0" y="16"/>
                </a:cxn>
                <a:cxn ang="0">
                  <a:pos x="4" y="29"/>
                </a:cxn>
                <a:cxn ang="0">
                  <a:pos x="4" y="32"/>
                </a:cxn>
                <a:cxn ang="0">
                  <a:pos x="11" y="35"/>
                </a:cxn>
              </a:cxnLst>
              <a:rect l="0" t="0" r="r" b="b"/>
              <a:pathLst>
                <a:path w="17" h="36">
                  <a:moveTo>
                    <a:pt x="16" y="0"/>
                  </a:moveTo>
                  <a:lnTo>
                    <a:pt x="4" y="4"/>
                  </a:lnTo>
                  <a:lnTo>
                    <a:pt x="0" y="16"/>
                  </a:lnTo>
                  <a:lnTo>
                    <a:pt x="4" y="29"/>
                  </a:lnTo>
                  <a:lnTo>
                    <a:pt x="4" y="32"/>
                  </a:lnTo>
                  <a:lnTo>
                    <a:pt x="11" y="35"/>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07" name="Freeform 212"/>
            <p:cNvSpPr>
              <a:spLocks/>
            </p:cNvSpPr>
            <p:nvPr/>
          </p:nvSpPr>
          <p:spPr bwMode="auto">
            <a:xfrm>
              <a:off x="4026" y="1633"/>
              <a:ext cx="17" cy="34"/>
            </a:xfrm>
            <a:custGeom>
              <a:avLst/>
              <a:gdLst/>
              <a:ahLst/>
              <a:cxnLst>
                <a:cxn ang="0">
                  <a:pos x="11" y="33"/>
                </a:cxn>
                <a:cxn ang="0">
                  <a:pos x="7" y="31"/>
                </a:cxn>
                <a:cxn ang="0">
                  <a:pos x="4" y="29"/>
                </a:cxn>
                <a:cxn ang="0">
                  <a:pos x="0" y="16"/>
                </a:cxn>
                <a:cxn ang="0">
                  <a:pos x="7" y="3"/>
                </a:cxn>
                <a:cxn ang="0">
                  <a:pos x="11" y="1"/>
                </a:cxn>
                <a:cxn ang="0">
                  <a:pos x="16" y="0"/>
                </a:cxn>
              </a:cxnLst>
              <a:rect l="0" t="0" r="r" b="b"/>
              <a:pathLst>
                <a:path w="17" h="34">
                  <a:moveTo>
                    <a:pt x="11" y="33"/>
                  </a:moveTo>
                  <a:lnTo>
                    <a:pt x="7" y="31"/>
                  </a:lnTo>
                  <a:lnTo>
                    <a:pt x="4" y="29"/>
                  </a:lnTo>
                  <a:lnTo>
                    <a:pt x="0" y="16"/>
                  </a:lnTo>
                  <a:lnTo>
                    <a:pt x="7" y="3"/>
                  </a:lnTo>
                  <a:lnTo>
                    <a:pt x="11" y="1"/>
                  </a:lnTo>
                  <a:lnTo>
                    <a:pt x="16"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08" name="Freeform 213"/>
            <p:cNvSpPr>
              <a:spLocks/>
            </p:cNvSpPr>
            <p:nvPr/>
          </p:nvSpPr>
          <p:spPr bwMode="auto">
            <a:xfrm>
              <a:off x="4056" y="1637"/>
              <a:ext cx="17" cy="30"/>
            </a:xfrm>
            <a:custGeom>
              <a:avLst/>
              <a:gdLst/>
              <a:ahLst/>
              <a:cxnLst>
                <a:cxn ang="0">
                  <a:pos x="16" y="0"/>
                </a:cxn>
                <a:cxn ang="0">
                  <a:pos x="11" y="0"/>
                </a:cxn>
                <a:cxn ang="0">
                  <a:pos x="5" y="3"/>
                </a:cxn>
                <a:cxn ang="0">
                  <a:pos x="0" y="14"/>
                </a:cxn>
                <a:cxn ang="0">
                  <a:pos x="5" y="25"/>
                </a:cxn>
                <a:cxn ang="0">
                  <a:pos x="11" y="29"/>
                </a:cxn>
              </a:cxnLst>
              <a:rect l="0" t="0" r="r" b="b"/>
              <a:pathLst>
                <a:path w="17" h="30">
                  <a:moveTo>
                    <a:pt x="16" y="0"/>
                  </a:moveTo>
                  <a:lnTo>
                    <a:pt x="11" y="0"/>
                  </a:lnTo>
                  <a:lnTo>
                    <a:pt x="5" y="3"/>
                  </a:lnTo>
                  <a:lnTo>
                    <a:pt x="0" y="14"/>
                  </a:lnTo>
                  <a:lnTo>
                    <a:pt x="5" y="25"/>
                  </a:lnTo>
                  <a:lnTo>
                    <a:pt x="11" y="29"/>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09" name="Freeform 214"/>
            <p:cNvSpPr>
              <a:spLocks/>
            </p:cNvSpPr>
            <p:nvPr/>
          </p:nvSpPr>
          <p:spPr bwMode="auto">
            <a:xfrm>
              <a:off x="4065" y="1637"/>
              <a:ext cx="17" cy="30"/>
            </a:xfrm>
            <a:custGeom>
              <a:avLst/>
              <a:gdLst/>
              <a:ahLst/>
              <a:cxnLst>
                <a:cxn ang="0">
                  <a:pos x="10" y="29"/>
                </a:cxn>
                <a:cxn ang="0">
                  <a:pos x="2" y="25"/>
                </a:cxn>
                <a:cxn ang="0">
                  <a:pos x="0" y="21"/>
                </a:cxn>
                <a:cxn ang="0">
                  <a:pos x="0" y="14"/>
                </a:cxn>
                <a:cxn ang="0">
                  <a:pos x="8" y="3"/>
                </a:cxn>
                <a:cxn ang="0">
                  <a:pos x="10" y="1"/>
                </a:cxn>
                <a:cxn ang="0">
                  <a:pos x="16" y="0"/>
                </a:cxn>
              </a:cxnLst>
              <a:rect l="0" t="0" r="r" b="b"/>
              <a:pathLst>
                <a:path w="17" h="30">
                  <a:moveTo>
                    <a:pt x="10" y="29"/>
                  </a:moveTo>
                  <a:lnTo>
                    <a:pt x="2" y="25"/>
                  </a:lnTo>
                  <a:lnTo>
                    <a:pt x="0" y="21"/>
                  </a:lnTo>
                  <a:lnTo>
                    <a:pt x="0" y="14"/>
                  </a:lnTo>
                  <a:lnTo>
                    <a:pt x="8" y="3"/>
                  </a:lnTo>
                  <a:lnTo>
                    <a:pt x="10" y="1"/>
                  </a:lnTo>
                  <a:lnTo>
                    <a:pt x="16"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10" name="Freeform 215"/>
            <p:cNvSpPr>
              <a:spLocks/>
            </p:cNvSpPr>
            <p:nvPr/>
          </p:nvSpPr>
          <p:spPr bwMode="auto">
            <a:xfrm>
              <a:off x="4073" y="1661"/>
              <a:ext cx="17" cy="17"/>
            </a:xfrm>
            <a:custGeom>
              <a:avLst/>
              <a:gdLst/>
              <a:ahLst/>
              <a:cxnLst>
                <a:cxn ang="0">
                  <a:pos x="0" y="16"/>
                </a:cxn>
                <a:cxn ang="0">
                  <a:pos x="7" y="5"/>
                </a:cxn>
                <a:cxn ang="0">
                  <a:pos x="16" y="0"/>
                </a:cxn>
              </a:cxnLst>
              <a:rect l="0" t="0" r="r" b="b"/>
              <a:pathLst>
                <a:path w="17" h="17">
                  <a:moveTo>
                    <a:pt x="0" y="16"/>
                  </a:moveTo>
                  <a:lnTo>
                    <a:pt x="7" y="5"/>
                  </a:lnTo>
                  <a:lnTo>
                    <a:pt x="16"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11" name="Freeform 216"/>
            <p:cNvSpPr>
              <a:spLocks/>
            </p:cNvSpPr>
            <p:nvPr/>
          </p:nvSpPr>
          <p:spPr bwMode="auto">
            <a:xfrm>
              <a:off x="4065" y="1672"/>
              <a:ext cx="33" cy="17"/>
            </a:xfrm>
            <a:custGeom>
              <a:avLst/>
              <a:gdLst/>
              <a:ahLst/>
              <a:cxnLst>
                <a:cxn ang="0">
                  <a:pos x="32" y="16"/>
                </a:cxn>
                <a:cxn ang="0">
                  <a:pos x="29" y="5"/>
                </a:cxn>
                <a:cxn ang="0">
                  <a:pos x="23" y="0"/>
                </a:cxn>
                <a:cxn ang="0">
                  <a:pos x="0" y="0"/>
                </a:cxn>
              </a:cxnLst>
              <a:rect l="0" t="0" r="r" b="b"/>
              <a:pathLst>
                <a:path w="33" h="17">
                  <a:moveTo>
                    <a:pt x="32" y="16"/>
                  </a:moveTo>
                  <a:lnTo>
                    <a:pt x="29" y="5"/>
                  </a:lnTo>
                  <a:lnTo>
                    <a:pt x="23" y="0"/>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12" name="Freeform 217"/>
            <p:cNvSpPr>
              <a:spLocks/>
            </p:cNvSpPr>
            <p:nvPr/>
          </p:nvSpPr>
          <p:spPr bwMode="auto">
            <a:xfrm>
              <a:off x="4160" y="1684"/>
              <a:ext cx="17" cy="17"/>
            </a:xfrm>
            <a:custGeom>
              <a:avLst/>
              <a:gdLst/>
              <a:ahLst/>
              <a:cxnLst>
                <a:cxn ang="0">
                  <a:pos x="16" y="0"/>
                </a:cxn>
                <a:cxn ang="0">
                  <a:pos x="0" y="2"/>
                </a:cxn>
                <a:cxn ang="0">
                  <a:pos x="0" y="7"/>
                </a:cxn>
                <a:cxn ang="0">
                  <a:pos x="0" y="12"/>
                </a:cxn>
                <a:cxn ang="0">
                  <a:pos x="7" y="16"/>
                </a:cxn>
              </a:cxnLst>
              <a:rect l="0" t="0" r="r" b="b"/>
              <a:pathLst>
                <a:path w="17" h="17">
                  <a:moveTo>
                    <a:pt x="16" y="0"/>
                  </a:moveTo>
                  <a:lnTo>
                    <a:pt x="0" y="2"/>
                  </a:lnTo>
                  <a:lnTo>
                    <a:pt x="0" y="7"/>
                  </a:lnTo>
                  <a:lnTo>
                    <a:pt x="0" y="12"/>
                  </a:lnTo>
                  <a:lnTo>
                    <a:pt x="7"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13" name="Freeform 218"/>
            <p:cNvSpPr>
              <a:spLocks/>
            </p:cNvSpPr>
            <p:nvPr/>
          </p:nvSpPr>
          <p:spPr bwMode="auto">
            <a:xfrm>
              <a:off x="4097" y="1673"/>
              <a:ext cx="70" cy="17"/>
            </a:xfrm>
            <a:custGeom>
              <a:avLst/>
              <a:gdLst/>
              <a:ahLst/>
              <a:cxnLst>
                <a:cxn ang="0">
                  <a:pos x="69" y="16"/>
                </a:cxn>
                <a:cxn ang="0">
                  <a:pos x="41" y="4"/>
                </a:cxn>
                <a:cxn ang="0">
                  <a:pos x="0" y="0"/>
                </a:cxn>
              </a:cxnLst>
              <a:rect l="0" t="0" r="r" b="b"/>
              <a:pathLst>
                <a:path w="70" h="17">
                  <a:moveTo>
                    <a:pt x="69" y="16"/>
                  </a:moveTo>
                  <a:lnTo>
                    <a:pt x="41" y="4"/>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14" name="Freeform 219"/>
            <p:cNvSpPr>
              <a:spLocks/>
            </p:cNvSpPr>
            <p:nvPr/>
          </p:nvSpPr>
          <p:spPr bwMode="auto">
            <a:xfrm>
              <a:off x="4056" y="1671"/>
              <a:ext cx="17" cy="34"/>
            </a:xfrm>
            <a:custGeom>
              <a:avLst/>
              <a:gdLst/>
              <a:ahLst/>
              <a:cxnLst>
                <a:cxn ang="0">
                  <a:pos x="16" y="0"/>
                </a:cxn>
                <a:cxn ang="0">
                  <a:pos x="11" y="2"/>
                </a:cxn>
                <a:cxn ang="0">
                  <a:pos x="8" y="5"/>
                </a:cxn>
                <a:cxn ang="0">
                  <a:pos x="0" y="17"/>
                </a:cxn>
                <a:cxn ang="0">
                  <a:pos x="3" y="27"/>
                </a:cxn>
                <a:cxn ang="0">
                  <a:pos x="8" y="31"/>
                </a:cxn>
                <a:cxn ang="0">
                  <a:pos x="11" y="33"/>
                </a:cxn>
              </a:cxnLst>
              <a:rect l="0" t="0" r="r" b="b"/>
              <a:pathLst>
                <a:path w="17" h="34">
                  <a:moveTo>
                    <a:pt x="16" y="0"/>
                  </a:moveTo>
                  <a:lnTo>
                    <a:pt x="11" y="2"/>
                  </a:lnTo>
                  <a:lnTo>
                    <a:pt x="8" y="5"/>
                  </a:lnTo>
                  <a:lnTo>
                    <a:pt x="0" y="17"/>
                  </a:lnTo>
                  <a:lnTo>
                    <a:pt x="3" y="27"/>
                  </a:lnTo>
                  <a:lnTo>
                    <a:pt x="8" y="31"/>
                  </a:lnTo>
                  <a:lnTo>
                    <a:pt x="11" y="33"/>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15" name="Freeform 220"/>
            <p:cNvSpPr>
              <a:spLocks/>
            </p:cNvSpPr>
            <p:nvPr/>
          </p:nvSpPr>
          <p:spPr bwMode="auto">
            <a:xfrm>
              <a:off x="4092" y="1673"/>
              <a:ext cx="17" cy="32"/>
            </a:xfrm>
            <a:custGeom>
              <a:avLst/>
              <a:gdLst/>
              <a:ahLst/>
              <a:cxnLst>
                <a:cxn ang="0">
                  <a:pos x="12" y="31"/>
                </a:cxn>
                <a:cxn ang="0">
                  <a:pos x="6" y="27"/>
                </a:cxn>
                <a:cxn ang="0">
                  <a:pos x="0" y="16"/>
                </a:cxn>
                <a:cxn ang="0">
                  <a:pos x="6" y="3"/>
                </a:cxn>
                <a:cxn ang="0">
                  <a:pos x="12" y="0"/>
                </a:cxn>
                <a:cxn ang="0">
                  <a:pos x="16" y="0"/>
                </a:cxn>
              </a:cxnLst>
              <a:rect l="0" t="0" r="r" b="b"/>
              <a:pathLst>
                <a:path w="17" h="32">
                  <a:moveTo>
                    <a:pt x="12" y="31"/>
                  </a:moveTo>
                  <a:lnTo>
                    <a:pt x="6" y="27"/>
                  </a:lnTo>
                  <a:lnTo>
                    <a:pt x="0" y="16"/>
                  </a:lnTo>
                  <a:lnTo>
                    <a:pt x="6" y="3"/>
                  </a:lnTo>
                  <a:lnTo>
                    <a:pt x="12" y="0"/>
                  </a:lnTo>
                  <a:lnTo>
                    <a:pt x="16"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16" name="Freeform 221"/>
            <p:cNvSpPr>
              <a:spLocks/>
            </p:cNvSpPr>
            <p:nvPr/>
          </p:nvSpPr>
          <p:spPr bwMode="auto">
            <a:xfrm>
              <a:off x="4123" y="1675"/>
              <a:ext cx="17" cy="30"/>
            </a:xfrm>
            <a:custGeom>
              <a:avLst/>
              <a:gdLst/>
              <a:ahLst/>
              <a:cxnLst>
                <a:cxn ang="0">
                  <a:pos x="16" y="0"/>
                </a:cxn>
                <a:cxn ang="0">
                  <a:pos x="11" y="1"/>
                </a:cxn>
                <a:cxn ang="0">
                  <a:pos x="4" y="3"/>
                </a:cxn>
                <a:cxn ang="0">
                  <a:pos x="0" y="14"/>
                </a:cxn>
                <a:cxn ang="0">
                  <a:pos x="0" y="20"/>
                </a:cxn>
                <a:cxn ang="0">
                  <a:pos x="4" y="25"/>
                </a:cxn>
                <a:cxn ang="0">
                  <a:pos x="11" y="29"/>
                </a:cxn>
              </a:cxnLst>
              <a:rect l="0" t="0" r="r" b="b"/>
              <a:pathLst>
                <a:path w="17" h="30">
                  <a:moveTo>
                    <a:pt x="16" y="0"/>
                  </a:moveTo>
                  <a:lnTo>
                    <a:pt x="11" y="1"/>
                  </a:lnTo>
                  <a:lnTo>
                    <a:pt x="4" y="3"/>
                  </a:lnTo>
                  <a:lnTo>
                    <a:pt x="0" y="14"/>
                  </a:lnTo>
                  <a:lnTo>
                    <a:pt x="0" y="20"/>
                  </a:lnTo>
                  <a:lnTo>
                    <a:pt x="4" y="25"/>
                  </a:lnTo>
                  <a:lnTo>
                    <a:pt x="11" y="29"/>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17" name="Freeform 222"/>
            <p:cNvSpPr>
              <a:spLocks/>
            </p:cNvSpPr>
            <p:nvPr/>
          </p:nvSpPr>
          <p:spPr bwMode="auto">
            <a:xfrm>
              <a:off x="4132" y="1675"/>
              <a:ext cx="17" cy="30"/>
            </a:xfrm>
            <a:custGeom>
              <a:avLst/>
              <a:gdLst/>
              <a:ahLst/>
              <a:cxnLst>
                <a:cxn ang="0">
                  <a:pos x="9" y="29"/>
                </a:cxn>
                <a:cxn ang="0">
                  <a:pos x="6" y="27"/>
                </a:cxn>
                <a:cxn ang="0">
                  <a:pos x="2" y="25"/>
                </a:cxn>
                <a:cxn ang="0">
                  <a:pos x="0" y="15"/>
                </a:cxn>
                <a:cxn ang="0">
                  <a:pos x="6" y="3"/>
                </a:cxn>
                <a:cxn ang="0">
                  <a:pos x="16" y="0"/>
                </a:cxn>
              </a:cxnLst>
              <a:rect l="0" t="0" r="r" b="b"/>
              <a:pathLst>
                <a:path w="17" h="30">
                  <a:moveTo>
                    <a:pt x="9" y="29"/>
                  </a:moveTo>
                  <a:lnTo>
                    <a:pt x="6" y="27"/>
                  </a:lnTo>
                  <a:lnTo>
                    <a:pt x="2" y="25"/>
                  </a:lnTo>
                  <a:lnTo>
                    <a:pt x="0" y="15"/>
                  </a:lnTo>
                  <a:lnTo>
                    <a:pt x="6" y="3"/>
                  </a:lnTo>
                  <a:lnTo>
                    <a:pt x="16"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18" name="Freeform 223"/>
            <p:cNvSpPr>
              <a:spLocks/>
            </p:cNvSpPr>
            <p:nvPr/>
          </p:nvSpPr>
          <p:spPr bwMode="auto">
            <a:xfrm>
              <a:off x="4138" y="1653"/>
              <a:ext cx="41" cy="25"/>
            </a:xfrm>
            <a:custGeom>
              <a:avLst/>
              <a:gdLst/>
              <a:ahLst/>
              <a:cxnLst>
                <a:cxn ang="0">
                  <a:pos x="40" y="24"/>
                </a:cxn>
                <a:cxn ang="0">
                  <a:pos x="8" y="6"/>
                </a:cxn>
                <a:cxn ang="0">
                  <a:pos x="7" y="6"/>
                </a:cxn>
                <a:cxn ang="0">
                  <a:pos x="7" y="5"/>
                </a:cxn>
                <a:cxn ang="0">
                  <a:pos x="11" y="3"/>
                </a:cxn>
                <a:cxn ang="0">
                  <a:pos x="34" y="1"/>
                </a:cxn>
                <a:cxn ang="0">
                  <a:pos x="26" y="0"/>
                </a:cxn>
                <a:cxn ang="0">
                  <a:pos x="16" y="0"/>
                </a:cxn>
                <a:cxn ang="0">
                  <a:pos x="7" y="1"/>
                </a:cxn>
                <a:cxn ang="0">
                  <a:pos x="0" y="1"/>
                </a:cxn>
              </a:cxnLst>
              <a:rect l="0" t="0" r="r" b="b"/>
              <a:pathLst>
                <a:path w="41" h="25">
                  <a:moveTo>
                    <a:pt x="40" y="24"/>
                  </a:moveTo>
                  <a:lnTo>
                    <a:pt x="8" y="6"/>
                  </a:lnTo>
                  <a:lnTo>
                    <a:pt x="7" y="6"/>
                  </a:lnTo>
                  <a:lnTo>
                    <a:pt x="7" y="5"/>
                  </a:lnTo>
                  <a:lnTo>
                    <a:pt x="11" y="3"/>
                  </a:lnTo>
                  <a:lnTo>
                    <a:pt x="34" y="1"/>
                  </a:lnTo>
                  <a:lnTo>
                    <a:pt x="26" y="0"/>
                  </a:lnTo>
                  <a:lnTo>
                    <a:pt x="16" y="0"/>
                  </a:lnTo>
                  <a:lnTo>
                    <a:pt x="7" y="1"/>
                  </a:lnTo>
                  <a:lnTo>
                    <a:pt x="0" y="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19" name="Freeform 224"/>
            <p:cNvSpPr>
              <a:spLocks/>
            </p:cNvSpPr>
            <p:nvPr/>
          </p:nvSpPr>
          <p:spPr bwMode="auto">
            <a:xfrm>
              <a:off x="4074" y="1616"/>
              <a:ext cx="38" cy="22"/>
            </a:xfrm>
            <a:custGeom>
              <a:avLst/>
              <a:gdLst/>
              <a:ahLst/>
              <a:cxnLst>
                <a:cxn ang="0">
                  <a:pos x="37" y="21"/>
                </a:cxn>
                <a:cxn ang="0">
                  <a:pos x="6" y="4"/>
                </a:cxn>
                <a:cxn ang="0">
                  <a:pos x="5" y="4"/>
                </a:cxn>
                <a:cxn ang="0">
                  <a:pos x="9" y="2"/>
                </a:cxn>
                <a:cxn ang="0">
                  <a:pos x="32" y="0"/>
                </a:cxn>
                <a:cxn ang="0">
                  <a:pos x="24" y="0"/>
                </a:cxn>
                <a:cxn ang="0">
                  <a:pos x="14" y="0"/>
                </a:cxn>
                <a:cxn ang="0">
                  <a:pos x="5" y="0"/>
                </a:cxn>
                <a:cxn ang="0">
                  <a:pos x="0" y="1"/>
                </a:cxn>
              </a:cxnLst>
              <a:rect l="0" t="0" r="r" b="b"/>
              <a:pathLst>
                <a:path w="38" h="22">
                  <a:moveTo>
                    <a:pt x="37" y="21"/>
                  </a:moveTo>
                  <a:lnTo>
                    <a:pt x="6" y="4"/>
                  </a:lnTo>
                  <a:lnTo>
                    <a:pt x="5" y="4"/>
                  </a:lnTo>
                  <a:lnTo>
                    <a:pt x="9" y="2"/>
                  </a:lnTo>
                  <a:lnTo>
                    <a:pt x="32" y="0"/>
                  </a:lnTo>
                  <a:lnTo>
                    <a:pt x="24" y="0"/>
                  </a:lnTo>
                  <a:lnTo>
                    <a:pt x="14" y="0"/>
                  </a:lnTo>
                  <a:lnTo>
                    <a:pt x="5" y="0"/>
                  </a:lnTo>
                  <a:lnTo>
                    <a:pt x="0" y="1"/>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20" name="Freeform 225"/>
            <p:cNvSpPr>
              <a:spLocks/>
            </p:cNvSpPr>
            <p:nvPr/>
          </p:nvSpPr>
          <p:spPr bwMode="auto">
            <a:xfrm>
              <a:off x="3994" y="1549"/>
              <a:ext cx="217" cy="41"/>
            </a:xfrm>
            <a:custGeom>
              <a:avLst/>
              <a:gdLst/>
              <a:ahLst/>
              <a:cxnLst>
                <a:cxn ang="0">
                  <a:pos x="7" y="24"/>
                </a:cxn>
                <a:cxn ang="0">
                  <a:pos x="1" y="21"/>
                </a:cxn>
                <a:cxn ang="0">
                  <a:pos x="0" y="19"/>
                </a:cxn>
                <a:cxn ang="0">
                  <a:pos x="0" y="16"/>
                </a:cxn>
                <a:cxn ang="0">
                  <a:pos x="1" y="13"/>
                </a:cxn>
                <a:cxn ang="0">
                  <a:pos x="3" y="10"/>
                </a:cxn>
                <a:cxn ang="0">
                  <a:pos x="9" y="6"/>
                </a:cxn>
                <a:cxn ang="0">
                  <a:pos x="17" y="3"/>
                </a:cxn>
                <a:cxn ang="0">
                  <a:pos x="39" y="0"/>
                </a:cxn>
                <a:cxn ang="0">
                  <a:pos x="61" y="0"/>
                </a:cxn>
                <a:cxn ang="0">
                  <a:pos x="83" y="0"/>
                </a:cxn>
                <a:cxn ang="0">
                  <a:pos x="107" y="3"/>
                </a:cxn>
                <a:cxn ang="0">
                  <a:pos x="132" y="8"/>
                </a:cxn>
                <a:cxn ang="0">
                  <a:pos x="157" y="13"/>
                </a:cxn>
                <a:cxn ang="0">
                  <a:pos x="186" y="22"/>
                </a:cxn>
                <a:cxn ang="0">
                  <a:pos x="216" y="32"/>
                </a:cxn>
                <a:cxn ang="0">
                  <a:pos x="209" y="40"/>
                </a:cxn>
              </a:cxnLst>
              <a:rect l="0" t="0" r="r" b="b"/>
              <a:pathLst>
                <a:path w="217" h="41">
                  <a:moveTo>
                    <a:pt x="7" y="24"/>
                  </a:moveTo>
                  <a:lnTo>
                    <a:pt x="1" y="21"/>
                  </a:lnTo>
                  <a:lnTo>
                    <a:pt x="0" y="19"/>
                  </a:lnTo>
                  <a:lnTo>
                    <a:pt x="0" y="16"/>
                  </a:lnTo>
                  <a:lnTo>
                    <a:pt x="1" y="13"/>
                  </a:lnTo>
                  <a:lnTo>
                    <a:pt x="3" y="10"/>
                  </a:lnTo>
                  <a:lnTo>
                    <a:pt x="9" y="6"/>
                  </a:lnTo>
                  <a:lnTo>
                    <a:pt x="17" y="3"/>
                  </a:lnTo>
                  <a:lnTo>
                    <a:pt x="39" y="0"/>
                  </a:lnTo>
                  <a:lnTo>
                    <a:pt x="61" y="0"/>
                  </a:lnTo>
                  <a:lnTo>
                    <a:pt x="83" y="0"/>
                  </a:lnTo>
                  <a:lnTo>
                    <a:pt x="107" y="3"/>
                  </a:lnTo>
                  <a:lnTo>
                    <a:pt x="132" y="8"/>
                  </a:lnTo>
                  <a:lnTo>
                    <a:pt x="157" y="13"/>
                  </a:lnTo>
                  <a:lnTo>
                    <a:pt x="186" y="22"/>
                  </a:lnTo>
                  <a:lnTo>
                    <a:pt x="216" y="32"/>
                  </a:lnTo>
                  <a:lnTo>
                    <a:pt x="209" y="4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21" name="Freeform 226"/>
            <p:cNvSpPr>
              <a:spLocks/>
            </p:cNvSpPr>
            <p:nvPr/>
          </p:nvSpPr>
          <p:spPr bwMode="auto">
            <a:xfrm>
              <a:off x="4057" y="1548"/>
              <a:ext cx="212" cy="44"/>
            </a:xfrm>
            <a:custGeom>
              <a:avLst/>
              <a:gdLst/>
              <a:ahLst/>
              <a:cxnLst>
                <a:cxn ang="0">
                  <a:pos x="183" y="43"/>
                </a:cxn>
                <a:cxn ang="0">
                  <a:pos x="195" y="41"/>
                </a:cxn>
                <a:cxn ang="0">
                  <a:pos x="205" y="39"/>
                </a:cxn>
                <a:cxn ang="0">
                  <a:pos x="209" y="36"/>
                </a:cxn>
                <a:cxn ang="0">
                  <a:pos x="211" y="35"/>
                </a:cxn>
                <a:cxn ang="0">
                  <a:pos x="209" y="34"/>
                </a:cxn>
                <a:cxn ang="0">
                  <a:pos x="185" y="26"/>
                </a:cxn>
                <a:cxn ang="0">
                  <a:pos x="161" y="18"/>
                </a:cxn>
                <a:cxn ang="0">
                  <a:pos x="135" y="12"/>
                </a:cxn>
                <a:cxn ang="0">
                  <a:pos x="110" y="7"/>
                </a:cxn>
                <a:cxn ang="0">
                  <a:pos x="83" y="4"/>
                </a:cxn>
                <a:cxn ang="0">
                  <a:pos x="56" y="2"/>
                </a:cxn>
                <a:cxn ang="0">
                  <a:pos x="0" y="0"/>
                </a:cxn>
              </a:cxnLst>
              <a:rect l="0" t="0" r="r" b="b"/>
              <a:pathLst>
                <a:path w="212" h="44">
                  <a:moveTo>
                    <a:pt x="183" y="43"/>
                  </a:moveTo>
                  <a:lnTo>
                    <a:pt x="195" y="41"/>
                  </a:lnTo>
                  <a:lnTo>
                    <a:pt x="205" y="39"/>
                  </a:lnTo>
                  <a:lnTo>
                    <a:pt x="209" y="36"/>
                  </a:lnTo>
                  <a:lnTo>
                    <a:pt x="211" y="35"/>
                  </a:lnTo>
                  <a:lnTo>
                    <a:pt x="209" y="34"/>
                  </a:lnTo>
                  <a:lnTo>
                    <a:pt x="185" y="26"/>
                  </a:lnTo>
                  <a:lnTo>
                    <a:pt x="161" y="18"/>
                  </a:lnTo>
                  <a:lnTo>
                    <a:pt x="135" y="12"/>
                  </a:lnTo>
                  <a:lnTo>
                    <a:pt x="110" y="7"/>
                  </a:lnTo>
                  <a:lnTo>
                    <a:pt x="83" y="4"/>
                  </a:lnTo>
                  <a:lnTo>
                    <a:pt x="56" y="2"/>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22" name="Freeform 227"/>
            <p:cNvSpPr>
              <a:spLocks/>
            </p:cNvSpPr>
            <p:nvPr/>
          </p:nvSpPr>
          <p:spPr bwMode="auto">
            <a:xfrm>
              <a:off x="4011" y="1577"/>
              <a:ext cx="17" cy="17"/>
            </a:xfrm>
            <a:custGeom>
              <a:avLst/>
              <a:gdLst/>
              <a:ahLst/>
              <a:cxnLst>
                <a:cxn ang="0">
                  <a:pos x="0" y="10"/>
                </a:cxn>
                <a:cxn ang="0">
                  <a:pos x="0" y="4"/>
                </a:cxn>
                <a:cxn ang="0">
                  <a:pos x="6" y="0"/>
                </a:cxn>
                <a:cxn ang="0">
                  <a:pos x="16" y="4"/>
                </a:cxn>
                <a:cxn ang="0">
                  <a:pos x="9" y="10"/>
                </a:cxn>
                <a:cxn ang="0">
                  <a:pos x="9" y="16"/>
                </a:cxn>
              </a:cxnLst>
              <a:rect l="0" t="0" r="r" b="b"/>
              <a:pathLst>
                <a:path w="17" h="17">
                  <a:moveTo>
                    <a:pt x="0" y="10"/>
                  </a:moveTo>
                  <a:lnTo>
                    <a:pt x="0" y="4"/>
                  </a:lnTo>
                  <a:lnTo>
                    <a:pt x="6" y="0"/>
                  </a:lnTo>
                  <a:lnTo>
                    <a:pt x="16" y="4"/>
                  </a:lnTo>
                  <a:lnTo>
                    <a:pt x="9" y="10"/>
                  </a:lnTo>
                  <a:lnTo>
                    <a:pt x="9"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23" name="Line 228"/>
            <p:cNvSpPr>
              <a:spLocks noChangeShapeType="1"/>
            </p:cNvSpPr>
            <p:nvPr/>
          </p:nvSpPr>
          <p:spPr bwMode="auto">
            <a:xfrm>
              <a:off x="4015" y="1557"/>
              <a:ext cx="88" cy="58"/>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724" name="Line 229"/>
            <p:cNvSpPr>
              <a:spLocks noChangeShapeType="1"/>
            </p:cNvSpPr>
            <p:nvPr/>
          </p:nvSpPr>
          <p:spPr bwMode="auto">
            <a:xfrm>
              <a:off x="4108" y="1620"/>
              <a:ext cx="52" cy="33"/>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725" name="Line 230"/>
            <p:cNvSpPr>
              <a:spLocks noChangeShapeType="1"/>
            </p:cNvSpPr>
            <p:nvPr/>
          </p:nvSpPr>
          <p:spPr bwMode="auto">
            <a:xfrm>
              <a:off x="4166" y="1659"/>
              <a:ext cx="56" cy="34"/>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726" name="Freeform 231"/>
            <p:cNvSpPr>
              <a:spLocks/>
            </p:cNvSpPr>
            <p:nvPr/>
          </p:nvSpPr>
          <p:spPr bwMode="auto">
            <a:xfrm>
              <a:off x="4210" y="1693"/>
              <a:ext cx="67" cy="17"/>
            </a:xfrm>
            <a:custGeom>
              <a:avLst/>
              <a:gdLst/>
              <a:ahLst/>
              <a:cxnLst>
                <a:cxn ang="0">
                  <a:pos x="66" y="16"/>
                </a:cxn>
                <a:cxn ang="0">
                  <a:pos x="18" y="3"/>
                </a:cxn>
                <a:cxn ang="0">
                  <a:pos x="7" y="0"/>
                </a:cxn>
                <a:cxn ang="0">
                  <a:pos x="2" y="3"/>
                </a:cxn>
                <a:cxn ang="0">
                  <a:pos x="0" y="6"/>
                </a:cxn>
                <a:cxn ang="0">
                  <a:pos x="2" y="16"/>
                </a:cxn>
              </a:cxnLst>
              <a:rect l="0" t="0" r="r" b="b"/>
              <a:pathLst>
                <a:path w="67" h="17">
                  <a:moveTo>
                    <a:pt x="66" y="16"/>
                  </a:moveTo>
                  <a:lnTo>
                    <a:pt x="18" y="3"/>
                  </a:lnTo>
                  <a:lnTo>
                    <a:pt x="7" y="0"/>
                  </a:lnTo>
                  <a:lnTo>
                    <a:pt x="2" y="3"/>
                  </a:lnTo>
                  <a:lnTo>
                    <a:pt x="0" y="6"/>
                  </a:lnTo>
                  <a:lnTo>
                    <a:pt x="2"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27" name="Freeform 232"/>
            <p:cNvSpPr>
              <a:spLocks/>
            </p:cNvSpPr>
            <p:nvPr/>
          </p:nvSpPr>
          <p:spPr bwMode="auto">
            <a:xfrm>
              <a:off x="4121" y="1555"/>
              <a:ext cx="121" cy="139"/>
            </a:xfrm>
            <a:custGeom>
              <a:avLst/>
              <a:gdLst/>
              <a:ahLst/>
              <a:cxnLst>
                <a:cxn ang="0">
                  <a:pos x="120" y="138"/>
                </a:cxn>
                <a:cxn ang="0">
                  <a:pos x="33" y="60"/>
                </a:cxn>
                <a:cxn ang="0">
                  <a:pos x="0" y="0"/>
                </a:cxn>
              </a:cxnLst>
              <a:rect l="0" t="0" r="r" b="b"/>
              <a:pathLst>
                <a:path w="121" h="139">
                  <a:moveTo>
                    <a:pt x="120" y="138"/>
                  </a:moveTo>
                  <a:lnTo>
                    <a:pt x="33" y="60"/>
                  </a:lnTo>
                  <a:lnTo>
                    <a:pt x="0"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28" name="Line 233"/>
            <p:cNvSpPr>
              <a:spLocks noChangeShapeType="1"/>
            </p:cNvSpPr>
            <p:nvPr/>
          </p:nvSpPr>
          <p:spPr bwMode="auto">
            <a:xfrm>
              <a:off x="4152" y="1619"/>
              <a:ext cx="46" cy="3"/>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729" name="Freeform 234"/>
            <p:cNvSpPr>
              <a:spLocks/>
            </p:cNvSpPr>
            <p:nvPr/>
          </p:nvSpPr>
          <p:spPr bwMode="auto">
            <a:xfrm>
              <a:off x="4210" y="1584"/>
              <a:ext cx="59" cy="17"/>
            </a:xfrm>
            <a:custGeom>
              <a:avLst/>
              <a:gdLst/>
              <a:ahLst/>
              <a:cxnLst>
                <a:cxn ang="0">
                  <a:pos x="0" y="0"/>
                </a:cxn>
                <a:cxn ang="0">
                  <a:pos x="30" y="16"/>
                </a:cxn>
                <a:cxn ang="0">
                  <a:pos x="58" y="16"/>
                </a:cxn>
              </a:cxnLst>
              <a:rect l="0" t="0" r="r" b="b"/>
              <a:pathLst>
                <a:path w="59" h="17">
                  <a:moveTo>
                    <a:pt x="0" y="0"/>
                  </a:moveTo>
                  <a:lnTo>
                    <a:pt x="30" y="16"/>
                  </a:lnTo>
                  <a:lnTo>
                    <a:pt x="58"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30" name="Freeform 235"/>
            <p:cNvSpPr>
              <a:spLocks/>
            </p:cNvSpPr>
            <p:nvPr/>
          </p:nvSpPr>
          <p:spPr bwMode="auto">
            <a:xfrm>
              <a:off x="4168" y="1572"/>
              <a:ext cx="62" cy="84"/>
            </a:xfrm>
            <a:custGeom>
              <a:avLst/>
              <a:gdLst/>
              <a:ahLst/>
              <a:cxnLst>
                <a:cxn ang="0">
                  <a:pos x="7" y="0"/>
                </a:cxn>
                <a:cxn ang="0">
                  <a:pos x="0" y="15"/>
                </a:cxn>
                <a:cxn ang="0">
                  <a:pos x="5" y="49"/>
                </a:cxn>
                <a:cxn ang="0">
                  <a:pos x="35" y="78"/>
                </a:cxn>
                <a:cxn ang="0">
                  <a:pos x="61" y="83"/>
                </a:cxn>
              </a:cxnLst>
              <a:rect l="0" t="0" r="r" b="b"/>
              <a:pathLst>
                <a:path w="62" h="84">
                  <a:moveTo>
                    <a:pt x="7" y="0"/>
                  </a:moveTo>
                  <a:lnTo>
                    <a:pt x="0" y="15"/>
                  </a:lnTo>
                  <a:lnTo>
                    <a:pt x="5" y="49"/>
                  </a:lnTo>
                  <a:lnTo>
                    <a:pt x="35" y="78"/>
                  </a:lnTo>
                  <a:lnTo>
                    <a:pt x="61" y="83"/>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31" name="Line 236"/>
            <p:cNvSpPr>
              <a:spLocks noChangeShapeType="1"/>
            </p:cNvSpPr>
            <p:nvPr/>
          </p:nvSpPr>
          <p:spPr bwMode="auto">
            <a:xfrm>
              <a:off x="4211" y="1654"/>
              <a:ext cx="44" cy="36"/>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732" name="Line 237"/>
            <p:cNvSpPr>
              <a:spLocks noChangeShapeType="1"/>
            </p:cNvSpPr>
            <p:nvPr/>
          </p:nvSpPr>
          <p:spPr bwMode="auto">
            <a:xfrm flipH="1">
              <a:off x="4215" y="1692"/>
              <a:ext cx="51" cy="1"/>
            </a:xfrm>
            <a:prstGeom prst="line">
              <a:avLst/>
            </a:prstGeom>
            <a:grpFill/>
            <a:ln w="12700">
              <a:solidFill>
                <a:srgbClr val="000000"/>
              </a:solidFill>
              <a:round/>
              <a:headEnd type="none" w="sm" len="sm"/>
              <a:tailEnd type="none" w="sm" len="sm"/>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733" name="Freeform 238"/>
            <p:cNvSpPr>
              <a:spLocks/>
            </p:cNvSpPr>
            <p:nvPr/>
          </p:nvSpPr>
          <p:spPr bwMode="auto">
            <a:xfrm>
              <a:off x="4094" y="1529"/>
              <a:ext cx="17" cy="19"/>
            </a:xfrm>
            <a:custGeom>
              <a:avLst/>
              <a:gdLst/>
              <a:ahLst/>
              <a:cxnLst>
                <a:cxn ang="0">
                  <a:pos x="16" y="15"/>
                </a:cxn>
                <a:cxn ang="0">
                  <a:pos x="14" y="8"/>
                </a:cxn>
                <a:cxn ang="0">
                  <a:pos x="16" y="1"/>
                </a:cxn>
                <a:cxn ang="0">
                  <a:pos x="14" y="0"/>
                </a:cxn>
                <a:cxn ang="0">
                  <a:pos x="8" y="0"/>
                </a:cxn>
                <a:cxn ang="0">
                  <a:pos x="2" y="0"/>
                </a:cxn>
                <a:cxn ang="0">
                  <a:pos x="1" y="1"/>
                </a:cxn>
                <a:cxn ang="0">
                  <a:pos x="0" y="8"/>
                </a:cxn>
                <a:cxn ang="0">
                  <a:pos x="0" y="14"/>
                </a:cxn>
                <a:cxn ang="0">
                  <a:pos x="1" y="16"/>
                </a:cxn>
                <a:cxn ang="0">
                  <a:pos x="7" y="18"/>
                </a:cxn>
                <a:cxn ang="0">
                  <a:pos x="13" y="16"/>
                </a:cxn>
                <a:cxn ang="0">
                  <a:pos x="16" y="15"/>
                </a:cxn>
              </a:cxnLst>
              <a:rect l="0" t="0" r="r" b="b"/>
              <a:pathLst>
                <a:path w="17" h="19">
                  <a:moveTo>
                    <a:pt x="16" y="15"/>
                  </a:moveTo>
                  <a:lnTo>
                    <a:pt x="14" y="8"/>
                  </a:lnTo>
                  <a:lnTo>
                    <a:pt x="16" y="1"/>
                  </a:lnTo>
                  <a:lnTo>
                    <a:pt x="14" y="0"/>
                  </a:lnTo>
                  <a:lnTo>
                    <a:pt x="8" y="0"/>
                  </a:lnTo>
                  <a:lnTo>
                    <a:pt x="2" y="0"/>
                  </a:lnTo>
                  <a:lnTo>
                    <a:pt x="1" y="1"/>
                  </a:lnTo>
                  <a:lnTo>
                    <a:pt x="0" y="8"/>
                  </a:lnTo>
                  <a:lnTo>
                    <a:pt x="0" y="14"/>
                  </a:lnTo>
                  <a:lnTo>
                    <a:pt x="1" y="16"/>
                  </a:lnTo>
                  <a:lnTo>
                    <a:pt x="7" y="18"/>
                  </a:lnTo>
                  <a:lnTo>
                    <a:pt x="13" y="16"/>
                  </a:lnTo>
                  <a:lnTo>
                    <a:pt x="16" y="15"/>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34" name="Freeform 239"/>
            <p:cNvSpPr>
              <a:spLocks/>
            </p:cNvSpPr>
            <p:nvPr/>
          </p:nvSpPr>
          <p:spPr bwMode="auto">
            <a:xfrm>
              <a:off x="4094" y="1532"/>
              <a:ext cx="17" cy="17"/>
            </a:xfrm>
            <a:custGeom>
              <a:avLst/>
              <a:gdLst/>
              <a:ahLst/>
              <a:cxnLst>
                <a:cxn ang="0">
                  <a:pos x="12" y="16"/>
                </a:cxn>
                <a:cxn ang="0">
                  <a:pos x="0" y="12"/>
                </a:cxn>
                <a:cxn ang="0">
                  <a:pos x="0" y="4"/>
                </a:cxn>
                <a:cxn ang="0">
                  <a:pos x="4" y="0"/>
                </a:cxn>
                <a:cxn ang="0">
                  <a:pos x="16" y="4"/>
                </a:cxn>
                <a:cxn ang="0">
                  <a:pos x="16" y="12"/>
                </a:cxn>
                <a:cxn ang="0">
                  <a:pos x="12" y="16"/>
                </a:cxn>
              </a:cxnLst>
              <a:rect l="0" t="0" r="r" b="b"/>
              <a:pathLst>
                <a:path w="17" h="17">
                  <a:moveTo>
                    <a:pt x="12" y="16"/>
                  </a:moveTo>
                  <a:lnTo>
                    <a:pt x="0" y="12"/>
                  </a:lnTo>
                  <a:lnTo>
                    <a:pt x="0" y="4"/>
                  </a:lnTo>
                  <a:lnTo>
                    <a:pt x="4" y="0"/>
                  </a:lnTo>
                  <a:lnTo>
                    <a:pt x="16" y="4"/>
                  </a:lnTo>
                  <a:lnTo>
                    <a:pt x="16" y="12"/>
                  </a:lnTo>
                  <a:lnTo>
                    <a:pt x="12"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35" name="Freeform 240"/>
            <p:cNvSpPr>
              <a:spLocks/>
            </p:cNvSpPr>
            <p:nvPr/>
          </p:nvSpPr>
          <p:spPr bwMode="auto">
            <a:xfrm>
              <a:off x="4041" y="1526"/>
              <a:ext cx="17" cy="19"/>
            </a:xfrm>
            <a:custGeom>
              <a:avLst/>
              <a:gdLst/>
              <a:ahLst/>
              <a:cxnLst>
                <a:cxn ang="0">
                  <a:pos x="16" y="15"/>
                </a:cxn>
                <a:cxn ang="0">
                  <a:pos x="16" y="3"/>
                </a:cxn>
                <a:cxn ang="0">
                  <a:pos x="16" y="1"/>
                </a:cxn>
                <a:cxn ang="0">
                  <a:pos x="14" y="1"/>
                </a:cxn>
                <a:cxn ang="0">
                  <a:pos x="9" y="0"/>
                </a:cxn>
                <a:cxn ang="0">
                  <a:pos x="2" y="1"/>
                </a:cxn>
                <a:cxn ang="0">
                  <a:pos x="1" y="2"/>
                </a:cxn>
                <a:cxn ang="0">
                  <a:pos x="0" y="15"/>
                </a:cxn>
                <a:cxn ang="0">
                  <a:pos x="2" y="18"/>
                </a:cxn>
                <a:cxn ang="0">
                  <a:pos x="9" y="18"/>
                </a:cxn>
                <a:cxn ang="0">
                  <a:pos x="14" y="18"/>
                </a:cxn>
                <a:cxn ang="0">
                  <a:pos x="16" y="15"/>
                </a:cxn>
              </a:cxnLst>
              <a:rect l="0" t="0" r="r" b="b"/>
              <a:pathLst>
                <a:path w="17" h="19">
                  <a:moveTo>
                    <a:pt x="16" y="15"/>
                  </a:moveTo>
                  <a:lnTo>
                    <a:pt x="16" y="3"/>
                  </a:lnTo>
                  <a:lnTo>
                    <a:pt x="16" y="1"/>
                  </a:lnTo>
                  <a:lnTo>
                    <a:pt x="14" y="1"/>
                  </a:lnTo>
                  <a:lnTo>
                    <a:pt x="9" y="0"/>
                  </a:lnTo>
                  <a:lnTo>
                    <a:pt x="2" y="1"/>
                  </a:lnTo>
                  <a:lnTo>
                    <a:pt x="1" y="2"/>
                  </a:lnTo>
                  <a:lnTo>
                    <a:pt x="0" y="15"/>
                  </a:lnTo>
                  <a:lnTo>
                    <a:pt x="2" y="18"/>
                  </a:lnTo>
                  <a:lnTo>
                    <a:pt x="9" y="18"/>
                  </a:lnTo>
                  <a:lnTo>
                    <a:pt x="14" y="18"/>
                  </a:lnTo>
                  <a:lnTo>
                    <a:pt x="16" y="15"/>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36" name="Freeform 241"/>
            <p:cNvSpPr>
              <a:spLocks/>
            </p:cNvSpPr>
            <p:nvPr/>
          </p:nvSpPr>
          <p:spPr bwMode="auto">
            <a:xfrm>
              <a:off x="3766" y="1503"/>
              <a:ext cx="17" cy="17"/>
            </a:xfrm>
            <a:custGeom>
              <a:avLst/>
              <a:gdLst/>
              <a:ahLst/>
              <a:cxnLst>
                <a:cxn ang="0">
                  <a:pos x="14" y="14"/>
                </a:cxn>
                <a:cxn ang="0">
                  <a:pos x="16" y="0"/>
                </a:cxn>
                <a:cxn ang="0">
                  <a:pos x="5" y="0"/>
                </a:cxn>
                <a:cxn ang="0">
                  <a:pos x="0" y="16"/>
                </a:cxn>
                <a:cxn ang="0">
                  <a:pos x="14" y="14"/>
                </a:cxn>
              </a:cxnLst>
              <a:rect l="0" t="0" r="r" b="b"/>
              <a:pathLst>
                <a:path w="17" h="17">
                  <a:moveTo>
                    <a:pt x="14" y="14"/>
                  </a:moveTo>
                  <a:lnTo>
                    <a:pt x="16" y="0"/>
                  </a:lnTo>
                  <a:lnTo>
                    <a:pt x="5" y="0"/>
                  </a:lnTo>
                  <a:lnTo>
                    <a:pt x="0" y="16"/>
                  </a:lnTo>
                  <a:lnTo>
                    <a:pt x="14" y="14"/>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37" name="Freeform 242"/>
            <p:cNvSpPr>
              <a:spLocks/>
            </p:cNvSpPr>
            <p:nvPr/>
          </p:nvSpPr>
          <p:spPr bwMode="auto">
            <a:xfrm>
              <a:off x="3756" y="1503"/>
              <a:ext cx="17" cy="17"/>
            </a:xfrm>
            <a:custGeom>
              <a:avLst/>
              <a:gdLst/>
              <a:ahLst/>
              <a:cxnLst>
                <a:cxn ang="0">
                  <a:pos x="11" y="16"/>
                </a:cxn>
                <a:cxn ang="0">
                  <a:pos x="16" y="0"/>
                </a:cxn>
                <a:cxn ang="0">
                  <a:pos x="8" y="0"/>
                </a:cxn>
                <a:cxn ang="0">
                  <a:pos x="0" y="10"/>
                </a:cxn>
                <a:cxn ang="0">
                  <a:pos x="11" y="16"/>
                </a:cxn>
              </a:cxnLst>
              <a:rect l="0" t="0" r="r" b="b"/>
              <a:pathLst>
                <a:path w="17" h="17">
                  <a:moveTo>
                    <a:pt x="11" y="16"/>
                  </a:moveTo>
                  <a:lnTo>
                    <a:pt x="16" y="0"/>
                  </a:lnTo>
                  <a:lnTo>
                    <a:pt x="8" y="0"/>
                  </a:lnTo>
                  <a:lnTo>
                    <a:pt x="0" y="10"/>
                  </a:lnTo>
                  <a:lnTo>
                    <a:pt x="11"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38" name="Freeform 243"/>
            <p:cNvSpPr>
              <a:spLocks/>
            </p:cNvSpPr>
            <p:nvPr/>
          </p:nvSpPr>
          <p:spPr bwMode="auto">
            <a:xfrm>
              <a:off x="3748" y="1498"/>
              <a:ext cx="17" cy="17"/>
            </a:xfrm>
            <a:custGeom>
              <a:avLst/>
              <a:gdLst/>
              <a:ahLst/>
              <a:cxnLst>
                <a:cxn ang="0">
                  <a:pos x="0" y="5"/>
                </a:cxn>
                <a:cxn ang="0">
                  <a:pos x="10" y="16"/>
                </a:cxn>
                <a:cxn ang="0">
                  <a:pos x="16" y="7"/>
                </a:cxn>
                <a:cxn ang="0">
                  <a:pos x="8" y="0"/>
                </a:cxn>
              </a:cxnLst>
              <a:rect l="0" t="0" r="r" b="b"/>
              <a:pathLst>
                <a:path w="17" h="17">
                  <a:moveTo>
                    <a:pt x="0" y="5"/>
                  </a:moveTo>
                  <a:lnTo>
                    <a:pt x="10" y="16"/>
                  </a:lnTo>
                  <a:lnTo>
                    <a:pt x="16" y="7"/>
                  </a:lnTo>
                  <a:lnTo>
                    <a:pt x="8" y="0"/>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39" name="Freeform 244"/>
            <p:cNvSpPr>
              <a:spLocks/>
            </p:cNvSpPr>
            <p:nvPr/>
          </p:nvSpPr>
          <p:spPr bwMode="auto">
            <a:xfrm>
              <a:off x="3759" y="1494"/>
              <a:ext cx="17" cy="17"/>
            </a:xfrm>
            <a:custGeom>
              <a:avLst/>
              <a:gdLst/>
              <a:ahLst/>
              <a:cxnLst>
                <a:cxn ang="0">
                  <a:pos x="0" y="6"/>
                </a:cxn>
                <a:cxn ang="0">
                  <a:pos x="9" y="16"/>
                </a:cxn>
                <a:cxn ang="0">
                  <a:pos x="16" y="9"/>
                </a:cxn>
                <a:cxn ang="0">
                  <a:pos x="6" y="0"/>
                </a:cxn>
                <a:cxn ang="0">
                  <a:pos x="0" y="6"/>
                </a:cxn>
              </a:cxnLst>
              <a:rect l="0" t="0" r="r" b="b"/>
              <a:pathLst>
                <a:path w="17" h="17">
                  <a:moveTo>
                    <a:pt x="0" y="6"/>
                  </a:moveTo>
                  <a:lnTo>
                    <a:pt x="9" y="16"/>
                  </a:lnTo>
                  <a:lnTo>
                    <a:pt x="16" y="9"/>
                  </a:lnTo>
                  <a:lnTo>
                    <a:pt x="6" y="0"/>
                  </a:lnTo>
                  <a:lnTo>
                    <a:pt x="0" y="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40" name="Freeform 245"/>
            <p:cNvSpPr>
              <a:spLocks/>
            </p:cNvSpPr>
            <p:nvPr/>
          </p:nvSpPr>
          <p:spPr bwMode="auto">
            <a:xfrm>
              <a:off x="3762" y="1500"/>
              <a:ext cx="17" cy="17"/>
            </a:xfrm>
            <a:custGeom>
              <a:avLst/>
              <a:gdLst/>
              <a:ahLst/>
              <a:cxnLst>
                <a:cxn ang="0">
                  <a:pos x="13" y="16"/>
                </a:cxn>
                <a:cxn ang="0">
                  <a:pos x="16" y="11"/>
                </a:cxn>
                <a:cxn ang="0">
                  <a:pos x="6" y="0"/>
                </a:cxn>
                <a:cxn ang="0">
                  <a:pos x="0" y="16"/>
                </a:cxn>
                <a:cxn ang="0">
                  <a:pos x="13" y="16"/>
                </a:cxn>
              </a:cxnLst>
              <a:rect l="0" t="0" r="r" b="b"/>
              <a:pathLst>
                <a:path w="17" h="17">
                  <a:moveTo>
                    <a:pt x="13" y="16"/>
                  </a:moveTo>
                  <a:lnTo>
                    <a:pt x="16" y="11"/>
                  </a:lnTo>
                  <a:lnTo>
                    <a:pt x="6" y="0"/>
                  </a:lnTo>
                  <a:lnTo>
                    <a:pt x="0" y="16"/>
                  </a:lnTo>
                  <a:lnTo>
                    <a:pt x="13" y="16"/>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sp>
          <p:nvSpPr>
            <p:cNvPr id="741" name="Freeform 246"/>
            <p:cNvSpPr>
              <a:spLocks/>
            </p:cNvSpPr>
            <p:nvPr/>
          </p:nvSpPr>
          <p:spPr bwMode="auto">
            <a:xfrm>
              <a:off x="3732" y="1509"/>
              <a:ext cx="25" cy="17"/>
            </a:xfrm>
            <a:custGeom>
              <a:avLst/>
              <a:gdLst/>
              <a:ahLst/>
              <a:cxnLst>
                <a:cxn ang="0">
                  <a:pos x="24" y="0"/>
                </a:cxn>
                <a:cxn ang="0">
                  <a:pos x="18" y="11"/>
                </a:cxn>
                <a:cxn ang="0">
                  <a:pos x="12" y="16"/>
                </a:cxn>
                <a:cxn ang="0">
                  <a:pos x="5" y="11"/>
                </a:cxn>
                <a:cxn ang="0">
                  <a:pos x="0" y="4"/>
                </a:cxn>
              </a:cxnLst>
              <a:rect l="0" t="0" r="r" b="b"/>
              <a:pathLst>
                <a:path w="25" h="17">
                  <a:moveTo>
                    <a:pt x="24" y="0"/>
                  </a:moveTo>
                  <a:lnTo>
                    <a:pt x="18" y="11"/>
                  </a:lnTo>
                  <a:lnTo>
                    <a:pt x="12" y="16"/>
                  </a:lnTo>
                  <a:lnTo>
                    <a:pt x="5" y="11"/>
                  </a:lnTo>
                  <a:lnTo>
                    <a:pt x="0" y="4"/>
                  </a:lnTo>
                </a:path>
              </a:pathLst>
            </a:custGeom>
            <a:grpFill/>
            <a:ln w="12700" cap="rnd" cmpd="sng">
              <a:solidFill>
                <a:srgbClr val="000000"/>
              </a:solidFill>
              <a:prstDash val="solid"/>
              <a:round/>
              <a:headEnd type="none" w="sm" len="sm"/>
              <a:tailEnd type="none" w="sm" len="sm"/>
            </a:ln>
            <a:effectLst/>
          </p:spPr>
          <p:txBody>
            <a:bodyPr/>
            <a:lstStyle/>
            <a:p>
              <a:pPr algn="ctr" fontAlgn="auto">
                <a:spcBef>
                  <a:spcPts val="0"/>
                </a:spcBef>
                <a:spcAft>
                  <a:spcPts val="0"/>
                </a:spcAft>
                <a:defRPr/>
              </a:pPr>
              <a:endParaRPr lang="en-US" sz="1800" kern="0">
                <a:solidFill>
                  <a:sysClr val="windowText" lastClr="000000"/>
                </a:solidFill>
              </a:endParaRPr>
            </a:p>
          </p:txBody>
        </p:sp>
      </p:grpSp>
      <p:sp>
        <p:nvSpPr>
          <p:cNvPr id="249" name="Cloud 248"/>
          <p:cNvSpPr/>
          <p:nvPr/>
        </p:nvSpPr>
        <p:spPr bwMode="auto">
          <a:xfrm>
            <a:off x="4262438" y="4464425"/>
            <a:ext cx="3581400" cy="2057400"/>
          </a:xfrm>
          <a:prstGeom prst="cloud">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1" eaLnBrk="1" hangingPunct="1"/>
            <a:r>
              <a:rPr lang="en-US"/>
              <a:t>A JU must first be in Fine Sync first before assuming NTR duty</a:t>
            </a:r>
          </a:p>
        </p:txBody>
      </p:sp>
    </p:spTree>
    <p:extLst>
      <p:ext uri="{BB962C8B-B14F-4D97-AF65-F5344CB8AC3E}">
        <p14:creationId xmlns:p14="http://schemas.microsoft.com/office/powerpoint/2010/main" val="3104305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2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9" grpId="0" animBg="1"/>
      <p:bldP spid="249"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a:xfrm>
            <a:off x="0" y="0"/>
            <a:ext cx="9144000" cy="1143000"/>
          </a:xfrm>
        </p:spPr>
        <p:txBody>
          <a:bodyPr>
            <a:normAutofit/>
            <a:scene3d>
              <a:camera prst="orthographicFront"/>
              <a:lightRig rig="soft" dir="t">
                <a:rot lat="0" lon="0" rev="16800000"/>
              </a:lightRig>
            </a:scene3d>
            <a:sp3d prstMaterial="softEdge">
              <a:bevelT w="38100" h="38100"/>
            </a:sp3d>
          </a:bodyPr>
          <a:lstStyle/>
          <a:p>
            <a:pPr algn="ctr" eaLnBrk="1" fontAlgn="auto" hangingPunct="1">
              <a:spcAft>
                <a:spcPts val="0"/>
              </a:spcAft>
              <a:defRPr/>
            </a:pPr>
            <a:r>
              <a:rPr lang="en-US" sz="2800" b="1">
                <a:solidFill>
                  <a:schemeClr val="accent2">
                    <a:lumMod val="75000"/>
                  </a:schemeClr>
                </a:solidFill>
                <a:latin typeface="+mn-lt"/>
              </a:rPr>
              <a:t>IEJUs</a:t>
            </a:r>
          </a:p>
        </p:txBody>
      </p:sp>
      <p:sp>
        <p:nvSpPr>
          <p:cNvPr id="59394" name="Rectangle 3"/>
          <p:cNvSpPr>
            <a:spLocks noGrp="1" noChangeArrowheads="1"/>
          </p:cNvSpPr>
          <p:nvPr>
            <p:ph sz="half" idx="4294967295"/>
          </p:nvPr>
        </p:nvSpPr>
        <p:spPr>
          <a:xfrm>
            <a:off x="0" y="1600200"/>
            <a:ext cx="4038600" cy="4349750"/>
          </a:xfrm>
        </p:spPr>
        <p:txBody>
          <a:bodyPr>
            <a:normAutofit/>
          </a:bodyPr>
          <a:lstStyle/>
          <a:p>
            <a:pPr eaLnBrk="1" hangingPunct="1"/>
            <a:r>
              <a:rPr lang="en-US" sz="1800"/>
              <a:t>Initial Entry JTIDS Units (IEJUs) also transmit IEMs</a:t>
            </a:r>
          </a:p>
          <a:p>
            <a:pPr marL="0" indent="0" eaLnBrk="1" hangingPunct="1">
              <a:buNone/>
            </a:pPr>
            <a:endParaRPr lang="en-US" sz="1800"/>
          </a:p>
          <a:p>
            <a:pPr eaLnBrk="1" hangingPunct="1"/>
            <a:r>
              <a:rPr lang="en-US" sz="1800"/>
              <a:t>Units beyond line of sight of the NTR can use IEJUs to gain network time</a:t>
            </a:r>
          </a:p>
          <a:p>
            <a:pPr eaLnBrk="1" hangingPunct="1"/>
            <a:endParaRPr lang="en-US" sz="1800"/>
          </a:p>
          <a:p>
            <a:pPr eaLnBrk="1" hangingPunct="1"/>
            <a:r>
              <a:rPr lang="en-US" sz="1800"/>
              <a:t>IEJUs transmit the IEM (J0.0) in every other frame</a:t>
            </a:r>
          </a:p>
          <a:p>
            <a:pPr lvl="1" eaLnBrk="1" hangingPunct="1">
              <a:buFont typeface="Wingdings"/>
              <a:buChar char="§"/>
            </a:pPr>
            <a:r>
              <a:rPr lang="en-US" sz="1800"/>
              <a:t>Timeslot A-0</a:t>
            </a:r>
            <a:endParaRPr lang="en-US" sz="1800">
              <a:cs typeface="Arial"/>
            </a:endParaRPr>
          </a:p>
          <a:p>
            <a:pPr lvl="1" eaLnBrk="1" hangingPunct="1">
              <a:buFont typeface="Wingdings"/>
              <a:buChar char="§"/>
            </a:pPr>
            <a:r>
              <a:rPr lang="en-US" sz="1800"/>
              <a:t>once every 24 seconds</a:t>
            </a:r>
            <a:endParaRPr lang="en-US" sz="1800">
              <a:cs typeface="Arial"/>
            </a:endParaRPr>
          </a:p>
        </p:txBody>
      </p:sp>
      <p:sp>
        <p:nvSpPr>
          <p:cNvPr id="34820" name="Freeform 4"/>
          <p:cNvSpPr>
            <a:spLocks/>
          </p:cNvSpPr>
          <p:nvPr/>
        </p:nvSpPr>
        <p:spPr bwMode="auto">
          <a:xfrm>
            <a:off x="6772275" y="2608263"/>
            <a:ext cx="1020763" cy="866775"/>
          </a:xfrm>
          <a:custGeom>
            <a:avLst/>
            <a:gdLst/>
            <a:ahLst/>
            <a:cxnLst>
              <a:cxn ang="0">
                <a:pos x="0" y="0"/>
              </a:cxn>
              <a:cxn ang="0">
                <a:pos x="364" y="324"/>
              </a:cxn>
              <a:cxn ang="0">
                <a:pos x="303" y="204"/>
              </a:cxn>
              <a:cxn ang="0">
                <a:pos x="642" y="545"/>
              </a:cxn>
            </a:cxnLst>
            <a:rect l="0" t="0" r="r" b="b"/>
            <a:pathLst>
              <a:path w="643" h="546">
                <a:moveTo>
                  <a:pt x="0" y="0"/>
                </a:moveTo>
                <a:lnTo>
                  <a:pt x="364" y="324"/>
                </a:lnTo>
                <a:lnTo>
                  <a:pt x="303" y="204"/>
                </a:lnTo>
                <a:lnTo>
                  <a:pt x="642" y="545"/>
                </a:lnTo>
              </a:path>
            </a:pathLst>
          </a:custGeom>
          <a:noFill/>
          <a:ln w="12700" cap="rnd" cmpd="sng">
            <a:solidFill>
              <a:schemeClr val="hlink"/>
            </a:solidFill>
            <a:prstDash val="solid"/>
            <a:round/>
            <a:headEnd type="stealth" w="med" len="lg"/>
            <a:tailEnd type="none" w="sm" len="sm"/>
          </a:ln>
          <a:effectLst/>
        </p:spPr>
        <p:txBody>
          <a:bodyPr/>
          <a:lstStyle/>
          <a:p>
            <a:pPr algn="ctr" eaLnBrk="0" hangingPunct="0">
              <a:defRPr/>
            </a:pPr>
            <a:endParaRPr lang="en-US">
              <a:latin typeface="+mn-lt"/>
            </a:endParaRPr>
          </a:p>
        </p:txBody>
      </p:sp>
      <p:sp>
        <p:nvSpPr>
          <p:cNvPr id="34821" name="Freeform 5"/>
          <p:cNvSpPr>
            <a:spLocks/>
          </p:cNvSpPr>
          <p:nvPr/>
        </p:nvSpPr>
        <p:spPr bwMode="auto">
          <a:xfrm>
            <a:off x="6943725" y="2570163"/>
            <a:ext cx="1020763" cy="866775"/>
          </a:xfrm>
          <a:custGeom>
            <a:avLst/>
            <a:gdLst/>
            <a:ahLst/>
            <a:cxnLst>
              <a:cxn ang="0">
                <a:pos x="0" y="0"/>
              </a:cxn>
              <a:cxn ang="0">
                <a:pos x="364" y="324"/>
              </a:cxn>
              <a:cxn ang="0">
                <a:pos x="303" y="204"/>
              </a:cxn>
              <a:cxn ang="0">
                <a:pos x="642" y="545"/>
              </a:cxn>
            </a:cxnLst>
            <a:rect l="0" t="0" r="r" b="b"/>
            <a:pathLst>
              <a:path w="643" h="546">
                <a:moveTo>
                  <a:pt x="0" y="0"/>
                </a:moveTo>
                <a:lnTo>
                  <a:pt x="364" y="324"/>
                </a:lnTo>
                <a:lnTo>
                  <a:pt x="303" y="204"/>
                </a:lnTo>
                <a:lnTo>
                  <a:pt x="642" y="545"/>
                </a:lnTo>
              </a:path>
            </a:pathLst>
          </a:custGeom>
          <a:noFill/>
          <a:ln w="12700" cap="rnd" cmpd="sng">
            <a:solidFill>
              <a:schemeClr val="tx1"/>
            </a:solidFill>
            <a:prstDash val="solid"/>
            <a:round/>
            <a:headEnd type="none" w="sm" len="sm"/>
            <a:tailEnd type="stealth" w="med" len="lg"/>
          </a:ln>
          <a:effectLst/>
        </p:spPr>
        <p:txBody>
          <a:bodyPr/>
          <a:lstStyle/>
          <a:p>
            <a:pPr algn="ctr" eaLnBrk="0" hangingPunct="0">
              <a:defRPr/>
            </a:pPr>
            <a:endParaRPr lang="en-US">
              <a:latin typeface="+mn-lt"/>
            </a:endParaRPr>
          </a:p>
        </p:txBody>
      </p:sp>
      <p:grpSp>
        <p:nvGrpSpPr>
          <p:cNvPr id="59397" name="Group 6"/>
          <p:cNvGrpSpPr>
            <a:grpSpLocks/>
          </p:cNvGrpSpPr>
          <p:nvPr/>
        </p:nvGrpSpPr>
        <p:grpSpPr bwMode="auto">
          <a:xfrm>
            <a:off x="4779963" y="3405188"/>
            <a:ext cx="900112" cy="642937"/>
            <a:chOff x="3011" y="2145"/>
            <a:chExt cx="567" cy="405"/>
          </a:xfrm>
        </p:grpSpPr>
        <p:sp>
          <p:nvSpPr>
            <p:cNvPr id="34823" name="Freeform 7"/>
            <p:cNvSpPr>
              <a:spLocks/>
            </p:cNvSpPr>
            <p:nvPr/>
          </p:nvSpPr>
          <p:spPr bwMode="auto">
            <a:xfrm>
              <a:off x="3011" y="2384"/>
              <a:ext cx="333" cy="31"/>
            </a:xfrm>
            <a:custGeom>
              <a:avLst/>
              <a:gdLst/>
              <a:ahLst/>
              <a:cxnLst>
                <a:cxn ang="0">
                  <a:pos x="47" y="30"/>
                </a:cxn>
                <a:cxn ang="0">
                  <a:pos x="47" y="24"/>
                </a:cxn>
                <a:cxn ang="0">
                  <a:pos x="22" y="24"/>
                </a:cxn>
                <a:cxn ang="0">
                  <a:pos x="0" y="18"/>
                </a:cxn>
                <a:cxn ang="0">
                  <a:pos x="0" y="4"/>
                </a:cxn>
                <a:cxn ang="0">
                  <a:pos x="12" y="0"/>
                </a:cxn>
                <a:cxn ang="0">
                  <a:pos x="22" y="1"/>
                </a:cxn>
                <a:cxn ang="0">
                  <a:pos x="24" y="0"/>
                </a:cxn>
                <a:cxn ang="0">
                  <a:pos x="76" y="0"/>
                </a:cxn>
                <a:cxn ang="0">
                  <a:pos x="74" y="4"/>
                </a:cxn>
                <a:cxn ang="0">
                  <a:pos x="73" y="7"/>
                </a:cxn>
                <a:cxn ang="0">
                  <a:pos x="103" y="7"/>
                </a:cxn>
                <a:cxn ang="0">
                  <a:pos x="103" y="1"/>
                </a:cxn>
                <a:cxn ang="0">
                  <a:pos x="105" y="0"/>
                </a:cxn>
                <a:cxn ang="0">
                  <a:pos x="332" y="0"/>
                </a:cxn>
                <a:cxn ang="0">
                  <a:pos x="332" y="24"/>
                </a:cxn>
                <a:cxn ang="0">
                  <a:pos x="313" y="24"/>
                </a:cxn>
                <a:cxn ang="0">
                  <a:pos x="314" y="30"/>
                </a:cxn>
                <a:cxn ang="0">
                  <a:pos x="47" y="30"/>
                </a:cxn>
              </a:cxnLst>
              <a:rect l="0" t="0" r="r" b="b"/>
              <a:pathLst>
                <a:path w="333" h="31">
                  <a:moveTo>
                    <a:pt x="47" y="30"/>
                  </a:moveTo>
                  <a:lnTo>
                    <a:pt x="47" y="24"/>
                  </a:lnTo>
                  <a:lnTo>
                    <a:pt x="22" y="24"/>
                  </a:lnTo>
                  <a:lnTo>
                    <a:pt x="0" y="18"/>
                  </a:lnTo>
                  <a:lnTo>
                    <a:pt x="0" y="4"/>
                  </a:lnTo>
                  <a:lnTo>
                    <a:pt x="12" y="0"/>
                  </a:lnTo>
                  <a:lnTo>
                    <a:pt x="22" y="1"/>
                  </a:lnTo>
                  <a:lnTo>
                    <a:pt x="24" y="0"/>
                  </a:lnTo>
                  <a:lnTo>
                    <a:pt x="76" y="0"/>
                  </a:lnTo>
                  <a:lnTo>
                    <a:pt x="74" y="4"/>
                  </a:lnTo>
                  <a:lnTo>
                    <a:pt x="73" y="7"/>
                  </a:lnTo>
                  <a:lnTo>
                    <a:pt x="103" y="7"/>
                  </a:lnTo>
                  <a:lnTo>
                    <a:pt x="103" y="1"/>
                  </a:lnTo>
                  <a:lnTo>
                    <a:pt x="105" y="0"/>
                  </a:lnTo>
                  <a:lnTo>
                    <a:pt x="332" y="0"/>
                  </a:lnTo>
                  <a:lnTo>
                    <a:pt x="332" y="24"/>
                  </a:lnTo>
                  <a:lnTo>
                    <a:pt x="313" y="24"/>
                  </a:lnTo>
                  <a:lnTo>
                    <a:pt x="314" y="30"/>
                  </a:lnTo>
                  <a:lnTo>
                    <a:pt x="47" y="30"/>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24" name="Freeform 8"/>
            <p:cNvSpPr>
              <a:spLocks/>
            </p:cNvSpPr>
            <p:nvPr/>
          </p:nvSpPr>
          <p:spPr bwMode="auto">
            <a:xfrm>
              <a:off x="3058" y="2363"/>
              <a:ext cx="403" cy="182"/>
            </a:xfrm>
            <a:custGeom>
              <a:avLst/>
              <a:gdLst/>
              <a:ahLst/>
              <a:cxnLst>
                <a:cxn ang="0">
                  <a:pos x="217" y="160"/>
                </a:cxn>
                <a:cxn ang="0">
                  <a:pos x="210" y="159"/>
                </a:cxn>
                <a:cxn ang="0">
                  <a:pos x="205" y="160"/>
                </a:cxn>
                <a:cxn ang="0">
                  <a:pos x="198" y="161"/>
                </a:cxn>
                <a:cxn ang="0">
                  <a:pos x="192" y="162"/>
                </a:cxn>
                <a:cxn ang="0">
                  <a:pos x="189" y="159"/>
                </a:cxn>
                <a:cxn ang="0">
                  <a:pos x="189" y="157"/>
                </a:cxn>
                <a:cxn ang="0">
                  <a:pos x="182" y="157"/>
                </a:cxn>
                <a:cxn ang="0">
                  <a:pos x="180" y="159"/>
                </a:cxn>
                <a:cxn ang="0">
                  <a:pos x="178" y="157"/>
                </a:cxn>
                <a:cxn ang="0">
                  <a:pos x="183" y="151"/>
                </a:cxn>
                <a:cxn ang="0">
                  <a:pos x="173" y="153"/>
                </a:cxn>
                <a:cxn ang="0">
                  <a:pos x="169" y="155"/>
                </a:cxn>
                <a:cxn ang="0">
                  <a:pos x="170" y="151"/>
                </a:cxn>
                <a:cxn ang="0">
                  <a:pos x="167" y="151"/>
                </a:cxn>
                <a:cxn ang="0">
                  <a:pos x="162" y="154"/>
                </a:cxn>
                <a:cxn ang="0">
                  <a:pos x="156" y="161"/>
                </a:cxn>
                <a:cxn ang="0">
                  <a:pos x="153" y="166"/>
                </a:cxn>
                <a:cxn ang="0">
                  <a:pos x="152" y="166"/>
                </a:cxn>
                <a:cxn ang="0">
                  <a:pos x="152" y="164"/>
                </a:cxn>
                <a:cxn ang="0">
                  <a:pos x="149" y="168"/>
                </a:cxn>
                <a:cxn ang="0">
                  <a:pos x="147" y="170"/>
                </a:cxn>
                <a:cxn ang="0">
                  <a:pos x="146" y="173"/>
                </a:cxn>
                <a:cxn ang="0">
                  <a:pos x="145" y="177"/>
                </a:cxn>
                <a:cxn ang="0">
                  <a:pos x="143" y="181"/>
                </a:cxn>
                <a:cxn ang="0">
                  <a:pos x="141" y="180"/>
                </a:cxn>
                <a:cxn ang="0">
                  <a:pos x="139" y="177"/>
                </a:cxn>
                <a:cxn ang="0">
                  <a:pos x="137" y="168"/>
                </a:cxn>
                <a:cxn ang="0">
                  <a:pos x="133" y="153"/>
                </a:cxn>
                <a:cxn ang="0">
                  <a:pos x="129" y="143"/>
                </a:cxn>
                <a:cxn ang="0">
                  <a:pos x="122" y="129"/>
                </a:cxn>
                <a:cxn ang="0">
                  <a:pos x="113" y="116"/>
                </a:cxn>
                <a:cxn ang="0">
                  <a:pos x="98" y="100"/>
                </a:cxn>
                <a:cxn ang="0">
                  <a:pos x="88" y="93"/>
                </a:cxn>
                <a:cxn ang="0">
                  <a:pos x="66" y="79"/>
                </a:cxn>
                <a:cxn ang="0">
                  <a:pos x="44" y="67"/>
                </a:cxn>
                <a:cxn ang="0">
                  <a:pos x="20" y="57"/>
                </a:cxn>
                <a:cxn ang="0">
                  <a:pos x="0" y="50"/>
                </a:cxn>
                <a:cxn ang="0">
                  <a:pos x="266" y="45"/>
                </a:cxn>
                <a:cxn ang="0">
                  <a:pos x="294" y="36"/>
                </a:cxn>
                <a:cxn ang="0">
                  <a:pos x="307" y="21"/>
                </a:cxn>
                <a:cxn ang="0">
                  <a:pos x="338" y="3"/>
                </a:cxn>
                <a:cxn ang="0">
                  <a:pos x="343" y="6"/>
                </a:cxn>
                <a:cxn ang="0">
                  <a:pos x="352" y="3"/>
                </a:cxn>
                <a:cxn ang="0">
                  <a:pos x="402" y="1"/>
                </a:cxn>
                <a:cxn ang="0">
                  <a:pos x="400" y="4"/>
                </a:cxn>
                <a:cxn ang="0">
                  <a:pos x="398" y="7"/>
                </a:cxn>
                <a:cxn ang="0">
                  <a:pos x="393" y="12"/>
                </a:cxn>
                <a:cxn ang="0">
                  <a:pos x="388" y="17"/>
                </a:cxn>
                <a:cxn ang="0">
                  <a:pos x="382" y="21"/>
                </a:cxn>
                <a:cxn ang="0">
                  <a:pos x="371" y="26"/>
                </a:cxn>
                <a:cxn ang="0">
                  <a:pos x="366" y="34"/>
                </a:cxn>
                <a:cxn ang="0">
                  <a:pos x="322" y="65"/>
                </a:cxn>
                <a:cxn ang="0">
                  <a:pos x="321" y="70"/>
                </a:cxn>
                <a:cxn ang="0">
                  <a:pos x="320" y="75"/>
                </a:cxn>
                <a:cxn ang="0">
                  <a:pos x="312" y="93"/>
                </a:cxn>
                <a:cxn ang="0">
                  <a:pos x="306" y="100"/>
                </a:cxn>
                <a:cxn ang="0">
                  <a:pos x="296" y="112"/>
                </a:cxn>
                <a:cxn ang="0">
                  <a:pos x="284" y="122"/>
                </a:cxn>
                <a:cxn ang="0">
                  <a:pos x="271" y="132"/>
                </a:cxn>
                <a:cxn ang="0">
                  <a:pos x="257" y="141"/>
                </a:cxn>
                <a:cxn ang="0">
                  <a:pos x="243" y="148"/>
                </a:cxn>
                <a:cxn ang="0">
                  <a:pos x="227" y="157"/>
                </a:cxn>
              </a:cxnLst>
              <a:rect l="0" t="0" r="r" b="b"/>
              <a:pathLst>
                <a:path w="403" h="182">
                  <a:moveTo>
                    <a:pt x="221" y="158"/>
                  </a:moveTo>
                  <a:lnTo>
                    <a:pt x="217" y="160"/>
                  </a:lnTo>
                  <a:lnTo>
                    <a:pt x="212" y="161"/>
                  </a:lnTo>
                  <a:lnTo>
                    <a:pt x="210" y="159"/>
                  </a:lnTo>
                  <a:lnTo>
                    <a:pt x="207" y="160"/>
                  </a:lnTo>
                  <a:lnTo>
                    <a:pt x="205" y="160"/>
                  </a:lnTo>
                  <a:lnTo>
                    <a:pt x="201" y="161"/>
                  </a:lnTo>
                  <a:lnTo>
                    <a:pt x="198" y="161"/>
                  </a:lnTo>
                  <a:lnTo>
                    <a:pt x="195" y="162"/>
                  </a:lnTo>
                  <a:lnTo>
                    <a:pt x="192" y="162"/>
                  </a:lnTo>
                  <a:lnTo>
                    <a:pt x="189" y="161"/>
                  </a:lnTo>
                  <a:lnTo>
                    <a:pt x="189" y="159"/>
                  </a:lnTo>
                  <a:lnTo>
                    <a:pt x="191" y="157"/>
                  </a:lnTo>
                  <a:lnTo>
                    <a:pt x="189" y="157"/>
                  </a:lnTo>
                  <a:lnTo>
                    <a:pt x="185" y="157"/>
                  </a:lnTo>
                  <a:lnTo>
                    <a:pt x="182" y="157"/>
                  </a:lnTo>
                  <a:lnTo>
                    <a:pt x="181" y="158"/>
                  </a:lnTo>
                  <a:lnTo>
                    <a:pt x="180" y="159"/>
                  </a:lnTo>
                  <a:lnTo>
                    <a:pt x="178" y="159"/>
                  </a:lnTo>
                  <a:lnTo>
                    <a:pt x="178" y="157"/>
                  </a:lnTo>
                  <a:lnTo>
                    <a:pt x="180" y="156"/>
                  </a:lnTo>
                  <a:lnTo>
                    <a:pt x="183" y="151"/>
                  </a:lnTo>
                  <a:lnTo>
                    <a:pt x="174" y="151"/>
                  </a:lnTo>
                  <a:lnTo>
                    <a:pt x="173" y="153"/>
                  </a:lnTo>
                  <a:lnTo>
                    <a:pt x="171" y="154"/>
                  </a:lnTo>
                  <a:lnTo>
                    <a:pt x="169" y="155"/>
                  </a:lnTo>
                  <a:lnTo>
                    <a:pt x="170" y="153"/>
                  </a:lnTo>
                  <a:lnTo>
                    <a:pt x="170" y="151"/>
                  </a:lnTo>
                  <a:lnTo>
                    <a:pt x="169" y="151"/>
                  </a:lnTo>
                  <a:lnTo>
                    <a:pt x="167" y="151"/>
                  </a:lnTo>
                  <a:lnTo>
                    <a:pt x="165" y="153"/>
                  </a:lnTo>
                  <a:lnTo>
                    <a:pt x="162" y="154"/>
                  </a:lnTo>
                  <a:lnTo>
                    <a:pt x="157" y="159"/>
                  </a:lnTo>
                  <a:lnTo>
                    <a:pt x="156" y="161"/>
                  </a:lnTo>
                  <a:lnTo>
                    <a:pt x="155" y="164"/>
                  </a:lnTo>
                  <a:lnTo>
                    <a:pt x="153" y="166"/>
                  </a:lnTo>
                  <a:lnTo>
                    <a:pt x="152" y="169"/>
                  </a:lnTo>
                  <a:lnTo>
                    <a:pt x="152" y="166"/>
                  </a:lnTo>
                  <a:lnTo>
                    <a:pt x="152" y="165"/>
                  </a:lnTo>
                  <a:lnTo>
                    <a:pt x="152" y="164"/>
                  </a:lnTo>
                  <a:lnTo>
                    <a:pt x="150" y="166"/>
                  </a:lnTo>
                  <a:lnTo>
                    <a:pt x="149" y="168"/>
                  </a:lnTo>
                  <a:lnTo>
                    <a:pt x="148" y="169"/>
                  </a:lnTo>
                  <a:lnTo>
                    <a:pt x="147" y="170"/>
                  </a:lnTo>
                  <a:lnTo>
                    <a:pt x="146" y="172"/>
                  </a:lnTo>
                  <a:lnTo>
                    <a:pt x="146" y="173"/>
                  </a:lnTo>
                  <a:lnTo>
                    <a:pt x="146" y="175"/>
                  </a:lnTo>
                  <a:lnTo>
                    <a:pt x="145" y="177"/>
                  </a:lnTo>
                  <a:lnTo>
                    <a:pt x="145" y="178"/>
                  </a:lnTo>
                  <a:lnTo>
                    <a:pt x="143" y="181"/>
                  </a:lnTo>
                  <a:lnTo>
                    <a:pt x="142" y="181"/>
                  </a:lnTo>
                  <a:lnTo>
                    <a:pt x="141" y="180"/>
                  </a:lnTo>
                  <a:lnTo>
                    <a:pt x="139" y="178"/>
                  </a:lnTo>
                  <a:lnTo>
                    <a:pt x="139" y="177"/>
                  </a:lnTo>
                  <a:lnTo>
                    <a:pt x="138" y="176"/>
                  </a:lnTo>
                  <a:lnTo>
                    <a:pt x="137" y="168"/>
                  </a:lnTo>
                  <a:lnTo>
                    <a:pt x="135" y="160"/>
                  </a:lnTo>
                  <a:lnTo>
                    <a:pt x="133" y="153"/>
                  </a:lnTo>
                  <a:lnTo>
                    <a:pt x="130" y="145"/>
                  </a:lnTo>
                  <a:lnTo>
                    <a:pt x="129" y="143"/>
                  </a:lnTo>
                  <a:lnTo>
                    <a:pt x="126" y="135"/>
                  </a:lnTo>
                  <a:lnTo>
                    <a:pt x="122" y="129"/>
                  </a:lnTo>
                  <a:lnTo>
                    <a:pt x="118" y="122"/>
                  </a:lnTo>
                  <a:lnTo>
                    <a:pt x="113" y="116"/>
                  </a:lnTo>
                  <a:lnTo>
                    <a:pt x="109" y="111"/>
                  </a:lnTo>
                  <a:lnTo>
                    <a:pt x="98" y="100"/>
                  </a:lnTo>
                  <a:lnTo>
                    <a:pt x="92" y="96"/>
                  </a:lnTo>
                  <a:lnTo>
                    <a:pt x="88" y="93"/>
                  </a:lnTo>
                  <a:lnTo>
                    <a:pt x="77" y="85"/>
                  </a:lnTo>
                  <a:lnTo>
                    <a:pt x="66" y="79"/>
                  </a:lnTo>
                  <a:lnTo>
                    <a:pt x="55" y="73"/>
                  </a:lnTo>
                  <a:lnTo>
                    <a:pt x="44" y="67"/>
                  </a:lnTo>
                  <a:lnTo>
                    <a:pt x="32" y="62"/>
                  </a:lnTo>
                  <a:lnTo>
                    <a:pt x="20" y="57"/>
                  </a:lnTo>
                  <a:lnTo>
                    <a:pt x="9" y="53"/>
                  </a:lnTo>
                  <a:lnTo>
                    <a:pt x="0" y="50"/>
                  </a:lnTo>
                  <a:lnTo>
                    <a:pt x="266" y="50"/>
                  </a:lnTo>
                  <a:lnTo>
                    <a:pt x="266" y="45"/>
                  </a:lnTo>
                  <a:lnTo>
                    <a:pt x="284" y="45"/>
                  </a:lnTo>
                  <a:lnTo>
                    <a:pt x="294" y="36"/>
                  </a:lnTo>
                  <a:lnTo>
                    <a:pt x="294" y="21"/>
                  </a:lnTo>
                  <a:lnTo>
                    <a:pt x="307" y="21"/>
                  </a:lnTo>
                  <a:lnTo>
                    <a:pt x="338" y="1"/>
                  </a:lnTo>
                  <a:lnTo>
                    <a:pt x="338" y="3"/>
                  </a:lnTo>
                  <a:lnTo>
                    <a:pt x="343" y="3"/>
                  </a:lnTo>
                  <a:lnTo>
                    <a:pt x="343" y="6"/>
                  </a:lnTo>
                  <a:lnTo>
                    <a:pt x="352" y="6"/>
                  </a:lnTo>
                  <a:lnTo>
                    <a:pt x="352" y="3"/>
                  </a:lnTo>
                  <a:lnTo>
                    <a:pt x="401" y="0"/>
                  </a:lnTo>
                  <a:lnTo>
                    <a:pt x="402" y="1"/>
                  </a:lnTo>
                  <a:lnTo>
                    <a:pt x="402" y="2"/>
                  </a:lnTo>
                  <a:lnTo>
                    <a:pt x="400" y="4"/>
                  </a:lnTo>
                  <a:lnTo>
                    <a:pt x="400" y="5"/>
                  </a:lnTo>
                  <a:lnTo>
                    <a:pt x="398" y="7"/>
                  </a:lnTo>
                  <a:lnTo>
                    <a:pt x="396" y="10"/>
                  </a:lnTo>
                  <a:lnTo>
                    <a:pt x="393" y="12"/>
                  </a:lnTo>
                  <a:lnTo>
                    <a:pt x="391" y="15"/>
                  </a:lnTo>
                  <a:lnTo>
                    <a:pt x="388" y="17"/>
                  </a:lnTo>
                  <a:lnTo>
                    <a:pt x="385" y="19"/>
                  </a:lnTo>
                  <a:lnTo>
                    <a:pt x="382" y="21"/>
                  </a:lnTo>
                  <a:lnTo>
                    <a:pt x="377" y="23"/>
                  </a:lnTo>
                  <a:lnTo>
                    <a:pt x="371" y="26"/>
                  </a:lnTo>
                  <a:lnTo>
                    <a:pt x="366" y="29"/>
                  </a:lnTo>
                  <a:lnTo>
                    <a:pt x="366" y="34"/>
                  </a:lnTo>
                  <a:lnTo>
                    <a:pt x="321" y="60"/>
                  </a:lnTo>
                  <a:lnTo>
                    <a:pt x="322" y="65"/>
                  </a:lnTo>
                  <a:lnTo>
                    <a:pt x="322" y="67"/>
                  </a:lnTo>
                  <a:lnTo>
                    <a:pt x="321" y="70"/>
                  </a:lnTo>
                  <a:lnTo>
                    <a:pt x="321" y="72"/>
                  </a:lnTo>
                  <a:lnTo>
                    <a:pt x="320" y="75"/>
                  </a:lnTo>
                  <a:lnTo>
                    <a:pt x="319" y="77"/>
                  </a:lnTo>
                  <a:lnTo>
                    <a:pt x="312" y="93"/>
                  </a:lnTo>
                  <a:lnTo>
                    <a:pt x="311" y="94"/>
                  </a:lnTo>
                  <a:lnTo>
                    <a:pt x="306" y="100"/>
                  </a:lnTo>
                  <a:lnTo>
                    <a:pt x="301" y="106"/>
                  </a:lnTo>
                  <a:lnTo>
                    <a:pt x="296" y="112"/>
                  </a:lnTo>
                  <a:lnTo>
                    <a:pt x="289" y="118"/>
                  </a:lnTo>
                  <a:lnTo>
                    <a:pt x="284" y="122"/>
                  </a:lnTo>
                  <a:lnTo>
                    <a:pt x="278" y="127"/>
                  </a:lnTo>
                  <a:lnTo>
                    <a:pt x="271" y="132"/>
                  </a:lnTo>
                  <a:lnTo>
                    <a:pt x="265" y="136"/>
                  </a:lnTo>
                  <a:lnTo>
                    <a:pt x="257" y="141"/>
                  </a:lnTo>
                  <a:lnTo>
                    <a:pt x="251" y="145"/>
                  </a:lnTo>
                  <a:lnTo>
                    <a:pt x="243" y="148"/>
                  </a:lnTo>
                  <a:lnTo>
                    <a:pt x="235" y="151"/>
                  </a:lnTo>
                  <a:lnTo>
                    <a:pt x="227" y="157"/>
                  </a:lnTo>
                  <a:lnTo>
                    <a:pt x="221" y="158"/>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25" name="Freeform 9"/>
            <p:cNvSpPr>
              <a:spLocks/>
            </p:cNvSpPr>
            <p:nvPr/>
          </p:nvSpPr>
          <p:spPr bwMode="auto">
            <a:xfrm>
              <a:off x="3117" y="2175"/>
              <a:ext cx="89" cy="94"/>
            </a:xfrm>
            <a:custGeom>
              <a:avLst/>
              <a:gdLst/>
              <a:ahLst/>
              <a:cxnLst>
                <a:cxn ang="0">
                  <a:pos x="8" y="93"/>
                </a:cxn>
                <a:cxn ang="0">
                  <a:pos x="0" y="93"/>
                </a:cxn>
                <a:cxn ang="0">
                  <a:pos x="0" y="85"/>
                </a:cxn>
                <a:cxn ang="0">
                  <a:pos x="5" y="85"/>
                </a:cxn>
                <a:cxn ang="0">
                  <a:pos x="5" y="83"/>
                </a:cxn>
                <a:cxn ang="0">
                  <a:pos x="6" y="82"/>
                </a:cxn>
                <a:cxn ang="0">
                  <a:pos x="8" y="81"/>
                </a:cxn>
                <a:cxn ang="0">
                  <a:pos x="10" y="81"/>
                </a:cxn>
                <a:cxn ang="0">
                  <a:pos x="10" y="82"/>
                </a:cxn>
                <a:cxn ang="0">
                  <a:pos x="11" y="82"/>
                </a:cxn>
                <a:cxn ang="0">
                  <a:pos x="11" y="83"/>
                </a:cxn>
                <a:cxn ang="0">
                  <a:pos x="11" y="85"/>
                </a:cxn>
                <a:cxn ang="0">
                  <a:pos x="27" y="85"/>
                </a:cxn>
                <a:cxn ang="0">
                  <a:pos x="27" y="82"/>
                </a:cxn>
                <a:cxn ang="0">
                  <a:pos x="16" y="82"/>
                </a:cxn>
                <a:cxn ang="0">
                  <a:pos x="16" y="65"/>
                </a:cxn>
                <a:cxn ang="0">
                  <a:pos x="33" y="65"/>
                </a:cxn>
                <a:cxn ang="0">
                  <a:pos x="33" y="55"/>
                </a:cxn>
                <a:cxn ang="0">
                  <a:pos x="44" y="55"/>
                </a:cxn>
                <a:cxn ang="0">
                  <a:pos x="44" y="33"/>
                </a:cxn>
                <a:cxn ang="0">
                  <a:pos x="6" y="30"/>
                </a:cxn>
                <a:cxn ang="0">
                  <a:pos x="44" y="30"/>
                </a:cxn>
                <a:cxn ang="0">
                  <a:pos x="44" y="27"/>
                </a:cxn>
                <a:cxn ang="0">
                  <a:pos x="34" y="25"/>
                </a:cxn>
                <a:cxn ang="0">
                  <a:pos x="44" y="25"/>
                </a:cxn>
                <a:cxn ang="0">
                  <a:pos x="44" y="12"/>
                </a:cxn>
                <a:cxn ang="0">
                  <a:pos x="9" y="10"/>
                </a:cxn>
                <a:cxn ang="0">
                  <a:pos x="45" y="10"/>
                </a:cxn>
                <a:cxn ang="0">
                  <a:pos x="45" y="0"/>
                </a:cxn>
                <a:cxn ang="0">
                  <a:pos x="47" y="0"/>
                </a:cxn>
                <a:cxn ang="0">
                  <a:pos x="47" y="10"/>
                </a:cxn>
                <a:cxn ang="0">
                  <a:pos x="81" y="10"/>
                </a:cxn>
                <a:cxn ang="0">
                  <a:pos x="47" y="12"/>
                </a:cxn>
                <a:cxn ang="0">
                  <a:pos x="48" y="26"/>
                </a:cxn>
                <a:cxn ang="0">
                  <a:pos x="57" y="26"/>
                </a:cxn>
                <a:cxn ang="0">
                  <a:pos x="48" y="27"/>
                </a:cxn>
                <a:cxn ang="0">
                  <a:pos x="48" y="30"/>
                </a:cxn>
                <a:cxn ang="0">
                  <a:pos x="88" y="30"/>
                </a:cxn>
                <a:cxn ang="0">
                  <a:pos x="48" y="33"/>
                </a:cxn>
                <a:cxn ang="0">
                  <a:pos x="47" y="48"/>
                </a:cxn>
                <a:cxn ang="0">
                  <a:pos x="59" y="48"/>
                </a:cxn>
                <a:cxn ang="0">
                  <a:pos x="59" y="57"/>
                </a:cxn>
                <a:cxn ang="0">
                  <a:pos x="54" y="57"/>
                </a:cxn>
                <a:cxn ang="0">
                  <a:pos x="54" y="77"/>
                </a:cxn>
                <a:cxn ang="0">
                  <a:pos x="59" y="77"/>
                </a:cxn>
                <a:cxn ang="0">
                  <a:pos x="59" y="74"/>
                </a:cxn>
                <a:cxn ang="0">
                  <a:pos x="63" y="74"/>
                </a:cxn>
                <a:cxn ang="0">
                  <a:pos x="63" y="77"/>
                </a:cxn>
                <a:cxn ang="0">
                  <a:pos x="67" y="77"/>
                </a:cxn>
                <a:cxn ang="0">
                  <a:pos x="67" y="74"/>
                </a:cxn>
                <a:cxn ang="0">
                  <a:pos x="77" y="74"/>
                </a:cxn>
                <a:cxn ang="0">
                  <a:pos x="77" y="81"/>
                </a:cxn>
                <a:cxn ang="0">
                  <a:pos x="46" y="81"/>
                </a:cxn>
                <a:cxn ang="0">
                  <a:pos x="46" y="85"/>
                </a:cxn>
                <a:cxn ang="0">
                  <a:pos x="77" y="85"/>
                </a:cxn>
                <a:cxn ang="0">
                  <a:pos x="77" y="93"/>
                </a:cxn>
                <a:cxn ang="0">
                  <a:pos x="8" y="93"/>
                </a:cxn>
              </a:cxnLst>
              <a:rect l="0" t="0" r="r" b="b"/>
              <a:pathLst>
                <a:path w="89" h="94">
                  <a:moveTo>
                    <a:pt x="8" y="93"/>
                  </a:moveTo>
                  <a:lnTo>
                    <a:pt x="0" y="93"/>
                  </a:lnTo>
                  <a:lnTo>
                    <a:pt x="0" y="85"/>
                  </a:lnTo>
                  <a:lnTo>
                    <a:pt x="5" y="85"/>
                  </a:lnTo>
                  <a:lnTo>
                    <a:pt x="5" y="83"/>
                  </a:lnTo>
                  <a:lnTo>
                    <a:pt x="6" y="82"/>
                  </a:lnTo>
                  <a:lnTo>
                    <a:pt x="8" y="81"/>
                  </a:lnTo>
                  <a:lnTo>
                    <a:pt x="10" y="81"/>
                  </a:lnTo>
                  <a:lnTo>
                    <a:pt x="10" y="82"/>
                  </a:lnTo>
                  <a:lnTo>
                    <a:pt x="11" y="82"/>
                  </a:lnTo>
                  <a:lnTo>
                    <a:pt x="11" y="83"/>
                  </a:lnTo>
                  <a:lnTo>
                    <a:pt x="11" y="85"/>
                  </a:lnTo>
                  <a:lnTo>
                    <a:pt x="27" y="85"/>
                  </a:lnTo>
                  <a:lnTo>
                    <a:pt x="27" y="82"/>
                  </a:lnTo>
                  <a:lnTo>
                    <a:pt x="16" y="82"/>
                  </a:lnTo>
                  <a:lnTo>
                    <a:pt x="16" y="65"/>
                  </a:lnTo>
                  <a:lnTo>
                    <a:pt x="33" y="65"/>
                  </a:lnTo>
                  <a:lnTo>
                    <a:pt x="33" y="55"/>
                  </a:lnTo>
                  <a:lnTo>
                    <a:pt x="44" y="55"/>
                  </a:lnTo>
                  <a:lnTo>
                    <a:pt x="44" y="33"/>
                  </a:lnTo>
                  <a:lnTo>
                    <a:pt x="6" y="30"/>
                  </a:lnTo>
                  <a:lnTo>
                    <a:pt x="44" y="30"/>
                  </a:lnTo>
                  <a:lnTo>
                    <a:pt x="44" y="27"/>
                  </a:lnTo>
                  <a:lnTo>
                    <a:pt x="34" y="25"/>
                  </a:lnTo>
                  <a:lnTo>
                    <a:pt x="44" y="25"/>
                  </a:lnTo>
                  <a:lnTo>
                    <a:pt x="44" y="12"/>
                  </a:lnTo>
                  <a:lnTo>
                    <a:pt x="9" y="10"/>
                  </a:lnTo>
                  <a:lnTo>
                    <a:pt x="45" y="10"/>
                  </a:lnTo>
                  <a:lnTo>
                    <a:pt x="45" y="0"/>
                  </a:lnTo>
                  <a:lnTo>
                    <a:pt x="47" y="0"/>
                  </a:lnTo>
                  <a:lnTo>
                    <a:pt x="47" y="10"/>
                  </a:lnTo>
                  <a:lnTo>
                    <a:pt x="81" y="10"/>
                  </a:lnTo>
                  <a:lnTo>
                    <a:pt x="47" y="12"/>
                  </a:lnTo>
                  <a:lnTo>
                    <a:pt x="48" y="26"/>
                  </a:lnTo>
                  <a:lnTo>
                    <a:pt x="57" y="26"/>
                  </a:lnTo>
                  <a:lnTo>
                    <a:pt x="48" y="27"/>
                  </a:lnTo>
                  <a:lnTo>
                    <a:pt x="48" y="30"/>
                  </a:lnTo>
                  <a:lnTo>
                    <a:pt x="88" y="30"/>
                  </a:lnTo>
                  <a:lnTo>
                    <a:pt x="48" y="33"/>
                  </a:lnTo>
                  <a:lnTo>
                    <a:pt x="47" y="48"/>
                  </a:lnTo>
                  <a:lnTo>
                    <a:pt x="59" y="48"/>
                  </a:lnTo>
                  <a:lnTo>
                    <a:pt x="59" y="57"/>
                  </a:lnTo>
                  <a:lnTo>
                    <a:pt x="54" y="57"/>
                  </a:lnTo>
                  <a:lnTo>
                    <a:pt x="54" y="77"/>
                  </a:lnTo>
                  <a:lnTo>
                    <a:pt x="59" y="77"/>
                  </a:lnTo>
                  <a:lnTo>
                    <a:pt x="59" y="74"/>
                  </a:lnTo>
                  <a:lnTo>
                    <a:pt x="63" y="74"/>
                  </a:lnTo>
                  <a:lnTo>
                    <a:pt x="63" y="77"/>
                  </a:lnTo>
                  <a:lnTo>
                    <a:pt x="67" y="77"/>
                  </a:lnTo>
                  <a:lnTo>
                    <a:pt x="67" y="74"/>
                  </a:lnTo>
                  <a:lnTo>
                    <a:pt x="77" y="74"/>
                  </a:lnTo>
                  <a:lnTo>
                    <a:pt x="77" y="81"/>
                  </a:lnTo>
                  <a:lnTo>
                    <a:pt x="46" y="81"/>
                  </a:lnTo>
                  <a:lnTo>
                    <a:pt x="46" y="85"/>
                  </a:lnTo>
                  <a:lnTo>
                    <a:pt x="77" y="85"/>
                  </a:lnTo>
                  <a:lnTo>
                    <a:pt x="77" y="93"/>
                  </a:lnTo>
                  <a:lnTo>
                    <a:pt x="8" y="93"/>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26" name="Freeform 10"/>
            <p:cNvSpPr>
              <a:spLocks/>
            </p:cNvSpPr>
            <p:nvPr/>
          </p:nvSpPr>
          <p:spPr bwMode="auto">
            <a:xfrm>
              <a:off x="3144" y="2173"/>
              <a:ext cx="17" cy="17"/>
            </a:xfrm>
            <a:custGeom>
              <a:avLst/>
              <a:gdLst/>
              <a:ahLst/>
              <a:cxnLst>
                <a:cxn ang="0">
                  <a:pos x="16" y="7"/>
                </a:cxn>
                <a:cxn ang="0">
                  <a:pos x="16" y="5"/>
                </a:cxn>
                <a:cxn ang="0">
                  <a:pos x="13" y="2"/>
                </a:cxn>
                <a:cxn ang="0">
                  <a:pos x="11" y="2"/>
                </a:cxn>
                <a:cxn ang="0">
                  <a:pos x="8" y="0"/>
                </a:cxn>
                <a:cxn ang="0">
                  <a:pos x="3" y="0"/>
                </a:cxn>
                <a:cxn ang="0">
                  <a:pos x="3" y="2"/>
                </a:cxn>
                <a:cxn ang="0">
                  <a:pos x="0" y="5"/>
                </a:cxn>
                <a:cxn ang="0">
                  <a:pos x="0" y="11"/>
                </a:cxn>
                <a:cxn ang="0">
                  <a:pos x="3" y="13"/>
                </a:cxn>
                <a:cxn ang="0">
                  <a:pos x="5" y="13"/>
                </a:cxn>
                <a:cxn ang="0">
                  <a:pos x="5" y="16"/>
                </a:cxn>
                <a:cxn ang="0">
                  <a:pos x="11" y="13"/>
                </a:cxn>
                <a:cxn ang="0">
                  <a:pos x="13" y="11"/>
                </a:cxn>
                <a:cxn ang="0">
                  <a:pos x="16" y="11"/>
                </a:cxn>
                <a:cxn ang="0">
                  <a:pos x="16" y="7"/>
                </a:cxn>
              </a:cxnLst>
              <a:rect l="0" t="0" r="r" b="b"/>
              <a:pathLst>
                <a:path w="17" h="17">
                  <a:moveTo>
                    <a:pt x="16" y="7"/>
                  </a:moveTo>
                  <a:lnTo>
                    <a:pt x="16" y="5"/>
                  </a:lnTo>
                  <a:lnTo>
                    <a:pt x="13" y="2"/>
                  </a:lnTo>
                  <a:lnTo>
                    <a:pt x="11" y="2"/>
                  </a:lnTo>
                  <a:lnTo>
                    <a:pt x="8" y="0"/>
                  </a:lnTo>
                  <a:lnTo>
                    <a:pt x="3" y="0"/>
                  </a:lnTo>
                  <a:lnTo>
                    <a:pt x="3" y="2"/>
                  </a:lnTo>
                  <a:lnTo>
                    <a:pt x="0" y="5"/>
                  </a:lnTo>
                  <a:lnTo>
                    <a:pt x="0" y="11"/>
                  </a:lnTo>
                  <a:lnTo>
                    <a:pt x="3" y="13"/>
                  </a:lnTo>
                  <a:lnTo>
                    <a:pt x="5" y="13"/>
                  </a:lnTo>
                  <a:lnTo>
                    <a:pt x="5" y="16"/>
                  </a:lnTo>
                  <a:lnTo>
                    <a:pt x="11" y="13"/>
                  </a:lnTo>
                  <a:lnTo>
                    <a:pt x="13" y="11"/>
                  </a:lnTo>
                  <a:lnTo>
                    <a:pt x="16" y="11"/>
                  </a:lnTo>
                  <a:lnTo>
                    <a:pt x="16" y="7"/>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27" name="Freeform 11"/>
            <p:cNvSpPr>
              <a:spLocks/>
            </p:cNvSpPr>
            <p:nvPr/>
          </p:nvSpPr>
          <p:spPr bwMode="auto">
            <a:xfrm>
              <a:off x="3178" y="2173"/>
              <a:ext cx="17" cy="17"/>
            </a:xfrm>
            <a:custGeom>
              <a:avLst/>
              <a:gdLst/>
              <a:ahLst/>
              <a:cxnLst>
                <a:cxn ang="0">
                  <a:pos x="16" y="7"/>
                </a:cxn>
                <a:cxn ang="0">
                  <a:pos x="16" y="2"/>
                </a:cxn>
                <a:cxn ang="0">
                  <a:pos x="13" y="2"/>
                </a:cxn>
                <a:cxn ang="0">
                  <a:pos x="13" y="0"/>
                </a:cxn>
                <a:cxn ang="0">
                  <a:pos x="8" y="0"/>
                </a:cxn>
                <a:cxn ang="0">
                  <a:pos x="6" y="2"/>
                </a:cxn>
                <a:cxn ang="0">
                  <a:pos x="3" y="2"/>
                </a:cxn>
                <a:cxn ang="0">
                  <a:pos x="3" y="5"/>
                </a:cxn>
                <a:cxn ang="0">
                  <a:pos x="0" y="7"/>
                </a:cxn>
                <a:cxn ang="0">
                  <a:pos x="0" y="8"/>
                </a:cxn>
                <a:cxn ang="0">
                  <a:pos x="3" y="11"/>
                </a:cxn>
                <a:cxn ang="0">
                  <a:pos x="3" y="13"/>
                </a:cxn>
                <a:cxn ang="0">
                  <a:pos x="8" y="13"/>
                </a:cxn>
                <a:cxn ang="0">
                  <a:pos x="8" y="16"/>
                </a:cxn>
                <a:cxn ang="0">
                  <a:pos x="13" y="13"/>
                </a:cxn>
                <a:cxn ang="0">
                  <a:pos x="16" y="11"/>
                </a:cxn>
                <a:cxn ang="0">
                  <a:pos x="16" y="7"/>
                </a:cxn>
              </a:cxnLst>
              <a:rect l="0" t="0" r="r" b="b"/>
              <a:pathLst>
                <a:path w="17" h="17">
                  <a:moveTo>
                    <a:pt x="16" y="7"/>
                  </a:moveTo>
                  <a:lnTo>
                    <a:pt x="16" y="2"/>
                  </a:lnTo>
                  <a:lnTo>
                    <a:pt x="13" y="2"/>
                  </a:lnTo>
                  <a:lnTo>
                    <a:pt x="13" y="0"/>
                  </a:lnTo>
                  <a:lnTo>
                    <a:pt x="8" y="0"/>
                  </a:lnTo>
                  <a:lnTo>
                    <a:pt x="6" y="2"/>
                  </a:lnTo>
                  <a:lnTo>
                    <a:pt x="3" y="2"/>
                  </a:lnTo>
                  <a:lnTo>
                    <a:pt x="3" y="5"/>
                  </a:lnTo>
                  <a:lnTo>
                    <a:pt x="0" y="7"/>
                  </a:lnTo>
                  <a:lnTo>
                    <a:pt x="0" y="8"/>
                  </a:lnTo>
                  <a:lnTo>
                    <a:pt x="3" y="11"/>
                  </a:lnTo>
                  <a:lnTo>
                    <a:pt x="3" y="13"/>
                  </a:lnTo>
                  <a:lnTo>
                    <a:pt x="8" y="13"/>
                  </a:lnTo>
                  <a:lnTo>
                    <a:pt x="8" y="16"/>
                  </a:lnTo>
                  <a:lnTo>
                    <a:pt x="13" y="13"/>
                  </a:lnTo>
                  <a:lnTo>
                    <a:pt x="16" y="11"/>
                  </a:lnTo>
                  <a:lnTo>
                    <a:pt x="16" y="7"/>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28" name="Freeform 12"/>
            <p:cNvSpPr>
              <a:spLocks/>
            </p:cNvSpPr>
            <p:nvPr/>
          </p:nvSpPr>
          <p:spPr bwMode="auto">
            <a:xfrm>
              <a:off x="3164" y="2257"/>
              <a:ext cx="31" cy="17"/>
            </a:xfrm>
            <a:custGeom>
              <a:avLst/>
              <a:gdLst/>
              <a:ahLst/>
              <a:cxnLst>
                <a:cxn ang="0">
                  <a:pos x="0" y="0"/>
                </a:cxn>
                <a:cxn ang="0">
                  <a:pos x="30" y="0"/>
                </a:cxn>
                <a:cxn ang="0">
                  <a:pos x="27" y="16"/>
                </a:cxn>
                <a:cxn ang="0">
                  <a:pos x="0" y="16"/>
                </a:cxn>
                <a:cxn ang="0">
                  <a:pos x="0" y="0"/>
                </a:cxn>
              </a:cxnLst>
              <a:rect l="0" t="0" r="r" b="b"/>
              <a:pathLst>
                <a:path w="31" h="17">
                  <a:moveTo>
                    <a:pt x="0" y="0"/>
                  </a:moveTo>
                  <a:lnTo>
                    <a:pt x="30" y="0"/>
                  </a:lnTo>
                  <a:lnTo>
                    <a:pt x="27" y="16"/>
                  </a:lnTo>
                  <a:lnTo>
                    <a:pt x="0" y="16"/>
                  </a:lnTo>
                  <a:lnTo>
                    <a:pt x="0" y="0"/>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29" name="Freeform 13"/>
            <p:cNvSpPr>
              <a:spLocks/>
            </p:cNvSpPr>
            <p:nvPr/>
          </p:nvSpPr>
          <p:spPr bwMode="auto">
            <a:xfrm>
              <a:off x="3126" y="2268"/>
              <a:ext cx="70" cy="17"/>
            </a:xfrm>
            <a:custGeom>
              <a:avLst/>
              <a:gdLst/>
              <a:ahLst/>
              <a:cxnLst>
                <a:cxn ang="0">
                  <a:pos x="0" y="16"/>
                </a:cxn>
                <a:cxn ang="0">
                  <a:pos x="66" y="16"/>
                </a:cxn>
                <a:cxn ang="0">
                  <a:pos x="69" y="0"/>
                </a:cxn>
                <a:cxn ang="0">
                  <a:pos x="0" y="0"/>
                </a:cxn>
                <a:cxn ang="0">
                  <a:pos x="0" y="16"/>
                </a:cxn>
              </a:cxnLst>
              <a:rect l="0" t="0" r="r" b="b"/>
              <a:pathLst>
                <a:path w="70" h="17">
                  <a:moveTo>
                    <a:pt x="0" y="16"/>
                  </a:moveTo>
                  <a:lnTo>
                    <a:pt x="66" y="16"/>
                  </a:lnTo>
                  <a:lnTo>
                    <a:pt x="69" y="0"/>
                  </a:lnTo>
                  <a:lnTo>
                    <a:pt x="0" y="0"/>
                  </a:lnTo>
                  <a:lnTo>
                    <a:pt x="0" y="16"/>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30" name="Freeform 14"/>
            <p:cNvSpPr>
              <a:spLocks/>
            </p:cNvSpPr>
            <p:nvPr/>
          </p:nvSpPr>
          <p:spPr bwMode="auto">
            <a:xfrm>
              <a:off x="3126" y="2272"/>
              <a:ext cx="70" cy="17"/>
            </a:xfrm>
            <a:custGeom>
              <a:avLst/>
              <a:gdLst/>
              <a:ahLst/>
              <a:cxnLst>
                <a:cxn ang="0">
                  <a:pos x="69" y="0"/>
                </a:cxn>
                <a:cxn ang="0">
                  <a:pos x="0" y="0"/>
                </a:cxn>
                <a:cxn ang="0">
                  <a:pos x="0" y="16"/>
                </a:cxn>
                <a:cxn ang="0">
                  <a:pos x="69" y="16"/>
                </a:cxn>
                <a:cxn ang="0">
                  <a:pos x="69" y="0"/>
                </a:cxn>
              </a:cxnLst>
              <a:rect l="0" t="0" r="r" b="b"/>
              <a:pathLst>
                <a:path w="70" h="17">
                  <a:moveTo>
                    <a:pt x="69" y="0"/>
                  </a:moveTo>
                  <a:lnTo>
                    <a:pt x="0" y="0"/>
                  </a:lnTo>
                  <a:lnTo>
                    <a:pt x="0" y="16"/>
                  </a:lnTo>
                  <a:lnTo>
                    <a:pt x="69" y="16"/>
                  </a:lnTo>
                  <a:lnTo>
                    <a:pt x="69" y="0"/>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31" name="Freeform 15"/>
            <p:cNvSpPr>
              <a:spLocks/>
            </p:cNvSpPr>
            <p:nvPr/>
          </p:nvSpPr>
          <p:spPr bwMode="auto">
            <a:xfrm>
              <a:off x="3126" y="2276"/>
              <a:ext cx="70" cy="17"/>
            </a:xfrm>
            <a:custGeom>
              <a:avLst/>
              <a:gdLst/>
              <a:ahLst/>
              <a:cxnLst>
                <a:cxn ang="0">
                  <a:pos x="65" y="16"/>
                </a:cxn>
                <a:cxn ang="0">
                  <a:pos x="10" y="16"/>
                </a:cxn>
                <a:cxn ang="0">
                  <a:pos x="7" y="8"/>
                </a:cxn>
                <a:cxn ang="0">
                  <a:pos x="2" y="8"/>
                </a:cxn>
                <a:cxn ang="0">
                  <a:pos x="0" y="0"/>
                </a:cxn>
                <a:cxn ang="0">
                  <a:pos x="69" y="0"/>
                </a:cxn>
                <a:cxn ang="0">
                  <a:pos x="65" y="16"/>
                </a:cxn>
              </a:cxnLst>
              <a:rect l="0" t="0" r="r" b="b"/>
              <a:pathLst>
                <a:path w="70" h="17">
                  <a:moveTo>
                    <a:pt x="65" y="16"/>
                  </a:moveTo>
                  <a:lnTo>
                    <a:pt x="10" y="16"/>
                  </a:lnTo>
                  <a:lnTo>
                    <a:pt x="7" y="8"/>
                  </a:lnTo>
                  <a:lnTo>
                    <a:pt x="2" y="8"/>
                  </a:lnTo>
                  <a:lnTo>
                    <a:pt x="0" y="0"/>
                  </a:lnTo>
                  <a:lnTo>
                    <a:pt x="69" y="0"/>
                  </a:lnTo>
                  <a:lnTo>
                    <a:pt x="65" y="16"/>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32" name="Freeform 16"/>
            <p:cNvSpPr>
              <a:spLocks/>
            </p:cNvSpPr>
            <p:nvPr/>
          </p:nvSpPr>
          <p:spPr bwMode="auto">
            <a:xfrm>
              <a:off x="3135" y="2282"/>
              <a:ext cx="60" cy="17"/>
            </a:xfrm>
            <a:custGeom>
              <a:avLst/>
              <a:gdLst/>
              <a:ahLst/>
              <a:cxnLst>
                <a:cxn ang="0">
                  <a:pos x="0" y="16"/>
                </a:cxn>
                <a:cxn ang="0">
                  <a:pos x="59" y="16"/>
                </a:cxn>
                <a:cxn ang="0">
                  <a:pos x="59" y="0"/>
                </a:cxn>
                <a:cxn ang="0">
                  <a:pos x="0" y="0"/>
                </a:cxn>
                <a:cxn ang="0">
                  <a:pos x="0" y="16"/>
                </a:cxn>
              </a:cxnLst>
              <a:rect l="0" t="0" r="r" b="b"/>
              <a:pathLst>
                <a:path w="60" h="17">
                  <a:moveTo>
                    <a:pt x="0" y="16"/>
                  </a:moveTo>
                  <a:lnTo>
                    <a:pt x="59" y="16"/>
                  </a:lnTo>
                  <a:lnTo>
                    <a:pt x="59" y="0"/>
                  </a:lnTo>
                  <a:lnTo>
                    <a:pt x="0" y="0"/>
                  </a:lnTo>
                  <a:lnTo>
                    <a:pt x="0" y="16"/>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33" name="Freeform 17"/>
            <p:cNvSpPr>
              <a:spLocks/>
            </p:cNvSpPr>
            <p:nvPr/>
          </p:nvSpPr>
          <p:spPr bwMode="auto">
            <a:xfrm>
              <a:off x="3145" y="2289"/>
              <a:ext cx="49" cy="40"/>
            </a:xfrm>
            <a:custGeom>
              <a:avLst/>
              <a:gdLst/>
              <a:ahLst/>
              <a:cxnLst>
                <a:cxn ang="0">
                  <a:pos x="48" y="7"/>
                </a:cxn>
                <a:cxn ang="0">
                  <a:pos x="48" y="0"/>
                </a:cxn>
                <a:cxn ang="0">
                  <a:pos x="0" y="0"/>
                </a:cxn>
                <a:cxn ang="0">
                  <a:pos x="0" y="39"/>
                </a:cxn>
                <a:cxn ang="0">
                  <a:pos x="32" y="39"/>
                </a:cxn>
                <a:cxn ang="0">
                  <a:pos x="32" y="9"/>
                </a:cxn>
                <a:cxn ang="0">
                  <a:pos x="48" y="9"/>
                </a:cxn>
                <a:cxn ang="0">
                  <a:pos x="48" y="7"/>
                </a:cxn>
              </a:cxnLst>
              <a:rect l="0" t="0" r="r" b="b"/>
              <a:pathLst>
                <a:path w="49" h="40">
                  <a:moveTo>
                    <a:pt x="48" y="7"/>
                  </a:moveTo>
                  <a:lnTo>
                    <a:pt x="48" y="0"/>
                  </a:lnTo>
                  <a:lnTo>
                    <a:pt x="0" y="0"/>
                  </a:lnTo>
                  <a:lnTo>
                    <a:pt x="0" y="39"/>
                  </a:lnTo>
                  <a:lnTo>
                    <a:pt x="32" y="39"/>
                  </a:lnTo>
                  <a:lnTo>
                    <a:pt x="32" y="9"/>
                  </a:lnTo>
                  <a:lnTo>
                    <a:pt x="48" y="9"/>
                  </a:lnTo>
                  <a:lnTo>
                    <a:pt x="48" y="7"/>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34" name="Freeform 18"/>
            <p:cNvSpPr>
              <a:spLocks/>
            </p:cNvSpPr>
            <p:nvPr/>
          </p:nvSpPr>
          <p:spPr bwMode="auto">
            <a:xfrm>
              <a:off x="3178" y="2310"/>
              <a:ext cx="44" cy="17"/>
            </a:xfrm>
            <a:custGeom>
              <a:avLst/>
              <a:gdLst/>
              <a:ahLst/>
              <a:cxnLst>
                <a:cxn ang="0">
                  <a:pos x="43" y="16"/>
                </a:cxn>
                <a:cxn ang="0">
                  <a:pos x="0" y="16"/>
                </a:cxn>
                <a:cxn ang="0">
                  <a:pos x="0" y="0"/>
                </a:cxn>
                <a:cxn ang="0">
                  <a:pos x="31" y="0"/>
                </a:cxn>
                <a:cxn ang="0">
                  <a:pos x="43" y="16"/>
                </a:cxn>
              </a:cxnLst>
              <a:rect l="0" t="0" r="r" b="b"/>
              <a:pathLst>
                <a:path w="44" h="17">
                  <a:moveTo>
                    <a:pt x="43" y="16"/>
                  </a:moveTo>
                  <a:lnTo>
                    <a:pt x="0" y="16"/>
                  </a:lnTo>
                  <a:lnTo>
                    <a:pt x="0" y="0"/>
                  </a:lnTo>
                  <a:lnTo>
                    <a:pt x="31" y="0"/>
                  </a:lnTo>
                  <a:lnTo>
                    <a:pt x="43" y="16"/>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35" name="Freeform 19"/>
            <p:cNvSpPr>
              <a:spLocks/>
            </p:cNvSpPr>
            <p:nvPr/>
          </p:nvSpPr>
          <p:spPr bwMode="auto">
            <a:xfrm>
              <a:off x="3121" y="2321"/>
              <a:ext cx="25" cy="17"/>
            </a:xfrm>
            <a:custGeom>
              <a:avLst/>
              <a:gdLst/>
              <a:ahLst/>
              <a:cxnLst>
                <a:cxn ang="0">
                  <a:pos x="0" y="16"/>
                </a:cxn>
                <a:cxn ang="0">
                  <a:pos x="0" y="8"/>
                </a:cxn>
                <a:cxn ang="0">
                  <a:pos x="24" y="0"/>
                </a:cxn>
                <a:cxn ang="0">
                  <a:pos x="24" y="9"/>
                </a:cxn>
                <a:cxn ang="0">
                  <a:pos x="0" y="16"/>
                </a:cxn>
              </a:cxnLst>
              <a:rect l="0" t="0" r="r" b="b"/>
              <a:pathLst>
                <a:path w="25" h="17">
                  <a:moveTo>
                    <a:pt x="0" y="16"/>
                  </a:moveTo>
                  <a:lnTo>
                    <a:pt x="0" y="8"/>
                  </a:lnTo>
                  <a:lnTo>
                    <a:pt x="24" y="0"/>
                  </a:lnTo>
                  <a:lnTo>
                    <a:pt x="24" y="9"/>
                  </a:lnTo>
                  <a:lnTo>
                    <a:pt x="0" y="16"/>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36" name="Freeform 20"/>
            <p:cNvSpPr>
              <a:spLocks/>
            </p:cNvSpPr>
            <p:nvPr/>
          </p:nvSpPr>
          <p:spPr bwMode="auto">
            <a:xfrm>
              <a:off x="3012" y="2345"/>
              <a:ext cx="102" cy="40"/>
            </a:xfrm>
            <a:custGeom>
              <a:avLst/>
              <a:gdLst/>
              <a:ahLst/>
              <a:cxnLst>
                <a:cxn ang="0">
                  <a:pos x="73" y="30"/>
                </a:cxn>
                <a:cxn ang="0">
                  <a:pos x="75" y="39"/>
                </a:cxn>
                <a:cxn ang="0">
                  <a:pos x="23" y="39"/>
                </a:cxn>
                <a:cxn ang="0">
                  <a:pos x="25" y="36"/>
                </a:cxn>
                <a:cxn ang="0">
                  <a:pos x="18" y="29"/>
                </a:cxn>
                <a:cxn ang="0">
                  <a:pos x="47" y="17"/>
                </a:cxn>
                <a:cxn ang="0">
                  <a:pos x="19" y="18"/>
                </a:cxn>
                <a:cxn ang="0">
                  <a:pos x="19" y="15"/>
                </a:cxn>
                <a:cxn ang="0">
                  <a:pos x="0" y="9"/>
                </a:cxn>
                <a:cxn ang="0">
                  <a:pos x="0" y="0"/>
                </a:cxn>
                <a:cxn ang="0">
                  <a:pos x="101" y="0"/>
                </a:cxn>
                <a:cxn ang="0">
                  <a:pos x="40" y="30"/>
                </a:cxn>
                <a:cxn ang="0">
                  <a:pos x="73" y="30"/>
                </a:cxn>
              </a:cxnLst>
              <a:rect l="0" t="0" r="r" b="b"/>
              <a:pathLst>
                <a:path w="102" h="40">
                  <a:moveTo>
                    <a:pt x="73" y="30"/>
                  </a:moveTo>
                  <a:lnTo>
                    <a:pt x="75" y="39"/>
                  </a:lnTo>
                  <a:lnTo>
                    <a:pt x="23" y="39"/>
                  </a:lnTo>
                  <a:lnTo>
                    <a:pt x="25" y="36"/>
                  </a:lnTo>
                  <a:lnTo>
                    <a:pt x="18" y="29"/>
                  </a:lnTo>
                  <a:lnTo>
                    <a:pt x="47" y="17"/>
                  </a:lnTo>
                  <a:lnTo>
                    <a:pt x="19" y="18"/>
                  </a:lnTo>
                  <a:lnTo>
                    <a:pt x="19" y="15"/>
                  </a:lnTo>
                  <a:lnTo>
                    <a:pt x="0" y="9"/>
                  </a:lnTo>
                  <a:lnTo>
                    <a:pt x="0" y="0"/>
                  </a:lnTo>
                  <a:lnTo>
                    <a:pt x="101" y="0"/>
                  </a:lnTo>
                  <a:lnTo>
                    <a:pt x="40" y="30"/>
                  </a:lnTo>
                  <a:lnTo>
                    <a:pt x="73" y="30"/>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37" name="Freeform 21"/>
            <p:cNvSpPr>
              <a:spLocks/>
            </p:cNvSpPr>
            <p:nvPr/>
          </p:nvSpPr>
          <p:spPr bwMode="auto">
            <a:xfrm>
              <a:off x="3060" y="2351"/>
              <a:ext cx="17" cy="17"/>
            </a:xfrm>
            <a:custGeom>
              <a:avLst/>
              <a:gdLst/>
              <a:ahLst/>
              <a:cxnLst>
                <a:cxn ang="0">
                  <a:pos x="16" y="3"/>
                </a:cxn>
                <a:cxn ang="0">
                  <a:pos x="16" y="11"/>
                </a:cxn>
                <a:cxn ang="0">
                  <a:pos x="0" y="16"/>
                </a:cxn>
                <a:cxn ang="0">
                  <a:pos x="0" y="2"/>
                </a:cxn>
                <a:cxn ang="0">
                  <a:pos x="6" y="0"/>
                </a:cxn>
                <a:cxn ang="0">
                  <a:pos x="10" y="0"/>
                </a:cxn>
                <a:cxn ang="0">
                  <a:pos x="13" y="0"/>
                </a:cxn>
                <a:cxn ang="0">
                  <a:pos x="15" y="1"/>
                </a:cxn>
                <a:cxn ang="0">
                  <a:pos x="15" y="2"/>
                </a:cxn>
                <a:cxn ang="0">
                  <a:pos x="16" y="3"/>
                </a:cxn>
              </a:cxnLst>
              <a:rect l="0" t="0" r="r" b="b"/>
              <a:pathLst>
                <a:path w="17" h="17">
                  <a:moveTo>
                    <a:pt x="16" y="3"/>
                  </a:moveTo>
                  <a:lnTo>
                    <a:pt x="16" y="11"/>
                  </a:lnTo>
                  <a:lnTo>
                    <a:pt x="0" y="16"/>
                  </a:lnTo>
                  <a:lnTo>
                    <a:pt x="0" y="2"/>
                  </a:lnTo>
                  <a:lnTo>
                    <a:pt x="6" y="0"/>
                  </a:lnTo>
                  <a:lnTo>
                    <a:pt x="10" y="0"/>
                  </a:lnTo>
                  <a:lnTo>
                    <a:pt x="13" y="0"/>
                  </a:lnTo>
                  <a:lnTo>
                    <a:pt x="15" y="1"/>
                  </a:lnTo>
                  <a:lnTo>
                    <a:pt x="15" y="2"/>
                  </a:lnTo>
                  <a:lnTo>
                    <a:pt x="16" y="3"/>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38" name="Freeform 22"/>
            <p:cNvSpPr>
              <a:spLocks/>
            </p:cNvSpPr>
            <p:nvPr/>
          </p:nvSpPr>
          <p:spPr bwMode="auto">
            <a:xfrm>
              <a:off x="3084" y="2376"/>
              <a:ext cx="38" cy="17"/>
            </a:xfrm>
            <a:custGeom>
              <a:avLst/>
              <a:gdLst/>
              <a:ahLst/>
              <a:cxnLst>
                <a:cxn ang="0">
                  <a:pos x="1" y="0"/>
                </a:cxn>
                <a:cxn ang="0">
                  <a:pos x="3" y="8"/>
                </a:cxn>
                <a:cxn ang="0">
                  <a:pos x="0" y="13"/>
                </a:cxn>
                <a:cxn ang="0">
                  <a:pos x="0" y="16"/>
                </a:cxn>
                <a:cxn ang="0">
                  <a:pos x="30" y="16"/>
                </a:cxn>
                <a:cxn ang="0">
                  <a:pos x="30" y="9"/>
                </a:cxn>
                <a:cxn ang="0">
                  <a:pos x="32" y="8"/>
                </a:cxn>
                <a:cxn ang="0">
                  <a:pos x="37" y="0"/>
                </a:cxn>
                <a:cxn ang="0">
                  <a:pos x="1" y="0"/>
                </a:cxn>
              </a:cxnLst>
              <a:rect l="0" t="0" r="r" b="b"/>
              <a:pathLst>
                <a:path w="38" h="17">
                  <a:moveTo>
                    <a:pt x="1" y="0"/>
                  </a:moveTo>
                  <a:lnTo>
                    <a:pt x="3" y="8"/>
                  </a:lnTo>
                  <a:lnTo>
                    <a:pt x="0" y="13"/>
                  </a:lnTo>
                  <a:lnTo>
                    <a:pt x="0" y="16"/>
                  </a:lnTo>
                  <a:lnTo>
                    <a:pt x="30" y="16"/>
                  </a:lnTo>
                  <a:lnTo>
                    <a:pt x="30" y="9"/>
                  </a:lnTo>
                  <a:lnTo>
                    <a:pt x="32" y="8"/>
                  </a:lnTo>
                  <a:lnTo>
                    <a:pt x="37" y="0"/>
                  </a:lnTo>
                  <a:lnTo>
                    <a:pt x="1" y="0"/>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39" name="Freeform 23"/>
            <p:cNvSpPr>
              <a:spLocks/>
            </p:cNvSpPr>
            <p:nvPr/>
          </p:nvSpPr>
          <p:spPr bwMode="auto">
            <a:xfrm>
              <a:off x="3116" y="2376"/>
              <a:ext cx="211" cy="17"/>
            </a:xfrm>
            <a:custGeom>
              <a:avLst/>
              <a:gdLst/>
              <a:ahLst/>
              <a:cxnLst>
                <a:cxn ang="0">
                  <a:pos x="210" y="0"/>
                </a:cxn>
                <a:cxn ang="0">
                  <a:pos x="210" y="16"/>
                </a:cxn>
                <a:cxn ang="0">
                  <a:pos x="0" y="16"/>
                </a:cxn>
                <a:cxn ang="0">
                  <a:pos x="4" y="0"/>
                </a:cxn>
                <a:cxn ang="0">
                  <a:pos x="210" y="0"/>
                </a:cxn>
              </a:cxnLst>
              <a:rect l="0" t="0" r="r" b="b"/>
              <a:pathLst>
                <a:path w="211" h="17">
                  <a:moveTo>
                    <a:pt x="210" y="0"/>
                  </a:moveTo>
                  <a:lnTo>
                    <a:pt x="210" y="16"/>
                  </a:lnTo>
                  <a:lnTo>
                    <a:pt x="0" y="16"/>
                  </a:lnTo>
                  <a:lnTo>
                    <a:pt x="4" y="0"/>
                  </a:lnTo>
                  <a:lnTo>
                    <a:pt x="210" y="0"/>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40" name="Freeform 24"/>
            <p:cNvSpPr>
              <a:spLocks/>
            </p:cNvSpPr>
            <p:nvPr/>
          </p:nvSpPr>
          <p:spPr bwMode="auto">
            <a:xfrm>
              <a:off x="3326" y="2371"/>
              <a:ext cx="40" cy="17"/>
            </a:xfrm>
            <a:custGeom>
              <a:avLst/>
              <a:gdLst/>
              <a:ahLst/>
              <a:cxnLst>
                <a:cxn ang="0">
                  <a:pos x="0" y="3"/>
                </a:cxn>
                <a:cxn ang="0">
                  <a:pos x="6" y="0"/>
                </a:cxn>
                <a:cxn ang="0">
                  <a:pos x="39" y="0"/>
                </a:cxn>
                <a:cxn ang="0">
                  <a:pos x="39" y="16"/>
                </a:cxn>
                <a:cxn ang="0">
                  <a:pos x="26" y="16"/>
                </a:cxn>
                <a:cxn ang="0">
                  <a:pos x="26" y="8"/>
                </a:cxn>
                <a:cxn ang="0">
                  <a:pos x="7" y="8"/>
                </a:cxn>
                <a:cxn ang="0">
                  <a:pos x="0" y="14"/>
                </a:cxn>
                <a:cxn ang="0">
                  <a:pos x="0" y="3"/>
                </a:cxn>
              </a:cxnLst>
              <a:rect l="0" t="0" r="r" b="b"/>
              <a:pathLst>
                <a:path w="40" h="17">
                  <a:moveTo>
                    <a:pt x="0" y="3"/>
                  </a:moveTo>
                  <a:lnTo>
                    <a:pt x="6" y="0"/>
                  </a:lnTo>
                  <a:lnTo>
                    <a:pt x="39" y="0"/>
                  </a:lnTo>
                  <a:lnTo>
                    <a:pt x="39" y="16"/>
                  </a:lnTo>
                  <a:lnTo>
                    <a:pt x="26" y="16"/>
                  </a:lnTo>
                  <a:lnTo>
                    <a:pt x="26" y="8"/>
                  </a:lnTo>
                  <a:lnTo>
                    <a:pt x="7" y="8"/>
                  </a:lnTo>
                  <a:lnTo>
                    <a:pt x="0" y="14"/>
                  </a:lnTo>
                  <a:lnTo>
                    <a:pt x="0" y="3"/>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41" name="Freeform 25"/>
            <p:cNvSpPr>
              <a:spLocks/>
            </p:cNvSpPr>
            <p:nvPr/>
          </p:nvSpPr>
          <p:spPr bwMode="auto">
            <a:xfrm>
              <a:off x="3376" y="2347"/>
              <a:ext cx="22" cy="17"/>
            </a:xfrm>
            <a:custGeom>
              <a:avLst/>
              <a:gdLst/>
              <a:ahLst/>
              <a:cxnLst>
                <a:cxn ang="0">
                  <a:pos x="21" y="16"/>
                </a:cxn>
                <a:cxn ang="0">
                  <a:pos x="21" y="6"/>
                </a:cxn>
                <a:cxn ang="0">
                  <a:pos x="2" y="7"/>
                </a:cxn>
                <a:cxn ang="0">
                  <a:pos x="2" y="3"/>
                </a:cxn>
                <a:cxn ang="0">
                  <a:pos x="1" y="0"/>
                </a:cxn>
                <a:cxn ang="0">
                  <a:pos x="0" y="3"/>
                </a:cxn>
                <a:cxn ang="0">
                  <a:pos x="0" y="12"/>
                </a:cxn>
                <a:cxn ang="0">
                  <a:pos x="17" y="11"/>
                </a:cxn>
                <a:cxn ang="0">
                  <a:pos x="14" y="16"/>
                </a:cxn>
                <a:cxn ang="0">
                  <a:pos x="21" y="16"/>
                </a:cxn>
              </a:cxnLst>
              <a:rect l="0" t="0" r="r" b="b"/>
              <a:pathLst>
                <a:path w="22" h="17">
                  <a:moveTo>
                    <a:pt x="21" y="16"/>
                  </a:moveTo>
                  <a:lnTo>
                    <a:pt x="21" y="6"/>
                  </a:lnTo>
                  <a:lnTo>
                    <a:pt x="2" y="7"/>
                  </a:lnTo>
                  <a:lnTo>
                    <a:pt x="2" y="3"/>
                  </a:lnTo>
                  <a:lnTo>
                    <a:pt x="1" y="0"/>
                  </a:lnTo>
                  <a:lnTo>
                    <a:pt x="0" y="3"/>
                  </a:lnTo>
                  <a:lnTo>
                    <a:pt x="0" y="12"/>
                  </a:lnTo>
                  <a:lnTo>
                    <a:pt x="17" y="11"/>
                  </a:lnTo>
                  <a:lnTo>
                    <a:pt x="14" y="16"/>
                  </a:lnTo>
                  <a:lnTo>
                    <a:pt x="21" y="16"/>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42" name="Freeform 26"/>
            <p:cNvSpPr>
              <a:spLocks/>
            </p:cNvSpPr>
            <p:nvPr/>
          </p:nvSpPr>
          <p:spPr bwMode="auto">
            <a:xfrm>
              <a:off x="3333" y="2348"/>
              <a:ext cx="65" cy="39"/>
            </a:xfrm>
            <a:custGeom>
              <a:avLst/>
              <a:gdLst/>
              <a:ahLst/>
              <a:cxnLst>
                <a:cxn ang="0">
                  <a:pos x="43" y="0"/>
                </a:cxn>
                <a:cxn ang="0">
                  <a:pos x="0" y="23"/>
                </a:cxn>
                <a:cxn ang="0">
                  <a:pos x="32" y="23"/>
                </a:cxn>
                <a:cxn ang="0">
                  <a:pos x="32" y="38"/>
                </a:cxn>
                <a:cxn ang="0">
                  <a:pos x="64" y="17"/>
                </a:cxn>
                <a:cxn ang="0">
                  <a:pos x="64" y="6"/>
                </a:cxn>
                <a:cxn ang="0">
                  <a:pos x="57" y="6"/>
                </a:cxn>
                <a:cxn ang="0">
                  <a:pos x="60" y="4"/>
                </a:cxn>
                <a:cxn ang="0">
                  <a:pos x="43" y="4"/>
                </a:cxn>
                <a:cxn ang="0">
                  <a:pos x="43" y="0"/>
                </a:cxn>
              </a:cxnLst>
              <a:rect l="0" t="0" r="r" b="b"/>
              <a:pathLst>
                <a:path w="65" h="39">
                  <a:moveTo>
                    <a:pt x="43" y="0"/>
                  </a:moveTo>
                  <a:lnTo>
                    <a:pt x="0" y="23"/>
                  </a:lnTo>
                  <a:lnTo>
                    <a:pt x="32" y="23"/>
                  </a:lnTo>
                  <a:lnTo>
                    <a:pt x="32" y="38"/>
                  </a:lnTo>
                  <a:lnTo>
                    <a:pt x="64" y="17"/>
                  </a:lnTo>
                  <a:lnTo>
                    <a:pt x="64" y="6"/>
                  </a:lnTo>
                  <a:lnTo>
                    <a:pt x="57" y="6"/>
                  </a:lnTo>
                  <a:lnTo>
                    <a:pt x="60" y="4"/>
                  </a:lnTo>
                  <a:lnTo>
                    <a:pt x="43" y="4"/>
                  </a:lnTo>
                  <a:lnTo>
                    <a:pt x="43" y="0"/>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43" name="Freeform 27"/>
            <p:cNvSpPr>
              <a:spLocks/>
            </p:cNvSpPr>
            <p:nvPr/>
          </p:nvSpPr>
          <p:spPr bwMode="auto">
            <a:xfrm>
              <a:off x="3326" y="2379"/>
              <a:ext cx="27" cy="31"/>
            </a:xfrm>
            <a:custGeom>
              <a:avLst/>
              <a:gdLst/>
              <a:ahLst/>
              <a:cxnLst>
                <a:cxn ang="0">
                  <a:pos x="8" y="5"/>
                </a:cxn>
                <a:cxn ang="0">
                  <a:pos x="16" y="5"/>
                </a:cxn>
                <a:cxn ang="0">
                  <a:pos x="16" y="30"/>
                </a:cxn>
                <a:cxn ang="0">
                  <a:pos x="26" y="21"/>
                </a:cxn>
                <a:cxn ang="0">
                  <a:pos x="26" y="0"/>
                </a:cxn>
                <a:cxn ang="0">
                  <a:pos x="7" y="0"/>
                </a:cxn>
                <a:cxn ang="0">
                  <a:pos x="0" y="5"/>
                </a:cxn>
                <a:cxn ang="0">
                  <a:pos x="8" y="5"/>
                </a:cxn>
              </a:cxnLst>
              <a:rect l="0" t="0" r="r" b="b"/>
              <a:pathLst>
                <a:path w="27" h="31">
                  <a:moveTo>
                    <a:pt x="8" y="5"/>
                  </a:moveTo>
                  <a:lnTo>
                    <a:pt x="16" y="5"/>
                  </a:lnTo>
                  <a:lnTo>
                    <a:pt x="16" y="30"/>
                  </a:lnTo>
                  <a:lnTo>
                    <a:pt x="26" y="21"/>
                  </a:lnTo>
                  <a:lnTo>
                    <a:pt x="26" y="0"/>
                  </a:lnTo>
                  <a:lnTo>
                    <a:pt x="7" y="0"/>
                  </a:lnTo>
                  <a:lnTo>
                    <a:pt x="0" y="5"/>
                  </a:lnTo>
                  <a:lnTo>
                    <a:pt x="8" y="5"/>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44" name="Freeform 28"/>
            <p:cNvSpPr>
              <a:spLocks/>
            </p:cNvSpPr>
            <p:nvPr/>
          </p:nvSpPr>
          <p:spPr bwMode="auto">
            <a:xfrm>
              <a:off x="3269" y="2333"/>
              <a:ext cx="23" cy="44"/>
            </a:xfrm>
            <a:custGeom>
              <a:avLst/>
              <a:gdLst/>
              <a:ahLst/>
              <a:cxnLst>
                <a:cxn ang="0">
                  <a:pos x="12" y="43"/>
                </a:cxn>
                <a:cxn ang="0">
                  <a:pos x="22" y="0"/>
                </a:cxn>
                <a:cxn ang="0">
                  <a:pos x="13" y="0"/>
                </a:cxn>
                <a:cxn ang="0">
                  <a:pos x="0" y="43"/>
                </a:cxn>
                <a:cxn ang="0">
                  <a:pos x="12" y="43"/>
                </a:cxn>
              </a:cxnLst>
              <a:rect l="0" t="0" r="r" b="b"/>
              <a:pathLst>
                <a:path w="23" h="44">
                  <a:moveTo>
                    <a:pt x="12" y="43"/>
                  </a:moveTo>
                  <a:lnTo>
                    <a:pt x="22" y="0"/>
                  </a:lnTo>
                  <a:lnTo>
                    <a:pt x="13" y="0"/>
                  </a:lnTo>
                  <a:lnTo>
                    <a:pt x="0" y="43"/>
                  </a:lnTo>
                  <a:lnTo>
                    <a:pt x="12" y="43"/>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45" name="Freeform 29"/>
            <p:cNvSpPr>
              <a:spLocks/>
            </p:cNvSpPr>
            <p:nvPr/>
          </p:nvSpPr>
          <p:spPr bwMode="auto">
            <a:xfrm>
              <a:off x="3098" y="2336"/>
              <a:ext cx="67" cy="41"/>
            </a:xfrm>
            <a:custGeom>
              <a:avLst/>
              <a:gdLst/>
              <a:ahLst/>
              <a:cxnLst>
                <a:cxn ang="0">
                  <a:pos x="57" y="0"/>
                </a:cxn>
                <a:cxn ang="0">
                  <a:pos x="66" y="0"/>
                </a:cxn>
                <a:cxn ang="0">
                  <a:pos x="15" y="40"/>
                </a:cxn>
                <a:cxn ang="0">
                  <a:pos x="0" y="40"/>
                </a:cxn>
                <a:cxn ang="0">
                  <a:pos x="57" y="0"/>
                </a:cxn>
              </a:cxnLst>
              <a:rect l="0" t="0" r="r" b="b"/>
              <a:pathLst>
                <a:path w="67" h="41">
                  <a:moveTo>
                    <a:pt x="57" y="0"/>
                  </a:moveTo>
                  <a:lnTo>
                    <a:pt x="66" y="0"/>
                  </a:lnTo>
                  <a:lnTo>
                    <a:pt x="15" y="40"/>
                  </a:lnTo>
                  <a:lnTo>
                    <a:pt x="0" y="40"/>
                  </a:lnTo>
                  <a:lnTo>
                    <a:pt x="57" y="0"/>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46" name="Freeform 30"/>
            <p:cNvSpPr>
              <a:spLocks/>
            </p:cNvSpPr>
            <p:nvPr/>
          </p:nvSpPr>
          <p:spPr bwMode="auto">
            <a:xfrm>
              <a:off x="3012" y="2317"/>
              <a:ext cx="509" cy="60"/>
            </a:xfrm>
            <a:custGeom>
              <a:avLst/>
              <a:gdLst/>
              <a:ahLst/>
              <a:cxnLst>
                <a:cxn ang="0">
                  <a:pos x="73" y="59"/>
                </a:cxn>
                <a:cxn ang="0">
                  <a:pos x="40" y="59"/>
                </a:cxn>
                <a:cxn ang="0">
                  <a:pos x="100" y="28"/>
                </a:cxn>
                <a:cxn ang="0">
                  <a:pos x="0" y="28"/>
                </a:cxn>
                <a:cxn ang="0">
                  <a:pos x="109" y="11"/>
                </a:cxn>
                <a:cxn ang="0">
                  <a:pos x="132" y="8"/>
                </a:cxn>
                <a:cxn ang="0">
                  <a:pos x="132" y="10"/>
                </a:cxn>
                <a:cxn ang="0">
                  <a:pos x="165" y="10"/>
                </a:cxn>
                <a:cxn ang="0">
                  <a:pos x="165" y="0"/>
                </a:cxn>
                <a:cxn ang="0">
                  <a:pos x="344" y="0"/>
                </a:cxn>
                <a:cxn ang="0">
                  <a:pos x="351" y="0"/>
                </a:cxn>
                <a:cxn ang="0">
                  <a:pos x="417" y="0"/>
                </a:cxn>
                <a:cxn ang="0">
                  <a:pos x="452" y="12"/>
                </a:cxn>
                <a:cxn ang="0">
                  <a:pos x="508" y="23"/>
                </a:cxn>
                <a:cxn ang="0">
                  <a:pos x="508" y="25"/>
                </a:cxn>
                <a:cxn ang="0">
                  <a:pos x="384" y="32"/>
                </a:cxn>
                <a:cxn ang="0">
                  <a:pos x="366" y="33"/>
                </a:cxn>
                <a:cxn ang="0">
                  <a:pos x="366" y="30"/>
                </a:cxn>
                <a:cxn ang="0">
                  <a:pos x="365" y="29"/>
                </a:cxn>
                <a:cxn ang="0">
                  <a:pos x="363" y="30"/>
                </a:cxn>
                <a:cxn ang="0">
                  <a:pos x="320" y="53"/>
                </a:cxn>
                <a:cxn ang="0">
                  <a:pos x="313" y="56"/>
                </a:cxn>
                <a:cxn ang="0">
                  <a:pos x="313" y="59"/>
                </a:cxn>
                <a:cxn ang="0">
                  <a:pos x="269" y="59"/>
                </a:cxn>
                <a:cxn ang="0">
                  <a:pos x="278" y="16"/>
                </a:cxn>
                <a:cxn ang="0">
                  <a:pos x="270" y="16"/>
                </a:cxn>
                <a:cxn ang="0">
                  <a:pos x="256" y="59"/>
                </a:cxn>
                <a:cxn ang="0">
                  <a:pos x="100" y="59"/>
                </a:cxn>
                <a:cxn ang="0">
                  <a:pos x="151" y="19"/>
                </a:cxn>
                <a:cxn ang="0">
                  <a:pos x="142" y="19"/>
                </a:cxn>
                <a:cxn ang="0">
                  <a:pos x="85" y="59"/>
                </a:cxn>
                <a:cxn ang="0">
                  <a:pos x="73" y="59"/>
                </a:cxn>
              </a:cxnLst>
              <a:rect l="0" t="0" r="r" b="b"/>
              <a:pathLst>
                <a:path w="509" h="60">
                  <a:moveTo>
                    <a:pt x="73" y="59"/>
                  </a:moveTo>
                  <a:lnTo>
                    <a:pt x="40" y="59"/>
                  </a:lnTo>
                  <a:lnTo>
                    <a:pt x="100" y="28"/>
                  </a:lnTo>
                  <a:lnTo>
                    <a:pt x="0" y="28"/>
                  </a:lnTo>
                  <a:lnTo>
                    <a:pt x="109" y="11"/>
                  </a:lnTo>
                  <a:lnTo>
                    <a:pt x="132" y="8"/>
                  </a:lnTo>
                  <a:lnTo>
                    <a:pt x="132" y="10"/>
                  </a:lnTo>
                  <a:lnTo>
                    <a:pt x="165" y="10"/>
                  </a:lnTo>
                  <a:lnTo>
                    <a:pt x="165" y="0"/>
                  </a:lnTo>
                  <a:lnTo>
                    <a:pt x="344" y="0"/>
                  </a:lnTo>
                  <a:lnTo>
                    <a:pt x="351" y="0"/>
                  </a:lnTo>
                  <a:lnTo>
                    <a:pt x="417" y="0"/>
                  </a:lnTo>
                  <a:lnTo>
                    <a:pt x="452" y="12"/>
                  </a:lnTo>
                  <a:lnTo>
                    <a:pt x="508" y="23"/>
                  </a:lnTo>
                  <a:lnTo>
                    <a:pt x="508" y="25"/>
                  </a:lnTo>
                  <a:lnTo>
                    <a:pt x="384" y="32"/>
                  </a:lnTo>
                  <a:lnTo>
                    <a:pt x="366" y="33"/>
                  </a:lnTo>
                  <a:lnTo>
                    <a:pt x="366" y="30"/>
                  </a:lnTo>
                  <a:lnTo>
                    <a:pt x="365" y="29"/>
                  </a:lnTo>
                  <a:lnTo>
                    <a:pt x="363" y="30"/>
                  </a:lnTo>
                  <a:lnTo>
                    <a:pt x="320" y="53"/>
                  </a:lnTo>
                  <a:lnTo>
                    <a:pt x="313" y="56"/>
                  </a:lnTo>
                  <a:lnTo>
                    <a:pt x="313" y="59"/>
                  </a:lnTo>
                  <a:lnTo>
                    <a:pt x="269" y="59"/>
                  </a:lnTo>
                  <a:lnTo>
                    <a:pt x="278" y="16"/>
                  </a:lnTo>
                  <a:lnTo>
                    <a:pt x="270" y="16"/>
                  </a:lnTo>
                  <a:lnTo>
                    <a:pt x="256" y="59"/>
                  </a:lnTo>
                  <a:lnTo>
                    <a:pt x="100" y="59"/>
                  </a:lnTo>
                  <a:lnTo>
                    <a:pt x="151" y="19"/>
                  </a:lnTo>
                  <a:lnTo>
                    <a:pt x="142" y="19"/>
                  </a:lnTo>
                  <a:lnTo>
                    <a:pt x="85" y="59"/>
                  </a:lnTo>
                  <a:lnTo>
                    <a:pt x="73" y="59"/>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47" name="Freeform 31"/>
            <p:cNvSpPr>
              <a:spLocks/>
            </p:cNvSpPr>
            <p:nvPr/>
          </p:nvSpPr>
          <p:spPr bwMode="auto">
            <a:xfrm>
              <a:off x="3397" y="2343"/>
              <a:ext cx="124" cy="25"/>
            </a:xfrm>
            <a:custGeom>
              <a:avLst/>
              <a:gdLst/>
              <a:ahLst/>
              <a:cxnLst>
                <a:cxn ang="0">
                  <a:pos x="123" y="0"/>
                </a:cxn>
                <a:cxn ang="0">
                  <a:pos x="0" y="6"/>
                </a:cxn>
                <a:cxn ang="0">
                  <a:pos x="0" y="24"/>
                </a:cxn>
                <a:cxn ang="0">
                  <a:pos x="5" y="23"/>
                </a:cxn>
                <a:cxn ang="0">
                  <a:pos x="5" y="16"/>
                </a:cxn>
                <a:cxn ang="0">
                  <a:pos x="5" y="15"/>
                </a:cxn>
                <a:cxn ang="0">
                  <a:pos x="6" y="14"/>
                </a:cxn>
                <a:cxn ang="0">
                  <a:pos x="8" y="14"/>
                </a:cxn>
                <a:cxn ang="0">
                  <a:pos x="8" y="13"/>
                </a:cxn>
                <a:cxn ang="0">
                  <a:pos x="9" y="12"/>
                </a:cxn>
                <a:cxn ang="0">
                  <a:pos x="10" y="12"/>
                </a:cxn>
                <a:cxn ang="0">
                  <a:pos x="11" y="13"/>
                </a:cxn>
                <a:cxn ang="0">
                  <a:pos x="12" y="13"/>
                </a:cxn>
                <a:cxn ang="0">
                  <a:pos x="13" y="14"/>
                </a:cxn>
                <a:cxn ang="0">
                  <a:pos x="14" y="16"/>
                </a:cxn>
                <a:cxn ang="0">
                  <a:pos x="14" y="17"/>
                </a:cxn>
                <a:cxn ang="0">
                  <a:pos x="13" y="23"/>
                </a:cxn>
                <a:cxn ang="0">
                  <a:pos x="62" y="20"/>
                </a:cxn>
                <a:cxn ang="0">
                  <a:pos x="109" y="17"/>
                </a:cxn>
                <a:cxn ang="0">
                  <a:pos x="109" y="5"/>
                </a:cxn>
                <a:cxn ang="0">
                  <a:pos x="123" y="0"/>
                </a:cxn>
              </a:cxnLst>
              <a:rect l="0" t="0" r="r" b="b"/>
              <a:pathLst>
                <a:path w="124" h="25">
                  <a:moveTo>
                    <a:pt x="123" y="0"/>
                  </a:moveTo>
                  <a:lnTo>
                    <a:pt x="0" y="6"/>
                  </a:lnTo>
                  <a:lnTo>
                    <a:pt x="0" y="24"/>
                  </a:lnTo>
                  <a:lnTo>
                    <a:pt x="5" y="23"/>
                  </a:lnTo>
                  <a:lnTo>
                    <a:pt x="5" y="16"/>
                  </a:lnTo>
                  <a:lnTo>
                    <a:pt x="5" y="15"/>
                  </a:lnTo>
                  <a:lnTo>
                    <a:pt x="6" y="14"/>
                  </a:lnTo>
                  <a:lnTo>
                    <a:pt x="8" y="14"/>
                  </a:lnTo>
                  <a:lnTo>
                    <a:pt x="8" y="13"/>
                  </a:lnTo>
                  <a:lnTo>
                    <a:pt x="9" y="12"/>
                  </a:lnTo>
                  <a:lnTo>
                    <a:pt x="10" y="12"/>
                  </a:lnTo>
                  <a:lnTo>
                    <a:pt x="11" y="13"/>
                  </a:lnTo>
                  <a:lnTo>
                    <a:pt x="12" y="13"/>
                  </a:lnTo>
                  <a:lnTo>
                    <a:pt x="13" y="14"/>
                  </a:lnTo>
                  <a:lnTo>
                    <a:pt x="14" y="16"/>
                  </a:lnTo>
                  <a:lnTo>
                    <a:pt x="14" y="17"/>
                  </a:lnTo>
                  <a:lnTo>
                    <a:pt x="13" y="23"/>
                  </a:lnTo>
                  <a:lnTo>
                    <a:pt x="62" y="20"/>
                  </a:lnTo>
                  <a:lnTo>
                    <a:pt x="109" y="17"/>
                  </a:lnTo>
                  <a:lnTo>
                    <a:pt x="109" y="5"/>
                  </a:lnTo>
                  <a:lnTo>
                    <a:pt x="123" y="0"/>
                  </a:lnTo>
                </a:path>
              </a:pathLst>
            </a:custGeom>
            <a:solidFill>
              <a:srgbClr val="E0E0E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48" name="Freeform 32"/>
            <p:cNvSpPr>
              <a:spLocks/>
            </p:cNvSpPr>
            <p:nvPr/>
          </p:nvSpPr>
          <p:spPr bwMode="auto">
            <a:xfrm>
              <a:off x="3402" y="2356"/>
              <a:ext cx="17" cy="17"/>
            </a:xfrm>
            <a:custGeom>
              <a:avLst/>
              <a:gdLst/>
              <a:ahLst/>
              <a:cxnLst>
                <a:cxn ang="0">
                  <a:pos x="16" y="4"/>
                </a:cxn>
                <a:cxn ang="0">
                  <a:pos x="15" y="12"/>
                </a:cxn>
                <a:cxn ang="0">
                  <a:pos x="13" y="16"/>
                </a:cxn>
                <a:cxn ang="0">
                  <a:pos x="0" y="16"/>
                </a:cxn>
                <a:cxn ang="0">
                  <a:pos x="0" y="12"/>
                </a:cxn>
                <a:cxn ang="0">
                  <a:pos x="1" y="4"/>
                </a:cxn>
                <a:cxn ang="0">
                  <a:pos x="1" y="2"/>
                </a:cxn>
                <a:cxn ang="0">
                  <a:pos x="2" y="1"/>
                </a:cxn>
                <a:cxn ang="0">
                  <a:pos x="5" y="1"/>
                </a:cxn>
                <a:cxn ang="0">
                  <a:pos x="5" y="0"/>
                </a:cxn>
                <a:cxn ang="0">
                  <a:pos x="6" y="0"/>
                </a:cxn>
                <a:cxn ang="0">
                  <a:pos x="7" y="0"/>
                </a:cxn>
                <a:cxn ang="0">
                  <a:pos x="10" y="0"/>
                </a:cxn>
                <a:cxn ang="0">
                  <a:pos x="11" y="0"/>
                </a:cxn>
                <a:cxn ang="0">
                  <a:pos x="13" y="0"/>
                </a:cxn>
                <a:cxn ang="0">
                  <a:pos x="13" y="1"/>
                </a:cxn>
                <a:cxn ang="0">
                  <a:pos x="16" y="3"/>
                </a:cxn>
                <a:cxn ang="0">
                  <a:pos x="16" y="4"/>
                </a:cxn>
              </a:cxnLst>
              <a:rect l="0" t="0" r="r" b="b"/>
              <a:pathLst>
                <a:path w="17" h="17">
                  <a:moveTo>
                    <a:pt x="16" y="4"/>
                  </a:moveTo>
                  <a:lnTo>
                    <a:pt x="15" y="12"/>
                  </a:lnTo>
                  <a:lnTo>
                    <a:pt x="13" y="16"/>
                  </a:lnTo>
                  <a:lnTo>
                    <a:pt x="0" y="16"/>
                  </a:lnTo>
                  <a:lnTo>
                    <a:pt x="0" y="12"/>
                  </a:lnTo>
                  <a:lnTo>
                    <a:pt x="1" y="4"/>
                  </a:lnTo>
                  <a:lnTo>
                    <a:pt x="1" y="2"/>
                  </a:lnTo>
                  <a:lnTo>
                    <a:pt x="2" y="1"/>
                  </a:lnTo>
                  <a:lnTo>
                    <a:pt x="5" y="1"/>
                  </a:lnTo>
                  <a:lnTo>
                    <a:pt x="5" y="0"/>
                  </a:lnTo>
                  <a:lnTo>
                    <a:pt x="6" y="0"/>
                  </a:lnTo>
                  <a:lnTo>
                    <a:pt x="7" y="0"/>
                  </a:lnTo>
                  <a:lnTo>
                    <a:pt x="10" y="0"/>
                  </a:lnTo>
                  <a:lnTo>
                    <a:pt x="11" y="0"/>
                  </a:lnTo>
                  <a:lnTo>
                    <a:pt x="13" y="0"/>
                  </a:lnTo>
                  <a:lnTo>
                    <a:pt x="13" y="1"/>
                  </a:lnTo>
                  <a:lnTo>
                    <a:pt x="16" y="3"/>
                  </a:lnTo>
                  <a:lnTo>
                    <a:pt x="16" y="4"/>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49" name="Freeform 33"/>
            <p:cNvSpPr>
              <a:spLocks/>
            </p:cNvSpPr>
            <p:nvPr/>
          </p:nvSpPr>
          <p:spPr bwMode="auto">
            <a:xfrm>
              <a:off x="3183" y="2434"/>
              <a:ext cx="21" cy="17"/>
            </a:xfrm>
            <a:custGeom>
              <a:avLst/>
              <a:gdLst/>
              <a:ahLst/>
              <a:cxnLst>
                <a:cxn ang="0">
                  <a:pos x="20" y="7"/>
                </a:cxn>
                <a:cxn ang="0">
                  <a:pos x="20" y="6"/>
                </a:cxn>
                <a:cxn ang="0">
                  <a:pos x="18" y="4"/>
                </a:cxn>
                <a:cxn ang="0">
                  <a:pos x="17" y="3"/>
                </a:cxn>
                <a:cxn ang="0">
                  <a:pos x="15" y="2"/>
                </a:cxn>
                <a:cxn ang="0">
                  <a:pos x="14" y="0"/>
                </a:cxn>
                <a:cxn ang="0">
                  <a:pos x="12" y="0"/>
                </a:cxn>
                <a:cxn ang="0">
                  <a:pos x="7" y="0"/>
                </a:cxn>
                <a:cxn ang="0">
                  <a:pos x="5" y="2"/>
                </a:cxn>
                <a:cxn ang="0">
                  <a:pos x="4" y="2"/>
                </a:cxn>
                <a:cxn ang="0">
                  <a:pos x="2" y="3"/>
                </a:cxn>
                <a:cxn ang="0">
                  <a:pos x="1" y="4"/>
                </a:cxn>
                <a:cxn ang="0">
                  <a:pos x="1" y="6"/>
                </a:cxn>
                <a:cxn ang="0">
                  <a:pos x="0" y="7"/>
                </a:cxn>
                <a:cxn ang="0">
                  <a:pos x="0" y="9"/>
                </a:cxn>
                <a:cxn ang="0">
                  <a:pos x="1" y="11"/>
                </a:cxn>
                <a:cxn ang="0">
                  <a:pos x="2" y="13"/>
                </a:cxn>
                <a:cxn ang="0">
                  <a:pos x="3" y="13"/>
                </a:cxn>
                <a:cxn ang="0">
                  <a:pos x="4" y="14"/>
                </a:cxn>
                <a:cxn ang="0">
                  <a:pos x="5" y="14"/>
                </a:cxn>
                <a:cxn ang="0">
                  <a:pos x="7" y="16"/>
                </a:cxn>
                <a:cxn ang="0">
                  <a:pos x="13" y="16"/>
                </a:cxn>
                <a:cxn ang="0">
                  <a:pos x="15" y="14"/>
                </a:cxn>
                <a:cxn ang="0">
                  <a:pos x="16" y="14"/>
                </a:cxn>
                <a:cxn ang="0">
                  <a:pos x="17" y="13"/>
                </a:cxn>
                <a:cxn ang="0">
                  <a:pos x="18" y="11"/>
                </a:cxn>
                <a:cxn ang="0">
                  <a:pos x="19" y="11"/>
                </a:cxn>
                <a:cxn ang="0">
                  <a:pos x="20" y="9"/>
                </a:cxn>
                <a:cxn ang="0">
                  <a:pos x="20" y="7"/>
                </a:cxn>
              </a:cxnLst>
              <a:rect l="0" t="0" r="r" b="b"/>
              <a:pathLst>
                <a:path w="21" h="17">
                  <a:moveTo>
                    <a:pt x="20" y="7"/>
                  </a:moveTo>
                  <a:lnTo>
                    <a:pt x="20" y="6"/>
                  </a:lnTo>
                  <a:lnTo>
                    <a:pt x="18" y="4"/>
                  </a:lnTo>
                  <a:lnTo>
                    <a:pt x="17" y="3"/>
                  </a:lnTo>
                  <a:lnTo>
                    <a:pt x="15" y="2"/>
                  </a:lnTo>
                  <a:lnTo>
                    <a:pt x="14" y="0"/>
                  </a:lnTo>
                  <a:lnTo>
                    <a:pt x="12" y="0"/>
                  </a:lnTo>
                  <a:lnTo>
                    <a:pt x="7" y="0"/>
                  </a:lnTo>
                  <a:lnTo>
                    <a:pt x="5" y="2"/>
                  </a:lnTo>
                  <a:lnTo>
                    <a:pt x="4" y="2"/>
                  </a:lnTo>
                  <a:lnTo>
                    <a:pt x="2" y="3"/>
                  </a:lnTo>
                  <a:lnTo>
                    <a:pt x="1" y="4"/>
                  </a:lnTo>
                  <a:lnTo>
                    <a:pt x="1" y="6"/>
                  </a:lnTo>
                  <a:lnTo>
                    <a:pt x="0" y="7"/>
                  </a:lnTo>
                  <a:lnTo>
                    <a:pt x="0" y="9"/>
                  </a:lnTo>
                  <a:lnTo>
                    <a:pt x="1" y="11"/>
                  </a:lnTo>
                  <a:lnTo>
                    <a:pt x="2" y="13"/>
                  </a:lnTo>
                  <a:lnTo>
                    <a:pt x="3" y="13"/>
                  </a:lnTo>
                  <a:lnTo>
                    <a:pt x="4" y="14"/>
                  </a:lnTo>
                  <a:lnTo>
                    <a:pt x="5" y="14"/>
                  </a:lnTo>
                  <a:lnTo>
                    <a:pt x="7" y="16"/>
                  </a:lnTo>
                  <a:lnTo>
                    <a:pt x="13" y="16"/>
                  </a:lnTo>
                  <a:lnTo>
                    <a:pt x="15" y="14"/>
                  </a:lnTo>
                  <a:lnTo>
                    <a:pt x="16" y="14"/>
                  </a:lnTo>
                  <a:lnTo>
                    <a:pt x="17" y="13"/>
                  </a:lnTo>
                  <a:lnTo>
                    <a:pt x="18" y="11"/>
                  </a:lnTo>
                  <a:lnTo>
                    <a:pt x="19" y="11"/>
                  </a:lnTo>
                  <a:lnTo>
                    <a:pt x="20" y="9"/>
                  </a:lnTo>
                  <a:lnTo>
                    <a:pt x="20" y="7"/>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50" name="Freeform 34"/>
            <p:cNvSpPr>
              <a:spLocks/>
            </p:cNvSpPr>
            <p:nvPr/>
          </p:nvSpPr>
          <p:spPr bwMode="auto">
            <a:xfrm>
              <a:off x="3160" y="2431"/>
              <a:ext cx="17" cy="17"/>
            </a:xfrm>
            <a:custGeom>
              <a:avLst/>
              <a:gdLst/>
              <a:ahLst/>
              <a:cxnLst>
                <a:cxn ang="0">
                  <a:pos x="16" y="9"/>
                </a:cxn>
                <a:cxn ang="0">
                  <a:pos x="15" y="5"/>
                </a:cxn>
                <a:cxn ang="0">
                  <a:pos x="15" y="4"/>
                </a:cxn>
                <a:cxn ang="0">
                  <a:pos x="14" y="2"/>
                </a:cxn>
                <a:cxn ang="0">
                  <a:pos x="13" y="1"/>
                </a:cxn>
                <a:cxn ang="0">
                  <a:pos x="10" y="1"/>
                </a:cxn>
                <a:cxn ang="0">
                  <a:pos x="8" y="0"/>
                </a:cxn>
                <a:cxn ang="0">
                  <a:pos x="6" y="0"/>
                </a:cxn>
                <a:cxn ang="0">
                  <a:pos x="5" y="1"/>
                </a:cxn>
                <a:cxn ang="0">
                  <a:pos x="3" y="1"/>
                </a:cxn>
                <a:cxn ang="0">
                  <a:pos x="2" y="2"/>
                </a:cxn>
                <a:cxn ang="0">
                  <a:pos x="1" y="2"/>
                </a:cxn>
                <a:cxn ang="0">
                  <a:pos x="0" y="5"/>
                </a:cxn>
                <a:cxn ang="0">
                  <a:pos x="0" y="10"/>
                </a:cxn>
                <a:cxn ang="0">
                  <a:pos x="1" y="12"/>
                </a:cxn>
                <a:cxn ang="0">
                  <a:pos x="2" y="13"/>
                </a:cxn>
                <a:cxn ang="0">
                  <a:pos x="3" y="15"/>
                </a:cxn>
                <a:cxn ang="0">
                  <a:pos x="5" y="15"/>
                </a:cxn>
                <a:cxn ang="0">
                  <a:pos x="6" y="16"/>
                </a:cxn>
                <a:cxn ang="0">
                  <a:pos x="8" y="16"/>
                </a:cxn>
                <a:cxn ang="0">
                  <a:pos x="10" y="15"/>
                </a:cxn>
                <a:cxn ang="0">
                  <a:pos x="12" y="15"/>
                </a:cxn>
                <a:cxn ang="0">
                  <a:pos x="13" y="13"/>
                </a:cxn>
                <a:cxn ang="0">
                  <a:pos x="14" y="12"/>
                </a:cxn>
                <a:cxn ang="0">
                  <a:pos x="16" y="9"/>
                </a:cxn>
              </a:cxnLst>
              <a:rect l="0" t="0" r="r" b="b"/>
              <a:pathLst>
                <a:path w="17" h="17">
                  <a:moveTo>
                    <a:pt x="16" y="9"/>
                  </a:moveTo>
                  <a:lnTo>
                    <a:pt x="15" y="5"/>
                  </a:lnTo>
                  <a:lnTo>
                    <a:pt x="15" y="4"/>
                  </a:lnTo>
                  <a:lnTo>
                    <a:pt x="14" y="2"/>
                  </a:lnTo>
                  <a:lnTo>
                    <a:pt x="13" y="1"/>
                  </a:lnTo>
                  <a:lnTo>
                    <a:pt x="10" y="1"/>
                  </a:lnTo>
                  <a:lnTo>
                    <a:pt x="8" y="0"/>
                  </a:lnTo>
                  <a:lnTo>
                    <a:pt x="6" y="0"/>
                  </a:lnTo>
                  <a:lnTo>
                    <a:pt x="5" y="1"/>
                  </a:lnTo>
                  <a:lnTo>
                    <a:pt x="3" y="1"/>
                  </a:lnTo>
                  <a:lnTo>
                    <a:pt x="2" y="2"/>
                  </a:lnTo>
                  <a:lnTo>
                    <a:pt x="1" y="2"/>
                  </a:lnTo>
                  <a:lnTo>
                    <a:pt x="0" y="5"/>
                  </a:lnTo>
                  <a:lnTo>
                    <a:pt x="0" y="10"/>
                  </a:lnTo>
                  <a:lnTo>
                    <a:pt x="1" y="12"/>
                  </a:lnTo>
                  <a:lnTo>
                    <a:pt x="2" y="13"/>
                  </a:lnTo>
                  <a:lnTo>
                    <a:pt x="3" y="15"/>
                  </a:lnTo>
                  <a:lnTo>
                    <a:pt x="5" y="15"/>
                  </a:lnTo>
                  <a:lnTo>
                    <a:pt x="6" y="16"/>
                  </a:lnTo>
                  <a:lnTo>
                    <a:pt x="8" y="16"/>
                  </a:lnTo>
                  <a:lnTo>
                    <a:pt x="10" y="15"/>
                  </a:lnTo>
                  <a:lnTo>
                    <a:pt x="12" y="15"/>
                  </a:lnTo>
                  <a:lnTo>
                    <a:pt x="13" y="13"/>
                  </a:lnTo>
                  <a:lnTo>
                    <a:pt x="14" y="12"/>
                  </a:lnTo>
                  <a:lnTo>
                    <a:pt x="16" y="9"/>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51" name="Freeform 35"/>
            <p:cNvSpPr>
              <a:spLocks/>
            </p:cNvSpPr>
            <p:nvPr/>
          </p:nvSpPr>
          <p:spPr bwMode="auto">
            <a:xfrm>
              <a:off x="3208" y="2432"/>
              <a:ext cx="17" cy="17"/>
            </a:xfrm>
            <a:custGeom>
              <a:avLst/>
              <a:gdLst/>
              <a:ahLst/>
              <a:cxnLst>
                <a:cxn ang="0">
                  <a:pos x="16" y="9"/>
                </a:cxn>
                <a:cxn ang="0">
                  <a:pos x="15" y="5"/>
                </a:cxn>
                <a:cxn ang="0">
                  <a:pos x="15" y="4"/>
                </a:cxn>
                <a:cxn ang="0">
                  <a:pos x="14" y="2"/>
                </a:cxn>
                <a:cxn ang="0">
                  <a:pos x="12" y="2"/>
                </a:cxn>
                <a:cxn ang="0">
                  <a:pos x="11" y="0"/>
                </a:cxn>
                <a:cxn ang="0">
                  <a:pos x="3" y="0"/>
                </a:cxn>
                <a:cxn ang="0">
                  <a:pos x="2" y="2"/>
                </a:cxn>
                <a:cxn ang="0">
                  <a:pos x="0" y="4"/>
                </a:cxn>
                <a:cxn ang="0">
                  <a:pos x="0" y="5"/>
                </a:cxn>
                <a:cxn ang="0">
                  <a:pos x="0" y="7"/>
                </a:cxn>
                <a:cxn ang="0">
                  <a:pos x="0" y="9"/>
                </a:cxn>
                <a:cxn ang="0">
                  <a:pos x="1" y="12"/>
                </a:cxn>
                <a:cxn ang="0">
                  <a:pos x="2" y="14"/>
                </a:cxn>
                <a:cxn ang="0">
                  <a:pos x="3" y="16"/>
                </a:cxn>
                <a:cxn ang="0">
                  <a:pos x="4" y="16"/>
                </a:cxn>
                <a:cxn ang="0">
                  <a:pos x="10" y="16"/>
                </a:cxn>
                <a:cxn ang="0">
                  <a:pos x="12" y="16"/>
                </a:cxn>
                <a:cxn ang="0">
                  <a:pos x="13" y="14"/>
                </a:cxn>
                <a:cxn ang="0">
                  <a:pos x="14" y="12"/>
                </a:cxn>
                <a:cxn ang="0">
                  <a:pos x="16" y="9"/>
                </a:cxn>
              </a:cxnLst>
              <a:rect l="0" t="0" r="r" b="b"/>
              <a:pathLst>
                <a:path w="17" h="17">
                  <a:moveTo>
                    <a:pt x="16" y="9"/>
                  </a:moveTo>
                  <a:lnTo>
                    <a:pt x="15" y="5"/>
                  </a:lnTo>
                  <a:lnTo>
                    <a:pt x="15" y="4"/>
                  </a:lnTo>
                  <a:lnTo>
                    <a:pt x="14" y="2"/>
                  </a:lnTo>
                  <a:lnTo>
                    <a:pt x="12" y="2"/>
                  </a:lnTo>
                  <a:lnTo>
                    <a:pt x="11" y="0"/>
                  </a:lnTo>
                  <a:lnTo>
                    <a:pt x="3" y="0"/>
                  </a:lnTo>
                  <a:lnTo>
                    <a:pt x="2" y="2"/>
                  </a:lnTo>
                  <a:lnTo>
                    <a:pt x="0" y="4"/>
                  </a:lnTo>
                  <a:lnTo>
                    <a:pt x="0" y="5"/>
                  </a:lnTo>
                  <a:lnTo>
                    <a:pt x="0" y="7"/>
                  </a:lnTo>
                  <a:lnTo>
                    <a:pt x="0" y="9"/>
                  </a:lnTo>
                  <a:lnTo>
                    <a:pt x="1" y="12"/>
                  </a:lnTo>
                  <a:lnTo>
                    <a:pt x="2" y="14"/>
                  </a:lnTo>
                  <a:lnTo>
                    <a:pt x="3" y="16"/>
                  </a:lnTo>
                  <a:lnTo>
                    <a:pt x="4" y="16"/>
                  </a:lnTo>
                  <a:lnTo>
                    <a:pt x="10" y="16"/>
                  </a:lnTo>
                  <a:lnTo>
                    <a:pt x="12" y="16"/>
                  </a:lnTo>
                  <a:lnTo>
                    <a:pt x="13" y="14"/>
                  </a:lnTo>
                  <a:lnTo>
                    <a:pt x="14" y="12"/>
                  </a:lnTo>
                  <a:lnTo>
                    <a:pt x="16" y="9"/>
                  </a:lnTo>
                </a:path>
              </a:pathLst>
            </a:custGeom>
            <a:solidFill>
              <a:srgbClr val="000000"/>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52" name="Freeform 36"/>
            <p:cNvSpPr>
              <a:spLocks/>
            </p:cNvSpPr>
            <p:nvPr/>
          </p:nvSpPr>
          <p:spPr bwMode="auto">
            <a:xfrm>
              <a:off x="3494" y="2400"/>
              <a:ext cx="68" cy="22"/>
            </a:xfrm>
            <a:custGeom>
              <a:avLst/>
              <a:gdLst/>
              <a:ahLst/>
              <a:cxnLst>
                <a:cxn ang="0">
                  <a:pos x="0" y="21"/>
                </a:cxn>
                <a:cxn ang="0">
                  <a:pos x="4" y="19"/>
                </a:cxn>
                <a:cxn ang="0">
                  <a:pos x="8" y="17"/>
                </a:cxn>
                <a:cxn ang="0">
                  <a:pos x="12" y="14"/>
                </a:cxn>
                <a:cxn ang="0">
                  <a:pos x="17" y="12"/>
                </a:cxn>
                <a:cxn ang="0">
                  <a:pos x="20" y="9"/>
                </a:cxn>
                <a:cxn ang="0">
                  <a:pos x="24" y="10"/>
                </a:cxn>
                <a:cxn ang="0">
                  <a:pos x="28" y="11"/>
                </a:cxn>
                <a:cxn ang="0">
                  <a:pos x="33" y="10"/>
                </a:cxn>
                <a:cxn ang="0">
                  <a:pos x="39" y="9"/>
                </a:cxn>
                <a:cxn ang="0">
                  <a:pos x="44" y="8"/>
                </a:cxn>
                <a:cxn ang="0">
                  <a:pos x="48" y="5"/>
                </a:cxn>
                <a:cxn ang="0">
                  <a:pos x="52" y="3"/>
                </a:cxn>
                <a:cxn ang="0">
                  <a:pos x="56" y="1"/>
                </a:cxn>
                <a:cxn ang="0">
                  <a:pos x="61" y="0"/>
                </a:cxn>
                <a:cxn ang="0">
                  <a:pos x="67" y="0"/>
                </a:cxn>
                <a:cxn ang="0">
                  <a:pos x="64" y="0"/>
                </a:cxn>
                <a:cxn ang="0">
                  <a:pos x="65" y="2"/>
                </a:cxn>
                <a:cxn ang="0">
                  <a:pos x="59" y="4"/>
                </a:cxn>
                <a:cxn ang="0">
                  <a:pos x="54" y="5"/>
                </a:cxn>
                <a:cxn ang="0">
                  <a:pos x="50" y="7"/>
                </a:cxn>
                <a:cxn ang="0">
                  <a:pos x="52" y="8"/>
                </a:cxn>
                <a:cxn ang="0">
                  <a:pos x="54" y="10"/>
                </a:cxn>
                <a:cxn ang="0">
                  <a:pos x="49" y="10"/>
                </a:cxn>
                <a:cxn ang="0">
                  <a:pos x="43" y="12"/>
                </a:cxn>
                <a:cxn ang="0">
                  <a:pos x="38" y="13"/>
                </a:cxn>
                <a:cxn ang="0">
                  <a:pos x="38" y="14"/>
                </a:cxn>
                <a:cxn ang="0">
                  <a:pos x="39" y="15"/>
                </a:cxn>
                <a:cxn ang="0">
                  <a:pos x="35" y="16"/>
                </a:cxn>
                <a:cxn ang="0">
                  <a:pos x="32" y="16"/>
                </a:cxn>
                <a:cxn ang="0">
                  <a:pos x="34" y="17"/>
                </a:cxn>
                <a:cxn ang="0">
                  <a:pos x="39" y="17"/>
                </a:cxn>
                <a:cxn ang="0">
                  <a:pos x="41" y="19"/>
                </a:cxn>
                <a:cxn ang="0">
                  <a:pos x="18" y="19"/>
                </a:cxn>
                <a:cxn ang="0">
                  <a:pos x="12" y="20"/>
                </a:cxn>
                <a:cxn ang="0">
                  <a:pos x="5" y="21"/>
                </a:cxn>
                <a:cxn ang="0">
                  <a:pos x="0" y="21"/>
                </a:cxn>
              </a:cxnLst>
              <a:rect l="0" t="0" r="r" b="b"/>
              <a:pathLst>
                <a:path w="68" h="22">
                  <a:moveTo>
                    <a:pt x="0" y="21"/>
                  </a:moveTo>
                  <a:lnTo>
                    <a:pt x="4" y="19"/>
                  </a:lnTo>
                  <a:lnTo>
                    <a:pt x="8" y="17"/>
                  </a:lnTo>
                  <a:lnTo>
                    <a:pt x="12" y="14"/>
                  </a:lnTo>
                  <a:lnTo>
                    <a:pt x="17" y="12"/>
                  </a:lnTo>
                  <a:lnTo>
                    <a:pt x="20" y="9"/>
                  </a:lnTo>
                  <a:lnTo>
                    <a:pt x="24" y="10"/>
                  </a:lnTo>
                  <a:lnTo>
                    <a:pt x="28" y="11"/>
                  </a:lnTo>
                  <a:lnTo>
                    <a:pt x="33" y="10"/>
                  </a:lnTo>
                  <a:lnTo>
                    <a:pt x="39" y="9"/>
                  </a:lnTo>
                  <a:lnTo>
                    <a:pt x="44" y="8"/>
                  </a:lnTo>
                  <a:lnTo>
                    <a:pt x="48" y="5"/>
                  </a:lnTo>
                  <a:lnTo>
                    <a:pt x="52" y="3"/>
                  </a:lnTo>
                  <a:lnTo>
                    <a:pt x="56" y="1"/>
                  </a:lnTo>
                  <a:lnTo>
                    <a:pt x="61" y="0"/>
                  </a:lnTo>
                  <a:lnTo>
                    <a:pt x="67" y="0"/>
                  </a:lnTo>
                  <a:lnTo>
                    <a:pt x="64" y="0"/>
                  </a:lnTo>
                  <a:lnTo>
                    <a:pt x="65" y="2"/>
                  </a:lnTo>
                  <a:lnTo>
                    <a:pt x="59" y="4"/>
                  </a:lnTo>
                  <a:lnTo>
                    <a:pt x="54" y="5"/>
                  </a:lnTo>
                  <a:lnTo>
                    <a:pt x="50" y="7"/>
                  </a:lnTo>
                  <a:lnTo>
                    <a:pt x="52" y="8"/>
                  </a:lnTo>
                  <a:lnTo>
                    <a:pt x="54" y="10"/>
                  </a:lnTo>
                  <a:lnTo>
                    <a:pt x="49" y="10"/>
                  </a:lnTo>
                  <a:lnTo>
                    <a:pt x="43" y="12"/>
                  </a:lnTo>
                  <a:lnTo>
                    <a:pt x="38" y="13"/>
                  </a:lnTo>
                  <a:lnTo>
                    <a:pt x="38" y="14"/>
                  </a:lnTo>
                  <a:lnTo>
                    <a:pt x="39" y="15"/>
                  </a:lnTo>
                  <a:lnTo>
                    <a:pt x="35" y="16"/>
                  </a:lnTo>
                  <a:lnTo>
                    <a:pt x="32" y="16"/>
                  </a:lnTo>
                  <a:lnTo>
                    <a:pt x="34" y="17"/>
                  </a:lnTo>
                  <a:lnTo>
                    <a:pt x="39" y="17"/>
                  </a:lnTo>
                  <a:lnTo>
                    <a:pt x="41" y="19"/>
                  </a:lnTo>
                  <a:lnTo>
                    <a:pt x="18" y="19"/>
                  </a:lnTo>
                  <a:lnTo>
                    <a:pt x="12" y="20"/>
                  </a:lnTo>
                  <a:lnTo>
                    <a:pt x="5" y="21"/>
                  </a:lnTo>
                  <a:lnTo>
                    <a:pt x="0" y="21"/>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53" name="Freeform 37"/>
            <p:cNvSpPr>
              <a:spLocks/>
            </p:cNvSpPr>
            <p:nvPr/>
          </p:nvSpPr>
          <p:spPr bwMode="auto">
            <a:xfrm>
              <a:off x="3385" y="2444"/>
              <a:ext cx="122" cy="39"/>
            </a:xfrm>
            <a:custGeom>
              <a:avLst/>
              <a:gdLst/>
              <a:ahLst/>
              <a:cxnLst>
                <a:cxn ang="0">
                  <a:pos x="3" y="35"/>
                </a:cxn>
                <a:cxn ang="0">
                  <a:pos x="13" y="32"/>
                </a:cxn>
                <a:cxn ang="0">
                  <a:pos x="22" y="27"/>
                </a:cxn>
                <a:cxn ang="0">
                  <a:pos x="34" y="22"/>
                </a:cxn>
                <a:cxn ang="0">
                  <a:pos x="43" y="19"/>
                </a:cxn>
                <a:cxn ang="0">
                  <a:pos x="51" y="16"/>
                </a:cxn>
                <a:cxn ang="0">
                  <a:pos x="57" y="12"/>
                </a:cxn>
                <a:cxn ang="0">
                  <a:pos x="76" y="11"/>
                </a:cxn>
                <a:cxn ang="0">
                  <a:pos x="85" y="9"/>
                </a:cxn>
                <a:cxn ang="0">
                  <a:pos x="93" y="6"/>
                </a:cxn>
                <a:cxn ang="0">
                  <a:pos x="101" y="5"/>
                </a:cxn>
                <a:cxn ang="0">
                  <a:pos x="112" y="1"/>
                </a:cxn>
                <a:cxn ang="0">
                  <a:pos x="121" y="0"/>
                </a:cxn>
                <a:cxn ang="0">
                  <a:pos x="117" y="1"/>
                </a:cxn>
                <a:cxn ang="0">
                  <a:pos x="112" y="4"/>
                </a:cxn>
                <a:cxn ang="0">
                  <a:pos x="107" y="7"/>
                </a:cxn>
                <a:cxn ang="0">
                  <a:pos x="110" y="7"/>
                </a:cxn>
                <a:cxn ang="0">
                  <a:pos x="110" y="10"/>
                </a:cxn>
                <a:cxn ang="0">
                  <a:pos x="110" y="10"/>
                </a:cxn>
                <a:cxn ang="0">
                  <a:pos x="107" y="12"/>
                </a:cxn>
                <a:cxn ang="0">
                  <a:pos x="99" y="12"/>
                </a:cxn>
                <a:cxn ang="0">
                  <a:pos x="88" y="12"/>
                </a:cxn>
                <a:cxn ang="0">
                  <a:pos x="85" y="14"/>
                </a:cxn>
                <a:cxn ang="0">
                  <a:pos x="89" y="16"/>
                </a:cxn>
                <a:cxn ang="0">
                  <a:pos x="95" y="17"/>
                </a:cxn>
                <a:cxn ang="0">
                  <a:pos x="89" y="18"/>
                </a:cxn>
                <a:cxn ang="0">
                  <a:pos x="94" y="20"/>
                </a:cxn>
                <a:cxn ang="0">
                  <a:pos x="103" y="22"/>
                </a:cxn>
                <a:cxn ang="0">
                  <a:pos x="99" y="25"/>
                </a:cxn>
                <a:cxn ang="0">
                  <a:pos x="89" y="27"/>
                </a:cxn>
                <a:cxn ang="0">
                  <a:pos x="73" y="30"/>
                </a:cxn>
                <a:cxn ang="0">
                  <a:pos x="57" y="31"/>
                </a:cxn>
                <a:cxn ang="0">
                  <a:pos x="40" y="29"/>
                </a:cxn>
                <a:cxn ang="0">
                  <a:pos x="46" y="31"/>
                </a:cxn>
                <a:cxn ang="0">
                  <a:pos x="45" y="32"/>
                </a:cxn>
                <a:cxn ang="0">
                  <a:pos x="41" y="34"/>
                </a:cxn>
                <a:cxn ang="0">
                  <a:pos x="46" y="35"/>
                </a:cxn>
                <a:cxn ang="0">
                  <a:pos x="40" y="36"/>
                </a:cxn>
                <a:cxn ang="0">
                  <a:pos x="24" y="35"/>
                </a:cxn>
                <a:cxn ang="0">
                  <a:pos x="15" y="37"/>
                </a:cxn>
                <a:cxn ang="0">
                  <a:pos x="7" y="38"/>
                </a:cxn>
                <a:cxn ang="0">
                  <a:pos x="0" y="36"/>
                </a:cxn>
              </a:cxnLst>
              <a:rect l="0" t="0" r="r" b="b"/>
              <a:pathLst>
                <a:path w="122" h="39">
                  <a:moveTo>
                    <a:pt x="0" y="36"/>
                  </a:moveTo>
                  <a:lnTo>
                    <a:pt x="3" y="35"/>
                  </a:lnTo>
                  <a:lnTo>
                    <a:pt x="8" y="34"/>
                  </a:lnTo>
                  <a:lnTo>
                    <a:pt x="13" y="32"/>
                  </a:lnTo>
                  <a:lnTo>
                    <a:pt x="16" y="31"/>
                  </a:lnTo>
                  <a:lnTo>
                    <a:pt x="22" y="27"/>
                  </a:lnTo>
                  <a:lnTo>
                    <a:pt x="29" y="24"/>
                  </a:lnTo>
                  <a:lnTo>
                    <a:pt x="34" y="22"/>
                  </a:lnTo>
                  <a:lnTo>
                    <a:pt x="39" y="21"/>
                  </a:lnTo>
                  <a:lnTo>
                    <a:pt x="43" y="19"/>
                  </a:lnTo>
                  <a:lnTo>
                    <a:pt x="47" y="18"/>
                  </a:lnTo>
                  <a:lnTo>
                    <a:pt x="51" y="16"/>
                  </a:lnTo>
                  <a:lnTo>
                    <a:pt x="54" y="14"/>
                  </a:lnTo>
                  <a:lnTo>
                    <a:pt x="57" y="12"/>
                  </a:lnTo>
                  <a:lnTo>
                    <a:pt x="71" y="12"/>
                  </a:lnTo>
                  <a:lnTo>
                    <a:pt x="76" y="11"/>
                  </a:lnTo>
                  <a:lnTo>
                    <a:pt x="82" y="10"/>
                  </a:lnTo>
                  <a:lnTo>
                    <a:pt x="85" y="9"/>
                  </a:lnTo>
                  <a:lnTo>
                    <a:pt x="90" y="7"/>
                  </a:lnTo>
                  <a:lnTo>
                    <a:pt x="93" y="6"/>
                  </a:lnTo>
                  <a:lnTo>
                    <a:pt x="97" y="5"/>
                  </a:lnTo>
                  <a:lnTo>
                    <a:pt x="101" y="5"/>
                  </a:lnTo>
                  <a:lnTo>
                    <a:pt x="107" y="3"/>
                  </a:lnTo>
                  <a:lnTo>
                    <a:pt x="112" y="1"/>
                  </a:lnTo>
                  <a:lnTo>
                    <a:pt x="118" y="1"/>
                  </a:lnTo>
                  <a:lnTo>
                    <a:pt x="121" y="0"/>
                  </a:lnTo>
                  <a:lnTo>
                    <a:pt x="118" y="1"/>
                  </a:lnTo>
                  <a:lnTo>
                    <a:pt x="117" y="1"/>
                  </a:lnTo>
                  <a:lnTo>
                    <a:pt x="115" y="3"/>
                  </a:lnTo>
                  <a:lnTo>
                    <a:pt x="112" y="4"/>
                  </a:lnTo>
                  <a:lnTo>
                    <a:pt x="108" y="5"/>
                  </a:lnTo>
                  <a:lnTo>
                    <a:pt x="107" y="7"/>
                  </a:lnTo>
                  <a:lnTo>
                    <a:pt x="108" y="7"/>
                  </a:lnTo>
                  <a:lnTo>
                    <a:pt x="110" y="7"/>
                  </a:lnTo>
                  <a:lnTo>
                    <a:pt x="112" y="9"/>
                  </a:lnTo>
                  <a:lnTo>
                    <a:pt x="110" y="10"/>
                  </a:lnTo>
                  <a:lnTo>
                    <a:pt x="109" y="10"/>
                  </a:lnTo>
                  <a:lnTo>
                    <a:pt x="110" y="10"/>
                  </a:lnTo>
                  <a:lnTo>
                    <a:pt x="110" y="12"/>
                  </a:lnTo>
                  <a:lnTo>
                    <a:pt x="107" y="12"/>
                  </a:lnTo>
                  <a:lnTo>
                    <a:pt x="103" y="12"/>
                  </a:lnTo>
                  <a:lnTo>
                    <a:pt x="99" y="12"/>
                  </a:lnTo>
                  <a:lnTo>
                    <a:pt x="93" y="11"/>
                  </a:lnTo>
                  <a:lnTo>
                    <a:pt x="88" y="12"/>
                  </a:lnTo>
                  <a:lnTo>
                    <a:pt x="85" y="12"/>
                  </a:lnTo>
                  <a:lnTo>
                    <a:pt x="85" y="14"/>
                  </a:lnTo>
                  <a:lnTo>
                    <a:pt x="87" y="15"/>
                  </a:lnTo>
                  <a:lnTo>
                    <a:pt x="89" y="16"/>
                  </a:lnTo>
                  <a:lnTo>
                    <a:pt x="92" y="16"/>
                  </a:lnTo>
                  <a:lnTo>
                    <a:pt x="95" y="17"/>
                  </a:lnTo>
                  <a:lnTo>
                    <a:pt x="90" y="17"/>
                  </a:lnTo>
                  <a:lnTo>
                    <a:pt x="89" y="18"/>
                  </a:lnTo>
                  <a:lnTo>
                    <a:pt x="93" y="18"/>
                  </a:lnTo>
                  <a:lnTo>
                    <a:pt x="94" y="20"/>
                  </a:lnTo>
                  <a:lnTo>
                    <a:pt x="98" y="21"/>
                  </a:lnTo>
                  <a:lnTo>
                    <a:pt x="103" y="22"/>
                  </a:lnTo>
                  <a:lnTo>
                    <a:pt x="104" y="22"/>
                  </a:lnTo>
                  <a:lnTo>
                    <a:pt x="99" y="25"/>
                  </a:lnTo>
                  <a:lnTo>
                    <a:pt x="93" y="27"/>
                  </a:lnTo>
                  <a:lnTo>
                    <a:pt x="89" y="27"/>
                  </a:lnTo>
                  <a:lnTo>
                    <a:pt x="81" y="29"/>
                  </a:lnTo>
                  <a:lnTo>
                    <a:pt x="73" y="30"/>
                  </a:lnTo>
                  <a:lnTo>
                    <a:pt x="65" y="31"/>
                  </a:lnTo>
                  <a:lnTo>
                    <a:pt x="57" y="31"/>
                  </a:lnTo>
                  <a:lnTo>
                    <a:pt x="49" y="30"/>
                  </a:lnTo>
                  <a:lnTo>
                    <a:pt x="40" y="29"/>
                  </a:lnTo>
                  <a:lnTo>
                    <a:pt x="44" y="30"/>
                  </a:lnTo>
                  <a:lnTo>
                    <a:pt x="46" y="31"/>
                  </a:lnTo>
                  <a:lnTo>
                    <a:pt x="46" y="32"/>
                  </a:lnTo>
                  <a:lnTo>
                    <a:pt x="45" y="32"/>
                  </a:lnTo>
                  <a:lnTo>
                    <a:pt x="38" y="32"/>
                  </a:lnTo>
                  <a:lnTo>
                    <a:pt x="41" y="34"/>
                  </a:lnTo>
                  <a:lnTo>
                    <a:pt x="44" y="35"/>
                  </a:lnTo>
                  <a:lnTo>
                    <a:pt x="46" y="35"/>
                  </a:lnTo>
                  <a:lnTo>
                    <a:pt x="44" y="36"/>
                  </a:lnTo>
                  <a:lnTo>
                    <a:pt x="40" y="36"/>
                  </a:lnTo>
                  <a:lnTo>
                    <a:pt x="34" y="35"/>
                  </a:lnTo>
                  <a:lnTo>
                    <a:pt x="24" y="35"/>
                  </a:lnTo>
                  <a:lnTo>
                    <a:pt x="20" y="36"/>
                  </a:lnTo>
                  <a:lnTo>
                    <a:pt x="15" y="37"/>
                  </a:lnTo>
                  <a:lnTo>
                    <a:pt x="11" y="38"/>
                  </a:lnTo>
                  <a:lnTo>
                    <a:pt x="7" y="38"/>
                  </a:lnTo>
                  <a:lnTo>
                    <a:pt x="3" y="37"/>
                  </a:lnTo>
                  <a:lnTo>
                    <a:pt x="0" y="36"/>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54" name="Freeform 38"/>
            <p:cNvSpPr>
              <a:spLocks/>
            </p:cNvSpPr>
            <p:nvPr/>
          </p:nvSpPr>
          <p:spPr bwMode="auto">
            <a:xfrm>
              <a:off x="3412" y="2498"/>
              <a:ext cx="52" cy="17"/>
            </a:xfrm>
            <a:custGeom>
              <a:avLst/>
              <a:gdLst/>
              <a:ahLst/>
              <a:cxnLst>
                <a:cxn ang="0">
                  <a:pos x="0" y="13"/>
                </a:cxn>
                <a:cxn ang="0">
                  <a:pos x="5" y="12"/>
                </a:cxn>
                <a:cxn ang="0">
                  <a:pos x="11" y="10"/>
                </a:cxn>
                <a:cxn ang="0">
                  <a:pos x="19" y="6"/>
                </a:cxn>
                <a:cxn ang="0">
                  <a:pos x="28" y="4"/>
                </a:cxn>
                <a:cxn ang="0">
                  <a:pos x="36" y="1"/>
                </a:cxn>
                <a:cxn ang="0">
                  <a:pos x="42" y="0"/>
                </a:cxn>
                <a:cxn ang="0">
                  <a:pos x="51" y="0"/>
                </a:cxn>
                <a:cxn ang="0">
                  <a:pos x="48" y="1"/>
                </a:cxn>
                <a:cxn ang="0">
                  <a:pos x="40" y="3"/>
                </a:cxn>
                <a:cxn ang="0">
                  <a:pos x="35" y="6"/>
                </a:cxn>
                <a:cxn ang="0">
                  <a:pos x="35" y="9"/>
                </a:cxn>
                <a:cxn ang="0">
                  <a:pos x="37" y="12"/>
                </a:cxn>
                <a:cxn ang="0">
                  <a:pos x="33" y="13"/>
                </a:cxn>
                <a:cxn ang="0">
                  <a:pos x="19" y="13"/>
                </a:cxn>
                <a:cxn ang="0">
                  <a:pos x="15" y="16"/>
                </a:cxn>
                <a:cxn ang="0">
                  <a:pos x="5" y="16"/>
                </a:cxn>
                <a:cxn ang="0">
                  <a:pos x="0" y="13"/>
                </a:cxn>
              </a:cxnLst>
              <a:rect l="0" t="0" r="r" b="b"/>
              <a:pathLst>
                <a:path w="52" h="17">
                  <a:moveTo>
                    <a:pt x="0" y="13"/>
                  </a:moveTo>
                  <a:lnTo>
                    <a:pt x="5" y="12"/>
                  </a:lnTo>
                  <a:lnTo>
                    <a:pt x="11" y="10"/>
                  </a:lnTo>
                  <a:lnTo>
                    <a:pt x="19" y="6"/>
                  </a:lnTo>
                  <a:lnTo>
                    <a:pt x="28" y="4"/>
                  </a:lnTo>
                  <a:lnTo>
                    <a:pt x="36" y="1"/>
                  </a:lnTo>
                  <a:lnTo>
                    <a:pt x="42" y="0"/>
                  </a:lnTo>
                  <a:lnTo>
                    <a:pt x="51" y="0"/>
                  </a:lnTo>
                  <a:lnTo>
                    <a:pt x="48" y="1"/>
                  </a:lnTo>
                  <a:lnTo>
                    <a:pt x="40" y="3"/>
                  </a:lnTo>
                  <a:lnTo>
                    <a:pt x="35" y="6"/>
                  </a:lnTo>
                  <a:lnTo>
                    <a:pt x="35" y="9"/>
                  </a:lnTo>
                  <a:lnTo>
                    <a:pt x="37" y="12"/>
                  </a:lnTo>
                  <a:lnTo>
                    <a:pt x="33" y="13"/>
                  </a:lnTo>
                  <a:lnTo>
                    <a:pt x="19" y="13"/>
                  </a:lnTo>
                  <a:lnTo>
                    <a:pt x="15" y="16"/>
                  </a:lnTo>
                  <a:lnTo>
                    <a:pt x="5" y="16"/>
                  </a:lnTo>
                  <a:lnTo>
                    <a:pt x="0" y="13"/>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55" name="Freeform 39"/>
            <p:cNvSpPr>
              <a:spLocks/>
            </p:cNvSpPr>
            <p:nvPr/>
          </p:nvSpPr>
          <p:spPr bwMode="auto">
            <a:xfrm>
              <a:off x="3485" y="2479"/>
              <a:ext cx="55" cy="17"/>
            </a:xfrm>
            <a:custGeom>
              <a:avLst/>
              <a:gdLst/>
              <a:ahLst/>
              <a:cxnLst>
                <a:cxn ang="0">
                  <a:pos x="0" y="13"/>
                </a:cxn>
                <a:cxn ang="0">
                  <a:pos x="5" y="13"/>
                </a:cxn>
                <a:cxn ang="0">
                  <a:pos x="11" y="13"/>
                </a:cxn>
                <a:cxn ang="0">
                  <a:pos x="18" y="16"/>
                </a:cxn>
                <a:cxn ang="0">
                  <a:pos x="24" y="16"/>
                </a:cxn>
                <a:cxn ang="0">
                  <a:pos x="27" y="13"/>
                </a:cxn>
                <a:cxn ang="0">
                  <a:pos x="23" y="13"/>
                </a:cxn>
                <a:cxn ang="0">
                  <a:pos x="28" y="13"/>
                </a:cxn>
                <a:cxn ang="0">
                  <a:pos x="33" y="8"/>
                </a:cxn>
                <a:cxn ang="0">
                  <a:pos x="39" y="5"/>
                </a:cxn>
                <a:cxn ang="0">
                  <a:pos x="44" y="2"/>
                </a:cxn>
                <a:cxn ang="0">
                  <a:pos x="54" y="0"/>
                </a:cxn>
                <a:cxn ang="0">
                  <a:pos x="43" y="2"/>
                </a:cxn>
                <a:cxn ang="0">
                  <a:pos x="36" y="2"/>
                </a:cxn>
                <a:cxn ang="0">
                  <a:pos x="30" y="4"/>
                </a:cxn>
                <a:cxn ang="0">
                  <a:pos x="23" y="8"/>
                </a:cxn>
                <a:cxn ang="0">
                  <a:pos x="14" y="9"/>
                </a:cxn>
                <a:cxn ang="0">
                  <a:pos x="5" y="9"/>
                </a:cxn>
                <a:cxn ang="0">
                  <a:pos x="0" y="13"/>
                </a:cxn>
              </a:cxnLst>
              <a:rect l="0" t="0" r="r" b="b"/>
              <a:pathLst>
                <a:path w="55" h="17">
                  <a:moveTo>
                    <a:pt x="0" y="13"/>
                  </a:moveTo>
                  <a:lnTo>
                    <a:pt x="5" y="13"/>
                  </a:lnTo>
                  <a:lnTo>
                    <a:pt x="11" y="13"/>
                  </a:lnTo>
                  <a:lnTo>
                    <a:pt x="18" y="16"/>
                  </a:lnTo>
                  <a:lnTo>
                    <a:pt x="24" y="16"/>
                  </a:lnTo>
                  <a:lnTo>
                    <a:pt x="27" y="13"/>
                  </a:lnTo>
                  <a:lnTo>
                    <a:pt x="23" y="13"/>
                  </a:lnTo>
                  <a:lnTo>
                    <a:pt x="28" y="13"/>
                  </a:lnTo>
                  <a:lnTo>
                    <a:pt x="33" y="8"/>
                  </a:lnTo>
                  <a:lnTo>
                    <a:pt x="39" y="5"/>
                  </a:lnTo>
                  <a:lnTo>
                    <a:pt x="44" y="2"/>
                  </a:lnTo>
                  <a:lnTo>
                    <a:pt x="54" y="0"/>
                  </a:lnTo>
                  <a:lnTo>
                    <a:pt x="43" y="2"/>
                  </a:lnTo>
                  <a:lnTo>
                    <a:pt x="36" y="2"/>
                  </a:lnTo>
                  <a:lnTo>
                    <a:pt x="30" y="4"/>
                  </a:lnTo>
                  <a:lnTo>
                    <a:pt x="23" y="8"/>
                  </a:lnTo>
                  <a:lnTo>
                    <a:pt x="14" y="9"/>
                  </a:lnTo>
                  <a:lnTo>
                    <a:pt x="5" y="9"/>
                  </a:lnTo>
                  <a:lnTo>
                    <a:pt x="0" y="13"/>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56" name="Freeform 40"/>
            <p:cNvSpPr>
              <a:spLocks/>
            </p:cNvSpPr>
            <p:nvPr/>
          </p:nvSpPr>
          <p:spPr bwMode="auto">
            <a:xfrm>
              <a:off x="3033" y="2386"/>
              <a:ext cx="53" cy="17"/>
            </a:xfrm>
            <a:custGeom>
              <a:avLst/>
              <a:gdLst/>
              <a:ahLst/>
              <a:cxnLst>
                <a:cxn ang="0">
                  <a:pos x="0" y="0"/>
                </a:cxn>
                <a:cxn ang="0">
                  <a:pos x="20" y="16"/>
                </a:cxn>
                <a:cxn ang="0">
                  <a:pos x="52" y="16"/>
                </a:cxn>
              </a:cxnLst>
              <a:rect l="0" t="0" r="r" b="b"/>
              <a:pathLst>
                <a:path w="53" h="17">
                  <a:moveTo>
                    <a:pt x="0" y="0"/>
                  </a:moveTo>
                  <a:lnTo>
                    <a:pt x="20" y="16"/>
                  </a:lnTo>
                  <a:lnTo>
                    <a:pt x="52" y="16"/>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57" name="Line 41"/>
            <p:cNvSpPr>
              <a:spLocks noChangeShapeType="1"/>
            </p:cNvSpPr>
            <p:nvPr/>
          </p:nvSpPr>
          <p:spPr bwMode="auto">
            <a:xfrm flipH="1">
              <a:off x="3041" y="2376"/>
              <a:ext cx="11" cy="0"/>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58" name="Freeform 42"/>
            <p:cNvSpPr>
              <a:spLocks/>
            </p:cNvSpPr>
            <p:nvPr/>
          </p:nvSpPr>
          <p:spPr bwMode="auto">
            <a:xfrm>
              <a:off x="3364" y="2510"/>
              <a:ext cx="27" cy="17"/>
            </a:xfrm>
            <a:custGeom>
              <a:avLst/>
              <a:gdLst/>
              <a:ahLst/>
              <a:cxnLst>
                <a:cxn ang="0">
                  <a:pos x="0" y="16"/>
                </a:cxn>
                <a:cxn ang="0">
                  <a:pos x="5" y="14"/>
                </a:cxn>
                <a:cxn ang="0">
                  <a:pos x="8" y="12"/>
                </a:cxn>
                <a:cxn ang="0">
                  <a:pos x="12" y="11"/>
                </a:cxn>
                <a:cxn ang="0">
                  <a:pos x="16" y="9"/>
                </a:cxn>
                <a:cxn ang="0">
                  <a:pos x="20" y="5"/>
                </a:cxn>
                <a:cxn ang="0">
                  <a:pos x="26" y="0"/>
                </a:cxn>
              </a:cxnLst>
              <a:rect l="0" t="0" r="r" b="b"/>
              <a:pathLst>
                <a:path w="27" h="17">
                  <a:moveTo>
                    <a:pt x="0" y="16"/>
                  </a:moveTo>
                  <a:lnTo>
                    <a:pt x="5" y="14"/>
                  </a:lnTo>
                  <a:lnTo>
                    <a:pt x="8" y="12"/>
                  </a:lnTo>
                  <a:lnTo>
                    <a:pt x="12" y="11"/>
                  </a:lnTo>
                  <a:lnTo>
                    <a:pt x="16" y="9"/>
                  </a:lnTo>
                  <a:lnTo>
                    <a:pt x="20" y="5"/>
                  </a:lnTo>
                  <a:lnTo>
                    <a:pt x="26" y="0"/>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59" name="Freeform 43"/>
            <p:cNvSpPr>
              <a:spLocks/>
            </p:cNvSpPr>
            <p:nvPr/>
          </p:nvSpPr>
          <p:spPr bwMode="auto">
            <a:xfrm>
              <a:off x="3390" y="2506"/>
              <a:ext cx="22" cy="17"/>
            </a:xfrm>
            <a:custGeom>
              <a:avLst/>
              <a:gdLst/>
              <a:ahLst/>
              <a:cxnLst>
                <a:cxn ang="0">
                  <a:pos x="0" y="16"/>
                </a:cxn>
                <a:cxn ang="0">
                  <a:pos x="8" y="7"/>
                </a:cxn>
                <a:cxn ang="0">
                  <a:pos x="12" y="0"/>
                </a:cxn>
                <a:cxn ang="0">
                  <a:pos x="15" y="7"/>
                </a:cxn>
                <a:cxn ang="0">
                  <a:pos x="21" y="7"/>
                </a:cxn>
              </a:cxnLst>
              <a:rect l="0" t="0" r="r" b="b"/>
              <a:pathLst>
                <a:path w="22" h="17">
                  <a:moveTo>
                    <a:pt x="0" y="16"/>
                  </a:moveTo>
                  <a:lnTo>
                    <a:pt x="8" y="7"/>
                  </a:lnTo>
                  <a:lnTo>
                    <a:pt x="12" y="0"/>
                  </a:lnTo>
                  <a:lnTo>
                    <a:pt x="15" y="7"/>
                  </a:lnTo>
                  <a:lnTo>
                    <a:pt x="21" y="7"/>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60" name="Freeform 44"/>
            <p:cNvSpPr>
              <a:spLocks/>
            </p:cNvSpPr>
            <p:nvPr/>
          </p:nvSpPr>
          <p:spPr bwMode="auto">
            <a:xfrm>
              <a:off x="3463" y="2488"/>
              <a:ext cx="23" cy="17"/>
            </a:xfrm>
            <a:custGeom>
              <a:avLst/>
              <a:gdLst/>
              <a:ahLst/>
              <a:cxnLst>
                <a:cxn ang="0">
                  <a:pos x="0" y="16"/>
                </a:cxn>
                <a:cxn ang="0">
                  <a:pos x="8" y="12"/>
                </a:cxn>
                <a:cxn ang="0">
                  <a:pos x="15" y="8"/>
                </a:cxn>
                <a:cxn ang="0">
                  <a:pos x="20" y="3"/>
                </a:cxn>
                <a:cxn ang="0">
                  <a:pos x="22" y="0"/>
                </a:cxn>
              </a:cxnLst>
              <a:rect l="0" t="0" r="r" b="b"/>
              <a:pathLst>
                <a:path w="23" h="17">
                  <a:moveTo>
                    <a:pt x="0" y="16"/>
                  </a:moveTo>
                  <a:lnTo>
                    <a:pt x="8" y="12"/>
                  </a:lnTo>
                  <a:lnTo>
                    <a:pt x="15" y="8"/>
                  </a:lnTo>
                  <a:lnTo>
                    <a:pt x="20" y="3"/>
                  </a:lnTo>
                  <a:lnTo>
                    <a:pt x="22" y="0"/>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61" name="Freeform 45"/>
            <p:cNvSpPr>
              <a:spLocks/>
            </p:cNvSpPr>
            <p:nvPr/>
          </p:nvSpPr>
          <p:spPr bwMode="auto">
            <a:xfrm>
              <a:off x="3458" y="2421"/>
              <a:ext cx="37" cy="17"/>
            </a:xfrm>
            <a:custGeom>
              <a:avLst/>
              <a:gdLst/>
              <a:ahLst/>
              <a:cxnLst>
                <a:cxn ang="0">
                  <a:pos x="0" y="16"/>
                </a:cxn>
                <a:cxn ang="0">
                  <a:pos x="6" y="13"/>
                </a:cxn>
                <a:cxn ang="0">
                  <a:pos x="11" y="9"/>
                </a:cxn>
                <a:cxn ang="0">
                  <a:pos x="17" y="4"/>
                </a:cxn>
                <a:cxn ang="0">
                  <a:pos x="22" y="4"/>
                </a:cxn>
                <a:cxn ang="0">
                  <a:pos x="29" y="3"/>
                </a:cxn>
                <a:cxn ang="0">
                  <a:pos x="36" y="0"/>
                </a:cxn>
              </a:cxnLst>
              <a:rect l="0" t="0" r="r" b="b"/>
              <a:pathLst>
                <a:path w="37" h="17">
                  <a:moveTo>
                    <a:pt x="0" y="16"/>
                  </a:moveTo>
                  <a:lnTo>
                    <a:pt x="6" y="13"/>
                  </a:lnTo>
                  <a:lnTo>
                    <a:pt x="11" y="9"/>
                  </a:lnTo>
                  <a:lnTo>
                    <a:pt x="17" y="4"/>
                  </a:lnTo>
                  <a:lnTo>
                    <a:pt x="22" y="4"/>
                  </a:lnTo>
                  <a:lnTo>
                    <a:pt x="29" y="3"/>
                  </a:lnTo>
                  <a:lnTo>
                    <a:pt x="36" y="0"/>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62" name="Line 46"/>
            <p:cNvSpPr>
              <a:spLocks noChangeShapeType="1"/>
            </p:cNvSpPr>
            <p:nvPr/>
          </p:nvSpPr>
          <p:spPr bwMode="auto">
            <a:xfrm flipV="1">
              <a:off x="3165" y="2145"/>
              <a:ext cx="0" cy="28"/>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63" name="Line 47"/>
            <p:cNvSpPr>
              <a:spLocks noChangeShapeType="1"/>
            </p:cNvSpPr>
            <p:nvPr/>
          </p:nvSpPr>
          <p:spPr bwMode="auto">
            <a:xfrm flipV="1">
              <a:off x="3180" y="2179"/>
              <a:ext cx="0" cy="5"/>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64" name="Line 48"/>
            <p:cNvSpPr>
              <a:spLocks noChangeShapeType="1"/>
            </p:cNvSpPr>
            <p:nvPr/>
          </p:nvSpPr>
          <p:spPr bwMode="auto">
            <a:xfrm flipV="1">
              <a:off x="3146" y="2179"/>
              <a:ext cx="0" cy="5"/>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65" name="Line 49"/>
            <p:cNvSpPr>
              <a:spLocks noChangeShapeType="1"/>
            </p:cNvSpPr>
            <p:nvPr/>
          </p:nvSpPr>
          <p:spPr bwMode="auto">
            <a:xfrm>
              <a:off x="3152" y="2191"/>
              <a:ext cx="10" cy="4"/>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66" name="Line 50"/>
            <p:cNvSpPr>
              <a:spLocks noChangeShapeType="1"/>
            </p:cNvSpPr>
            <p:nvPr/>
          </p:nvSpPr>
          <p:spPr bwMode="auto">
            <a:xfrm flipH="1">
              <a:off x="3169" y="2191"/>
              <a:ext cx="9" cy="5"/>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67" name="Line 51"/>
            <p:cNvSpPr>
              <a:spLocks noChangeShapeType="1"/>
            </p:cNvSpPr>
            <p:nvPr/>
          </p:nvSpPr>
          <p:spPr bwMode="auto">
            <a:xfrm>
              <a:off x="3148" y="2211"/>
              <a:ext cx="14" cy="6"/>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68" name="Line 52"/>
            <p:cNvSpPr>
              <a:spLocks noChangeShapeType="1"/>
            </p:cNvSpPr>
            <p:nvPr/>
          </p:nvSpPr>
          <p:spPr bwMode="auto">
            <a:xfrm flipV="1">
              <a:off x="3167" y="2210"/>
              <a:ext cx="14" cy="5"/>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69" name="Line 53"/>
            <p:cNvSpPr>
              <a:spLocks noChangeShapeType="1"/>
            </p:cNvSpPr>
            <p:nvPr/>
          </p:nvSpPr>
          <p:spPr bwMode="auto">
            <a:xfrm flipH="1">
              <a:off x="3071" y="2356"/>
              <a:ext cx="17" cy="4"/>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70" name="Line 54"/>
            <p:cNvSpPr>
              <a:spLocks noChangeShapeType="1"/>
            </p:cNvSpPr>
            <p:nvPr/>
          </p:nvSpPr>
          <p:spPr bwMode="auto">
            <a:xfrm flipH="1">
              <a:off x="3097" y="2380"/>
              <a:ext cx="1" cy="12"/>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71" name="Line 55"/>
            <p:cNvSpPr>
              <a:spLocks noChangeShapeType="1"/>
            </p:cNvSpPr>
            <p:nvPr/>
          </p:nvSpPr>
          <p:spPr bwMode="auto">
            <a:xfrm flipH="1">
              <a:off x="3110" y="2380"/>
              <a:ext cx="3" cy="12"/>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72" name="Line 56"/>
            <p:cNvSpPr>
              <a:spLocks noChangeShapeType="1"/>
            </p:cNvSpPr>
            <p:nvPr/>
          </p:nvSpPr>
          <p:spPr bwMode="auto">
            <a:xfrm>
              <a:off x="3033" y="2390"/>
              <a:ext cx="0" cy="19"/>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73" name="Line 57"/>
            <p:cNvSpPr>
              <a:spLocks noChangeShapeType="1"/>
            </p:cNvSpPr>
            <p:nvPr/>
          </p:nvSpPr>
          <p:spPr bwMode="auto">
            <a:xfrm flipV="1">
              <a:off x="3345" y="2381"/>
              <a:ext cx="5" cy="1"/>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74" name="Freeform 58"/>
            <p:cNvSpPr>
              <a:spLocks/>
            </p:cNvSpPr>
            <p:nvPr/>
          </p:nvSpPr>
          <p:spPr bwMode="auto">
            <a:xfrm>
              <a:off x="3114" y="2384"/>
              <a:ext cx="222" cy="17"/>
            </a:xfrm>
            <a:custGeom>
              <a:avLst/>
              <a:gdLst/>
              <a:ahLst/>
              <a:cxnLst>
                <a:cxn ang="0">
                  <a:pos x="221" y="0"/>
                </a:cxn>
                <a:cxn ang="0">
                  <a:pos x="218" y="4"/>
                </a:cxn>
                <a:cxn ang="0">
                  <a:pos x="215" y="8"/>
                </a:cxn>
                <a:cxn ang="0">
                  <a:pos x="212" y="13"/>
                </a:cxn>
                <a:cxn ang="0">
                  <a:pos x="209" y="15"/>
                </a:cxn>
                <a:cxn ang="0">
                  <a:pos x="205" y="15"/>
                </a:cxn>
                <a:cxn ang="0">
                  <a:pos x="201" y="16"/>
                </a:cxn>
                <a:cxn ang="0">
                  <a:pos x="198" y="15"/>
                </a:cxn>
                <a:cxn ang="0">
                  <a:pos x="0" y="15"/>
                </a:cxn>
              </a:cxnLst>
              <a:rect l="0" t="0" r="r" b="b"/>
              <a:pathLst>
                <a:path w="222" h="17">
                  <a:moveTo>
                    <a:pt x="221" y="0"/>
                  </a:moveTo>
                  <a:lnTo>
                    <a:pt x="218" y="4"/>
                  </a:lnTo>
                  <a:lnTo>
                    <a:pt x="215" y="8"/>
                  </a:lnTo>
                  <a:lnTo>
                    <a:pt x="212" y="13"/>
                  </a:lnTo>
                  <a:lnTo>
                    <a:pt x="209" y="15"/>
                  </a:lnTo>
                  <a:lnTo>
                    <a:pt x="205" y="15"/>
                  </a:lnTo>
                  <a:lnTo>
                    <a:pt x="201" y="16"/>
                  </a:lnTo>
                  <a:lnTo>
                    <a:pt x="198" y="15"/>
                  </a:lnTo>
                  <a:lnTo>
                    <a:pt x="0" y="15"/>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75" name="Line 59"/>
            <p:cNvSpPr>
              <a:spLocks noChangeShapeType="1"/>
            </p:cNvSpPr>
            <p:nvPr/>
          </p:nvSpPr>
          <p:spPr bwMode="auto">
            <a:xfrm flipV="1">
              <a:off x="3367" y="2357"/>
              <a:ext cx="21" cy="12"/>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76" name="Line 60"/>
            <p:cNvSpPr>
              <a:spLocks noChangeShapeType="1"/>
            </p:cNvSpPr>
            <p:nvPr/>
          </p:nvSpPr>
          <p:spPr bwMode="auto">
            <a:xfrm>
              <a:off x="3358" y="2360"/>
              <a:ext cx="25" cy="0"/>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77" name="Line 61"/>
            <p:cNvSpPr>
              <a:spLocks noChangeShapeType="1"/>
            </p:cNvSpPr>
            <p:nvPr/>
          </p:nvSpPr>
          <p:spPr bwMode="auto">
            <a:xfrm flipV="1">
              <a:off x="3399" y="2350"/>
              <a:ext cx="106" cy="3"/>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78" name="Line 62"/>
            <p:cNvSpPr>
              <a:spLocks noChangeShapeType="1"/>
            </p:cNvSpPr>
            <p:nvPr/>
          </p:nvSpPr>
          <p:spPr bwMode="auto">
            <a:xfrm flipH="1">
              <a:off x="3420" y="2392"/>
              <a:ext cx="4" cy="1"/>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79" name="Line 63"/>
            <p:cNvSpPr>
              <a:spLocks noChangeShapeType="1"/>
            </p:cNvSpPr>
            <p:nvPr/>
          </p:nvSpPr>
          <p:spPr bwMode="auto">
            <a:xfrm flipH="1">
              <a:off x="3399" y="2393"/>
              <a:ext cx="17" cy="1"/>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80" name="Line 64"/>
            <p:cNvSpPr>
              <a:spLocks noChangeShapeType="1"/>
            </p:cNvSpPr>
            <p:nvPr/>
          </p:nvSpPr>
          <p:spPr bwMode="auto">
            <a:xfrm flipH="1">
              <a:off x="3364" y="2394"/>
              <a:ext cx="31" cy="0"/>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81" name="Line 65"/>
            <p:cNvSpPr>
              <a:spLocks noChangeShapeType="1"/>
            </p:cNvSpPr>
            <p:nvPr/>
          </p:nvSpPr>
          <p:spPr bwMode="auto">
            <a:xfrm flipV="1">
              <a:off x="3395" y="2385"/>
              <a:ext cx="0" cy="7"/>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82" name="Line 66"/>
            <p:cNvSpPr>
              <a:spLocks noChangeShapeType="1"/>
            </p:cNvSpPr>
            <p:nvPr/>
          </p:nvSpPr>
          <p:spPr bwMode="auto">
            <a:xfrm>
              <a:off x="3397" y="2383"/>
              <a:ext cx="1" cy="0"/>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83" name="Line 67"/>
            <p:cNvSpPr>
              <a:spLocks noChangeShapeType="1"/>
            </p:cNvSpPr>
            <p:nvPr/>
          </p:nvSpPr>
          <p:spPr bwMode="auto">
            <a:xfrm>
              <a:off x="3402" y="2383"/>
              <a:ext cx="10" cy="0"/>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84" name="Freeform 68"/>
            <p:cNvSpPr>
              <a:spLocks/>
            </p:cNvSpPr>
            <p:nvPr/>
          </p:nvSpPr>
          <p:spPr bwMode="auto">
            <a:xfrm>
              <a:off x="3412" y="2383"/>
              <a:ext cx="17" cy="17"/>
            </a:xfrm>
            <a:custGeom>
              <a:avLst/>
              <a:gdLst/>
              <a:ahLst/>
              <a:cxnLst>
                <a:cxn ang="0">
                  <a:pos x="0" y="0"/>
                </a:cxn>
                <a:cxn ang="0">
                  <a:pos x="16" y="0"/>
                </a:cxn>
                <a:cxn ang="0">
                  <a:pos x="16" y="16"/>
                </a:cxn>
              </a:cxnLst>
              <a:rect l="0" t="0" r="r" b="b"/>
              <a:pathLst>
                <a:path w="17" h="17">
                  <a:moveTo>
                    <a:pt x="0" y="0"/>
                  </a:moveTo>
                  <a:lnTo>
                    <a:pt x="16" y="0"/>
                  </a:lnTo>
                  <a:lnTo>
                    <a:pt x="16" y="16"/>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85" name="Freeform 69"/>
            <p:cNvSpPr>
              <a:spLocks/>
            </p:cNvSpPr>
            <p:nvPr/>
          </p:nvSpPr>
          <p:spPr bwMode="auto">
            <a:xfrm>
              <a:off x="3409" y="2382"/>
              <a:ext cx="17" cy="17"/>
            </a:xfrm>
            <a:custGeom>
              <a:avLst/>
              <a:gdLst/>
              <a:ahLst/>
              <a:cxnLst>
                <a:cxn ang="0">
                  <a:pos x="16" y="16"/>
                </a:cxn>
                <a:cxn ang="0">
                  <a:pos x="12" y="3"/>
                </a:cxn>
                <a:cxn ang="0">
                  <a:pos x="0" y="0"/>
                </a:cxn>
              </a:cxnLst>
              <a:rect l="0" t="0" r="r" b="b"/>
              <a:pathLst>
                <a:path w="17" h="17">
                  <a:moveTo>
                    <a:pt x="16" y="16"/>
                  </a:moveTo>
                  <a:lnTo>
                    <a:pt x="12" y="3"/>
                  </a:lnTo>
                  <a:lnTo>
                    <a:pt x="0" y="0"/>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86" name="Line 70"/>
            <p:cNvSpPr>
              <a:spLocks noChangeShapeType="1"/>
            </p:cNvSpPr>
            <p:nvPr/>
          </p:nvSpPr>
          <p:spPr bwMode="auto">
            <a:xfrm flipH="1">
              <a:off x="3405" y="2381"/>
              <a:ext cx="4" cy="0"/>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87" name="Line 71"/>
            <p:cNvSpPr>
              <a:spLocks noChangeShapeType="1"/>
            </p:cNvSpPr>
            <p:nvPr/>
          </p:nvSpPr>
          <p:spPr bwMode="auto">
            <a:xfrm flipH="1">
              <a:off x="3400" y="2382"/>
              <a:ext cx="1" cy="1"/>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88" name="Line 72"/>
            <p:cNvSpPr>
              <a:spLocks noChangeShapeType="1"/>
            </p:cNvSpPr>
            <p:nvPr/>
          </p:nvSpPr>
          <p:spPr bwMode="auto">
            <a:xfrm flipV="1">
              <a:off x="3401" y="2372"/>
              <a:ext cx="0" cy="7"/>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89" name="Line 73"/>
            <p:cNvSpPr>
              <a:spLocks noChangeShapeType="1"/>
            </p:cNvSpPr>
            <p:nvPr/>
          </p:nvSpPr>
          <p:spPr bwMode="auto">
            <a:xfrm flipV="1">
              <a:off x="3409" y="2372"/>
              <a:ext cx="0" cy="7"/>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90" name="Line 74"/>
            <p:cNvSpPr>
              <a:spLocks noChangeShapeType="1"/>
            </p:cNvSpPr>
            <p:nvPr/>
          </p:nvSpPr>
          <p:spPr bwMode="auto">
            <a:xfrm flipH="1">
              <a:off x="3356" y="2398"/>
              <a:ext cx="4" cy="2"/>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91" name="Freeform 75"/>
            <p:cNvSpPr>
              <a:spLocks/>
            </p:cNvSpPr>
            <p:nvPr/>
          </p:nvSpPr>
          <p:spPr bwMode="auto">
            <a:xfrm>
              <a:off x="3399" y="2398"/>
              <a:ext cx="26" cy="17"/>
            </a:xfrm>
            <a:custGeom>
              <a:avLst/>
              <a:gdLst/>
              <a:ahLst/>
              <a:cxnLst>
                <a:cxn ang="0">
                  <a:pos x="0" y="16"/>
                </a:cxn>
                <a:cxn ang="0">
                  <a:pos x="9" y="16"/>
                </a:cxn>
                <a:cxn ang="0">
                  <a:pos x="14" y="12"/>
                </a:cxn>
                <a:cxn ang="0">
                  <a:pos x="19" y="4"/>
                </a:cxn>
                <a:cxn ang="0">
                  <a:pos x="23" y="0"/>
                </a:cxn>
                <a:cxn ang="0">
                  <a:pos x="25" y="0"/>
                </a:cxn>
              </a:cxnLst>
              <a:rect l="0" t="0" r="r" b="b"/>
              <a:pathLst>
                <a:path w="26" h="17">
                  <a:moveTo>
                    <a:pt x="0" y="16"/>
                  </a:moveTo>
                  <a:lnTo>
                    <a:pt x="9" y="16"/>
                  </a:lnTo>
                  <a:lnTo>
                    <a:pt x="14" y="12"/>
                  </a:lnTo>
                  <a:lnTo>
                    <a:pt x="19" y="4"/>
                  </a:lnTo>
                  <a:lnTo>
                    <a:pt x="23" y="0"/>
                  </a:lnTo>
                  <a:lnTo>
                    <a:pt x="25" y="0"/>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92" name="Line 76"/>
            <p:cNvSpPr>
              <a:spLocks noChangeShapeType="1"/>
            </p:cNvSpPr>
            <p:nvPr/>
          </p:nvSpPr>
          <p:spPr bwMode="auto">
            <a:xfrm flipH="1">
              <a:off x="3363" y="2428"/>
              <a:ext cx="17" cy="9"/>
            </a:xfrm>
            <a:prstGeom prst="line">
              <a:avLst/>
            </a:prstGeom>
            <a:no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893" name="Freeform 77"/>
            <p:cNvSpPr>
              <a:spLocks/>
            </p:cNvSpPr>
            <p:nvPr/>
          </p:nvSpPr>
          <p:spPr bwMode="auto">
            <a:xfrm>
              <a:off x="3331" y="2437"/>
              <a:ext cx="29" cy="17"/>
            </a:xfrm>
            <a:custGeom>
              <a:avLst/>
              <a:gdLst/>
              <a:ahLst/>
              <a:cxnLst>
                <a:cxn ang="0">
                  <a:pos x="0" y="16"/>
                </a:cxn>
                <a:cxn ang="0">
                  <a:pos x="4" y="16"/>
                </a:cxn>
                <a:cxn ang="0">
                  <a:pos x="8" y="13"/>
                </a:cxn>
                <a:cxn ang="0">
                  <a:pos x="13" y="11"/>
                </a:cxn>
                <a:cxn ang="0">
                  <a:pos x="16" y="9"/>
                </a:cxn>
                <a:cxn ang="0">
                  <a:pos x="21" y="5"/>
                </a:cxn>
                <a:cxn ang="0">
                  <a:pos x="25" y="4"/>
                </a:cxn>
                <a:cxn ang="0">
                  <a:pos x="28" y="0"/>
                </a:cxn>
              </a:cxnLst>
              <a:rect l="0" t="0" r="r" b="b"/>
              <a:pathLst>
                <a:path w="29" h="17">
                  <a:moveTo>
                    <a:pt x="0" y="16"/>
                  </a:moveTo>
                  <a:lnTo>
                    <a:pt x="4" y="16"/>
                  </a:lnTo>
                  <a:lnTo>
                    <a:pt x="8" y="13"/>
                  </a:lnTo>
                  <a:lnTo>
                    <a:pt x="13" y="11"/>
                  </a:lnTo>
                  <a:lnTo>
                    <a:pt x="16" y="9"/>
                  </a:lnTo>
                  <a:lnTo>
                    <a:pt x="21" y="5"/>
                  </a:lnTo>
                  <a:lnTo>
                    <a:pt x="25" y="4"/>
                  </a:lnTo>
                  <a:lnTo>
                    <a:pt x="28" y="0"/>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94" name="Freeform 78"/>
            <p:cNvSpPr>
              <a:spLocks/>
            </p:cNvSpPr>
            <p:nvPr/>
          </p:nvSpPr>
          <p:spPr bwMode="auto">
            <a:xfrm>
              <a:off x="3561" y="2397"/>
              <a:ext cx="17" cy="17"/>
            </a:xfrm>
            <a:custGeom>
              <a:avLst/>
              <a:gdLst/>
              <a:ahLst/>
              <a:cxnLst>
                <a:cxn ang="0">
                  <a:pos x="0" y="16"/>
                </a:cxn>
                <a:cxn ang="0">
                  <a:pos x="8" y="8"/>
                </a:cxn>
                <a:cxn ang="0">
                  <a:pos x="16" y="0"/>
                </a:cxn>
              </a:cxnLst>
              <a:rect l="0" t="0" r="r" b="b"/>
              <a:pathLst>
                <a:path w="17" h="17">
                  <a:moveTo>
                    <a:pt x="0" y="16"/>
                  </a:moveTo>
                  <a:lnTo>
                    <a:pt x="8" y="8"/>
                  </a:lnTo>
                  <a:lnTo>
                    <a:pt x="16" y="0"/>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95" name="Freeform 79"/>
            <p:cNvSpPr>
              <a:spLocks/>
            </p:cNvSpPr>
            <p:nvPr/>
          </p:nvSpPr>
          <p:spPr bwMode="auto">
            <a:xfrm>
              <a:off x="3089" y="2392"/>
              <a:ext cx="22" cy="20"/>
            </a:xfrm>
            <a:custGeom>
              <a:avLst/>
              <a:gdLst/>
              <a:ahLst/>
              <a:cxnLst>
                <a:cxn ang="0">
                  <a:pos x="0" y="0"/>
                </a:cxn>
                <a:cxn ang="0">
                  <a:pos x="7" y="15"/>
                </a:cxn>
                <a:cxn ang="0">
                  <a:pos x="9" y="18"/>
                </a:cxn>
                <a:cxn ang="0">
                  <a:pos x="11" y="19"/>
                </a:cxn>
                <a:cxn ang="0">
                  <a:pos x="16" y="19"/>
                </a:cxn>
                <a:cxn ang="0">
                  <a:pos x="18" y="18"/>
                </a:cxn>
                <a:cxn ang="0">
                  <a:pos x="21" y="16"/>
                </a:cxn>
                <a:cxn ang="0">
                  <a:pos x="21" y="10"/>
                </a:cxn>
                <a:cxn ang="0">
                  <a:pos x="18" y="0"/>
                </a:cxn>
              </a:cxnLst>
              <a:rect l="0" t="0" r="r" b="b"/>
              <a:pathLst>
                <a:path w="22" h="20">
                  <a:moveTo>
                    <a:pt x="0" y="0"/>
                  </a:moveTo>
                  <a:lnTo>
                    <a:pt x="7" y="15"/>
                  </a:lnTo>
                  <a:lnTo>
                    <a:pt x="9" y="18"/>
                  </a:lnTo>
                  <a:lnTo>
                    <a:pt x="11" y="19"/>
                  </a:lnTo>
                  <a:lnTo>
                    <a:pt x="16" y="19"/>
                  </a:lnTo>
                  <a:lnTo>
                    <a:pt x="18" y="18"/>
                  </a:lnTo>
                  <a:lnTo>
                    <a:pt x="21" y="16"/>
                  </a:lnTo>
                  <a:lnTo>
                    <a:pt x="21" y="10"/>
                  </a:lnTo>
                  <a:lnTo>
                    <a:pt x="18" y="0"/>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96" name="Freeform 80"/>
            <p:cNvSpPr>
              <a:spLocks/>
            </p:cNvSpPr>
            <p:nvPr/>
          </p:nvSpPr>
          <p:spPr bwMode="auto">
            <a:xfrm>
              <a:off x="3331" y="2409"/>
              <a:ext cx="17" cy="34"/>
            </a:xfrm>
            <a:custGeom>
              <a:avLst/>
              <a:gdLst/>
              <a:ahLst/>
              <a:cxnLst>
                <a:cxn ang="0">
                  <a:pos x="16" y="0"/>
                </a:cxn>
                <a:cxn ang="0">
                  <a:pos x="13" y="5"/>
                </a:cxn>
                <a:cxn ang="0">
                  <a:pos x="11" y="9"/>
                </a:cxn>
                <a:cxn ang="0">
                  <a:pos x="9" y="13"/>
                </a:cxn>
                <a:cxn ang="0">
                  <a:pos x="6" y="17"/>
                </a:cxn>
                <a:cxn ang="0">
                  <a:pos x="4" y="21"/>
                </a:cxn>
                <a:cxn ang="0">
                  <a:pos x="2" y="26"/>
                </a:cxn>
                <a:cxn ang="0">
                  <a:pos x="1" y="30"/>
                </a:cxn>
                <a:cxn ang="0">
                  <a:pos x="0" y="33"/>
                </a:cxn>
              </a:cxnLst>
              <a:rect l="0" t="0" r="r" b="b"/>
              <a:pathLst>
                <a:path w="17" h="34">
                  <a:moveTo>
                    <a:pt x="16" y="0"/>
                  </a:moveTo>
                  <a:lnTo>
                    <a:pt x="13" y="5"/>
                  </a:lnTo>
                  <a:lnTo>
                    <a:pt x="11" y="9"/>
                  </a:lnTo>
                  <a:lnTo>
                    <a:pt x="9" y="13"/>
                  </a:lnTo>
                  <a:lnTo>
                    <a:pt x="6" y="17"/>
                  </a:lnTo>
                  <a:lnTo>
                    <a:pt x="4" y="21"/>
                  </a:lnTo>
                  <a:lnTo>
                    <a:pt x="2" y="26"/>
                  </a:lnTo>
                  <a:lnTo>
                    <a:pt x="1" y="30"/>
                  </a:lnTo>
                  <a:lnTo>
                    <a:pt x="0" y="33"/>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97" name="Freeform 81"/>
            <p:cNvSpPr>
              <a:spLocks/>
            </p:cNvSpPr>
            <p:nvPr/>
          </p:nvSpPr>
          <p:spPr bwMode="auto">
            <a:xfrm>
              <a:off x="3288" y="2480"/>
              <a:ext cx="98" cy="45"/>
            </a:xfrm>
            <a:custGeom>
              <a:avLst/>
              <a:gdLst/>
              <a:ahLst/>
              <a:cxnLst>
                <a:cxn ang="0">
                  <a:pos x="97" y="0"/>
                </a:cxn>
                <a:cxn ang="0">
                  <a:pos x="92" y="4"/>
                </a:cxn>
                <a:cxn ang="0">
                  <a:pos x="87" y="8"/>
                </a:cxn>
                <a:cxn ang="0">
                  <a:pos x="82" y="11"/>
                </a:cxn>
                <a:cxn ang="0">
                  <a:pos x="77" y="15"/>
                </a:cxn>
                <a:cxn ang="0">
                  <a:pos x="72" y="18"/>
                </a:cxn>
                <a:cxn ang="0">
                  <a:pos x="66" y="22"/>
                </a:cxn>
                <a:cxn ang="0">
                  <a:pos x="61" y="24"/>
                </a:cxn>
                <a:cxn ang="0">
                  <a:pos x="56" y="27"/>
                </a:cxn>
                <a:cxn ang="0">
                  <a:pos x="52" y="28"/>
                </a:cxn>
                <a:cxn ang="0">
                  <a:pos x="48" y="30"/>
                </a:cxn>
                <a:cxn ang="0">
                  <a:pos x="44" y="31"/>
                </a:cxn>
                <a:cxn ang="0">
                  <a:pos x="40" y="33"/>
                </a:cxn>
                <a:cxn ang="0">
                  <a:pos x="36" y="35"/>
                </a:cxn>
                <a:cxn ang="0">
                  <a:pos x="31" y="35"/>
                </a:cxn>
                <a:cxn ang="0">
                  <a:pos x="25" y="36"/>
                </a:cxn>
                <a:cxn ang="0">
                  <a:pos x="19" y="38"/>
                </a:cxn>
                <a:cxn ang="0">
                  <a:pos x="13" y="39"/>
                </a:cxn>
                <a:cxn ang="0">
                  <a:pos x="7" y="41"/>
                </a:cxn>
                <a:cxn ang="0">
                  <a:pos x="1" y="43"/>
                </a:cxn>
                <a:cxn ang="0">
                  <a:pos x="0" y="44"/>
                </a:cxn>
              </a:cxnLst>
              <a:rect l="0" t="0" r="r" b="b"/>
              <a:pathLst>
                <a:path w="98" h="45">
                  <a:moveTo>
                    <a:pt x="97" y="0"/>
                  </a:moveTo>
                  <a:lnTo>
                    <a:pt x="92" y="4"/>
                  </a:lnTo>
                  <a:lnTo>
                    <a:pt x="87" y="8"/>
                  </a:lnTo>
                  <a:lnTo>
                    <a:pt x="82" y="11"/>
                  </a:lnTo>
                  <a:lnTo>
                    <a:pt x="77" y="15"/>
                  </a:lnTo>
                  <a:lnTo>
                    <a:pt x="72" y="18"/>
                  </a:lnTo>
                  <a:lnTo>
                    <a:pt x="66" y="22"/>
                  </a:lnTo>
                  <a:lnTo>
                    <a:pt x="61" y="24"/>
                  </a:lnTo>
                  <a:lnTo>
                    <a:pt x="56" y="27"/>
                  </a:lnTo>
                  <a:lnTo>
                    <a:pt x="52" y="28"/>
                  </a:lnTo>
                  <a:lnTo>
                    <a:pt x="48" y="30"/>
                  </a:lnTo>
                  <a:lnTo>
                    <a:pt x="44" y="31"/>
                  </a:lnTo>
                  <a:lnTo>
                    <a:pt x="40" y="33"/>
                  </a:lnTo>
                  <a:lnTo>
                    <a:pt x="36" y="35"/>
                  </a:lnTo>
                  <a:lnTo>
                    <a:pt x="31" y="35"/>
                  </a:lnTo>
                  <a:lnTo>
                    <a:pt x="25" y="36"/>
                  </a:lnTo>
                  <a:lnTo>
                    <a:pt x="19" y="38"/>
                  </a:lnTo>
                  <a:lnTo>
                    <a:pt x="13" y="39"/>
                  </a:lnTo>
                  <a:lnTo>
                    <a:pt x="7" y="41"/>
                  </a:lnTo>
                  <a:lnTo>
                    <a:pt x="1" y="43"/>
                  </a:lnTo>
                  <a:lnTo>
                    <a:pt x="0" y="44"/>
                  </a:lnTo>
                </a:path>
              </a:pathLst>
            </a:custGeom>
            <a:no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98" name="Freeform 82"/>
            <p:cNvSpPr>
              <a:spLocks/>
            </p:cNvSpPr>
            <p:nvPr/>
          </p:nvSpPr>
          <p:spPr bwMode="auto">
            <a:xfrm>
              <a:off x="3302" y="2456"/>
              <a:ext cx="75" cy="57"/>
            </a:xfrm>
            <a:custGeom>
              <a:avLst/>
              <a:gdLst/>
              <a:ahLst/>
              <a:cxnLst>
                <a:cxn ang="0">
                  <a:pos x="0" y="56"/>
                </a:cxn>
                <a:cxn ang="0">
                  <a:pos x="7" y="52"/>
                </a:cxn>
                <a:cxn ang="0">
                  <a:pos x="14" y="48"/>
                </a:cxn>
                <a:cxn ang="0">
                  <a:pos x="21" y="44"/>
                </a:cxn>
                <a:cxn ang="0">
                  <a:pos x="28" y="39"/>
                </a:cxn>
                <a:cxn ang="0">
                  <a:pos x="34" y="35"/>
                </a:cxn>
                <a:cxn ang="0">
                  <a:pos x="41" y="30"/>
                </a:cxn>
                <a:cxn ang="0">
                  <a:pos x="46" y="24"/>
                </a:cxn>
                <a:cxn ang="0">
                  <a:pos x="52" y="19"/>
                </a:cxn>
                <a:cxn ang="0">
                  <a:pos x="58" y="13"/>
                </a:cxn>
                <a:cxn ang="0">
                  <a:pos x="63" y="7"/>
                </a:cxn>
                <a:cxn ang="0">
                  <a:pos x="68" y="1"/>
                </a:cxn>
                <a:cxn ang="0">
                  <a:pos x="69" y="0"/>
                </a:cxn>
                <a:cxn ang="0">
                  <a:pos x="70" y="0"/>
                </a:cxn>
                <a:cxn ang="0">
                  <a:pos x="66" y="9"/>
                </a:cxn>
                <a:cxn ang="0">
                  <a:pos x="71" y="9"/>
                </a:cxn>
                <a:cxn ang="0">
                  <a:pos x="70" y="10"/>
                </a:cxn>
                <a:cxn ang="0">
                  <a:pos x="60" y="18"/>
                </a:cxn>
                <a:cxn ang="0">
                  <a:pos x="74" y="15"/>
                </a:cxn>
                <a:cxn ang="0">
                  <a:pos x="70" y="19"/>
                </a:cxn>
                <a:cxn ang="0">
                  <a:pos x="52" y="28"/>
                </a:cxn>
                <a:cxn ang="0">
                  <a:pos x="46" y="31"/>
                </a:cxn>
                <a:cxn ang="0">
                  <a:pos x="52" y="30"/>
                </a:cxn>
                <a:cxn ang="0">
                  <a:pos x="47" y="32"/>
                </a:cxn>
                <a:cxn ang="0">
                  <a:pos x="45" y="35"/>
                </a:cxn>
                <a:cxn ang="0">
                  <a:pos x="20" y="48"/>
                </a:cxn>
                <a:cxn ang="0">
                  <a:pos x="21" y="50"/>
                </a:cxn>
                <a:cxn ang="0">
                  <a:pos x="8" y="52"/>
                </a:cxn>
                <a:cxn ang="0">
                  <a:pos x="0" y="56"/>
                </a:cxn>
              </a:cxnLst>
              <a:rect l="0" t="0" r="r" b="b"/>
              <a:pathLst>
                <a:path w="75" h="57">
                  <a:moveTo>
                    <a:pt x="0" y="56"/>
                  </a:moveTo>
                  <a:lnTo>
                    <a:pt x="7" y="52"/>
                  </a:lnTo>
                  <a:lnTo>
                    <a:pt x="14" y="48"/>
                  </a:lnTo>
                  <a:lnTo>
                    <a:pt x="21" y="44"/>
                  </a:lnTo>
                  <a:lnTo>
                    <a:pt x="28" y="39"/>
                  </a:lnTo>
                  <a:lnTo>
                    <a:pt x="34" y="35"/>
                  </a:lnTo>
                  <a:lnTo>
                    <a:pt x="41" y="30"/>
                  </a:lnTo>
                  <a:lnTo>
                    <a:pt x="46" y="24"/>
                  </a:lnTo>
                  <a:lnTo>
                    <a:pt x="52" y="19"/>
                  </a:lnTo>
                  <a:lnTo>
                    <a:pt x="58" y="13"/>
                  </a:lnTo>
                  <a:lnTo>
                    <a:pt x="63" y="7"/>
                  </a:lnTo>
                  <a:lnTo>
                    <a:pt x="68" y="1"/>
                  </a:lnTo>
                  <a:lnTo>
                    <a:pt x="69" y="0"/>
                  </a:lnTo>
                  <a:lnTo>
                    <a:pt x="70" y="0"/>
                  </a:lnTo>
                  <a:lnTo>
                    <a:pt x="66" y="9"/>
                  </a:lnTo>
                  <a:lnTo>
                    <a:pt x="71" y="9"/>
                  </a:lnTo>
                  <a:lnTo>
                    <a:pt x="70" y="10"/>
                  </a:lnTo>
                  <a:lnTo>
                    <a:pt x="60" y="18"/>
                  </a:lnTo>
                  <a:lnTo>
                    <a:pt x="74" y="15"/>
                  </a:lnTo>
                  <a:lnTo>
                    <a:pt x="70" y="19"/>
                  </a:lnTo>
                  <a:lnTo>
                    <a:pt x="52" y="28"/>
                  </a:lnTo>
                  <a:lnTo>
                    <a:pt x="46" y="31"/>
                  </a:lnTo>
                  <a:lnTo>
                    <a:pt x="52" y="30"/>
                  </a:lnTo>
                  <a:lnTo>
                    <a:pt x="47" y="32"/>
                  </a:lnTo>
                  <a:lnTo>
                    <a:pt x="45" y="35"/>
                  </a:lnTo>
                  <a:lnTo>
                    <a:pt x="20" y="48"/>
                  </a:lnTo>
                  <a:lnTo>
                    <a:pt x="21" y="50"/>
                  </a:lnTo>
                  <a:lnTo>
                    <a:pt x="8" y="52"/>
                  </a:lnTo>
                  <a:lnTo>
                    <a:pt x="0" y="56"/>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899" name="Freeform 83"/>
            <p:cNvSpPr>
              <a:spLocks/>
            </p:cNvSpPr>
            <p:nvPr/>
          </p:nvSpPr>
          <p:spPr bwMode="auto">
            <a:xfrm>
              <a:off x="3148" y="2507"/>
              <a:ext cx="217" cy="43"/>
            </a:xfrm>
            <a:custGeom>
              <a:avLst/>
              <a:gdLst/>
              <a:ahLst/>
              <a:cxnLst>
                <a:cxn ang="0">
                  <a:pos x="137" y="17"/>
                </a:cxn>
                <a:cxn ang="0">
                  <a:pos x="154" y="15"/>
                </a:cxn>
                <a:cxn ang="0">
                  <a:pos x="173" y="11"/>
                </a:cxn>
                <a:cxn ang="0">
                  <a:pos x="216" y="9"/>
                </a:cxn>
                <a:cxn ang="0">
                  <a:pos x="170" y="15"/>
                </a:cxn>
                <a:cxn ang="0">
                  <a:pos x="156" y="17"/>
                </a:cxn>
                <a:cxn ang="0">
                  <a:pos x="146" y="17"/>
                </a:cxn>
                <a:cxn ang="0">
                  <a:pos x="150" y="19"/>
                </a:cxn>
                <a:cxn ang="0">
                  <a:pos x="148" y="23"/>
                </a:cxn>
                <a:cxn ang="0">
                  <a:pos x="108" y="29"/>
                </a:cxn>
                <a:cxn ang="0">
                  <a:pos x="92" y="36"/>
                </a:cxn>
                <a:cxn ang="0">
                  <a:pos x="59" y="39"/>
                </a:cxn>
                <a:cxn ang="0">
                  <a:pos x="47" y="41"/>
                </a:cxn>
                <a:cxn ang="0">
                  <a:pos x="31" y="31"/>
                </a:cxn>
                <a:cxn ang="0">
                  <a:pos x="24" y="27"/>
                </a:cxn>
                <a:cxn ang="0">
                  <a:pos x="10" y="21"/>
                </a:cxn>
                <a:cxn ang="0">
                  <a:pos x="15" y="16"/>
                </a:cxn>
                <a:cxn ang="0">
                  <a:pos x="17" y="14"/>
                </a:cxn>
                <a:cxn ang="0">
                  <a:pos x="32" y="9"/>
                </a:cxn>
                <a:cxn ang="0">
                  <a:pos x="30" y="7"/>
                </a:cxn>
                <a:cxn ang="0">
                  <a:pos x="36" y="4"/>
                </a:cxn>
                <a:cxn ang="0">
                  <a:pos x="34" y="1"/>
                </a:cxn>
                <a:cxn ang="0">
                  <a:pos x="39" y="0"/>
                </a:cxn>
                <a:cxn ang="0">
                  <a:pos x="43" y="9"/>
                </a:cxn>
                <a:cxn ang="0">
                  <a:pos x="47" y="24"/>
                </a:cxn>
                <a:cxn ang="0">
                  <a:pos x="48" y="33"/>
                </a:cxn>
                <a:cxn ang="0">
                  <a:pos x="49" y="34"/>
                </a:cxn>
                <a:cxn ang="0">
                  <a:pos x="50" y="35"/>
                </a:cxn>
                <a:cxn ang="0">
                  <a:pos x="52" y="36"/>
                </a:cxn>
                <a:cxn ang="0">
                  <a:pos x="55" y="34"/>
                </a:cxn>
                <a:cxn ang="0">
                  <a:pos x="56" y="31"/>
                </a:cxn>
                <a:cxn ang="0">
                  <a:pos x="57" y="28"/>
                </a:cxn>
                <a:cxn ang="0">
                  <a:pos x="58" y="25"/>
                </a:cxn>
                <a:cxn ang="0">
                  <a:pos x="60" y="22"/>
                </a:cxn>
                <a:cxn ang="0">
                  <a:pos x="62" y="21"/>
                </a:cxn>
                <a:cxn ang="0">
                  <a:pos x="62" y="25"/>
                </a:cxn>
                <a:cxn ang="0">
                  <a:pos x="64" y="19"/>
                </a:cxn>
                <a:cxn ang="0">
                  <a:pos x="67" y="15"/>
                </a:cxn>
                <a:cxn ang="0">
                  <a:pos x="75" y="9"/>
                </a:cxn>
                <a:cxn ang="0">
                  <a:pos x="79" y="7"/>
                </a:cxn>
                <a:cxn ang="0">
                  <a:pos x="80" y="9"/>
                </a:cxn>
                <a:cxn ang="0">
                  <a:pos x="80" y="11"/>
                </a:cxn>
                <a:cxn ang="0">
                  <a:pos x="83" y="9"/>
                </a:cxn>
                <a:cxn ang="0">
                  <a:pos x="91" y="8"/>
                </a:cxn>
                <a:cxn ang="0">
                  <a:pos x="89" y="12"/>
                </a:cxn>
                <a:cxn ang="0">
                  <a:pos x="88" y="15"/>
                </a:cxn>
                <a:cxn ang="0">
                  <a:pos x="91" y="14"/>
                </a:cxn>
                <a:cxn ang="0">
                  <a:pos x="94" y="13"/>
                </a:cxn>
                <a:cxn ang="0">
                  <a:pos x="100" y="14"/>
                </a:cxn>
                <a:cxn ang="0">
                  <a:pos x="99" y="17"/>
                </a:cxn>
                <a:cxn ang="0">
                  <a:pos x="108" y="18"/>
                </a:cxn>
                <a:cxn ang="0">
                  <a:pos x="114" y="17"/>
                </a:cxn>
                <a:cxn ang="0">
                  <a:pos x="120" y="15"/>
                </a:cxn>
                <a:cxn ang="0">
                  <a:pos x="127" y="16"/>
                </a:cxn>
                <a:cxn ang="0">
                  <a:pos x="135" y="16"/>
                </a:cxn>
              </a:cxnLst>
              <a:rect l="0" t="0" r="r" b="b"/>
              <a:pathLst>
                <a:path w="217" h="43">
                  <a:moveTo>
                    <a:pt x="135" y="16"/>
                  </a:moveTo>
                  <a:lnTo>
                    <a:pt x="137" y="17"/>
                  </a:lnTo>
                  <a:lnTo>
                    <a:pt x="140" y="16"/>
                  </a:lnTo>
                  <a:lnTo>
                    <a:pt x="154" y="15"/>
                  </a:lnTo>
                  <a:lnTo>
                    <a:pt x="167" y="11"/>
                  </a:lnTo>
                  <a:lnTo>
                    <a:pt x="173" y="11"/>
                  </a:lnTo>
                  <a:lnTo>
                    <a:pt x="173" y="13"/>
                  </a:lnTo>
                  <a:lnTo>
                    <a:pt x="216" y="9"/>
                  </a:lnTo>
                  <a:lnTo>
                    <a:pt x="180" y="16"/>
                  </a:lnTo>
                  <a:lnTo>
                    <a:pt x="170" y="15"/>
                  </a:lnTo>
                  <a:lnTo>
                    <a:pt x="173" y="17"/>
                  </a:lnTo>
                  <a:lnTo>
                    <a:pt x="156" y="17"/>
                  </a:lnTo>
                  <a:lnTo>
                    <a:pt x="150" y="16"/>
                  </a:lnTo>
                  <a:lnTo>
                    <a:pt x="146" y="17"/>
                  </a:lnTo>
                  <a:lnTo>
                    <a:pt x="146" y="19"/>
                  </a:lnTo>
                  <a:lnTo>
                    <a:pt x="150" y="19"/>
                  </a:lnTo>
                  <a:lnTo>
                    <a:pt x="152" y="20"/>
                  </a:lnTo>
                  <a:lnTo>
                    <a:pt x="148" y="23"/>
                  </a:lnTo>
                  <a:lnTo>
                    <a:pt x="107" y="27"/>
                  </a:lnTo>
                  <a:lnTo>
                    <a:pt x="108" y="29"/>
                  </a:lnTo>
                  <a:lnTo>
                    <a:pt x="89" y="34"/>
                  </a:lnTo>
                  <a:lnTo>
                    <a:pt x="92" y="36"/>
                  </a:lnTo>
                  <a:lnTo>
                    <a:pt x="68" y="36"/>
                  </a:lnTo>
                  <a:lnTo>
                    <a:pt x="59" y="39"/>
                  </a:lnTo>
                  <a:lnTo>
                    <a:pt x="53" y="42"/>
                  </a:lnTo>
                  <a:lnTo>
                    <a:pt x="47" y="41"/>
                  </a:lnTo>
                  <a:lnTo>
                    <a:pt x="38" y="33"/>
                  </a:lnTo>
                  <a:lnTo>
                    <a:pt x="31" y="31"/>
                  </a:lnTo>
                  <a:lnTo>
                    <a:pt x="33" y="29"/>
                  </a:lnTo>
                  <a:lnTo>
                    <a:pt x="24" y="27"/>
                  </a:lnTo>
                  <a:lnTo>
                    <a:pt x="26" y="25"/>
                  </a:lnTo>
                  <a:lnTo>
                    <a:pt x="10" y="21"/>
                  </a:lnTo>
                  <a:lnTo>
                    <a:pt x="0" y="20"/>
                  </a:lnTo>
                  <a:lnTo>
                    <a:pt x="15" y="16"/>
                  </a:lnTo>
                  <a:lnTo>
                    <a:pt x="19" y="15"/>
                  </a:lnTo>
                  <a:lnTo>
                    <a:pt x="17" y="14"/>
                  </a:lnTo>
                  <a:lnTo>
                    <a:pt x="25" y="10"/>
                  </a:lnTo>
                  <a:lnTo>
                    <a:pt x="32" y="9"/>
                  </a:lnTo>
                  <a:lnTo>
                    <a:pt x="32" y="8"/>
                  </a:lnTo>
                  <a:lnTo>
                    <a:pt x="30" y="7"/>
                  </a:lnTo>
                  <a:lnTo>
                    <a:pt x="31" y="4"/>
                  </a:lnTo>
                  <a:lnTo>
                    <a:pt x="36" y="4"/>
                  </a:lnTo>
                  <a:lnTo>
                    <a:pt x="37" y="2"/>
                  </a:lnTo>
                  <a:lnTo>
                    <a:pt x="34" y="1"/>
                  </a:lnTo>
                  <a:lnTo>
                    <a:pt x="35" y="0"/>
                  </a:lnTo>
                  <a:lnTo>
                    <a:pt x="39" y="0"/>
                  </a:lnTo>
                  <a:lnTo>
                    <a:pt x="40" y="1"/>
                  </a:lnTo>
                  <a:lnTo>
                    <a:pt x="43" y="9"/>
                  </a:lnTo>
                  <a:lnTo>
                    <a:pt x="45" y="16"/>
                  </a:lnTo>
                  <a:lnTo>
                    <a:pt x="47" y="24"/>
                  </a:lnTo>
                  <a:lnTo>
                    <a:pt x="48" y="32"/>
                  </a:lnTo>
                  <a:lnTo>
                    <a:pt x="48" y="33"/>
                  </a:lnTo>
                  <a:lnTo>
                    <a:pt x="49" y="33"/>
                  </a:lnTo>
                  <a:lnTo>
                    <a:pt x="49" y="34"/>
                  </a:lnTo>
                  <a:lnTo>
                    <a:pt x="49" y="35"/>
                  </a:lnTo>
                  <a:lnTo>
                    <a:pt x="50" y="35"/>
                  </a:lnTo>
                  <a:lnTo>
                    <a:pt x="51" y="36"/>
                  </a:lnTo>
                  <a:lnTo>
                    <a:pt x="52" y="36"/>
                  </a:lnTo>
                  <a:lnTo>
                    <a:pt x="53" y="36"/>
                  </a:lnTo>
                  <a:lnTo>
                    <a:pt x="55" y="34"/>
                  </a:lnTo>
                  <a:lnTo>
                    <a:pt x="55" y="33"/>
                  </a:lnTo>
                  <a:lnTo>
                    <a:pt x="56" y="31"/>
                  </a:lnTo>
                  <a:lnTo>
                    <a:pt x="56" y="29"/>
                  </a:lnTo>
                  <a:lnTo>
                    <a:pt x="57" y="28"/>
                  </a:lnTo>
                  <a:lnTo>
                    <a:pt x="57" y="26"/>
                  </a:lnTo>
                  <a:lnTo>
                    <a:pt x="58" y="25"/>
                  </a:lnTo>
                  <a:lnTo>
                    <a:pt x="59" y="24"/>
                  </a:lnTo>
                  <a:lnTo>
                    <a:pt x="60" y="22"/>
                  </a:lnTo>
                  <a:lnTo>
                    <a:pt x="61" y="20"/>
                  </a:lnTo>
                  <a:lnTo>
                    <a:pt x="62" y="21"/>
                  </a:lnTo>
                  <a:lnTo>
                    <a:pt x="62" y="23"/>
                  </a:lnTo>
                  <a:lnTo>
                    <a:pt x="62" y="25"/>
                  </a:lnTo>
                  <a:lnTo>
                    <a:pt x="63" y="22"/>
                  </a:lnTo>
                  <a:lnTo>
                    <a:pt x="64" y="19"/>
                  </a:lnTo>
                  <a:lnTo>
                    <a:pt x="66" y="17"/>
                  </a:lnTo>
                  <a:lnTo>
                    <a:pt x="67" y="15"/>
                  </a:lnTo>
                  <a:lnTo>
                    <a:pt x="72" y="10"/>
                  </a:lnTo>
                  <a:lnTo>
                    <a:pt x="75" y="9"/>
                  </a:lnTo>
                  <a:lnTo>
                    <a:pt x="77" y="8"/>
                  </a:lnTo>
                  <a:lnTo>
                    <a:pt x="79" y="7"/>
                  </a:lnTo>
                  <a:lnTo>
                    <a:pt x="80" y="7"/>
                  </a:lnTo>
                  <a:lnTo>
                    <a:pt x="80" y="9"/>
                  </a:lnTo>
                  <a:lnTo>
                    <a:pt x="79" y="11"/>
                  </a:lnTo>
                  <a:lnTo>
                    <a:pt x="80" y="11"/>
                  </a:lnTo>
                  <a:lnTo>
                    <a:pt x="81" y="10"/>
                  </a:lnTo>
                  <a:lnTo>
                    <a:pt x="83" y="9"/>
                  </a:lnTo>
                  <a:lnTo>
                    <a:pt x="84" y="8"/>
                  </a:lnTo>
                  <a:lnTo>
                    <a:pt x="91" y="8"/>
                  </a:lnTo>
                  <a:lnTo>
                    <a:pt x="93" y="8"/>
                  </a:lnTo>
                  <a:lnTo>
                    <a:pt x="89" y="12"/>
                  </a:lnTo>
                  <a:lnTo>
                    <a:pt x="88" y="14"/>
                  </a:lnTo>
                  <a:lnTo>
                    <a:pt x="88" y="15"/>
                  </a:lnTo>
                  <a:lnTo>
                    <a:pt x="89" y="15"/>
                  </a:lnTo>
                  <a:lnTo>
                    <a:pt x="91" y="14"/>
                  </a:lnTo>
                  <a:lnTo>
                    <a:pt x="92" y="14"/>
                  </a:lnTo>
                  <a:lnTo>
                    <a:pt x="94" y="13"/>
                  </a:lnTo>
                  <a:lnTo>
                    <a:pt x="99" y="13"/>
                  </a:lnTo>
                  <a:lnTo>
                    <a:pt x="100" y="14"/>
                  </a:lnTo>
                  <a:lnTo>
                    <a:pt x="99" y="15"/>
                  </a:lnTo>
                  <a:lnTo>
                    <a:pt x="99" y="17"/>
                  </a:lnTo>
                  <a:lnTo>
                    <a:pt x="102" y="18"/>
                  </a:lnTo>
                  <a:lnTo>
                    <a:pt x="108" y="18"/>
                  </a:lnTo>
                  <a:lnTo>
                    <a:pt x="111" y="17"/>
                  </a:lnTo>
                  <a:lnTo>
                    <a:pt x="114" y="17"/>
                  </a:lnTo>
                  <a:lnTo>
                    <a:pt x="117" y="16"/>
                  </a:lnTo>
                  <a:lnTo>
                    <a:pt x="120" y="15"/>
                  </a:lnTo>
                  <a:lnTo>
                    <a:pt x="121" y="18"/>
                  </a:lnTo>
                  <a:lnTo>
                    <a:pt x="127" y="16"/>
                  </a:lnTo>
                  <a:lnTo>
                    <a:pt x="131" y="14"/>
                  </a:lnTo>
                  <a:lnTo>
                    <a:pt x="135" y="16"/>
                  </a:lnTo>
                </a:path>
              </a:pathLst>
            </a:custGeom>
            <a:solidFill>
              <a:srgbClr val="0000B2"/>
            </a:solid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grpSp>
      <p:grpSp>
        <p:nvGrpSpPr>
          <p:cNvPr id="34900" name="Group 84"/>
          <p:cNvGrpSpPr>
            <a:grpSpLocks/>
          </p:cNvGrpSpPr>
          <p:nvPr/>
        </p:nvGrpSpPr>
        <p:grpSpPr bwMode="auto">
          <a:xfrm>
            <a:off x="7543800" y="3505200"/>
            <a:ext cx="1100137" cy="839788"/>
            <a:chOff x="4631" y="2164"/>
            <a:chExt cx="693" cy="529"/>
          </a:xfrm>
          <a:solidFill>
            <a:schemeClr val="bg1">
              <a:lumMod val="50000"/>
              <a:lumOff val="50000"/>
            </a:schemeClr>
          </a:solidFill>
        </p:grpSpPr>
        <p:sp>
          <p:nvSpPr>
            <p:cNvPr id="34901" name="Freeform 85"/>
            <p:cNvSpPr>
              <a:spLocks/>
            </p:cNvSpPr>
            <p:nvPr/>
          </p:nvSpPr>
          <p:spPr bwMode="auto">
            <a:xfrm>
              <a:off x="4738" y="2164"/>
              <a:ext cx="266" cy="318"/>
            </a:xfrm>
            <a:custGeom>
              <a:avLst/>
              <a:gdLst/>
              <a:ahLst/>
              <a:cxnLst>
                <a:cxn ang="0">
                  <a:pos x="23" y="317"/>
                </a:cxn>
                <a:cxn ang="0">
                  <a:pos x="0" y="249"/>
                </a:cxn>
                <a:cxn ang="0">
                  <a:pos x="4" y="243"/>
                </a:cxn>
                <a:cxn ang="0">
                  <a:pos x="9" y="231"/>
                </a:cxn>
                <a:cxn ang="0">
                  <a:pos x="24" y="200"/>
                </a:cxn>
                <a:cxn ang="0">
                  <a:pos x="23" y="189"/>
                </a:cxn>
                <a:cxn ang="0">
                  <a:pos x="30" y="182"/>
                </a:cxn>
                <a:cxn ang="0">
                  <a:pos x="45" y="144"/>
                </a:cxn>
                <a:cxn ang="0">
                  <a:pos x="60" y="109"/>
                </a:cxn>
                <a:cxn ang="0">
                  <a:pos x="57" y="103"/>
                </a:cxn>
                <a:cxn ang="0">
                  <a:pos x="62" y="96"/>
                </a:cxn>
                <a:cxn ang="0">
                  <a:pos x="67" y="84"/>
                </a:cxn>
                <a:cxn ang="0">
                  <a:pos x="67" y="74"/>
                </a:cxn>
                <a:cxn ang="0">
                  <a:pos x="74" y="64"/>
                </a:cxn>
                <a:cxn ang="0">
                  <a:pos x="79" y="61"/>
                </a:cxn>
                <a:cxn ang="0">
                  <a:pos x="88" y="42"/>
                </a:cxn>
                <a:cxn ang="0">
                  <a:pos x="87" y="38"/>
                </a:cxn>
                <a:cxn ang="0">
                  <a:pos x="89" y="32"/>
                </a:cxn>
                <a:cxn ang="0">
                  <a:pos x="94" y="32"/>
                </a:cxn>
                <a:cxn ang="0">
                  <a:pos x="101" y="13"/>
                </a:cxn>
                <a:cxn ang="0">
                  <a:pos x="100" y="0"/>
                </a:cxn>
                <a:cxn ang="0">
                  <a:pos x="155" y="1"/>
                </a:cxn>
                <a:cxn ang="0">
                  <a:pos x="161" y="18"/>
                </a:cxn>
                <a:cxn ang="0">
                  <a:pos x="168" y="6"/>
                </a:cxn>
                <a:cxn ang="0">
                  <a:pos x="166" y="0"/>
                </a:cxn>
                <a:cxn ang="0">
                  <a:pos x="223" y="1"/>
                </a:cxn>
                <a:cxn ang="0">
                  <a:pos x="265" y="87"/>
                </a:cxn>
                <a:cxn ang="0">
                  <a:pos x="251" y="92"/>
                </a:cxn>
                <a:cxn ang="0">
                  <a:pos x="246" y="109"/>
                </a:cxn>
                <a:cxn ang="0">
                  <a:pos x="182" y="149"/>
                </a:cxn>
                <a:cxn ang="0">
                  <a:pos x="177" y="151"/>
                </a:cxn>
                <a:cxn ang="0">
                  <a:pos x="149" y="151"/>
                </a:cxn>
                <a:cxn ang="0">
                  <a:pos x="109" y="150"/>
                </a:cxn>
                <a:cxn ang="0">
                  <a:pos x="78" y="218"/>
                </a:cxn>
                <a:cxn ang="0">
                  <a:pos x="61" y="259"/>
                </a:cxn>
                <a:cxn ang="0">
                  <a:pos x="53" y="260"/>
                </a:cxn>
                <a:cxn ang="0">
                  <a:pos x="50" y="270"/>
                </a:cxn>
                <a:cxn ang="0">
                  <a:pos x="49" y="270"/>
                </a:cxn>
                <a:cxn ang="0">
                  <a:pos x="45" y="270"/>
                </a:cxn>
                <a:cxn ang="0">
                  <a:pos x="41" y="272"/>
                </a:cxn>
                <a:cxn ang="0">
                  <a:pos x="40" y="272"/>
                </a:cxn>
                <a:cxn ang="0">
                  <a:pos x="40" y="273"/>
                </a:cxn>
                <a:cxn ang="0">
                  <a:pos x="40" y="274"/>
                </a:cxn>
                <a:cxn ang="0">
                  <a:pos x="41" y="277"/>
                </a:cxn>
                <a:cxn ang="0">
                  <a:pos x="39" y="300"/>
                </a:cxn>
                <a:cxn ang="0">
                  <a:pos x="23" y="317"/>
                </a:cxn>
              </a:cxnLst>
              <a:rect l="0" t="0" r="r" b="b"/>
              <a:pathLst>
                <a:path w="266" h="318">
                  <a:moveTo>
                    <a:pt x="23" y="317"/>
                  </a:moveTo>
                  <a:lnTo>
                    <a:pt x="0" y="249"/>
                  </a:lnTo>
                  <a:lnTo>
                    <a:pt x="4" y="243"/>
                  </a:lnTo>
                  <a:lnTo>
                    <a:pt x="9" y="231"/>
                  </a:lnTo>
                  <a:lnTo>
                    <a:pt x="24" y="200"/>
                  </a:lnTo>
                  <a:lnTo>
                    <a:pt x="23" y="189"/>
                  </a:lnTo>
                  <a:lnTo>
                    <a:pt x="30" y="182"/>
                  </a:lnTo>
                  <a:lnTo>
                    <a:pt x="45" y="144"/>
                  </a:lnTo>
                  <a:lnTo>
                    <a:pt x="60" y="109"/>
                  </a:lnTo>
                  <a:lnTo>
                    <a:pt x="57" y="103"/>
                  </a:lnTo>
                  <a:lnTo>
                    <a:pt x="62" y="96"/>
                  </a:lnTo>
                  <a:lnTo>
                    <a:pt x="67" y="84"/>
                  </a:lnTo>
                  <a:lnTo>
                    <a:pt x="67" y="74"/>
                  </a:lnTo>
                  <a:lnTo>
                    <a:pt x="74" y="64"/>
                  </a:lnTo>
                  <a:lnTo>
                    <a:pt x="79" y="61"/>
                  </a:lnTo>
                  <a:lnTo>
                    <a:pt x="88" y="42"/>
                  </a:lnTo>
                  <a:lnTo>
                    <a:pt x="87" y="38"/>
                  </a:lnTo>
                  <a:lnTo>
                    <a:pt x="89" y="32"/>
                  </a:lnTo>
                  <a:lnTo>
                    <a:pt x="94" y="32"/>
                  </a:lnTo>
                  <a:lnTo>
                    <a:pt x="101" y="13"/>
                  </a:lnTo>
                  <a:lnTo>
                    <a:pt x="100" y="0"/>
                  </a:lnTo>
                  <a:lnTo>
                    <a:pt x="155" y="1"/>
                  </a:lnTo>
                  <a:lnTo>
                    <a:pt x="161" y="18"/>
                  </a:lnTo>
                  <a:lnTo>
                    <a:pt x="168" y="6"/>
                  </a:lnTo>
                  <a:lnTo>
                    <a:pt x="166" y="0"/>
                  </a:lnTo>
                  <a:lnTo>
                    <a:pt x="223" y="1"/>
                  </a:lnTo>
                  <a:lnTo>
                    <a:pt x="265" y="87"/>
                  </a:lnTo>
                  <a:lnTo>
                    <a:pt x="251" y="92"/>
                  </a:lnTo>
                  <a:lnTo>
                    <a:pt x="246" y="109"/>
                  </a:lnTo>
                  <a:lnTo>
                    <a:pt x="182" y="149"/>
                  </a:lnTo>
                  <a:lnTo>
                    <a:pt x="177" y="151"/>
                  </a:lnTo>
                  <a:lnTo>
                    <a:pt x="149" y="151"/>
                  </a:lnTo>
                  <a:lnTo>
                    <a:pt x="109" y="150"/>
                  </a:lnTo>
                  <a:lnTo>
                    <a:pt x="78" y="218"/>
                  </a:lnTo>
                  <a:lnTo>
                    <a:pt x="61" y="259"/>
                  </a:lnTo>
                  <a:lnTo>
                    <a:pt x="53" y="260"/>
                  </a:lnTo>
                  <a:lnTo>
                    <a:pt x="50" y="270"/>
                  </a:lnTo>
                  <a:lnTo>
                    <a:pt x="49" y="270"/>
                  </a:lnTo>
                  <a:lnTo>
                    <a:pt x="45" y="270"/>
                  </a:lnTo>
                  <a:lnTo>
                    <a:pt x="41" y="272"/>
                  </a:lnTo>
                  <a:lnTo>
                    <a:pt x="40" y="272"/>
                  </a:lnTo>
                  <a:lnTo>
                    <a:pt x="40" y="273"/>
                  </a:lnTo>
                  <a:lnTo>
                    <a:pt x="40" y="274"/>
                  </a:lnTo>
                  <a:lnTo>
                    <a:pt x="41" y="277"/>
                  </a:lnTo>
                  <a:lnTo>
                    <a:pt x="39" y="300"/>
                  </a:lnTo>
                  <a:lnTo>
                    <a:pt x="23" y="317"/>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02" name="Freeform 86"/>
            <p:cNvSpPr>
              <a:spLocks/>
            </p:cNvSpPr>
            <p:nvPr/>
          </p:nvSpPr>
          <p:spPr bwMode="auto">
            <a:xfrm>
              <a:off x="4721" y="2310"/>
              <a:ext cx="256" cy="339"/>
            </a:xfrm>
            <a:custGeom>
              <a:avLst/>
              <a:gdLst/>
              <a:ahLst/>
              <a:cxnLst>
                <a:cxn ang="0">
                  <a:pos x="26" y="319"/>
                </a:cxn>
                <a:cxn ang="0">
                  <a:pos x="76" y="327"/>
                </a:cxn>
                <a:cxn ang="0">
                  <a:pos x="123" y="338"/>
                </a:cxn>
                <a:cxn ang="0">
                  <a:pos x="142" y="303"/>
                </a:cxn>
                <a:cxn ang="0">
                  <a:pos x="137" y="268"/>
                </a:cxn>
                <a:cxn ang="0">
                  <a:pos x="181" y="264"/>
                </a:cxn>
                <a:cxn ang="0">
                  <a:pos x="182" y="219"/>
                </a:cxn>
                <a:cxn ang="0">
                  <a:pos x="193" y="201"/>
                </a:cxn>
                <a:cxn ang="0">
                  <a:pos x="219" y="194"/>
                </a:cxn>
                <a:cxn ang="0">
                  <a:pos x="231" y="182"/>
                </a:cxn>
                <a:cxn ang="0">
                  <a:pos x="229" y="167"/>
                </a:cxn>
                <a:cxn ang="0">
                  <a:pos x="229" y="165"/>
                </a:cxn>
                <a:cxn ang="0">
                  <a:pos x="226" y="164"/>
                </a:cxn>
                <a:cxn ang="0">
                  <a:pos x="226" y="163"/>
                </a:cxn>
                <a:cxn ang="0">
                  <a:pos x="229" y="106"/>
                </a:cxn>
                <a:cxn ang="0">
                  <a:pos x="230" y="99"/>
                </a:cxn>
                <a:cxn ang="0">
                  <a:pos x="237" y="26"/>
                </a:cxn>
                <a:cxn ang="0">
                  <a:pos x="255" y="14"/>
                </a:cxn>
                <a:cxn ang="0">
                  <a:pos x="248" y="1"/>
                </a:cxn>
                <a:cxn ang="0">
                  <a:pos x="193" y="5"/>
                </a:cxn>
                <a:cxn ang="0">
                  <a:pos x="126" y="4"/>
                </a:cxn>
                <a:cxn ang="0">
                  <a:pos x="78" y="114"/>
                </a:cxn>
                <a:cxn ang="0">
                  <a:pos x="68" y="125"/>
                </a:cxn>
                <a:cxn ang="0">
                  <a:pos x="62" y="125"/>
                </a:cxn>
                <a:cxn ang="0">
                  <a:pos x="58" y="128"/>
                </a:cxn>
                <a:cxn ang="0">
                  <a:pos x="57" y="129"/>
                </a:cxn>
                <a:cxn ang="0">
                  <a:pos x="60" y="132"/>
                </a:cxn>
                <a:cxn ang="0">
                  <a:pos x="56" y="158"/>
                </a:cxn>
                <a:cxn ang="0">
                  <a:pos x="72" y="162"/>
                </a:cxn>
                <a:cxn ang="0">
                  <a:pos x="100" y="178"/>
                </a:cxn>
                <a:cxn ang="0">
                  <a:pos x="107" y="173"/>
                </a:cxn>
                <a:cxn ang="0">
                  <a:pos x="149" y="172"/>
                </a:cxn>
                <a:cxn ang="0">
                  <a:pos x="182" y="129"/>
                </a:cxn>
                <a:cxn ang="0">
                  <a:pos x="181" y="123"/>
                </a:cxn>
                <a:cxn ang="0">
                  <a:pos x="216" y="57"/>
                </a:cxn>
                <a:cxn ang="0">
                  <a:pos x="213" y="94"/>
                </a:cxn>
                <a:cxn ang="0">
                  <a:pos x="209" y="103"/>
                </a:cxn>
                <a:cxn ang="0">
                  <a:pos x="170" y="175"/>
                </a:cxn>
                <a:cxn ang="0">
                  <a:pos x="118" y="175"/>
                </a:cxn>
                <a:cxn ang="0">
                  <a:pos x="107" y="186"/>
                </a:cxn>
                <a:cxn ang="0">
                  <a:pos x="73" y="174"/>
                </a:cxn>
                <a:cxn ang="0">
                  <a:pos x="73" y="160"/>
                </a:cxn>
                <a:cxn ang="0">
                  <a:pos x="50" y="174"/>
                </a:cxn>
                <a:cxn ang="0">
                  <a:pos x="68" y="201"/>
                </a:cxn>
                <a:cxn ang="0">
                  <a:pos x="3" y="211"/>
                </a:cxn>
                <a:cxn ang="0">
                  <a:pos x="0" y="228"/>
                </a:cxn>
                <a:cxn ang="0">
                  <a:pos x="45" y="238"/>
                </a:cxn>
                <a:cxn ang="0">
                  <a:pos x="31" y="244"/>
                </a:cxn>
                <a:cxn ang="0">
                  <a:pos x="19" y="265"/>
                </a:cxn>
              </a:cxnLst>
              <a:rect l="0" t="0" r="r" b="b"/>
              <a:pathLst>
                <a:path w="256" h="339">
                  <a:moveTo>
                    <a:pt x="18" y="296"/>
                  </a:moveTo>
                  <a:lnTo>
                    <a:pt x="26" y="319"/>
                  </a:lnTo>
                  <a:lnTo>
                    <a:pt x="39" y="329"/>
                  </a:lnTo>
                  <a:lnTo>
                    <a:pt x="76" y="327"/>
                  </a:lnTo>
                  <a:lnTo>
                    <a:pt x="88" y="338"/>
                  </a:lnTo>
                  <a:lnTo>
                    <a:pt x="123" y="338"/>
                  </a:lnTo>
                  <a:lnTo>
                    <a:pt x="136" y="324"/>
                  </a:lnTo>
                  <a:lnTo>
                    <a:pt x="142" y="303"/>
                  </a:lnTo>
                  <a:lnTo>
                    <a:pt x="142" y="279"/>
                  </a:lnTo>
                  <a:lnTo>
                    <a:pt x="137" y="268"/>
                  </a:lnTo>
                  <a:lnTo>
                    <a:pt x="149" y="271"/>
                  </a:lnTo>
                  <a:lnTo>
                    <a:pt x="181" y="264"/>
                  </a:lnTo>
                  <a:lnTo>
                    <a:pt x="181" y="239"/>
                  </a:lnTo>
                  <a:lnTo>
                    <a:pt x="182" y="219"/>
                  </a:lnTo>
                  <a:lnTo>
                    <a:pt x="194" y="216"/>
                  </a:lnTo>
                  <a:lnTo>
                    <a:pt x="193" y="201"/>
                  </a:lnTo>
                  <a:lnTo>
                    <a:pt x="207" y="193"/>
                  </a:lnTo>
                  <a:lnTo>
                    <a:pt x="219" y="194"/>
                  </a:lnTo>
                  <a:lnTo>
                    <a:pt x="229" y="193"/>
                  </a:lnTo>
                  <a:lnTo>
                    <a:pt x="231" y="182"/>
                  </a:lnTo>
                  <a:lnTo>
                    <a:pt x="228" y="176"/>
                  </a:lnTo>
                  <a:lnTo>
                    <a:pt x="229" y="167"/>
                  </a:lnTo>
                  <a:lnTo>
                    <a:pt x="229" y="166"/>
                  </a:lnTo>
                  <a:lnTo>
                    <a:pt x="229" y="165"/>
                  </a:lnTo>
                  <a:lnTo>
                    <a:pt x="228" y="164"/>
                  </a:lnTo>
                  <a:lnTo>
                    <a:pt x="226" y="164"/>
                  </a:lnTo>
                  <a:lnTo>
                    <a:pt x="225" y="164"/>
                  </a:lnTo>
                  <a:lnTo>
                    <a:pt x="226" y="163"/>
                  </a:lnTo>
                  <a:lnTo>
                    <a:pt x="224" y="162"/>
                  </a:lnTo>
                  <a:lnTo>
                    <a:pt x="229" y="106"/>
                  </a:lnTo>
                  <a:lnTo>
                    <a:pt x="230" y="102"/>
                  </a:lnTo>
                  <a:lnTo>
                    <a:pt x="230" y="99"/>
                  </a:lnTo>
                  <a:lnTo>
                    <a:pt x="229" y="97"/>
                  </a:lnTo>
                  <a:lnTo>
                    <a:pt x="237" y="26"/>
                  </a:lnTo>
                  <a:lnTo>
                    <a:pt x="250" y="22"/>
                  </a:lnTo>
                  <a:lnTo>
                    <a:pt x="255" y="14"/>
                  </a:lnTo>
                  <a:lnTo>
                    <a:pt x="255" y="4"/>
                  </a:lnTo>
                  <a:lnTo>
                    <a:pt x="248" y="1"/>
                  </a:lnTo>
                  <a:lnTo>
                    <a:pt x="245" y="0"/>
                  </a:lnTo>
                  <a:lnTo>
                    <a:pt x="193" y="5"/>
                  </a:lnTo>
                  <a:lnTo>
                    <a:pt x="165" y="6"/>
                  </a:lnTo>
                  <a:lnTo>
                    <a:pt x="126" y="4"/>
                  </a:lnTo>
                  <a:lnTo>
                    <a:pt x="95" y="73"/>
                  </a:lnTo>
                  <a:lnTo>
                    <a:pt x="78" y="114"/>
                  </a:lnTo>
                  <a:lnTo>
                    <a:pt x="72" y="115"/>
                  </a:lnTo>
                  <a:lnTo>
                    <a:pt x="68" y="125"/>
                  </a:lnTo>
                  <a:lnTo>
                    <a:pt x="67" y="125"/>
                  </a:lnTo>
                  <a:lnTo>
                    <a:pt x="62" y="125"/>
                  </a:lnTo>
                  <a:lnTo>
                    <a:pt x="58" y="127"/>
                  </a:lnTo>
                  <a:lnTo>
                    <a:pt x="58" y="128"/>
                  </a:lnTo>
                  <a:lnTo>
                    <a:pt x="58" y="129"/>
                  </a:lnTo>
                  <a:lnTo>
                    <a:pt x="57" y="129"/>
                  </a:lnTo>
                  <a:lnTo>
                    <a:pt x="58" y="129"/>
                  </a:lnTo>
                  <a:lnTo>
                    <a:pt x="60" y="132"/>
                  </a:lnTo>
                  <a:lnTo>
                    <a:pt x="57" y="156"/>
                  </a:lnTo>
                  <a:lnTo>
                    <a:pt x="56" y="158"/>
                  </a:lnTo>
                  <a:lnTo>
                    <a:pt x="73" y="159"/>
                  </a:lnTo>
                  <a:lnTo>
                    <a:pt x="72" y="162"/>
                  </a:lnTo>
                  <a:lnTo>
                    <a:pt x="73" y="174"/>
                  </a:lnTo>
                  <a:lnTo>
                    <a:pt x="100" y="178"/>
                  </a:lnTo>
                  <a:lnTo>
                    <a:pt x="107" y="186"/>
                  </a:lnTo>
                  <a:lnTo>
                    <a:pt x="107" y="173"/>
                  </a:lnTo>
                  <a:lnTo>
                    <a:pt x="118" y="174"/>
                  </a:lnTo>
                  <a:lnTo>
                    <a:pt x="149" y="172"/>
                  </a:lnTo>
                  <a:lnTo>
                    <a:pt x="159" y="160"/>
                  </a:lnTo>
                  <a:lnTo>
                    <a:pt x="182" y="129"/>
                  </a:lnTo>
                  <a:lnTo>
                    <a:pt x="181" y="128"/>
                  </a:lnTo>
                  <a:lnTo>
                    <a:pt x="181" y="123"/>
                  </a:lnTo>
                  <a:lnTo>
                    <a:pt x="209" y="71"/>
                  </a:lnTo>
                  <a:lnTo>
                    <a:pt x="216" y="57"/>
                  </a:lnTo>
                  <a:lnTo>
                    <a:pt x="219" y="54"/>
                  </a:lnTo>
                  <a:lnTo>
                    <a:pt x="213" y="94"/>
                  </a:lnTo>
                  <a:lnTo>
                    <a:pt x="208" y="101"/>
                  </a:lnTo>
                  <a:lnTo>
                    <a:pt x="209" y="103"/>
                  </a:lnTo>
                  <a:lnTo>
                    <a:pt x="203" y="173"/>
                  </a:lnTo>
                  <a:lnTo>
                    <a:pt x="170" y="175"/>
                  </a:lnTo>
                  <a:lnTo>
                    <a:pt x="169" y="175"/>
                  </a:lnTo>
                  <a:lnTo>
                    <a:pt x="118" y="175"/>
                  </a:lnTo>
                  <a:lnTo>
                    <a:pt x="107" y="173"/>
                  </a:lnTo>
                  <a:lnTo>
                    <a:pt x="107" y="186"/>
                  </a:lnTo>
                  <a:lnTo>
                    <a:pt x="100" y="179"/>
                  </a:lnTo>
                  <a:lnTo>
                    <a:pt x="73" y="174"/>
                  </a:lnTo>
                  <a:lnTo>
                    <a:pt x="72" y="162"/>
                  </a:lnTo>
                  <a:lnTo>
                    <a:pt x="73" y="160"/>
                  </a:lnTo>
                  <a:lnTo>
                    <a:pt x="56" y="158"/>
                  </a:lnTo>
                  <a:lnTo>
                    <a:pt x="50" y="174"/>
                  </a:lnTo>
                  <a:lnTo>
                    <a:pt x="58" y="196"/>
                  </a:lnTo>
                  <a:lnTo>
                    <a:pt x="68" y="201"/>
                  </a:lnTo>
                  <a:lnTo>
                    <a:pt x="8" y="208"/>
                  </a:lnTo>
                  <a:lnTo>
                    <a:pt x="3" y="211"/>
                  </a:lnTo>
                  <a:lnTo>
                    <a:pt x="3" y="227"/>
                  </a:lnTo>
                  <a:lnTo>
                    <a:pt x="0" y="228"/>
                  </a:lnTo>
                  <a:lnTo>
                    <a:pt x="1" y="229"/>
                  </a:lnTo>
                  <a:lnTo>
                    <a:pt x="45" y="238"/>
                  </a:lnTo>
                  <a:lnTo>
                    <a:pt x="35" y="241"/>
                  </a:lnTo>
                  <a:lnTo>
                    <a:pt x="31" y="244"/>
                  </a:lnTo>
                  <a:lnTo>
                    <a:pt x="25" y="250"/>
                  </a:lnTo>
                  <a:lnTo>
                    <a:pt x="19" y="265"/>
                  </a:lnTo>
                  <a:lnTo>
                    <a:pt x="18" y="29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03" name="Freeform 87"/>
            <p:cNvSpPr>
              <a:spLocks/>
            </p:cNvSpPr>
            <p:nvPr/>
          </p:nvSpPr>
          <p:spPr bwMode="auto">
            <a:xfrm>
              <a:off x="4631" y="2521"/>
              <a:ext cx="136" cy="118"/>
            </a:xfrm>
            <a:custGeom>
              <a:avLst/>
              <a:gdLst/>
              <a:ahLst/>
              <a:cxnLst>
                <a:cxn ang="0">
                  <a:pos x="17" y="45"/>
                </a:cxn>
                <a:cxn ang="0">
                  <a:pos x="29" y="38"/>
                </a:cxn>
                <a:cxn ang="0">
                  <a:pos x="33" y="37"/>
                </a:cxn>
                <a:cxn ang="0">
                  <a:pos x="90" y="0"/>
                </a:cxn>
                <a:cxn ang="0">
                  <a:pos x="93" y="1"/>
                </a:cxn>
                <a:cxn ang="0">
                  <a:pos x="93" y="15"/>
                </a:cxn>
                <a:cxn ang="0">
                  <a:pos x="89" y="17"/>
                </a:cxn>
                <a:cxn ang="0">
                  <a:pos x="89" y="19"/>
                </a:cxn>
                <a:cxn ang="0">
                  <a:pos x="135" y="26"/>
                </a:cxn>
                <a:cxn ang="0">
                  <a:pos x="125" y="30"/>
                </a:cxn>
                <a:cxn ang="0">
                  <a:pos x="121" y="34"/>
                </a:cxn>
                <a:cxn ang="0">
                  <a:pos x="115" y="39"/>
                </a:cxn>
                <a:cxn ang="0">
                  <a:pos x="112" y="44"/>
                </a:cxn>
                <a:cxn ang="0">
                  <a:pos x="82" y="45"/>
                </a:cxn>
                <a:cxn ang="0">
                  <a:pos x="93" y="39"/>
                </a:cxn>
                <a:cxn ang="0">
                  <a:pos x="93" y="30"/>
                </a:cxn>
                <a:cxn ang="0">
                  <a:pos x="93" y="29"/>
                </a:cxn>
                <a:cxn ang="0">
                  <a:pos x="50" y="47"/>
                </a:cxn>
                <a:cxn ang="0">
                  <a:pos x="82" y="45"/>
                </a:cxn>
                <a:cxn ang="0">
                  <a:pos x="112" y="44"/>
                </a:cxn>
                <a:cxn ang="0">
                  <a:pos x="110" y="53"/>
                </a:cxn>
                <a:cxn ang="0">
                  <a:pos x="87" y="53"/>
                </a:cxn>
                <a:cxn ang="0">
                  <a:pos x="83" y="55"/>
                </a:cxn>
                <a:cxn ang="0">
                  <a:pos x="72" y="63"/>
                </a:cxn>
                <a:cxn ang="0">
                  <a:pos x="93" y="57"/>
                </a:cxn>
                <a:cxn ang="0">
                  <a:pos x="83" y="55"/>
                </a:cxn>
                <a:cxn ang="0">
                  <a:pos x="87" y="53"/>
                </a:cxn>
                <a:cxn ang="0">
                  <a:pos x="110" y="53"/>
                </a:cxn>
                <a:cxn ang="0">
                  <a:pos x="109" y="64"/>
                </a:cxn>
                <a:cxn ang="0">
                  <a:pos x="105" y="64"/>
                </a:cxn>
                <a:cxn ang="0">
                  <a:pos x="67" y="78"/>
                </a:cxn>
                <a:cxn ang="0">
                  <a:pos x="34" y="97"/>
                </a:cxn>
                <a:cxn ang="0">
                  <a:pos x="50" y="106"/>
                </a:cxn>
                <a:cxn ang="0">
                  <a:pos x="47" y="113"/>
                </a:cxn>
                <a:cxn ang="0">
                  <a:pos x="30" y="117"/>
                </a:cxn>
                <a:cxn ang="0">
                  <a:pos x="14" y="115"/>
                </a:cxn>
                <a:cxn ang="0">
                  <a:pos x="0" y="111"/>
                </a:cxn>
                <a:cxn ang="0">
                  <a:pos x="0" y="105"/>
                </a:cxn>
                <a:cxn ang="0">
                  <a:pos x="17" y="99"/>
                </a:cxn>
                <a:cxn ang="0">
                  <a:pos x="18" y="54"/>
                </a:cxn>
                <a:cxn ang="0">
                  <a:pos x="31" y="53"/>
                </a:cxn>
                <a:cxn ang="0">
                  <a:pos x="34" y="58"/>
                </a:cxn>
                <a:cxn ang="0">
                  <a:pos x="34" y="77"/>
                </a:cxn>
                <a:cxn ang="0">
                  <a:pos x="50" y="69"/>
                </a:cxn>
                <a:cxn ang="0">
                  <a:pos x="71" y="53"/>
                </a:cxn>
                <a:cxn ang="0">
                  <a:pos x="36" y="54"/>
                </a:cxn>
                <a:cxn ang="0">
                  <a:pos x="34" y="58"/>
                </a:cxn>
                <a:cxn ang="0">
                  <a:pos x="31" y="53"/>
                </a:cxn>
                <a:cxn ang="0">
                  <a:pos x="18" y="54"/>
                </a:cxn>
                <a:cxn ang="0">
                  <a:pos x="17" y="45"/>
                </a:cxn>
              </a:cxnLst>
              <a:rect l="0" t="0" r="r" b="b"/>
              <a:pathLst>
                <a:path w="136" h="118">
                  <a:moveTo>
                    <a:pt x="17" y="45"/>
                  </a:moveTo>
                  <a:lnTo>
                    <a:pt x="29" y="38"/>
                  </a:lnTo>
                  <a:lnTo>
                    <a:pt x="33" y="37"/>
                  </a:lnTo>
                  <a:lnTo>
                    <a:pt x="90" y="0"/>
                  </a:lnTo>
                  <a:lnTo>
                    <a:pt x="93" y="1"/>
                  </a:lnTo>
                  <a:lnTo>
                    <a:pt x="93" y="15"/>
                  </a:lnTo>
                  <a:lnTo>
                    <a:pt x="89" y="17"/>
                  </a:lnTo>
                  <a:lnTo>
                    <a:pt x="89" y="19"/>
                  </a:lnTo>
                  <a:lnTo>
                    <a:pt x="135" y="26"/>
                  </a:lnTo>
                  <a:lnTo>
                    <a:pt x="125" y="30"/>
                  </a:lnTo>
                  <a:lnTo>
                    <a:pt x="121" y="34"/>
                  </a:lnTo>
                  <a:lnTo>
                    <a:pt x="115" y="39"/>
                  </a:lnTo>
                  <a:lnTo>
                    <a:pt x="112" y="44"/>
                  </a:lnTo>
                  <a:lnTo>
                    <a:pt x="82" y="45"/>
                  </a:lnTo>
                  <a:lnTo>
                    <a:pt x="93" y="39"/>
                  </a:lnTo>
                  <a:lnTo>
                    <a:pt x="93" y="30"/>
                  </a:lnTo>
                  <a:lnTo>
                    <a:pt x="93" y="29"/>
                  </a:lnTo>
                  <a:lnTo>
                    <a:pt x="50" y="47"/>
                  </a:lnTo>
                  <a:lnTo>
                    <a:pt x="82" y="45"/>
                  </a:lnTo>
                  <a:lnTo>
                    <a:pt x="112" y="44"/>
                  </a:lnTo>
                  <a:lnTo>
                    <a:pt x="110" y="53"/>
                  </a:lnTo>
                  <a:lnTo>
                    <a:pt x="87" y="53"/>
                  </a:lnTo>
                  <a:lnTo>
                    <a:pt x="83" y="55"/>
                  </a:lnTo>
                  <a:lnTo>
                    <a:pt x="72" y="63"/>
                  </a:lnTo>
                  <a:lnTo>
                    <a:pt x="93" y="57"/>
                  </a:lnTo>
                  <a:lnTo>
                    <a:pt x="83" y="55"/>
                  </a:lnTo>
                  <a:lnTo>
                    <a:pt x="87" y="53"/>
                  </a:lnTo>
                  <a:lnTo>
                    <a:pt x="110" y="53"/>
                  </a:lnTo>
                  <a:lnTo>
                    <a:pt x="109" y="64"/>
                  </a:lnTo>
                  <a:lnTo>
                    <a:pt x="105" y="64"/>
                  </a:lnTo>
                  <a:lnTo>
                    <a:pt x="67" y="78"/>
                  </a:lnTo>
                  <a:lnTo>
                    <a:pt x="34" y="97"/>
                  </a:lnTo>
                  <a:lnTo>
                    <a:pt x="50" y="106"/>
                  </a:lnTo>
                  <a:lnTo>
                    <a:pt x="47" y="113"/>
                  </a:lnTo>
                  <a:lnTo>
                    <a:pt x="30" y="117"/>
                  </a:lnTo>
                  <a:lnTo>
                    <a:pt x="14" y="115"/>
                  </a:lnTo>
                  <a:lnTo>
                    <a:pt x="0" y="111"/>
                  </a:lnTo>
                  <a:lnTo>
                    <a:pt x="0" y="105"/>
                  </a:lnTo>
                  <a:lnTo>
                    <a:pt x="17" y="99"/>
                  </a:lnTo>
                  <a:lnTo>
                    <a:pt x="18" y="54"/>
                  </a:lnTo>
                  <a:lnTo>
                    <a:pt x="31" y="53"/>
                  </a:lnTo>
                  <a:lnTo>
                    <a:pt x="34" y="58"/>
                  </a:lnTo>
                  <a:lnTo>
                    <a:pt x="34" y="77"/>
                  </a:lnTo>
                  <a:lnTo>
                    <a:pt x="50" y="69"/>
                  </a:lnTo>
                  <a:lnTo>
                    <a:pt x="71" y="53"/>
                  </a:lnTo>
                  <a:lnTo>
                    <a:pt x="36" y="54"/>
                  </a:lnTo>
                  <a:lnTo>
                    <a:pt x="34" y="58"/>
                  </a:lnTo>
                  <a:lnTo>
                    <a:pt x="31" y="53"/>
                  </a:lnTo>
                  <a:lnTo>
                    <a:pt x="18" y="54"/>
                  </a:lnTo>
                  <a:lnTo>
                    <a:pt x="17" y="4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04" name="Freeform 88"/>
            <p:cNvSpPr>
              <a:spLocks/>
            </p:cNvSpPr>
            <p:nvPr/>
          </p:nvSpPr>
          <p:spPr bwMode="auto">
            <a:xfrm>
              <a:off x="4879" y="2435"/>
              <a:ext cx="445" cy="258"/>
            </a:xfrm>
            <a:custGeom>
              <a:avLst/>
              <a:gdLst/>
              <a:ahLst/>
              <a:cxnLst>
                <a:cxn ang="0">
                  <a:pos x="309" y="158"/>
                </a:cxn>
                <a:cxn ang="0">
                  <a:pos x="291" y="127"/>
                </a:cxn>
                <a:cxn ang="0">
                  <a:pos x="327" y="139"/>
                </a:cxn>
                <a:cxn ang="0">
                  <a:pos x="354" y="133"/>
                </a:cxn>
                <a:cxn ang="0">
                  <a:pos x="440" y="102"/>
                </a:cxn>
                <a:cxn ang="0">
                  <a:pos x="444" y="77"/>
                </a:cxn>
                <a:cxn ang="0">
                  <a:pos x="372" y="68"/>
                </a:cxn>
                <a:cxn ang="0">
                  <a:pos x="257" y="0"/>
                </a:cxn>
                <a:cxn ang="0">
                  <a:pos x="206" y="57"/>
                </a:cxn>
                <a:cxn ang="0">
                  <a:pos x="201" y="72"/>
                </a:cxn>
                <a:cxn ang="0">
                  <a:pos x="158" y="68"/>
                </a:cxn>
                <a:cxn ang="0">
                  <a:pos x="116" y="61"/>
                </a:cxn>
                <a:cxn ang="0">
                  <a:pos x="100" y="61"/>
                </a:cxn>
                <a:cxn ang="0">
                  <a:pos x="99" y="65"/>
                </a:cxn>
                <a:cxn ang="0">
                  <a:pos x="98" y="66"/>
                </a:cxn>
                <a:cxn ang="0">
                  <a:pos x="97" y="67"/>
                </a:cxn>
                <a:cxn ang="0">
                  <a:pos x="75" y="83"/>
                </a:cxn>
                <a:cxn ang="0">
                  <a:pos x="39" y="88"/>
                </a:cxn>
                <a:cxn ang="0">
                  <a:pos x="24" y="138"/>
                </a:cxn>
                <a:cxn ang="0">
                  <a:pos x="0" y="177"/>
                </a:cxn>
                <a:cxn ang="0">
                  <a:pos x="59" y="188"/>
                </a:cxn>
                <a:cxn ang="0">
                  <a:pos x="81" y="192"/>
                </a:cxn>
                <a:cxn ang="0">
                  <a:pos x="142" y="174"/>
                </a:cxn>
                <a:cxn ang="0">
                  <a:pos x="127" y="187"/>
                </a:cxn>
                <a:cxn ang="0">
                  <a:pos x="102" y="175"/>
                </a:cxn>
                <a:cxn ang="0">
                  <a:pos x="92" y="175"/>
                </a:cxn>
                <a:cxn ang="0">
                  <a:pos x="76" y="201"/>
                </a:cxn>
                <a:cxn ang="0">
                  <a:pos x="61" y="208"/>
                </a:cxn>
                <a:cxn ang="0">
                  <a:pos x="50" y="189"/>
                </a:cxn>
                <a:cxn ang="0">
                  <a:pos x="47" y="218"/>
                </a:cxn>
                <a:cxn ang="0">
                  <a:pos x="43" y="228"/>
                </a:cxn>
                <a:cxn ang="0">
                  <a:pos x="47" y="237"/>
                </a:cxn>
                <a:cxn ang="0">
                  <a:pos x="33" y="239"/>
                </a:cxn>
                <a:cxn ang="0">
                  <a:pos x="25" y="246"/>
                </a:cxn>
                <a:cxn ang="0">
                  <a:pos x="38" y="254"/>
                </a:cxn>
                <a:cxn ang="0">
                  <a:pos x="72" y="252"/>
                </a:cxn>
                <a:cxn ang="0">
                  <a:pos x="72" y="242"/>
                </a:cxn>
                <a:cxn ang="0">
                  <a:pos x="60" y="234"/>
                </a:cxn>
                <a:cxn ang="0">
                  <a:pos x="153" y="184"/>
                </a:cxn>
                <a:cxn ang="0">
                  <a:pos x="166" y="192"/>
                </a:cxn>
                <a:cxn ang="0">
                  <a:pos x="184" y="193"/>
                </a:cxn>
                <a:cxn ang="0">
                  <a:pos x="191" y="182"/>
                </a:cxn>
                <a:cxn ang="0">
                  <a:pos x="206" y="167"/>
                </a:cxn>
                <a:cxn ang="0">
                  <a:pos x="264" y="165"/>
                </a:cxn>
                <a:cxn ang="0">
                  <a:pos x="308" y="179"/>
                </a:cxn>
                <a:cxn ang="0">
                  <a:pos x="295" y="188"/>
                </a:cxn>
                <a:cxn ang="0">
                  <a:pos x="318" y="197"/>
                </a:cxn>
                <a:cxn ang="0">
                  <a:pos x="345" y="189"/>
                </a:cxn>
                <a:cxn ang="0">
                  <a:pos x="330" y="178"/>
                </a:cxn>
                <a:cxn ang="0">
                  <a:pos x="332" y="172"/>
                </a:cxn>
                <a:cxn ang="0">
                  <a:pos x="327" y="160"/>
                </a:cxn>
                <a:cxn ang="0">
                  <a:pos x="309" y="131"/>
                </a:cxn>
              </a:cxnLst>
              <a:rect l="0" t="0" r="r" b="b"/>
              <a:pathLst>
                <a:path w="445" h="258">
                  <a:moveTo>
                    <a:pt x="309" y="131"/>
                  </a:moveTo>
                  <a:lnTo>
                    <a:pt x="309" y="158"/>
                  </a:lnTo>
                  <a:lnTo>
                    <a:pt x="291" y="154"/>
                  </a:lnTo>
                  <a:lnTo>
                    <a:pt x="291" y="127"/>
                  </a:lnTo>
                  <a:lnTo>
                    <a:pt x="309" y="131"/>
                  </a:lnTo>
                  <a:lnTo>
                    <a:pt x="327" y="139"/>
                  </a:lnTo>
                  <a:lnTo>
                    <a:pt x="348" y="139"/>
                  </a:lnTo>
                  <a:lnTo>
                    <a:pt x="354" y="133"/>
                  </a:lnTo>
                  <a:lnTo>
                    <a:pt x="440" y="107"/>
                  </a:lnTo>
                  <a:lnTo>
                    <a:pt x="440" y="102"/>
                  </a:lnTo>
                  <a:lnTo>
                    <a:pt x="428" y="96"/>
                  </a:lnTo>
                  <a:lnTo>
                    <a:pt x="444" y="77"/>
                  </a:lnTo>
                  <a:lnTo>
                    <a:pt x="434" y="74"/>
                  </a:lnTo>
                  <a:lnTo>
                    <a:pt x="372" y="68"/>
                  </a:lnTo>
                  <a:lnTo>
                    <a:pt x="367" y="0"/>
                  </a:lnTo>
                  <a:lnTo>
                    <a:pt x="257" y="0"/>
                  </a:lnTo>
                  <a:lnTo>
                    <a:pt x="205" y="7"/>
                  </a:lnTo>
                  <a:lnTo>
                    <a:pt x="206" y="57"/>
                  </a:lnTo>
                  <a:lnTo>
                    <a:pt x="201" y="61"/>
                  </a:lnTo>
                  <a:lnTo>
                    <a:pt x="201" y="72"/>
                  </a:lnTo>
                  <a:lnTo>
                    <a:pt x="193" y="72"/>
                  </a:lnTo>
                  <a:lnTo>
                    <a:pt x="158" y="68"/>
                  </a:lnTo>
                  <a:lnTo>
                    <a:pt x="116" y="74"/>
                  </a:lnTo>
                  <a:lnTo>
                    <a:pt x="116" y="61"/>
                  </a:lnTo>
                  <a:lnTo>
                    <a:pt x="107" y="57"/>
                  </a:lnTo>
                  <a:lnTo>
                    <a:pt x="100" y="61"/>
                  </a:lnTo>
                  <a:lnTo>
                    <a:pt x="100" y="65"/>
                  </a:lnTo>
                  <a:lnTo>
                    <a:pt x="99" y="65"/>
                  </a:lnTo>
                  <a:lnTo>
                    <a:pt x="99" y="66"/>
                  </a:lnTo>
                  <a:lnTo>
                    <a:pt x="98" y="66"/>
                  </a:lnTo>
                  <a:lnTo>
                    <a:pt x="98" y="67"/>
                  </a:lnTo>
                  <a:lnTo>
                    <a:pt x="97" y="67"/>
                  </a:lnTo>
                  <a:lnTo>
                    <a:pt x="78" y="81"/>
                  </a:lnTo>
                  <a:lnTo>
                    <a:pt x="75" y="83"/>
                  </a:lnTo>
                  <a:lnTo>
                    <a:pt x="35" y="78"/>
                  </a:lnTo>
                  <a:lnTo>
                    <a:pt x="39" y="88"/>
                  </a:lnTo>
                  <a:lnTo>
                    <a:pt x="24" y="93"/>
                  </a:lnTo>
                  <a:lnTo>
                    <a:pt x="24" y="138"/>
                  </a:lnTo>
                  <a:lnTo>
                    <a:pt x="27" y="140"/>
                  </a:lnTo>
                  <a:lnTo>
                    <a:pt x="0" y="177"/>
                  </a:lnTo>
                  <a:lnTo>
                    <a:pt x="45" y="188"/>
                  </a:lnTo>
                  <a:lnTo>
                    <a:pt x="59" y="188"/>
                  </a:lnTo>
                  <a:lnTo>
                    <a:pt x="78" y="191"/>
                  </a:lnTo>
                  <a:lnTo>
                    <a:pt x="81" y="192"/>
                  </a:lnTo>
                  <a:lnTo>
                    <a:pt x="92" y="175"/>
                  </a:lnTo>
                  <a:lnTo>
                    <a:pt x="142" y="174"/>
                  </a:lnTo>
                  <a:lnTo>
                    <a:pt x="143" y="174"/>
                  </a:lnTo>
                  <a:lnTo>
                    <a:pt x="127" y="187"/>
                  </a:lnTo>
                  <a:lnTo>
                    <a:pt x="81" y="207"/>
                  </a:lnTo>
                  <a:lnTo>
                    <a:pt x="102" y="175"/>
                  </a:lnTo>
                  <a:lnTo>
                    <a:pt x="95" y="175"/>
                  </a:lnTo>
                  <a:lnTo>
                    <a:pt x="92" y="175"/>
                  </a:lnTo>
                  <a:lnTo>
                    <a:pt x="81" y="192"/>
                  </a:lnTo>
                  <a:lnTo>
                    <a:pt x="76" y="201"/>
                  </a:lnTo>
                  <a:lnTo>
                    <a:pt x="63" y="208"/>
                  </a:lnTo>
                  <a:lnTo>
                    <a:pt x="61" y="208"/>
                  </a:lnTo>
                  <a:lnTo>
                    <a:pt x="61" y="189"/>
                  </a:lnTo>
                  <a:lnTo>
                    <a:pt x="50" y="189"/>
                  </a:lnTo>
                  <a:lnTo>
                    <a:pt x="46" y="189"/>
                  </a:lnTo>
                  <a:lnTo>
                    <a:pt x="47" y="218"/>
                  </a:lnTo>
                  <a:lnTo>
                    <a:pt x="43" y="220"/>
                  </a:lnTo>
                  <a:lnTo>
                    <a:pt x="43" y="228"/>
                  </a:lnTo>
                  <a:lnTo>
                    <a:pt x="47" y="229"/>
                  </a:lnTo>
                  <a:lnTo>
                    <a:pt x="47" y="237"/>
                  </a:lnTo>
                  <a:lnTo>
                    <a:pt x="46" y="237"/>
                  </a:lnTo>
                  <a:lnTo>
                    <a:pt x="33" y="239"/>
                  </a:lnTo>
                  <a:lnTo>
                    <a:pt x="27" y="244"/>
                  </a:lnTo>
                  <a:lnTo>
                    <a:pt x="25" y="246"/>
                  </a:lnTo>
                  <a:lnTo>
                    <a:pt x="27" y="250"/>
                  </a:lnTo>
                  <a:lnTo>
                    <a:pt x="38" y="254"/>
                  </a:lnTo>
                  <a:lnTo>
                    <a:pt x="55" y="257"/>
                  </a:lnTo>
                  <a:lnTo>
                    <a:pt x="72" y="252"/>
                  </a:lnTo>
                  <a:lnTo>
                    <a:pt x="77" y="248"/>
                  </a:lnTo>
                  <a:lnTo>
                    <a:pt x="72" y="242"/>
                  </a:lnTo>
                  <a:lnTo>
                    <a:pt x="59" y="238"/>
                  </a:lnTo>
                  <a:lnTo>
                    <a:pt x="60" y="234"/>
                  </a:lnTo>
                  <a:lnTo>
                    <a:pt x="105" y="213"/>
                  </a:lnTo>
                  <a:lnTo>
                    <a:pt x="153" y="184"/>
                  </a:lnTo>
                  <a:lnTo>
                    <a:pt x="157" y="189"/>
                  </a:lnTo>
                  <a:lnTo>
                    <a:pt x="166" y="192"/>
                  </a:lnTo>
                  <a:lnTo>
                    <a:pt x="175" y="192"/>
                  </a:lnTo>
                  <a:lnTo>
                    <a:pt x="184" y="193"/>
                  </a:lnTo>
                  <a:lnTo>
                    <a:pt x="198" y="185"/>
                  </a:lnTo>
                  <a:lnTo>
                    <a:pt x="191" y="182"/>
                  </a:lnTo>
                  <a:lnTo>
                    <a:pt x="200" y="179"/>
                  </a:lnTo>
                  <a:lnTo>
                    <a:pt x="206" y="167"/>
                  </a:lnTo>
                  <a:lnTo>
                    <a:pt x="263" y="147"/>
                  </a:lnTo>
                  <a:lnTo>
                    <a:pt x="264" y="165"/>
                  </a:lnTo>
                  <a:lnTo>
                    <a:pt x="307" y="171"/>
                  </a:lnTo>
                  <a:lnTo>
                    <a:pt x="308" y="179"/>
                  </a:lnTo>
                  <a:lnTo>
                    <a:pt x="300" y="182"/>
                  </a:lnTo>
                  <a:lnTo>
                    <a:pt x="295" y="188"/>
                  </a:lnTo>
                  <a:lnTo>
                    <a:pt x="302" y="194"/>
                  </a:lnTo>
                  <a:lnTo>
                    <a:pt x="318" y="197"/>
                  </a:lnTo>
                  <a:lnTo>
                    <a:pt x="338" y="194"/>
                  </a:lnTo>
                  <a:lnTo>
                    <a:pt x="345" y="189"/>
                  </a:lnTo>
                  <a:lnTo>
                    <a:pt x="343" y="183"/>
                  </a:lnTo>
                  <a:lnTo>
                    <a:pt x="330" y="178"/>
                  </a:lnTo>
                  <a:lnTo>
                    <a:pt x="330" y="175"/>
                  </a:lnTo>
                  <a:lnTo>
                    <a:pt x="332" y="172"/>
                  </a:lnTo>
                  <a:lnTo>
                    <a:pt x="330" y="161"/>
                  </a:lnTo>
                  <a:lnTo>
                    <a:pt x="327" y="160"/>
                  </a:lnTo>
                  <a:lnTo>
                    <a:pt x="327" y="139"/>
                  </a:lnTo>
                  <a:lnTo>
                    <a:pt x="309" y="13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05" name="Freeform 89"/>
            <p:cNvSpPr>
              <a:spLocks/>
            </p:cNvSpPr>
            <p:nvPr/>
          </p:nvSpPr>
          <p:spPr bwMode="auto">
            <a:xfrm>
              <a:off x="4933" y="2411"/>
              <a:ext cx="21" cy="65"/>
            </a:xfrm>
            <a:custGeom>
              <a:avLst/>
              <a:gdLst/>
              <a:ahLst/>
              <a:cxnLst>
                <a:cxn ang="0">
                  <a:pos x="11" y="64"/>
                </a:cxn>
                <a:cxn ang="0">
                  <a:pos x="17" y="2"/>
                </a:cxn>
                <a:cxn ang="0">
                  <a:pos x="7" y="3"/>
                </a:cxn>
                <a:cxn ang="0">
                  <a:pos x="1" y="1"/>
                </a:cxn>
                <a:cxn ang="0">
                  <a:pos x="0" y="0"/>
                </a:cxn>
                <a:cxn ang="0">
                  <a:pos x="7" y="2"/>
                </a:cxn>
                <a:cxn ang="0">
                  <a:pos x="20" y="1"/>
                </a:cxn>
                <a:cxn ang="0">
                  <a:pos x="15" y="62"/>
                </a:cxn>
                <a:cxn ang="0">
                  <a:pos x="11" y="64"/>
                </a:cxn>
              </a:cxnLst>
              <a:rect l="0" t="0" r="r" b="b"/>
              <a:pathLst>
                <a:path w="21" h="65">
                  <a:moveTo>
                    <a:pt x="11" y="64"/>
                  </a:moveTo>
                  <a:lnTo>
                    <a:pt x="17" y="2"/>
                  </a:lnTo>
                  <a:lnTo>
                    <a:pt x="7" y="3"/>
                  </a:lnTo>
                  <a:lnTo>
                    <a:pt x="1" y="1"/>
                  </a:lnTo>
                  <a:lnTo>
                    <a:pt x="0" y="0"/>
                  </a:lnTo>
                  <a:lnTo>
                    <a:pt x="7" y="2"/>
                  </a:lnTo>
                  <a:lnTo>
                    <a:pt x="20" y="1"/>
                  </a:lnTo>
                  <a:lnTo>
                    <a:pt x="15" y="62"/>
                  </a:lnTo>
                  <a:lnTo>
                    <a:pt x="11" y="64"/>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06" name="Freeform 90"/>
            <p:cNvSpPr>
              <a:spLocks/>
            </p:cNvSpPr>
            <p:nvPr/>
          </p:nvSpPr>
          <p:spPr bwMode="auto">
            <a:xfrm>
              <a:off x="4822" y="2164"/>
              <a:ext cx="184" cy="246"/>
            </a:xfrm>
            <a:custGeom>
              <a:avLst/>
              <a:gdLst/>
              <a:ahLst/>
              <a:cxnLst>
                <a:cxn ang="0">
                  <a:pos x="144" y="143"/>
                </a:cxn>
                <a:cxn ang="0">
                  <a:pos x="155" y="147"/>
                </a:cxn>
                <a:cxn ang="0">
                  <a:pos x="157" y="151"/>
                </a:cxn>
                <a:cxn ang="0">
                  <a:pos x="157" y="156"/>
                </a:cxn>
                <a:cxn ang="0">
                  <a:pos x="154" y="164"/>
                </a:cxn>
                <a:cxn ang="0">
                  <a:pos x="144" y="171"/>
                </a:cxn>
                <a:cxn ang="0">
                  <a:pos x="135" y="199"/>
                </a:cxn>
                <a:cxn ang="0">
                  <a:pos x="126" y="245"/>
                </a:cxn>
                <a:cxn ang="0">
                  <a:pos x="133" y="168"/>
                </a:cxn>
                <a:cxn ang="0">
                  <a:pos x="147" y="168"/>
                </a:cxn>
                <a:cxn ang="0">
                  <a:pos x="151" y="161"/>
                </a:cxn>
                <a:cxn ang="0">
                  <a:pos x="153" y="154"/>
                </a:cxn>
                <a:cxn ang="0">
                  <a:pos x="153" y="151"/>
                </a:cxn>
                <a:cxn ang="0">
                  <a:pos x="148" y="148"/>
                </a:cxn>
                <a:cxn ang="0">
                  <a:pos x="143" y="147"/>
                </a:cxn>
                <a:cxn ang="0">
                  <a:pos x="124" y="93"/>
                </a:cxn>
                <a:cxn ang="0">
                  <a:pos x="179" y="87"/>
                </a:cxn>
                <a:cxn ang="0">
                  <a:pos x="138" y="2"/>
                </a:cxn>
                <a:cxn ang="0">
                  <a:pos x="87" y="8"/>
                </a:cxn>
                <a:cxn ang="0">
                  <a:pos x="71" y="2"/>
                </a:cxn>
                <a:cxn ang="0">
                  <a:pos x="20" y="12"/>
                </a:cxn>
                <a:cxn ang="0">
                  <a:pos x="9" y="33"/>
                </a:cxn>
                <a:cxn ang="0">
                  <a:pos x="6" y="36"/>
                </a:cxn>
                <a:cxn ang="0">
                  <a:pos x="2" y="52"/>
                </a:cxn>
                <a:cxn ang="0">
                  <a:pos x="4" y="41"/>
                </a:cxn>
                <a:cxn ang="0">
                  <a:pos x="6" y="29"/>
                </a:cxn>
                <a:cxn ang="0">
                  <a:pos x="17" y="12"/>
                </a:cxn>
                <a:cxn ang="0">
                  <a:pos x="14" y="0"/>
                </a:cxn>
                <a:cxn ang="0">
                  <a:pos x="78" y="13"/>
                </a:cxn>
                <a:cxn ang="0">
                  <a:pos x="78" y="0"/>
                </a:cxn>
                <a:cxn ang="0">
                  <a:pos x="183" y="89"/>
                </a:cxn>
                <a:cxn ang="0">
                  <a:pos x="164" y="110"/>
                </a:cxn>
                <a:cxn ang="0">
                  <a:pos x="160" y="124"/>
                </a:cxn>
              </a:cxnLst>
              <a:rect l="0" t="0" r="r" b="b"/>
              <a:pathLst>
                <a:path w="184" h="246">
                  <a:moveTo>
                    <a:pt x="155" y="123"/>
                  </a:moveTo>
                  <a:lnTo>
                    <a:pt x="144" y="143"/>
                  </a:lnTo>
                  <a:lnTo>
                    <a:pt x="149" y="143"/>
                  </a:lnTo>
                  <a:lnTo>
                    <a:pt x="155" y="147"/>
                  </a:lnTo>
                  <a:lnTo>
                    <a:pt x="155" y="149"/>
                  </a:lnTo>
                  <a:lnTo>
                    <a:pt x="157" y="151"/>
                  </a:lnTo>
                  <a:lnTo>
                    <a:pt x="157" y="153"/>
                  </a:lnTo>
                  <a:lnTo>
                    <a:pt x="157" y="156"/>
                  </a:lnTo>
                  <a:lnTo>
                    <a:pt x="155" y="160"/>
                  </a:lnTo>
                  <a:lnTo>
                    <a:pt x="154" y="164"/>
                  </a:lnTo>
                  <a:lnTo>
                    <a:pt x="151" y="168"/>
                  </a:lnTo>
                  <a:lnTo>
                    <a:pt x="144" y="171"/>
                  </a:lnTo>
                  <a:lnTo>
                    <a:pt x="138" y="173"/>
                  </a:lnTo>
                  <a:lnTo>
                    <a:pt x="135" y="199"/>
                  </a:lnTo>
                  <a:lnTo>
                    <a:pt x="130" y="245"/>
                  </a:lnTo>
                  <a:lnTo>
                    <a:pt x="126" y="245"/>
                  </a:lnTo>
                  <a:lnTo>
                    <a:pt x="135" y="174"/>
                  </a:lnTo>
                  <a:lnTo>
                    <a:pt x="133" y="168"/>
                  </a:lnTo>
                  <a:lnTo>
                    <a:pt x="142" y="169"/>
                  </a:lnTo>
                  <a:lnTo>
                    <a:pt x="147" y="168"/>
                  </a:lnTo>
                  <a:lnTo>
                    <a:pt x="149" y="164"/>
                  </a:lnTo>
                  <a:lnTo>
                    <a:pt x="151" y="161"/>
                  </a:lnTo>
                  <a:lnTo>
                    <a:pt x="153" y="157"/>
                  </a:lnTo>
                  <a:lnTo>
                    <a:pt x="153" y="154"/>
                  </a:lnTo>
                  <a:lnTo>
                    <a:pt x="153" y="153"/>
                  </a:lnTo>
                  <a:lnTo>
                    <a:pt x="153" y="151"/>
                  </a:lnTo>
                  <a:lnTo>
                    <a:pt x="151" y="149"/>
                  </a:lnTo>
                  <a:lnTo>
                    <a:pt x="148" y="148"/>
                  </a:lnTo>
                  <a:lnTo>
                    <a:pt x="146" y="147"/>
                  </a:lnTo>
                  <a:lnTo>
                    <a:pt x="143" y="147"/>
                  </a:lnTo>
                  <a:lnTo>
                    <a:pt x="93" y="151"/>
                  </a:lnTo>
                  <a:lnTo>
                    <a:pt x="124" y="93"/>
                  </a:lnTo>
                  <a:lnTo>
                    <a:pt x="122" y="91"/>
                  </a:lnTo>
                  <a:lnTo>
                    <a:pt x="179" y="87"/>
                  </a:lnTo>
                  <a:lnTo>
                    <a:pt x="140" y="3"/>
                  </a:lnTo>
                  <a:lnTo>
                    <a:pt x="138" y="2"/>
                  </a:lnTo>
                  <a:lnTo>
                    <a:pt x="84" y="2"/>
                  </a:lnTo>
                  <a:lnTo>
                    <a:pt x="87" y="8"/>
                  </a:lnTo>
                  <a:lnTo>
                    <a:pt x="78" y="22"/>
                  </a:lnTo>
                  <a:lnTo>
                    <a:pt x="71" y="2"/>
                  </a:lnTo>
                  <a:lnTo>
                    <a:pt x="18" y="2"/>
                  </a:lnTo>
                  <a:lnTo>
                    <a:pt x="20" y="12"/>
                  </a:lnTo>
                  <a:lnTo>
                    <a:pt x="12" y="33"/>
                  </a:lnTo>
                  <a:lnTo>
                    <a:pt x="9" y="33"/>
                  </a:lnTo>
                  <a:lnTo>
                    <a:pt x="7" y="34"/>
                  </a:lnTo>
                  <a:lnTo>
                    <a:pt x="6" y="36"/>
                  </a:lnTo>
                  <a:lnTo>
                    <a:pt x="7" y="41"/>
                  </a:lnTo>
                  <a:lnTo>
                    <a:pt x="2" y="52"/>
                  </a:lnTo>
                  <a:lnTo>
                    <a:pt x="0" y="51"/>
                  </a:lnTo>
                  <a:lnTo>
                    <a:pt x="4" y="41"/>
                  </a:lnTo>
                  <a:lnTo>
                    <a:pt x="3" y="37"/>
                  </a:lnTo>
                  <a:lnTo>
                    <a:pt x="6" y="29"/>
                  </a:lnTo>
                  <a:lnTo>
                    <a:pt x="11" y="29"/>
                  </a:lnTo>
                  <a:lnTo>
                    <a:pt x="17" y="12"/>
                  </a:lnTo>
                  <a:lnTo>
                    <a:pt x="17" y="13"/>
                  </a:lnTo>
                  <a:lnTo>
                    <a:pt x="14" y="0"/>
                  </a:lnTo>
                  <a:lnTo>
                    <a:pt x="73" y="0"/>
                  </a:lnTo>
                  <a:lnTo>
                    <a:pt x="78" y="13"/>
                  </a:lnTo>
                  <a:lnTo>
                    <a:pt x="82" y="7"/>
                  </a:lnTo>
                  <a:lnTo>
                    <a:pt x="78" y="0"/>
                  </a:lnTo>
                  <a:lnTo>
                    <a:pt x="141" y="0"/>
                  </a:lnTo>
                  <a:lnTo>
                    <a:pt x="183" y="89"/>
                  </a:lnTo>
                  <a:lnTo>
                    <a:pt x="174" y="91"/>
                  </a:lnTo>
                  <a:lnTo>
                    <a:pt x="164" y="110"/>
                  </a:lnTo>
                  <a:lnTo>
                    <a:pt x="169" y="110"/>
                  </a:lnTo>
                  <a:lnTo>
                    <a:pt x="160" y="124"/>
                  </a:lnTo>
                  <a:lnTo>
                    <a:pt x="155" y="12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07" name="Freeform 91"/>
            <p:cNvSpPr>
              <a:spLocks/>
            </p:cNvSpPr>
            <p:nvPr/>
          </p:nvSpPr>
          <p:spPr bwMode="auto">
            <a:xfrm>
              <a:off x="4792" y="2255"/>
              <a:ext cx="135" cy="177"/>
            </a:xfrm>
            <a:custGeom>
              <a:avLst/>
              <a:gdLst/>
              <a:ahLst/>
              <a:cxnLst>
                <a:cxn ang="0">
                  <a:pos x="51" y="97"/>
                </a:cxn>
                <a:cxn ang="0">
                  <a:pos x="45" y="97"/>
                </a:cxn>
                <a:cxn ang="0">
                  <a:pos x="43" y="118"/>
                </a:cxn>
                <a:cxn ang="0">
                  <a:pos x="43" y="116"/>
                </a:cxn>
                <a:cxn ang="0">
                  <a:pos x="19" y="173"/>
                </a:cxn>
                <a:cxn ang="0">
                  <a:pos x="4" y="173"/>
                </a:cxn>
                <a:cxn ang="0">
                  <a:pos x="0" y="176"/>
                </a:cxn>
                <a:cxn ang="0">
                  <a:pos x="2" y="171"/>
                </a:cxn>
                <a:cxn ang="0">
                  <a:pos x="79" y="0"/>
                </a:cxn>
                <a:cxn ang="0">
                  <a:pos x="134" y="0"/>
                </a:cxn>
                <a:cxn ang="0">
                  <a:pos x="129" y="3"/>
                </a:cxn>
                <a:cxn ang="0">
                  <a:pos x="120" y="20"/>
                </a:cxn>
                <a:cxn ang="0">
                  <a:pos x="124" y="20"/>
                </a:cxn>
                <a:cxn ang="0">
                  <a:pos x="119" y="31"/>
                </a:cxn>
                <a:cxn ang="0">
                  <a:pos x="114" y="31"/>
                </a:cxn>
                <a:cxn ang="0">
                  <a:pos x="100" y="60"/>
                </a:cxn>
                <a:cxn ang="0">
                  <a:pos x="61" y="62"/>
                </a:cxn>
                <a:cxn ang="0">
                  <a:pos x="59" y="64"/>
                </a:cxn>
                <a:cxn ang="0">
                  <a:pos x="56" y="65"/>
                </a:cxn>
                <a:cxn ang="0">
                  <a:pos x="56" y="66"/>
                </a:cxn>
                <a:cxn ang="0">
                  <a:pos x="55" y="70"/>
                </a:cxn>
                <a:cxn ang="0">
                  <a:pos x="55" y="72"/>
                </a:cxn>
                <a:cxn ang="0">
                  <a:pos x="57" y="78"/>
                </a:cxn>
                <a:cxn ang="0">
                  <a:pos x="59" y="79"/>
                </a:cxn>
                <a:cxn ang="0">
                  <a:pos x="56" y="83"/>
                </a:cxn>
                <a:cxn ang="0">
                  <a:pos x="56" y="84"/>
                </a:cxn>
                <a:cxn ang="0">
                  <a:pos x="57" y="84"/>
                </a:cxn>
                <a:cxn ang="0">
                  <a:pos x="57" y="85"/>
                </a:cxn>
                <a:cxn ang="0">
                  <a:pos x="57" y="86"/>
                </a:cxn>
                <a:cxn ang="0">
                  <a:pos x="57" y="87"/>
                </a:cxn>
                <a:cxn ang="0">
                  <a:pos x="57" y="88"/>
                </a:cxn>
                <a:cxn ang="0">
                  <a:pos x="57" y="89"/>
                </a:cxn>
                <a:cxn ang="0">
                  <a:pos x="57" y="90"/>
                </a:cxn>
                <a:cxn ang="0">
                  <a:pos x="56" y="91"/>
                </a:cxn>
                <a:cxn ang="0">
                  <a:pos x="56" y="92"/>
                </a:cxn>
                <a:cxn ang="0">
                  <a:pos x="55" y="92"/>
                </a:cxn>
                <a:cxn ang="0">
                  <a:pos x="54" y="93"/>
                </a:cxn>
                <a:cxn ang="0">
                  <a:pos x="52" y="93"/>
                </a:cxn>
                <a:cxn ang="0">
                  <a:pos x="51" y="95"/>
                </a:cxn>
                <a:cxn ang="0">
                  <a:pos x="51" y="97"/>
                </a:cxn>
                <a:cxn ang="0">
                  <a:pos x="50" y="96"/>
                </a:cxn>
                <a:cxn ang="0">
                  <a:pos x="45" y="96"/>
                </a:cxn>
                <a:cxn ang="0">
                  <a:pos x="46" y="93"/>
                </a:cxn>
                <a:cxn ang="0">
                  <a:pos x="50" y="96"/>
                </a:cxn>
                <a:cxn ang="0">
                  <a:pos x="51" y="97"/>
                </a:cxn>
              </a:cxnLst>
              <a:rect l="0" t="0" r="r" b="b"/>
              <a:pathLst>
                <a:path w="135" h="177">
                  <a:moveTo>
                    <a:pt x="51" y="97"/>
                  </a:moveTo>
                  <a:lnTo>
                    <a:pt x="45" y="97"/>
                  </a:lnTo>
                  <a:lnTo>
                    <a:pt x="43" y="118"/>
                  </a:lnTo>
                  <a:lnTo>
                    <a:pt x="43" y="116"/>
                  </a:lnTo>
                  <a:lnTo>
                    <a:pt x="19" y="173"/>
                  </a:lnTo>
                  <a:lnTo>
                    <a:pt x="4" y="173"/>
                  </a:lnTo>
                  <a:lnTo>
                    <a:pt x="0" y="176"/>
                  </a:lnTo>
                  <a:lnTo>
                    <a:pt x="2" y="171"/>
                  </a:lnTo>
                  <a:lnTo>
                    <a:pt x="79" y="0"/>
                  </a:lnTo>
                  <a:lnTo>
                    <a:pt x="134" y="0"/>
                  </a:lnTo>
                  <a:lnTo>
                    <a:pt x="129" y="3"/>
                  </a:lnTo>
                  <a:lnTo>
                    <a:pt x="120" y="20"/>
                  </a:lnTo>
                  <a:lnTo>
                    <a:pt x="124" y="20"/>
                  </a:lnTo>
                  <a:lnTo>
                    <a:pt x="119" y="31"/>
                  </a:lnTo>
                  <a:lnTo>
                    <a:pt x="114" y="31"/>
                  </a:lnTo>
                  <a:lnTo>
                    <a:pt x="100" y="60"/>
                  </a:lnTo>
                  <a:lnTo>
                    <a:pt x="61" y="62"/>
                  </a:lnTo>
                  <a:lnTo>
                    <a:pt x="59" y="64"/>
                  </a:lnTo>
                  <a:lnTo>
                    <a:pt x="56" y="65"/>
                  </a:lnTo>
                  <a:lnTo>
                    <a:pt x="56" y="66"/>
                  </a:lnTo>
                  <a:lnTo>
                    <a:pt x="55" y="70"/>
                  </a:lnTo>
                  <a:lnTo>
                    <a:pt x="55" y="72"/>
                  </a:lnTo>
                  <a:lnTo>
                    <a:pt x="57" y="78"/>
                  </a:lnTo>
                  <a:lnTo>
                    <a:pt x="59" y="79"/>
                  </a:lnTo>
                  <a:lnTo>
                    <a:pt x="56" y="83"/>
                  </a:lnTo>
                  <a:lnTo>
                    <a:pt x="56" y="84"/>
                  </a:lnTo>
                  <a:lnTo>
                    <a:pt x="57" y="84"/>
                  </a:lnTo>
                  <a:lnTo>
                    <a:pt x="57" y="85"/>
                  </a:lnTo>
                  <a:lnTo>
                    <a:pt x="57" y="86"/>
                  </a:lnTo>
                  <a:lnTo>
                    <a:pt x="57" y="87"/>
                  </a:lnTo>
                  <a:lnTo>
                    <a:pt x="57" y="88"/>
                  </a:lnTo>
                  <a:lnTo>
                    <a:pt x="57" y="89"/>
                  </a:lnTo>
                  <a:lnTo>
                    <a:pt x="57" y="90"/>
                  </a:lnTo>
                  <a:lnTo>
                    <a:pt x="56" y="91"/>
                  </a:lnTo>
                  <a:lnTo>
                    <a:pt x="56" y="92"/>
                  </a:lnTo>
                  <a:lnTo>
                    <a:pt x="55" y="92"/>
                  </a:lnTo>
                  <a:lnTo>
                    <a:pt x="54" y="93"/>
                  </a:lnTo>
                  <a:lnTo>
                    <a:pt x="52" y="93"/>
                  </a:lnTo>
                  <a:lnTo>
                    <a:pt x="51" y="95"/>
                  </a:lnTo>
                  <a:lnTo>
                    <a:pt x="51" y="97"/>
                  </a:lnTo>
                  <a:lnTo>
                    <a:pt x="50" y="96"/>
                  </a:lnTo>
                  <a:lnTo>
                    <a:pt x="45" y="96"/>
                  </a:lnTo>
                  <a:lnTo>
                    <a:pt x="46" y="93"/>
                  </a:lnTo>
                  <a:lnTo>
                    <a:pt x="50" y="96"/>
                  </a:lnTo>
                  <a:lnTo>
                    <a:pt x="51" y="97"/>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08" name="Freeform 92"/>
            <p:cNvSpPr>
              <a:spLocks/>
            </p:cNvSpPr>
            <p:nvPr/>
          </p:nvSpPr>
          <p:spPr bwMode="auto">
            <a:xfrm>
              <a:off x="4924" y="2569"/>
              <a:ext cx="112" cy="49"/>
            </a:xfrm>
            <a:custGeom>
              <a:avLst/>
              <a:gdLst/>
              <a:ahLst/>
              <a:cxnLst>
                <a:cxn ang="0">
                  <a:pos x="111" y="0"/>
                </a:cxn>
                <a:cxn ang="0">
                  <a:pos x="102" y="5"/>
                </a:cxn>
                <a:cxn ang="0">
                  <a:pos x="29" y="34"/>
                </a:cxn>
                <a:cxn ang="0">
                  <a:pos x="27" y="37"/>
                </a:cxn>
                <a:cxn ang="0">
                  <a:pos x="22" y="41"/>
                </a:cxn>
                <a:cxn ang="0">
                  <a:pos x="17" y="45"/>
                </a:cxn>
                <a:cxn ang="0">
                  <a:pos x="13" y="46"/>
                </a:cxn>
                <a:cxn ang="0">
                  <a:pos x="8" y="48"/>
                </a:cxn>
                <a:cxn ang="0">
                  <a:pos x="3" y="46"/>
                </a:cxn>
                <a:cxn ang="0">
                  <a:pos x="2" y="45"/>
                </a:cxn>
                <a:cxn ang="0">
                  <a:pos x="1" y="45"/>
                </a:cxn>
                <a:cxn ang="0">
                  <a:pos x="0" y="42"/>
                </a:cxn>
              </a:cxnLst>
              <a:rect l="0" t="0" r="r" b="b"/>
              <a:pathLst>
                <a:path w="112" h="49">
                  <a:moveTo>
                    <a:pt x="111" y="0"/>
                  </a:moveTo>
                  <a:lnTo>
                    <a:pt x="102" y="5"/>
                  </a:lnTo>
                  <a:lnTo>
                    <a:pt x="29" y="34"/>
                  </a:lnTo>
                  <a:lnTo>
                    <a:pt x="27" y="37"/>
                  </a:lnTo>
                  <a:lnTo>
                    <a:pt x="22" y="41"/>
                  </a:lnTo>
                  <a:lnTo>
                    <a:pt x="17" y="45"/>
                  </a:lnTo>
                  <a:lnTo>
                    <a:pt x="13" y="46"/>
                  </a:lnTo>
                  <a:lnTo>
                    <a:pt x="8" y="48"/>
                  </a:lnTo>
                  <a:lnTo>
                    <a:pt x="3" y="46"/>
                  </a:lnTo>
                  <a:lnTo>
                    <a:pt x="2" y="45"/>
                  </a:lnTo>
                  <a:lnTo>
                    <a:pt x="1" y="45"/>
                  </a:lnTo>
                  <a:lnTo>
                    <a:pt x="0" y="42"/>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09" name="Line 93"/>
            <p:cNvSpPr>
              <a:spLocks noChangeShapeType="1"/>
            </p:cNvSpPr>
            <p:nvPr/>
          </p:nvSpPr>
          <p:spPr bwMode="auto">
            <a:xfrm flipV="1">
              <a:off x="5035" y="2561"/>
              <a:ext cx="0" cy="5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10" name="Freeform 94"/>
            <p:cNvSpPr>
              <a:spLocks/>
            </p:cNvSpPr>
            <p:nvPr/>
          </p:nvSpPr>
          <p:spPr bwMode="auto">
            <a:xfrm>
              <a:off x="5007" y="2586"/>
              <a:ext cx="22" cy="24"/>
            </a:xfrm>
            <a:custGeom>
              <a:avLst/>
              <a:gdLst/>
              <a:ahLst/>
              <a:cxnLst>
                <a:cxn ang="0">
                  <a:pos x="17" y="23"/>
                </a:cxn>
                <a:cxn ang="0">
                  <a:pos x="21" y="19"/>
                </a:cxn>
                <a:cxn ang="0">
                  <a:pos x="21" y="17"/>
                </a:cxn>
                <a:cxn ang="0">
                  <a:pos x="21" y="13"/>
                </a:cxn>
                <a:cxn ang="0">
                  <a:pos x="18" y="11"/>
                </a:cxn>
                <a:cxn ang="0">
                  <a:pos x="16" y="11"/>
                </a:cxn>
                <a:cxn ang="0">
                  <a:pos x="6" y="11"/>
                </a:cxn>
                <a:cxn ang="0">
                  <a:pos x="0" y="13"/>
                </a:cxn>
                <a:cxn ang="0">
                  <a:pos x="0" y="0"/>
                </a:cxn>
              </a:cxnLst>
              <a:rect l="0" t="0" r="r" b="b"/>
              <a:pathLst>
                <a:path w="22" h="24">
                  <a:moveTo>
                    <a:pt x="17" y="23"/>
                  </a:moveTo>
                  <a:lnTo>
                    <a:pt x="21" y="19"/>
                  </a:lnTo>
                  <a:lnTo>
                    <a:pt x="21" y="17"/>
                  </a:lnTo>
                  <a:lnTo>
                    <a:pt x="21" y="13"/>
                  </a:lnTo>
                  <a:lnTo>
                    <a:pt x="18" y="11"/>
                  </a:lnTo>
                  <a:lnTo>
                    <a:pt x="16" y="11"/>
                  </a:lnTo>
                  <a:lnTo>
                    <a:pt x="6" y="11"/>
                  </a:lnTo>
                  <a:lnTo>
                    <a:pt x="0" y="13"/>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11" name="Line 95"/>
            <p:cNvSpPr>
              <a:spLocks noChangeShapeType="1"/>
            </p:cNvSpPr>
            <p:nvPr/>
          </p:nvSpPr>
          <p:spPr bwMode="auto">
            <a:xfrm flipH="1">
              <a:off x="5049" y="2624"/>
              <a:ext cx="1" cy="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12" name="Line 96"/>
            <p:cNvSpPr>
              <a:spLocks noChangeShapeType="1"/>
            </p:cNvSpPr>
            <p:nvPr/>
          </p:nvSpPr>
          <p:spPr bwMode="auto">
            <a:xfrm flipV="1">
              <a:off x="5025" y="2602"/>
              <a:ext cx="9" cy="5"/>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13" name="Line 97"/>
            <p:cNvSpPr>
              <a:spLocks noChangeShapeType="1"/>
            </p:cNvSpPr>
            <p:nvPr/>
          </p:nvSpPr>
          <p:spPr bwMode="auto">
            <a:xfrm>
              <a:off x="4957" y="2611"/>
              <a:ext cx="20" cy="0"/>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14" name="Freeform 98"/>
            <p:cNvSpPr>
              <a:spLocks/>
            </p:cNvSpPr>
            <p:nvPr/>
          </p:nvSpPr>
          <p:spPr bwMode="auto">
            <a:xfrm>
              <a:off x="4636" y="2623"/>
              <a:ext cx="43" cy="20"/>
            </a:xfrm>
            <a:custGeom>
              <a:avLst/>
              <a:gdLst/>
              <a:ahLst/>
              <a:cxnLst>
                <a:cxn ang="0">
                  <a:pos x="42" y="0"/>
                </a:cxn>
                <a:cxn ang="0">
                  <a:pos x="40" y="2"/>
                </a:cxn>
                <a:cxn ang="0">
                  <a:pos x="40" y="5"/>
                </a:cxn>
                <a:cxn ang="0">
                  <a:pos x="39" y="8"/>
                </a:cxn>
                <a:cxn ang="0">
                  <a:pos x="38" y="10"/>
                </a:cxn>
                <a:cxn ang="0">
                  <a:pos x="37" y="10"/>
                </a:cxn>
                <a:cxn ang="0">
                  <a:pos x="35" y="13"/>
                </a:cxn>
                <a:cxn ang="0">
                  <a:pos x="34" y="13"/>
                </a:cxn>
                <a:cxn ang="0">
                  <a:pos x="32" y="16"/>
                </a:cxn>
                <a:cxn ang="0">
                  <a:pos x="30" y="16"/>
                </a:cxn>
                <a:cxn ang="0">
                  <a:pos x="28" y="16"/>
                </a:cxn>
                <a:cxn ang="0">
                  <a:pos x="27" y="16"/>
                </a:cxn>
                <a:cxn ang="0">
                  <a:pos x="24" y="16"/>
                </a:cxn>
                <a:cxn ang="0">
                  <a:pos x="23" y="19"/>
                </a:cxn>
                <a:cxn ang="0">
                  <a:pos x="21" y="19"/>
                </a:cxn>
                <a:cxn ang="0">
                  <a:pos x="19" y="19"/>
                </a:cxn>
                <a:cxn ang="0">
                  <a:pos x="17" y="16"/>
                </a:cxn>
                <a:cxn ang="0">
                  <a:pos x="14" y="16"/>
                </a:cxn>
                <a:cxn ang="0">
                  <a:pos x="13" y="16"/>
                </a:cxn>
                <a:cxn ang="0">
                  <a:pos x="12" y="16"/>
                </a:cxn>
                <a:cxn ang="0">
                  <a:pos x="11" y="16"/>
                </a:cxn>
                <a:cxn ang="0">
                  <a:pos x="8" y="13"/>
                </a:cxn>
                <a:cxn ang="0">
                  <a:pos x="7" y="13"/>
                </a:cxn>
                <a:cxn ang="0">
                  <a:pos x="6" y="10"/>
                </a:cxn>
                <a:cxn ang="0">
                  <a:pos x="3" y="10"/>
                </a:cxn>
                <a:cxn ang="0">
                  <a:pos x="3" y="8"/>
                </a:cxn>
                <a:cxn ang="0">
                  <a:pos x="2" y="8"/>
                </a:cxn>
                <a:cxn ang="0">
                  <a:pos x="1" y="5"/>
                </a:cxn>
                <a:cxn ang="0">
                  <a:pos x="1" y="2"/>
                </a:cxn>
                <a:cxn ang="0">
                  <a:pos x="0" y="0"/>
                </a:cxn>
              </a:cxnLst>
              <a:rect l="0" t="0" r="r" b="b"/>
              <a:pathLst>
                <a:path w="43" h="20">
                  <a:moveTo>
                    <a:pt x="42" y="0"/>
                  </a:moveTo>
                  <a:lnTo>
                    <a:pt x="40" y="2"/>
                  </a:lnTo>
                  <a:lnTo>
                    <a:pt x="40" y="5"/>
                  </a:lnTo>
                  <a:lnTo>
                    <a:pt x="39" y="8"/>
                  </a:lnTo>
                  <a:lnTo>
                    <a:pt x="38" y="10"/>
                  </a:lnTo>
                  <a:lnTo>
                    <a:pt x="37" y="10"/>
                  </a:lnTo>
                  <a:lnTo>
                    <a:pt x="35" y="13"/>
                  </a:lnTo>
                  <a:lnTo>
                    <a:pt x="34" y="13"/>
                  </a:lnTo>
                  <a:lnTo>
                    <a:pt x="32" y="16"/>
                  </a:lnTo>
                  <a:lnTo>
                    <a:pt x="30" y="16"/>
                  </a:lnTo>
                  <a:lnTo>
                    <a:pt x="28" y="16"/>
                  </a:lnTo>
                  <a:lnTo>
                    <a:pt x="27" y="16"/>
                  </a:lnTo>
                  <a:lnTo>
                    <a:pt x="24" y="16"/>
                  </a:lnTo>
                  <a:lnTo>
                    <a:pt x="23" y="19"/>
                  </a:lnTo>
                  <a:lnTo>
                    <a:pt x="21" y="19"/>
                  </a:lnTo>
                  <a:lnTo>
                    <a:pt x="19" y="19"/>
                  </a:lnTo>
                  <a:lnTo>
                    <a:pt x="17" y="16"/>
                  </a:lnTo>
                  <a:lnTo>
                    <a:pt x="14" y="16"/>
                  </a:lnTo>
                  <a:lnTo>
                    <a:pt x="13" y="16"/>
                  </a:lnTo>
                  <a:lnTo>
                    <a:pt x="12" y="16"/>
                  </a:lnTo>
                  <a:lnTo>
                    <a:pt x="11" y="16"/>
                  </a:lnTo>
                  <a:lnTo>
                    <a:pt x="8" y="13"/>
                  </a:lnTo>
                  <a:lnTo>
                    <a:pt x="7" y="13"/>
                  </a:lnTo>
                  <a:lnTo>
                    <a:pt x="6" y="10"/>
                  </a:lnTo>
                  <a:lnTo>
                    <a:pt x="3" y="10"/>
                  </a:lnTo>
                  <a:lnTo>
                    <a:pt x="3" y="8"/>
                  </a:lnTo>
                  <a:lnTo>
                    <a:pt x="2" y="8"/>
                  </a:lnTo>
                  <a:lnTo>
                    <a:pt x="1" y="5"/>
                  </a:lnTo>
                  <a:lnTo>
                    <a:pt x="1" y="2"/>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15" name="Freeform 99"/>
            <p:cNvSpPr>
              <a:spLocks/>
            </p:cNvSpPr>
            <p:nvPr/>
          </p:nvSpPr>
          <p:spPr bwMode="auto">
            <a:xfrm>
              <a:off x="4654" y="2597"/>
              <a:ext cx="21" cy="25"/>
            </a:xfrm>
            <a:custGeom>
              <a:avLst/>
              <a:gdLst/>
              <a:ahLst/>
              <a:cxnLst>
                <a:cxn ang="0">
                  <a:pos x="0" y="24"/>
                </a:cxn>
                <a:cxn ang="0">
                  <a:pos x="20" y="24"/>
                </a:cxn>
                <a:cxn ang="0">
                  <a:pos x="17" y="0"/>
                </a:cxn>
              </a:cxnLst>
              <a:rect l="0" t="0" r="r" b="b"/>
              <a:pathLst>
                <a:path w="21" h="25">
                  <a:moveTo>
                    <a:pt x="0" y="24"/>
                  </a:moveTo>
                  <a:lnTo>
                    <a:pt x="20" y="24"/>
                  </a:lnTo>
                  <a:lnTo>
                    <a:pt x="17"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16" name="Line 100"/>
            <p:cNvSpPr>
              <a:spLocks noChangeShapeType="1"/>
            </p:cNvSpPr>
            <p:nvPr/>
          </p:nvSpPr>
          <p:spPr bwMode="auto">
            <a:xfrm flipH="1">
              <a:off x="4676" y="2543"/>
              <a:ext cx="56" cy="19"/>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17" name="Line 101"/>
            <p:cNvSpPr>
              <a:spLocks noChangeShapeType="1"/>
            </p:cNvSpPr>
            <p:nvPr/>
          </p:nvSpPr>
          <p:spPr bwMode="auto">
            <a:xfrm>
              <a:off x="4667" y="2602"/>
              <a:ext cx="7" cy="0"/>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18" name="Freeform 102"/>
            <p:cNvSpPr>
              <a:spLocks/>
            </p:cNvSpPr>
            <p:nvPr/>
          </p:nvSpPr>
          <p:spPr bwMode="auto">
            <a:xfrm>
              <a:off x="4755" y="2583"/>
              <a:ext cx="20" cy="20"/>
            </a:xfrm>
            <a:custGeom>
              <a:avLst/>
              <a:gdLst/>
              <a:ahLst/>
              <a:cxnLst>
                <a:cxn ang="0">
                  <a:pos x="9" y="19"/>
                </a:cxn>
                <a:cxn ang="0">
                  <a:pos x="6" y="17"/>
                </a:cxn>
                <a:cxn ang="0">
                  <a:pos x="6" y="16"/>
                </a:cxn>
                <a:cxn ang="0">
                  <a:pos x="3" y="16"/>
                </a:cxn>
                <a:cxn ang="0">
                  <a:pos x="3" y="15"/>
                </a:cxn>
                <a:cxn ang="0">
                  <a:pos x="3" y="14"/>
                </a:cxn>
                <a:cxn ang="0">
                  <a:pos x="3" y="13"/>
                </a:cxn>
                <a:cxn ang="0">
                  <a:pos x="3" y="11"/>
                </a:cxn>
                <a:cxn ang="0">
                  <a:pos x="3" y="10"/>
                </a:cxn>
                <a:cxn ang="0">
                  <a:pos x="0" y="9"/>
                </a:cxn>
                <a:cxn ang="0">
                  <a:pos x="3" y="8"/>
                </a:cxn>
                <a:cxn ang="0">
                  <a:pos x="3" y="7"/>
                </a:cxn>
                <a:cxn ang="0">
                  <a:pos x="3" y="5"/>
                </a:cxn>
                <a:cxn ang="0">
                  <a:pos x="3" y="4"/>
                </a:cxn>
                <a:cxn ang="0">
                  <a:pos x="3" y="3"/>
                </a:cxn>
                <a:cxn ang="0">
                  <a:pos x="3" y="2"/>
                </a:cxn>
                <a:cxn ang="0">
                  <a:pos x="6" y="2"/>
                </a:cxn>
                <a:cxn ang="0">
                  <a:pos x="6" y="1"/>
                </a:cxn>
                <a:cxn ang="0">
                  <a:pos x="9" y="0"/>
                </a:cxn>
                <a:cxn ang="0">
                  <a:pos x="12" y="0"/>
                </a:cxn>
                <a:cxn ang="0">
                  <a:pos x="12" y="1"/>
                </a:cxn>
                <a:cxn ang="0">
                  <a:pos x="15" y="1"/>
                </a:cxn>
                <a:cxn ang="0">
                  <a:pos x="15" y="2"/>
                </a:cxn>
                <a:cxn ang="0">
                  <a:pos x="15" y="3"/>
                </a:cxn>
                <a:cxn ang="0">
                  <a:pos x="15" y="4"/>
                </a:cxn>
                <a:cxn ang="0">
                  <a:pos x="19" y="5"/>
                </a:cxn>
                <a:cxn ang="0">
                  <a:pos x="19" y="7"/>
                </a:cxn>
                <a:cxn ang="0">
                  <a:pos x="19" y="8"/>
                </a:cxn>
                <a:cxn ang="0">
                  <a:pos x="19" y="9"/>
                </a:cxn>
                <a:cxn ang="0">
                  <a:pos x="19" y="10"/>
                </a:cxn>
                <a:cxn ang="0">
                  <a:pos x="19" y="11"/>
                </a:cxn>
                <a:cxn ang="0">
                  <a:pos x="19" y="13"/>
                </a:cxn>
                <a:cxn ang="0">
                  <a:pos x="15" y="14"/>
                </a:cxn>
                <a:cxn ang="0">
                  <a:pos x="15" y="15"/>
                </a:cxn>
                <a:cxn ang="0">
                  <a:pos x="15" y="16"/>
                </a:cxn>
                <a:cxn ang="0">
                  <a:pos x="15" y="17"/>
                </a:cxn>
                <a:cxn ang="0">
                  <a:pos x="12" y="17"/>
                </a:cxn>
                <a:cxn ang="0">
                  <a:pos x="12" y="19"/>
                </a:cxn>
                <a:cxn ang="0">
                  <a:pos x="9" y="19"/>
                </a:cxn>
              </a:cxnLst>
              <a:rect l="0" t="0" r="r" b="b"/>
              <a:pathLst>
                <a:path w="20" h="20">
                  <a:moveTo>
                    <a:pt x="9" y="19"/>
                  </a:moveTo>
                  <a:lnTo>
                    <a:pt x="6" y="17"/>
                  </a:lnTo>
                  <a:lnTo>
                    <a:pt x="6" y="16"/>
                  </a:lnTo>
                  <a:lnTo>
                    <a:pt x="3" y="16"/>
                  </a:lnTo>
                  <a:lnTo>
                    <a:pt x="3" y="15"/>
                  </a:lnTo>
                  <a:lnTo>
                    <a:pt x="3" y="14"/>
                  </a:lnTo>
                  <a:lnTo>
                    <a:pt x="3" y="13"/>
                  </a:lnTo>
                  <a:lnTo>
                    <a:pt x="3" y="11"/>
                  </a:lnTo>
                  <a:lnTo>
                    <a:pt x="3" y="10"/>
                  </a:lnTo>
                  <a:lnTo>
                    <a:pt x="0" y="9"/>
                  </a:lnTo>
                  <a:lnTo>
                    <a:pt x="3" y="8"/>
                  </a:lnTo>
                  <a:lnTo>
                    <a:pt x="3" y="7"/>
                  </a:lnTo>
                  <a:lnTo>
                    <a:pt x="3" y="5"/>
                  </a:lnTo>
                  <a:lnTo>
                    <a:pt x="3" y="4"/>
                  </a:lnTo>
                  <a:lnTo>
                    <a:pt x="3" y="3"/>
                  </a:lnTo>
                  <a:lnTo>
                    <a:pt x="3" y="2"/>
                  </a:lnTo>
                  <a:lnTo>
                    <a:pt x="6" y="2"/>
                  </a:lnTo>
                  <a:lnTo>
                    <a:pt x="6" y="1"/>
                  </a:lnTo>
                  <a:lnTo>
                    <a:pt x="9" y="0"/>
                  </a:lnTo>
                  <a:lnTo>
                    <a:pt x="12" y="0"/>
                  </a:lnTo>
                  <a:lnTo>
                    <a:pt x="12" y="1"/>
                  </a:lnTo>
                  <a:lnTo>
                    <a:pt x="15" y="1"/>
                  </a:lnTo>
                  <a:lnTo>
                    <a:pt x="15" y="2"/>
                  </a:lnTo>
                  <a:lnTo>
                    <a:pt x="15" y="3"/>
                  </a:lnTo>
                  <a:lnTo>
                    <a:pt x="15" y="4"/>
                  </a:lnTo>
                  <a:lnTo>
                    <a:pt x="19" y="5"/>
                  </a:lnTo>
                  <a:lnTo>
                    <a:pt x="19" y="7"/>
                  </a:lnTo>
                  <a:lnTo>
                    <a:pt x="19" y="8"/>
                  </a:lnTo>
                  <a:lnTo>
                    <a:pt x="19" y="9"/>
                  </a:lnTo>
                  <a:lnTo>
                    <a:pt x="19" y="10"/>
                  </a:lnTo>
                  <a:lnTo>
                    <a:pt x="19" y="11"/>
                  </a:lnTo>
                  <a:lnTo>
                    <a:pt x="19" y="13"/>
                  </a:lnTo>
                  <a:lnTo>
                    <a:pt x="15" y="14"/>
                  </a:lnTo>
                  <a:lnTo>
                    <a:pt x="15" y="15"/>
                  </a:lnTo>
                  <a:lnTo>
                    <a:pt x="15" y="16"/>
                  </a:lnTo>
                  <a:lnTo>
                    <a:pt x="15" y="17"/>
                  </a:lnTo>
                  <a:lnTo>
                    <a:pt x="12" y="17"/>
                  </a:lnTo>
                  <a:lnTo>
                    <a:pt x="12" y="19"/>
                  </a:lnTo>
                  <a:lnTo>
                    <a:pt x="9" y="1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19" name="Freeform 103"/>
            <p:cNvSpPr>
              <a:spLocks/>
            </p:cNvSpPr>
            <p:nvPr/>
          </p:nvSpPr>
          <p:spPr bwMode="auto">
            <a:xfrm>
              <a:off x="4755" y="2574"/>
              <a:ext cx="20" cy="41"/>
            </a:xfrm>
            <a:custGeom>
              <a:avLst/>
              <a:gdLst/>
              <a:ahLst/>
              <a:cxnLst>
                <a:cxn ang="0">
                  <a:pos x="8" y="40"/>
                </a:cxn>
                <a:cxn ang="0">
                  <a:pos x="5" y="37"/>
                </a:cxn>
                <a:cxn ang="0">
                  <a:pos x="4" y="35"/>
                </a:cxn>
                <a:cxn ang="0">
                  <a:pos x="2" y="33"/>
                </a:cxn>
                <a:cxn ang="0">
                  <a:pos x="1" y="30"/>
                </a:cxn>
                <a:cxn ang="0">
                  <a:pos x="1" y="27"/>
                </a:cxn>
                <a:cxn ang="0">
                  <a:pos x="0" y="23"/>
                </a:cxn>
                <a:cxn ang="0">
                  <a:pos x="0" y="20"/>
                </a:cxn>
                <a:cxn ang="0">
                  <a:pos x="0" y="16"/>
                </a:cxn>
                <a:cxn ang="0">
                  <a:pos x="1" y="12"/>
                </a:cxn>
                <a:cxn ang="0">
                  <a:pos x="1" y="10"/>
                </a:cxn>
                <a:cxn ang="0">
                  <a:pos x="2" y="7"/>
                </a:cxn>
                <a:cxn ang="0">
                  <a:pos x="4" y="5"/>
                </a:cxn>
                <a:cxn ang="0">
                  <a:pos x="5" y="3"/>
                </a:cxn>
                <a:cxn ang="0">
                  <a:pos x="6" y="2"/>
                </a:cxn>
                <a:cxn ang="0">
                  <a:pos x="8" y="1"/>
                </a:cxn>
                <a:cxn ang="0">
                  <a:pos x="9" y="0"/>
                </a:cxn>
                <a:cxn ang="0">
                  <a:pos x="12" y="1"/>
                </a:cxn>
                <a:cxn ang="0">
                  <a:pos x="14" y="3"/>
                </a:cxn>
                <a:cxn ang="0">
                  <a:pos x="16" y="5"/>
                </a:cxn>
                <a:cxn ang="0">
                  <a:pos x="16" y="7"/>
                </a:cxn>
                <a:cxn ang="0">
                  <a:pos x="17" y="10"/>
                </a:cxn>
                <a:cxn ang="0">
                  <a:pos x="19" y="12"/>
                </a:cxn>
                <a:cxn ang="0">
                  <a:pos x="19" y="16"/>
                </a:cxn>
                <a:cxn ang="0">
                  <a:pos x="19" y="20"/>
                </a:cxn>
                <a:cxn ang="0">
                  <a:pos x="19" y="23"/>
                </a:cxn>
                <a:cxn ang="0">
                  <a:pos x="19" y="27"/>
                </a:cxn>
                <a:cxn ang="0">
                  <a:pos x="17" y="30"/>
                </a:cxn>
                <a:cxn ang="0">
                  <a:pos x="16" y="33"/>
                </a:cxn>
                <a:cxn ang="0">
                  <a:pos x="16" y="35"/>
                </a:cxn>
                <a:cxn ang="0">
                  <a:pos x="14" y="37"/>
                </a:cxn>
                <a:cxn ang="0">
                  <a:pos x="13" y="38"/>
                </a:cxn>
                <a:cxn ang="0">
                  <a:pos x="10" y="40"/>
                </a:cxn>
              </a:cxnLst>
              <a:rect l="0" t="0" r="r" b="b"/>
              <a:pathLst>
                <a:path w="20" h="41">
                  <a:moveTo>
                    <a:pt x="9" y="40"/>
                  </a:moveTo>
                  <a:lnTo>
                    <a:pt x="8" y="40"/>
                  </a:lnTo>
                  <a:lnTo>
                    <a:pt x="6" y="38"/>
                  </a:lnTo>
                  <a:lnTo>
                    <a:pt x="5" y="37"/>
                  </a:lnTo>
                  <a:lnTo>
                    <a:pt x="4" y="36"/>
                  </a:lnTo>
                  <a:lnTo>
                    <a:pt x="4" y="35"/>
                  </a:lnTo>
                  <a:lnTo>
                    <a:pt x="2" y="34"/>
                  </a:lnTo>
                  <a:lnTo>
                    <a:pt x="2" y="33"/>
                  </a:lnTo>
                  <a:lnTo>
                    <a:pt x="2" y="31"/>
                  </a:lnTo>
                  <a:lnTo>
                    <a:pt x="1" y="30"/>
                  </a:lnTo>
                  <a:lnTo>
                    <a:pt x="1" y="28"/>
                  </a:lnTo>
                  <a:lnTo>
                    <a:pt x="1" y="27"/>
                  </a:lnTo>
                  <a:lnTo>
                    <a:pt x="0" y="25"/>
                  </a:lnTo>
                  <a:lnTo>
                    <a:pt x="0" y="23"/>
                  </a:lnTo>
                  <a:lnTo>
                    <a:pt x="0" y="21"/>
                  </a:lnTo>
                  <a:lnTo>
                    <a:pt x="0" y="20"/>
                  </a:lnTo>
                  <a:lnTo>
                    <a:pt x="0" y="18"/>
                  </a:lnTo>
                  <a:lnTo>
                    <a:pt x="0" y="16"/>
                  </a:lnTo>
                  <a:lnTo>
                    <a:pt x="0" y="14"/>
                  </a:lnTo>
                  <a:lnTo>
                    <a:pt x="1" y="12"/>
                  </a:lnTo>
                  <a:lnTo>
                    <a:pt x="1" y="11"/>
                  </a:lnTo>
                  <a:lnTo>
                    <a:pt x="1" y="10"/>
                  </a:lnTo>
                  <a:lnTo>
                    <a:pt x="2" y="8"/>
                  </a:lnTo>
                  <a:lnTo>
                    <a:pt x="2" y="7"/>
                  </a:lnTo>
                  <a:lnTo>
                    <a:pt x="2" y="6"/>
                  </a:lnTo>
                  <a:lnTo>
                    <a:pt x="4" y="5"/>
                  </a:lnTo>
                  <a:lnTo>
                    <a:pt x="4" y="4"/>
                  </a:lnTo>
                  <a:lnTo>
                    <a:pt x="5" y="3"/>
                  </a:lnTo>
                  <a:lnTo>
                    <a:pt x="5" y="2"/>
                  </a:lnTo>
                  <a:lnTo>
                    <a:pt x="6" y="2"/>
                  </a:lnTo>
                  <a:lnTo>
                    <a:pt x="6" y="1"/>
                  </a:lnTo>
                  <a:lnTo>
                    <a:pt x="8" y="1"/>
                  </a:lnTo>
                  <a:lnTo>
                    <a:pt x="9" y="1"/>
                  </a:lnTo>
                  <a:lnTo>
                    <a:pt x="9" y="0"/>
                  </a:lnTo>
                  <a:lnTo>
                    <a:pt x="10" y="1"/>
                  </a:lnTo>
                  <a:lnTo>
                    <a:pt x="12" y="1"/>
                  </a:lnTo>
                  <a:lnTo>
                    <a:pt x="13" y="2"/>
                  </a:lnTo>
                  <a:lnTo>
                    <a:pt x="14" y="3"/>
                  </a:lnTo>
                  <a:lnTo>
                    <a:pt x="14" y="4"/>
                  </a:lnTo>
                  <a:lnTo>
                    <a:pt x="16" y="5"/>
                  </a:lnTo>
                  <a:lnTo>
                    <a:pt x="16" y="6"/>
                  </a:lnTo>
                  <a:lnTo>
                    <a:pt x="16" y="7"/>
                  </a:lnTo>
                  <a:lnTo>
                    <a:pt x="17" y="8"/>
                  </a:lnTo>
                  <a:lnTo>
                    <a:pt x="17" y="10"/>
                  </a:lnTo>
                  <a:lnTo>
                    <a:pt x="17" y="11"/>
                  </a:lnTo>
                  <a:lnTo>
                    <a:pt x="19" y="12"/>
                  </a:lnTo>
                  <a:lnTo>
                    <a:pt x="19" y="14"/>
                  </a:lnTo>
                  <a:lnTo>
                    <a:pt x="19" y="16"/>
                  </a:lnTo>
                  <a:lnTo>
                    <a:pt x="19" y="18"/>
                  </a:lnTo>
                  <a:lnTo>
                    <a:pt x="19" y="20"/>
                  </a:lnTo>
                  <a:lnTo>
                    <a:pt x="19" y="21"/>
                  </a:lnTo>
                  <a:lnTo>
                    <a:pt x="19" y="23"/>
                  </a:lnTo>
                  <a:lnTo>
                    <a:pt x="19" y="25"/>
                  </a:lnTo>
                  <a:lnTo>
                    <a:pt x="19" y="27"/>
                  </a:lnTo>
                  <a:lnTo>
                    <a:pt x="17" y="28"/>
                  </a:lnTo>
                  <a:lnTo>
                    <a:pt x="17" y="30"/>
                  </a:lnTo>
                  <a:lnTo>
                    <a:pt x="17" y="31"/>
                  </a:lnTo>
                  <a:lnTo>
                    <a:pt x="16" y="33"/>
                  </a:lnTo>
                  <a:lnTo>
                    <a:pt x="16" y="34"/>
                  </a:lnTo>
                  <a:lnTo>
                    <a:pt x="16" y="35"/>
                  </a:lnTo>
                  <a:lnTo>
                    <a:pt x="14" y="36"/>
                  </a:lnTo>
                  <a:lnTo>
                    <a:pt x="14" y="37"/>
                  </a:lnTo>
                  <a:lnTo>
                    <a:pt x="13" y="37"/>
                  </a:lnTo>
                  <a:lnTo>
                    <a:pt x="13" y="38"/>
                  </a:lnTo>
                  <a:lnTo>
                    <a:pt x="12" y="38"/>
                  </a:lnTo>
                  <a:lnTo>
                    <a:pt x="10" y="40"/>
                  </a:lnTo>
                  <a:lnTo>
                    <a:pt x="9" y="4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20" name="Freeform 104"/>
            <p:cNvSpPr>
              <a:spLocks/>
            </p:cNvSpPr>
            <p:nvPr/>
          </p:nvSpPr>
          <p:spPr bwMode="auto">
            <a:xfrm>
              <a:off x="4763" y="2550"/>
              <a:ext cx="28" cy="89"/>
            </a:xfrm>
            <a:custGeom>
              <a:avLst/>
              <a:gdLst/>
              <a:ahLst/>
              <a:cxnLst>
                <a:cxn ang="0">
                  <a:pos x="2" y="0"/>
                </a:cxn>
                <a:cxn ang="0">
                  <a:pos x="3" y="0"/>
                </a:cxn>
                <a:cxn ang="0">
                  <a:pos x="6" y="1"/>
                </a:cxn>
                <a:cxn ang="0">
                  <a:pos x="8" y="1"/>
                </a:cxn>
                <a:cxn ang="0">
                  <a:pos x="11" y="2"/>
                </a:cxn>
                <a:cxn ang="0">
                  <a:pos x="13" y="4"/>
                </a:cxn>
                <a:cxn ang="0">
                  <a:pos x="14" y="6"/>
                </a:cxn>
                <a:cxn ang="0">
                  <a:pos x="15" y="7"/>
                </a:cxn>
                <a:cxn ang="0">
                  <a:pos x="18" y="10"/>
                </a:cxn>
                <a:cxn ang="0">
                  <a:pos x="19" y="12"/>
                </a:cxn>
                <a:cxn ang="0">
                  <a:pos x="20" y="15"/>
                </a:cxn>
                <a:cxn ang="0">
                  <a:pos x="22" y="19"/>
                </a:cxn>
                <a:cxn ang="0">
                  <a:pos x="23" y="22"/>
                </a:cxn>
                <a:cxn ang="0">
                  <a:pos x="24" y="25"/>
                </a:cxn>
                <a:cxn ang="0">
                  <a:pos x="25" y="28"/>
                </a:cxn>
                <a:cxn ang="0">
                  <a:pos x="25" y="32"/>
                </a:cxn>
                <a:cxn ang="0">
                  <a:pos x="25" y="36"/>
                </a:cxn>
                <a:cxn ang="0">
                  <a:pos x="27" y="40"/>
                </a:cxn>
                <a:cxn ang="0">
                  <a:pos x="27" y="43"/>
                </a:cxn>
                <a:cxn ang="0">
                  <a:pos x="27" y="47"/>
                </a:cxn>
                <a:cxn ang="0">
                  <a:pos x="25" y="50"/>
                </a:cxn>
                <a:cxn ang="0">
                  <a:pos x="25" y="55"/>
                </a:cxn>
                <a:cxn ang="0">
                  <a:pos x="25" y="59"/>
                </a:cxn>
                <a:cxn ang="0">
                  <a:pos x="24" y="62"/>
                </a:cxn>
                <a:cxn ang="0">
                  <a:pos x="23" y="65"/>
                </a:cxn>
                <a:cxn ang="0">
                  <a:pos x="22" y="68"/>
                </a:cxn>
                <a:cxn ang="0">
                  <a:pos x="20" y="72"/>
                </a:cxn>
                <a:cxn ang="0">
                  <a:pos x="19" y="75"/>
                </a:cxn>
                <a:cxn ang="0">
                  <a:pos x="18" y="77"/>
                </a:cxn>
                <a:cxn ang="0">
                  <a:pos x="15" y="80"/>
                </a:cxn>
                <a:cxn ang="0">
                  <a:pos x="14" y="81"/>
                </a:cxn>
                <a:cxn ang="0">
                  <a:pos x="13" y="83"/>
                </a:cxn>
                <a:cxn ang="0">
                  <a:pos x="11" y="85"/>
                </a:cxn>
                <a:cxn ang="0">
                  <a:pos x="8" y="85"/>
                </a:cxn>
                <a:cxn ang="0">
                  <a:pos x="6" y="86"/>
                </a:cxn>
                <a:cxn ang="0">
                  <a:pos x="3" y="88"/>
                </a:cxn>
                <a:cxn ang="0">
                  <a:pos x="2" y="88"/>
                </a:cxn>
                <a:cxn ang="0">
                  <a:pos x="0" y="88"/>
                </a:cxn>
              </a:cxnLst>
              <a:rect l="0" t="0" r="r" b="b"/>
              <a:pathLst>
                <a:path w="28" h="89">
                  <a:moveTo>
                    <a:pt x="2" y="0"/>
                  </a:moveTo>
                  <a:lnTo>
                    <a:pt x="3" y="0"/>
                  </a:lnTo>
                  <a:lnTo>
                    <a:pt x="6" y="1"/>
                  </a:lnTo>
                  <a:lnTo>
                    <a:pt x="8" y="1"/>
                  </a:lnTo>
                  <a:lnTo>
                    <a:pt x="11" y="2"/>
                  </a:lnTo>
                  <a:lnTo>
                    <a:pt x="13" y="4"/>
                  </a:lnTo>
                  <a:lnTo>
                    <a:pt x="14" y="6"/>
                  </a:lnTo>
                  <a:lnTo>
                    <a:pt x="15" y="7"/>
                  </a:lnTo>
                  <a:lnTo>
                    <a:pt x="18" y="10"/>
                  </a:lnTo>
                  <a:lnTo>
                    <a:pt x="19" y="12"/>
                  </a:lnTo>
                  <a:lnTo>
                    <a:pt x="20" y="15"/>
                  </a:lnTo>
                  <a:lnTo>
                    <a:pt x="22" y="19"/>
                  </a:lnTo>
                  <a:lnTo>
                    <a:pt x="23" y="22"/>
                  </a:lnTo>
                  <a:lnTo>
                    <a:pt x="24" y="25"/>
                  </a:lnTo>
                  <a:lnTo>
                    <a:pt x="25" y="28"/>
                  </a:lnTo>
                  <a:lnTo>
                    <a:pt x="25" y="32"/>
                  </a:lnTo>
                  <a:lnTo>
                    <a:pt x="25" y="36"/>
                  </a:lnTo>
                  <a:lnTo>
                    <a:pt x="27" y="40"/>
                  </a:lnTo>
                  <a:lnTo>
                    <a:pt x="27" y="43"/>
                  </a:lnTo>
                  <a:lnTo>
                    <a:pt x="27" y="47"/>
                  </a:lnTo>
                  <a:lnTo>
                    <a:pt x="25" y="50"/>
                  </a:lnTo>
                  <a:lnTo>
                    <a:pt x="25" y="55"/>
                  </a:lnTo>
                  <a:lnTo>
                    <a:pt x="25" y="59"/>
                  </a:lnTo>
                  <a:lnTo>
                    <a:pt x="24" y="62"/>
                  </a:lnTo>
                  <a:lnTo>
                    <a:pt x="23" y="65"/>
                  </a:lnTo>
                  <a:lnTo>
                    <a:pt x="22" y="68"/>
                  </a:lnTo>
                  <a:lnTo>
                    <a:pt x="20" y="72"/>
                  </a:lnTo>
                  <a:lnTo>
                    <a:pt x="19" y="75"/>
                  </a:lnTo>
                  <a:lnTo>
                    <a:pt x="18" y="77"/>
                  </a:lnTo>
                  <a:lnTo>
                    <a:pt x="15" y="80"/>
                  </a:lnTo>
                  <a:lnTo>
                    <a:pt x="14" y="81"/>
                  </a:lnTo>
                  <a:lnTo>
                    <a:pt x="13" y="83"/>
                  </a:lnTo>
                  <a:lnTo>
                    <a:pt x="11" y="85"/>
                  </a:lnTo>
                  <a:lnTo>
                    <a:pt x="8" y="85"/>
                  </a:lnTo>
                  <a:lnTo>
                    <a:pt x="6" y="86"/>
                  </a:lnTo>
                  <a:lnTo>
                    <a:pt x="3" y="88"/>
                  </a:lnTo>
                  <a:lnTo>
                    <a:pt x="2" y="88"/>
                  </a:lnTo>
                  <a:lnTo>
                    <a:pt x="0" y="88"/>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21" name="Freeform 105"/>
            <p:cNvSpPr>
              <a:spLocks/>
            </p:cNvSpPr>
            <p:nvPr/>
          </p:nvSpPr>
          <p:spPr bwMode="auto">
            <a:xfrm>
              <a:off x="4799" y="2582"/>
              <a:ext cx="26" cy="42"/>
            </a:xfrm>
            <a:custGeom>
              <a:avLst/>
              <a:gdLst/>
              <a:ahLst/>
              <a:cxnLst>
                <a:cxn ang="0">
                  <a:pos x="11" y="41"/>
                </a:cxn>
                <a:cxn ang="0">
                  <a:pos x="7" y="38"/>
                </a:cxn>
                <a:cxn ang="0">
                  <a:pos x="5" y="37"/>
                </a:cxn>
                <a:cxn ang="0">
                  <a:pos x="3" y="34"/>
                </a:cxn>
                <a:cxn ang="0">
                  <a:pos x="2" y="32"/>
                </a:cxn>
                <a:cxn ang="0">
                  <a:pos x="1" y="29"/>
                </a:cxn>
                <a:cxn ang="0">
                  <a:pos x="1" y="25"/>
                </a:cxn>
                <a:cxn ang="0">
                  <a:pos x="0" y="22"/>
                </a:cxn>
                <a:cxn ang="0">
                  <a:pos x="0" y="19"/>
                </a:cxn>
                <a:cxn ang="0">
                  <a:pos x="1" y="15"/>
                </a:cxn>
                <a:cxn ang="0">
                  <a:pos x="1" y="11"/>
                </a:cxn>
                <a:cxn ang="0">
                  <a:pos x="2" y="8"/>
                </a:cxn>
                <a:cxn ang="0">
                  <a:pos x="3" y="6"/>
                </a:cxn>
                <a:cxn ang="0">
                  <a:pos x="5" y="3"/>
                </a:cxn>
                <a:cxn ang="0">
                  <a:pos x="7" y="2"/>
                </a:cxn>
                <a:cxn ang="0">
                  <a:pos x="8" y="1"/>
                </a:cxn>
                <a:cxn ang="0">
                  <a:pos x="12" y="0"/>
                </a:cxn>
                <a:cxn ang="0">
                  <a:pos x="15" y="1"/>
                </a:cxn>
                <a:cxn ang="0">
                  <a:pos x="17" y="2"/>
                </a:cxn>
                <a:cxn ang="0">
                  <a:pos x="20" y="3"/>
                </a:cxn>
                <a:cxn ang="0">
                  <a:pos x="22" y="6"/>
                </a:cxn>
                <a:cxn ang="0">
                  <a:pos x="23" y="8"/>
                </a:cxn>
                <a:cxn ang="0">
                  <a:pos x="23" y="11"/>
                </a:cxn>
                <a:cxn ang="0">
                  <a:pos x="25" y="15"/>
                </a:cxn>
                <a:cxn ang="0">
                  <a:pos x="25" y="19"/>
                </a:cxn>
                <a:cxn ang="0">
                  <a:pos x="25" y="22"/>
                </a:cxn>
                <a:cxn ang="0">
                  <a:pos x="25" y="25"/>
                </a:cxn>
                <a:cxn ang="0">
                  <a:pos x="23" y="29"/>
                </a:cxn>
                <a:cxn ang="0">
                  <a:pos x="23" y="32"/>
                </a:cxn>
                <a:cxn ang="0">
                  <a:pos x="22" y="34"/>
                </a:cxn>
                <a:cxn ang="0">
                  <a:pos x="20" y="37"/>
                </a:cxn>
                <a:cxn ang="0">
                  <a:pos x="17" y="38"/>
                </a:cxn>
                <a:cxn ang="0">
                  <a:pos x="16" y="39"/>
                </a:cxn>
                <a:cxn ang="0">
                  <a:pos x="13" y="41"/>
                </a:cxn>
                <a:cxn ang="0">
                  <a:pos x="11" y="41"/>
                </a:cxn>
              </a:cxnLst>
              <a:rect l="0" t="0" r="r" b="b"/>
              <a:pathLst>
                <a:path w="26" h="42">
                  <a:moveTo>
                    <a:pt x="11" y="41"/>
                  </a:moveTo>
                  <a:lnTo>
                    <a:pt x="11" y="41"/>
                  </a:lnTo>
                  <a:lnTo>
                    <a:pt x="8" y="39"/>
                  </a:lnTo>
                  <a:lnTo>
                    <a:pt x="7" y="38"/>
                  </a:lnTo>
                  <a:lnTo>
                    <a:pt x="6" y="38"/>
                  </a:lnTo>
                  <a:lnTo>
                    <a:pt x="5" y="37"/>
                  </a:lnTo>
                  <a:lnTo>
                    <a:pt x="3" y="36"/>
                  </a:lnTo>
                  <a:lnTo>
                    <a:pt x="3" y="34"/>
                  </a:lnTo>
                  <a:lnTo>
                    <a:pt x="2" y="33"/>
                  </a:lnTo>
                  <a:lnTo>
                    <a:pt x="2" y="32"/>
                  </a:lnTo>
                  <a:lnTo>
                    <a:pt x="1" y="31"/>
                  </a:lnTo>
                  <a:lnTo>
                    <a:pt x="1" y="29"/>
                  </a:lnTo>
                  <a:lnTo>
                    <a:pt x="1" y="28"/>
                  </a:lnTo>
                  <a:lnTo>
                    <a:pt x="1" y="25"/>
                  </a:lnTo>
                  <a:lnTo>
                    <a:pt x="0" y="24"/>
                  </a:lnTo>
                  <a:lnTo>
                    <a:pt x="0" y="22"/>
                  </a:lnTo>
                  <a:lnTo>
                    <a:pt x="0" y="20"/>
                  </a:lnTo>
                  <a:lnTo>
                    <a:pt x="0" y="19"/>
                  </a:lnTo>
                  <a:lnTo>
                    <a:pt x="0" y="17"/>
                  </a:lnTo>
                  <a:lnTo>
                    <a:pt x="1" y="15"/>
                  </a:lnTo>
                  <a:lnTo>
                    <a:pt x="1" y="14"/>
                  </a:lnTo>
                  <a:lnTo>
                    <a:pt x="1" y="11"/>
                  </a:lnTo>
                  <a:lnTo>
                    <a:pt x="1" y="9"/>
                  </a:lnTo>
                  <a:lnTo>
                    <a:pt x="2" y="8"/>
                  </a:lnTo>
                  <a:lnTo>
                    <a:pt x="2" y="7"/>
                  </a:lnTo>
                  <a:lnTo>
                    <a:pt x="3" y="6"/>
                  </a:lnTo>
                  <a:lnTo>
                    <a:pt x="3" y="4"/>
                  </a:lnTo>
                  <a:lnTo>
                    <a:pt x="5" y="3"/>
                  </a:lnTo>
                  <a:lnTo>
                    <a:pt x="6" y="3"/>
                  </a:lnTo>
                  <a:lnTo>
                    <a:pt x="7" y="2"/>
                  </a:lnTo>
                  <a:lnTo>
                    <a:pt x="8" y="2"/>
                  </a:lnTo>
                  <a:lnTo>
                    <a:pt x="8" y="1"/>
                  </a:lnTo>
                  <a:lnTo>
                    <a:pt x="11" y="1"/>
                  </a:lnTo>
                  <a:lnTo>
                    <a:pt x="12" y="0"/>
                  </a:lnTo>
                  <a:lnTo>
                    <a:pt x="13" y="1"/>
                  </a:lnTo>
                  <a:lnTo>
                    <a:pt x="15" y="1"/>
                  </a:lnTo>
                  <a:lnTo>
                    <a:pt x="16" y="1"/>
                  </a:lnTo>
                  <a:lnTo>
                    <a:pt x="17" y="2"/>
                  </a:lnTo>
                  <a:lnTo>
                    <a:pt x="18" y="3"/>
                  </a:lnTo>
                  <a:lnTo>
                    <a:pt x="20" y="3"/>
                  </a:lnTo>
                  <a:lnTo>
                    <a:pt x="21" y="4"/>
                  </a:lnTo>
                  <a:lnTo>
                    <a:pt x="22" y="6"/>
                  </a:lnTo>
                  <a:lnTo>
                    <a:pt x="22" y="7"/>
                  </a:lnTo>
                  <a:lnTo>
                    <a:pt x="23" y="8"/>
                  </a:lnTo>
                  <a:lnTo>
                    <a:pt x="23" y="9"/>
                  </a:lnTo>
                  <a:lnTo>
                    <a:pt x="23" y="11"/>
                  </a:lnTo>
                  <a:lnTo>
                    <a:pt x="25" y="14"/>
                  </a:lnTo>
                  <a:lnTo>
                    <a:pt x="25" y="15"/>
                  </a:lnTo>
                  <a:lnTo>
                    <a:pt x="25" y="17"/>
                  </a:lnTo>
                  <a:lnTo>
                    <a:pt x="25" y="19"/>
                  </a:lnTo>
                  <a:lnTo>
                    <a:pt x="25" y="20"/>
                  </a:lnTo>
                  <a:lnTo>
                    <a:pt x="25" y="22"/>
                  </a:lnTo>
                  <a:lnTo>
                    <a:pt x="25" y="24"/>
                  </a:lnTo>
                  <a:lnTo>
                    <a:pt x="25" y="25"/>
                  </a:lnTo>
                  <a:lnTo>
                    <a:pt x="25" y="28"/>
                  </a:lnTo>
                  <a:lnTo>
                    <a:pt x="23" y="29"/>
                  </a:lnTo>
                  <a:lnTo>
                    <a:pt x="23" y="31"/>
                  </a:lnTo>
                  <a:lnTo>
                    <a:pt x="23" y="32"/>
                  </a:lnTo>
                  <a:lnTo>
                    <a:pt x="22" y="33"/>
                  </a:lnTo>
                  <a:lnTo>
                    <a:pt x="22" y="34"/>
                  </a:lnTo>
                  <a:lnTo>
                    <a:pt x="21" y="36"/>
                  </a:lnTo>
                  <a:lnTo>
                    <a:pt x="20" y="37"/>
                  </a:lnTo>
                  <a:lnTo>
                    <a:pt x="18" y="38"/>
                  </a:lnTo>
                  <a:lnTo>
                    <a:pt x="17" y="38"/>
                  </a:lnTo>
                  <a:lnTo>
                    <a:pt x="17" y="39"/>
                  </a:lnTo>
                  <a:lnTo>
                    <a:pt x="16" y="39"/>
                  </a:lnTo>
                  <a:lnTo>
                    <a:pt x="15" y="41"/>
                  </a:lnTo>
                  <a:lnTo>
                    <a:pt x="13" y="41"/>
                  </a:lnTo>
                  <a:lnTo>
                    <a:pt x="12" y="41"/>
                  </a:lnTo>
                  <a:lnTo>
                    <a:pt x="11" y="4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22" name="Freeform 106"/>
            <p:cNvSpPr>
              <a:spLocks/>
            </p:cNvSpPr>
            <p:nvPr/>
          </p:nvSpPr>
          <p:spPr bwMode="auto">
            <a:xfrm>
              <a:off x="4813" y="2587"/>
              <a:ext cx="29" cy="62"/>
            </a:xfrm>
            <a:custGeom>
              <a:avLst/>
              <a:gdLst/>
              <a:ahLst/>
              <a:cxnLst>
                <a:cxn ang="0">
                  <a:pos x="26" y="0"/>
                </a:cxn>
                <a:cxn ang="0">
                  <a:pos x="26" y="3"/>
                </a:cxn>
                <a:cxn ang="0">
                  <a:pos x="28" y="7"/>
                </a:cxn>
                <a:cxn ang="0">
                  <a:pos x="28" y="11"/>
                </a:cxn>
                <a:cxn ang="0">
                  <a:pos x="28" y="16"/>
                </a:cxn>
                <a:cxn ang="0">
                  <a:pos x="28" y="19"/>
                </a:cxn>
                <a:cxn ang="0">
                  <a:pos x="28" y="23"/>
                </a:cxn>
                <a:cxn ang="0">
                  <a:pos x="26" y="26"/>
                </a:cxn>
                <a:cxn ang="0">
                  <a:pos x="26" y="31"/>
                </a:cxn>
                <a:cxn ang="0">
                  <a:pos x="25" y="35"/>
                </a:cxn>
                <a:cxn ang="0">
                  <a:pos x="24" y="38"/>
                </a:cxn>
                <a:cxn ang="0">
                  <a:pos x="23" y="41"/>
                </a:cxn>
                <a:cxn ang="0">
                  <a:pos x="21" y="44"/>
                </a:cxn>
                <a:cxn ang="0">
                  <a:pos x="20" y="48"/>
                </a:cxn>
                <a:cxn ang="0">
                  <a:pos x="19" y="50"/>
                </a:cxn>
                <a:cxn ang="0">
                  <a:pos x="17" y="52"/>
                </a:cxn>
                <a:cxn ang="0">
                  <a:pos x="15" y="54"/>
                </a:cxn>
                <a:cxn ang="0">
                  <a:pos x="13" y="55"/>
                </a:cxn>
                <a:cxn ang="0">
                  <a:pos x="10" y="57"/>
                </a:cxn>
                <a:cxn ang="0">
                  <a:pos x="8" y="58"/>
                </a:cxn>
                <a:cxn ang="0">
                  <a:pos x="6" y="59"/>
                </a:cxn>
                <a:cxn ang="0">
                  <a:pos x="3" y="59"/>
                </a:cxn>
                <a:cxn ang="0">
                  <a:pos x="2" y="61"/>
                </a:cxn>
                <a:cxn ang="0">
                  <a:pos x="0" y="59"/>
                </a:cxn>
              </a:cxnLst>
              <a:rect l="0" t="0" r="r" b="b"/>
              <a:pathLst>
                <a:path w="29" h="62">
                  <a:moveTo>
                    <a:pt x="26" y="0"/>
                  </a:moveTo>
                  <a:lnTo>
                    <a:pt x="26" y="3"/>
                  </a:lnTo>
                  <a:lnTo>
                    <a:pt x="28" y="7"/>
                  </a:lnTo>
                  <a:lnTo>
                    <a:pt x="28" y="11"/>
                  </a:lnTo>
                  <a:lnTo>
                    <a:pt x="28" y="16"/>
                  </a:lnTo>
                  <a:lnTo>
                    <a:pt x="28" y="19"/>
                  </a:lnTo>
                  <a:lnTo>
                    <a:pt x="28" y="23"/>
                  </a:lnTo>
                  <a:lnTo>
                    <a:pt x="26" y="26"/>
                  </a:lnTo>
                  <a:lnTo>
                    <a:pt x="26" y="31"/>
                  </a:lnTo>
                  <a:lnTo>
                    <a:pt x="25" y="35"/>
                  </a:lnTo>
                  <a:lnTo>
                    <a:pt x="24" y="38"/>
                  </a:lnTo>
                  <a:lnTo>
                    <a:pt x="23" y="41"/>
                  </a:lnTo>
                  <a:lnTo>
                    <a:pt x="21" y="44"/>
                  </a:lnTo>
                  <a:lnTo>
                    <a:pt x="20" y="48"/>
                  </a:lnTo>
                  <a:lnTo>
                    <a:pt x="19" y="50"/>
                  </a:lnTo>
                  <a:lnTo>
                    <a:pt x="17" y="52"/>
                  </a:lnTo>
                  <a:lnTo>
                    <a:pt x="15" y="54"/>
                  </a:lnTo>
                  <a:lnTo>
                    <a:pt x="13" y="55"/>
                  </a:lnTo>
                  <a:lnTo>
                    <a:pt x="10" y="57"/>
                  </a:lnTo>
                  <a:lnTo>
                    <a:pt x="8" y="58"/>
                  </a:lnTo>
                  <a:lnTo>
                    <a:pt x="6" y="59"/>
                  </a:lnTo>
                  <a:lnTo>
                    <a:pt x="3" y="59"/>
                  </a:lnTo>
                  <a:lnTo>
                    <a:pt x="2" y="61"/>
                  </a:lnTo>
                  <a:lnTo>
                    <a:pt x="0" y="5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23" name="Freeform 107"/>
            <p:cNvSpPr>
              <a:spLocks/>
            </p:cNvSpPr>
            <p:nvPr/>
          </p:nvSpPr>
          <p:spPr bwMode="auto">
            <a:xfrm>
              <a:off x="4815" y="2559"/>
              <a:ext cx="21" cy="19"/>
            </a:xfrm>
            <a:custGeom>
              <a:avLst/>
              <a:gdLst/>
              <a:ahLst/>
              <a:cxnLst>
                <a:cxn ang="0">
                  <a:pos x="0" y="0"/>
                </a:cxn>
                <a:cxn ang="0">
                  <a:pos x="4" y="0"/>
                </a:cxn>
                <a:cxn ang="0">
                  <a:pos x="6" y="3"/>
                </a:cxn>
                <a:cxn ang="0">
                  <a:pos x="10" y="7"/>
                </a:cxn>
                <a:cxn ang="0">
                  <a:pos x="14" y="10"/>
                </a:cxn>
                <a:cxn ang="0">
                  <a:pos x="16" y="14"/>
                </a:cxn>
                <a:cxn ang="0">
                  <a:pos x="20" y="18"/>
                </a:cxn>
              </a:cxnLst>
              <a:rect l="0" t="0" r="r" b="b"/>
              <a:pathLst>
                <a:path w="21" h="19">
                  <a:moveTo>
                    <a:pt x="0" y="0"/>
                  </a:moveTo>
                  <a:lnTo>
                    <a:pt x="4" y="0"/>
                  </a:lnTo>
                  <a:lnTo>
                    <a:pt x="6" y="3"/>
                  </a:lnTo>
                  <a:lnTo>
                    <a:pt x="10" y="7"/>
                  </a:lnTo>
                  <a:lnTo>
                    <a:pt x="14" y="10"/>
                  </a:lnTo>
                  <a:lnTo>
                    <a:pt x="16" y="14"/>
                  </a:lnTo>
                  <a:lnTo>
                    <a:pt x="20" y="18"/>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24" name="Freeform 108"/>
            <p:cNvSpPr>
              <a:spLocks/>
            </p:cNvSpPr>
            <p:nvPr/>
          </p:nvSpPr>
          <p:spPr bwMode="auto">
            <a:xfrm>
              <a:off x="4790" y="2559"/>
              <a:ext cx="25" cy="76"/>
            </a:xfrm>
            <a:custGeom>
              <a:avLst/>
              <a:gdLst/>
              <a:ahLst/>
              <a:cxnLst>
                <a:cxn ang="0">
                  <a:pos x="24" y="0"/>
                </a:cxn>
                <a:cxn ang="0">
                  <a:pos x="21" y="0"/>
                </a:cxn>
                <a:cxn ang="0">
                  <a:pos x="20" y="1"/>
                </a:cxn>
                <a:cxn ang="0">
                  <a:pos x="18" y="1"/>
                </a:cxn>
                <a:cxn ang="0">
                  <a:pos x="15" y="2"/>
                </a:cxn>
                <a:cxn ang="0">
                  <a:pos x="13" y="4"/>
                </a:cxn>
                <a:cxn ang="0">
                  <a:pos x="12" y="6"/>
                </a:cxn>
                <a:cxn ang="0">
                  <a:pos x="10" y="8"/>
                </a:cxn>
                <a:cxn ang="0">
                  <a:pos x="8" y="10"/>
                </a:cxn>
                <a:cxn ang="0">
                  <a:pos x="7" y="12"/>
                </a:cxn>
                <a:cxn ang="0">
                  <a:pos x="6" y="15"/>
                </a:cxn>
                <a:cxn ang="0">
                  <a:pos x="4" y="19"/>
                </a:cxn>
                <a:cxn ang="0">
                  <a:pos x="3" y="22"/>
                </a:cxn>
                <a:cxn ang="0">
                  <a:pos x="2" y="25"/>
                </a:cxn>
                <a:cxn ang="0">
                  <a:pos x="1" y="28"/>
                </a:cxn>
                <a:cxn ang="0">
                  <a:pos x="1" y="31"/>
                </a:cxn>
                <a:cxn ang="0">
                  <a:pos x="1" y="35"/>
                </a:cxn>
                <a:cxn ang="0">
                  <a:pos x="0" y="39"/>
                </a:cxn>
                <a:cxn ang="0">
                  <a:pos x="0" y="43"/>
                </a:cxn>
                <a:cxn ang="0">
                  <a:pos x="0" y="47"/>
                </a:cxn>
                <a:cxn ang="0">
                  <a:pos x="1" y="50"/>
                </a:cxn>
                <a:cxn ang="0">
                  <a:pos x="1" y="54"/>
                </a:cxn>
                <a:cxn ang="0">
                  <a:pos x="1" y="58"/>
                </a:cxn>
                <a:cxn ang="0">
                  <a:pos x="2" y="62"/>
                </a:cxn>
                <a:cxn ang="0">
                  <a:pos x="3" y="65"/>
                </a:cxn>
                <a:cxn ang="0">
                  <a:pos x="4" y="68"/>
                </a:cxn>
                <a:cxn ang="0">
                  <a:pos x="6" y="71"/>
                </a:cxn>
                <a:cxn ang="0">
                  <a:pos x="7" y="75"/>
                </a:cxn>
              </a:cxnLst>
              <a:rect l="0" t="0" r="r" b="b"/>
              <a:pathLst>
                <a:path w="25" h="76">
                  <a:moveTo>
                    <a:pt x="24" y="0"/>
                  </a:moveTo>
                  <a:lnTo>
                    <a:pt x="21" y="0"/>
                  </a:lnTo>
                  <a:lnTo>
                    <a:pt x="20" y="1"/>
                  </a:lnTo>
                  <a:lnTo>
                    <a:pt x="18" y="1"/>
                  </a:lnTo>
                  <a:lnTo>
                    <a:pt x="15" y="2"/>
                  </a:lnTo>
                  <a:lnTo>
                    <a:pt x="13" y="4"/>
                  </a:lnTo>
                  <a:lnTo>
                    <a:pt x="12" y="6"/>
                  </a:lnTo>
                  <a:lnTo>
                    <a:pt x="10" y="8"/>
                  </a:lnTo>
                  <a:lnTo>
                    <a:pt x="8" y="10"/>
                  </a:lnTo>
                  <a:lnTo>
                    <a:pt x="7" y="12"/>
                  </a:lnTo>
                  <a:lnTo>
                    <a:pt x="6" y="15"/>
                  </a:lnTo>
                  <a:lnTo>
                    <a:pt x="4" y="19"/>
                  </a:lnTo>
                  <a:lnTo>
                    <a:pt x="3" y="22"/>
                  </a:lnTo>
                  <a:lnTo>
                    <a:pt x="2" y="25"/>
                  </a:lnTo>
                  <a:lnTo>
                    <a:pt x="1" y="28"/>
                  </a:lnTo>
                  <a:lnTo>
                    <a:pt x="1" y="31"/>
                  </a:lnTo>
                  <a:lnTo>
                    <a:pt x="1" y="35"/>
                  </a:lnTo>
                  <a:lnTo>
                    <a:pt x="0" y="39"/>
                  </a:lnTo>
                  <a:lnTo>
                    <a:pt x="0" y="43"/>
                  </a:lnTo>
                  <a:lnTo>
                    <a:pt x="0" y="47"/>
                  </a:lnTo>
                  <a:lnTo>
                    <a:pt x="1" y="50"/>
                  </a:lnTo>
                  <a:lnTo>
                    <a:pt x="1" y="54"/>
                  </a:lnTo>
                  <a:lnTo>
                    <a:pt x="1" y="58"/>
                  </a:lnTo>
                  <a:lnTo>
                    <a:pt x="2" y="62"/>
                  </a:lnTo>
                  <a:lnTo>
                    <a:pt x="3" y="65"/>
                  </a:lnTo>
                  <a:lnTo>
                    <a:pt x="4" y="68"/>
                  </a:lnTo>
                  <a:lnTo>
                    <a:pt x="6" y="71"/>
                  </a:lnTo>
                  <a:lnTo>
                    <a:pt x="7" y="7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25" name="Freeform 109"/>
            <p:cNvSpPr>
              <a:spLocks/>
            </p:cNvSpPr>
            <p:nvPr/>
          </p:nvSpPr>
          <p:spPr bwMode="auto">
            <a:xfrm>
              <a:off x="4888" y="2507"/>
              <a:ext cx="21" cy="20"/>
            </a:xfrm>
            <a:custGeom>
              <a:avLst/>
              <a:gdLst/>
              <a:ahLst/>
              <a:cxnLst>
                <a:cxn ang="0">
                  <a:pos x="20" y="0"/>
                </a:cxn>
                <a:cxn ang="0">
                  <a:pos x="20" y="8"/>
                </a:cxn>
                <a:cxn ang="0">
                  <a:pos x="0" y="8"/>
                </a:cxn>
                <a:cxn ang="0">
                  <a:pos x="0" y="19"/>
                </a:cxn>
              </a:cxnLst>
              <a:rect l="0" t="0" r="r" b="b"/>
              <a:pathLst>
                <a:path w="21" h="20">
                  <a:moveTo>
                    <a:pt x="20" y="0"/>
                  </a:moveTo>
                  <a:lnTo>
                    <a:pt x="20" y="8"/>
                  </a:lnTo>
                  <a:lnTo>
                    <a:pt x="0" y="8"/>
                  </a:lnTo>
                  <a:lnTo>
                    <a:pt x="0" y="1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26" name="Line 110"/>
            <p:cNvSpPr>
              <a:spLocks noChangeShapeType="1"/>
            </p:cNvSpPr>
            <p:nvPr/>
          </p:nvSpPr>
          <p:spPr bwMode="auto">
            <a:xfrm>
              <a:off x="4840" y="2489"/>
              <a:ext cx="0" cy="14"/>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27" name="Freeform 111"/>
            <p:cNvSpPr>
              <a:spLocks/>
            </p:cNvSpPr>
            <p:nvPr/>
          </p:nvSpPr>
          <p:spPr bwMode="auto">
            <a:xfrm>
              <a:off x="4896" y="2507"/>
              <a:ext cx="20" cy="20"/>
            </a:xfrm>
            <a:custGeom>
              <a:avLst/>
              <a:gdLst/>
              <a:ahLst/>
              <a:cxnLst>
                <a:cxn ang="0">
                  <a:pos x="0" y="0"/>
                </a:cxn>
                <a:cxn ang="0">
                  <a:pos x="19" y="5"/>
                </a:cxn>
                <a:cxn ang="0">
                  <a:pos x="19" y="19"/>
                </a:cxn>
              </a:cxnLst>
              <a:rect l="0" t="0" r="r" b="b"/>
              <a:pathLst>
                <a:path w="20" h="20">
                  <a:moveTo>
                    <a:pt x="0" y="0"/>
                  </a:moveTo>
                  <a:lnTo>
                    <a:pt x="19" y="5"/>
                  </a:lnTo>
                  <a:lnTo>
                    <a:pt x="19" y="1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28" name="Line 112"/>
            <p:cNvSpPr>
              <a:spLocks noChangeShapeType="1"/>
            </p:cNvSpPr>
            <p:nvPr/>
          </p:nvSpPr>
          <p:spPr bwMode="auto">
            <a:xfrm>
              <a:off x="4913" y="2503"/>
              <a:ext cx="1" cy="4"/>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29" name="Line 113"/>
            <p:cNvSpPr>
              <a:spLocks noChangeShapeType="1"/>
            </p:cNvSpPr>
            <p:nvPr/>
          </p:nvSpPr>
          <p:spPr bwMode="auto">
            <a:xfrm>
              <a:off x="4906" y="2509"/>
              <a:ext cx="3" cy="1"/>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30" name="Line 114"/>
            <p:cNvSpPr>
              <a:spLocks noChangeShapeType="1"/>
            </p:cNvSpPr>
            <p:nvPr/>
          </p:nvSpPr>
          <p:spPr bwMode="auto">
            <a:xfrm>
              <a:off x="4904" y="2509"/>
              <a:ext cx="5" cy="0"/>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31" name="Freeform 115"/>
            <p:cNvSpPr>
              <a:spLocks/>
            </p:cNvSpPr>
            <p:nvPr/>
          </p:nvSpPr>
          <p:spPr bwMode="auto">
            <a:xfrm>
              <a:off x="4924" y="2485"/>
              <a:ext cx="21" cy="20"/>
            </a:xfrm>
            <a:custGeom>
              <a:avLst/>
              <a:gdLst/>
              <a:ahLst/>
              <a:cxnLst>
                <a:cxn ang="0">
                  <a:pos x="20" y="6"/>
                </a:cxn>
                <a:cxn ang="0">
                  <a:pos x="10" y="19"/>
                </a:cxn>
                <a:cxn ang="0">
                  <a:pos x="16" y="6"/>
                </a:cxn>
                <a:cxn ang="0">
                  <a:pos x="0" y="0"/>
                </a:cxn>
              </a:cxnLst>
              <a:rect l="0" t="0" r="r" b="b"/>
              <a:pathLst>
                <a:path w="21" h="20">
                  <a:moveTo>
                    <a:pt x="20" y="6"/>
                  </a:moveTo>
                  <a:lnTo>
                    <a:pt x="10" y="19"/>
                  </a:lnTo>
                  <a:lnTo>
                    <a:pt x="16" y="6"/>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32" name="Freeform 116"/>
            <p:cNvSpPr>
              <a:spLocks/>
            </p:cNvSpPr>
            <p:nvPr/>
          </p:nvSpPr>
          <p:spPr bwMode="auto">
            <a:xfrm>
              <a:off x="4935" y="2485"/>
              <a:ext cx="20" cy="20"/>
            </a:xfrm>
            <a:custGeom>
              <a:avLst/>
              <a:gdLst/>
              <a:ahLst/>
              <a:cxnLst>
                <a:cxn ang="0">
                  <a:pos x="0" y="0"/>
                </a:cxn>
                <a:cxn ang="0">
                  <a:pos x="0" y="6"/>
                </a:cxn>
                <a:cxn ang="0">
                  <a:pos x="1" y="6"/>
                </a:cxn>
                <a:cxn ang="0">
                  <a:pos x="1" y="12"/>
                </a:cxn>
                <a:cxn ang="0">
                  <a:pos x="3" y="12"/>
                </a:cxn>
                <a:cxn ang="0">
                  <a:pos x="3" y="19"/>
                </a:cxn>
                <a:cxn ang="0">
                  <a:pos x="5" y="19"/>
                </a:cxn>
                <a:cxn ang="0">
                  <a:pos x="6" y="19"/>
                </a:cxn>
                <a:cxn ang="0">
                  <a:pos x="8" y="19"/>
                </a:cxn>
                <a:cxn ang="0">
                  <a:pos x="10" y="19"/>
                </a:cxn>
                <a:cxn ang="0">
                  <a:pos x="12" y="19"/>
                </a:cxn>
                <a:cxn ang="0">
                  <a:pos x="13" y="19"/>
                </a:cxn>
                <a:cxn ang="0">
                  <a:pos x="15" y="19"/>
                </a:cxn>
                <a:cxn ang="0">
                  <a:pos x="17" y="19"/>
                </a:cxn>
                <a:cxn ang="0">
                  <a:pos x="19" y="19"/>
                </a:cxn>
              </a:cxnLst>
              <a:rect l="0" t="0" r="r" b="b"/>
              <a:pathLst>
                <a:path w="20" h="20">
                  <a:moveTo>
                    <a:pt x="0" y="0"/>
                  </a:moveTo>
                  <a:lnTo>
                    <a:pt x="0" y="6"/>
                  </a:lnTo>
                  <a:lnTo>
                    <a:pt x="1" y="6"/>
                  </a:lnTo>
                  <a:lnTo>
                    <a:pt x="1" y="12"/>
                  </a:lnTo>
                  <a:lnTo>
                    <a:pt x="3" y="12"/>
                  </a:lnTo>
                  <a:lnTo>
                    <a:pt x="3" y="19"/>
                  </a:lnTo>
                  <a:lnTo>
                    <a:pt x="5" y="19"/>
                  </a:lnTo>
                  <a:lnTo>
                    <a:pt x="6" y="19"/>
                  </a:lnTo>
                  <a:lnTo>
                    <a:pt x="8" y="19"/>
                  </a:lnTo>
                  <a:lnTo>
                    <a:pt x="10" y="19"/>
                  </a:lnTo>
                  <a:lnTo>
                    <a:pt x="12" y="19"/>
                  </a:lnTo>
                  <a:lnTo>
                    <a:pt x="13" y="19"/>
                  </a:lnTo>
                  <a:lnTo>
                    <a:pt x="15" y="19"/>
                  </a:lnTo>
                  <a:lnTo>
                    <a:pt x="17" y="19"/>
                  </a:lnTo>
                  <a:lnTo>
                    <a:pt x="19" y="1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33" name="Freeform 117"/>
            <p:cNvSpPr>
              <a:spLocks/>
            </p:cNvSpPr>
            <p:nvPr/>
          </p:nvSpPr>
          <p:spPr bwMode="auto">
            <a:xfrm>
              <a:off x="4935" y="2475"/>
              <a:ext cx="20" cy="19"/>
            </a:xfrm>
            <a:custGeom>
              <a:avLst/>
              <a:gdLst/>
              <a:ahLst/>
              <a:cxnLst>
                <a:cxn ang="0">
                  <a:pos x="19" y="0"/>
                </a:cxn>
                <a:cxn ang="0">
                  <a:pos x="19" y="1"/>
                </a:cxn>
                <a:cxn ang="0">
                  <a:pos x="17" y="1"/>
                </a:cxn>
                <a:cxn ang="0">
                  <a:pos x="15" y="3"/>
                </a:cxn>
                <a:cxn ang="0">
                  <a:pos x="13" y="3"/>
                </a:cxn>
                <a:cxn ang="0">
                  <a:pos x="12" y="3"/>
                </a:cxn>
                <a:cxn ang="0">
                  <a:pos x="10" y="3"/>
                </a:cxn>
                <a:cxn ang="0">
                  <a:pos x="10" y="5"/>
                </a:cxn>
                <a:cxn ang="0">
                  <a:pos x="6" y="5"/>
                </a:cxn>
                <a:cxn ang="0">
                  <a:pos x="6" y="3"/>
                </a:cxn>
                <a:cxn ang="0">
                  <a:pos x="5" y="3"/>
                </a:cxn>
                <a:cxn ang="0">
                  <a:pos x="3" y="3"/>
                </a:cxn>
                <a:cxn ang="0">
                  <a:pos x="1" y="3"/>
                </a:cxn>
                <a:cxn ang="0">
                  <a:pos x="1" y="5"/>
                </a:cxn>
                <a:cxn ang="0">
                  <a:pos x="0" y="18"/>
                </a:cxn>
              </a:cxnLst>
              <a:rect l="0" t="0" r="r" b="b"/>
              <a:pathLst>
                <a:path w="20" h="19">
                  <a:moveTo>
                    <a:pt x="19" y="0"/>
                  </a:moveTo>
                  <a:lnTo>
                    <a:pt x="19" y="1"/>
                  </a:lnTo>
                  <a:lnTo>
                    <a:pt x="17" y="1"/>
                  </a:lnTo>
                  <a:lnTo>
                    <a:pt x="15" y="3"/>
                  </a:lnTo>
                  <a:lnTo>
                    <a:pt x="13" y="3"/>
                  </a:lnTo>
                  <a:lnTo>
                    <a:pt x="12" y="3"/>
                  </a:lnTo>
                  <a:lnTo>
                    <a:pt x="10" y="3"/>
                  </a:lnTo>
                  <a:lnTo>
                    <a:pt x="10" y="5"/>
                  </a:lnTo>
                  <a:lnTo>
                    <a:pt x="6" y="5"/>
                  </a:lnTo>
                  <a:lnTo>
                    <a:pt x="6" y="3"/>
                  </a:lnTo>
                  <a:lnTo>
                    <a:pt x="5" y="3"/>
                  </a:lnTo>
                  <a:lnTo>
                    <a:pt x="3" y="3"/>
                  </a:lnTo>
                  <a:lnTo>
                    <a:pt x="1" y="3"/>
                  </a:lnTo>
                  <a:lnTo>
                    <a:pt x="1" y="5"/>
                  </a:lnTo>
                  <a:lnTo>
                    <a:pt x="0" y="18"/>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34" name="Freeform 118"/>
            <p:cNvSpPr>
              <a:spLocks/>
            </p:cNvSpPr>
            <p:nvPr/>
          </p:nvSpPr>
          <p:spPr bwMode="auto">
            <a:xfrm>
              <a:off x="5156" y="2471"/>
              <a:ext cx="20" cy="1"/>
            </a:xfrm>
            <a:custGeom>
              <a:avLst/>
              <a:gdLst/>
              <a:ahLst/>
              <a:cxnLst>
                <a:cxn ang="0">
                  <a:pos x="19" y="0"/>
                </a:cxn>
                <a:cxn ang="0">
                  <a:pos x="19" y="0"/>
                </a:cxn>
                <a:cxn ang="0">
                  <a:pos x="0" y="0"/>
                </a:cxn>
                <a:cxn ang="0">
                  <a:pos x="19" y="0"/>
                </a:cxn>
              </a:cxnLst>
              <a:rect l="0" t="0" r="r" b="b"/>
              <a:pathLst>
                <a:path w="20" h="1">
                  <a:moveTo>
                    <a:pt x="19" y="0"/>
                  </a:moveTo>
                  <a:lnTo>
                    <a:pt x="19" y="0"/>
                  </a:lnTo>
                  <a:lnTo>
                    <a:pt x="0" y="0"/>
                  </a:lnTo>
                  <a:lnTo>
                    <a:pt x="19" y="0"/>
                  </a:lnTo>
                </a:path>
              </a:pathLst>
            </a:custGeom>
            <a:grpFill/>
            <a:ln w="9525" cap="rnd">
              <a:noFill/>
              <a:round/>
              <a:headEnd type="none" w="sm" len="sm"/>
              <a:tailEnd type="none" w="sm" len="sm"/>
            </a:ln>
            <a:effectLst/>
          </p:spPr>
          <p:txBody>
            <a:bodyPr/>
            <a:lstStyle/>
            <a:p>
              <a:pPr algn="ctr" eaLnBrk="0" hangingPunct="0">
                <a:defRPr/>
              </a:pPr>
              <a:endParaRPr lang="en-US">
                <a:latin typeface="+mn-lt"/>
              </a:endParaRPr>
            </a:p>
          </p:txBody>
        </p:sp>
        <p:sp>
          <p:nvSpPr>
            <p:cNvPr id="34935" name="Freeform 119"/>
            <p:cNvSpPr>
              <a:spLocks/>
            </p:cNvSpPr>
            <p:nvPr/>
          </p:nvSpPr>
          <p:spPr bwMode="auto">
            <a:xfrm>
              <a:off x="5175" y="2471"/>
              <a:ext cx="20" cy="19"/>
            </a:xfrm>
            <a:custGeom>
              <a:avLst/>
              <a:gdLst/>
              <a:ahLst/>
              <a:cxnLst>
                <a:cxn ang="0">
                  <a:pos x="19" y="18"/>
                </a:cxn>
                <a:cxn ang="0">
                  <a:pos x="19" y="0"/>
                </a:cxn>
                <a:cxn ang="0">
                  <a:pos x="0" y="0"/>
                </a:cxn>
                <a:cxn ang="0">
                  <a:pos x="0" y="18"/>
                </a:cxn>
                <a:cxn ang="0">
                  <a:pos x="19" y="18"/>
                </a:cxn>
              </a:cxnLst>
              <a:rect l="0" t="0" r="r" b="b"/>
              <a:pathLst>
                <a:path w="20" h="19">
                  <a:moveTo>
                    <a:pt x="19" y="18"/>
                  </a:moveTo>
                  <a:lnTo>
                    <a:pt x="19" y="0"/>
                  </a:lnTo>
                  <a:lnTo>
                    <a:pt x="0" y="0"/>
                  </a:lnTo>
                  <a:lnTo>
                    <a:pt x="0" y="18"/>
                  </a:lnTo>
                  <a:lnTo>
                    <a:pt x="19" y="18"/>
                  </a:lnTo>
                </a:path>
              </a:pathLst>
            </a:custGeom>
            <a:grpFill/>
            <a:ln w="9525" cap="rnd">
              <a:noFill/>
              <a:round/>
              <a:headEnd type="none" w="sm" len="sm"/>
              <a:tailEnd type="none" w="sm" len="sm"/>
            </a:ln>
            <a:effectLst/>
          </p:spPr>
          <p:txBody>
            <a:bodyPr/>
            <a:lstStyle/>
            <a:p>
              <a:pPr algn="ctr" eaLnBrk="0" hangingPunct="0">
                <a:defRPr/>
              </a:pPr>
              <a:endParaRPr lang="en-US">
                <a:latin typeface="+mn-lt"/>
              </a:endParaRPr>
            </a:p>
          </p:txBody>
        </p:sp>
        <p:sp>
          <p:nvSpPr>
            <p:cNvPr id="34936" name="Freeform 120"/>
            <p:cNvSpPr>
              <a:spLocks/>
            </p:cNvSpPr>
            <p:nvPr/>
          </p:nvSpPr>
          <p:spPr bwMode="auto">
            <a:xfrm>
              <a:off x="5123" y="2468"/>
              <a:ext cx="20" cy="1"/>
            </a:xfrm>
            <a:custGeom>
              <a:avLst/>
              <a:gdLst/>
              <a:ahLst/>
              <a:cxnLst>
                <a:cxn ang="0">
                  <a:pos x="19" y="0"/>
                </a:cxn>
                <a:cxn ang="0">
                  <a:pos x="19" y="0"/>
                </a:cxn>
                <a:cxn ang="0">
                  <a:pos x="0" y="0"/>
                </a:cxn>
                <a:cxn ang="0">
                  <a:pos x="19" y="0"/>
                </a:cxn>
              </a:cxnLst>
              <a:rect l="0" t="0" r="r" b="b"/>
              <a:pathLst>
                <a:path w="20" h="1">
                  <a:moveTo>
                    <a:pt x="19" y="0"/>
                  </a:moveTo>
                  <a:lnTo>
                    <a:pt x="19" y="0"/>
                  </a:lnTo>
                  <a:lnTo>
                    <a:pt x="0" y="0"/>
                  </a:lnTo>
                  <a:lnTo>
                    <a:pt x="19" y="0"/>
                  </a:lnTo>
                </a:path>
              </a:pathLst>
            </a:custGeom>
            <a:grpFill/>
            <a:ln w="9525" cap="rnd">
              <a:noFill/>
              <a:round/>
              <a:headEnd type="none" w="sm" len="sm"/>
              <a:tailEnd type="none" w="sm" len="sm"/>
            </a:ln>
            <a:effectLst/>
          </p:spPr>
          <p:txBody>
            <a:bodyPr/>
            <a:lstStyle/>
            <a:p>
              <a:pPr algn="ctr" eaLnBrk="0" hangingPunct="0">
                <a:defRPr/>
              </a:pPr>
              <a:endParaRPr lang="en-US">
                <a:latin typeface="+mn-lt"/>
              </a:endParaRPr>
            </a:p>
          </p:txBody>
        </p:sp>
        <p:sp>
          <p:nvSpPr>
            <p:cNvPr id="34937" name="Freeform 121"/>
            <p:cNvSpPr>
              <a:spLocks/>
            </p:cNvSpPr>
            <p:nvPr/>
          </p:nvSpPr>
          <p:spPr bwMode="auto">
            <a:xfrm>
              <a:off x="5175" y="2498"/>
              <a:ext cx="21" cy="1"/>
            </a:xfrm>
            <a:custGeom>
              <a:avLst/>
              <a:gdLst/>
              <a:ahLst/>
              <a:cxnLst>
                <a:cxn ang="0">
                  <a:pos x="20" y="0"/>
                </a:cxn>
                <a:cxn ang="0">
                  <a:pos x="20" y="0"/>
                </a:cxn>
                <a:cxn ang="0">
                  <a:pos x="0" y="0"/>
                </a:cxn>
                <a:cxn ang="0">
                  <a:pos x="20" y="0"/>
                </a:cxn>
              </a:cxnLst>
              <a:rect l="0" t="0" r="r" b="b"/>
              <a:pathLst>
                <a:path w="21" h="1">
                  <a:moveTo>
                    <a:pt x="20" y="0"/>
                  </a:moveTo>
                  <a:lnTo>
                    <a:pt x="20" y="0"/>
                  </a:lnTo>
                  <a:lnTo>
                    <a:pt x="0" y="0"/>
                  </a:lnTo>
                  <a:lnTo>
                    <a:pt x="20" y="0"/>
                  </a:lnTo>
                </a:path>
              </a:pathLst>
            </a:custGeom>
            <a:grpFill/>
            <a:ln w="9525" cap="rnd">
              <a:noFill/>
              <a:round/>
              <a:headEnd type="none" w="sm" len="sm"/>
              <a:tailEnd type="none" w="sm" len="sm"/>
            </a:ln>
            <a:effectLst/>
          </p:spPr>
          <p:txBody>
            <a:bodyPr/>
            <a:lstStyle/>
            <a:p>
              <a:pPr algn="ctr" eaLnBrk="0" hangingPunct="0">
                <a:defRPr/>
              </a:pPr>
              <a:endParaRPr lang="en-US">
                <a:latin typeface="+mn-lt"/>
              </a:endParaRPr>
            </a:p>
          </p:txBody>
        </p:sp>
        <p:sp>
          <p:nvSpPr>
            <p:cNvPr id="34938" name="Freeform 122"/>
            <p:cNvSpPr>
              <a:spLocks/>
            </p:cNvSpPr>
            <p:nvPr/>
          </p:nvSpPr>
          <p:spPr bwMode="auto">
            <a:xfrm>
              <a:off x="5155" y="2495"/>
              <a:ext cx="21" cy="1"/>
            </a:xfrm>
            <a:custGeom>
              <a:avLst/>
              <a:gdLst/>
              <a:ahLst/>
              <a:cxnLst>
                <a:cxn ang="0">
                  <a:pos x="20" y="0"/>
                </a:cxn>
                <a:cxn ang="0">
                  <a:pos x="20" y="0"/>
                </a:cxn>
                <a:cxn ang="0">
                  <a:pos x="0" y="0"/>
                </a:cxn>
                <a:cxn ang="0">
                  <a:pos x="20" y="0"/>
                </a:cxn>
              </a:cxnLst>
              <a:rect l="0" t="0" r="r" b="b"/>
              <a:pathLst>
                <a:path w="21" h="1">
                  <a:moveTo>
                    <a:pt x="20" y="0"/>
                  </a:moveTo>
                  <a:lnTo>
                    <a:pt x="20" y="0"/>
                  </a:lnTo>
                  <a:lnTo>
                    <a:pt x="0" y="0"/>
                  </a:lnTo>
                  <a:lnTo>
                    <a:pt x="20" y="0"/>
                  </a:lnTo>
                </a:path>
              </a:pathLst>
            </a:custGeom>
            <a:grpFill/>
            <a:ln w="9525" cap="rnd">
              <a:noFill/>
              <a:round/>
              <a:headEnd type="none" w="sm" len="sm"/>
              <a:tailEnd type="none" w="sm" len="sm"/>
            </a:ln>
            <a:effectLst/>
          </p:spPr>
          <p:txBody>
            <a:bodyPr/>
            <a:lstStyle/>
            <a:p>
              <a:pPr algn="ctr" eaLnBrk="0" hangingPunct="0">
                <a:defRPr/>
              </a:pPr>
              <a:endParaRPr lang="en-US">
                <a:latin typeface="+mn-lt"/>
              </a:endParaRPr>
            </a:p>
          </p:txBody>
        </p:sp>
        <p:sp>
          <p:nvSpPr>
            <p:cNvPr id="34939" name="Freeform 123"/>
            <p:cNvSpPr>
              <a:spLocks/>
            </p:cNvSpPr>
            <p:nvPr/>
          </p:nvSpPr>
          <p:spPr bwMode="auto">
            <a:xfrm>
              <a:off x="5125" y="2495"/>
              <a:ext cx="21" cy="20"/>
            </a:xfrm>
            <a:custGeom>
              <a:avLst/>
              <a:gdLst/>
              <a:ahLst/>
              <a:cxnLst>
                <a:cxn ang="0">
                  <a:pos x="20" y="19"/>
                </a:cxn>
                <a:cxn ang="0">
                  <a:pos x="20" y="0"/>
                </a:cxn>
                <a:cxn ang="0">
                  <a:pos x="0" y="0"/>
                </a:cxn>
                <a:cxn ang="0">
                  <a:pos x="0" y="19"/>
                </a:cxn>
                <a:cxn ang="0">
                  <a:pos x="20" y="19"/>
                </a:cxn>
              </a:cxnLst>
              <a:rect l="0" t="0" r="r" b="b"/>
              <a:pathLst>
                <a:path w="21" h="20">
                  <a:moveTo>
                    <a:pt x="20" y="19"/>
                  </a:moveTo>
                  <a:lnTo>
                    <a:pt x="20" y="0"/>
                  </a:lnTo>
                  <a:lnTo>
                    <a:pt x="0" y="0"/>
                  </a:lnTo>
                  <a:lnTo>
                    <a:pt x="0" y="19"/>
                  </a:lnTo>
                  <a:lnTo>
                    <a:pt x="20" y="19"/>
                  </a:lnTo>
                </a:path>
              </a:pathLst>
            </a:custGeom>
            <a:grpFill/>
            <a:ln w="9525" cap="rnd">
              <a:noFill/>
              <a:round/>
              <a:headEnd type="none" w="sm" len="sm"/>
              <a:tailEnd type="none" w="sm" len="sm"/>
            </a:ln>
            <a:effectLst/>
          </p:spPr>
          <p:txBody>
            <a:bodyPr/>
            <a:lstStyle/>
            <a:p>
              <a:pPr algn="ctr" eaLnBrk="0" hangingPunct="0">
                <a:defRPr/>
              </a:pPr>
              <a:endParaRPr lang="en-US">
                <a:latin typeface="+mn-lt"/>
              </a:endParaRPr>
            </a:p>
          </p:txBody>
        </p:sp>
        <p:sp>
          <p:nvSpPr>
            <p:cNvPr id="34940" name="Freeform 124"/>
            <p:cNvSpPr>
              <a:spLocks/>
            </p:cNvSpPr>
            <p:nvPr/>
          </p:nvSpPr>
          <p:spPr bwMode="auto">
            <a:xfrm>
              <a:off x="5068" y="2602"/>
              <a:ext cx="20" cy="20"/>
            </a:xfrm>
            <a:custGeom>
              <a:avLst/>
              <a:gdLst/>
              <a:ahLst/>
              <a:cxnLst>
                <a:cxn ang="0">
                  <a:pos x="13" y="17"/>
                </a:cxn>
                <a:cxn ang="0">
                  <a:pos x="17" y="13"/>
                </a:cxn>
                <a:cxn ang="0">
                  <a:pos x="19" y="0"/>
                </a:cxn>
                <a:cxn ang="0">
                  <a:pos x="0" y="0"/>
                </a:cxn>
                <a:cxn ang="0">
                  <a:pos x="0" y="19"/>
                </a:cxn>
                <a:cxn ang="0">
                  <a:pos x="13" y="19"/>
                </a:cxn>
                <a:cxn ang="0">
                  <a:pos x="13" y="17"/>
                </a:cxn>
              </a:cxnLst>
              <a:rect l="0" t="0" r="r" b="b"/>
              <a:pathLst>
                <a:path w="20" h="20">
                  <a:moveTo>
                    <a:pt x="13" y="17"/>
                  </a:moveTo>
                  <a:lnTo>
                    <a:pt x="17" y="13"/>
                  </a:lnTo>
                  <a:lnTo>
                    <a:pt x="19" y="0"/>
                  </a:lnTo>
                  <a:lnTo>
                    <a:pt x="0" y="0"/>
                  </a:lnTo>
                  <a:lnTo>
                    <a:pt x="0" y="19"/>
                  </a:lnTo>
                  <a:lnTo>
                    <a:pt x="13" y="19"/>
                  </a:lnTo>
                  <a:lnTo>
                    <a:pt x="13" y="17"/>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41" name="Line 125"/>
            <p:cNvSpPr>
              <a:spLocks noChangeShapeType="1"/>
            </p:cNvSpPr>
            <p:nvPr/>
          </p:nvSpPr>
          <p:spPr bwMode="auto">
            <a:xfrm flipH="1" flipV="1">
              <a:off x="4912" y="2174"/>
              <a:ext cx="34" cy="84"/>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42" name="Line 126"/>
            <p:cNvSpPr>
              <a:spLocks noChangeShapeType="1"/>
            </p:cNvSpPr>
            <p:nvPr/>
          </p:nvSpPr>
          <p:spPr bwMode="auto">
            <a:xfrm>
              <a:off x="4930" y="2259"/>
              <a:ext cx="7" cy="21"/>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43" name="Freeform 127"/>
            <p:cNvSpPr>
              <a:spLocks/>
            </p:cNvSpPr>
            <p:nvPr/>
          </p:nvSpPr>
          <p:spPr bwMode="auto">
            <a:xfrm>
              <a:off x="4918" y="2171"/>
              <a:ext cx="49" cy="28"/>
            </a:xfrm>
            <a:custGeom>
              <a:avLst/>
              <a:gdLst/>
              <a:ahLst/>
              <a:cxnLst>
                <a:cxn ang="0">
                  <a:pos x="0" y="0"/>
                </a:cxn>
                <a:cxn ang="0">
                  <a:pos x="33" y="0"/>
                </a:cxn>
                <a:cxn ang="0">
                  <a:pos x="48" y="27"/>
                </a:cxn>
                <a:cxn ang="0">
                  <a:pos x="13" y="27"/>
                </a:cxn>
                <a:cxn ang="0">
                  <a:pos x="0" y="0"/>
                </a:cxn>
              </a:cxnLst>
              <a:rect l="0" t="0" r="r" b="b"/>
              <a:pathLst>
                <a:path w="49" h="28">
                  <a:moveTo>
                    <a:pt x="0" y="0"/>
                  </a:moveTo>
                  <a:lnTo>
                    <a:pt x="33" y="0"/>
                  </a:lnTo>
                  <a:lnTo>
                    <a:pt x="48" y="27"/>
                  </a:lnTo>
                  <a:lnTo>
                    <a:pt x="13" y="27"/>
                  </a:lnTo>
                  <a:lnTo>
                    <a:pt x="0" y="0"/>
                  </a:lnTo>
                </a:path>
              </a:pathLst>
            </a:custGeom>
            <a:grpFill/>
            <a:ln w="9525" cap="rnd">
              <a:noFill/>
              <a:round/>
              <a:headEnd type="none" w="sm" len="sm"/>
              <a:tailEnd type="none" w="sm" len="sm"/>
            </a:ln>
            <a:effectLst/>
          </p:spPr>
          <p:txBody>
            <a:bodyPr/>
            <a:lstStyle/>
            <a:p>
              <a:pPr algn="ctr" eaLnBrk="0" hangingPunct="0">
                <a:defRPr/>
              </a:pPr>
              <a:endParaRPr lang="en-US">
                <a:latin typeface="+mn-lt"/>
              </a:endParaRPr>
            </a:p>
          </p:txBody>
        </p:sp>
        <p:sp>
          <p:nvSpPr>
            <p:cNvPr id="34944" name="Freeform 128"/>
            <p:cNvSpPr>
              <a:spLocks/>
            </p:cNvSpPr>
            <p:nvPr/>
          </p:nvSpPr>
          <p:spPr bwMode="auto">
            <a:xfrm>
              <a:off x="4941" y="2218"/>
              <a:ext cx="44" cy="27"/>
            </a:xfrm>
            <a:custGeom>
              <a:avLst/>
              <a:gdLst/>
              <a:ahLst/>
              <a:cxnLst>
                <a:cxn ang="0">
                  <a:pos x="0" y="0"/>
                </a:cxn>
                <a:cxn ang="0">
                  <a:pos x="33" y="0"/>
                </a:cxn>
                <a:cxn ang="0">
                  <a:pos x="43" y="23"/>
                </a:cxn>
                <a:cxn ang="0">
                  <a:pos x="9" y="26"/>
                </a:cxn>
                <a:cxn ang="0">
                  <a:pos x="0" y="0"/>
                </a:cxn>
              </a:cxnLst>
              <a:rect l="0" t="0" r="r" b="b"/>
              <a:pathLst>
                <a:path w="44" h="27">
                  <a:moveTo>
                    <a:pt x="0" y="0"/>
                  </a:moveTo>
                  <a:lnTo>
                    <a:pt x="33" y="0"/>
                  </a:lnTo>
                  <a:lnTo>
                    <a:pt x="43" y="23"/>
                  </a:lnTo>
                  <a:lnTo>
                    <a:pt x="9" y="26"/>
                  </a:lnTo>
                  <a:lnTo>
                    <a:pt x="0" y="0"/>
                  </a:lnTo>
                </a:path>
              </a:pathLst>
            </a:custGeom>
            <a:grpFill/>
            <a:ln w="9525" cap="rnd">
              <a:noFill/>
              <a:round/>
              <a:headEnd type="none" w="sm" len="sm"/>
              <a:tailEnd type="none" w="sm" len="sm"/>
            </a:ln>
            <a:effectLst/>
          </p:spPr>
          <p:txBody>
            <a:bodyPr/>
            <a:lstStyle/>
            <a:p>
              <a:pPr algn="ctr" eaLnBrk="0" hangingPunct="0">
                <a:defRPr/>
              </a:pPr>
              <a:endParaRPr lang="en-US">
                <a:latin typeface="+mn-lt"/>
              </a:endParaRPr>
            </a:p>
          </p:txBody>
        </p:sp>
        <p:sp>
          <p:nvSpPr>
            <p:cNvPr id="34945" name="Freeform 129"/>
            <p:cNvSpPr>
              <a:spLocks/>
            </p:cNvSpPr>
            <p:nvPr/>
          </p:nvSpPr>
          <p:spPr bwMode="auto">
            <a:xfrm>
              <a:off x="4854" y="2174"/>
              <a:ext cx="40" cy="27"/>
            </a:xfrm>
            <a:custGeom>
              <a:avLst/>
              <a:gdLst/>
              <a:ahLst/>
              <a:cxnLst>
                <a:cxn ang="0">
                  <a:pos x="0" y="0"/>
                </a:cxn>
                <a:cxn ang="0">
                  <a:pos x="30" y="0"/>
                </a:cxn>
                <a:cxn ang="0">
                  <a:pos x="39" y="26"/>
                </a:cxn>
                <a:cxn ang="0">
                  <a:pos x="7" y="26"/>
                </a:cxn>
                <a:cxn ang="0">
                  <a:pos x="0" y="0"/>
                </a:cxn>
              </a:cxnLst>
              <a:rect l="0" t="0" r="r" b="b"/>
              <a:pathLst>
                <a:path w="40" h="27">
                  <a:moveTo>
                    <a:pt x="0" y="0"/>
                  </a:moveTo>
                  <a:lnTo>
                    <a:pt x="30" y="0"/>
                  </a:lnTo>
                  <a:lnTo>
                    <a:pt x="39" y="26"/>
                  </a:lnTo>
                  <a:lnTo>
                    <a:pt x="7" y="26"/>
                  </a:lnTo>
                  <a:lnTo>
                    <a:pt x="0" y="0"/>
                  </a:lnTo>
                </a:path>
              </a:pathLst>
            </a:custGeom>
            <a:grpFill/>
            <a:ln w="9525" cap="rnd">
              <a:noFill/>
              <a:round/>
              <a:headEnd type="none" w="sm" len="sm"/>
              <a:tailEnd type="none" w="sm" len="sm"/>
            </a:ln>
            <a:effectLst/>
          </p:spPr>
          <p:txBody>
            <a:bodyPr/>
            <a:lstStyle/>
            <a:p>
              <a:pPr algn="ctr" eaLnBrk="0" hangingPunct="0">
                <a:defRPr/>
              </a:pPr>
              <a:endParaRPr lang="en-US">
                <a:latin typeface="+mn-lt"/>
              </a:endParaRPr>
            </a:p>
          </p:txBody>
        </p:sp>
        <p:sp>
          <p:nvSpPr>
            <p:cNvPr id="34946" name="Freeform 130"/>
            <p:cNvSpPr>
              <a:spLocks/>
            </p:cNvSpPr>
            <p:nvPr/>
          </p:nvSpPr>
          <p:spPr bwMode="auto">
            <a:xfrm>
              <a:off x="4869" y="2218"/>
              <a:ext cx="41" cy="26"/>
            </a:xfrm>
            <a:custGeom>
              <a:avLst/>
              <a:gdLst/>
              <a:ahLst/>
              <a:cxnLst>
                <a:cxn ang="0">
                  <a:pos x="0" y="0"/>
                </a:cxn>
                <a:cxn ang="0">
                  <a:pos x="30" y="0"/>
                </a:cxn>
                <a:cxn ang="0">
                  <a:pos x="40" y="25"/>
                </a:cxn>
                <a:cxn ang="0">
                  <a:pos x="8" y="25"/>
                </a:cxn>
                <a:cxn ang="0">
                  <a:pos x="0" y="0"/>
                </a:cxn>
              </a:cxnLst>
              <a:rect l="0" t="0" r="r" b="b"/>
              <a:pathLst>
                <a:path w="41" h="26">
                  <a:moveTo>
                    <a:pt x="0" y="0"/>
                  </a:moveTo>
                  <a:lnTo>
                    <a:pt x="30" y="0"/>
                  </a:lnTo>
                  <a:lnTo>
                    <a:pt x="40" y="25"/>
                  </a:lnTo>
                  <a:lnTo>
                    <a:pt x="8" y="25"/>
                  </a:lnTo>
                  <a:lnTo>
                    <a:pt x="0" y="0"/>
                  </a:lnTo>
                </a:path>
              </a:pathLst>
            </a:custGeom>
            <a:grpFill/>
            <a:ln w="9525" cap="rnd">
              <a:noFill/>
              <a:round/>
              <a:headEnd type="none" w="sm" len="sm"/>
              <a:tailEnd type="none" w="sm" len="sm"/>
            </a:ln>
            <a:effectLst/>
          </p:spPr>
          <p:txBody>
            <a:bodyPr/>
            <a:lstStyle/>
            <a:p>
              <a:pPr algn="ctr" eaLnBrk="0" hangingPunct="0">
                <a:defRPr/>
              </a:pPr>
              <a:endParaRPr lang="en-US">
                <a:latin typeface="+mn-lt"/>
              </a:endParaRPr>
            </a:p>
          </p:txBody>
        </p:sp>
        <p:sp>
          <p:nvSpPr>
            <p:cNvPr id="34947" name="Freeform 131"/>
            <p:cNvSpPr>
              <a:spLocks/>
            </p:cNvSpPr>
            <p:nvPr/>
          </p:nvSpPr>
          <p:spPr bwMode="auto">
            <a:xfrm>
              <a:off x="4918" y="2171"/>
              <a:ext cx="52" cy="30"/>
            </a:xfrm>
            <a:custGeom>
              <a:avLst/>
              <a:gdLst/>
              <a:ahLst/>
              <a:cxnLst>
                <a:cxn ang="0">
                  <a:pos x="0" y="0"/>
                </a:cxn>
                <a:cxn ang="0">
                  <a:pos x="36" y="0"/>
                </a:cxn>
                <a:cxn ang="0">
                  <a:pos x="51" y="29"/>
                </a:cxn>
                <a:cxn ang="0">
                  <a:pos x="13" y="29"/>
                </a:cxn>
                <a:cxn ang="0">
                  <a:pos x="0" y="0"/>
                </a:cxn>
              </a:cxnLst>
              <a:rect l="0" t="0" r="r" b="b"/>
              <a:pathLst>
                <a:path w="52" h="30">
                  <a:moveTo>
                    <a:pt x="0" y="0"/>
                  </a:moveTo>
                  <a:lnTo>
                    <a:pt x="36" y="0"/>
                  </a:lnTo>
                  <a:lnTo>
                    <a:pt x="51" y="29"/>
                  </a:lnTo>
                  <a:lnTo>
                    <a:pt x="13" y="29"/>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48" name="Freeform 132"/>
            <p:cNvSpPr>
              <a:spLocks/>
            </p:cNvSpPr>
            <p:nvPr/>
          </p:nvSpPr>
          <p:spPr bwMode="auto">
            <a:xfrm>
              <a:off x="4941" y="2218"/>
              <a:ext cx="47" cy="29"/>
            </a:xfrm>
            <a:custGeom>
              <a:avLst/>
              <a:gdLst/>
              <a:ahLst/>
              <a:cxnLst>
                <a:cxn ang="0">
                  <a:pos x="0" y="0"/>
                </a:cxn>
                <a:cxn ang="0">
                  <a:pos x="35" y="0"/>
                </a:cxn>
                <a:cxn ang="0">
                  <a:pos x="46" y="25"/>
                </a:cxn>
                <a:cxn ang="0">
                  <a:pos x="10" y="28"/>
                </a:cxn>
                <a:cxn ang="0">
                  <a:pos x="0" y="0"/>
                </a:cxn>
              </a:cxnLst>
              <a:rect l="0" t="0" r="r" b="b"/>
              <a:pathLst>
                <a:path w="47" h="29">
                  <a:moveTo>
                    <a:pt x="0" y="0"/>
                  </a:moveTo>
                  <a:lnTo>
                    <a:pt x="35" y="0"/>
                  </a:lnTo>
                  <a:lnTo>
                    <a:pt x="46" y="25"/>
                  </a:lnTo>
                  <a:lnTo>
                    <a:pt x="10" y="28"/>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49" name="Freeform 133"/>
            <p:cNvSpPr>
              <a:spLocks/>
            </p:cNvSpPr>
            <p:nvPr/>
          </p:nvSpPr>
          <p:spPr bwMode="auto">
            <a:xfrm>
              <a:off x="4854" y="2174"/>
              <a:ext cx="43" cy="27"/>
            </a:xfrm>
            <a:custGeom>
              <a:avLst/>
              <a:gdLst/>
              <a:ahLst/>
              <a:cxnLst>
                <a:cxn ang="0">
                  <a:pos x="0" y="0"/>
                </a:cxn>
                <a:cxn ang="0">
                  <a:pos x="32" y="0"/>
                </a:cxn>
                <a:cxn ang="0">
                  <a:pos x="42" y="26"/>
                </a:cxn>
                <a:cxn ang="0">
                  <a:pos x="8" y="26"/>
                </a:cxn>
                <a:cxn ang="0">
                  <a:pos x="0" y="0"/>
                </a:cxn>
              </a:cxnLst>
              <a:rect l="0" t="0" r="r" b="b"/>
              <a:pathLst>
                <a:path w="43" h="27">
                  <a:moveTo>
                    <a:pt x="0" y="0"/>
                  </a:moveTo>
                  <a:lnTo>
                    <a:pt x="32" y="0"/>
                  </a:lnTo>
                  <a:lnTo>
                    <a:pt x="42" y="26"/>
                  </a:lnTo>
                  <a:lnTo>
                    <a:pt x="8" y="26"/>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50" name="Freeform 134"/>
            <p:cNvSpPr>
              <a:spLocks/>
            </p:cNvSpPr>
            <p:nvPr/>
          </p:nvSpPr>
          <p:spPr bwMode="auto">
            <a:xfrm>
              <a:off x="4869" y="2218"/>
              <a:ext cx="43" cy="29"/>
            </a:xfrm>
            <a:custGeom>
              <a:avLst/>
              <a:gdLst/>
              <a:ahLst/>
              <a:cxnLst>
                <a:cxn ang="0">
                  <a:pos x="0" y="1"/>
                </a:cxn>
                <a:cxn ang="0">
                  <a:pos x="31" y="1"/>
                </a:cxn>
                <a:cxn ang="0">
                  <a:pos x="42" y="28"/>
                </a:cxn>
                <a:cxn ang="0">
                  <a:pos x="8" y="28"/>
                </a:cxn>
                <a:cxn ang="0">
                  <a:pos x="0" y="0"/>
                </a:cxn>
                <a:cxn ang="0">
                  <a:pos x="0" y="1"/>
                </a:cxn>
              </a:cxnLst>
              <a:rect l="0" t="0" r="r" b="b"/>
              <a:pathLst>
                <a:path w="43" h="29">
                  <a:moveTo>
                    <a:pt x="0" y="1"/>
                  </a:moveTo>
                  <a:lnTo>
                    <a:pt x="31" y="1"/>
                  </a:lnTo>
                  <a:lnTo>
                    <a:pt x="42" y="28"/>
                  </a:lnTo>
                  <a:lnTo>
                    <a:pt x="8" y="28"/>
                  </a:lnTo>
                  <a:lnTo>
                    <a:pt x="0" y="0"/>
                  </a:lnTo>
                  <a:lnTo>
                    <a:pt x="0" y="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51" name="Freeform 135"/>
            <p:cNvSpPr>
              <a:spLocks/>
            </p:cNvSpPr>
            <p:nvPr/>
          </p:nvSpPr>
          <p:spPr bwMode="auto">
            <a:xfrm>
              <a:off x="4833" y="2272"/>
              <a:ext cx="20" cy="44"/>
            </a:xfrm>
            <a:custGeom>
              <a:avLst/>
              <a:gdLst/>
              <a:ahLst/>
              <a:cxnLst>
                <a:cxn ang="0">
                  <a:pos x="0" y="0"/>
                </a:cxn>
                <a:cxn ang="0">
                  <a:pos x="19" y="38"/>
                </a:cxn>
                <a:cxn ang="0">
                  <a:pos x="19" y="39"/>
                </a:cxn>
                <a:cxn ang="0">
                  <a:pos x="19" y="40"/>
                </a:cxn>
                <a:cxn ang="0">
                  <a:pos x="19" y="41"/>
                </a:cxn>
                <a:cxn ang="0">
                  <a:pos x="17" y="41"/>
                </a:cxn>
                <a:cxn ang="0">
                  <a:pos x="17" y="43"/>
                </a:cxn>
                <a:cxn ang="0">
                  <a:pos x="15" y="43"/>
                </a:cxn>
              </a:cxnLst>
              <a:rect l="0" t="0" r="r" b="b"/>
              <a:pathLst>
                <a:path w="20" h="44">
                  <a:moveTo>
                    <a:pt x="0" y="0"/>
                  </a:moveTo>
                  <a:lnTo>
                    <a:pt x="19" y="38"/>
                  </a:lnTo>
                  <a:lnTo>
                    <a:pt x="19" y="39"/>
                  </a:lnTo>
                  <a:lnTo>
                    <a:pt x="19" y="40"/>
                  </a:lnTo>
                  <a:lnTo>
                    <a:pt x="19" y="41"/>
                  </a:lnTo>
                  <a:lnTo>
                    <a:pt x="17" y="41"/>
                  </a:lnTo>
                  <a:lnTo>
                    <a:pt x="17" y="43"/>
                  </a:lnTo>
                  <a:lnTo>
                    <a:pt x="15" y="4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52" name="Freeform 136"/>
            <p:cNvSpPr>
              <a:spLocks/>
            </p:cNvSpPr>
            <p:nvPr/>
          </p:nvSpPr>
          <p:spPr bwMode="auto">
            <a:xfrm>
              <a:off x="4786" y="2336"/>
              <a:ext cx="21" cy="20"/>
            </a:xfrm>
            <a:custGeom>
              <a:avLst/>
              <a:gdLst/>
              <a:ahLst/>
              <a:cxnLst>
                <a:cxn ang="0">
                  <a:pos x="20" y="0"/>
                </a:cxn>
                <a:cxn ang="0">
                  <a:pos x="0" y="9"/>
                </a:cxn>
                <a:cxn ang="0">
                  <a:pos x="20" y="19"/>
                </a:cxn>
              </a:cxnLst>
              <a:rect l="0" t="0" r="r" b="b"/>
              <a:pathLst>
                <a:path w="21" h="20">
                  <a:moveTo>
                    <a:pt x="20" y="0"/>
                  </a:moveTo>
                  <a:lnTo>
                    <a:pt x="0" y="9"/>
                  </a:lnTo>
                  <a:lnTo>
                    <a:pt x="20" y="1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53" name="Line 137"/>
            <p:cNvSpPr>
              <a:spLocks noChangeShapeType="1"/>
            </p:cNvSpPr>
            <p:nvPr/>
          </p:nvSpPr>
          <p:spPr bwMode="auto">
            <a:xfrm>
              <a:off x="4796" y="2297"/>
              <a:ext cx="5" cy="2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54" name="Line 138"/>
            <p:cNvSpPr>
              <a:spLocks noChangeShapeType="1"/>
            </p:cNvSpPr>
            <p:nvPr/>
          </p:nvSpPr>
          <p:spPr bwMode="auto">
            <a:xfrm>
              <a:off x="4792" y="2305"/>
              <a:ext cx="5" cy="2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55" name="Line 139"/>
            <p:cNvSpPr>
              <a:spLocks noChangeShapeType="1"/>
            </p:cNvSpPr>
            <p:nvPr/>
          </p:nvSpPr>
          <p:spPr bwMode="auto">
            <a:xfrm>
              <a:off x="4787" y="2315"/>
              <a:ext cx="6" cy="25"/>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56" name="Line 140"/>
            <p:cNvSpPr>
              <a:spLocks noChangeShapeType="1"/>
            </p:cNvSpPr>
            <p:nvPr/>
          </p:nvSpPr>
          <p:spPr bwMode="auto">
            <a:xfrm>
              <a:off x="4801" y="2362"/>
              <a:ext cx="8" cy="35"/>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57" name="Line 141"/>
            <p:cNvSpPr>
              <a:spLocks noChangeShapeType="1"/>
            </p:cNvSpPr>
            <p:nvPr/>
          </p:nvSpPr>
          <p:spPr bwMode="auto">
            <a:xfrm>
              <a:off x="4795" y="2379"/>
              <a:ext cx="8" cy="36"/>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58" name="Freeform 142"/>
            <p:cNvSpPr>
              <a:spLocks/>
            </p:cNvSpPr>
            <p:nvPr/>
          </p:nvSpPr>
          <p:spPr bwMode="auto">
            <a:xfrm>
              <a:off x="4818" y="2229"/>
              <a:ext cx="20" cy="44"/>
            </a:xfrm>
            <a:custGeom>
              <a:avLst/>
              <a:gdLst/>
              <a:ahLst/>
              <a:cxnLst>
                <a:cxn ang="0">
                  <a:pos x="0" y="0"/>
                </a:cxn>
                <a:cxn ang="0">
                  <a:pos x="1" y="0"/>
                </a:cxn>
                <a:cxn ang="0">
                  <a:pos x="1" y="1"/>
                </a:cxn>
                <a:cxn ang="0">
                  <a:pos x="19" y="43"/>
                </a:cxn>
              </a:cxnLst>
              <a:rect l="0" t="0" r="r" b="b"/>
              <a:pathLst>
                <a:path w="20" h="44">
                  <a:moveTo>
                    <a:pt x="0" y="0"/>
                  </a:moveTo>
                  <a:lnTo>
                    <a:pt x="1" y="0"/>
                  </a:lnTo>
                  <a:lnTo>
                    <a:pt x="1" y="1"/>
                  </a:lnTo>
                  <a:lnTo>
                    <a:pt x="19" y="4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59" name="Line 143"/>
            <p:cNvSpPr>
              <a:spLocks noChangeShapeType="1"/>
            </p:cNvSpPr>
            <p:nvPr/>
          </p:nvSpPr>
          <p:spPr bwMode="auto">
            <a:xfrm flipH="1">
              <a:off x="4786" y="2350"/>
              <a:ext cx="1" cy="7"/>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60" name="Line 144"/>
            <p:cNvSpPr>
              <a:spLocks noChangeShapeType="1"/>
            </p:cNvSpPr>
            <p:nvPr/>
          </p:nvSpPr>
          <p:spPr bwMode="auto">
            <a:xfrm flipV="1">
              <a:off x="4846" y="2342"/>
              <a:ext cx="0" cy="1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61" name="Freeform 145"/>
            <p:cNvSpPr>
              <a:spLocks/>
            </p:cNvSpPr>
            <p:nvPr/>
          </p:nvSpPr>
          <p:spPr bwMode="auto">
            <a:xfrm>
              <a:off x="4779" y="2230"/>
              <a:ext cx="21" cy="209"/>
            </a:xfrm>
            <a:custGeom>
              <a:avLst/>
              <a:gdLst/>
              <a:ahLst/>
              <a:cxnLst>
                <a:cxn ang="0">
                  <a:pos x="20" y="205"/>
                </a:cxn>
                <a:cxn ang="0">
                  <a:pos x="20" y="0"/>
                </a:cxn>
                <a:cxn ang="0">
                  <a:pos x="6" y="1"/>
                </a:cxn>
                <a:cxn ang="0">
                  <a:pos x="0" y="208"/>
                </a:cxn>
                <a:cxn ang="0">
                  <a:pos x="0" y="206"/>
                </a:cxn>
                <a:cxn ang="0">
                  <a:pos x="6" y="206"/>
                </a:cxn>
                <a:cxn ang="0">
                  <a:pos x="13" y="205"/>
                </a:cxn>
                <a:cxn ang="0">
                  <a:pos x="20" y="205"/>
                </a:cxn>
              </a:cxnLst>
              <a:rect l="0" t="0" r="r" b="b"/>
              <a:pathLst>
                <a:path w="21" h="209">
                  <a:moveTo>
                    <a:pt x="20" y="205"/>
                  </a:moveTo>
                  <a:lnTo>
                    <a:pt x="20" y="0"/>
                  </a:lnTo>
                  <a:lnTo>
                    <a:pt x="6" y="1"/>
                  </a:lnTo>
                  <a:lnTo>
                    <a:pt x="0" y="208"/>
                  </a:lnTo>
                  <a:lnTo>
                    <a:pt x="0" y="206"/>
                  </a:lnTo>
                  <a:lnTo>
                    <a:pt x="6" y="206"/>
                  </a:lnTo>
                  <a:lnTo>
                    <a:pt x="13" y="205"/>
                  </a:lnTo>
                  <a:lnTo>
                    <a:pt x="20" y="20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62" name="Freeform 146"/>
            <p:cNvSpPr>
              <a:spLocks/>
            </p:cNvSpPr>
            <p:nvPr/>
          </p:nvSpPr>
          <p:spPr bwMode="auto">
            <a:xfrm>
              <a:off x="4918" y="2333"/>
              <a:ext cx="27" cy="50"/>
            </a:xfrm>
            <a:custGeom>
              <a:avLst/>
              <a:gdLst/>
              <a:ahLst/>
              <a:cxnLst>
                <a:cxn ang="0">
                  <a:pos x="16" y="0"/>
                </a:cxn>
                <a:cxn ang="0">
                  <a:pos x="26" y="0"/>
                </a:cxn>
                <a:cxn ang="0">
                  <a:pos x="2" y="49"/>
                </a:cxn>
                <a:cxn ang="0">
                  <a:pos x="0" y="37"/>
                </a:cxn>
              </a:cxnLst>
              <a:rect l="0" t="0" r="r" b="b"/>
              <a:pathLst>
                <a:path w="27" h="50">
                  <a:moveTo>
                    <a:pt x="16" y="0"/>
                  </a:moveTo>
                  <a:lnTo>
                    <a:pt x="26" y="0"/>
                  </a:lnTo>
                  <a:lnTo>
                    <a:pt x="2" y="49"/>
                  </a:lnTo>
                  <a:lnTo>
                    <a:pt x="0" y="37"/>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63" name="Freeform 147"/>
            <p:cNvSpPr>
              <a:spLocks/>
            </p:cNvSpPr>
            <p:nvPr/>
          </p:nvSpPr>
          <p:spPr bwMode="auto">
            <a:xfrm>
              <a:off x="4851" y="2321"/>
              <a:ext cx="125" cy="20"/>
            </a:xfrm>
            <a:custGeom>
              <a:avLst/>
              <a:gdLst/>
              <a:ahLst/>
              <a:cxnLst>
                <a:cxn ang="0">
                  <a:pos x="124" y="0"/>
                </a:cxn>
                <a:cxn ang="0">
                  <a:pos x="12" y="8"/>
                </a:cxn>
                <a:cxn ang="0">
                  <a:pos x="7" y="8"/>
                </a:cxn>
                <a:cxn ang="0">
                  <a:pos x="2" y="10"/>
                </a:cxn>
                <a:cxn ang="0">
                  <a:pos x="0" y="13"/>
                </a:cxn>
                <a:cxn ang="0">
                  <a:pos x="1" y="19"/>
                </a:cxn>
              </a:cxnLst>
              <a:rect l="0" t="0" r="r" b="b"/>
              <a:pathLst>
                <a:path w="125" h="20">
                  <a:moveTo>
                    <a:pt x="124" y="0"/>
                  </a:moveTo>
                  <a:lnTo>
                    <a:pt x="12" y="8"/>
                  </a:lnTo>
                  <a:lnTo>
                    <a:pt x="7" y="8"/>
                  </a:lnTo>
                  <a:lnTo>
                    <a:pt x="2" y="10"/>
                  </a:lnTo>
                  <a:lnTo>
                    <a:pt x="0" y="13"/>
                  </a:lnTo>
                  <a:lnTo>
                    <a:pt x="1" y="1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64" name="Freeform 148"/>
            <p:cNvSpPr>
              <a:spLocks/>
            </p:cNvSpPr>
            <p:nvPr/>
          </p:nvSpPr>
          <p:spPr bwMode="auto">
            <a:xfrm>
              <a:off x="4845" y="2389"/>
              <a:ext cx="74" cy="51"/>
            </a:xfrm>
            <a:custGeom>
              <a:avLst/>
              <a:gdLst/>
              <a:ahLst/>
              <a:cxnLst>
                <a:cxn ang="0">
                  <a:pos x="0" y="50"/>
                </a:cxn>
                <a:cxn ang="0">
                  <a:pos x="45" y="48"/>
                </a:cxn>
                <a:cxn ang="0">
                  <a:pos x="71" y="1"/>
                </a:cxn>
                <a:cxn ang="0">
                  <a:pos x="73" y="0"/>
                </a:cxn>
                <a:cxn ang="0">
                  <a:pos x="60" y="1"/>
                </a:cxn>
              </a:cxnLst>
              <a:rect l="0" t="0" r="r" b="b"/>
              <a:pathLst>
                <a:path w="74" h="51">
                  <a:moveTo>
                    <a:pt x="0" y="50"/>
                  </a:moveTo>
                  <a:lnTo>
                    <a:pt x="45" y="48"/>
                  </a:lnTo>
                  <a:lnTo>
                    <a:pt x="71" y="1"/>
                  </a:lnTo>
                  <a:lnTo>
                    <a:pt x="73" y="0"/>
                  </a:lnTo>
                  <a:lnTo>
                    <a:pt x="60" y="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65" name="Line 149"/>
            <p:cNvSpPr>
              <a:spLocks noChangeShapeType="1"/>
            </p:cNvSpPr>
            <p:nvPr/>
          </p:nvSpPr>
          <p:spPr bwMode="auto">
            <a:xfrm>
              <a:off x="4888" y="2435"/>
              <a:ext cx="3" cy="6"/>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66" name="Line 150"/>
            <p:cNvSpPr>
              <a:spLocks noChangeShapeType="1"/>
            </p:cNvSpPr>
            <p:nvPr/>
          </p:nvSpPr>
          <p:spPr bwMode="auto">
            <a:xfrm flipV="1">
              <a:off x="4842" y="2416"/>
              <a:ext cx="0" cy="35"/>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67" name="Freeform 151"/>
            <p:cNvSpPr>
              <a:spLocks/>
            </p:cNvSpPr>
            <p:nvPr/>
          </p:nvSpPr>
          <p:spPr bwMode="auto">
            <a:xfrm>
              <a:off x="4875" y="2447"/>
              <a:ext cx="20" cy="20"/>
            </a:xfrm>
            <a:custGeom>
              <a:avLst/>
              <a:gdLst/>
              <a:ahLst/>
              <a:cxnLst>
                <a:cxn ang="0">
                  <a:pos x="0" y="19"/>
                </a:cxn>
                <a:cxn ang="0">
                  <a:pos x="19" y="0"/>
                </a:cxn>
                <a:cxn ang="0">
                  <a:pos x="6" y="0"/>
                </a:cxn>
              </a:cxnLst>
              <a:rect l="0" t="0" r="r" b="b"/>
              <a:pathLst>
                <a:path w="20" h="20">
                  <a:moveTo>
                    <a:pt x="0" y="19"/>
                  </a:moveTo>
                  <a:lnTo>
                    <a:pt x="19" y="0"/>
                  </a:lnTo>
                  <a:lnTo>
                    <a:pt x="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68" name="Freeform 152"/>
            <p:cNvSpPr>
              <a:spLocks/>
            </p:cNvSpPr>
            <p:nvPr/>
          </p:nvSpPr>
          <p:spPr bwMode="auto">
            <a:xfrm>
              <a:off x="4848" y="2333"/>
              <a:ext cx="20" cy="28"/>
            </a:xfrm>
            <a:custGeom>
              <a:avLst/>
              <a:gdLst/>
              <a:ahLst/>
              <a:cxnLst>
                <a:cxn ang="0">
                  <a:pos x="0" y="27"/>
                </a:cxn>
                <a:cxn ang="0">
                  <a:pos x="19" y="2"/>
                </a:cxn>
                <a:cxn ang="0">
                  <a:pos x="13" y="2"/>
                </a:cxn>
                <a:cxn ang="0">
                  <a:pos x="8" y="1"/>
                </a:cxn>
                <a:cxn ang="0">
                  <a:pos x="5" y="0"/>
                </a:cxn>
              </a:cxnLst>
              <a:rect l="0" t="0" r="r" b="b"/>
              <a:pathLst>
                <a:path w="20" h="28">
                  <a:moveTo>
                    <a:pt x="0" y="27"/>
                  </a:moveTo>
                  <a:lnTo>
                    <a:pt x="19" y="2"/>
                  </a:lnTo>
                  <a:lnTo>
                    <a:pt x="13" y="2"/>
                  </a:lnTo>
                  <a:lnTo>
                    <a:pt x="8" y="1"/>
                  </a:lnTo>
                  <a:lnTo>
                    <a:pt x="5"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69" name="Line 153"/>
            <p:cNvSpPr>
              <a:spLocks noChangeShapeType="1"/>
            </p:cNvSpPr>
            <p:nvPr/>
          </p:nvSpPr>
          <p:spPr bwMode="auto">
            <a:xfrm flipH="1">
              <a:off x="4845" y="2389"/>
              <a:ext cx="1" cy="30"/>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grpSp>
      <p:grpSp>
        <p:nvGrpSpPr>
          <p:cNvPr id="34970" name="Group 154"/>
          <p:cNvGrpSpPr>
            <a:grpSpLocks/>
          </p:cNvGrpSpPr>
          <p:nvPr/>
        </p:nvGrpSpPr>
        <p:grpSpPr bwMode="auto">
          <a:xfrm>
            <a:off x="5791200" y="2057400"/>
            <a:ext cx="1462087" cy="579437"/>
            <a:chOff x="3725" y="1345"/>
            <a:chExt cx="921" cy="365"/>
          </a:xfrm>
          <a:solidFill>
            <a:schemeClr val="bg1">
              <a:lumMod val="50000"/>
              <a:lumOff val="50000"/>
            </a:schemeClr>
          </a:solidFill>
        </p:grpSpPr>
        <p:sp>
          <p:nvSpPr>
            <p:cNvPr id="34971" name="Freeform 155"/>
            <p:cNvSpPr>
              <a:spLocks/>
            </p:cNvSpPr>
            <p:nvPr/>
          </p:nvSpPr>
          <p:spPr bwMode="auto">
            <a:xfrm>
              <a:off x="3725" y="1345"/>
              <a:ext cx="921" cy="363"/>
            </a:xfrm>
            <a:custGeom>
              <a:avLst/>
              <a:gdLst/>
              <a:ahLst/>
              <a:cxnLst>
                <a:cxn ang="0">
                  <a:pos x="640" y="239"/>
                </a:cxn>
                <a:cxn ang="0">
                  <a:pos x="701" y="231"/>
                </a:cxn>
                <a:cxn ang="0">
                  <a:pos x="846" y="236"/>
                </a:cxn>
                <a:cxn ang="0">
                  <a:pos x="860" y="193"/>
                </a:cxn>
                <a:cxn ang="0">
                  <a:pos x="884" y="118"/>
                </a:cxn>
                <a:cxn ang="0">
                  <a:pos x="850" y="132"/>
                </a:cxn>
                <a:cxn ang="0">
                  <a:pos x="779" y="16"/>
                </a:cxn>
                <a:cxn ang="0">
                  <a:pos x="821" y="19"/>
                </a:cxn>
                <a:cxn ang="0">
                  <a:pos x="734" y="139"/>
                </a:cxn>
                <a:cxn ang="0">
                  <a:pos x="704" y="157"/>
                </a:cxn>
                <a:cxn ang="0">
                  <a:pos x="605" y="153"/>
                </a:cxn>
                <a:cxn ang="0">
                  <a:pos x="599" y="103"/>
                </a:cxn>
                <a:cxn ang="0">
                  <a:pos x="662" y="76"/>
                </a:cxn>
                <a:cxn ang="0">
                  <a:pos x="665" y="54"/>
                </a:cxn>
                <a:cxn ang="0">
                  <a:pos x="704" y="4"/>
                </a:cxn>
                <a:cxn ang="0">
                  <a:pos x="655" y="1"/>
                </a:cxn>
                <a:cxn ang="0">
                  <a:pos x="547" y="26"/>
                </a:cxn>
                <a:cxn ang="0">
                  <a:pos x="493" y="47"/>
                </a:cxn>
                <a:cxn ang="0">
                  <a:pos x="481" y="70"/>
                </a:cxn>
                <a:cxn ang="0">
                  <a:pos x="473" y="83"/>
                </a:cxn>
                <a:cxn ang="0">
                  <a:pos x="434" y="115"/>
                </a:cxn>
                <a:cxn ang="0">
                  <a:pos x="397" y="118"/>
                </a:cxn>
                <a:cxn ang="0">
                  <a:pos x="375" y="125"/>
                </a:cxn>
                <a:cxn ang="0">
                  <a:pos x="364" y="130"/>
                </a:cxn>
                <a:cxn ang="0">
                  <a:pos x="113" y="130"/>
                </a:cxn>
                <a:cxn ang="0">
                  <a:pos x="52" y="139"/>
                </a:cxn>
                <a:cxn ang="0">
                  <a:pos x="12" y="162"/>
                </a:cxn>
                <a:cxn ang="0">
                  <a:pos x="0" y="177"/>
                </a:cxn>
                <a:cxn ang="0">
                  <a:pos x="17" y="192"/>
                </a:cxn>
                <a:cxn ang="0">
                  <a:pos x="76" y="214"/>
                </a:cxn>
                <a:cxn ang="0">
                  <a:pos x="277" y="230"/>
                </a:cxn>
                <a:cxn ang="0">
                  <a:pos x="320" y="278"/>
                </a:cxn>
                <a:cxn ang="0">
                  <a:pos x="283" y="281"/>
                </a:cxn>
                <a:cxn ang="0">
                  <a:pos x="266" y="292"/>
                </a:cxn>
                <a:cxn ang="0">
                  <a:pos x="268" y="320"/>
                </a:cxn>
                <a:cxn ang="0">
                  <a:pos x="304" y="321"/>
                </a:cxn>
                <a:cxn ang="0">
                  <a:pos x="347" y="320"/>
                </a:cxn>
                <a:cxn ang="0">
                  <a:pos x="330" y="327"/>
                </a:cxn>
                <a:cxn ang="0">
                  <a:pos x="328" y="352"/>
                </a:cxn>
                <a:cxn ang="0">
                  <a:pos x="361" y="362"/>
                </a:cxn>
                <a:cxn ang="0">
                  <a:pos x="411" y="359"/>
                </a:cxn>
                <a:cxn ang="0">
                  <a:pos x="440" y="341"/>
                </a:cxn>
                <a:cxn ang="0">
                  <a:pos x="495" y="355"/>
                </a:cxn>
                <a:cxn ang="0">
                  <a:pos x="473" y="278"/>
                </a:cxn>
                <a:cxn ang="0">
                  <a:pos x="385" y="293"/>
                </a:cxn>
                <a:cxn ang="0">
                  <a:pos x="373" y="312"/>
                </a:cxn>
                <a:cxn ang="0">
                  <a:pos x="384" y="317"/>
                </a:cxn>
                <a:cxn ang="0">
                  <a:pos x="477" y="245"/>
                </a:cxn>
                <a:cxn ang="0">
                  <a:pos x="535" y="150"/>
                </a:cxn>
              </a:cxnLst>
              <a:rect l="0" t="0" r="r" b="b"/>
              <a:pathLst>
                <a:path w="921" h="363">
                  <a:moveTo>
                    <a:pt x="477" y="245"/>
                  </a:moveTo>
                  <a:lnTo>
                    <a:pt x="532" y="246"/>
                  </a:lnTo>
                  <a:lnTo>
                    <a:pt x="587" y="244"/>
                  </a:lnTo>
                  <a:lnTo>
                    <a:pt x="640" y="239"/>
                  </a:lnTo>
                  <a:lnTo>
                    <a:pt x="695" y="232"/>
                  </a:lnTo>
                  <a:lnTo>
                    <a:pt x="698" y="235"/>
                  </a:lnTo>
                  <a:lnTo>
                    <a:pt x="703" y="235"/>
                  </a:lnTo>
                  <a:lnTo>
                    <a:pt x="701" y="231"/>
                  </a:lnTo>
                  <a:lnTo>
                    <a:pt x="744" y="222"/>
                  </a:lnTo>
                  <a:lnTo>
                    <a:pt x="788" y="211"/>
                  </a:lnTo>
                  <a:lnTo>
                    <a:pt x="831" y="231"/>
                  </a:lnTo>
                  <a:lnTo>
                    <a:pt x="846" y="236"/>
                  </a:lnTo>
                  <a:lnTo>
                    <a:pt x="854" y="238"/>
                  </a:lnTo>
                  <a:lnTo>
                    <a:pt x="861" y="238"/>
                  </a:lnTo>
                  <a:lnTo>
                    <a:pt x="888" y="236"/>
                  </a:lnTo>
                  <a:lnTo>
                    <a:pt x="860" y="193"/>
                  </a:lnTo>
                  <a:lnTo>
                    <a:pt x="860" y="189"/>
                  </a:lnTo>
                  <a:lnTo>
                    <a:pt x="920" y="123"/>
                  </a:lnTo>
                  <a:lnTo>
                    <a:pt x="890" y="118"/>
                  </a:lnTo>
                  <a:lnTo>
                    <a:pt x="884" y="118"/>
                  </a:lnTo>
                  <a:lnTo>
                    <a:pt x="879" y="118"/>
                  </a:lnTo>
                  <a:lnTo>
                    <a:pt x="873" y="119"/>
                  </a:lnTo>
                  <a:lnTo>
                    <a:pt x="869" y="121"/>
                  </a:lnTo>
                  <a:lnTo>
                    <a:pt x="850" y="132"/>
                  </a:lnTo>
                  <a:lnTo>
                    <a:pt x="873" y="16"/>
                  </a:lnTo>
                  <a:lnTo>
                    <a:pt x="848" y="15"/>
                  </a:lnTo>
                  <a:lnTo>
                    <a:pt x="817" y="16"/>
                  </a:lnTo>
                  <a:lnTo>
                    <a:pt x="779" y="16"/>
                  </a:lnTo>
                  <a:lnTo>
                    <a:pt x="779" y="17"/>
                  </a:lnTo>
                  <a:lnTo>
                    <a:pt x="817" y="17"/>
                  </a:lnTo>
                  <a:lnTo>
                    <a:pt x="820" y="18"/>
                  </a:lnTo>
                  <a:lnTo>
                    <a:pt x="821" y="19"/>
                  </a:lnTo>
                  <a:lnTo>
                    <a:pt x="821" y="21"/>
                  </a:lnTo>
                  <a:lnTo>
                    <a:pt x="819" y="24"/>
                  </a:lnTo>
                  <a:lnTo>
                    <a:pt x="748" y="123"/>
                  </a:lnTo>
                  <a:lnTo>
                    <a:pt x="734" y="139"/>
                  </a:lnTo>
                  <a:lnTo>
                    <a:pt x="726" y="144"/>
                  </a:lnTo>
                  <a:lnTo>
                    <a:pt x="719" y="150"/>
                  </a:lnTo>
                  <a:lnTo>
                    <a:pt x="711" y="154"/>
                  </a:lnTo>
                  <a:lnTo>
                    <a:pt x="704" y="157"/>
                  </a:lnTo>
                  <a:lnTo>
                    <a:pt x="696" y="158"/>
                  </a:lnTo>
                  <a:lnTo>
                    <a:pt x="687" y="158"/>
                  </a:lnTo>
                  <a:lnTo>
                    <a:pt x="609" y="154"/>
                  </a:lnTo>
                  <a:lnTo>
                    <a:pt x="605" y="153"/>
                  </a:lnTo>
                  <a:lnTo>
                    <a:pt x="603" y="152"/>
                  </a:lnTo>
                  <a:lnTo>
                    <a:pt x="601" y="149"/>
                  </a:lnTo>
                  <a:lnTo>
                    <a:pt x="600" y="145"/>
                  </a:lnTo>
                  <a:lnTo>
                    <a:pt x="599" y="103"/>
                  </a:lnTo>
                  <a:lnTo>
                    <a:pt x="625" y="97"/>
                  </a:lnTo>
                  <a:lnTo>
                    <a:pt x="646" y="88"/>
                  </a:lnTo>
                  <a:lnTo>
                    <a:pt x="655" y="81"/>
                  </a:lnTo>
                  <a:lnTo>
                    <a:pt x="662" y="76"/>
                  </a:lnTo>
                  <a:lnTo>
                    <a:pt x="665" y="68"/>
                  </a:lnTo>
                  <a:lnTo>
                    <a:pt x="666" y="64"/>
                  </a:lnTo>
                  <a:lnTo>
                    <a:pt x="667" y="59"/>
                  </a:lnTo>
                  <a:lnTo>
                    <a:pt x="665" y="54"/>
                  </a:lnTo>
                  <a:lnTo>
                    <a:pt x="664" y="49"/>
                  </a:lnTo>
                  <a:lnTo>
                    <a:pt x="661" y="45"/>
                  </a:lnTo>
                  <a:lnTo>
                    <a:pt x="657" y="41"/>
                  </a:lnTo>
                  <a:lnTo>
                    <a:pt x="704" y="4"/>
                  </a:lnTo>
                  <a:lnTo>
                    <a:pt x="685" y="0"/>
                  </a:lnTo>
                  <a:lnTo>
                    <a:pt x="672" y="0"/>
                  </a:lnTo>
                  <a:lnTo>
                    <a:pt x="662" y="0"/>
                  </a:lnTo>
                  <a:lnTo>
                    <a:pt x="655" y="1"/>
                  </a:lnTo>
                  <a:lnTo>
                    <a:pt x="611" y="25"/>
                  </a:lnTo>
                  <a:lnTo>
                    <a:pt x="590" y="22"/>
                  </a:lnTo>
                  <a:lnTo>
                    <a:pt x="568" y="22"/>
                  </a:lnTo>
                  <a:lnTo>
                    <a:pt x="547" y="26"/>
                  </a:lnTo>
                  <a:lnTo>
                    <a:pt x="526" y="30"/>
                  </a:lnTo>
                  <a:lnTo>
                    <a:pt x="508" y="38"/>
                  </a:lnTo>
                  <a:lnTo>
                    <a:pt x="500" y="43"/>
                  </a:lnTo>
                  <a:lnTo>
                    <a:pt x="493" y="47"/>
                  </a:lnTo>
                  <a:lnTo>
                    <a:pt x="488" y="53"/>
                  </a:lnTo>
                  <a:lnTo>
                    <a:pt x="485" y="58"/>
                  </a:lnTo>
                  <a:lnTo>
                    <a:pt x="482" y="64"/>
                  </a:lnTo>
                  <a:lnTo>
                    <a:pt x="481" y="70"/>
                  </a:lnTo>
                  <a:lnTo>
                    <a:pt x="480" y="71"/>
                  </a:lnTo>
                  <a:lnTo>
                    <a:pt x="478" y="72"/>
                  </a:lnTo>
                  <a:lnTo>
                    <a:pt x="475" y="76"/>
                  </a:lnTo>
                  <a:lnTo>
                    <a:pt x="473" y="83"/>
                  </a:lnTo>
                  <a:lnTo>
                    <a:pt x="473" y="90"/>
                  </a:lnTo>
                  <a:lnTo>
                    <a:pt x="473" y="98"/>
                  </a:lnTo>
                  <a:lnTo>
                    <a:pt x="446" y="112"/>
                  </a:lnTo>
                  <a:lnTo>
                    <a:pt x="434" y="115"/>
                  </a:lnTo>
                  <a:lnTo>
                    <a:pt x="425" y="117"/>
                  </a:lnTo>
                  <a:lnTo>
                    <a:pt x="417" y="118"/>
                  </a:lnTo>
                  <a:lnTo>
                    <a:pt x="407" y="119"/>
                  </a:lnTo>
                  <a:lnTo>
                    <a:pt x="397" y="118"/>
                  </a:lnTo>
                  <a:lnTo>
                    <a:pt x="388" y="119"/>
                  </a:lnTo>
                  <a:lnTo>
                    <a:pt x="381" y="121"/>
                  </a:lnTo>
                  <a:lnTo>
                    <a:pt x="376" y="123"/>
                  </a:lnTo>
                  <a:lnTo>
                    <a:pt x="375" y="125"/>
                  </a:lnTo>
                  <a:lnTo>
                    <a:pt x="370" y="124"/>
                  </a:lnTo>
                  <a:lnTo>
                    <a:pt x="368" y="124"/>
                  </a:lnTo>
                  <a:lnTo>
                    <a:pt x="366" y="127"/>
                  </a:lnTo>
                  <a:lnTo>
                    <a:pt x="364" y="130"/>
                  </a:lnTo>
                  <a:lnTo>
                    <a:pt x="361" y="138"/>
                  </a:lnTo>
                  <a:lnTo>
                    <a:pt x="360" y="141"/>
                  </a:lnTo>
                  <a:lnTo>
                    <a:pt x="153" y="130"/>
                  </a:lnTo>
                  <a:lnTo>
                    <a:pt x="113" y="130"/>
                  </a:lnTo>
                  <a:lnTo>
                    <a:pt x="95" y="130"/>
                  </a:lnTo>
                  <a:lnTo>
                    <a:pt x="78" y="131"/>
                  </a:lnTo>
                  <a:lnTo>
                    <a:pt x="65" y="135"/>
                  </a:lnTo>
                  <a:lnTo>
                    <a:pt x="52" y="139"/>
                  </a:lnTo>
                  <a:lnTo>
                    <a:pt x="40" y="144"/>
                  </a:lnTo>
                  <a:lnTo>
                    <a:pt x="30" y="152"/>
                  </a:lnTo>
                  <a:lnTo>
                    <a:pt x="21" y="159"/>
                  </a:lnTo>
                  <a:lnTo>
                    <a:pt x="12" y="162"/>
                  </a:lnTo>
                  <a:lnTo>
                    <a:pt x="7" y="167"/>
                  </a:lnTo>
                  <a:lnTo>
                    <a:pt x="3" y="170"/>
                  </a:lnTo>
                  <a:lnTo>
                    <a:pt x="1" y="173"/>
                  </a:lnTo>
                  <a:lnTo>
                    <a:pt x="0" y="177"/>
                  </a:lnTo>
                  <a:lnTo>
                    <a:pt x="1" y="181"/>
                  </a:lnTo>
                  <a:lnTo>
                    <a:pt x="1" y="183"/>
                  </a:lnTo>
                  <a:lnTo>
                    <a:pt x="4" y="184"/>
                  </a:lnTo>
                  <a:lnTo>
                    <a:pt x="17" y="192"/>
                  </a:lnTo>
                  <a:lnTo>
                    <a:pt x="31" y="199"/>
                  </a:lnTo>
                  <a:lnTo>
                    <a:pt x="46" y="204"/>
                  </a:lnTo>
                  <a:lnTo>
                    <a:pt x="60" y="210"/>
                  </a:lnTo>
                  <a:lnTo>
                    <a:pt x="76" y="214"/>
                  </a:lnTo>
                  <a:lnTo>
                    <a:pt x="92" y="218"/>
                  </a:lnTo>
                  <a:lnTo>
                    <a:pt x="106" y="220"/>
                  </a:lnTo>
                  <a:lnTo>
                    <a:pt x="120" y="221"/>
                  </a:lnTo>
                  <a:lnTo>
                    <a:pt x="277" y="230"/>
                  </a:lnTo>
                  <a:lnTo>
                    <a:pt x="348" y="272"/>
                  </a:lnTo>
                  <a:lnTo>
                    <a:pt x="340" y="275"/>
                  </a:lnTo>
                  <a:lnTo>
                    <a:pt x="329" y="277"/>
                  </a:lnTo>
                  <a:lnTo>
                    <a:pt x="320" y="278"/>
                  </a:lnTo>
                  <a:lnTo>
                    <a:pt x="311" y="278"/>
                  </a:lnTo>
                  <a:lnTo>
                    <a:pt x="299" y="277"/>
                  </a:lnTo>
                  <a:lnTo>
                    <a:pt x="290" y="278"/>
                  </a:lnTo>
                  <a:lnTo>
                    <a:pt x="283" y="281"/>
                  </a:lnTo>
                  <a:lnTo>
                    <a:pt x="277" y="286"/>
                  </a:lnTo>
                  <a:lnTo>
                    <a:pt x="272" y="287"/>
                  </a:lnTo>
                  <a:lnTo>
                    <a:pt x="268" y="289"/>
                  </a:lnTo>
                  <a:lnTo>
                    <a:pt x="266" y="292"/>
                  </a:lnTo>
                  <a:lnTo>
                    <a:pt x="264" y="303"/>
                  </a:lnTo>
                  <a:lnTo>
                    <a:pt x="265" y="314"/>
                  </a:lnTo>
                  <a:lnTo>
                    <a:pt x="267" y="317"/>
                  </a:lnTo>
                  <a:lnTo>
                    <a:pt x="268" y="320"/>
                  </a:lnTo>
                  <a:lnTo>
                    <a:pt x="269" y="320"/>
                  </a:lnTo>
                  <a:lnTo>
                    <a:pt x="271" y="321"/>
                  </a:lnTo>
                  <a:lnTo>
                    <a:pt x="297" y="323"/>
                  </a:lnTo>
                  <a:lnTo>
                    <a:pt x="304" y="321"/>
                  </a:lnTo>
                  <a:lnTo>
                    <a:pt x="306" y="321"/>
                  </a:lnTo>
                  <a:lnTo>
                    <a:pt x="306" y="320"/>
                  </a:lnTo>
                  <a:lnTo>
                    <a:pt x="344" y="320"/>
                  </a:lnTo>
                  <a:lnTo>
                    <a:pt x="347" y="320"/>
                  </a:lnTo>
                  <a:lnTo>
                    <a:pt x="343" y="321"/>
                  </a:lnTo>
                  <a:lnTo>
                    <a:pt x="340" y="325"/>
                  </a:lnTo>
                  <a:lnTo>
                    <a:pt x="335" y="325"/>
                  </a:lnTo>
                  <a:lnTo>
                    <a:pt x="330" y="327"/>
                  </a:lnTo>
                  <a:lnTo>
                    <a:pt x="329" y="331"/>
                  </a:lnTo>
                  <a:lnTo>
                    <a:pt x="328" y="337"/>
                  </a:lnTo>
                  <a:lnTo>
                    <a:pt x="327" y="342"/>
                  </a:lnTo>
                  <a:lnTo>
                    <a:pt x="328" y="352"/>
                  </a:lnTo>
                  <a:lnTo>
                    <a:pt x="330" y="357"/>
                  </a:lnTo>
                  <a:lnTo>
                    <a:pt x="331" y="359"/>
                  </a:lnTo>
                  <a:lnTo>
                    <a:pt x="334" y="359"/>
                  </a:lnTo>
                  <a:lnTo>
                    <a:pt x="361" y="362"/>
                  </a:lnTo>
                  <a:lnTo>
                    <a:pt x="369" y="362"/>
                  </a:lnTo>
                  <a:lnTo>
                    <a:pt x="371" y="362"/>
                  </a:lnTo>
                  <a:lnTo>
                    <a:pt x="371" y="359"/>
                  </a:lnTo>
                  <a:lnTo>
                    <a:pt x="411" y="359"/>
                  </a:lnTo>
                  <a:lnTo>
                    <a:pt x="439" y="354"/>
                  </a:lnTo>
                  <a:lnTo>
                    <a:pt x="440" y="350"/>
                  </a:lnTo>
                  <a:lnTo>
                    <a:pt x="440" y="346"/>
                  </a:lnTo>
                  <a:lnTo>
                    <a:pt x="440" y="341"/>
                  </a:lnTo>
                  <a:lnTo>
                    <a:pt x="440" y="339"/>
                  </a:lnTo>
                  <a:lnTo>
                    <a:pt x="453" y="333"/>
                  </a:lnTo>
                  <a:lnTo>
                    <a:pt x="487" y="354"/>
                  </a:lnTo>
                  <a:lnTo>
                    <a:pt x="495" y="355"/>
                  </a:lnTo>
                  <a:lnTo>
                    <a:pt x="512" y="356"/>
                  </a:lnTo>
                  <a:lnTo>
                    <a:pt x="582" y="357"/>
                  </a:lnTo>
                  <a:lnTo>
                    <a:pt x="550" y="354"/>
                  </a:lnTo>
                  <a:lnTo>
                    <a:pt x="473" y="278"/>
                  </a:lnTo>
                  <a:lnTo>
                    <a:pt x="475" y="247"/>
                  </a:lnTo>
                  <a:lnTo>
                    <a:pt x="477" y="245"/>
                  </a:lnTo>
                  <a:lnTo>
                    <a:pt x="414" y="309"/>
                  </a:lnTo>
                  <a:lnTo>
                    <a:pt x="385" y="293"/>
                  </a:lnTo>
                  <a:lnTo>
                    <a:pt x="372" y="299"/>
                  </a:lnTo>
                  <a:lnTo>
                    <a:pt x="373" y="302"/>
                  </a:lnTo>
                  <a:lnTo>
                    <a:pt x="374" y="307"/>
                  </a:lnTo>
                  <a:lnTo>
                    <a:pt x="373" y="312"/>
                  </a:lnTo>
                  <a:lnTo>
                    <a:pt x="372" y="314"/>
                  </a:lnTo>
                  <a:lnTo>
                    <a:pt x="362" y="316"/>
                  </a:lnTo>
                  <a:lnTo>
                    <a:pt x="375" y="317"/>
                  </a:lnTo>
                  <a:lnTo>
                    <a:pt x="384" y="317"/>
                  </a:lnTo>
                  <a:lnTo>
                    <a:pt x="395" y="316"/>
                  </a:lnTo>
                  <a:lnTo>
                    <a:pt x="405" y="314"/>
                  </a:lnTo>
                  <a:lnTo>
                    <a:pt x="414" y="309"/>
                  </a:lnTo>
                  <a:lnTo>
                    <a:pt x="477" y="245"/>
                  </a:lnTo>
                  <a:lnTo>
                    <a:pt x="557" y="151"/>
                  </a:lnTo>
                  <a:lnTo>
                    <a:pt x="557" y="123"/>
                  </a:lnTo>
                  <a:lnTo>
                    <a:pt x="546" y="133"/>
                  </a:lnTo>
                  <a:lnTo>
                    <a:pt x="535" y="150"/>
                  </a:lnTo>
                  <a:lnTo>
                    <a:pt x="557" y="151"/>
                  </a:lnTo>
                  <a:lnTo>
                    <a:pt x="477" y="24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72" name="Freeform 156"/>
            <p:cNvSpPr>
              <a:spLocks/>
            </p:cNvSpPr>
            <p:nvPr/>
          </p:nvSpPr>
          <p:spPr bwMode="auto">
            <a:xfrm>
              <a:off x="3725" y="1345"/>
              <a:ext cx="921" cy="363"/>
            </a:xfrm>
            <a:custGeom>
              <a:avLst/>
              <a:gdLst/>
              <a:ahLst/>
              <a:cxnLst>
                <a:cxn ang="0">
                  <a:pos x="587" y="244"/>
                </a:cxn>
                <a:cxn ang="0">
                  <a:pos x="698" y="235"/>
                </a:cxn>
                <a:cxn ang="0">
                  <a:pos x="744" y="222"/>
                </a:cxn>
                <a:cxn ang="0">
                  <a:pos x="846" y="236"/>
                </a:cxn>
                <a:cxn ang="0">
                  <a:pos x="888" y="236"/>
                </a:cxn>
                <a:cxn ang="0">
                  <a:pos x="920" y="123"/>
                </a:cxn>
                <a:cxn ang="0">
                  <a:pos x="879" y="118"/>
                </a:cxn>
                <a:cxn ang="0">
                  <a:pos x="850" y="132"/>
                </a:cxn>
                <a:cxn ang="0">
                  <a:pos x="817" y="16"/>
                </a:cxn>
                <a:cxn ang="0">
                  <a:pos x="817" y="17"/>
                </a:cxn>
                <a:cxn ang="0">
                  <a:pos x="821" y="21"/>
                </a:cxn>
                <a:cxn ang="0">
                  <a:pos x="734" y="139"/>
                </a:cxn>
                <a:cxn ang="0">
                  <a:pos x="711" y="154"/>
                </a:cxn>
                <a:cxn ang="0">
                  <a:pos x="687" y="158"/>
                </a:cxn>
                <a:cxn ang="0">
                  <a:pos x="603" y="152"/>
                </a:cxn>
                <a:cxn ang="0">
                  <a:pos x="599" y="103"/>
                </a:cxn>
                <a:cxn ang="0">
                  <a:pos x="655" y="81"/>
                </a:cxn>
                <a:cxn ang="0">
                  <a:pos x="666" y="64"/>
                </a:cxn>
                <a:cxn ang="0">
                  <a:pos x="664" y="49"/>
                </a:cxn>
                <a:cxn ang="0">
                  <a:pos x="704" y="4"/>
                </a:cxn>
                <a:cxn ang="0">
                  <a:pos x="662" y="0"/>
                </a:cxn>
                <a:cxn ang="0">
                  <a:pos x="590" y="22"/>
                </a:cxn>
                <a:cxn ang="0">
                  <a:pos x="526" y="30"/>
                </a:cxn>
                <a:cxn ang="0">
                  <a:pos x="493" y="47"/>
                </a:cxn>
                <a:cxn ang="0">
                  <a:pos x="482" y="64"/>
                </a:cxn>
                <a:cxn ang="0">
                  <a:pos x="478" y="72"/>
                </a:cxn>
                <a:cxn ang="0">
                  <a:pos x="473" y="90"/>
                </a:cxn>
                <a:cxn ang="0">
                  <a:pos x="434" y="115"/>
                </a:cxn>
                <a:cxn ang="0">
                  <a:pos x="407" y="119"/>
                </a:cxn>
                <a:cxn ang="0">
                  <a:pos x="381" y="121"/>
                </a:cxn>
                <a:cxn ang="0">
                  <a:pos x="370" y="124"/>
                </a:cxn>
                <a:cxn ang="0">
                  <a:pos x="364" y="130"/>
                </a:cxn>
                <a:cxn ang="0">
                  <a:pos x="153" y="130"/>
                </a:cxn>
                <a:cxn ang="0">
                  <a:pos x="78" y="131"/>
                </a:cxn>
                <a:cxn ang="0">
                  <a:pos x="40" y="144"/>
                </a:cxn>
                <a:cxn ang="0">
                  <a:pos x="12" y="162"/>
                </a:cxn>
                <a:cxn ang="0">
                  <a:pos x="1" y="173"/>
                </a:cxn>
                <a:cxn ang="0">
                  <a:pos x="1" y="183"/>
                </a:cxn>
                <a:cxn ang="0">
                  <a:pos x="31" y="199"/>
                </a:cxn>
                <a:cxn ang="0">
                  <a:pos x="76" y="214"/>
                </a:cxn>
                <a:cxn ang="0">
                  <a:pos x="120" y="221"/>
                </a:cxn>
                <a:cxn ang="0">
                  <a:pos x="340" y="275"/>
                </a:cxn>
                <a:cxn ang="0">
                  <a:pos x="311" y="278"/>
                </a:cxn>
                <a:cxn ang="0">
                  <a:pos x="283" y="281"/>
                </a:cxn>
                <a:cxn ang="0">
                  <a:pos x="268" y="289"/>
                </a:cxn>
                <a:cxn ang="0">
                  <a:pos x="265" y="314"/>
                </a:cxn>
                <a:cxn ang="0">
                  <a:pos x="269" y="320"/>
                </a:cxn>
                <a:cxn ang="0">
                  <a:pos x="304" y="321"/>
                </a:cxn>
                <a:cxn ang="0">
                  <a:pos x="344" y="320"/>
                </a:cxn>
                <a:cxn ang="0">
                  <a:pos x="340" y="325"/>
                </a:cxn>
                <a:cxn ang="0">
                  <a:pos x="329" y="331"/>
                </a:cxn>
                <a:cxn ang="0">
                  <a:pos x="328" y="352"/>
                </a:cxn>
                <a:cxn ang="0">
                  <a:pos x="334" y="359"/>
                </a:cxn>
                <a:cxn ang="0">
                  <a:pos x="371" y="362"/>
                </a:cxn>
                <a:cxn ang="0">
                  <a:pos x="439" y="354"/>
                </a:cxn>
                <a:cxn ang="0">
                  <a:pos x="440" y="341"/>
                </a:cxn>
                <a:cxn ang="0">
                  <a:pos x="487" y="354"/>
                </a:cxn>
                <a:cxn ang="0">
                  <a:pos x="582" y="357"/>
                </a:cxn>
                <a:cxn ang="0">
                  <a:pos x="475" y="247"/>
                </a:cxn>
              </a:cxnLst>
              <a:rect l="0" t="0" r="r" b="b"/>
              <a:pathLst>
                <a:path w="921" h="363">
                  <a:moveTo>
                    <a:pt x="477" y="245"/>
                  </a:moveTo>
                  <a:lnTo>
                    <a:pt x="532" y="246"/>
                  </a:lnTo>
                  <a:lnTo>
                    <a:pt x="587" y="244"/>
                  </a:lnTo>
                  <a:lnTo>
                    <a:pt x="640" y="239"/>
                  </a:lnTo>
                  <a:lnTo>
                    <a:pt x="695" y="232"/>
                  </a:lnTo>
                  <a:lnTo>
                    <a:pt x="698" y="235"/>
                  </a:lnTo>
                  <a:lnTo>
                    <a:pt x="703" y="235"/>
                  </a:lnTo>
                  <a:lnTo>
                    <a:pt x="701" y="231"/>
                  </a:lnTo>
                  <a:lnTo>
                    <a:pt x="744" y="222"/>
                  </a:lnTo>
                  <a:lnTo>
                    <a:pt x="788" y="211"/>
                  </a:lnTo>
                  <a:lnTo>
                    <a:pt x="831" y="231"/>
                  </a:lnTo>
                  <a:lnTo>
                    <a:pt x="846" y="236"/>
                  </a:lnTo>
                  <a:lnTo>
                    <a:pt x="854" y="238"/>
                  </a:lnTo>
                  <a:lnTo>
                    <a:pt x="861" y="238"/>
                  </a:lnTo>
                  <a:lnTo>
                    <a:pt x="888" y="236"/>
                  </a:lnTo>
                  <a:lnTo>
                    <a:pt x="860" y="193"/>
                  </a:lnTo>
                  <a:lnTo>
                    <a:pt x="860" y="189"/>
                  </a:lnTo>
                  <a:lnTo>
                    <a:pt x="920" y="123"/>
                  </a:lnTo>
                  <a:lnTo>
                    <a:pt x="890" y="118"/>
                  </a:lnTo>
                  <a:lnTo>
                    <a:pt x="884" y="118"/>
                  </a:lnTo>
                  <a:lnTo>
                    <a:pt x="879" y="118"/>
                  </a:lnTo>
                  <a:lnTo>
                    <a:pt x="873" y="119"/>
                  </a:lnTo>
                  <a:lnTo>
                    <a:pt x="869" y="121"/>
                  </a:lnTo>
                  <a:lnTo>
                    <a:pt x="850" y="132"/>
                  </a:lnTo>
                  <a:lnTo>
                    <a:pt x="873" y="16"/>
                  </a:lnTo>
                  <a:lnTo>
                    <a:pt x="848" y="15"/>
                  </a:lnTo>
                  <a:lnTo>
                    <a:pt x="817" y="16"/>
                  </a:lnTo>
                  <a:lnTo>
                    <a:pt x="779" y="16"/>
                  </a:lnTo>
                  <a:lnTo>
                    <a:pt x="779" y="17"/>
                  </a:lnTo>
                  <a:lnTo>
                    <a:pt x="817" y="17"/>
                  </a:lnTo>
                  <a:lnTo>
                    <a:pt x="820" y="18"/>
                  </a:lnTo>
                  <a:lnTo>
                    <a:pt x="821" y="19"/>
                  </a:lnTo>
                  <a:lnTo>
                    <a:pt x="821" y="21"/>
                  </a:lnTo>
                  <a:lnTo>
                    <a:pt x="819" y="24"/>
                  </a:lnTo>
                  <a:lnTo>
                    <a:pt x="748" y="123"/>
                  </a:lnTo>
                  <a:lnTo>
                    <a:pt x="734" y="139"/>
                  </a:lnTo>
                  <a:lnTo>
                    <a:pt x="726" y="144"/>
                  </a:lnTo>
                  <a:lnTo>
                    <a:pt x="719" y="150"/>
                  </a:lnTo>
                  <a:lnTo>
                    <a:pt x="711" y="154"/>
                  </a:lnTo>
                  <a:lnTo>
                    <a:pt x="704" y="157"/>
                  </a:lnTo>
                  <a:lnTo>
                    <a:pt x="696" y="158"/>
                  </a:lnTo>
                  <a:lnTo>
                    <a:pt x="687" y="158"/>
                  </a:lnTo>
                  <a:lnTo>
                    <a:pt x="609" y="154"/>
                  </a:lnTo>
                  <a:lnTo>
                    <a:pt x="605" y="153"/>
                  </a:lnTo>
                  <a:lnTo>
                    <a:pt x="603" y="152"/>
                  </a:lnTo>
                  <a:lnTo>
                    <a:pt x="601" y="149"/>
                  </a:lnTo>
                  <a:lnTo>
                    <a:pt x="600" y="145"/>
                  </a:lnTo>
                  <a:lnTo>
                    <a:pt x="599" y="103"/>
                  </a:lnTo>
                  <a:lnTo>
                    <a:pt x="625" y="97"/>
                  </a:lnTo>
                  <a:lnTo>
                    <a:pt x="646" y="88"/>
                  </a:lnTo>
                  <a:lnTo>
                    <a:pt x="655" y="81"/>
                  </a:lnTo>
                  <a:lnTo>
                    <a:pt x="662" y="76"/>
                  </a:lnTo>
                  <a:lnTo>
                    <a:pt x="665" y="68"/>
                  </a:lnTo>
                  <a:lnTo>
                    <a:pt x="666" y="64"/>
                  </a:lnTo>
                  <a:lnTo>
                    <a:pt x="667" y="59"/>
                  </a:lnTo>
                  <a:lnTo>
                    <a:pt x="665" y="54"/>
                  </a:lnTo>
                  <a:lnTo>
                    <a:pt x="664" y="49"/>
                  </a:lnTo>
                  <a:lnTo>
                    <a:pt x="661" y="45"/>
                  </a:lnTo>
                  <a:lnTo>
                    <a:pt x="657" y="41"/>
                  </a:lnTo>
                  <a:lnTo>
                    <a:pt x="704" y="4"/>
                  </a:lnTo>
                  <a:lnTo>
                    <a:pt x="685" y="0"/>
                  </a:lnTo>
                  <a:lnTo>
                    <a:pt x="672" y="0"/>
                  </a:lnTo>
                  <a:lnTo>
                    <a:pt x="662" y="0"/>
                  </a:lnTo>
                  <a:lnTo>
                    <a:pt x="655" y="1"/>
                  </a:lnTo>
                  <a:lnTo>
                    <a:pt x="611" y="25"/>
                  </a:lnTo>
                  <a:lnTo>
                    <a:pt x="590" y="22"/>
                  </a:lnTo>
                  <a:lnTo>
                    <a:pt x="568" y="22"/>
                  </a:lnTo>
                  <a:lnTo>
                    <a:pt x="547" y="26"/>
                  </a:lnTo>
                  <a:lnTo>
                    <a:pt x="526" y="30"/>
                  </a:lnTo>
                  <a:lnTo>
                    <a:pt x="508" y="38"/>
                  </a:lnTo>
                  <a:lnTo>
                    <a:pt x="500" y="43"/>
                  </a:lnTo>
                  <a:lnTo>
                    <a:pt x="493" y="47"/>
                  </a:lnTo>
                  <a:lnTo>
                    <a:pt x="488" y="53"/>
                  </a:lnTo>
                  <a:lnTo>
                    <a:pt x="485" y="58"/>
                  </a:lnTo>
                  <a:lnTo>
                    <a:pt x="482" y="64"/>
                  </a:lnTo>
                  <a:lnTo>
                    <a:pt x="481" y="70"/>
                  </a:lnTo>
                  <a:lnTo>
                    <a:pt x="480" y="71"/>
                  </a:lnTo>
                  <a:lnTo>
                    <a:pt x="478" y="72"/>
                  </a:lnTo>
                  <a:lnTo>
                    <a:pt x="475" y="76"/>
                  </a:lnTo>
                  <a:lnTo>
                    <a:pt x="473" y="83"/>
                  </a:lnTo>
                  <a:lnTo>
                    <a:pt x="473" y="90"/>
                  </a:lnTo>
                  <a:lnTo>
                    <a:pt x="473" y="98"/>
                  </a:lnTo>
                  <a:lnTo>
                    <a:pt x="446" y="112"/>
                  </a:lnTo>
                  <a:lnTo>
                    <a:pt x="434" y="115"/>
                  </a:lnTo>
                  <a:lnTo>
                    <a:pt x="425" y="117"/>
                  </a:lnTo>
                  <a:lnTo>
                    <a:pt x="417" y="118"/>
                  </a:lnTo>
                  <a:lnTo>
                    <a:pt x="407" y="119"/>
                  </a:lnTo>
                  <a:lnTo>
                    <a:pt x="397" y="118"/>
                  </a:lnTo>
                  <a:lnTo>
                    <a:pt x="388" y="119"/>
                  </a:lnTo>
                  <a:lnTo>
                    <a:pt x="381" y="121"/>
                  </a:lnTo>
                  <a:lnTo>
                    <a:pt x="376" y="123"/>
                  </a:lnTo>
                  <a:lnTo>
                    <a:pt x="375" y="125"/>
                  </a:lnTo>
                  <a:lnTo>
                    <a:pt x="370" y="124"/>
                  </a:lnTo>
                  <a:lnTo>
                    <a:pt x="368" y="124"/>
                  </a:lnTo>
                  <a:lnTo>
                    <a:pt x="366" y="127"/>
                  </a:lnTo>
                  <a:lnTo>
                    <a:pt x="364" y="130"/>
                  </a:lnTo>
                  <a:lnTo>
                    <a:pt x="361" y="138"/>
                  </a:lnTo>
                  <a:lnTo>
                    <a:pt x="360" y="141"/>
                  </a:lnTo>
                  <a:lnTo>
                    <a:pt x="153" y="130"/>
                  </a:lnTo>
                  <a:lnTo>
                    <a:pt x="113" y="130"/>
                  </a:lnTo>
                  <a:lnTo>
                    <a:pt x="95" y="130"/>
                  </a:lnTo>
                  <a:lnTo>
                    <a:pt x="78" y="131"/>
                  </a:lnTo>
                  <a:lnTo>
                    <a:pt x="65" y="135"/>
                  </a:lnTo>
                  <a:lnTo>
                    <a:pt x="52" y="139"/>
                  </a:lnTo>
                  <a:lnTo>
                    <a:pt x="40" y="144"/>
                  </a:lnTo>
                  <a:lnTo>
                    <a:pt x="30" y="152"/>
                  </a:lnTo>
                  <a:lnTo>
                    <a:pt x="21" y="159"/>
                  </a:lnTo>
                  <a:lnTo>
                    <a:pt x="12" y="162"/>
                  </a:lnTo>
                  <a:lnTo>
                    <a:pt x="7" y="167"/>
                  </a:lnTo>
                  <a:lnTo>
                    <a:pt x="3" y="170"/>
                  </a:lnTo>
                  <a:lnTo>
                    <a:pt x="1" y="173"/>
                  </a:lnTo>
                  <a:lnTo>
                    <a:pt x="0" y="177"/>
                  </a:lnTo>
                  <a:lnTo>
                    <a:pt x="1" y="181"/>
                  </a:lnTo>
                  <a:lnTo>
                    <a:pt x="1" y="183"/>
                  </a:lnTo>
                  <a:lnTo>
                    <a:pt x="4" y="184"/>
                  </a:lnTo>
                  <a:lnTo>
                    <a:pt x="17" y="192"/>
                  </a:lnTo>
                  <a:lnTo>
                    <a:pt x="31" y="199"/>
                  </a:lnTo>
                  <a:lnTo>
                    <a:pt x="46" y="204"/>
                  </a:lnTo>
                  <a:lnTo>
                    <a:pt x="60" y="210"/>
                  </a:lnTo>
                  <a:lnTo>
                    <a:pt x="76" y="214"/>
                  </a:lnTo>
                  <a:lnTo>
                    <a:pt x="92" y="218"/>
                  </a:lnTo>
                  <a:lnTo>
                    <a:pt x="106" y="220"/>
                  </a:lnTo>
                  <a:lnTo>
                    <a:pt x="120" y="221"/>
                  </a:lnTo>
                  <a:lnTo>
                    <a:pt x="277" y="230"/>
                  </a:lnTo>
                  <a:lnTo>
                    <a:pt x="348" y="272"/>
                  </a:lnTo>
                  <a:lnTo>
                    <a:pt x="340" y="275"/>
                  </a:lnTo>
                  <a:lnTo>
                    <a:pt x="329" y="277"/>
                  </a:lnTo>
                  <a:lnTo>
                    <a:pt x="320" y="278"/>
                  </a:lnTo>
                  <a:lnTo>
                    <a:pt x="311" y="278"/>
                  </a:lnTo>
                  <a:lnTo>
                    <a:pt x="299" y="277"/>
                  </a:lnTo>
                  <a:lnTo>
                    <a:pt x="290" y="278"/>
                  </a:lnTo>
                  <a:lnTo>
                    <a:pt x="283" y="281"/>
                  </a:lnTo>
                  <a:lnTo>
                    <a:pt x="277" y="286"/>
                  </a:lnTo>
                  <a:lnTo>
                    <a:pt x="272" y="287"/>
                  </a:lnTo>
                  <a:lnTo>
                    <a:pt x="268" y="289"/>
                  </a:lnTo>
                  <a:lnTo>
                    <a:pt x="266" y="292"/>
                  </a:lnTo>
                  <a:lnTo>
                    <a:pt x="264" y="303"/>
                  </a:lnTo>
                  <a:lnTo>
                    <a:pt x="265" y="314"/>
                  </a:lnTo>
                  <a:lnTo>
                    <a:pt x="267" y="317"/>
                  </a:lnTo>
                  <a:lnTo>
                    <a:pt x="268" y="320"/>
                  </a:lnTo>
                  <a:lnTo>
                    <a:pt x="269" y="320"/>
                  </a:lnTo>
                  <a:lnTo>
                    <a:pt x="271" y="321"/>
                  </a:lnTo>
                  <a:lnTo>
                    <a:pt x="297" y="323"/>
                  </a:lnTo>
                  <a:lnTo>
                    <a:pt x="304" y="321"/>
                  </a:lnTo>
                  <a:lnTo>
                    <a:pt x="306" y="321"/>
                  </a:lnTo>
                  <a:lnTo>
                    <a:pt x="306" y="320"/>
                  </a:lnTo>
                  <a:lnTo>
                    <a:pt x="344" y="320"/>
                  </a:lnTo>
                  <a:lnTo>
                    <a:pt x="347" y="320"/>
                  </a:lnTo>
                  <a:lnTo>
                    <a:pt x="343" y="321"/>
                  </a:lnTo>
                  <a:lnTo>
                    <a:pt x="340" y="325"/>
                  </a:lnTo>
                  <a:lnTo>
                    <a:pt x="335" y="325"/>
                  </a:lnTo>
                  <a:lnTo>
                    <a:pt x="330" y="327"/>
                  </a:lnTo>
                  <a:lnTo>
                    <a:pt x="329" y="331"/>
                  </a:lnTo>
                  <a:lnTo>
                    <a:pt x="328" y="337"/>
                  </a:lnTo>
                  <a:lnTo>
                    <a:pt x="327" y="342"/>
                  </a:lnTo>
                  <a:lnTo>
                    <a:pt x="328" y="352"/>
                  </a:lnTo>
                  <a:lnTo>
                    <a:pt x="330" y="357"/>
                  </a:lnTo>
                  <a:lnTo>
                    <a:pt x="331" y="359"/>
                  </a:lnTo>
                  <a:lnTo>
                    <a:pt x="334" y="359"/>
                  </a:lnTo>
                  <a:lnTo>
                    <a:pt x="361" y="362"/>
                  </a:lnTo>
                  <a:lnTo>
                    <a:pt x="369" y="362"/>
                  </a:lnTo>
                  <a:lnTo>
                    <a:pt x="371" y="362"/>
                  </a:lnTo>
                  <a:lnTo>
                    <a:pt x="371" y="359"/>
                  </a:lnTo>
                  <a:lnTo>
                    <a:pt x="411" y="359"/>
                  </a:lnTo>
                  <a:lnTo>
                    <a:pt x="439" y="354"/>
                  </a:lnTo>
                  <a:lnTo>
                    <a:pt x="440" y="350"/>
                  </a:lnTo>
                  <a:lnTo>
                    <a:pt x="440" y="346"/>
                  </a:lnTo>
                  <a:lnTo>
                    <a:pt x="440" y="341"/>
                  </a:lnTo>
                  <a:lnTo>
                    <a:pt x="440" y="339"/>
                  </a:lnTo>
                  <a:lnTo>
                    <a:pt x="453" y="333"/>
                  </a:lnTo>
                  <a:lnTo>
                    <a:pt x="487" y="354"/>
                  </a:lnTo>
                  <a:lnTo>
                    <a:pt x="495" y="355"/>
                  </a:lnTo>
                  <a:lnTo>
                    <a:pt x="512" y="356"/>
                  </a:lnTo>
                  <a:lnTo>
                    <a:pt x="582" y="357"/>
                  </a:lnTo>
                  <a:lnTo>
                    <a:pt x="550" y="354"/>
                  </a:lnTo>
                  <a:lnTo>
                    <a:pt x="473" y="278"/>
                  </a:lnTo>
                  <a:lnTo>
                    <a:pt x="475" y="247"/>
                  </a:lnTo>
                  <a:lnTo>
                    <a:pt x="477" y="24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73" name="Freeform 157"/>
            <p:cNvSpPr>
              <a:spLocks/>
            </p:cNvSpPr>
            <p:nvPr/>
          </p:nvSpPr>
          <p:spPr bwMode="auto">
            <a:xfrm>
              <a:off x="4087" y="1637"/>
              <a:ext cx="52" cy="27"/>
            </a:xfrm>
            <a:custGeom>
              <a:avLst/>
              <a:gdLst/>
              <a:ahLst/>
              <a:cxnLst>
                <a:cxn ang="0">
                  <a:pos x="51" y="17"/>
                </a:cxn>
                <a:cxn ang="0">
                  <a:pos x="23" y="0"/>
                </a:cxn>
                <a:cxn ang="0">
                  <a:pos x="9" y="7"/>
                </a:cxn>
                <a:cxn ang="0">
                  <a:pos x="10" y="9"/>
                </a:cxn>
                <a:cxn ang="0">
                  <a:pos x="11" y="15"/>
                </a:cxn>
                <a:cxn ang="0">
                  <a:pos x="10" y="20"/>
                </a:cxn>
                <a:cxn ang="0">
                  <a:pos x="9" y="22"/>
                </a:cxn>
                <a:cxn ang="0">
                  <a:pos x="0" y="24"/>
                </a:cxn>
                <a:cxn ang="0">
                  <a:pos x="12" y="26"/>
                </a:cxn>
                <a:cxn ang="0">
                  <a:pos x="22" y="26"/>
                </a:cxn>
                <a:cxn ang="0">
                  <a:pos x="32" y="24"/>
                </a:cxn>
                <a:cxn ang="0">
                  <a:pos x="42" y="22"/>
                </a:cxn>
                <a:cxn ang="0">
                  <a:pos x="51" y="17"/>
                </a:cxn>
              </a:cxnLst>
              <a:rect l="0" t="0" r="r" b="b"/>
              <a:pathLst>
                <a:path w="52" h="27">
                  <a:moveTo>
                    <a:pt x="51" y="17"/>
                  </a:moveTo>
                  <a:lnTo>
                    <a:pt x="23" y="0"/>
                  </a:lnTo>
                  <a:lnTo>
                    <a:pt x="9" y="7"/>
                  </a:lnTo>
                  <a:lnTo>
                    <a:pt x="10" y="9"/>
                  </a:lnTo>
                  <a:lnTo>
                    <a:pt x="11" y="15"/>
                  </a:lnTo>
                  <a:lnTo>
                    <a:pt x="10" y="20"/>
                  </a:lnTo>
                  <a:lnTo>
                    <a:pt x="9" y="22"/>
                  </a:lnTo>
                  <a:lnTo>
                    <a:pt x="0" y="24"/>
                  </a:lnTo>
                  <a:lnTo>
                    <a:pt x="12" y="26"/>
                  </a:lnTo>
                  <a:lnTo>
                    <a:pt x="22" y="26"/>
                  </a:lnTo>
                  <a:lnTo>
                    <a:pt x="32" y="24"/>
                  </a:lnTo>
                  <a:lnTo>
                    <a:pt x="42" y="22"/>
                  </a:lnTo>
                  <a:lnTo>
                    <a:pt x="51" y="17"/>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74" name="Freeform 158"/>
            <p:cNvSpPr>
              <a:spLocks/>
            </p:cNvSpPr>
            <p:nvPr/>
          </p:nvSpPr>
          <p:spPr bwMode="auto">
            <a:xfrm>
              <a:off x="4261" y="1469"/>
              <a:ext cx="23" cy="29"/>
            </a:xfrm>
            <a:custGeom>
              <a:avLst/>
              <a:gdLst/>
              <a:ahLst/>
              <a:cxnLst>
                <a:cxn ang="0">
                  <a:pos x="22" y="28"/>
                </a:cxn>
                <a:cxn ang="0">
                  <a:pos x="22" y="0"/>
                </a:cxn>
                <a:cxn ang="0">
                  <a:pos x="10" y="10"/>
                </a:cxn>
                <a:cxn ang="0">
                  <a:pos x="0" y="26"/>
                </a:cxn>
                <a:cxn ang="0">
                  <a:pos x="22" y="28"/>
                </a:cxn>
              </a:cxnLst>
              <a:rect l="0" t="0" r="r" b="b"/>
              <a:pathLst>
                <a:path w="23" h="29">
                  <a:moveTo>
                    <a:pt x="22" y="28"/>
                  </a:moveTo>
                  <a:lnTo>
                    <a:pt x="22" y="0"/>
                  </a:lnTo>
                  <a:lnTo>
                    <a:pt x="10" y="10"/>
                  </a:lnTo>
                  <a:lnTo>
                    <a:pt x="0" y="26"/>
                  </a:lnTo>
                  <a:lnTo>
                    <a:pt x="22" y="28"/>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75" name="Line 159"/>
            <p:cNvSpPr>
              <a:spLocks noChangeShapeType="1"/>
            </p:cNvSpPr>
            <p:nvPr/>
          </p:nvSpPr>
          <p:spPr bwMode="auto">
            <a:xfrm flipH="1" flipV="1">
              <a:off x="4079" y="1490"/>
              <a:ext cx="180" cy="2"/>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76" name="Freeform 160"/>
            <p:cNvSpPr>
              <a:spLocks/>
            </p:cNvSpPr>
            <p:nvPr/>
          </p:nvSpPr>
          <p:spPr bwMode="auto">
            <a:xfrm>
              <a:off x="4113" y="1458"/>
              <a:ext cx="87" cy="32"/>
            </a:xfrm>
            <a:custGeom>
              <a:avLst/>
              <a:gdLst/>
              <a:ahLst/>
              <a:cxnLst>
                <a:cxn ang="0">
                  <a:pos x="0" y="31"/>
                </a:cxn>
                <a:cxn ang="0">
                  <a:pos x="44" y="6"/>
                </a:cxn>
                <a:cxn ang="0">
                  <a:pos x="52" y="4"/>
                </a:cxn>
                <a:cxn ang="0">
                  <a:pos x="62" y="2"/>
                </a:cxn>
                <a:cxn ang="0">
                  <a:pos x="86" y="0"/>
                </a:cxn>
                <a:cxn ang="0">
                  <a:pos x="57" y="0"/>
                </a:cxn>
              </a:cxnLst>
              <a:rect l="0" t="0" r="r" b="b"/>
              <a:pathLst>
                <a:path w="87" h="32">
                  <a:moveTo>
                    <a:pt x="0" y="31"/>
                  </a:moveTo>
                  <a:lnTo>
                    <a:pt x="44" y="6"/>
                  </a:lnTo>
                  <a:lnTo>
                    <a:pt x="52" y="4"/>
                  </a:lnTo>
                  <a:lnTo>
                    <a:pt x="62" y="2"/>
                  </a:lnTo>
                  <a:lnTo>
                    <a:pt x="86" y="0"/>
                  </a:lnTo>
                  <a:lnTo>
                    <a:pt x="57"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77" name="Freeform 161"/>
            <p:cNvSpPr>
              <a:spLocks/>
            </p:cNvSpPr>
            <p:nvPr/>
          </p:nvSpPr>
          <p:spPr bwMode="auto">
            <a:xfrm>
              <a:off x="4121" y="1475"/>
              <a:ext cx="17" cy="17"/>
            </a:xfrm>
            <a:custGeom>
              <a:avLst/>
              <a:gdLst/>
              <a:ahLst/>
              <a:cxnLst>
                <a:cxn ang="0">
                  <a:pos x="0" y="16"/>
                </a:cxn>
                <a:cxn ang="0">
                  <a:pos x="11" y="5"/>
                </a:cxn>
                <a:cxn ang="0">
                  <a:pos x="16" y="0"/>
                </a:cxn>
              </a:cxnLst>
              <a:rect l="0" t="0" r="r" b="b"/>
              <a:pathLst>
                <a:path w="17" h="17">
                  <a:moveTo>
                    <a:pt x="0" y="16"/>
                  </a:moveTo>
                  <a:lnTo>
                    <a:pt x="11" y="5"/>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78" name="Freeform 162"/>
            <p:cNvSpPr>
              <a:spLocks/>
            </p:cNvSpPr>
            <p:nvPr/>
          </p:nvSpPr>
          <p:spPr bwMode="auto">
            <a:xfrm>
              <a:off x="4099" y="1471"/>
              <a:ext cx="35" cy="17"/>
            </a:xfrm>
            <a:custGeom>
              <a:avLst/>
              <a:gdLst/>
              <a:ahLst/>
              <a:cxnLst>
                <a:cxn ang="0">
                  <a:pos x="34" y="16"/>
                </a:cxn>
                <a:cxn ang="0">
                  <a:pos x="27" y="11"/>
                </a:cxn>
                <a:cxn ang="0">
                  <a:pos x="27" y="10"/>
                </a:cxn>
                <a:cxn ang="0">
                  <a:pos x="26" y="10"/>
                </a:cxn>
                <a:cxn ang="0">
                  <a:pos x="21" y="6"/>
                </a:cxn>
                <a:cxn ang="0">
                  <a:pos x="0" y="0"/>
                </a:cxn>
              </a:cxnLst>
              <a:rect l="0" t="0" r="r" b="b"/>
              <a:pathLst>
                <a:path w="35" h="17">
                  <a:moveTo>
                    <a:pt x="34" y="16"/>
                  </a:moveTo>
                  <a:lnTo>
                    <a:pt x="27" y="11"/>
                  </a:lnTo>
                  <a:lnTo>
                    <a:pt x="27" y="10"/>
                  </a:lnTo>
                  <a:lnTo>
                    <a:pt x="26" y="10"/>
                  </a:lnTo>
                  <a:lnTo>
                    <a:pt x="21" y="6"/>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79" name="Freeform 163"/>
            <p:cNvSpPr>
              <a:spLocks/>
            </p:cNvSpPr>
            <p:nvPr/>
          </p:nvSpPr>
          <p:spPr bwMode="auto">
            <a:xfrm>
              <a:off x="4089" y="1469"/>
              <a:ext cx="17" cy="20"/>
            </a:xfrm>
            <a:custGeom>
              <a:avLst/>
              <a:gdLst/>
              <a:ahLst/>
              <a:cxnLst>
                <a:cxn ang="0">
                  <a:pos x="16" y="0"/>
                </a:cxn>
                <a:cxn ang="0">
                  <a:pos x="13" y="2"/>
                </a:cxn>
                <a:cxn ang="0">
                  <a:pos x="8" y="6"/>
                </a:cxn>
                <a:cxn ang="0">
                  <a:pos x="0" y="19"/>
                </a:cxn>
              </a:cxnLst>
              <a:rect l="0" t="0" r="r" b="b"/>
              <a:pathLst>
                <a:path w="17" h="20">
                  <a:moveTo>
                    <a:pt x="16" y="0"/>
                  </a:moveTo>
                  <a:lnTo>
                    <a:pt x="13" y="2"/>
                  </a:lnTo>
                  <a:lnTo>
                    <a:pt x="8" y="6"/>
                  </a:lnTo>
                  <a:lnTo>
                    <a:pt x="0" y="1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80" name="Line 164"/>
            <p:cNvSpPr>
              <a:spLocks noChangeShapeType="1"/>
            </p:cNvSpPr>
            <p:nvPr/>
          </p:nvSpPr>
          <p:spPr bwMode="auto">
            <a:xfrm flipV="1">
              <a:off x="4194" y="1434"/>
              <a:ext cx="20" cy="1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81" name="Freeform 165"/>
            <p:cNvSpPr>
              <a:spLocks/>
            </p:cNvSpPr>
            <p:nvPr/>
          </p:nvSpPr>
          <p:spPr bwMode="auto">
            <a:xfrm>
              <a:off x="4202" y="1417"/>
              <a:ext cx="124" cy="36"/>
            </a:xfrm>
            <a:custGeom>
              <a:avLst/>
              <a:gdLst/>
              <a:ahLst/>
              <a:cxnLst>
                <a:cxn ang="0">
                  <a:pos x="0" y="24"/>
                </a:cxn>
                <a:cxn ang="0">
                  <a:pos x="0" y="13"/>
                </a:cxn>
                <a:cxn ang="0">
                  <a:pos x="2" y="5"/>
                </a:cxn>
                <a:cxn ang="0">
                  <a:pos x="5" y="0"/>
                </a:cxn>
                <a:cxn ang="0">
                  <a:pos x="5" y="5"/>
                </a:cxn>
                <a:cxn ang="0">
                  <a:pos x="8" y="10"/>
                </a:cxn>
                <a:cxn ang="0">
                  <a:pos x="11" y="14"/>
                </a:cxn>
                <a:cxn ang="0">
                  <a:pos x="16" y="17"/>
                </a:cxn>
                <a:cxn ang="0">
                  <a:pos x="29" y="25"/>
                </a:cxn>
                <a:cxn ang="0">
                  <a:pos x="45" y="30"/>
                </a:cxn>
                <a:cxn ang="0">
                  <a:pos x="64" y="33"/>
                </a:cxn>
                <a:cxn ang="0">
                  <a:pos x="83" y="35"/>
                </a:cxn>
                <a:cxn ang="0">
                  <a:pos x="104" y="33"/>
                </a:cxn>
                <a:cxn ang="0">
                  <a:pos x="123" y="31"/>
                </a:cxn>
              </a:cxnLst>
              <a:rect l="0" t="0" r="r" b="b"/>
              <a:pathLst>
                <a:path w="124" h="36">
                  <a:moveTo>
                    <a:pt x="0" y="24"/>
                  </a:moveTo>
                  <a:lnTo>
                    <a:pt x="0" y="13"/>
                  </a:lnTo>
                  <a:lnTo>
                    <a:pt x="2" y="5"/>
                  </a:lnTo>
                  <a:lnTo>
                    <a:pt x="5" y="0"/>
                  </a:lnTo>
                  <a:lnTo>
                    <a:pt x="5" y="5"/>
                  </a:lnTo>
                  <a:lnTo>
                    <a:pt x="8" y="10"/>
                  </a:lnTo>
                  <a:lnTo>
                    <a:pt x="11" y="14"/>
                  </a:lnTo>
                  <a:lnTo>
                    <a:pt x="16" y="17"/>
                  </a:lnTo>
                  <a:lnTo>
                    <a:pt x="29" y="25"/>
                  </a:lnTo>
                  <a:lnTo>
                    <a:pt x="45" y="30"/>
                  </a:lnTo>
                  <a:lnTo>
                    <a:pt x="64" y="33"/>
                  </a:lnTo>
                  <a:lnTo>
                    <a:pt x="83" y="35"/>
                  </a:lnTo>
                  <a:lnTo>
                    <a:pt x="104" y="33"/>
                  </a:lnTo>
                  <a:lnTo>
                    <a:pt x="123" y="3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82" name="Line 166"/>
            <p:cNvSpPr>
              <a:spLocks noChangeShapeType="1"/>
            </p:cNvSpPr>
            <p:nvPr/>
          </p:nvSpPr>
          <p:spPr bwMode="auto">
            <a:xfrm>
              <a:off x="4283" y="1456"/>
              <a:ext cx="0" cy="19"/>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83" name="Freeform 167"/>
            <p:cNvSpPr>
              <a:spLocks/>
            </p:cNvSpPr>
            <p:nvPr/>
          </p:nvSpPr>
          <p:spPr bwMode="auto">
            <a:xfrm>
              <a:off x="4271" y="1451"/>
              <a:ext cx="56" cy="71"/>
            </a:xfrm>
            <a:custGeom>
              <a:avLst/>
              <a:gdLst/>
              <a:ahLst/>
              <a:cxnLst>
                <a:cxn ang="0">
                  <a:pos x="10" y="45"/>
                </a:cxn>
                <a:cxn ang="0">
                  <a:pos x="10" y="48"/>
                </a:cxn>
                <a:cxn ang="0">
                  <a:pos x="7" y="50"/>
                </a:cxn>
                <a:cxn ang="0">
                  <a:pos x="2" y="55"/>
                </a:cxn>
                <a:cxn ang="0">
                  <a:pos x="1" y="57"/>
                </a:cxn>
                <a:cxn ang="0">
                  <a:pos x="0" y="58"/>
                </a:cxn>
                <a:cxn ang="0">
                  <a:pos x="1" y="61"/>
                </a:cxn>
                <a:cxn ang="0">
                  <a:pos x="5" y="64"/>
                </a:cxn>
                <a:cxn ang="0">
                  <a:pos x="15" y="68"/>
                </a:cxn>
                <a:cxn ang="0">
                  <a:pos x="27" y="70"/>
                </a:cxn>
                <a:cxn ang="0">
                  <a:pos x="39" y="68"/>
                </a:cxn>
                <a:cxn ang="0">
                  <a:pos x="48" y="65"/>
                </a:cxn>
                <a:cxn ang="0">
                  <a:pos x="52" y="63"/>
                </a:cxn>
                <a:cxn ang="0">
                  <a:pos x="55" y="61"/>
                </a:cxn>
                <a:cxn ang="0">
                  <a:pos x="53" y="58"/>
                </a:cxn>
                <a:cxn ang="0">
                  <a:pos x="52" y="57"/>
                </a:cxn>
                <a:cxn ang="0">
                  <a:pos x="47" y="52"/>
                </a:cxn>
                <a:cxn ang="0">
                  <a:pos x="46" y="50"/>
                </a:cxn>
                <a:cxn ang="0">
                  <a:pos x="46" y="47"/>
                </a:cxn>
                <a:cxn ang="0">
                  <a:pos x="46" y="0"/>
                </a:cxn>
              </a:cxnLst>
              <a:rect l="0" t="0" r="r" b="b"/>
              <a:pathLst>
                <a:path w="56" h="71">
                  <a:moveTo>
                    <a:pt x="10" y="45"/>
                  </a:moveTo>
                  <a:lnTo>
                    <a:pt x="10" y="48"/>
                  </a:lnTo>
                  <a:lnTo>
                    <a:pt x="7" y="50"/>
                  </a:lnTo>
                  <a:lnTo>
                    <a:pt x="2" y="55"/>
                  </a:lnTo>
                  <a:lnTo>
                    <a:pt x="1" y="57"/>
                  </a:lnTo>
                  <a:lnTo>
                    <a:pt x="0" y="58"/>
                  </a:lnTo>
                  <a:lnTo>
                    <a:pt x="1" y="61"/>
                  </a:lnTo>
                  <a:lnTo>
                    <a:pt x="5" y="64"/>
                  </a:lnTo>
                  <a:lnTo>
                    <a:pt x="15" y="68"/>
                  </a:lnTo>
                  <a:lnTo>
                    <a:pt x="27" y="70"/>
                  </a:lnTo>
                  <a:lnTo>
                    <a:pt x="39" y="68"/>
                  </a:lnTo>
                  <a:lnTo>
                    <a:pt x="48" y="65"/>
                  </a:lnTo>
                  <a:lnTo>
                    <a:pt x="52" y="63"/>
                  </a:lnTo>
                  <a:lnTo>
                    <a:pt x="55" y="61"/>
                  </a:lnTo>
                  <a:lnTo>
                    <a:pt x="53" y="58"/>
                  </a:lnTo>
                  <a:lnTo>
                    <a:pt x="52" y="57"/>
                  </a:lnTo>
                  <a:lnTo>
                    <a:pt x="47" y="52"/>
                  </a:lnTo>
                  <a:lnTo>
                    <a:pt x="46" y="50"/>
                  </a:lnTo>
                  <a:lnTo>
                    <a:pt x="46" y="47"/>
                  </a:lnTo>
                  <a:lnTo>
                    <a:pt x="4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84" name="Freeform 168"/>
            <p:cNvSpPr>
              <a:spLocks/>
            </p:cNvSpPr>
            <p:nvPr/>
          </p:nvSpPr>
          <p:spPr bwMode="auto">
            <a:xfrm>
              <a:off x="4308" y="1451"/>
              <a:ext cx="17" cy="67"/>
            </a:xfrm>
            <a:custGeom>
              <a:avLst/>
              <a:gdLst/>
              <a:ahLst/>
              <a:cxnLst>
                <a:cxn ang="0">
                  <a:pos x="5" y="0"/>
                </a:cxn>
                <a:cxn ang="0">
                  <a:pos x="0" y="47"/>
                </a:cxn>
                <a:cxn ang="0">
                  <a:pos x="2" y="58"/>
                </a:cxn>
                <a:cxn ang="0">
                  <a:pos x="7" y="62"/>
                </a:cxn>
                <a:cxn ang="0">
                  <a:pos x="16" y="66"/>
                </a:cxn>
              </a:cxnLst>
              <a:rect l="0" t="0" r="r" b="b"/>
              <a:pathLst>
                <a:path w="17" h="67">
                  <a:moveTo>
                    <a:pt x="5" y="0"/>
                  </a:moveTo>
                  <a:lnTo>
                    <a:pt x="0" y="47"/>
                  </a:lnTo>
                  <a:lnTo>
                    <a:pt x="2" y="58"/>
                  </a:lnTo>
                  <a:lnTo>
                    <a:pt x="7" y="62"/>
                  </a:lnTo>
                  <a:lnTo>
                    <a:pt x="16" y="6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85" name="Line 169"/>
            <p:cNvSpPr>
              <a:spLocks noChangeShapeType="1"/>
            </p:cNvSpPr>
            <p:nvPr/>
          </p:nvSpPr>
          <p:spPr bwMode="auto">
            <a:xfrm>
              <a:off x="4312" y="1499"/>
              <a:ext cx="22" cy="1"/>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86" name="Freeform 170"/>
            <p:cNvSpPr>
              <a:spLocks/>
            </p:cNvSpPr>
            <p:nvPr/>
          </p:nvSpPr>
          <p:spPr bwMode="auto">
            <a:xfrm>
              <a:off x="4310" y="1367"/>
              <a:ext cx="24" cy="81"/>
            </a:xfrm>
            <a:custGeom>
              <a:avLst/>
              <a:gdLst/>
              <a:ahLst/>
              <a:cxnLst>
                <a:cxn ang="0">
                  <a:pos x="19" y="80"/>
                </a:cxn>
                <a:cxn ang="0">
                  <a:pos x="20" y="75"/>
                </a:cxn>
                <a:cxn ang="0">
                  <a:pos x="23" y="70"/>
                </a:cxn>
                <a:cxn ang="0">
                  <a:pos x="21" y="63"/>
                </a:cxn>
                <a:cxn ang="0">
                  <a:pos x="20" y="54"/>
                </a:cxn>
                <a:cxn ang="0">
                  <a:pos x="12" y="32"/>
                </a:cxn>
                <a:cxn ang="0">
                  <a:pos x="0" y="0"/>
                </a:cxn>
              </a:cxnLst>
              <a:rect l="0" t="0" r="r" b="b"/>
              <a:pathLst>
                <a:path w="24" h="81">
                  <a:moveTo>
                    <a:pt x="19" y="80"/>
                  </a:moveTo>
                  <a:lnTo>
                    <a:pt x="20" y="75"/>
                  </a:lnTo>
                  <a:lnTo>
                    <a:pt x="23" y="70"/>
                  </a:lnTo>
                  <a:lnTo>
                    <a:pt x="21" y="63"/>
                  </a:lnTo>
                  <a:lnTo>
                    <a:pt x="20" y="54"/>
                  </a:lnTo>
                  <a:lnTo>
                    <a:pt x="12" y="32"/>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87" name="Freeform 171"/>
            <p:cNvSpPr>
              <a:spLocks/>
            </p:cNvSpPr>
            <p:nvPr/>
          </p:nvSpPr>
          <p:spPr bwMode="auto">
            <a:xfrm>
              <a:off x="4276" y="1367"/>
              <a:ext cx="51" cy="63"/>
            </a:xfrm>
            <a:custGeom>
              <a:avLst/>
              <a:gdLst/>
              <a:ahLst/>
              <a:cxnLst>
                <a:cxn ang="0">
                  <a:pos x="31" y="0"/>
                </a:cxn>
                <a:cxn ang="0">
                  <a:pos x="43" y="35"/>
                </a:cxn>
                <a:cxn ang="0">
                  <a:pos x="47" y="49"/>
                </a:cxn>
                <a:cxn ang="0">
                  <a:pos x="50" y="58"/>
                </a:cxn>
                <a:cxn ang="0">
                  <a:pos x="18" y="62"/>
                </a:cxn>
                <a:cxn ang="0">
                  <a:pos x="16" y="52"/>
                </a:cxn>
                <a:cxn ang="0">
                  <a:pos x="12" y="38"/>
                </a:cxn>
                <a:cxn ang="0">
                  <a:pos x="0" y="3"/>
                </a:cxn>
              </a:cxnLst>
              <a:rect l="0" t="0" r="r" b="b"/>
              <a:pathLst>
                <a:path w="51" h="63">
                  <a:moveTo>
                    <a:pt x="31" y="0"/>
                  </a:moveTo>
                  <a:lnTo>
                    <a:pt x="43" y="35"/>
                  </a:lnTo>
                  <a:lnTo>
                    <a:pt x="47" y="49"/>
                  </a:lnTo>
                  <a:lnTo>
                    <a:pt x="50" y="58"/>
                  </a:lnTo>
                  <a:lnTo>
                    <a:pt x="18" y="62"/>
                  </a:lnTo>
                  <a:lnTo>
                    <a:pt x="16" y="52"/>
                  </a:lnTo>
                  <a:lnTo>
                    <a:pt x="12" y="38"/>
                  </a:lnTo>
                  <a:lnTo>
                    <a:pt x="0" y="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88" name="Freeform 172"/>
            <p:cNvSpPr>
              <a:spLocks/>
            </p:cNvSpPr>
            <p:nvPr/>
          </p:nvSpPr>
          <p:spPr bwMode="auto">
            <a:xfrm>
              <a:off x="4271" y="1371"/>
              <a:ext cx="20" cy="82"/>
            </a:xfrm>
            <a:custGeom>
              <a:avLst/>
              <a:gdLst/>
              <a:ahLst/>
              <a:cxnLst>
                <a:cxn ang="0">
                  <a:pos x="0" y="0"/>
                </a:cxn>
                <a:cxn ang="0">
                  <a:pos x="11" y="33"/>
                </a:cxn>
                <a:cxn ang="0">
                  <a:pos x="17" y="54"/>
                </a:cxn>
                <a:cxn ang="0">
                  <a:pos x="19" y="63"/>
                </a:cxn>
                <a:cxn ang="0">
                  <a:pos x="19" y="69"/>
                </a:cxn>
                <a:cxn ang="0">
                  <a:pos x="18" y="76"/>
                </a:cxn>
                <a:cxn ang="0">
                  <a:pos x="17" y="81"/>
                </a:cxn>
              </a:cxnLst>
              <a:rect l="0" t="0" r="r" b="b"/>
              <a:pathLst>
                <a:path w="20" h="82">
                  <a:moveTo>
                    <a:pt x="0" y="0"/>
                  </a:moveTo>
                  <a:lnTo>
                    <a:pt x="11" y="33"/>
                  </a:lnTo>
                  <a:lnTo>
                    <a:pt x="17" y="54"/>
                  </a:lnTo>
                  <a:lnTo>
                    <a:pt x="19" y="63"/>
                  </a:lnTo>
                  <a:lnTo>
                    <a:pt x="19" y="69"/>
                  </a:lnTo>
                  <a:lnTo>
                    <a:pt x="18" y="76"/>
                  </a:lnTo>
                  <a:lnTo>
                    <a:pt x="17" y="8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89" name="Freeform 173"/>
            <p:cNvSpPr>
              <a:spLocks/>
            </p:cNvSpPr>
            <p:nvPr/>
          </p:nvSpPr>
          <p:spPr bwMode="auto">
            <a:xfrm>
              <a:off x="4336" y="1370"/>
              <a:ext cx="47" cy="17"/>
            </a:xfrm>
            <a:custGeom>
              <a:avLst/>
              <a:gdLst/>
              <a:ahLst/>
              <a:cxnLst>
                <a:cxn ang="0">
                  <a:pos x="46" y="16"/>
                </a:cxn>
                <a:cxn ang="0">
                  <a:pos x="38" y="11"/>
                </a:cxn>
                <a:cxn ang="0">
                  <a:pos x="27" y="5"/>
                </a:cxn>
                <a:cxn ang="0">
                  <a:pos x="14" y="2"/>
                </a:cxn>
                <a:cxn ang="0">
                  <a:pos x="0" y="0"/>
                </a:cxn>
              </a:cxnLst>
              <a:rect l="0" t="0" r="r" b="b"/>
              <a:pathLst>
                <a:path w="47" h="17">
                  <a:moveTo>
                    <a:pt x="46" y="16"/>
                  </a:moveTo>
                  <a:lnTo>
                    <a:pt x="38" y="11"/>
                  </a:lnTo>
                  <a:lnTo>
                    <a:pt x="27" y="5"/>
                  </a:lnTo>
                  <a:lnTo>
                    <a:pt x="14" y="2"/>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90" name="Line 174"/>
            <p:cNvSpPr>
              <a:spLocks noChangeShapeType="1"/>
            </p:cNvSpPr>
            <p:nvPr/>
          </p:nvSpPr>
          <p:spPr bwMode="auto">
            <a:xfrm flipV="1">
              <a:off x="4336" y="1350"/>
              <a:ext cx="49" cy="24"/>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91" name="Line 175"/>
            <p:cNvSpPr>
              <a:spLocks noChangeShapeType="1"/>
            </p:cNvSpPr>
            <p:nvPr/>
          </p:nvSpPr>
          <p:spPr bwMode="auto">
            <a:xfrm>
              <a:off x="4380" y="1346"/>
              <a:ext cx="38" cy="10"/>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92" name="Line 176"/>
            <p:cNvSpPr>
              <a:spLocks noChangeShapeType="1"/>
            </p:cNvSpPr>
            <p:nvPr/>
          </p:nvSpPr>
          <p:spPr bwMode="auto">
            <a:xfrm flipH="1">
              <a:off x="4369" y="1357"/>
              <a:ext cx="37" cy="26"/>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93" name="Line 177"/>
            <p:cNvSpPr>
              <a:spLocks noChangeShapeType="1"/>
            </p:cNvSpPr>
            <p:nvPr/>
          </p:nvSpPr>
          <p:spPr bwMode="auto">
            <a:xfrm flipV="1">
              <a:off x="4357" y="1352"/>
              <a:ext cx="38" cy="2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94" name="Freeform 178"/>
            <p:cNvSpPr>
              <a:spLocks/>
            </p:cNvSpPr>
            <p:nvPr/>
          </p:nvSpPr>
          <p:spPr bwMode="auto">
            <a:xfrm>
              <a:off x="4234" y="1451"/>
              <a:ext cx="47" cy="44"/>
            </a:xfrm>
            <a:custGeom>
              <a:avLst/>
              <a:gdLst/>
              <a:ahLst/>
              <a:cxnLst>
                <a:cxn ang="0">
                  <a:pos x="46" y="0"/>
                </a:cxn>
                <a:cxn ang="0">
                  <a:pos x="20" y="20"/>
                </a:cxn>
                <a:cxn ang="0">
                  <a:pos x="0" y="43"/>
                </a:cxn>
              </a:cxnLst>
              <a:rect l="0" t="0" r="r" b="b"/>
              <a:pathLst>
                <a:path w="47" h="44">
                  <a:moveTo>
                    <a:pt x="46" y="0"/>
                  </a:moveTo>
                  <a:lnTo>
                    <a:pt x="20" y="20"/>
                  </a:lnTo>
                  <a:lnTo>
                    <a:pt x="0" y="4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4995" name="Line 179"/>
            <p:cNvSpPr>
              <a:spLocks noChangeShapeType="1"/>
            </p:cNvSpPr>
            <p:nvPr/>
          </p:nvSpPr>
          <p:spPr bwMode="auto">
            <a:xfrm flipH="1" flipV="1">
              <a:off x="4248" y="1471"/>
              <a:ext cx="21" cy="6"/>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96" name="Line 180"/>
            <p:cNvSpPr>
              <a:spLocks noChangeShapeType="1"/>
            </p:cNvSpPr>
            <p:nvPr/>
          </p:nvSpPr>
          <p:spPr bwMode="auto">
            <a:xfrm flipV="1">
              <a:off x="4197" y="1453"/>
              <a:ext cx="62" cy="45"/>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97" name="Line 181"/>
            <p:cNvSpPr>
              <a:spLocks noChangeShapeType="1"/>
            </p:cNvSpPr>
            <p:nvPr/>
          </p:nvSpPr>
          <p:spPr bwMode="auto">
            <a:xfrm flipH="1">
              <a:off x="4175" y="1438"/>
              <a:ext cx="43" cy="22"/>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98" name="Line 182"/>
            <p:cNvSpPr>
              <a:spLocks noChangeShapeType="1"/>
            </p:cNvSpPr>
            <p:nvPr/>
          </p:nvSpPr>
          <p:spPr bwMode="auto">
            <a:xfrm flipH="1">
              <a:off x="4116" y="1463"/>
              <a:ext cx="56" cy="2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4999" name="Freeform 183"/>
            <p:cNvSpPr>
              <a:spLocks/>
            </p:cNvSpPr>
            <p:nvPr/>
          </p:nvSpPr>
          <p:spPr bwMode="auto">
            <a:xfrm>
              <a:off x="4412" y="1382"/>
              <a:ext cx="154" cy="137"/>
            </a:xfrm>
            <a:custGeom>
              <a:avLst/>
              <a:gdLst/>
              <a:ahLst/>
              <a:cxnLst>
                <a:cxn ang="0">
                  <a:pos x="0" y="119"/>
                </a:cxn>
                <a:cxn ang="0">
                  <a:pos x="23" y="128"/>
                </a:cxn>
                <a:cxn ang="0">
                  <a:pos x="34" y="130"/>
                </a:cxn>
                <a:cxn ang="0">
                  <a:pos x="44" y="131"/>
                </a:cxn>
                <a:cxn ang="0">
                  <a:pos x="114" y="136"/>
                </a:cxn>
                <a:cxn ang="0">
                  <a:pos x="153" y="0"/>
                </a:cxn>
              </a:cxnLst>
              <a:rect l="0" t="0" r="r" b="b"/>
              <a:pathLst>
                <a:path w="154" h="137">
                  <a:moveTo>
                    <a:pt x="0" y="119"/>
                  </a:moveTo>
                  <a:lnTo>
                    <a:pt x="23" y="128"/>
                  </a:lnTo>
                  <a:lnTo>
                    <a:pt x="34" y="130"/>
                  </a:lnTo>
                  <a:lnTo>
                    <a:pt x="44" y="131"/>
                  </a:lnTo>
                  <a:lnTo>
                    <a:pt x="114" y="136"/>
                  </a:lnTo>
                  <a:lnTo>
                    <a:pt x="153"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00" name="Freeform 184"/>
            <p:cNvSpPr>
              <a:spLocks/>
            </p:cNvSpPr>
            <p:nvPr/>
          </p:nvSpPr>
          <p:spPr bwMode="auto">
            <a:xfrm>
              <a:off x="4495" y="1382"/>
              <a:ext cx="99" cy="136"/>
            </a:xfrm>
            <a:custGeom>
              <a:avLst/>
              <a:gdLst/>
              <a:ahLst/>
              <a:cxnLst>
                <a:cxn ang="0">
                  <a:pos x="98" y="1"/>
                </a:cxn>
                <a:cxn ang="0">
                  <a:pos x="59" y="0"/>
                </a:cxn>
                <a:cxn ang="0">
                  <a:pos x="0" y="135"/>
                </a:cxn>
              </a:cxnLst>
              <a:rect l="0" t="0" r="r" b="b"/>
              <a:pathLst>
                <a:path w="99" h="136">
                  <a:moveTo>
                    <a:pt x="98" y="1"/>
                  </a:moveTo>
                  <a:lnTo>
                    <a:pt x="59" y="0"/>
                  </a:lnTo>
                  <a:lnTo>
                    <a:pt x="0" y="13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01" name="Freeform 185"/>
            <p:cNvSpPr>
              <a:spLocks/>
            </p:cNvSpPr>
            <p:nvPr/>
          </p:nvSpPr>
          <p:spPr bwMode="auto">
            <a:xfrm>
              <a:off x="4528" y="1517"/>
              <a:ext cx="58" cy="18"/>
            </a:xfrm>
            <a:custGeom>
              <a:avLst/>
              <a:gdLst/>
              <a:ahLst/>
              <a:cxnLst>
                <a:cxn ang="0">
                  <a:pos x="0" y="0"/>
                </a:cxn>
                <a:cxn ang="0">
                  <a:pos x="38" y="2"/>
                </a:cxn>
                <a:cxn ang="0">
                  <a:pos x="44" y="3"/>
                </a:cxn>
                <a:cxn ang="0">
                  <a:pos x="49" y="5"/>
                </a:cxn>
                <a:cxn ang="0">
                  <a:pos x="54" y="9"/>
                </a:cxn>
                <a:cxn ang="0">
                  <a:pos x="55" y="12"/>
                </a:cxn>
                <a:cxn ang="0">
                  <a:pos x="57" y="17"/>
                </a:cxn>
              </a:cxnLst>
              <a:rect l="0" t="0" r="r" b="b"/>
              <a:pathLst>
                <a:path w="58" h="18">
                  <a:moveTo>
                    <a:pt x="0" y="0"/>
                  </a:moveTo>
                  <a:lnTo>
                    <a:pt x="38" y="2"/>
                  </a:lnTo>
                  <a:lnTo>
                    <a:pt x="44" y="3"/>
                  </a:lnTo>
                  <a:lnTo>
                    <a:pt x="49" y="5"/>
                  </a:lnTo>
                  <a:lnTo>
                    <a:pt x="54" y="9"/>
                  </a:lnTo>
                  <a:lnTo>
                    <a:pt x="55" y="12"/>
                  </a:lnTo>
                  <a:lnTo>
                    <a:pt x="57" y="17"/>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02" name="Freeform 186"/>
            <p:cNvSpPr>
              <a:spLocks/>
            </p:cNvSpPr>
            <p:nvPr/>
          </p:nvSpPr>
          <p:spPr bwMode="auto">
            <a:xfrm>
              <a:off x="4538" y="1517"/>
              <a:ext cx="17" cy="17"/>
            </a:xfrm>
            <a:custGeom>
              <a:avLst/>
              <a:gdLst/>
              <a:ahLst/>
              <a:cxnLst>
                <a:cxn ang="0">
                  <a:pos x="16" y="0"/>
                </a:cxn>
                <a:cxn ang="0">
                  <a:pos x="0" y="8"/>
                </a:cxn>
                <a:cxn ang="0">
                  <a:pos x="0" y="16"/>
                </a:cxn>
              </a:cxnLst>
              <a:rect l="0" t="0" r="r" b="b"/>
              <a:pathLst>
                <a:path w="17" h="17">
                  <a:moveTo>
                    <a:pt x="16" y="0"/>
                  </a:moveTo>
                  <a:lnTo>
                    <a:pt x="0" y="8"/>
                  </a:lnTo>
                  <a:lnTo>
                    <a:pt x="0"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03" name="Line 187"/>
            <p:cNvSpPr>
              <a:spLocks noChangeShapeType="1"/>
            </p:cNvSpPr>
            <p:nvPr/>
          </p:nvSpPr>
          <p:spPr bwMode="auto">
            <a:xfrm flipV="1">
              <a:off x="4568" y="1479"/>
              <a:ext cx="5" cy="4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5004" name="Line 188"/>
            <p:cNvSpPr>
              <a:spLocks noChangeShapeType="1"/>
            </p:cNvSpPr>
            <p:nvPr/>
          </p:nvSpPr>
          <p:spPr bwMode="auto">
            <a:xfrm flipV="1">
              <a:off x="4568" y="1465"/>
              <a:ext cx="32" cy="24"/>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5005" name="Line 189"/>
            <p:cNvSpPr>
              <a:spLocks noChangeShapeType="1"/>
            </p:cNvSpPr>
            <p:nvPr/>
          </p:nvSpPr>
          <p:spPr bwMode="auto">
            <a:xfrm flipH="1">
              <a:off x="4567" y="1469"/>
              <a:ext cx="56" cy="40"/>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5006" name="Line 190"/>
            <p:cNvSpPr>
              <a:spLocks noChangeShapeType="1"/>
            </p:cNvSpPr>
            <p:nvPr/>
          </p:nvSpPr>
          <p:spPr bwMode="auto">
            <a:xfrm flipV="1">
              <a:off x="4571" y="1471"/>
              <a:ext cx="65" cy="59"/>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5007" name="Freeform 191"/>
            <p:cNvSpPr>
              <a:spLocks/>
            </p:cNvSpPr>
            <p:nvPr/>
          </p:nvSpPr>
          <p:spPr bwMode="auto">
            <a:xfrm>
              <a:off x="4593" y="1466"/>
              <a:ext cx="47" cy="17"/>
            </a:xfrm>
            <a:custGeom>
              <a:avLst/>
              <a:gdLst/>
              <a:ahLst/>
              <a:cxnLst>
                <a:cxn ang="0">
                  <a:pos x="0" y="0"/>
                </a:cxn>
                <a:cxn ang="0">
                  <a:pos x="2" y="0"/>
                </a:cxn>
                <a:cxn ang="0">
                  <a:pos x="10" y="0"/>
                </a:cxn>
                <a:cxn ang="0">
                  <a:pos x="24" y="5"/>
                </a:cxn>
                <a:cxn ang="0">
                  <a:pos x="46" y="16"/>
                </a:cxn>
              </a:cxnLst>
              <a:rect l="0" t="0" r="r" b="b"/>
              <a:pathLst>
                <a:path w="47" h="17">
                  <a:moveTo>
                    <a:pt x="0" y="0"/>
                  </a:moveTo>
                  <a:lnTo>
                    <a:pt x="2" y="0"/>
                  </a:lnTo>
                  <a:lnTo>
                    <a:pt x="10" y="0"/>
                  </a:lnTo>
                  <a:lnTo>
                    <a:pt x="24" y="5"/>
                  </a:lnTo>
                  <a:lnTo>
                    <a:pt x="46"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08" name="Freeform 192"/>
            <p:cNvSpPr>
              <a:spLocks/>
            </p:cNvSpPr>
            <p:nvPr/>
          </p:nvSpPr>
          <p:spPr bwMode="auto">
            <a:xfrm>
              <a:off x="4480" y="1531"/>
              <a:ext cx="106" cy="25"/>
            </a:xfrm>
            <a:custGeom>
              <a:avLst/>
              <a:gdLst/>
              <a:ahLst/>
              <a:cxnLst>
                <a:cxn ang="0">
                  <a:pos x="105" y="6"/>
                </a:cxn>
                <a:cxn ang="0">
                  <a:pos x="103" y="5"/>
                </a:cxn>
                <a:cxn ang="0">
                  <a:pos x="76" y="1"/>
                </a:cxn>
                <a:cxn ang="0">
                  <a:pos x="49" y="0"/>
                </a:cxn>
                <a:cxn ang="0">
                  <a:pos x="24" y="1"/>
                </a:cxn>
                <a:cxn ang="0">
                  <a:pos x="2" y="5"/>
                </a:cxn>
                <a:cxn ang="0">
                  <a:pos x="1" y="6"/>
                </a:cxn>
                <a:cxn ang="0">
                  <a:pos x="0" y="7"/>
                </a:cxn>
                <a:cxn ang="0">
                  <a:pos x="1" y="10"/>
                </a:cxn>
                <a:cxn ang="0">
                  <a:pos x="32" y="24"/>
                </a:cxn>
              </a:cxnLst>
              <a:rect l="0" t="0" r="r" b="b"/>
              <a:pathLst>
                <a:path w="106" h="25">
                  <a:moveTo>
                    <a:pt x="105" y="6"/>
                  </a:moveTo>
                  <a:lnTo>
                    <a:pt x="103" y="5"/>
                  </a:lnTo>
                  <a:lnTo>
                    <a:pt x="76" y="1"/>
                  </a:lnTo>
                  <a:lnTo>
                    <a:pt x="49" y="0"/>
                  </a:lnTo>
                  <a:lnTo>
                    <a:pt x="24" y="1"/>
                  </a:lnTo>
                  <a:lnTo>
                    <a:pt x="2" y="5"/>
                  </a:lnTo>
                  <a:lnTo>
                    <a:pt x="1" y="6"/>
                  </a:lnTo>
                  <a:lnTo>
                    <a:pt x="0" y="7"/>
                  </a:lnTo>
                  <a:lnTo>
                    <a:pt x="1" y="10"/>
                  </a:lnTo>
                  <a:lnTo>
                    <a:pt x="32" y="24"/>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09" name="Line 193"/>
            <p:cNvSpPr>
              <a:spLocks noChangeShapeType="1"/>
            </p:cNvSpPr>
            <p:nvPr/>
          </p:nvSpPr>
          <p:spPr bwMode="auto">
            <a:xfrm>
              <a:off x="4485" y="1536"/>
              <a:ext cx="96" cy="47"/>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5010" name="Line 194"/>
            <p:cNvSpPr>
              <a:spLocks noChangeShapeType="1"/>
            </p:cNvSpPr>
            <p:nvPr/>
          </p:nvSpPr>
          <p:spPr bwMode="auto">
            <a:xfrm flipH="1" flipV="1">
              <a:off x="4529" y="1534"/>
              <a:ext cx="62" cy="47"/>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5011" name="Line 195"/>
            <p:cNvSpPr>
              <a:spLocks noChangeShapeType="1"/>
            </p:cNvSpPr>
            <p:nvPr/>
          </p:nvSpPr>
          <p:spPr bwMode="auto">
            <a:xfrm>
              <a:off x="4568" y="1538"/>
              <a:ext cx="40" cy="4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5012" name="Freeform 196"/>
            <p:cNvSpPr>
              <a:spLocks/>
            </p:cNvSpPr>
            <p:nvPr/>
          </p:nvSpPr>
          <p:spPr bwMode="auto">
            <a:xfrm>
              <a:off x="4553" y="1566"/>
              <a:ext cx="52" cy="17"/>
            </a:xfrm>
            <a:custGeom>
              <a:avLst/>
              <a:gdLst/>
              <a:ahLst/>
              <a:cxnLst>
                <a:cxn ang="0">
                  <a:pos x="51" y="0"/>
                </a:cxn>
                <a:cxn ang="0">
                  <a:pos x="21" y="0"/>
                </a:cxn>
                <a:cxn ang="0">
                  <a:pos x="4" y="5"/>
                </a:cxn>
                <a:cxn ang="0">
                  <a:pos x="1" y="7"/>
                </a:cxn>
                <a:cxn ang="0">
                  <a:pos x="0" y="10"/>
                </a:cxn>
                <a:cxn ang="0">
                  <a:pos x="1" y="13"/>
                </a:cxn>
                <a:cxn ang="0">
                  <a:pos x="3" y="16"/>
                </a:cxn>
              </a:cxnLst>
              <a:rect l="0" t="0" r="r" b="b"/>
              <a:pathLst>
                <a:path w="52" h="17">
                  <a:moveTo>
                    <a:pt x="51" y="0"/>
                  </a:moveTo>
                  <a:lnTo>
                    <a:pt x="21" y="0"/>
                  </a:lnTo>
                  <a:lnTo>
                    <a:pt x="4" y="5"/>
                  </a:lnTo>
                  <a:lnTo>
                    <a:pt x="1" y="7"/>
                  </a:lnTo>
                  <a:lnTo>
                    <a:pt x="0" y="10"/>
                  </a:lnTo>
                  <a:lnTo>
                    <a:pt x="1" y="13"/>
                  </a:lnTo>
                  <a:lnTo>
                    <a:pt x="3"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13" name="Freeform 197"/>
            <p:cNvSpPr>
              <a:spLocks/>
            </p:cNvSpPr>
            <p:nvPr/>
          </p:nvSpPr>
          <p:spPr bwMode="auto">
            <a:xfrm>
              <a:off x="4382" y="1532"/>
              <a:ext cx="17" cy="29"/>
            </a:xfrm>
            <a:custGeom>
              <a:avLst/>
              <a:gdLst/>
              <a:ahLst/>
              <a:cxnLst>
                <a:cxn ang="0">
                  <a:pos x="14" y="28"/>
                </a:cxn>
                <a:cxn ang="0">
                  <a:pos x="15" y="28"/>
                </a:cxn>
                <a:cxn ang="0">
                  <a:pos x="16" y="26"/>
                </a:cxn>
                <a:cxn ang="0">
                  <a:pos x="16" y="3"/>
                </a:cxn>
                <a:cxn ang="0">
                  <a:pos x="16" y="1"/>
                </a:cxn>
                <a:cxn ang="0">
                  <a:pos x="15" y="1"/>
                </a:cxn>
                <a:cxn ang="0">
                  <a:pos x="3" y="0"/>
                </a:cxn>
                <a:cxn ang="0">
                  <a:pos x="2" y="1"/>
                </a:cxn>
                <a:cxn ang="0">
                  <a:pos x="0" y="26"/>
                </a:cxn>
                <a:cxn ang="0">
                  <a:pos x="1" y="26"/>
                </a:cxn>
                <a:cxn ang="0">
                  <a:pos x="2" y="28"/>
                </a:cxn>
                <a:cxn ang="0">
                  <a:pos x="14" y="28"/>
                </a:cxn>
              </a:cxnLst>
              <a:rect l="0" t="0" r="r" b="b"/>
              <a:pathLst>
                <a:path w="17" h="29">
                  <a:moveTo>
                    <a:pt x="14" y="28"/>
                  </a:moveTo>
                  <a:lnTo>
                    <a:pt x="15" y="28"/>
                  </a:lnTo>
                  <a:lnTo>
                    <a:pt x="16" y="26"/>
                  </a:lnTo>
                  <a:lnTo>
                    <a:pt x="16" y="3"/>
                  </a:lnTo>
                  <a:lnTo>
                    <a:pt x="16" y="1"/>
                  </a:lnTo>
                  <a:lnTo>
                    <a:pt x="15" y="1"/>
                  </a:lnTo>
                  <a:lnTo>
                    <a:pt x="3" y="0"/>
                  </a:lnTo>
                  <a:lnTo>
                    <a:pt x="2" y="1"/>
                  </a:lnTo>
                  <a:lnTo>
                    <a:pt x="0" y="26"/>
                  </a:lnTo>
                  <a:lnTo>
                    <a:pt x="1" y="26"/>
                  </a:lnTo>
                  <a:lnTo>
                    <a:pt x="2" y="28"/>
                  </a:lnTo>
                  <a:lnTo>
                    <a:pt x="14" y="28"/>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14" name="Freeform 198"/>
            <p:cNvSpPr>
              <a:spLocks/>
            </p:cNvSpPr>
            <p:nvPr/>
          </p:nvSpPr>
          <p:spPr bwMode="auto">
            <a:xfrm>
              <a:off x="4388" y="1538"/>
              <a:ext cx="17" cy="17"/>
            </a:xfrm>
            <a:custGeom>
              <a:avLst/>
              <a:gdLst/>
              <a:ahLst/>
              <a:cxnLst>
                <a:cxn ang="0">
                  <a:pos x="11" y="16"/>
                </a:cxn>
                <a:cxn ang="0">
                  <a:pos x="0" y="11"/>
                </a:cxn>
                <a:cxn ang="0">
                  <a:pos x="0" y="0"/>
                </a:cxn>
                <a:cxn ang="0">
                  <a:pos x="11" y="0"/>
                </a:cxn>
                <a:cxn ang="0">
                  <a:pos x="16" y="0"/>
                </a:cxn>
                <a:cxn ang="0">
                  <a:pos x="16" y="11"/>
                </a:cxn>
                <a:cxn ang="0">
                  <a:pos x="11" y="16"/>
                </a:cxn>
              </a:cxnLst>
              <a:rect l="0" t="0" r="r" b="b"/>
              <a:pathLst>
                <a:path w="17" h="17">
                  <a:moveTo>
                    <a:pt x="11" y="16"/>
                  </a:moveTo>
                  <a:lnTo>
                    <a:pt x="0" y="11"/>
                  </a:lnTo>
                  <a:lnTo>
                    <a:pt x="0" y="0"/>
                  </a:lnTo>
                  <a:lnTo>
                    <a:pt x="11" y="0"/>
                  </a:lnTo>
                  <a:lnTo>
                    <a:pt x="16" y="0"/>
                  </a:lnTo>
                  <a:lnTo>
                    <a:pt x="16" y="11"/>
                  </a:lnTo>
                  <a:lnTo>
                    <a:pt x="11"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15" name="Line 199"/>
            <p:cNvSpPr>
              <a:spLocks noChangeShapeType="1"/>
            </p:cNvSpPr>
            <p:nvPr/>
          </p:nvSpPr>
          <p:spPr bwMode="auto">
            <a:xfrm>
              <a:off x="4417" y="1577"/>
              <a:ext cx="9" cy="0"/>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5016" name="Freeform 200"/>
            <p:cNvSpPr>
              <a:spLocks/>
            </p:cNvSpPr>
            <p:nvPr/>
          </p:nvSpPr>
          <p:spPr bwMode="auto">
            <a:xfrm>
              <a:off x="4353" y="1574"/>
              <a:ext cx="17" cy="17"/>
            </a:xfrm>
            <a:custGeom>
              <a:avLst/>
              <a:gdLst/>
              <a:ahLst/>
              <a:cxnLst>
                <a:cxn ang="0">
                  <a:pos x="14" y="13"/>
                </a:cxn>
                <a:cxn ang="0">
                  <a:pos x="16" y="13"/>
                </a:cxn>
                <a:cxn ang="0">
                  <a:pos x="16" y="1"/>
                </a:cxn>
                <a:cxn ang="0">
                  <a:pos x="14" y="0"/>
                </a:cxn>
                <a:cxn ang="0">
                  <a:pos x="1" y="0"/>
                </a:cxn>
                <a:cxn ang="0">
                  <a:pos x="0" y="0"/>
                </a:cxn>
                <a:cxn ang="0">
                  <a:pos x="0" y="16"/>
                </a:cxn>
                <a:cxn ang="0">
                  <a:pos x="1" y="16"/>
                </a:cxn>
                <a:cxn ang="0">
                  <a:pos x="14" y="13"/>
                </a:cxn>
              </a:cxnLst>
              <a:rect l="0" t="0" r="r" b="b"/>
              <a:pathLst>
                <a:path w="17" h="17">
                  <a:moveTo>
                    <a:pt x="14" y="13"/>
                  </a:moveTo>
                  <a:lnTo>
                    <a:pt x="16" y="13"/>
                  </a:lnTo>
                  <a:lnTo>
                    <a:pt x="16" y="1"/>
                  </a:lnTo>
                  <a:lnTo>
                    <a:pt x="14" y="0"/>
                  </a:lnTo>
                  <a:lnTo>
                    <a:pt x="1" y="0"/>
                  </a:lnTo>
                  <a:lnTo>
                    <a:pt x="0" y="0"/>
                  </a:lnTo>
                  <a:lnTo>
                    <a:pt x="0" y="16"/>
                  </a:lnTo>
                  <a:lnTo>
                    <a:pt x="1" y="16"/>
                  </a:lnTo>
                  <a:lnTo>
                    <a:pt x="14" y="1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17" name="Freeform 201"/>
            <p:cNvSpPr>
              <a:spLocks/>
            </p:cNvSpPr>
            <p:nvPr/>
          </p:nvSpPr>
          <p:spPr bwMode="auto">
            <a:xfrm>
              <a:off x="4308" y="1580"/>
              <a:ext cx="17" cy="17"/>
            </a:xfrm>
            <a:custGeom>
              <a:avLst/>
              <a:gdLst/>
              <a:ahLst/>
              <a:cxnLst>
                <a:cxn ang="0">
                  <a:pos x="14" y="16"/>
                </a:cxn>
                <a:cxn ang="0">
                  <a:pos x="16" y="10"/>
                </a:cxn>
                <a:cxn ang="0">
                  <a:pos x="16" y="2"/>
                </a:cxn>
                <a:cxn ang="0">
                  <a:pos x="14" y="0"/>
                </a:cxn>
                <a:cxn ang="0">
                  <a:pos x="4" y="2"/>
                </a:cxn>
                <a:cxn ang="0">
                  <a:pos x="0" y="5"/>
                </a:cxn>
                <a:cxn ang="0">
                  <a:pos x="0" y="13"/>
                </a:cxn>
                <a:cxn ang="0">
                  <a:pos x="4" y="16"/>
                </a:cxn>
                <a:cxn ang="0">
                  <a:pos x="14" y="16"/>
                </a:cxn>
              </a:cxnLst>
              <a:rect l="0" t="0" r="r" b="b"/>
              <a:pathLst>
                <a:path w="17" h="17">
                  <a:moveTo>
                    <a:pt x="14" y="16"/>
                  </a:moveTo>
                  <a:lnTo>
                    <a:pt x="16" y="10"/>
                  </a:lnTo>
                  <a:lnTo>
                    <a:pt x="16" y="2"/>
                  </a:lnTo>
                  <a:lnTo>
                    <a:pt x="14" y="0"/>
                  </a:lnTo>
                  <a:lnTo>
                    <a:pt x="4" y="2"/>
                  </a:lnTo>
                  <a:lnTo>
                    <a:pt x="0" y="5"/>
                  </a:lnTo>
                  <a:lnTo>
                    <a:pt x="0" y="13"/>
                  </a:lnTo>
                  <a:lnTo>
                    <a:pt x="4" y="16"/>
                  </a:lnTo>
                  <a:lnTo>
                    <a:pt x="14"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18" name="Freeform 202"/>
            <p:cNvSpPr>
              <a:spLocks/>
            </p:cNvSpPr>
            <p:nvPr/>
          </p:nvSpPr>
          <p:spPr bwMode="auto">
            <a:xfrm>
              <a:off x="4092" y="1643"/>
              <a:ext cx="17" cy="17"/>
            </a:xfrm>
            <a:custGeom>
              <a:avLst/>
              <a:gdLst/>
              <a:ahLst/>
              <a:cxnLst>
                <a:cxn ang="0">
                  <a:pos x="16" y="0"/>
                </a:cxn>
                <a:cxn ang="0">
                  <a:pos x="0" y="8"/>
                </a:cxn>
                <a:cxn ang="0">
                  <a:pos x="0" y="13"/>
                </a:cxn>
                <a:cxn ang="0">
                  <a:pos x="16" y="16"/>
                </a:cxn>
              </a:cxnLst>
              <a:rect l="0" t="0" r="r" b="b"/>
              <a:pathLst>
                <a:path w="17" h="17">
                  <a:moveTo>
                    <a:pt x="16" y="0"/>
                  </a:moveTo>
                  <a:lnTo>
                    <a:pt x="0" y="8"/>
                  </a:lnTo>
                  <a:lnTo>
                    <a:pt x="0" y="13"/>
                  </a:lnTo>
                  <a:lnTo>
                    <a:pt x="16"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19" name="Freeform 203"/>
            <p:cNvSpPr>
              <a:spLocks/>
            </p:cNvSpPr>
            <p:nvPr/>
          </p:nvSpPr>
          <p:spPr bwMode="auto">
            <a:xfrm>
              <a:off x="4002" y="1631"/>
              <a:ext cx="96" cy="17"/>
            </a:xfrm>
            <a:custGeom>
              <a:avLst/>
              <a:gdLst/>
              <a:ahLst/>
              <a:cxnLst>
                <a:cxn ang="0">
                  <a:pos x="95" y="16"/>
                </a:cxn>
                <a:cxn ang="0">
                  <a:pos x="68" y="6"/>
                </a:cxn>
                <a:cxn ang="0">
                  <a:pos x="30" y="3"/>
                </a:cxn>
                <a:cxn ang="0">
                  <a:pos x="29" y="1"/>
                </a:cxn>
                <a:cxn ang="0">
                  <a:pos x="23" y="0"/>
                </a:cxn>
                <a:cxn ang="0">
                  <a:pos x="0" y="0"/>
                </a:cxn>
              </a:cxnLst>
              <a:rect l="0" t="0" r="r" b="b"/>
              <a:pathLst>
                <a:path w="96" h="17">
                  <a:moveTo>
                    <a:pt x="95" y="16"/>
                  </a:moveTo>
                  <a:lnTo>
                    <a:pt x="68" y="6"/>
                  </a:lnTo>
                  <a:lnTo>
                    <a:pt x="30" y="3"/>
                  </a:lnTo>
                  <a:lnTo>
                    <a:pt x="29" y="1"/>
                  </a:lnTo>
                  <a:lnTo>
                    <a:pt x="23" y="0"/>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20" name="Freeform 204"/>
            <p:cNvSpPr>
              <a:spLocks/>
            </p:cNvSpPr>
            <p:nvPr/>
          </p:nvSpPr>
          <p:spPr bwMode="auto">
            <a:xfrm>
              <a:off x="3991" y="1631"/>
              <a:ext cx="17" cy="36"/>
            </a:xfrm>
            <a:custGeom>
              <a:avLst/>
              <a:gdLst/>
              <a:ahLst/>
              <a:cxnLst>
                <a:cxn ang="0">
                  <a:pos x="16" y="0"/>
                </a:cxn>
                <a:cxn ang="0">
                  <a:pos x="4" y="4"/>
                </a:cxn>
                <a:cxn ang="0">
                  <a:pos x="0" y="16"/>
                </a:cxn>
                <a:cxn ang="0">
                  <a:pos x="4" y="29"/>
                </a:cxn>
                <a:cxn ang="0">
                  <a:pos x="4" y="32"/>
                </a:cxn>
                <a:cxn ang="0">
                  <a:pos x="11" y="35"/>
                </a:cxn>
              </a:cxnLst>
              <a:rect l="0" t="0" r="r" b="b"/>
              <a:pathLst>
                <a:path w="17" h="36">
                  <a:moveTo>
                    <a:pt x="16" y="0"/>
                  </a:moveTo>
                  <a:lnTo>
                    <a:pt x="4" y="4"/>
                  </a:lnTo>
                  <a:lnTo>
                    <a:pt x="0" y="16"/>
                  </a:lnTo>
                  <a:lnTo>
                    <a:pt x="4" y="29"/>
                  </a:lnTo>
                  <a:lnTo>
                    <a:pt x="4" y="32"/>
                  </a:lnTo>
                  <a:lnTo>
                    <a:pt x="11" y="3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21" name="Freeform 205"/>
            <p:cNvSpPr>
              <a:spLocks/>
            </p:cNvSpPr>
            <p:nvPr/>
          </p:nvSpPr>
          <p:spPr bwMode="auto">
            <a:xfrm>
              <a:off x="4026" y="1633"/>
              <a:ext cx="17" cy="34"/>
            </a:xfrm>
            <a:custGeom>
              <a:avLst/>
              <a:gdLst/>
              <a:ahLst/>
              <a:cxnLst>
                <a:cxn ang="0">
                  <a:pos x="11" y="33"/>
                </a:cxn>
                <a:cxn ang="0">
                  <a:pos x="7" y="31"/>
                </a:cxn>
                <a:cxn ang="0">
                  <a:pos x="4" y="29"/>
                </a:cxn>
                <a:cxn ang="0">
                  <a:pos x="0" y="16"/>
                </a:cxn>
                <a:cxn ang="0">
                  <a:pos x="7" y="3"/>
                </a:cxn>
                <a:cxn ang="0">
                  <a:pos x="11" y="1"/>
                </a:cxn>
                <a:cxn ang="0">
                  <a:pos x="16" y="0"/>
                </a:cxn>
              </a:cxnLst>
              <a:rect l="0" t="0" r="r" b="b"/>
              <a:pathLst>
                <a:path w="17" h="34">
                  <a:moveTo>
                    <a:pt x="11" y="33"/>
                  </a:moveTo>
                  <a:lnTo>
                    <a:pt x="7" y="31"/>
                  </a:lnTo>
                  <a:lnTo>
                    <a:pt x="4" y="29"/>
                  </a:lnTo>
                  <a:lnTo>
                    <a:pt x="0" y="16"/>
                  </a:lnTo>
                  <a:lnTo>
                    <a:pt x="7" y="3"/>
                  </a:lnTo>
                  <a:lnTo>
                    <a:pt x="11" y="1"/>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22" name="Freeform 206"/>
            <p:cNvSpPr>
              <a:spLocks/>
            </p:cNvSpPr>
            <p:nvPr/>
          </p:nvSpPr>
          <p:spPr bwMode="auto">
            <a:xfrm>
              <a:off x="4056" y="1637"/>
              <a:ext cx="17" cy="30"/>
            </a:xfrm>
            <a:custGeom>
              <a:avLst/>
              <a:gdLst/>
              <a:ahLst/>
              <a:cxnLst>
                <a:cxn ang="0">
                  <a:pos x="16" y="0"/>
                </a:cxn>
                <a:cxn ang="0">
                  <a:pos x="11" y="0"/>
                </a:cxn>
                <a:cxn ang="0">
                  <a:pos x="5" y="3"/>
                </a:cxn>
                <a:cxn ang="0">
                  <a:pos x="0" y="14"/>
                </a:cxn>
                <a:cxn ang="0">
                  <a:pos x="5" y="25"/>
                </a:cxn>
                <a:cxn ang="0">
                  <a:pos x="11" y="29"/>
                </a:cxn>
              </a:cxnLst>
              <a:rect l="0" t="0" r="r" b="b"/>
              <a:pathLst>
                <a:path w="17" h="30">
                  <a:moveTo>
                    <a:pt x="16" y="0"/>
                  </a:moveTo>
                  <a:lnTo>
                    <a:pt x="11" y="0"/>
                  </a:lnTo>
                  <a:lnTo>
                    <a:pt x="5" y="3"/>
                  </a:lnTo>
                  <a:lnTo>
                    <a:pt x="0" y="14"/>
                  </a:lnTo>
                  <a:lnTo>
                    <a:pt x="5" y="25"/>
                  </a:lnTo>
                  <a:lnTo>
                    <a:pt x="11" y="2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23" name="Freeform 207"/>
            <p:cNvSpPr>
              <a:spLocks/>
            </p:cNvSpPr>
            <p:nvPr/>
          </p:nvSpPr>
          <p:spPr bwMode="auto">
            <a:xfrm>
              <a:off x="4065" y="1637"/>
              <a:ext cx="17" cy="30"/>
            </a:xfrm>
            <a:custGeom>
              <a:avLst/>
              <a:gdLst/>
              <a:ahLst/>
              <a:cxnLst>
                <a:cxn ang="0">
                  <a:pos x="10" y="29"/>
                </a:cxn>
                <a:cxn ang="0">
                  <a:pos x="2" y="25"/>
                </a:cxn>
                <a:cxn ang="0">
                  <a:pos x="0" y="21"/>
                </a:cxn>
                <a:cxn ang="0">
                  <a:pos x="0" y="14"/>
                </a:cxn>
                <a:cxn ang="0">
                  <a:pos x="8" y="3"/>
                </a:cxn>
                <a:cxn ang="0">
                  <a:pos x="10" y="1"/>
                </a:cxn>
                <a:cxn ang="0">
                  <a:pos x="16" y="0"/>
                </a:cxn>
              </a:cxnLst>
              <a:rect l="0" t="0" r="r" b="b"/>
              <a:pathLst>
                <a:path w="17" h="30">
                  <a:moveTo>
                    <a:pt x="10" y="29"/>
                  </a:moveTo>
                  <a:lnTo>
                    <a:pt x="2" y="25"/>
                  </a:lnTo>
                  <a:lnTo>
                    <a:pt x="0" y="21"/>
                  </a:lnTo>
                  <a:lnTo>
                    <a:pt x="0" y="14"/>
                  </a:lnTo>
                  <a:lnTo>
                    <a:pt x="8" y="3"/>
                  </a:lnTo>
                  <a:lnTo>
                    <a:pt x="10" y="1"/>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24" name="Freeform 208"/>
            <p:cNvSpPr>
              <a:spLocks/>
            </p:cNvSpPr>
            <p:nvPr/>
          </p:nvSpPr>
          <p:spPr bwMode="auto">
            <a:xfrm>
              <a:off x="4073" y="1661"/>
              <a:ext cx="17" cy="17"/>
            </a:xfrm>
            <a:custGeom>
              <a:avLst/>
              <a:gdLst/>
              <a:ahLst/>
              <a:cxnLst>
                <a:cxn ang="0">
                  <a:pos x="0" y="16"/>
                </a:cxn>
                <a:cxn ang="0">
                  <a:pos x="7" y="5"/>
                </a:cxn>
                <a:cxn ang="0">
                  <a:pos x="16" y="0"/>
                </a:cxn>
              </a:cxnLst>
              <a:rect l="0" t="0" r="r" b="b"/>
              <a:pathLst>
                <a:path w="17" h="17">
                  <a:moveTo>
                    <a:pt x="0" y="16"/>
                  </a:moveTo>
                  <a:lnTo>
                    <a:pt x="7" y="5"/>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25" name="Freeform 209"/>
            <p:cNvSpPr>
              <a:spLocks/>
            </p:cNvSpPr>
            <p:nvPr/>
          </p:nvSpPr>
          <p:spPr bwMode="auto">
            <a:xfrm>
              <a:off x="4065" y="1672"/>
              <a:ext cx="33" cy="17"/>
            </a:xfrm>
            <a:custGeom>
              <a:avLst/>
              <a:gdLst/>
              <a:ahLst/>
              <a:cxnLst>
                <a:cxn ang="0">
                  <a:pos x="32" y="16"/>
                </a:cxn>
                <a:cxn ang="0">
                  <a:pos x="29" y="5"/>
                </a:cxn>
                <a:cxn ang="0">
                  <a:pos x="23" y="0"/>
                </a:cxn>
                <a:cxn ang="0">
                  <a:pos x="0" y="0"/>
                </a:cxn>
              </a:cxnLst>
              <a:rect l="0" t="0" r="r" b="b"/>
              <a:pathLst>
                <a:path w="33" h="17">
                  <a:moveTo>
                    <a:pt x="32" y="16"/>
                  </a:moveTo>
                  <a:lnTo>
                    <a:pt x="29" y="5"/>
                  </a:lnTo>
                  <a:lnTo>
                    <a:pt x="23" y="0"/>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26" name="Freeform 210"/>
            <p:cNvSpPr>
              <a:spLocks/>
            </p:cNvSpPr>
            <p:nvPr/>
          </p:nvSpPr>
          <p:spPr bwMode="auto">
            <a:xfrm>
              <a:off x="4160" y="1684"/>
              <a:ext cx="17" cy="17"/>
            </a:xfrm>
            <a:custGeom>
              <a:avLst/>
              <a:gdLst/>
              <a:ahLst/>
              <a:cxnLst>
                <a:cxn ang="0">
                  <a:pos x="16" y="0"/>
                </a:cxn>
                <a:cxn ang="0">
                  <a:pos x="0" y="2"/>
                </a:cxn>
                <a:cxn ang="0">
                  <a:pos x="0" y="7"/>
                </a:cxn>
                <a:cxn ang="0">
                  <a:pos x="0" y="12"/>
                </a:cxn>
                <a:cxn ang="0">
                  <a:pos x="7" y="16"/>
                </a:cxn>
              </a:cxnLst>
              <a:rect l="0" t="0" r="r" b="b"/>
              <a:pathLst>
                <a:path w="17" h="17">
                  <a:moveTo>
                    <a:pt x="16" y="0"/>
                  </a:moveTo>
                  <a:lnTo>
                    <a:pt x="0" y="2"/>
                  </a:lnTo>
                  <a:lnTo>
                    <a:pt x="0" y="7"/>
                  </a:lnTo>
                  <a:lnTo>
                    <a:pt x="0" y="12"/>
                  </a:lnTo>
                  <a:lnTo>
                    <a:pt x="7"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27" name="Freeform 211"/>
            <p:cNvSpPr>
              <a:spLocks/>
            </p:cNvSpPr>
            <p:nvPr/>
          </p:nvSpPr>
          <p:spPr bwMode="auto">
            <a:xfrm>
              <a:off x="4097" y="1673"/>
              <a:ext cx="70" cy="17"/>
            </a:xfrm>
            <a:custGeom>
              <a:avLst/>
              <a:gdLst/>
              <a:ahLst/>
              <a:cxnLst>
                <a:cxn ang="0">
                  <a:pos x="69" y="16"/>
                </a:cxn>
                <a:cxn ang="0">
                  <a:pos x="41" y="4"/>
                </a:cxn>
                <a:cxn ang="0">
                  <a:pos x="0" y="0"/>
                </a:cxn>
              </a:cxnLst>
              <a:rect l="0" t="0" r="r" b="b"/>
              <a:pathLst>
                <a:path w="70" h="17">
                  <a:moveTo>
                    <a:pt x="69" y="16"/>
                  </a:moveTo>
                  <a:lnTo>
                    <a:pt x="41" y="4"/>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28" name="Freeform 212"/>
            <p:cNvSpPr>
              <a:spLocks/>
            </p:cNvSpPr>
            <p:nvPr/>
          </p:nvSpPr>
          <p:spPr bwMode="auto">
            <a:xfrm>
              <a:off x="4056" y="1671"/>
              <a:ext cx="17" cy="34"/>
            </a:xfrm>
            <a:custGeom>
              <a:avLst/>
              <a:gdLst/>
              <a:ahLst/>
              <a:cxnLst>
                <a:cxn ang="0">
                  <a:pos x="16" y="0"/>
                </a:cxn>
                <a:cxn ang="0">
                  <a:pos x="11" y="2"/>
                </a:cxn>
                <a:cxn ang="0">
                  <a:pos x="8" y="5"/>
                </a:cxn>
                <a:cxn ang="0">
                  <a:pos x="0" y="17"/>
                </a:cxn>
                <a:cxn ang="0">
                  <a:pos x="3" y="27"/>
                </a:cxn>
                <a:cxn ang="0">
                  <a:pos x="8" y="31"/>
                </a:cxn>
                <a:cxn ang="0">
                  <a:pos x="11" y="33"/>
                </a:cxn>
              </a:cxnLst>
              <a:rect l="0" t="0" r="r" b="b"/>
              <a:pathLst>
                <a:path w="17" h="34">
                  <a:moveTo>
                    <a:pt x="16" y="0"/>
                  </a:moveTo>
                  <a:lnTo>
                    <a:pt x="11" y="2"/>
                  </a:lnTo>
                  <a:lnTo>
                    <a:pt x="8" y="5"/>
                  </a:lnTo>
                  <a:lnTo>
                    <a:pt x="0" y="17"/>
                  </a:lnTo>
                  <a:lnTo>
                    <a:pt x="3" y="27"/>
                  </a:lnTo>
                  <a:lnTo>
                    <a:pt x="8" y="31"/>
                  </a:lnTo>
                  <a:lnTo>
                    <a:pt x="11" y="3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29" name="Freeform 213"/>
            <p:cNvSpPr>
              <a:spLocks/>
            </p:cNvSpPr>
            <p:nvPr/>
          </p:nvSpPr>
          <p:spPr bwMode="auto">
            <a:xfrm>
              <a:off x="4092" y="1673"/>
              <a:ext cx="17" cy="32"/>
            </a:xfrm>
            <a:custGeom>
              <a:avLst/>
              <a:gdLst/>
              <a:ahLst/>
              <a:cxnLst>
                <a:cxn ang="0">
                  <a:pos x="12" y="31"/>
                </a:cxn>
                <a:cxn ang="0">
                  <a:pos x="6" y="27"/>
                </a:cxn>
                <a:cxn ang="0">
                  <a:pos x="0" y="16"/>
                </a:cxn>
                <a:cxn ang="0">
                  <a:pos x="6" y="3"/>
                </a:cxn>
                <a:cxn ang="0">
                  <a:pos x="12" y="0"/>
                </a:cxn>
                <a:cxn ang="0">
                  <a:pos x="16" y="0"/>
                </a:cxn>
              </a:cxnLst>
              <a:rect l="0" t="0" r="r" b="b"/>
              <a:pathLst>
                <a:path w="17" h="32">
                  <a:moveTo>
                    <a:pt x="12" y="31"/>
                  </a:moveTo>
                  <a:lnTo>
                    <a:pt x="6" y="27"/>
                  </a:lnTo>
                  <a:lnTo>
                    <a:pt x="0" y="16"/>
                  </a:lnTo>
                  <a:lnTo>
                    <a:pt x="6" y="3"/>
                  </a:lnTo>
                  <a:lnTo>
                    <a:pt x="12" y="0"/>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30" name="Freeform 214"/>
            <p:cNvSpPr>
              <a:spLocks/>
            </p:cNvSpPr>
            <p:nvPr/>
          </p:nvSpPr>
          <p:spPr bwMode="auto">
            <a:xfrm>
              <a:off x="4123" y="1675"/>
              <a:ext cx="17" cy="30"/>
            </a:xfrm>
            <a:custGeom>
              <a:avLst/>
              <a:gdLst/>
              <a:ahLst/>
              <a:cxnLst>
                <a:cxn ang="0">
                  <a:pos x="16" y="0"/>
                </a:cxn>
                <a:cxn ang="0">
                  <a:pos x="11" y="1"/>
                </a:cxn>
                <a:cxn ang="0">
                  <a:pos x="4" y="3"/>
                </a:cxn>
                <a:cxn ang="0">
                  <a:pos x="0" y="14"/>
                </a:cxn>
                <a:cxn ang="0">
                  <a:pos x="0" y="20"/>
                </a:cxn>
                <a:cxn ang="0">
                  <a:pos x="4" y="25"/>
                </a:cxn>
                <a:cxn ang="0">
                  <a:pos x="11" y="29"/>
                </a:cxn>
              </a:cxnLst>
              <a:rect l="0" t="0" r="r" b="b"/>
              <a:pathLst>
                <a:path w="17" h="30">
                  <a:moveTo>
                    <a:pt x="16" y="0"/>
                  </a:moveTo>
                  <a:lnTo>
                    <a:pt x="11" y="1"/>
                  </a:lnTo>
                  <a:lnTo>
                    <a:pt x="4" y="3"/>
                  </a:lnTo>
                  <a:lnTo>
                    <a:pt x="0" y="14"/>
                  </a:lnTo>
                  <a:lnTo>
                    <a:pt x="0" y="20"/>
                  </a:lnTo>
                  <a:lnTo>
                    <a:pt x="4" y="25"/>
                  </a:lnTo>
                  <a:lnTo>
                    <a:pt x="11" y="2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31" name="Freeform 215"/>
            <p:cNvSpPr>
              <a:spLocks/>
            </p:cNvSpPr>
            <p:nvPr/>
          </p:nvSpPr>
          <p:spPr bwMode="auto">
            <a:xfrm>
              <a:off x="4132" y="1675"/>
              <a:ext cx="17" cy="30"/>
            </a:xfrm>
            <a:custGeom>
              <a:avLst/>
              <a:gdLst/>
              <a:ahLst/>
              <a:cxnLst>
                <a:cxn ang="0">
                  <a:pos x="9" y="29"/>
                </a:cxn>
                <a:cxn ang="0">
                  <a:pos x="6" y="27"/>
                </a:cxn>
                <a:cxn ang="0">
                  <a:pos x="2" y="25"/>
                </a:cxn>
                <a:cxn ang="0">
                  <a:pos x="0" y="15"/>
                </a:cxn>
                <a:cxn ang="0">
                  <a:pos x="6" y="3"/>
                </a:cxn>
                <a:cxn ang="0">
                  <a:pos x="16" y="0"/>
                </a:cxn>
              </a:cxnLst>
              <a:rect l="0" t="0" r="r" b="b"/>
              <a:pathLst>
                <a:path w="17" h="30">
                  <a:moveTo>
                    <a:pt x="9" y="29"/>
                  </a:moveTo>
                  <a:lnTo>
                    <a:pt x="6" y="27"/>
                  </a:lnTo>
                  <a:lnTo>
                    <a:pt x="2" y="25"/>
                  </a:lnTo>
                  <a:lnTo>
                    <a:pt x="0" y="15"/>
                  </a:lnTo>
                  <a:lnTo>
                    <a:pt x="6" y="3"/>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32" name="Freeform 216"/>
            <p:cNvSpPr>
              <a:spLocks/>
            </p:cNvSpPr>
            <p:nvPr/>
          </p:nvSpPr>
          <p:spPr bwMode="auto">
            <a:xfrm>
              <a:off x="4138" y="1653"/>
              <a:ext cx="41" cy="25"/>
            </a:xfrm>
            <a:custGeom>
              <a:avLst/>
              <a:gdLst/>
              <a:ahLst/>
              <a:cxnLst>
                <a:cxn ang="0">
                  <a:pos x="40" y="24"/>
                </a:cxn>
                <a:cxn ang="0">
                  <a:pos x="8" y="6"/>
                </a:cxn>
                <a:cxn ang="0">
                  <a:pos x="7" y="6"/>
                </a:cxn>
                <a:cxn ang="0">
                  <a:pos x="7" y="5"/>
                </a:cxn>
                <a:cxn ang="0">
                  <a:pos x="11" y="3"/>
                </a:cxn>
                <a:cxn ang="0">
                  <a:pos x="34" y="1"/>
                </a:cxn>
                <a:cxn ang="0">
                  <a:pos x="26" y="0"/>
                </a:cxn>
                <a:cxn ang="0">
                  <a:pos x="16" y="0"/>
                </a:cxn>
                <a:cxn ang="0">
                  <a:pos x="7" y="1"/>
                </a:cxn>
                <a:cxn ang="0">
                  <a:pos x="0" y="1"/>
                </a:cxn>
              </a:cxnLst>
              <a:rect l="0" t="0" r="r" b="b"/>
              <a:pathLst>
                <a:path w="41" h="25">
                  <a:moveTo>
                    <a:pt x="40" y="24"/>
                  </a:moveTo>
                  <a:lnTo>
                    <a:pt x="8" y="6"/>
                  </a:lnTo>
                  <a:lnTo>
                    <a:pt x="7" y="6"/>
                  </a:lnTo>
                  <a:lnTo>
                    <a:pt x="7" y="5"/>
                  </a:lnTo>
                  <a:lnTo>
                    <a:pt x="11" y="3"/>
                  </a:lnTo>
                  <a:lnTo>
                    <a:pt x="34" y="1"/>
                  </a:lnTo>
                  <a:lnTo>
                    <a:pt x="26" y="0"/>
                  </a:lnTo>
                  <a:lnTo>
                    <a:pt x="16" y="0"/>
                  </a:lnTo>
                  <a:lnTo>
                    <a:pt x="7" y="1"/>
                  </a:lnTo>
                  <a:lnTo>
                    <a:pt x="0" y="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33" name="Freeform 217"/>
            <p:cNvSpPr>
              <a:spLocks/>
            </p:cNvSpPr>
            <p:nvPr/>
          </p:nvSpPr>
          <p:spPr bwMode="auto">
            <a:xfrm>
              <a:off x="4074" y="1616"/>
              <a:ext cx="38" cy="22"/>
            </a:xfrm>
            <a:custGeom>
              <a:avLst/>
              <a:gdLst/>
              <a:ahLst/>
              <a:cxnLst>
                <a:cxn ang="0">
                  <a:pos x="37" y="21"/>
                </a:cxn>
                <a:cxn ang="0">
                  <a:pos x="6" y="4"/>
                </a:cxn>
                <a:cxn ang="0">
                  <a:pos x="5" y="4"/>
                </a:cxn>
                <a:cxn ang="0">
                  <a:pos x="9" y="2"/>
                </a:cxn>
                <a:cxn ang="0">
                  <a:pos x="32" y="0"/>
                </a:cxn>
                <a:cxn ang="0">
                  <a:pos x="24" y="0"/>
                </a:cxn>
                <a:cxn ang="0">
                  <a:pos x="14" y="0"/>
                </a:cxn>
                <a:cxn ang="0">
                  <a:pos x="5" y="0"/>
                </a:cxn>
                <a:cxn ang="0">
                  <a:pos x="0" y="1"/>
                </a:cxn>
              </a:cxnLst>
              <a:rect l="0" t="0" r="r" b="b"/>
              <a:pathLst>
                <a:path w="38" h="22">
                  <a:moveTo>
                    <a:pt x="37" y="21"/>
                  </a:moveTo>
                  <a:lnTo>
                    <a:pt x="6" y="4"/>
                  </a:lnTo>
                  <a:lnTo>
                    <a:pt x="5" y="4"/>
                  </a:lnTo>
                  <a:lnTo>
                    <a:pt x="9" y="2"/>
                  </a:lnTo>
                  <a:lnTo>
                    <a:pt x="32" y="0"/>
                  </a:lnTo>
                  <a:lnTo>
                    <a:pt x="24" y="0"/>
                  </a:lnTo>
                  <a:lnTo>
                    <a:pt x="14" y="0"/>
                  </a:lnTo>
                  <a:lnTo>
                    <a:pt x="5" y="0"/>
                  </a:lnTo>
                  <a:lnTo>
                    <a:pt x="0" y="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34" name="Freeform 218"/>
            <p:cNvSpPr>
              <a:spLocks/>
            </p:cNvSpPr>
            <p:nvPr/>
          </p:nvSpPr>
          <p:spPr bwMode="auto">
            <a:xfrm>
              <a:off x="3994" y="1549"/>
              <a:ext cx="217" cy="41"/>
            </a:xfrm>
            <a:custGeom>
              <a:avLst/>
              <a:gdLst/>
              <a:ahLst/>
              <a:cxnLst>
                <a:cxn ang="0">
                  <a:pos x="7" y="24"/>
                </a:cxn>
                <a:cxn ang="0">
                  <a:pos x="1" y="21"/>
                </a:cxn>
                <a:cxn ang="0">
                  <a:pos x="0" y="19"/>
                </a:cxn>
                <a:cxn ang="0">
                  <a:pos x="0" y="16"/>
                </a:cxn>
                <a:cxn ang="0">
                  <a:pos x="1" y="13"/>
                </a:cxn>
                <a:cxn ang="0">
                  <a:pos x="3" y="10"/>
                </a:cxn>
                <a:cxn ang="0">
                  <a:pos x="9" y="6"/>
                </a:cxn>
                <a:cxn ang="0">
                  <a:pos x="17" y="3"/>
                </a:cxn>
                <a:cxn ang="0">
                  <a:pos x="39" y="0"/>
                </a:cxn>
                <a:cxn ang="0">
                  <a:pos x="61" y="0"/>
                </a:cxn>
                <a:cxn ang="0">
                  <a:pos x="83" y="0"/>
                </a:cxn>
                <a:cxn ang="0">
                  <a:pos x="107" y="3"/>
                </a:cxn>
                <a:cxn ang="0">
                  <a:pos x="132" y="8"/>
                </a:cxn>
                <a:cxn ang="0">
                  <a:pos x="157" y="13"/>
                </a:cxn>
                <a:cxn ang="0">
                  <a:pos x="186" y="22"/>
                </a:cxn>
                <a:cxn ang="0">
                  <a:pos x="216" y="32"/>
                </a:cxn>
                <a:cxn ang="0">
                  <a:pos x="209" y="40"/>
                </a:cxn>
              </a:cxnLst>
              <a:rect l="0" t="0" r="r" b="b"/>
              <a:pathLst>
                <a:path w="217" h="41">
                  <a:moveTo>
                    <a:pt x="7" y="24"/>
                  </a:moveTo>
                  <a:lnTo>
                    <a:pt x="1" y="21"/>
                  </a:lnTo>
                  <a:lnTo>
                    <a:pt x="0" y="19"/>
                  </a:lnTo>
                  <a:lnTo>
                    <a:pt x="0" y="16"/>
                  </a:lnTo>
                  <a:lnTo>
                    <a:pt x="1" y="13"/>
                  </a:lnTo>
                  <a:lnTo>
                    <a:pt x="3" y="10"/>
                  </a:lnTo>
                  <a:lnTo>
                    <a:pt x="9" y="6"/>
                  </a:lnTo>
                  <a:lnTo>
                    <a:pt x="17" y="3"/>
                  </a:lnTo>
                  <a:lnTo>
                    <a:pt x="39" y="0"/>
                  </a:lnTo>
                  <a:lnTo>
                    <a:pt x="61" y="0"/>
                  </a:lnTo>
                  <a:lnTo>
                    <a:pt x="83" y="0"/>
                  </a:lnTo>
                  <a:lnTo>
                    <a:pt x="107" y="3"/>
                  </a:lnTo>
                  <a:lnTo>
                    <a:pt x="132" y="8"/>
                  </a:lnTo>
                  <a:lnTo>
                    <a:pt x="157" y="13"/>
                  </a:lnTo>
                  <a:lnTo>
                    <a:pt x="186" y="22"/>
                  </a:lnTo>
                  <a:lnTo>
                    <a:pt x="216" y="32"/>
                  </a:lnTo>
                  <a:lnTo>
                    <a:pt x="209" y="4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35" name="Freeform 219"/>
            <p:cNvSpPr>
              <a:spLocks/>
            </p:cNvSpPr>
            <p:nvPr/>
          </p:nvSpPr>
          <p:spPr bwMode="auto">
            <a:xfrm>
              <a:off x="4057" y="1548"/>
              <a:ext cx="212" cy="44"/>
            </a:xfrm>
            <a:custGeom>
              <a:avLst/>
              <a:gdLst/>
              <a:ahLst/>
              <a:cxnLst>
                <a:cxn ang="0">
                  <a:pos x="183" y="43"/>
                </a:cxn>
                <a:cxn ang="0">
                  <a:pos x="195" y="41"/>
                </a:cxn>
                <a:cxn ang="0">
                  <a:pos x="205" y="39"/>
                </a:cxn>
                <a:cxn ang="0">
                  <a:pos x="209" y="36"/>
                </a:cxn>
                <a:cxn ang="0">
                  <a:pos x="211" y="35"/>
                </a:cxn>
                <a:cxn ang="0">
                  <a:pos x="209" y="34"/>
                </a:cxn>
                <a:cxn ang="0">
                  <a:pos x="185" y="26"/>
                </a:cxn>
                <a:cxn ang="0">
                  <a:pos x="161" y="18"/>
                </a:cxn>
                <a:cxn ang="0">
                  <a:pos x="135" y="12"/>
                </a:cxn>
                <a:cxn ang="0">
                  <a:pos x="110" y="7"/>
                </a:cxn>
                <a:cxn ang="0">
                  <a:pos x="83" y="4"/>
                </a:cxn>
                <a:cxn ang="0">
                  <a:pos x="56" y="2"/>
                </a:cxn>
                <a:cxn ang="0">
                  <a:pos x="0" y="0"/>
                </a:cxn>
              </a:cxnLst>
              <a:rect l="0" t="0" r="r" b="b"/>
              <a:pathLst>
                <a:path w="212" h="44">
                  <a:moveTo>
                    <a:pt x="183" y="43"/>
                  </a:moveTo>
                  <a:lnTo>
                    <a:pt x="195" y="41"/>
                  </a:lnTo>
                  <a:lnTo>
                    <a:pt x="205" y="39"/>
                  </a:lnTo>
                  <a:lnTo>
                    <a:pt x="209" y="36"/>
                  </a:lnTo>
                  <a:lnTo>
                    <a:pt x="211" y="35"/>
                  </a:lnTo>
                  <a:lnTo>
                    <a:pt x="209" y="34"/>
                  </a:lnTo>
                  <a:lnTo>
                    <a:pt x="185" y="26"/>
                  </a:lnTo>
                  <a:lnTo>
                    <a:pt x="161" y="18"/>
                  </a:lnTo>
                  <a:lnTo>
                    <a:pt x="135" y="12"/>
                  </a:lnTo>
                  <a:lnTo>
                    <a:pt x="110" y="7"/>
                  </a:lnTo>
                  <a:lnTo>
                    <a:pt x="83" y="4"/>
                  </a:lnTo>
                  <a:lnTo>
                    <a:pt x="56" y="2"/>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36" name="Freeform 220"/>
            <p:cNvSpPr>
              <a:spLocks/>
            </p:cNvSpPr>
            <p:nvPr/>
          </p:nvSpPr>
          <p:spPr bwMode="auto">
            <a:xfrm>
              <a:off x="4011" y="1577"/>
              <a:ext cx="17" cy="17"/>
            </a:xfrm>
            <a:custGeom>
              <a:avLst/>
              <a:gdLst/>
              <a:ahLst/>
              <a:cxnLst>
                <a:cxn ang="0">
                  <a:pos x="0" y="10"/>
                </a:cxn>
                <a:cxn ang="0">
                  <a:pos x="0" y="4"/>
                </a:cxn>
                <a:cxn ang="0">
                  <a:pos x="6" y="0"/>
                </a:cxn>
                <a:cxn ang="0">
                  <a:pos x="16" y="4"/>
                </a:cxn>
                <a:cxn ang="0">
                  <a:pos x="9" y="10"/>
                </a:cxn>
                <a:cxn ang="0">
                  <a:pos x="9" y="16"/>
                </a:cxn>
              </a:cxnLst>
              <a:rect l="0" t="0" r="r" b="b"/>
              <a:pathLst>
                <a:path w="17" h="17">
                  <a:moveTo>
                    <a:pt x="0" y="10"/>
                  </a:moveTo>
                  <a:lnTo>
                    <a:pt x="0" y="4"/>
                  </a:lnTo>
                  <a:lnTo>
                    <a:pt x="6" y="0"/>
                  </a:lnTo>
                  <a:lnTo>
                    <a:pt x="16" y="4"/>
                  </a:lnTo>
                  <a:lnTo>
                    <a:pt x="9" y="10"/>
                  </a:lnTo>
                  <a:lnTo>
                    <a:pt x="9"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37" name="Line 221"/>
            <p:cNvSpPr>
              <a:spLocks noChangeShapeType="1"/>
            </p:cNvSpPr>
            <p:nvPr/>
          </p:nvSpPr>
          <p:spPr bwMode="auto">
            <a:xfrm>
              <a:off x="4015" y="1557"/>
              <a:ext cx="88" cy="5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5038" name="Line 222"/>
            <p:cNvSpPr>
              <a:spLocks noChangeShapeType="1"/>
            </p:cNvSpPr>
            <p:nvPr/>
          </p:nvSpPr>
          <p:spPr bwMode="auto">
            <a:xfrm>
              <a:off x="4108" y="1620"/>
              <a:ext cx="52" cy="3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5039" name="Line 223"/>
            <p:cNvSpPr>
              <a:spLocks noChangeShapeType="1"/>
            </p:cNvSpPr>
            <p:nvPr/>
          </p:nvSpPr>
          <p:spPr bwMode="auto">
            <a:xfrm>
              <a:off x="4166" y="1659"/>
              <a:ext cx="56" cy="34"/>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5040" name="Freeform 224"/>
            <p:cNvSpPr>
              <a:spLocks/>
            </p:cNvSpPr>
            <p:nvPr/>
          </p:nvSpPr>
          <p:spPr bwMode="auto">
            <a:xfrm>
              <a:off x="4210" y="1693"/>
              <a:ext cx="67" cy="17"/>
            </a:xfrm>
            <a:custGeom>
              <a:avLst/>
              <a:gdLst/>
              <a:ahLst/>
              <a:cxnLst>
                <a:cxn ang="0">
                  <a:pos x="66" y="16"/>
                </a:cxn>
                <a:cxn ang="0">
                  <a:pos x="18" y="3"/>
                </a:cxn>
                <a:cxn ang="0">
                  <a:pos x="7" y="0"/>
                </a:cxn>
                <a:cxn ang="0">
                  <a:pos x="2" y="3"/>
                </a:cxn>
                <a:cxn ang="0">
                  <a:pos x="0" y="6"/>
                </a:cxn>
                <a:cxn ang="0">
                  <a:pos x="2" y="16"/>
                </a:cxn>
              </a:cxnLst>
              <a:rect l="0" t="0" r="r" b="b"/>
              <a:pathLst>
                <a:path w="67" h="17">
                  <a:moveTo>
                    <a:pt x="66" y="16"/>
                  </a:moveTo>
                  <a:lnTo>
                    <a:pt x="18" y="3"/>
                  </a:lnTo>
                  <a:lnTo>
                    <a:pt x="7" y="0"/>
                  </a:lnTo>
                  <a:lnTo>
                    <a:pt x="2" y="3"/>
                  </a:lnTo>
                  <a:lnTo>
                    <a:pt x="0" y="6"/>
                  </a:lnTo>
                  <a:lnTo>
                    <a:pt x="2"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41" name="Freeform 225"/>
            <p:cNvSpPr>
              <a:spLocks/>
            </p:cNvSpPr>
            <p:nvPr/>
          </p:nvSpPr>
          <p:spPr bwMode="auto">
            <a:xfrm>
              <a:off x="4121" y="1555"/>
              <a:ext cx="121" cy="139"/>
            </a:xfrm>
            <a:custGeom>
              <a:avLst/>
              <a:gdLst/>
              <a:ahLst/>
              <a:cxnLst>
                <a:cxn ang="0">
                  <a:pos x="120" y="138"/>
                </a:cxn>
                <a:cxn ang="0">
                  <a:pos x="33" y="60"/>
                </a:cxn>
                <a:cxn ang="0">
                  <a:pos x="0" y="0"/>
                </a:cxn>
              </a:cxnLst>
              <a:rect l="0" t="0" r="r" b="b"/>
              <a:pathLst>
                <a:path w="121" h="139">
                  <a:moveTo>
                    <a:pt x="120" y="138"/>
                  </a:moveTo>
                  <a:lnTo>
                    <a:pt x="33" y="60"/>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42" name="Line 226"/>
            <p:cNvSpPr>
              <a:spLocks noChangeShapeType="1"/>
            </p:cNvSpPr>
            <p:nvPr/>
          </p:nvSpPr>
          <p:spPr bwMode="auto">
            <a:xfrm>
              <a:off x="4152" y="1619"/>
              <a:ext cx="46" cy="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5043" name="Freeform 227"/>
            <p:cNvSpPr>
              <a:spLocks/>
            </p:cNvSpPr>
            <p:nvPr/>
          </p:nvSpPr>
          <p:spPr bwMode="auto">
            <a:xfrm>
              <a:off x="4210" y="1584"/>
              <a:ext cx="59" cy="17"/>
            </a:xfrm>
            <a:custGeom>
              <a:avLst/>
              <a:gdLst/>
              <a:ahLst/>
              <a:cxnLst>
                <a:cxn ang="0">
                  <a:pos x="0" y="0"/>
                </a:cxn>
                <a:cxn ang="0">
                  <a:pos x="30" y="16"/>
                </a:cxn>
                <a:cxn ang="0">
                  <a:pos x="58" y="16"/>
                </a:cxn>
              </a:cxnLst>
              <a:rect l="0" t="0" r="r" b="b"/>
              <a:pathLst>
                <a:path w="59" h="17">
                  <a:moveTo>
                    <a:pt x="0" y="0"/>
                  </a:moveTo>
                  <a:lnTo>
                    <a:pt x="30" y="16"/>
                  </a:lnTo>
                  <a:lnTo>
                    <a:pt x="58"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44" name="Freeform 228"/>
            <p:cNvSpPr>
              <a:spLocks/>
            </p:cNvSpPr>
            <p:nvPr/>
          </p:nvSpPr>
          <p:spPr bwMode="auto">
            <a:xfrm>
              <a:off x="4168" y="1572"/>
              <a:ext cx="62" cy="84"/>
            </a:xfrm>
            <a:custGeom>
              <a:avLst/>
              <a:gdLst/>
              <a:ahLst/>
              <a:cxnLst>
                <a:cxn ang="0">
                  <a:pos x="7" y="0"/>
                </a:cxn>
                <a:cxn ang="0">
                  <a:pos x="0" y="15"/>
                </a:cxn>
                <a:cxn ang="0">
                  <a:pos x="5" y="49"/>
                </a:cxn>
                <a:cxn ang="0">
                  <a:pos x="35" y="78"/>
                </a:cxn>
                <a:cxn ang="0">
                  <a:pos x="61" y="83"/>
                </a:cxn>
              </a:cxnLst>
              <a:rect l="0" t="0" r="r" b="b"/>
              <a:pathLst>
                <a:path w="62" h="84">
                  <a:moveTo>
                    <a:pt x="7" y="0"/>
                  </a:moveTo>
                  <a:lnTo>
                    <a:pt x="0" y="15"/>
                  </a:lnTo>
                  <a:lnTo>
                    <a:pt x="5" y="49"/>
                  </a:lnTo>
                  <a:lnTo>
                    <a:pt x="35" y="78"/>
                  </a:lnTo>
                  <a:lnTo>
                    <a:pt x="61" y="8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45" name="Line 229"/>
            <p:cNvSpPr>
              <a:spLocks noChangeShapeType="1"/>
            </p:cNvSpPr>
            <p:nvPr/>
          </p:nvSpPr>
          <p:spPr bwMode="auto">
            <a:xfrm>
              <a:off x="4211" y="1654"/>
              <a:ext cx="44" cy="36"/>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5046" name="Line 230"/>
            <p:cNvSpPr>
              <a:spLocks noChangeShapeType="1"/>
            </p:cNvSpPr>
            <p:nvPr/>
          </p:nvSpPr>
          <p:spPr bwMode="auto">
            <a:xfrm flipH="1">
              <a:off x="4215" y="1692"/>
              <a:ext cx="51" cy="1"/>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latin typeface="+mn-lt"/>
              </a:endParaRPr>
            </a:p>
          </p:txBody>
        </p:sp>
        <p:sp>
          <p:nvSpPr>
            <p:cNvPr id="35047" name="Freeform 231"/>
            <p:cNvSpPr>
              <a:spLocks/>
            </p:cNvSpPr>
            <p:nvPr/>
          </p:nvSpPr>
          <p:spPr bwMode="auto">
            <a:xfrm>
              <a:off x="4094" y="1529"/>
              <a:ext cx="17" cy="19"/>
            </a:xfrm>
            <a:custGeom>
              <a:avLst/>
              <a:gdLst/>
              <a:ahLst/>
              <a:cxnLst>
                <a:cxn ang="0">
                  <a:pos x="16" y="15"/>
                </a:cxn>
                <a:cxn ang="0">
                  <a:pos x="14" y="8"/>
                </a:cxn>
                <a:cxn ang="0">
                  <a:pos x="16" y="1"/>
                </a:cxn>
                <a:cxn ang="0">
                  <a:pos x="14" y="0"/>
                </a:cxn>
                <a:cxn ang="0">
                  <a:pos x="8" y="0"/>
                </a:cxn>
                <a:cxn ang="0">
                  <a:pos x="2" y="0"/>
                </a:cxn>
                <a:cxn ang="0">
                  <a:pos x="1" y="1"/>
                </a:cxn>
                <a:cxn ang="0">
                  <a:pos x="0" y="8"/>
                </a:cxn>
                <a:cxn ang="0">
                  <a:pos x="0" y="14"/>
                </a:cxn>
                <a:cxn ang="0">
                  <a:pos x="1" y="16"/>
                </a:cxn>
                <a:cxn ang="0">
                  <a:pos x="7" y="18"/>
                </a:cxn>
                <a:cxn ang="0">
                  <a:pos x="13" y="16"/>
                </a:cxn>
                <a:cxn ang="0">
                  <a:pos x="16" y="15"/>
                </a:cxn>
              </a:cxnLst>
              <a:rect l="0" t="0" r="r" b="b"/>
              <a:pathLst>
                <a:path w="17" h="19">
                  <a:moveTo>
                    <a:pt x="16" y="15"/>
                  </a:moveTo>
                  <a:lnTo>
                    <a:pt x="14" y="8"/>
                  </a:lnTo>
                  <a:lnTo>
                    <a:pt x="16" y="1"/>
                  </a:lnTo>
                  <a:lnTo>
                    <a:pt x="14" y="0"/>
                  </a:lnTo>
                  <a:lnTo>
                    <a:pt x="8" y="0"/>
                  </a:lnTo>
                  <a:lnTo>
                    <a:pt x="2" y="0"/>
                  </a:lnTo>
                  <a:lnTo>
                    <a:pt x="1" y="1"/>
                  </a:lnTo>
                  <a:lnTo>
                    <a:pt x="0" y="8"/>
                  </a:lnTo>
                  <a:lnTo>
                    <a:pt x="0" y="14"/>
                  </a:lnTo>
                  <a:lnTo>
                    <a:pt x="1" y="16"/>
                  </a:lnTo>
                  <a:lnTo>
                    <a:pt x="7" y="18"/>
                  </a:lnTo>
                  <a:lnTo>
                    <a:pt x="13" y="16"/>
                  </a:lnTo>
                  <a:lnTo>
                    <a:pt x="16" y="1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48" name="Freeform 232"/>
            <p:cNvSpPr>
              <a:spLocks/>
            </p:cNvSpPr>
            <p:nvPr/>
          </p:nvSpPr>
          <p:spPr bwMode="auto">
            <a:xfrm>
              <a:off x="4094" y="1532"/>
              <a:ext cx="17" cy="17"/>
            </a:xfrm>
            <a:custGeom>
              <a:avLst/>
              <a:gdLst/>
              <a:ahLst/>
              <a:cxnLst>
                <a:cxn ang="0">
                  <a:pos x="12" y="16"/>
                </a:cxn>
                <a:cxn ang="0">
                  <a:pos x="0" y="12"/>
                </a:cxn>
                <a:cxn ang="0">
                  <a:pos x="0" y="4"/>
                </a:cxn>
                <a:cxn ang="0">
                  <a:pos x="4" y="0"/>
                </a:cxn>
                <a:cxn ang="0">
                  <a:pos x="16" y="4"/>
                </a:cxn>
                <a:cxn ang="0">
                  <a:pos x="16" y="12"/>
                </a:cxn>
                <a:cxn ang="0">
                  <a:pos x="12" y="16"/>
                </a:cxn>
              </a:cxnLst>
              <a:rect l="0" t="0" r="r" b="b"/>
              <a:pathLst>
                <a:path w="17" h="17">
                  <a:moveTo>
                    <a:pt x="12" y="16"/>
                  </a:moveTo>
                  <a:lnTo>
                    <a:pt x="0" y="12"/>
                  </a:lnTo>
                  <a:lnTo>
                    <a:pt x="0" y="4"/>
                  </a:lnTo>
                  <a:lnTo>
                    <a:pt x="4" y="0"/>
                  </a:lnTo>
                  <a:lnTo>
                    <a:pt x="16" y="4"/>
                  </a:lnTo>
                  <a:lnTo>
                    <a:pt x="16" y="12"/>
                  </a:lnTo>
                  <a:lnTo>
                    <a:pt x="12"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49" name="Freeform 233"/>
            <p:cNvSpPr>
              <a:spLocks/>
            </p:cNvSpPr>
            <p:nvPr/>
          </p:nvSpPr>
          <p:spPr bwMode="auto">
            <a:xfrm>
              <a:off x="4041" y="1526"/>
              <a:ext cx="17" cy="19"/>
            </a:xfrm>
            <a:custGeom>
              <a:avLst/>
              <a:gdLst/>
              <a:ahLst/>
              <a:cxnLst>
                <a:cxn ang="0">
                  <a:pos x="16" y="15"/>
                </a:cxn>
                <a:cxn ang="0">
                  <a:pos x="16" y="3"/>
                </a:cxn>
                <a:cxn ang="0">
                  <a:pos x="16" y="1"/>
                </a:cxn>
                <a:cxn ang="0">
                  <a:pos x="14" y="1"/>
                </a:cxn>
                <a:cxn ang="0">
                  <a:pos x="9" y="0"/>
                </a:cxn>
                <a:cxn ang="0">
                  <a:pos x="2" y="1"/>
                </a:cxn>
                <a:cxn ang="0">
                  <a:pos x="1" y="2"/>
                </a:cxn>
                <a:cxn ang="0">
                  <a:pos x="0" y="15"/>
                </a:cxn>
                <a:cxn ang="0">
                  <a:pos x="2" y="18"/>
                </a:cxn>
                <a:cxn ang="0">
                  <a:pos x="9" y="18"/>
                </a:cxn>
                <a:cxn ang="0">
                  <a:pos x="14" y="18"/>
                </a:cxn>
                <a:cxn ang="0">
                  <a:pos x="16" y="15"/>
                </a:cxn>
              </a:cxnLst>
              <a:rect l="0" t="0" r="r" b="b"/>
              <a:pathLst>
                <a:path w="17" h="19">
                  <a:moveTo>
                    <a:pt x="16" y="15"/>
                  </a:moveTo>
                  <a:lnTo>
                    <a:pt x="16" y="3"/>
                  </a:lnTo>
                  <a:lnTo>
                    <a:pt x="16" y="1"/>
                  </a:lnTo>
                  <a:lnTo>
                    <a:pt x="14" y="1"/>
                  </a:lnTo>
                  <a:lnTo>
                    <a:pt x="9" y="0"/>
                  </a:lnTo>
                  <a:lnTo>
                    <a:pt x="2" y="1"/>
                  </a:lnTo>
                  <a:lnTo>
                    <a:pt x="1" y="2"/>
                  </a:lnTo>
                  <a:lnTo>
                    <a:pt x="0" y="15"/>
                  </a:lnTo>
                  <a:lnTo>
                    <a:pt x="2" y="18"/>
                  </a:lnTo>
                  <a:lnTo>
                    <a:pt x="9" y="18"/>
                  </a:lnTo>
                  <a:lnTo>
                    <a:pt x="14" y="18"/>
                  </a:lnTo>
                  <a:lnTo>
                    <a:pt x="16" y="1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50" name="Freeform 234"/>
            <p:cNvSpPr>
              <a:spLocks/>
            </p:cNvSpPr>
            <p:nvPr/>
          </p:nvSpPr>
          <p:spPr bwMode="auto">
            <a:xfrm>
              <a:off x="3766" y="1503"/>
              <a:ext cx="17" cy="17"/>
            </a:xfrm>
            <a:custGeom>
              <a:avLst/>
              <a:gdLst/>
              <a:ahLst/>
              <a:cxnLst>
                <a:cxn ang="0">
                  <a:pos x="14" y="14"/>
                </a:cxn>
                <a:cxn ang="0">
                  <a:pos x="16" y="0"/>
                </a:cxn>
                <a:cxn ang="0">
                  <a:pos x="5" y="0"/>
                </a:cxn>
                <a:cxn ang="0">
                  <a:pos x="0" y="16"/>
                </a:cxn>
                <a:cxn ang="0">
                  <a:pos x="14" y="14"/>
                </a:cxn>
              </a:cxnLst>
              <a:rect l="0" t="0" r="r" b="b"/>
              <a:pathLst>
                <a:path w="17" h="17">
                  <a:moveTo>
                    <a:pt x="14" y="14"/>
                  </a:moveTo>
                  <a:lnTo>
                    <a:pt x="16" y="0"/>
                  </a:lnTo>
                  <a:lnTo>
                    <a:pt x="5" y="0"/>
                  </a:lnTo>
                  <a:lnTo>
                    <a:pt x="0" y="16"/>
                  </a:lnTo>
                  <a:lnTo>
                    <a:pt x="14" y="14"/>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51" name="Freeform 235"/>
            <p:cNvSpPr>
              <a:spLocks/>
            </p:cNvSpPr>
            <p:nvPr/>
          </p:nvSpPr>
          <p:spPr bwMode="auto">
            <a:xfrm>
              <a:off x="3756" y="1503"/>
              <a:ext cx="17" cy="17"/>
            </a:xfrm>
            <a:custGeom>
              <a:avLst/>
              <a:gdLst/>
              <a:ahLst/>
              <a:cxnLst>
                <a:cxn ang="0">
                  <a:pos x="11" y="16"/>
                </a:cxn>
                <a:cxn ang="0">
                  <a:pos x="16" y="0"/>
                </a:cxn>
                <a:cxn ang="0">
                  <a:pos x="8" y="0"/>
                </a:cxn>
                <a:cxn ang="0">
                  <a:pos x="0" y="10"/>
                </a:cxn>
                <a:cxn ang="0">
                  <a:pos x="11" y="16"/>
                </a:cxn>
              </a:cxnLst>
              <a:rect l="0" t="0" r="r" b="b"/>
              <a:pathLst>
                <a:path w="17" h="17">
                  <a:moveTo>
                    <a:pt x="11" y="16"/>
                  </a:moveTo>
                  <a:lnTo>
                    <a:pt x="16" y="0"/>
                  </a:lnTo>
                  <a:lnTo>
                    <a:pt x="8" y="0"/>
                  </a:lnTo>
                  <a:lnTo>
                    <a:pt x="0" y="10"/>
                  </a:lnTo>
                  <a:lnTo>
                    <a:pt x="11"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52" name="Freeform 236"/>
            <p:cNvSpPr>
              <a:spLocks/>
            </p:cNvSpPr>
            <p:nvPr/>
          </p:nvSpPr>
          <p:spPr bwMode="auto">
            <a:xfrm>
              <a:off x="3748" y="1498"/>
              <a:ext cx="17" cy="17"/>
            </a:xfrm>
            <a:custGeom>
              <a:avLst/>
              <a:gdLst/>
              <a:ahLst/>
              <a:cxnLst>
                <a:cxn ang="0">
                  <a:pos x="0" y="5"/>
                </a:cxn>
                <a:cxn ang="0">
                  <a:pos x="10" y="16"/>
                </a:cxn>
                <a:cxn ang="0">
                  <a:pos x="16" y="7"/>
                </a:cxn>
                <a:cxn ang="0">
                  <a:pos x="8" y="0"/>
                </a:cxn>
              </a:cxnLst>
              <a:rect l="0" t="0" r="r" b="b"/>
              <a:pathLst>
                <a:path w="17" h="17">
                  <a:moveTo>
                    <a:pt x="0" y="5"/>
                  </a:moveTo>
                  <a:lnTo>
                    <a:pt x="10" y="16"/>
                  </a:lnTo>
                  <a:lnTo>
                    <a:pt x="16" y="7"/>
                  </a:lnTo>
                  <a:lnTo>
                    <a:pt x="8"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53" name="Freeform 237"/>
            <p:cNvSpPr>
              <a:spLocks/>
            </p:cNvSpPr>
            <p:nvPr/>
          </p:nvSpPr>
          <p:spPr bwMode="auto">
            <a:xfrm>
              <a:off x="3759" y="1494"/>
              <a:ext cx="17" cy="17"/>
            </a:xfrm>
            <a:custGeom>
              <a:avLst/>
              <a:gdLst/>
              <a:ahLst/>
              <a:cxnLst>
                <a:cxn ang="0">
                  <a:pos x="0" y="6"/>
                </a:cxn>
                <a:cxn ang="0">
                  <a:pos x="9" y="16"/>
                </a:cxn>
                <a:cxn ang="0">
                  <a:pos x="16" y="9"/>
                </a:cxn>
                <a:cxn ang="0">
                  <a:pos x="6" y="0"/>
                </a:cxn>
                <a:cxn ang="0">
                  <a:pos x="0" y="6"/>
                </a:cxn>
              </a:cxnLst>
              <a:rect l="0" t="0" r="r" b="b"/>
              <a:pathLst>
                <a:path w="17" h="17">
                  <a:moveTo>
                    <a:pt x="0" y="6"/>
                  </a:moveTo>
                  <a:lnTo>
                    <a:pt x="9" y="16"/>
                  </a:lnTo>
                  <a:lnTo>
                    <a:pt x="16" y="9"/>
                  </a:lnTo>
                  <a:lnTo>
                    <a:pt x="6" y="0"/>
                  </a:lnTo>
                  <a:lnTo>
                    <a:pt x="0" y="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54" name="Freeform 238"/>
            <p:cNvSpPr>
              <a:spLocks/>
            </p:cNvSpPr>
            <p:nvPr/>
          </p:nvSpPr>
          <p:spPr bwMode="auto">
            <a:xfrm>
              <a:off x="3762" y="1500"/>
              <a:ext cx="17" cy="17"/>
            </a:xfrm>
            <a:custGeom>
              <a:avLst/>
              <a:gdLst/>
              <a:ahLst/>
              <a:cxnLst>
                <a:cxn ang="0">
                  <a:pos x="13" y="16"/>
                </a:cxn>
                <a:cxn ang="0">
                  <a:pos x="16" y="11"/>
                </a:cxn>
                <a:cxn ang="0">
                  <a:pos x="6" y="0"/>
                </a:cxn>
                <a:cxn ang="0">
                  <a:pos x="0" y="16"/>
                </a:cxn>
                <a:cxn ang="0">
                  <a:pos x="13" y="16"/>
                </a:cxn>
              </a:cxnLst>
              <a:rect l="0" t="0" r="r" b="b"/>
              <a:pathLst>
                <a:path w="17" h="17">
                  <a:moveTo>
                    <a:pt x="13" y="16"/>
                  </a:moveTo>
                  <a:lnTo>
                    <a:pt x="16" y="11"/>
                  </a:lnTo>
                  <a:lnTo>
                    <a:pt x="6" y="0"/>
                  </a:lnTo>
                  <a:lnTo>
                    <a:pt x="0" y="16"/>
                  </a:lnTo>
                  <a:lnTo>
                    <a:pt x="13"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sp>
          <p:nvSpPr>
            <p:cNvPr id="35055" name="Freeform 239"/>
            <p:cNvSpPr>
              <a:spLocks/>
            </p:cNvSpPr>
            <p:nvPr/>
          </p:nvSpPr>
          <p:spPr bwMode="auto">
            <a:xfrm>
              <a:off x="3732" y="1509"/>
              <a:ext cx="25" cy="17"/>
            </a:xfrm>
            <a:custGeom>
              <a:avLst/>
              <a:gdLst/>
              <a:ahLst/>
              <a:cxnLst>
                <a:cxn ang="0">
                  <a:pos x="24" y="0"/>
                </a:cxn>
                <a:cxn ang="0">
                  <a:pos x="18" y="11"/>
                </a:cxn>
                <a:cxn ang="0">
                  <a:pos x="12" y="16"/>
                </a:cxn>
                <a:cxn ang="0">
                  <a:pos x="5" y="11"/>
                </a:cxn>
                <a:cxn ang="0">
                  <a:pos x="0" y="4"/>
                </a:cxn>
              </a:cxnLst>
              <a:rect l="0" t="0" r="r" b="b"/>
              <a:pathLst>
                <a:path w="25" h="17">
                  <a:moveTo>
                    <a:pt x="24" y="0"/>
                  </a:moveTo>
                  <a:lnTo>
                    <a:pt x="18" y="11"/>
                  </a:lnTo>
                  <a:lnTo>
                    <a:pt x="12" y="16"/>
                  </a:lnTo>
                  <a:lnTo>
                    <a:pt x="5" y="11"/>
                  </a:lnTo>
                  <a:lnTo>
                    <a:pt x="0" y="4"/>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latin typeface="+mn-lt"/>
              </a:endParaRPr>
            </a:p>
          </p:txBody>
        </p:sp>
      </p:grpSp>
      <p:sp>
        <p:nvSpPr>
          <p:cNvPr id="35056" name="Text Box 240"/>
          <p:cNvSpPr txBox="1">
            <a:spLocks noChangeArrowheads="1"/>
          </p:cNvSpPr>
          <p:nvPr/>
        </p:nvSpPr>
        <p:spPr bwMode="auto">
          <a:xfrm>
            <a:off x="4886325" y="4117975"/>
            <a:ext cx="769938" cy="461963"/>
          </a:xfrm>
          <a:prstGeom prst="rect">
            <a:avLst/>
          </a:prstGeom>
          <a:noFill/>
          <a:ln w="9525">
            <a:noFill/>
            <a:miter lim="800000"/>
            <a:headEnd/>
            <a:tailEnd/>
          </a:ln>
          <a:effectLst/>
        </p:spPr>
        <p:txBody>
          <a:bodyPr wrap="none" lIns="92075" tIns="46038" rIns="92075" bIns="46038">
            <a:spAutoFit/>
          </a:bodyPr>
          <a:lstStyle/>
          <a:p>
            <a:pPr eaLnBrk="0" hangingPunct="0">
              <a:spcBef>
                <a:spcPct val="20000"/>
              </a:spcBef>
              <a:buClr>
                <a:schemeClr val="tx1"/>
              </a:buClr>
              <a:defRPr/>
            </a:pPr>
            <a:r>
              <a:rPr lang="en-US">
                <a:solidFill>
                  <a:schemeClr val="tx1"/>
                </a:solidFill>
                <a:latin typeface="+mn-lt"/>
              </a:rPr>
              <a:t>NTR</a:t>
            </a:r>
          </a:p>
        </p:txBody>
      </p:sp>
      <p:sp>
        <p:nvSpPr>
          <p:cNvPr id="35057" name="Text Box 241"/>
          <p:cNvSpPr txBox="1">
            <a:spLocks noChangeArrowheads="1"/>
          </p:cNvSpPr>
          <p:nvPr/>
        </p:nvSpPr>
        <p:spPr bwMode="auto">
          <a:xfrm>
            <a:off x="6194425" y="1500188"/>
            <a:ext cx="755650" cy="461962"/>
          </a:xfrm>
          <a:prstGeom prst="rect">
            <a:avLst/>
          </a:prstGeom>
          <a:noFill/>
          <a:ln w="9525">
            <a:noFill/>
            <a:miter lim="800000"/>
            <a:headEnd/>
            <a:tailEnd/>
          </a:ln>
          <a:effectLst/>
        </p:spPr>
        <p:txBody>
          <a:bodyPr wrap="none" lIns="92075" tIns="46038" rIns="92075" bIns="46038">
            <a:spAutoFit/>
          </a:bodyPr>
          <a:lstStyle/>
          <a:p>
            <a:pPr eaLnBrk="0" hangingPunct="0">
              <a:spcBef>
                <a:spcPct val="20000"/>
              </a:spcBef>
              <a:buClr>
                <a:schemeClr val="tx1"/>
              </a:buClr>
              <a:defRPr/>
            </a:pPr>
            <a:r>
              <a:rPr lang="en-US">
                <a:solidFill>
                  <a:schemeClr val="tx1"/>
                </a:solidFill>
                <a:latin typeface="+mn-lt"/>
              </a:rPr>
              <a:t>IEJU</a:t>
            </a:r>
          </a:p>
        </p:txBody>
      </p:sp>
    </p:spTree>
    <p:extLst>
      <p:ext uri="{BB962C8B-B14F-4D97-AF65-F5344CB8AC3E}">
        <p14:creationId xmlns:p14="http://schemas.microsoft.com/office/powerpoint/2010/main" val="2633975598"/>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idx="4294967295"/>
          </p:nvPr>
        </p:nvSpPr>
        <p:spPr>
          <a:xfrm>
            <a:off x="-26479" y="-61784"/>
            <a:ext cx="9144000" cy="1143000"/>
          </a:xfrm>
        </p:spPr>
        <p:txBody>
          <a:bodyPr>
            <a:normAutofit/>
            <a:scene3d>
              <a:camera prst="orthographicFront"/>
              <a:lightRig rig="soft" dir="t">
                <a:rot lat="0" lon="0" rev="16800000"/>
              </a:lightRig>
            </a:scene3d>
            <a:sp3d prstMaterial="softEdge">
              <a:bevelT w="38100" h="38100"/>
            </a:sp3d>
          </a:bodyPr>
          <a:lstStyle/>
          <a:p>
            <a:pPr algn="ctr" eaLnBrk="1" fontAlgn="auto" hangingPunct="1">
              <a:spcAft>
                <a:spcPts val="0"/>
              </a:spcAft>
              <a:defRPr/>
            </a:pPr>
            <a:r>
              <a:rPr lang="en-US" sz="2800">
                <a:solidFill>
                  <a:schemeClr val="accent2">
                    <a:lumMod val="75000"/>
                  </a:schemeClr>
                </a:solidFill>
                <a:latin typeface="+mn-lt"/>
              </a:rPr>
              <a:t>Time Base</a:t>
            </a:r>
          </a:p>
        </p:txBody>
      </p:sp>
      <p:sp>
        <p:nvSpPr>
          <p:cNvPr id="78850" name="Rectangle 3"/>
          <p:cNvSpPr>
            <a:spLocks noGrp="1" noChangeArrowheads="1"/>
          </p:cNvSpPr>
          <p:nvPr>
            <p:ph sz="half" idx="4294967295"/>
          </p:nvPr>
        </p:nvSpPr>
        <p:spPr>
          <a:xfrm>
            <a:off x="0" y="1600200"/>
            <a:ext cx="5029200" cy="4349750"/>
          </a:xfrm>
        </p:spPr>
        <p:txBody>
          <a:bodyPr>
            <a:normAutofit/>
          </a:bodyPr>
          <a:lstStyle/>
          <a:p>
            <a:pPr eaLnBrk="1" hangingPunct="1"/>
            <a:r>
              <a:rPr lang="en-US" sz="2000"/>
              <a:t>Zulu or GMT is the only authorize Time Base</a:t>
            </a:r>
            <a:endParaRPr lang="en-US" sz="2000">
              <a:cs typeface="Arial"/>
            </a:endParaRPr>
          </a:p>
          <a:p>
            <a:pPr eaLnBrk="1" hangingPunct="1"/>
            <a:endParaRPr lang="en-US" sz="2000">
              <a:cs typeface="Arial"/>
            </a:endParaRPr>
          </a:p>
          <a:p>
            <a:pPr eaLnBrk="1" hangingPunct="1"/>
            <a:r>
              <a:rPr lang="en-US" sz="2000"/>
              <a:t>Two NTRs will interfere with the Network and cause Fracture</a:t>
            </a:r>
            <a:endParaRPr lang="en-US" sz="2000">
              <a:cs typeface="Arial"/>
            </a:endParaRPr>
          </a:p>
          <a:p>
            <a:pPr lvl="2" eaLnBrk="1" hangingPunct="1"/>
            <a:r>
              <a:rPr lang="en-US" sz="2000"/>
              <a:t>Note: NTRs do not have to be in line-of-sight of each other to interfere.</a:t>
            </a:r>
            <a:endParaRPr lang="en-US" sz="2000">
              <a:cs typeface="Arial"/>
            </a:endParaRPr>
          </a:p>
          <a:p>
            <a:pPr lvl="2" eaLnBrk="1" hangingPunct="1"/>
            <a:endParaRPr lang="en-US" sz="2000">
              <a:cs typeface="Arial"/>
            </a:endParaRPr>
          </a:p>
          <a:p>
            <a:pPr eaLnBrk="1" hangingPunct="1"/>
            <a:r>
              <a:rPr lang="en-US" sz="2000"/>
              <a:t>Two NTRs need different Crypto </a:t>
            </a:r>
            <a:endParaRPr lang="en-US" sz="2000">
              <a:cs typeface="Arial"/>
            </a:endParaRPr>
          </a:p>
        </p:txBody>
      </p:sp>
      <p:sp>
        <p:nvSpPr>
          <p:cNvPr id="86020" name="AutoShape 4"/>
          <p:cNvSpPr>
            <a:spLocks noChangeArrowheads="1"/>
          </p:cNvSpPr>
          <p:nvPr/>
        </p:nvSpPr>
        <p:spPr bwMode="auto">
          <a:xfrm rot="12540000" flipH="1" flipV="1">
            <a:off x="6448424" y="1547813"/>
            <a:ext cx="952500" cy="2114550"/>
          </a:xfrm>
          <a:custGeom>
            <a:avLst/>
            <a:gdLst>
              <a:gd name="G0" fmla="+- 10181 0 0"/>
              <a:gd name="G1" fmla="+- 21600 0 10181"/>
              <a:gd name="G2" fmla="*/ 10181 1 2"/>
              <a:gd name="G3" fmla="+- 21600 0 G2"/>
              <a:gd name="G4" fmla="+/ 10181 21600 2"/>
              <a:gd name="G5" fmla="+/ G1 0 2"/>
              <a:gd name="G6" fmla="*/ 21600 21600 10181"/>
              <a:gd name="G7" fmla="*/ G6 1 2"/>
              <a:gd name="G8" fmla="+- 21600 0 G7"/>
              <a:gd name="G9" fmla="*/ 21600 1 2"/>
              <a:gd name="G10" fmla="+- 10181 0 G9"/>
              <a:gd name="G11" fmla="?: G10 G8 0"/>
              <a:gd name="G12" fmla="?: G10 G7 21600"/>
              <a:gd name="T0" fmla="*/ 16509 w 21600"/>
              <a:gd name="T1" fmla="*/ 10800 h 21600"/>
              <a:gd name="T2" fmla="*/ 10800 w 21600"/>
              <a:gd name="T3" fmla="*/ 21600 h 21600"/>
              <a:gd name="T4" fmla="*/ 5091 w 21600"/>
              <a:gd name="T5" fmla="*/ 10800 h 21600"/>
              <a:gd name="T6" fmla="*/ 10800 w 21600"/>
              <a:gd name="T7" fmla="*/ 0 h 21600"/>
              <a:gd name="T8" fmla="*/ 6891 w 21600"/>
              <a:gd name="T9" fmla="*/ 6891 h 21600"/>
              <a:gd name="T10" fmla="*/ 14709 w 21600"/>
              <a:gd name="T11" fmla="*/ 14709 h 21600"/>
            </a:gdLst>
            <a:ahLst/>
            <a:cxnLst>
              <a:cxn ang="0">
                <a:pos x="T0" y="T1"/>
              </a:cxn>
              <a:cxn ang="0">
                <a:pos x="T2" y="T3"/>
              </a:cxn>
              <a:cxn ang="0">
                <a:pos x="T4" y="T5"/>
              </a:cxn>
              <a:cxn ang="0">
                <a:pos x="T6" y="T7"/>
              </a:cxn>
            </a:cxnLst>
            <a:rect l="T8" t="T9" r="T10" b="T11"/>
            <a:pathLst>
              <a:path w="21600" h="21600">
                <a:moveTo>
                  <a:pt x="0" y="0"/>
                </a:moveTo>
                <a:lnTo>
                  <a:pt x="10181" y="21600"/>
                </a:lnTo>
                <a:lnTo>
                  <a:pt x="11419" y="21600"/>
                </a:lnTo>
                <a:lnTo>
                  <a:pt x="21600" y="0"/>
                </a:lnTo>
                <a:close/>
              </a:path>
            </a:pathLst>
          </a:custGeom>
          <a:gradFill rotWithShape="0">
            <a:gsLst>
              <a:gs pos="0">
                <a:srgbClr val="FFFF00"/>
              </a:gs>
              <a:gs pos="100000">
                <a:srgbClr val="FF9900"/>
              </a:gs>
            </a:gsLst>
            <a:lin ang="18900000" scaled="1"/>
          </a:gradFill>
          <a:ln w="28575">
            <a:solidFill>
              <a:schemeClr val="folHlink"/>
            </a:solidFill>
            <a:miter lim="800000"/>
            <a:headEnd/>
            <a:tailEnd/>
          </a:ln>
          <a:effectLst>
            <a:outerShdw dist="107763" dir="2700000" algn="ctr" rotWithShape="0">
              <a:schemeClr val="bg2"/>
            </a:outerShdw>
          </a:effectLst>
        </p:spPr>
        <p:txBody>
          <a:bodyPr wrap="none" anchor="ctr"/>
          <a:lstStyle/>
          <a:p>
            <a:pPr algn="ctr">
              <a:defRPr/>
            </a:pPr>
            <a:endParaRPr lang="en-US">
              <a:solidFill>
                <a:schemeClr val="tx1"/>
              </a:solidFill>
              <a:latin typeface="Times New Roman" pitchFamily="18" charset="0"/>
            </a:endParaRPr>
          </a:p>
        </p:txBody>
      </p:sp>
      <p:grpSp>
        <p:nvGrpSpPr>
          <p:cNvPr id="78852" name="Group 5"/>
          <p:cNvGrpSpPr>
            <a:grpSpLocks/>
          </p:cNvGrpSpPr>
          <p:nvPr/>
        </p:nvGrpSpPr>
        <p:grpSpPr bwMode="auto">
          <a:xfrm>
            <a:off x="5883274" y="3251200"/>
            <a:ext cx="900112" cy="642938"/>
            <a:chOff x="3011" y="2145"/>
            <a:chExt cx="567" cy="405"/>
          </a:xfrm>
        </p:grpSpPr>
        <p:sp>
          <p:nvSpPr>
            <p:cNvPr id="78875" name="Freeform 6"/>
            <p:cNvSpPr>
              <a:spLocks/>
            </p:cNvSpPr>
            <p:nvPr/>
          </p:nvSpPr>
          <p:spPr bwMode="auto">
            <a:xfrm>
              <a:off x="3011" y="2384"/>
              <a:ext cx="333" cy="31"/>
            </a:xfrm>
            <a:custGeom>
              <a:avLst/>
              <a:gdLst>
                <a:gd name="T0" fmla="*/ 47 w 333"/>
                <a:gd name="T1" fmla="*/ 30 h 31"/>
                <a:gd name="T2" fmla="*/ 47 w 333"/>
                <a:gd name="T3" fmla="*/ 24 h 31"/>
                <a:gd name="T4" fmla="*/ 22 w 333"/>
                <a:gd name="T5" fmla="*/ 24 h 31"/>
                <a:gd name="T6" fmla="*/ 0 w 333"/>
                <a:gd name="T7" fmla="*/ 18 h 31"/>
                <a:gd name="T8" fmla="*/ 0 w 333"/>
                <a:gd name="T9" fmla="*/ 4 h 31"/>
                <a:gd name="T10" fmla="*/ 12 w 333"/>
                <a:gd name="T11" fmla="*/ 0 h 31"/>
                <a:gd name="T12" fmla="*/ 22 w 333"/>
                <a:gd name="T13" fmla="*/ 1 h 31"/>
                <a:gd name="T14" fmla="*/ 24 w 333"/>
                <a:gd name="T15" fmla="*/ 0 h 31"/>
                <a:gd name="T16" fmla="*/ 76 w 333"/>
                <a:gd name="T17" fmla="*/ 0 h 31"/>
                <a:gd name="T18" fmla="*/ 74 w 333"/>
                <a:gd name="T19" fmla="*/ 4 h 31"/>
                <a:gd name="T20" fmla="*/ 73 w 333"/>
                <a:gd name="T21" fmla="*/ 7 h 31"/>
                <a:gd name="T22" fmla="*/ 103 w 333"/>
                <a:gd name="T23" fmla="*/ 7 h 31"/>
                <a:gd name="T24" fmla="*/ 103 w 333"/>
                <a:gd name="T25" fmla="*/ 1 h 31"/>
                <a:gd name="T26" fmla="*/ 105 w 333"/>
                <a:gd name="T27" fmla="*/ 0 h 31"/>
                <a:gd name="T28" fmla="*/ 332 w 333"/>
                <a:gd name="T29" fmla="*/ 0 h 31"/>
                <a:gd name="T30" fmla="*/ 332 w 333"/>
                <a:gd name="T31" fmla="*/ 24 h 31"/>
                <a:gd name="T32" fmla="*/ 313 w 333"/>
                <a:gd name="T33" fmla="*/ 24 h 31"/>
                <a:gd name="T34" fmla="*/ 314 w 333"/>
                <a:gd name="T35" fmla="*/ 30 h 31"/>
                <a:gd name="T36" fmla="*/ 47 w 333"/>
                <a:gd name="T37" fmla="*/ 30 h 3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33"/>
                <a:gd name="T58" fmla="*/ 0 h 31"/>
                <a:gd name="T59" fmla="*/ 333 w 333"/>
                <a:gd name="T60" fmla="*/ 31 h 3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33" h="31">
                  <a:moveTo>
                    <a:pt x="47" y="30"/>
                  </a:moveTo>
                  <a:lnTo>
                    <a:pt x="47" y="24"/>
                  </a:lnTo>
                  <a:lnTo>
                    <a:pt x="22" y="24"/>
                  </a:lnTo>
                  <a:lnTo>
                    <a:pt x="0" y="18"/>
                  </a:lnTo>
                  <a:lnTo>
                    <a:pt x="0" y="4"/>
                  </a:lnTo>
                  <a:lnTo>
                    <a:pt x="12" y="0"/>
                  </a:lnTo>
                  <a:lnTo>
                    <a:pt x="22" y="1"/>
                  </a:lnTo>
                  <a:lnTo>
                    <a:pt x="24" y="0"/>
                  </a:lnTo>
                  <a:lnTo>
                    <a:pt x="76" y="0"/>
                  </a:lnTo>
                  <a:lnTo>
                    <a:pt x="74" y="4"/>
                  </a:lnTo>
                  <a:lnTo>
                    <a:pt x="73" y="7"/>
                  </a:lnTo>
                  <a:lnTo>
                    <a:pt x="103" y="7"/>
                  </a:lnTo>
                  <a:lnTo>
                    <a:pt x="103" y="1"/>
                  </a:lnTo>
                  <a:lnTo>
                    <a:pt x="105" y="0"/>
                  </a:lnTo>
                  <a:lnTo>
                    <a:pt x="332" y="0"/>
                  </a:lnTo>
                  <a:lnTo>
                    <a:pt x="332" y="24"/>
                  </a:lnTo>
                  <a:lnTo>
                    <a:pt x="313" y="24"/>
                  </a:lnTo>
                  <a:lnTo>
                    <a:pt x="314" y="30"/>
                  </a:lnTo>
                  <a:lnTo>
                    <a:pt x="47" y="3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78876" name="Freeform 7"/>
            <p:cNvSpPr>
              <a:spLocks/>
            </p:cNvSpPr>
            <p:nvPr/>
          </p:nvSpPr>
          <p:spPr bwMode="auto">
            <a:xfrm>
              <a:off x="3058" y="2363"/>
              <a:ext cx="403" cy="182"/>
            </a:xfrm>
            <a:custGeom>
              <a:avLst/>
              <a:gdLst>
                <a:gd name="T0" fmla="*/ 217 w 403"/>
                <a:gd name="T1" fmla="*/ 160 h 182"/>
                <a:gd name="T2" fmla="*/ 210 w 403"/>
                <a:gd name="T3" fmla="*/ 159 h 182"/>
                <a:gd name="T4" fmla="*/ 205 w 403"/>
                <a:gd name="T5" fmla="*/ 160 h 182"/>
                <a:gd name="T6" fmla="*/ 198 w 403"/>
                <a:gd name="T7" fmla="*/ 161 h 182"/>
                <a:gd name="T8" fmla="*/ 192 w 403"/>
                <a:gd name="T9" fmla="*/ 162 h 182"/>
                <a:gd name="T10" fmla="*/ 189 w 403"/>
                <a:gd name="T11" fmla="*/ 159 h 182"/>
                <a:gd name="T12" fmla="*/ 189 w 403"/>
                <a:gd name="T13" fmla="*/ 157 h 182"/>
                <a:gd name="T14" fmla="*/ 182 w 403"/>
                <a:gd name="T15" fmla="*/ 157 h 182"/>
                <a:gd name="T16" fmla="*/ 180 w 403"/>
                <a:gd name="T17" fmla="*/ 159 h 182"/>
                <a:gd name="T18" fmla="*/ 178 w 403"/>
                <a:gd name="T19" fmla="*/ 157 h 182"/>
                <a:gd name="T20" fmla="*/ 183 w 403"/>
                <a:gd name="T21" fmla="*/ 151 h 182"/>
                <a:gd name="T22" fmla="*/ 173 w 403"/>
                <a:gd name="T23" fmla="*/ 153 h 182"/>
                <a:gd name="T24" fmla="*/ 169 w 403"/>
                <a:gd name="T25" fmla="*/ 155 h 182"/>
                <a:gd name="T26" fmla="*/ 170 w 403"/>
                <a:gd name="T27" fmla="*/ 151 h 182"/>
                <a:gd name="T28" fmla="*/ 167 w 403"/>
                <a:gd name="T29" fmla="*/ 151 h 182"/>
                <a:gd name="T30" fmla="*/ 162 w 403"/>
                <a:gd name="T31" fmla="*/ 154 h 182"/>
                <a:gd name="T32" fmla="*/ 156 w 403"/>
                <a:gd name="T33" fmla="*/ 161 h 182"/>
                <a:gd name="T34" fmla="*/ 153 w 403"/>
                <a:gd name="T35" fmla="*/ 166 h 182"/>
                <a:gd name="T36" fmla="*/ 152 w 403"/>
                <a:gd name="T37" fmla="*/ 166 h 182"/>
                <a:gd name="T38" fmla="*/ 152 w 403"/>
                <a:gd name="T39" fmla="*/ 164 h 182"/>
                <a:gd name="T40" fmla="*/ 149 w 403"/>
                <a:gd name="T41" fmla="*/ 168 h 182"/>
                <a:gd name="T42" fmla="*/ 147 w 403"/>
                <a:gd name="T43" fmla="*/ 170 h 182"/>
                <a:gd name="T44" fmla="*/ 146 w 403"/>
                <a:gd name="T45" fmla="*/ 173 h 182"/>
                <a:gd name="T46" fmla="*/ 145 w 403"/>
                <a:gd name="T47" fmla="*/ 177 h 182"/>
                <a:gd name="T48" fmla="*/ 143 w 403"/>
                <a:gd name="T49" fmla="*/ 181 h 182"/>
                <a:gd name="T50" fmla="*/ 141 w 403"/>
                <a:gd name="T51" fmla="*/ 180 h 182"/>
                <a:gd name="T52" fmla="*/ 139 w 403"/>
                <a:gd name="T53" fmla="*/ 177 h 182"/>
                <a:gd name="T54" fmla="*/ 137 w 403"/>
                <a:gd name="T55" fmla="*/ 168 h 182"/>
                <a:gd name="T56" fmla="*/ 133 w 403"/>
                <a:gd name="T57" fmla="*/ 153 h 182"/>
                <a:gd name="T58" fmla="*/ 129 w 403"/>
                <a:gd name="T59" fmla="*/ 143 h 182"/>
                <a:gd name="T60" fmla="*/ 122 w 403"/>
                <a:gd name="T61" fmla="*/ 129 h 182"/>
                <a:gd name="T62" fmla="*/ 113 w 403"/>
                <a:gd name="T63" fmla="*/ 116 h 182"/>
                <a:gd name="T64" fmla="*/ 98 w 403"/>
                <a:gd name="T65" fmla="*/ 100 h 182"/>
                <a:gd name="T66" fmla="*/ 88 w 403"/>
                <a:gd name="T67" fmla="*/ 93 h 182"/>
                <a:gd name="T68" fmla="*/ 66 w 403"/>
                <a:gd name="T69" fmla="*/ 79 h 182"/>
                <a:gd name="T70" fmla="*/ 44 w 403"/>
                <a:gd name="T71" fmla="*/ 67 h 182"/>
                <a:gd name="T72" fmla="*/ 20 w 403"/>
                <a:gd name="T73" fmla="*/ 57 h 182"/>
                <a:gd name="T74" fmla="*/ 0 w 403"/>
                <a:gd name="T75" fmla="*/ 50 h 182"/>
                <a:gd name="T76" fmla="*/ 266 w 403"/>
                <a:gd name="T77" fmla="*/ 45 h 182"/>
                <a:gd name="T78" fmla="*/ 294 w 403"/>
                <a:gd name="T79" fmla="*/ 36 h 182"/>
                <a:gd name="T80" fmla="*/ 307 w 403"/>
                <a:gd name="T81" fmla="*/ 21 h 182"/>
                <a:gd name="T82" fmla="*/ 338 w 403"/>
                <a:gd name="T83" fmla="*/ 3 h 182"/>
                <a:gd name="T84" fmla="*/ 343 w 403"/>
                <a:gd name="T85" fmla="*/ 6 h 182"/>
                <a:gd name="T86" fmla="*/ 352 w 403"/>
                <a:gd name="T87" fmla="*/ 3 h 182"/>
                <a:gd name="T88" fmla="*/ 402 w 403"/>
                <a:gd name="T89" fmla="*/ 1 h 182"/>
                <a:gd name="T90" fmla="*/ 400 w 403"/>
                <a:gd name="T91" fmla="*/ 4 h 182"/>
                <a:gd name="T92" fmla="*/ 398 w 403"/>
                <a:gd name="T93" fmla="*/ 7 h 182"/>
                <a:gd name="T94" fmla="*/ 393 w 403"/>
                <a:gd name="T95" fmla="*/ 12 h 182"/>
                <a:gd name="T96" fmla="*/ 388 w 403"/>
                <a:gd name="T97" fmla="*/ 17 h 182"/>
                <a:gd name="T98" fmla="*/ 382 w 403"/>
                <a:gd name="T99" fmla="*/ 21 h 182"/>
                <a:gd name="T100" fmla="*/ 371 w 403"/>
                <a:gd name="T101" fmla="*/ 26 h 182"/>
                <a:gd name="T102" fmla="*/ 366 w 403"/>
                <a:gd name="T103" fmla="*/ 34 h 182"/>
                <a:gd name="T104" fmla="*/ 322 w 403"/>
                <a:gd name="T105" fmla="*/ 65 h 182"/>
                <a:gd name="T106" fmla="*/ 321 w 403"/>
                <a:gd name="T107" fmla="*/ 70 h 182"/>
                <a:gd name="T108" fmla="*/ 320 w 403"/>
                <a:gd name="T109" fmla="*/ 75 h 182"/>
                <a:gd name="T110" fmla="*/ 312 w 403"/>
                <a:gd name="T111" fmla="*/ 93 h 182"/>
                <a:gd name="T112" fmla="*/ 306 w 403"/>
                <a:gd name="T113" fmla="*/ 100 h 182"/>
                <a:gd name="T114" fmla="*/ 296 w 403"/>
                <a:gd name="T115" fmla="*/ 112 h 182"/>
                <a:gd name="T116" fmla="*/ 284 w 403"/>
                <a:gd name="T117" fmla="*/ 122 h 182"/>
                <a:gd name="T118" fmla="*/ 271 w 403"/>
                <a:gd name="T119" fmla="*/ 132 h 182"/>
                <a:gd name="T120" fmla="*/ 257 w 403"/>
                <a:gd name="T121" fmla="*/ 141 h 182"/>
                <a:gd name="T122" fmla="*/ 243 w 403"/>
                <a:gd name="T123" fmla="*/ 148 h 182"/>
                <a:gd name="T124" fmla="*/ 227 w 403"/>
                <a:gd name="T125" fmla="*/ 157 h 18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03"/>
                <a:gd name="T190" fmla="*/ 0 h 182"/>
                <a:gd name="T191" fmla="*/ 403 w 403"/>
                <a:gd name="T192" fmla="*/ 182 h 18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03" h="182">
                  <a:moveTo>
                    <a:pt x="221" y="158"/>
                  </a:moveTo>
                  <a:lnTo>
                    <a:pt x="217" y="160"/>
                  </a:lnTo>
                  <a:lnTo>
                    <a:pt x="212" y="161"/>
                  </a:lnTo>
                  <a:lnTo>
                    <a:pt x="210" y="159"/>
                  </a:lnTo>
                  <a:lnTo>
                    <a:pt x="207" y="160"/>
                  </a:lnTo>
                  <a:lnTo>
                    <a:pt x="205" y="160"/>
                  </a:lnTo>
                  <a:lnTo>
                    <a:pt x="201" y="161"/>
                  </a:lnTo>
                  <a:lnTo>
                    <a:pt x="198" y="161"/>
                  </a:lnTo>
                  <a:lnTo>
                    <a:pt x="195" y="162"/>
                  </a:lnTo>
                  <a:lnTo>
                    <a:pt x="192" y="162"/>
                  </a:lnTo>
                  <a:lnTo>
                    <a:pt x="189" y="161"/>
                  </a:lnTo>
                  <a:lnTo>
                    <a:pt x="189" y="159"/>
                  </a:lnTo>
                  <a:lnTo>
                    <a:pt x="191" y="157"/>
                  </a:lnTo>
                  <a:lnTo>
                    <a:pt x="189" y="157"/>
                  </a:lnTo>
                  <a:lnTo>
                    <a:pt x="185" y="157"/>
                  </a:lnTo>
                  <a:lnTo>
                    <a:pt x="182" y="157"/>
                  </a:lnTo>
                  <a:lnTo>
                    <a:pt x="181" y="158"/>
                  </a:lnTo>
                  <a:lnTo>
                    <a:pt x="180" y="159"/>
                  </a:lnTo>
                  <a:lnTo>
                    <a:pt x="178" y="159"/>
                  </a:lnTo>
                  <a:lnTo>
                    <a:pt x="178" y="157"/>
                  </a:lnTo>
                  <a:lnTo>
                    <a:pt x="180" y="156"/>
                  </a:lnTo>
                  <a:lnTo>
                    <a:pt x="183" y="151"/>
                  </a:lnTo>
                  <a:lnTo>
                    <a:pt x="174" y="151"/>
                  </a:lnTo>
                  <a:lnTo>
                    <a:pt x="173" y="153"/>
                  </a:lnTo>
                  <a:lnTo>
                    <a:pt x="171" y="154"/>
                  </a:lnTo>
                  <a:lnTo>
                    <a:pt x="169" y="155"/>
                  </a:lnTo>
                  <a:lnTo>
                    <a:pt x="170" y="153"/>
                  </a:lnTo>
                  <a:lnTo>
                    <a:pt x="170" y="151"/>
                  </a:lnTo>
                  <a:lnTo>
                    <a:pt x="169" y="151"/>
                  </a:lnTo>
                  <a:lnTo>
                    <a:pt x="167" y="151"/>
                  </a:lnTo>
                  <a:lnTo>
                    <a:pt x="165" y="153"/>
                  </a:lnTo>
                  <a:lnTo>
                    <a:pt x="162" y="154"/>
                  </a:lnTo>
                  <a:lnTo>
                    <a:pt x="157" y="159"/>
                  </a:lnTo>
                  <a:lnTo>
                    <a:pt x="156" y="161"/>
                  </a:lnTo>
                  <a:lnTo>
                    <a:pt x="155" y="164"/>
                  </a:lnTo>
                  <a:lnTo>
                    <a:pt x="153" y="166"/>
                  </a:lnTo>
                  <a:lnTo>
                    <a:pt x="152" y="169"/>
                  </a:lnTo>
                  <a:lnTo>
                    <a:pt x="152" y="166"/>
                  </a:lnTo>
                  <a:lnTo>
                    <a:pt x="152" y="165"/>
                  </a:lnTo>
                  <a:lnTo>
                    <a:pt x="152" y="164"/>
                  </a:lnTo>
                  <a:lnTo>
                    <a:pt x="150" y="166"/>
                  </a:lnTo>
                  <a:lnTo>
                    <a:pt x="149" y="168"/>
                  </a:lnTo>
                  <a:lnTo>
                    <a:pt x="148" y="169"/>
                  </a:lnTo>
                  <a:lnTo>
                    <a:pt x="147" y="170"/>
                  </a:lnTo>
                  <a:lnTo>
                    <a:pt x="146" y="172"/>
                  </a:lnTo>
                  <a:lnTo>
                    <a:pt x="146" y="173"/>
                  </a:lnTo>
                  <a:lnTo>
                    <a:pt x="146" y="175"/>
                  </a:lnTo>
                  <a:lnTo>
                    <a:pt x="145" y="177"/>
                  </a:lnTo>
                  <a:lnTo>
                    <a:pt x="145" y="178"/>
                  </a:lnTo>
                  <a:lnTo>
                    <a:pt x="143" y="181"/>
                  </a:lnTo>
                  <a:lnTo>
                    <a:pt x="142" y="181"/>
                  </a:lnTo>
                  <a:lnTo>
                    <a:pt x="141" y="180"/>
                  </a:lnTo>
                  <a:lnTo>
                    <a:pt x="139" y="178"/>
                  </a:lnTo>
                  <a:lnTo>
                    <a:pt x="139" y="177"/>
                  </a:lnTo>
                  <a:lnTo>
                    <a:pt x="138" y="176"/>
                  </a:lnTo>
                  <a:lnTo>
                    <a:pt x="137" y="168"/>
                  </a:lnTo>
                  <a:lnTo>
                    <a:pt x="135" y="160"/>
                  </a:lnTo>
                  <a:lnTo>
                    <a:pt x="133" y="153"/>
                  </a:lnTo>
                  <a:lnTo>
                    <a:pt x="130" y="145"/>
                  </a:lnTo>
                  <a:lnTo>
                    <a:pt x="129" y="143"/>
                  </a:lnTo>
                  <a:lnTo>
                    <a:pt x="126" y="135"/>
                  </a:lnTo>
                  <a:lnTo>
                    <a:pt x="122" y="129"/>
                  </a:lnTo>
                  <a:lnTo>
                    <a:pt x="118" y="122"/>
                  </a:lnTo>
                  <a:lnTo>
                    <a:pt x="113" y="116"/>
                  </a:lnTo>
                  <a:lnTo>
                    <a:pt x="109" y="111"/>
                  </a:lnTo>
                  <a:lnTo>
                    <a:pt x="98" y="100"/>
                  </a:lnTo>
                  <a:lnTo>
                    <a:pt x="92" y="96"/>
                  </a:lnTo>
                  <a:lnTo>
                    <a:pt x="88" y="93"/>
                  </a:lnTo>
                  <a:lnTo>
                    <a:pt x="77" y="85"/>
                  </a:lnTo>
                  <a:lnTo>
                    <a:pt x="66" y="79"/>
                  </a:lnTo>
                  <a:lnTo>
                    <a:pt x="55" y="73"/>
                  </a:lnTo>
                  <a:lnTo>
                    <a:pt x="44" y="67"/>
                  </a:lnTo>
                  <a:lnTo>
                    <a:pt x="32" y="62"/>
                  </a:lnTo>
                  <a:lnTo>
                    <a:pt x="20" y="57"/>
                  </a:lnTo>
                  <a:lnTo>
                    <a:pt x="9" y="53"/>
                  </a:lnTo>
                  <a:lnTo>
                    <a:pt x="0" y="50"/>
                  </a:lnTo>
                  <a:lnTo>
                    <a:pt x="266" y="50"/>
                  </a:lnTo>
                  <a:lnTo>
                    <a:pt x="266" y="45"/>
                  </a:lnTo>
                  <a:lnTo>
                    <a:pt x="284" y="45"/>
                  </a:lnTo>
                  <a:lnTo>
                    <a:pt x="294" y="36"/>
                  </a:lnTo>
                  <a:lnTo>
                    <a:pt x="294" y="21"/>
                  </a:lnTo>
                  <a:lnTo>
                    <a:pt x="307" y="21"/>
                  </a:lnTo>
                  <a:lnTo>
                    <a:pt x="338" y="1"/>
                  </a:lnTo>
                  <a:lnTo>
                    <a:pt x="338" y="3"/>
                  </a:lnTo>
                  <a:lnTo>
                    <a:pt x="343" y="3"/>
                  </a:lnTo>
                  <a:lnTo>
                    <a:pt x="343" y="6"/>
                  </a:lnTo>
                  <a:lnTo>
                    <a:pt x="352" y="6"/>
                  </a:lnTo>
                  <a:lnTo>
                    <a:pt x="352" y="3"/>
                  </a:lnTo>
                  <a:lnTo>
                    <a:pt x="401" y="0"/>
                  </a:lnTo>
                  <a:lnTo>
                    <a:pt x="402" y="1"/>
                  </a:lnTo>
                  <a:lnTo>
                    <a:pt x="402" y="2"/>
                  </a:lnTo>
                  <a:lnTo>
                    <a:pt x="400" y="4"/>
                  </a:lnTo>
                  <a:lnTo>
                    <a:pt x="400" y="5"/>
                  </a:lnTo>
                  <a:lnTo>
                    <a:pt x="398" y="7"/>
                  </a:lnTo>
                  <a:lnTo>
                    <a:pt x="396" y="10"/>
                  </a:lnTo>
                  <a:lnTo>
                    <a:pt x="393" y="12"/>
                  </a:lnTo>
                  <a:lnTo>
                    <a:pt x="391" y="15"/>
                  </a:lnTo>
                  <a:lnTo>
                    <a:pt x="388" y="17"/>
                  </a:lnTo>
                  <a:lnTo>
                    <a:pt x="385" y="19"/>
                  </a:lnTo>
                  <a:lnTo>
                    <a:pt x="382" y="21"/>
                  </a:lnTo>
                  <a:lnTo>
                    <a:pt x="377" y="23"/>
                  </a:lnTo>
                  <a:lnTo>
                    <a:pt x="371" y="26"/>
                  </a:lnTo>
                  <a:lnTo>
                    <a:pt x="366" y="29"/>
                  </a:lnTo>
                  <a:lnTo>
                    <a:pt x="366" y="34"/>
                  </a:lnTo>
                  <a:lnTo>
                    <a:pt x="321" y="60"/>
                  </a:lnTo>
                  <a:lnTo>
                    <a:pt x="322" y="65"/>
                  </a:lnTo>
                  <a:lnTo>
                    <a:pt x="322" y="67"/>
                  </a:lnTo>
                  <a:lnTo>
                    <a:pt x="321" y="70"/>
                  </a:lnTo>
                  <a:lnTo>
                    <a:pt x="321" y="72"/>
                  </a:lnTo>
                  <a:lnTo>
                    <a:pt x="320" y="75"/>
                  </a:lnTo>
                  <a:lnTo>
                    <a:pt x="319" y="77"/>
                  </a:lnTo>
                  <a:lnTo>
                    <a:pt x="312" y="93"/>
                  </a:lnTo>
                  <a:lnTo>
                    <a:pt x="311" y="94"/>
                  </a:lnTo>
                  <a:lnTo>
                    <a:pt x="306" y="100"/>
                  </a:lnTo>
                  <a:lnTo>
                    <a:pt x="301" y="106"/>
                  </a:lnTo>
                  <a:lnTo>
                    <a:pt x="296" y="112"/>
                  </a:lnTo>
                  <a:lnTo>
                    <a:pt x="289" y="118"/>
                  </a:lnTo>
                  <a:lnTo>
                    <a:pt x="284" y="122"/>
                  </a:lnTo>
                  <a:lnTo>
                    <a:pt x="278" y="127"/>
                  </a:lnTo>
                  <a:lnTo>
                    <a:pt x="271" y="132"/>
                  </a:lnTo>
                  <a:lnTo>
                    <a:pt x="265" y="136"/>
                  </a:lnTo>
                  <a:lnTo>
                    <a:pt x="257" y="141"/>
                  </a:lnTo>
                  <a:lnTo>
                    <a:pt x="251" y="145"/>
                  </a:lnTo>
                  <a:lnTo>
                    <a:pt x="243" y="148"/>
                  </a:lnTo>
                  <a:lnTo>
                    <a:pt x="235" y="151"/>
                  </a:lnTo>
                  <a:lnTo>
                    <a:pt x="227" y="157"/>
                  </a:lnTo>
                  <a:lnTo>
                    <a:pt x="221" y="158"/>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78877" name="Freeform 8"/>
            <p:cNvSpPr>
              <a:spLocks/>
            </p:cNvSpPr>
            <p:nvPr/>
          </p:nvSpPr>
          <p:spPr bwMode="auto">
            <a:xfrm>
              <a:off x="3117" y="2175"/>
              <a:ext cx="89" cy="94"/>
            </a:xfrm>
            <a:custGeom>
              <a:avLst/>
              <a:gdLst>
                <a:gd name="T0" fmla="*/ 8 w 89"/>
                <a:gd name="T1" fmla="*/ 93 h 94"/>
                <a:gd name="T2" fmla="*/ 0 w 89"/>
                <a:gd name="T3" fmla="*/ 93 h 94"/>
                <a:gd name="T4" fmla="*/ 0 w 89"/>
                <a:gd name="T5" fmla="*/ 85 h 94"/>
                <a:gd name="T6" fmla="*/ 5 w 89"/>
                <a:gd name="T7" fmla="*/ 85 h 94"/>
                <a:gd name="T8" fmla="*/ 5 w 89"/>
                <a:gd name="T9" fmla="*/ 83 h 94"/>
                <a:gd name="T10" fmla="*/ 6 w 89"/>
                <a:gd name="T11" fmla="*/ 82 h 94"/>
                <a:gd name="T12" fmla="*/ 8 w 89"/>
                <a:gd name="T13" fmla="*/ 81 h 94"/>
                <a:gd name="T14" fmla="*/ 10 w 89"/>
                <a:gd name="T15" fmla="*/ 81 h 94"/>
                <a:gd name="T16" fmla="*/ 10 w 89"/>
                <a:gd name="T17" fmla="*/ 82 h 94"/>
                <a:gd name="T18" fmla="*/ 11 w 89"/>
                <a:gd name="T19" fmla="*/ 82 h 94"/>
                <a:gd name="T20" fmla="*/ 11 w 89"/>
                <a:gd name="T21" fmla="*/ 83 h 94"/>
                <a:gd name="T22" fmla="*/ 11 w 89"/>
                <a:gd name="T23" fmla="*/ 85 h 94"/>
                <a:gd name="T24" fmla="*/ 27 w 89"/>
                <a:gd name="T25" fmla="*/ 85 h 94"/>
                <a:gd name="T26" fmla="*/ 27 w 89"/>
                <a:gd name="T27" fmla="*/ 82 h 94"/>
                <a:gd name="T28" fmla="*/ 16 w 89"/>
                <a:gd name="T29" fmla="*/ 82 h 94"/>
                <a:gd name="T30" fmla="*/ 16 w 89"/>
                <a:gd name="T31" fmla="*/ 65 h 94"/>
                <a:gd name="T32" fmla="*/ 33 w 89"/>
                <a:gd name="T33" fmla="*/ 65 h 94"/>
                <a:gd name="T34" fmla="*/ 33 w 89"/>
                <a:gd name="T35" fmla="*/ 55 h 94"/>
                <a:gd name="T36" fmla="*/ 44 w 89"/>
                <a:gd name="T37" fmla="*/ 55 h 94"/>
                <a:gd name="T38" fmla="*/ 44 w 89"/>
                <a:gd name="T39" fmla="*/ 33 h 94"/>
                <a:gd name="T40" fmla="*/ 6 w 89"/>
                <a:gd name="T41" fmla="*/ 30 h 94"/>
                <a:gd name="T42" fmla="*/ 44 w 89"/>
                <a:gd name="T43" fmla="*/ 30 h 94"/>
                <a:gd name="T44" fmla="*/ 44 w 89"/>
                <a:gd name="T45" fmla="*/ 27 h 94"/>
                <a:gd name="T46" fmla="*/ 34 w 89"/>
                <a:gd name="T47" fmla="*/ 25 h 94"/>
                <a:gd name="T48" fmla="*/ 44 w 89"/>
                <a:gd name="T49" fmla="*/ 25 h 94"/>
                <a:gd name="T50" fmla="*/ 44 w 89"/>
                <a:gd name="T51" fmla="*/ 12 h 94"/>
                <a:gd name="T52" fmla="*/ 9 w 89"/>
                <a:gd name="T53" fmla="*/ 10 h 94"/>
                <a:gd name="T54" fmla="*/ 45 w 89"/>
                <a:gd name="T55" fmla="*/ 10 h 94"/>
                <a:gd name="T56" fmla="*/ 45 w 89"/>
                <a:gd name="T57" fmla="*/ 0 h 94"/>
                <a:gd name="T58" fmla="*/ 47 w 89"/>
                <a:gd name="T59" fmla="*/ 0 h 94"/>
                <a:gd name="T60" fmla="*/ 47 w 89"/>
                <a:gd name="T61" fmla="*/ 10 h 94"/>
                <a:gd name="T62" fmla="*/ 81 w 89"/>
                <a:gd name="T63" fmla="*/ 10 h 94"/>
                <a:gd name="T64" fmla="*/ 47 w 89"/>
                <a:gd name="T65" fmla="*/ 12 h 94"/>
                <a:gd name="T66" fmla="*/ 48 w 89"/>
                <a:gd name="T67" fmla="*/ 26 h 94"/>
                <a:gd name="T68" fmla="*/ 57 w 89"/>
                <a:gd name="T69" fmla="*/ 26 h 94"/>
                <a:gd name="T70" fmla="*/ 48 w 89"/>
                <a:gd name="T71" fmla="*/ 27 h 94"/>
                <a:gd name="T72" fmla="*/ 48 w 89"/>
                <a:gd name="T73" fmla="*/ 30 h 94"/>
                <a:gd name="T74" fmla="*/ 88 w 89"/>
                <a:gd name="T75" fmla="*/ 30 h 94"/>
                <a:gd name="T76" fmla="*/ 48 w 89"/>
                <a:gd name="T77" fmla="*/ 33 h 94"/>
                <a:gd name="T78" fmla="*/ 47 w 89"/>
                <a:gd name="T79" fmla="*/ 48 h 94"/>
                <a:gd name="T80" fmla="*/ 59 w 89"/>
                <a:gd name="T81" fmla="*/ 48 h 94"/>
                <a:gd name="T82" fmla="*/ 59 w 89"/>
                <a:gd name="T83" fmla="*/ 57 h 94"/>
                <a:gd name="T84" fmla="*/ 54 w 89"/>
                <a:gd name="T85" fmla="*/ 57 h 94"/>
                <a:gd name="T86" fmla="*/ 54 w 89"/>
                <a:gd name="T87" fmla="*/ 77 h 94"/>
                <a:gd name="T88" fmla="*/ 59 w 89"/>
                <a:gd name="T89" fmla="*/ 77 h 94"/>
                <a:gd name="T90" fmla="*/ 59 w 89"/>
                <a:gd name="T91" fmla="*/ 74 h 94"/>
                <a:gd name="T92" fmla="*/ 63 w 89"/>
                <a:gd name="T93" fmla="*/ 74 h 94"/>
                <a:gd name="T94" fmla="*/ 63 w 89"/>
                <a:gd name="T95" fmla="*/ 77 h 94"/>
                <a:gd name="T96" fmla="*/ 67 w 89"/>
                <a:gd name="T97" fmla="*/ 77 h 94"/>
                <a:gd name="T98" fmla="*/ 67 w 89"/>
                <a:gd name="T99" fmla="*/ 74 h 94"/>
                <a:gd name="T100" fmla="*/ 77 w 89"/>
                <a:gd name="T101" fmla="*/ 74 h 94"/>
                <a:gd name="T102" fmla="*/ 77 w 89"/>
                <a:gd name="T103" fmla="*/ 81 h 94"/>
                <a:gd name="T104" fmla="*/ 46 w 89"/>
                <a:gd name="T105" fmla="*/ 81 h 94"/>
                <a:gd name="T106" fmla="*/ 46 w 89"/>
                <a:gd name="T107" fmla="*/ 85 h 94"/>
                <a:gd name="T108" fmla="*/ 77 w 89"/>
                <a:gd name="T109" fmla="*/ 85 h 94"/>
                <a:gd name="T110" fmla="*/ 77 w 89"/>
                <a:gd name="T111" fmla="*/ 93 h 94"/>
                <a:gd name="T112" fmla="*/ 8 w 89"/>
                <a:gd name="T113" fmla="*/ 93 h 9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9"/>
                <a:gd name="T172" fmla="*/ 0 h 94"/>
                <a:gd name="T173" fmla="*/ 89 w 89"/>
                <a:gd name="T174" fmla="*/ 94 h 9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9" h="94">
                  <a:moveTo>
                    <a:pt x="8" y="93"/>
                  </a:moveTo>
                  <a:lnTo>
                    <a:pt x="0" y="93"/>
                  </a:lnTo>
                  <a:lnTo>
                    <a:pt x="0" y="85"/>
                  </a:lnTo>
                  <a:lnTo>
                    <a:pt x="5" y="85"/>
                  </a:lnTo>
                  <a:lnTo>
                    <a:pt x="5" y="83"/>
                  </a:lnTo>
                  <a:lnTo>
                    <a:pt x="6" y="82"/>
                  </a:lnTo>
                  <a:lnTo>
                    <a:pt x="8" y="81"/>
                  </a:lnTo>
                  <a:lnTo>
                    <a:pt x="10" y="81"/>
                  </a:lnTo>
                  <a:lnTo>
                    <a:pt x="10" y="82"/>
                  </a:lnTo>
                  <a:lnTo>
                    <a:pt x="11" y="82"/>
                  </a:lnTo>
                  <a:lnTo>
                    <a:pt x="11" y="83"/>
                  </a:lnTo>
                  <a:lnTo>
                    <a:pt x="11" y="85"/>
                  </a:lnTo>
                  <a:lnTo>
                    <a:pt x="27" y="85"/>
                  </a:lnTo>
                  <a:lnTo>
                    <a:pt x="27" y="82"/>
                  </a:lnTo>
                  <a:lnTo>
                    <a:pt x="16" y="82"/>
                  </a:lnTo>
                  <a:lnTo>
                    <a:pt x="16" y="65"/>
                  </a:lnTo>
                  <a:lnTo>
                    <a:pt x="33" y="65"/>
                  </a:lnTo>
                  <a:lnTo>
                    <a:pt x="33" y="55"/>
                  </a:lnTo>
                  <a:lnTo>
                    <a:pt x="44" y="55"/>
                  </a:lnTo>
                  <a:lnTo>
                    <a:pt x="44" y="33"/>
                  </a:lnTo>
                  <a:lnTo>
                    <a:pt x="6" y="30"/>
                  </a:lnTo>
                  <a:lnTo>
                    <a:pt x="44" y="30"/>
                  </a:lnTo>
                  <a:lnTo>
                    <a:pt x="44" y="27"/>
                  </a:lnTo>
                  <a:lnTo>
                    <a:pt x="34" y="25"/>
                  </a:lnTo>
                  <a:lnTo>
                    <a:pt x="44" y="25"/>
                  </a:lnTo>
                  <a:lnTo>
                    <a:pt x="44" y="12"/>
                  </a:lnTo>
                  <a:lnTo>
                    <a:pt x="9" y="10"/>
                  </a:lnTo>
                  <a:lnTo>
                    <a:pt x="45" y="10"/>
                  </a:lnTo>
                  <a:lnTo>
                    <a:pt x="45" y="0"/>
                  </a:lnTo>
                  <a:lnTo>
                    <a:pt x="47" y="0"/>
                  </a:lnTo>
                  <a:lnTo>
                    <a:pt x="47" y="10"/>
                  </a:lnTo>
                  <a:lnTo>
                    <a:pt x="81" y="10"/>
                  </a:lnTo>
                  <a:lnTo>
                    <a:pt x="47" y="12"/>
                  </a:lnTo>
                  <a:lnTo>
                    <a:pt x="48" y="26"/>
                  </a:lnTo>
                  <a:lnTo>
                    <a:pt x="57" y="26"/>
                  </a:lnTo>
                  <a:lnTo>
                    <a:pt x="48" y="27"/>
                  </a:lnTo>
                  <a:lnTo>
                    <a:pt x="48" y="30"/>
                  </a:lnTo>
                  <a:lnTo>
                    <a:pt x="88" y="30"/>
                  </a:lnTo>
                  <a:lnTo>
                    <a:pt x="48" y="33"/>
                  </a:lnTo>
                  <a:lnTo>
                    <a:pt x="47" y="48"/>
                  </a:lnTo>
                  <a:lnTo>
                    <a:pt x="59" y="48"/>
                  </a:lnTo>
                  <a:lnTo>
                    <a:pt x="59" y="57"/>
                  </a:lnTo>
                  <a:lnTo>
                    <a:pt x="54" y="57"/>
                  </a:lnTo>
                  <a:lnTo>
                    <a:pt x="54" y="77"/>
                  </a:lnTo>
                  <a:lnTo>
                    <a:pt x="59" y="77"/>
                  </a:lnTo>
                  <a:lnTo>
                    <a:pt x="59" y="74"/>
                  </a:lnTo>
                  <a:lnTo>
                    <a:pt x="63" y="74"/>
                  </a:lnTo>
                  <a:lnTo>
                    <a:pt x="63" y="77"/>
                  </a:lnTo>
                  <a:lnTo>
                    <a:pt x="67" y="77"/>
                  </a:lnTo>
                  <a:lnTo>
                    <a:pt x="67" y="74"/>
                  </a:lnTo>
                  <a:lnTo>
                    <a:pt x="77" y="74"/>
                  </a:lnTo>
                  <a:lnTo>
                    <a:pt x="77" y="81"/>
                  </a:lnTo>
                  <a:lnTo>
                    <a:pt x="46" y="81"/>
                  </a:lnTo>
                  <a:lnTo>
                    <a:pt x="46" y="85"/>
                  </a:lnTo>
                  <a:lnTo>
                    <a:pt x="77" y="85"/>
                  </a:lnTo>
                  <a:lnTo>
                    <a:pt x="77" y="93"/>
                  </a:lnTo>
                  <a:lnTo>
                    <a:pt x="8" y="93"/>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78878" name="Freeform 9"/>
            <p:cNvSpPr>
              <a:spLocks/>
            </p:cNvSpPr>
            <p:nvPr/>
          </p:nvSpPr>
          <p:spPr bwMode="auto">
            <a:xfrm>
              <a:off x="3144" y="2173"/>
              <a:ext cx="17" cy="17"/>
            </a:xfrm>
            <a:custGeom>
              <a:avLst/>
              <a:gdLst>
                <a:gd name="T0" fmla="*/ 16 w 17"/>
                <a:gd name="T1" fmla="*/ 7 h 17"/>
                <a:gd name="T2" fmla="*/ 16 w 17"/>
                <a:gd name="T3" fmla="*/ 5 h 17"/>
                <a:gd name="T4" fmla="*/ 13 w 17"/>
                <a:gd name="T5" fmla="*/ 2 h 17"/>
                <a:gd name="T6" fmla="*/ 11 w 17"/>
                <a:gd name="T7" fmla="*/ 2 h 17"/>
                <a:gd name="T8" fmla="*/ 8 w 17"/>
                <a:gd name="T9" fmla="*/ 0 h 17"/>
                <a:gd name="T10" fmla="*/ 3 w 17"/>
                <a:gd name="T11" fmla="*/ 0 h 17"/>
                <a:gd name="T12" fmla="*/ 3 w 17"/>
                <a:gd name="T13" fmla="*/ 2 h 17"/>
                <a:gd name="T14" fmla="*/ 0 w 17"/>
                <a:gd name="T15" fmla="*/ 5 h 17"/>
                <a:gd name="T16" fmla="*/ 0 w 17"/>
                <a:gd name="T17" fmla="*/ 11 h 17"/>
                <a:gd name="T18" fmla="*/ 3 w 17"/>
                <a:gd name="T19" fmla="*/ 13 h 17"/>
                <a:gd name="T20" fmla="*/ 5 w 17"/>
                <a:gd name="T21" fmla="*/ 13 h 17"/>
                <a:gd name="T22" fmla="*/ 5 w 17"/>
                <a:gd name="T23" fmla="*/ 16 h 17"/>
                <a:gd name="T24" fmla="*/ 11 w 17"/>
                <a:gd name="T25" fmla="*/ 13 h 17"/>
                <a:gd name="T26" fmla="*/ 13 w 17"/>
                <a:gd name="T27" fmla="*/ 11 h 17"/>
                <a:gd name="T28" fmla="*/ 16 w 17"/>
                <a:gd name="T29" fmla="*/ 11 h 17"/>
                <a:gd name="T30" fmla="*/ 16 w 17"/>
                <a:gd name="T31" fmla="*/ 7 h 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7"/>
                <a:gd name="T49" fmla="*/ 0 h 17"/>
                <a:gd name="T50" fmla="*/ 17 w 17"/>
                <a:gd name="T51" fmla="*/ 17 h 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7" h="17">
                  <a:moveTo>
                    <a:pt x="16" y="7"/>
                  </a:moveTo>
                  <a:lnTo>
                    <a:pt x="16" y="5"/>
                  </a:lnTo>
                  <a:lnTo>
                    <a:pt x="13" y="2"/>
                  </a:lnTo>
                  <a:lnTo>
                    <a:pt x="11" y="2"/>
                  </a:lnTo>
                  <a:lnTo>
                    <a:pt x="8" y="0"/>
                  </a:lnTo>
                  <a:lnTo>
                    <a:pt x="3" y="0"/>
                  </a:lnTo>
                  <a:lnTo>
                    <a:pt x="3" y="2"/>
                  </a:lnTo>
                  <a:lnTo>
                    <a:pt x="0" y="5"/>
                  </a:lnTo>
                  <a:lnTo>
                    <a:pt x="0" y="11"/>
                  </a:lnTo>
                  <a:lnTo>
                    <a:pt x="3" y="13"/>
                  </a:lnTo>
                  <a:lnTo>
                    <a:pt x="5" y="13"/>
                  </a:lnTo>
                  <a:lnTo>
                    <a:pt x="5" y="16"/>
                  </a:lnTo>
                  <a:lnTo>
                    <a:pt x="11" y="13"/>
                  </a:lnTo>
                  <a:lnTo>
                    <a:pt x="13" y="11"/>
                  </a:lnTo>
                  <a:lnTo>
                    <a:pt x="16" y="11"/>
                  </a:lnTo>
                  <a:lnTo>
                    <a:pt x="16" y="7"/>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78879" name="Freeform 10"/>
            <p:cNvSpPr>
              <a:spLocks/>
            </p:cNvSpPr>
            <p:nvPr/>
          </p:nvSpPr>
          <p:spPr bwMode="auto">
            <a:xfrm>
              <a:off x="3178" y="2173"/>
              <a:ext cx="17" cy="17"/>
            </a:xfrm>
            <a:custGeom>
              <a:avLst/>
              <a:gdLst>
                <a:gd name="T0" fmla="*/ 16 w 17"/>
                <a:gd name="T1" fmla="*/ 7 h 17"/>
                <a:gd name="T2" fmla="*/ 16 w 17"/>
                <a:gd name="T3" fmla="*/ 2 h 17"/>
                <a:gd name="T4" fmla="*/ 13 w 17"/>
                <a:gd name="T5" fmla="*/ 2 h 17"/>
                <a:gd name="T6" fmla="*/ 13 w 17"/>
                <a:gd name="T7" fmla="*/ 0 h 17"/>
                <a:gd name="T8" fmla="*/ 8 w 17"/>
                <a:gd name="T9" fmla="*/ 0 h 17"/>
                <a:gd name="T10" fmla="*/ 6 w 17"/>
                <a:gd name="T11" fmla="*/ 2 h 17"/>
                <a:gd name="T12" fmla="*/ 3 w 17"/>
                <a:gd name="T13" fmla="*/ 2 h 17"/>
                <a:gd name="T14" fmla="*/ 3 w 17"/>
                <a:gd name="T15" fmla="*/ 5 h 17"/>
                <a:gd name="T16" fmla="*/ 0 w 17"/>
                <a:gd name="T17" fmla="*/ 7 h 17"/>
                <a:gd name="T18" fmla="*/ 0 w 17"/>
                <a:gd name="T19" fmla="*/ 8 h 17"/>
                <a:gd name="T20" fmla="*/ 3 w 17"/>
                <a:gd name="T21" fmla="*/ 11 h 17"/>
                <a:gd name="T22" fmla="*/ 3 w 17"/>
                <a:gd name="T23" fmla="*/ 13 h 17"/>
                <a:gd name="T24" fmla="*/ 8 w 17"/>
                <a:gd name="T25" fmla="*/ 13 h 17"/>
                <a:gd name="T26" fmla="*/ 8 w 17"/>
                <a:gd name="T27" fmla="*/ 16 h 17"/>
                <a:gd name="T28" fmla="*/ 13 w 17"/>
                <a:gd name="T29" fmla="*/ 13 h 17"/>
                <a:gd name="T30" fmla="*/ 16 w 17"/>
                <a:gd name="T31" fmla="*/ 11 h 17"/>
                <a:gd name="T32" fmla="*/ 16 w 17"/>
                <a:gd name="T33" fmla="*/ 7 h 1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
                <a:gd name="T52" fmla="*/ 0 h 17"/>
                <a:gd name="T53" fmla="*/ 17 w 17"/>
                <a:gd name="T54" fmla="*/ 17 h 1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 h="17">
                  <a:moveTo>
                    <a:pt x="16" y="7"/>
                  </a:moveTo>
                  <a:lnTo>
                    <a:pt x="16" y="2"/>
                  </a:lnTo>
                  <a:lnTo>
                    <a:pt x="13" y="2"/>
                  </a:lnTo>
                  <a:lnTo>
                    <a:pt x="13" y="0"/>
                  </a:lnTo>
                  <a:lnTo>
                    <a:pt x="8" y="0"/>
                  </a:lnTo>
                  <a:lnTo>
                    <a:pt x="6" y="2"/>
                  </a:lnTo>
                  <a:lnTo>
                    <a:pt x="3" y="2"/>
                  </a:lnTo>
                  <a:lnTo>
                    <a:pt x="3" y="5"/>
                  </a:lnTo>
                  <a:lnTo>
                    <a:pt x="0" y="7"/>
                  </a:lnTo>
                  <a:lnTo>
                    <a:pt x="0" y="8"/>
                  </a:lnTo>
                  <a:lnTo>
                    <a:pt x="3" y="11"/>
                  </a:lnTo>
                  <a:lnTo>
                    <a:pt x="3" y="13"/>
                  </a:lnTo>
                  <a:lnTo>
                    <a:pt x="8" y="13"/>
                  </a:lnTo>
                  <a:lnTo>
                    <a:pt x="8" y="16"/>
                  </a:lnTo>
                  <a:lnTo>
                    <a:pt x="13" y="13"/>
                  </a:lnTo>
                  <a:lnTo>
                    <a:pt x="16" y="11"/>
                  </a:lnTo>
                  <a:lnTo>
                    <a:pt x="16" y="7"/>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78880" name="Freeform 11"/>
            <p:cNvSpPr>
              <a:spLocks/>
            </p:cNvSpPr>
            <p:nvPr/>
          </p:nvSpPr>
          <p:spPr bwMode="auto">
            <a:xfrm>
              <a:off x="3164" y="2257"/>
              <a:ext cx="31" cy="17"/>
            </a:xfrm>
            <a:custGeom>
              <a:avLst/>
              <a:gdLst>
                <a:gd name="T0" fmla="*/ 0 w 31"/>
                <a:gd name="T1" fmla="*/ 0 h 17"/>
                <a:gd name="T2" fmla="*/ 30 w 31"/>
                <a:gd name="T3" fmla="*/ 0 h 17"/>
                <a:gd name="T4" fmla="*/ 27 w 31"/>
                <a:gd name="T5" fmla="*/ 16 h 17"/>
                <a:gd name="T6" fmla="*/ 0 w 31"/>
                <a:gd name="T7" fmla="*/ 16 h 17"/>
                <a:gd name="T8" fmla="*/ 0 w 31"/>
                <a:gd name="T9" fmla="*/ 0 h 17"/>
                <a:gd name="T10" fmla="*/ 0 60000 65536"/>
                <a:gd name="T11" fmla="*/ 0 60000 65536"/>
                <a:gd name="T12" fmla="*/ 0 60000 65536"/>
                <a:gd name="T13" fmla="*/ 0 60000 65536"/>
                <a:gd name="T14" fmla="*/ 0 60000 65536"/>
                <a:gd name="T15" fmla="*/ 0 w 31"/>
                <a:gd name="T16" fmla="*/ 0 h 17"/>
                <a:gd name="T17" fmla="*/ 31 w 31"/>
                <a:gd name="T18" fmla="*/ 17 h 17"/>
              </a:gdLst>
              <a:ahLst/>
              <a:cxnLst>
                <a:cxn ang="T10">
                  <a:pos x="T0" y="T1"/>
                </a:cxn>
                <a:cxn ang="T11">
                  <a:pos x="T2" y="T3"/>
                </a:cxn>
                <a:cxn ang="T12">
                  <a:pos x="T4" y="T5"/>
                </a:cxn>
                <a:cxn ang="T13">
                  <a:pos x="T6" y="T7"/>
                </a:cxn>
                <a:cxn ang="T14">
                  <a:pos x="T8" y="T9"/>
                </a:cxn>
              </a:cxnLst>
              <a:rect l="T15" t="T16" r="T17" b="T18"/>
              <a:pathLst>
                <a:path w="31" h="17">
                  <a:moveTo>
                    <a:pt x="0" y="0"/>
                  </a:moveTo>
                  <a:lnTo>
                    <a:pt x="30" y="0"/>
                  </a:lnTo>
                  <a:lnTo>
                    <a:pt x="27" y="16"/>
                  </a:lnTo>
                  <a:lnTo>
                    <a:pt x="0" y="16"/>
                  </a:lnTo>
                  <a:lnTo>
                    <a:pt x="0"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78881" name="Freeform 12"/>
            <p:cNvSpPr>
              <a:spLocks/>
            </p:cNvSpPr>
            <p:nvPr/>
          </p:nvSpPr>
          <p:spPr bwMode="auto">
            <a:xfrm>
              <a:off x="3126" y="2268"/>
              <a:ext cx="70" cy="17"/>
            </a:xfrm>
            <a:custGeom>
              <a:avLst/>
              <a:gdLst>
                <a:gd name="T0" fmla="*/ 0 w 70"/>
                <a:gd name="T1" fmla="*/ 16 h 17"/>
                <a:gd name="T2" fmla="*/ 66 w 70"/>
                <a:gd name="T3" fmla="*/ 16 h 17"/>
                <a:gd name="T4" fmla="*/ 69 w 70"/>
                <a:gd name="T5" fmla="*/ 0 h 17"/>
                <a:gd name="T6" fmla="*/ 0 w 70"/>
                <a:gd name="T7" fmla="*/ 0 h 17"/>
                <a:gd name="T8" fmla="*/ 0 w 70"/>
                <a:gd name="T9" fmla="*/ 16 h 17"/>
                <a:gd name="T10" fmla="*/ 0 60000 65536"/>
                <a:gd name="T11" fmla="*/ 0 60000 65536"/>
                <a:gd name="T12" fmla="*/ 0 60000 65536"/>
                <a:gd name="T13" fmla="*/ 0 60000 65536"/>
                <a:gd name="T14" fmla="*/ 0 60000 65536"/>
                <a:gd name="T15" fmla="*/ 0 w 70"/>
                <a:gd name="T16" fmla="*/ 0 h 17"/>
                <a:gd name="T17" fmla="*/ 70 w 70"/>
                <a:gd name="T18" fmla="*/ 17 h 17"/>
              </a:gdLst>
              <a:ahLst/>
              <a:cxnLst>
                <a:cxn ang="T10">
                  <a:pos x="T0" y="T1"/>
                </a:cxn>
                <a:cxn ang="T11">
                  <a:pos x="T2" y="T3"/>
                </a:cxn>
                <a:cxn ang="T12">
                  <a:pos x="T4" y="T5"/>
                </a:cxn>
                <a:cxn ang="T13">
                  <a:pos x="T6" y="T7"/>
                </a:cxn>
                <a:cxn ang="T14">
                  <a:pos x="T8" y="T9"/>
                </a:cxn>
              </a:cxnLst>
              <a:rect l="T15" t="T16" r="T17" b="T18"/>
              <a:pathLst>
                <a:path w="70" h="17">
                  <a:moveTo>
                    <a:pt x="0" y="16"/>
                  </a:moveTo>
                  <a:lnTo>
                    <a:pt x="66" y="16"/>
                  </a:lnTo>
                  <a:lnTo>
                    <a:pt x="69" y="0"/>
                  </a:lnTo>
                  <a:lnTo>
                    <a:pt x="0" y="0"/>
                  </a:lnTo>
                  <a:lnTo>
                    <a:pt x="0"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78882" name="Freeform 13"/>
            <p:cNvSpPr>
              <a:spLocks/>
            </p:cNvSpPr>
            <p:nvPr/>
          </p:nvSpPr>
          <p:spPr bwMode="auto">
            <a:xfrm>
              <a:off x="3126" y="2272"/>
              <a:ext cx="70" cy="17"/>
            </a:xfrm>
            <a:custGeom>
              <a:avLst/>
              <a:gdLst>
                <a:gd name="T0" fmla="*/ 69 w 70"/>
                <a:gd name="T1" fmla="*/ 0 h 17"/>
                <a:gd name="T2" fmla="*/ 0 w 70"/>
                <a:gd name="T3" fmla="*/ 0 h 17"/>
                <a:gd name="T4" fmla="*/ 0 w 70"/>
                <a:gd name="T5" fmla="*/ 16 h 17"/>
                <a:gd name="T6" fmla="*/ 69 w 70"/>
                <a:gd name="T7" fmla="*/ 16 h 17"/>
                <a:gd name="T8" fmla="*/ 69 w 70"/>
                <a:gd name="T9" fmla="*/ 0 h 17"/>
                <a:gd name="T10" fmla="*/ 0 60000 65536"/>
                <a:gd name="T11" fmla="*/ 0 60000 65536"/>
                <a:gd name="T12" fmla="*/ 0 60000 65536"/>
                <a:gd name="T13" fmla="*/ 0 60000 65536"/>
                <a:gd name="T14" fmla="*/ 0 60000 65536"/>
                <a:gd name="T15" fmla="*/ 0 w 70"/>
                <a:gd name="T16" fmla="*/ 0 h 17"/>
                <a:gd name="T17" fmla="*/ 70 w 70"/>
                <a:gd name="T18" fmla="*/ 17 h 17"/>
              </a:gdLst>
              <a:ahLst/>
              <a:cxnLst>
                <a:cxn ang="T10">
                  <a:pos x="T0" y="T1"/>
                </a:cxn>
                <a:cxn ang="T11">
                  <a:pos x="T2" y="T3"/>
                </a:cxn>
                <a:cxn ang="T12">
                  <a:pos x="T4" y="T5"/>
                </a:cxn>
                <a:cxn ang="T13">
                  <a:pos x="T6" y="T7"/>
                </a:cxn>
                <a:cxn ang="T14">
                  <a:pos x="T8" y="T9"/>
                </a:cxn>
              </a:cxnLst>
              <a:rect l="T15" t="T16" r="T17" b="T18"/>
              <a:pathLst>
                <a:path w="70" h="17">
                  <a:moveTo>
                    <a:pt x="69" y="0"/>
                  </a:moveTo>
                  <a:lnTo>
                    <a:pt x="0" y="0"/>
                  </a:lnTo>
                  <a:lnTo>
                    <a:pt x="0" y="16"/>
                  </a:lnTo>
                  <a:lnTo>
                    <a:pt x="69" y="16"/>
                  </a:lnTo>
                  <a:lnTo>
                    <a:pt x="69" y="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78883" name="Freeform 14"/>
            <p:cNvSpPr>
              <a:spLocks/>
            </p:cNvSpPr>
            <p:nvPr/>
          </p:nvSpPr>
          <p:spPr bwMode="auto">
            <a:xfrm>
              <a:off x="3126" y="2276"/>
              <a:ext cx="70" cy="17"/>
            </a:xfrm>
            <a:custGeom>
              <a:avLst/>
              <a:gdLst>
                <a:gd name="T0" fmla="*/ 65 w 70"/>
                <a:gd name="T1" fmla="*/ 16 h 17"/>
                <a:gd name="T2" fmla="*/ 10 w 70"/>
                <a:gd name="T3" fmla="*/ 16 h 17"/>
                <a:gd name="T4" fmla="*/ 7 w 70"/>
                <a:gd name="T5" fmla="*/ 8 h 17"/>
                <a:gd name="T6" fmla="*/ 2 w 70"/>
                <a:gd name="T7" fmla="*/ 8 h 17"/>
                <a:gd name="T8" fmla="*/ 0 w 70"/>
                <a:gd name="T9" fmla="*/ 0 h 17"/>
                <a:gd name="T10" fmla="*/ 69 w 70"/>
                <a:gd name="T11" fmla="*/ 0 h 17"/>
                <a:gd name="T12" fmla="*/ 65 w 70"/>
                <a:gd name="T13" fmla="*/ 16 h 17"/>
                <a:gd name="T14" fmla="*/ 0 60000 65536"/>
                <a:gd name="T15" fmla="*/ 0 60000 65536"/>
                <a:gd name="T16" fmla="*/ 0 60000 65536"/>
                <a:gd name="T17" fmla="*/ 0 60000 65536"/>
                <a:gd name="T18" fmla="*/ 0 60000 65536"/>
                <a:gd name="T19" fmla="*/ 0 60000 65536"/>
                <a:gd name="T20" fmla="*/ 0 60000 65536"/>
                <a:gd name="T21" fmla="*/ 0 w 70"/>
                <a:gd name="T22" fmla="*/ 0 h 17"/>
                <a:gd name="T23" fmla="*/ 70 w 70"/>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17">
                  <a:moveTo>
                    <a:pt x="65" y="16"/>
                  </a:moveTo>
                  <a:lnTo>
                    <a:pt x="10" y="16"/>
                  </a:lnTo>
                  <a:lnTo>
                    <a:pt x="7" y="8"/>
                  </a:lnTo>
                  <a:lnTo>
                    <a:pt x="2" y="8"/>
                  </a:lnTo>
                  <a:lnTo>
                    <a:pt x="0" y="0"/>
                  </a:lnTo>
                  <a:lnTo>
                    <a:pt x="69" y="0"/>
                  </a:lnTo>
                  <a:lnTo>
                    <a:pt x="65" y="16"/>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78884" name="Freeform 15"/>
            <p:cNvSpPr>
              <a:spLocks/>
            </p:cNvSpPr>
            <p:nvPr/>
          </p:nvSpPr>
          <p:spPr bwMode="auto">
            <a:xfrm>
              <a:off x="3135" y="2282"/>
              <a:ext cx="60" cy="17"/>
            </a:xfrm>
            <a:custGeom>
              <a:avLst/>
              <a:gdLst>
                <a:gd name="T0" fmla="*/ 0 w 60"/>
                <a:gd name="T1" fmla="*/ 16 h 17"/>
                <a:gd name="T2" fmla="*/ 59 w 60"/>
                <a:gd name="T3" fmla="*/ 16 h 17"/>
                <a:gd name="T4" fmla="*/ 59 w 60"/>
                <a:gd name="T5" fmla="*/ 0 h 17"/>
                <a:gd name="T6" fmla="*/ 0 w 60"/>
                <a:gd name="T7" fmla="*/ 0 h 17"/>
                <a:gd name="T8" fmla="*/ 0 w 60"/>
                <a:gd name="T9" fmla="*/ 16 h 17"/>
                <a:gd name="T10" fmla="*/ 0 60000 65536"/>
                <a:gd name="T11" fmla="*/ 0 60000 65536"/>
                <a:gd name="T12" fmla="*/ 0 60000 65536"/>
                <a:gd name="T13" fmla="*/ 0 60000 65536"/>
                <a:gd name="T14" fmla="*/ 0 60000 65536"/>
                <a:gd name="T15" fmla="*/ 0 w 60"/>
                <a:gd name="T16" fmla="*/ 0 h 17"/>
                <a:gd name="T17" fmla="*/ 60 w 60"/>
                <a:gd name="T18" fmla="*/ 17 h 17"/>
              </a:gdLst>
              <a:ahLst/>
              <a:cxnLst>
                <a:cxn ang="T10">
                  <a:pos x="T0" y="T1"/>
                </a:cxn>
                <a:cxn ang="T11">
                  <a:pos x="T2" y="T3"/>
                </a:cxn>
                <a:cxn ang="T12">
                  <a:pos x="T4" y="T5"/>
                </a:cxn>
                <a:cxn ang="T13">
                  <a:pos x="T6" y="T7"/>
                </a:cxn>
                <a:cxn ang="T14">
                  <a:pos x="T8" y="T9"/>
                </a:cxn>
              </a:cxnLst>
              <a:rect l="T15" t="T16" r="T17" b="T18"/>
              <a:pathLst>
                <a:path w="60" h="17">
                  <a:moveTo>
                    <a:pt x="0" y="16"/>
                  </a:moveTo>
                  <a:lnTo>
                    <a:pt x="59" y="16"/>
                  </a:lnTo>
                  <a:lnTo>
                    <a:pt x="59" y="0"/>
                  </a:lnTo>
                  <a:lnTo>
                    <a:pt x="0" y="0"/>
                  </a:lnTo>
                  <a:lnTo>
                    <a:pt x="0" y="16"/>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78885" name="Freeform 16"/>
            <p:cNvSpPr>
              <a:spLocks/>
            </p:cNvSpPr>
            <p:nvPr/>
          </p:nvSpPr>
          <p:spPr bwMode="auto">
            <a:xfrm>
              <a:off x="3145" y="2289"/>
              <a:ext cx="49" cy="40"/>
            </a:xfrm>
            <a:custGeom>
              <a:avLst/>
              <a:gdLst>
                <a:gd name="T0" fmla="*/ 48 w 49"/>
                <a:gd name="T1" fmla="*/ 7 h 40"/>
                <a:gd name="T2" fmla="*/ 48 w 49"/>
                <a:gd name="T3" fmla="*/ 0 h 40"/>
                <a:gd name="T4" fmla="*/ 0 w 49"/>
                <a:gd name="T5" fmla="*/ 0 h 40"/>
                <a:gd name="T6" fmla="*/ 0 w 49"/>
                <a:gd name="T7" fmla="*/ 39 h 40"/>
                <a:gd name="T8" fmla="*/ 32 w 49"/>
                <a:gd name="T9" fmla="*/ 39 h 40"/>
                <a:gd name="T10" fmla="*/ 32 w 49"/>
                <a:gd name="T11" fmla="*/ 9 h 40"/>
                <a:gd name="T12" fmla="*/ 48 w 49"/>
                <a:gd name="T13" fmla="*/ 9 h 40"/>
                <a:gd name="T14" fmla="*/ 48 w 49"/>
                <a:gd name="T15" fmla="*/ 7 h 40"/>
                <a:gd name="T16" fmla="*/ 0 60000 65536"/>
                <a:gd name="T17" fmla="*/ 0 60000 65536"/>
                <a:gd name="T18" fmla="*/ 0 60000 65536"/>
                <a:gd name="T19" fmla="*/ 0 60000 65536"/>
                <a:gd name="T20" fmla="*/ 0 60000 65536"/>
                <a:gd name="T21" fmla="*/ 0 60000 65536"/>
                <a:gd name="T22" fmla="*/ 0 60000 65536"/>
                <a:gd name="T23" fmla="*/ 0 60000 65536"/>
                <a:gd name="T24" fmla="*/ 0 w 49"/>
                <a:gd name="T25" fmla="*/ 0 h 40"/>
                <a:gd name="T26" fmla="*/ 49 w 49"/>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9" h="40">
                  <a:moveTo>
                    <a:pt x="48" y="7"/>
                  </a:moveTo>
                  <a:lnTo>
                    <a:pt x="48" y="0"/>
                  </a:lnTo>
                  <a:lnTo>
                    <a:pt x="0" y="0"/>
                  </a:lnTo>
                  <a:lnTo>
                    <a:pt x="0" y="39"/>
                  </a:lnTo>
                  <a:lnTo>
                    <a:pt x="32" y="39"/>
                  </a:lnTo>
                  <a:lnTo>
                    <a:pt x="32" y="9"/>
                  </a:lnTo>
                  <a:lnTo>
                    <a:pt x="48" y="9"/>
                  </a:lnTo>
                  <a:lnTo>
                    <a:pt x="48" y="7"/>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78886" name="Freeform 17"/>
            <p:cNvSpPr>
              <a:spLocks/>
            </p:cNvSpPr>
            <p:nvPr/>
          </p:nvSpPr>
          <p:spPr bwMode="auto">
            <a:xfrm>
              <a:off x="3178" y="2310"/>
              <a:ext cx="44" cy="17"/>
            </a:xfrm>
            <a:custGeom>
              <a:avLst/>
              <a:gdLst>
                <a:gd name="T0" fmla="*/ 43 w 44"/>
                <a:gd name="T1" fmla="*/ 16 h 17"/>
                <a:gd name="T2" fmla="*/ 0 w 44"/>
                <a:gd name="T3" fmla="*/ 16 h 17"/>
                <a:gd name="T4" fmla="*/ 0 w 44"/>
                <a:gd name="T5" fmla="*/ 0 h 17"/>
                <a:gd name="T6" fmla="*/ 31 w 44"/>
                <a:gd name="T7" fmla="*/ 0 h 17"/>
                <a:gd name="T8" fmla="*/ 43 w 44"/>
                <a:gd name="T9" fmla="*/ 16 h 17"/>
                <a:gd name="T10" fmla="*/ 0 60000 65536"/>
                <a:gd name="T11" fmla="*/ 0 60000 65536"/>
                <a:gd name="T12" fmla="*/ 0 60000 65536"/>
                <a:gd name="T13" fmla="*/ 0 60000 65536"/>
                <a:gd name="T14" fmla="*/ 0 60000 65536"/>
                <a:gd name="T15" fmla="*/ 0 w 44"/>
                <a:gd name="T16" fmla="*/ 0 h 17"/>
                <a:gd name="T17" fmla="*/ 44 w 44"/>
                <a:gd name="T18" fmla="*/ 17 h 17"/>
              </a:gdLst>
              <a:ahLst/>
              <a:cxnLst>
                <a:cxn ang="T10">
                  <a:pos x="T0" y="T1"/>
                </a:cxn>
                <a:cxn ang="T11">
                  <a:pos x="T2" y="T3"/>
                </a:cxn>
                <a:cxn ang="T12">
                  <a:pos x="T4" y="T5"/>
                </a:cxn>
                <a:cxn ang="T13">
                  <a:pos x="T6" y="T7"/>
                </a:cxn>
                <a:cxn ang="T14">
                  <a:pos x="T8" y="T9"/>
                </a:cxn>
              </a:cxnLst>
              <a:rect l="T15" t="T16" r="T17" b="T18"/>
              <a:pathLst>
                <a:path w="44" h="17">
                  <a:moveTo>
                    <a:pt x="43" y="16"/>
                  </a:moveTo>
                  <a:lnTo>
                    <a:pt x="0" y="16"/>
                  </a:lnTo>
                  <a:lnTo>
                    <a:pt x="0" y="0"/>
                  </a:lnTo>
                  <a:lnTo>
                    <a:pt x="31" y="0"/>
                  </a:lnTo>
                  <a:lnTo>
                    <a:pt x="43"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78887" name="Freeform 18"/>
            <p:cNvSpPr>
              <a:spLocks/>
            </p:cNvSpPr>
            <p:nvPr/>
          </p:nvSpPr>
          <p:spPr bwMode="auto">
            <a:xfrm>
              <a:off x="3121" y="2321"/>
              <a:ext cx="25" cy="17"/>
            </a:xfrm>
            <a:custGeom>
              <a:avLst/>
              <a:gdLst>
                <a:gd name="T0" fmla="*/ 0 w 25"/>
                <a:gd name="T1" fmla="*/ 16 h 17"/>
                <a:gd name="T2" fmla="*/ 0 w 25"/>
                <a:gd name="T3" fmla="*/ 8 h 17"/>
                <a:gd name="T4" fmla="*/ 24 w 25"/>
                <a:gd name="T5" fmla="*/ 0 h 17"/>
                <a:gd name="T6" fmla="*/ 24 w 25"/>
                <a:gd name="T7" fmla="*/ 9 h 17"/>
                <a:gd name="T8" fmla="*/ 0 w 25"/>
                <a:gd name="T9" fmla="*/ 16 h 17"/>
                <a:gd name="T10" fmla="*/ 0 60000 65536"/>
                <a:gd name="T11" fmla="*/ 0 60000 65536"/>
                <a:gd name="T12" fmla="*/ 0 60000 65536"/>
                <a:gd name="T13" fmla="*/ 0 60000 65536"/>
                <a:gd name="T14" fmla="*/ 0 60000 65536"/>
                <a:gd name="T15" fmla="*/ 0 w 25"/>
                <a:gd name="T16" fmla="*/ 0 h 17"/>
                <a:gd name="T17" fmla="*/ 25 w 25"/>
                <a:gd name="T18" fmla="*/ 17 h 17"/>
              </a:gdLst>
              <a:ahLst/>
              <a:cxnLst>
                <a:cxn ang="T10">
                  <a:pos x="T0" y="T1"/>
                </a:cxn>
                <a:cxn ang="T11">
                  <a:pos x="T2" y="T3"/>
                </a:cxn>
                <a:cxn ang="T12">
                  <a:pos x="T4" y="T5"/>
                </a:cxn>
                <a:cxn ang="T13">
                  <a:pos x="T6" y="T7"/>
                </a:cxn>
                <a:cxn ang="T14">
                  <a:pos x="T8" y="T9"/>
                </a:cxn>
              </a:cxnLst>
              <a:rect l="T15" t="T16" r="T17" b="T18"/>
              <a:pathLst>
                <a:path w="25" h="17">
                  <a:moveTo>
                    <a:pt x="0" y="16"/>
                  </a:moveTo>
                  <a:lnTo>
                    <a:pt x="0" y="8"/>
                  </a:lnTo>
                  <a:lnTo>
                    <a:pt x="24" y="0"/>
                  </a:lnTo>
                  <a:lnTo>
                    <a:pt x="24" y="9"/>
                  </a:lnTo>
                  <a:lnTo>
                    <a:pt x="0"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78888" name="Freeform 19"/>
            <p:cNvSpPr>
              <a:spLocks/>
            </p:cNvSpPr>
            <p:nvPr/>
          </p:nvSpPr>
          <p:spPr bwMode="auto">
            <a:xfrm>
              <a:off x="3012" y="2345"/>
              <a:ext cx="102" cy="40"/>
            </a:xfrm>
            <a:custGeom>
              <a:avLst/>
              <a:gdLst>
                <a:gd name="T0" fmla="*/ 73 w 102"/>
                <a:gd name="T1" fmla="*/ 30 h 40"/>
                <a:gd name="T2" fmla="*/ 75 w 102"/>
                <a:gd name="T3" fmla="*/ 39 h 40"/>
                <a:gd name="T4" fmla="*/ 23 w 102"/>
                <a:gd name="T5" fmla="*/ 39 h 40"/>
                <a:gd name="T6" fmla="*/ 25 w 102"/>
                <a:gd name="T7" fmla="*/ 36 h 40"/>
                <a:gd name="T8" fmla="*/ 18 w 102"/>
                <a:gd name="T9" fmla="*/ 29 h 40"/>
                <a:gd name="T10" fmla="*/ 47 w 102"/>
                <a:gd name="T11" fmla="*/ 17 h 40"/>
                <a:gd name="T12" fmla="*/ 19 w 102"/>
                <a:gd name="T13" fmla="*/ 18 h 40"/>
                <a:gd name="T14" fmla="*/ 19 w 102"/>
                <a:gd name="T15" fmla="*/ 15 h 40"/>
                <a:gd name="T16" fmla="*/ 0 w 102"/>
                <a:gd name="T17" fmla="*/ 9 h 40"/>
                <a:gd name="T18" fmla="*/ 0 w 102"/>
                <a:gd name="T19" fmla="*/ 0 h 40"/>
                <a:gd name="T20" fmla="*/ 101 w 102"/>
                <a:gd name="T21" fmla="*/ 0 h 40"/>
                <a:gd name="T22" fmla="*/ 40 w 102"/>
                <a:gd name="T23" fmla="*/ 30 h 40"/>
                <a:gd name="T24" fmla="*/ 73 w 102"/>
                <a:gd name="T25" fmla="*/ 30 h 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2"/>
                <a:gd name="T40" fmla="*/ 0 h 40"/>
                <a:gd name="T41" fmla="*/ 102 w 102"/>
                <a:gd name="T42" fmla="*/ 40 h 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2" h="40">
                  <a:moveTo>
                    <a:pt x="73" y="30"/>
                  </a:moveTo>
                  <a:lnTo>
                    <a:pt x="75" y="39"/>
                  </a:lnTo>
                  <a:lnTo>
                    <a:pt x="23" y="39"/>
                  </a:lnTo>
                  <a:lnTo>
                    <a:pt x="25" y="36"/>
                  </a:lnTo>
                  <a:lnTo>
                    <a:pt x="18" y="29"/>
                  </a:lnTo>
                  <a:lnTo>
                    <a:pt x="47" y="17"/>
                  </a:lnTo>
                  <a:lnTo>
                    <a:pt x="19" y="18"/>
                  </a:lnTo>
                  <a:lnTo>
                    <a:pt x="19" y="15"/>
                  </a:lnTo>
                  <a:lnTo>
                    <a:pt x="0" y="9"/>
                  </a:lnTo>
                  <a:lnTo>
                    <a:pt x="0" y="0"/>
                  </a:lnTo>
                  <a:lnTo>
                    <a:pt x="101" y="0"/>
                  </a:lnTo>
                  <a:lnTo>
                    <a:pt x="40" y="30"/>
                  </a:lnTo>
                  <a:lnTo>
                    <a:pt x="73" y="3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78889" name="Freeform 20"/>
            <p:cNvSpPr>
              <a:spLocks/>
            </p:cNvSpPr>
            <p:nvPr/>
          </p:nvSpPr>
          <p:spPr bwMode="auto">
            <a:xfrm>
              <a:off x="3060" y="2351"/>
              <a:ext cx="17" cy="17"/>
            </a:xfrm>
            <a:custGeom>
              <a:avLst/>
              <a:gdLst>
                <a:gd name="T0" fmla="*/ 16 w 17"/>
                <a:gd name="T1" fmla="*/ 3 h 17"/>
                <a:gd name="T2" fmla="*/ 16 w 17"/>
                <a:gd name="T3" fmla="*/ 11 h 17"/>
                <a:gd name="T4" fmla="*/ 0 w 17"/>
                <a:gd name="T5" fmla="*/ 16 h 17"/>
                <a:gd name="T6" fmla="*/ 0 w 17"/>
                <a:gd name="T7" fmla="*/ 2 h 17"/>
                <a:gd name="T8" fmla="*/ 6 w 17"/>
                <a:gd name="T9" fmla="*/ 0 h 17"/>
                <a:gd name="T10" fmla="*/ 10 w 17"/>
                <a:gd name="T11" fmla="*/ 0 h 17"/>
                <a:gd name="T12" fmla="*/ 13 w 17"/>
                <a:gd name="T13" fmla="*/ 0 h 17"/>
                <a:gd name="T14" fmla="*/ 15 w 17"/>
                <a:gd name="T15" fmla="*/ 1 h 17"/>
                <a:gd name="T16" fmla="*/ 15 w 17"/>
                <a:gd name="T17" fmla="*/ 2 h 17"/>
                <a:gd name="T18" fmla="*/ 16 w 17"/>
                <a:gd name="T19" fmla="*/ 3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17"/>
                <a:gd name="T32" fmla="*/ 17 w 17"/>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17">
                  <a:moveTo>
                    <a:pt x="16" y="3"/>
                  </a:moveTo>
                  <a:lnTo>
                    <a:pt x="16" y="11"/>
                  </a:lnTo>
                  <a:lnTo>
                    <a:pt x="0" y="16"/>
                  </a:lnTo>
                  <a:lnTo>
                    <a:pt x="0" y="2"/>
                  </a:lnTo>
                  <a:lnTo>
                    <a:pt x="6" y="0"/>
                  </a:lnTo>
                  <a:lnTo>
                    <a:pt x="10" y="0"/>
                  </a:lnTo>
                  <a:lnTo>
                    <a:pt x="13" y="0"/>
                  </a:lnTo>
                  <a:lnTo>
                    <a:pt x="15" y="1"/>
                  </a:lnTo>
                  <a:lnTo>
                    <a:pt x="15" y="2"/>
                  </a:lnTo>
                  <a:lnTo>
                    <a:pt x="16" y="3"/>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78890" name="Freeform 21"/>
            <p:cNvSpPr>
              <a:spLocks/>
            </p:cNvSpPr>
            <p:nvPr/>
          </p:nvSpPr>
          <p:spPr bwMode="auto">
            <a:xfrm>
              <a:off x="3084" y="2376"/>
              <a:ext cx="38" cy="17"/>
            </a:xfrm>
            <a:custGeom>
              <a:avLst/>
              <a:gdLst>
                <a:gd name="T0" fmla="*/ 1 w 38"/>
                <a:gd name="T1" fmla="*/ 0 h 17"/>
                <a:gd name="T2" fmla="*/ 3 w 38"/>
                <a:gd name="T3" fmla="*/ 8 h 17"/>
                <a:gd name="T4" fmla="*/ 0 w 38"/>
                <a:gd name="T5" fmla="*/ 13 h 17"/>
                <a:gd name="T6" fmla="*/ 0 w 38"/>
                <a:gd name="T7" fmla="*/ 16 h 17"/>
                <a:gd name="T8" fmla="*/ 30 w 38"/>
                <a:gd name="T9" fmla="*/ 16 h 17"/>
                <a:gd name="T10" fmla="*/ 30 w 38"/>
                <a:gd name="T11" fmla="*/ 9 h 17"/>
                <a:gd name="T12" fmla="*/ 32 w 38"/>
                <a:gd name="T13" fmla="*/ 8 h 17"/>
                <a:gd name="T14" fmla="*/ 37 w 38"/>
                <a:gd name="T15" fmla="*/ 0 h 17"/>
                <a:gd name="T16" fmla="*/ 1 w 38"/>
                <a:gd name="T17" fmla="*/ 0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
                <a:gd name="T28" fmla="*/ 0 h 17"/>
                <a:gd name="T29" fmla="*/ 38 w 38"/>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 h="17">
                  <a:moveTo>
                    <a:pt x="1" y="0"/>
                  </a:moveTo>
                  <a:lnTo>
                    <a:pt x="3" y="8"/>
                  </a:lnTo>
                  <a:lnTo>
                    <a:pt x="0" y="13"/>
                  </a:lnTo>
                  <a:lnTo>
                    <a:pt x="0" y="16"/>
                  </a:lnTo>
                  <a:lnTo>
                    <a:pt x="30" y="16"/>
                  </a:lnTo>
                  <a:lnTo>
                    <a:pt x="30" y="9"/>
                  </a:lnTo>
                  <a:lnTo>
                    <a:pt x="32" y="8"/>
                  </a:lnTo>
                  <a:lnTo>
                    <a:pt x="37" y="0"/>
                  </a:lnTo>
                  <a:lnTo>
                    <a:pt x="1"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78891" name="Freeform 22"/>
            <p:cNvSpPr>
              <a:spLocks/>
            </p:cNvSpPr>
            <p:nvPr/>
          </p:nvSpPr>
          <p:spPr bwMode="auto">
            <a:xfrm>
              <a:off x="3116" y="2376"/>
              <a:ext cx="211" cy="17"/>
            </a:xfrm>
            <a:custGeom>
              <a:avLst/>
              <a:gdLst>
                <a:gd name="T0" fmla="*/ 210 w 211"/>
                <a:gd name="T1" fmla="*/ 0 h 17"/>
                <a:gd name="T2" fmla="*/ 210 w 211"/>
                <a:gd name="T3" fmla="*/ 16 h 17"/>
                <a:gd name="T4" fmla="*/ 0 w 211"/>
                <a:gd name="T5" fmla="*/ 16 h 17"/>
                <a:gd name="T6" fmla="*/ 4 w 211"/>
                <a:gd name="T7" fmla="*/ 0 h 17"/>
                <a:gd name="T8" fmla="*/ 210 w 211"/>
                <a:gd name="T9" fmla="*/ 0 h 17"/>
                <a:gd name="T10" fmla="*/ 0 60000 65536"/>
                <a:gd name="T11" fmla="*/ 0 60000 65536"/>
                <a:gd name="T12" fmla="*/ 0 60000 65536"/>
                <a:gd name="T13" fmla="*/ 0 60000 65536"/>
                <a:gd name="T14" fmla="*/ 0 60000 65536"/>
                <a:gd name="T15" fmla="*/ 0 w 211"/>
                <a:gd name="T16" fmla="*/ 0 h 17"/>
                <a:gd name="T17" fmla="*/ 211 w 211"/>
                <a:gd name="T18" fmla="*/ 17 h 17"/>
              </a:gdLst>
              <a:ahLst/>
              <a:cxnLst>
                <a:cxn ang="T10">
                  <a:pos x="T0" y="T1"/>
                </a:cxn>
                <a:cxn ang="T11">
                  <a:pos x="T2" y="T3"/>
                </a:cxn>
                <a:cxn ang="T12">
                  <a:pos x="T4" y="T5"/>
                </a:cxn>
                <a:cxn ang="T13">
                  <a:pos x="T6" y="T7"/>
                </a:cxn>
                <a:cxn ang="T14">
                  <a:pos x="T8" y="T9"/>
                </a:cxn>
              </a:cxnLst>
              <a:rect l="T15" t="T16" r="T17" b="T18"/>
              <a:pathLst>
                <a:path w="211" h="17">
                  <a:moveTo>
                    <a:pt x="210" y="0"/>
                  </a:moveTo>
                  <a:lnTo>
                    <a:pt x="210" y="16"/>
                  </a:lnTo>
                  <a:lnTo>
                    <a:pt x="0" y="16"/>
                  </a:lnTo>
                  <a:lnTo>
                    <a:pt x="4" y="0"/>
                  </a:lnTo>
                  <a:lnTo>
                    <a:pt x="210"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78892" name="Freeform 23"/>
            <p:cNvSpPr>
              <a:spLocks/>
            </p:cNvSpPr>
            <p:nvPr/>
          </p:nvSpPr>
          <p:spPr bwMode="auto">
            <a:xfrm>
              <a:off x="3326" y="2371"/>
              <a:ext cx="40" cy="17"/>
            </a:xfrm>
            <a:custGeom>
              <a:avLst/>
              <a:gdLst>
                <a:gd name="T0" fmla="*/ 0 w 40"/>
                <a:gd name="T1" fmla="*/ 3 h 17"/>
                <a:gd name="T2" fmla="*/ 6 w 40"/>
                <a:gd name="T3" fmla="*/ 0 h 17"/>
                <a:gd name="T4" fmla="*/ 39 w 40"/>
                <a:gd name="T5" fmla="*/ 0 h 17"/>
                <a:gd name="T6" fmla="*/ 39 w 40"/>
                <a:gd name="T7" fmla="*/ 16 h 17"/>
                <a:gd name="T8" fmla="*/ 26 w 40"/>
                <a:gd name="T9" fmla="*/ 16 h 17"/>
                <a:gd name="T10" fmla="*/ 26 w 40"/>
                <a:gd name="T11" fmla="*/ 8 h 17"/>
                <a:gd name="T12" fmla="*/ 7 w 40"/>
                <a:gd name="T13" fmla="*/ 8 h 17"/>
                <a:gd name="T14" fmla="*/ 0 w 40"/>
                <a:gd name="T15" fmla="*/ 14 h 17"/>
                <a:gd name="T16" fmla="*/ 0 w 40"/>
                <a:gd name="T17" fmla="*/ 3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17"/>
                <a:gd name="T29" fmla="*/ 40 w 40"/>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17">
                  <a:moveTo>
                    <a:pt x="0" y="3"/>
                  </a:moveTo>
                  <a:lnTo>
                    <a:pt x="6" y="0"/>
                  </a:lnTo>
                  <a:lnTo>
                    <a:pt x="39" y="0"/>
                  </a:lnTo>
                  <a:lnTo>
                    <a:pt x="39" y="16"/>
                  </a:lnTo>
                  <a:lnTo>
                    <a:pt x="26" y="16"/>
                  </a:lnTo>
                  <a:lnTo>
                    <a:pt x="26" y="8"/>
                  </a:lnTo>
                  <a:lnTo>
                    <a:pt x="7" y="8"/>
                  </a:lnTo>
                  <a:lnTo>
                    <a:pt x="0" y="14"/>
                  </a:lnTo>
                  <a:lnTo>
                    <a:pt x="0" y="3"/>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78893" name="Freeform 24"/>
            <p:cNvSpPr>
              <a:spLocks/>
            </p:cNvSpPr>
            <p:nvPr/>
          </p:nvSpPr>
          <p:spPr bwMode="auto">
            <a:xfrm>
              <a:off x="3376" y="2347"/>
              <a:ext cx="22" cy="17"/>
            </a:xfrm>
            <a:custGeom>
              <a:avLst/>
              <a:gdLst>
                <a:gd name="T0" fmla="*/ 21 w 22"/>
                <a:gd name="T1" fmla="*/ 16 h 17"/>
                <a:gd name="T2" fmla="*/ 21 w 22"/>
                <a:gd name="T3" fmla="*/ 6 h 17"/>
                <a:gd name="T4" fmla="*/ 2 w 22"/>
                <a:gd name="T5" fmla="*/ 7 h 17"/>
                <a:gd name="T6" fmla="*/ 2 w 22"/>
                <a:gd name="T7" fmla="*/ 3 h 17"/>
                <a:gd name="T8" fmla="*/ 1 w 22"/>
                <a:gd name="T9" fmla="*/ 0 h 17"/>
                <a:gd name="T10" fmla="*/ 0 w 22"/>
                <a:gd name="T11" fmla="*/ 3 h 17"/>
                <a:gd name="T12" fmla="*/ 0 w 22"/>
                <a:gd name="T13" fmla="*/ 12 h 17"/>
                <a:gd name="T14" fmla="*/ 17 w 22"/>
                <a:gd name="T15" fmla="*/ 11 h 17"/>
                <a:gd name="T16" fmla="*/ 14 w 22"/>
                <a:gd name="T17" fmla="*/ 16 h 17"/>
                <a:gd name="T18" fmla="*/ 21 w 22"/>
                <a:gd name="T19" fmla="*/ 16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17"/>
                <a:gd name="T32" fmla="*/ 22 w 22"/>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17">
                  <a:moveTo>
                    <a:pt x="21" y="16"/>
                  </a:moveTo>
                  <a:lnTo>
                    <a:pt x="21" y="6"/>
                  </a:lnTo>
                  <a:lnTo>
                    <a:pt x="2" y="7"/>
                  </a:lnTo>
                  <a:lnTo>
                    <a:pt x="2" y="3"/>
                  </a:lnTo>
                  <a:lnTo>
                    <a:pt x="1" y="0"/>
                  </a:lnTo>
                  <a:lnTo>
                    <a:pt x="0" y="3"/>
                  </a:lnTo>
                  <a:lnTo>
                    <a:pt x="0" y="12"/>
                  </a:lnTo>
                  <a:lnTo>
                    <a:pt x="17" y="11"/>
                  </a:lnTo>
                  <a:lnTo>
                    <a:pt x="14" y="16"/>
                  </a:lnTo>
                  <a:lnTo>
                    <a:pt x="21"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78894" name="Freeform 25"/>
            <p:cNvSpPr>
              <a:spLocks/>
            </p:cNvSpPr>
            <p:nvPr/>
          </p:nvSpPr>
          <p:spPr bwMode="auto">
            <a:xfrm>
              <a:off x="3333" y="2348"/>
              <a:ext cx="65" cy="39"/>
            </a:xfrm>
            <a:custGeom>
              <a:avLst/>
              <a:gdLst>
                <a:gd name="T0" fmla="*/ 43 w 65"/>
                <a:gd name="T1" fmla="*/ 0 h 39"/>
                <a:gd name="T2" fmla="*/ 0 w 65"/>
                <a:gd name="T3" fmla="*/ 23 h 39"/>
                <a:gd name="T4" fmla="*/ 32 w 65"/>
                <a:gd name="T5" fmla="*/ 23 h 39"/>
                <a:gd name="T6" fmla="*/ 32 w 65"/>
                <a:gd name="T7" fmla="*/ 38 h 39"/>
                <a:gd name="T8" fmla="*/ 64 w 65"/>
                <a:gd name="T9" fmla="*/ 17 h 39"/>
                <a:gd name="T10" fmla="*/ 64 w 65"/>
                <a:gd name="T11" fmla="*/ 6 h 39"/>
                <a:gd name="T12" fmla="*/ 57 w 65"/>
                <a:gd name="T13" fmla="*/ 6 h 39"/>
                <a:gd name="T14" fmla="*/ 60 w 65"/>
                <a:gd name="T15" fmla="*/ 4 h 39"/>
                <a:gd name="T16" fmla="*/ 43 w 65"/>
                <a:gd name="T17" fmla="*/ 4 h 39"/>
                <a:gd name="T18" fmla="*/ 43 w 65"/>
                <a:gd name="T19" fmla="*/ 0 h 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5"/>
                <a:gd name="T31" fmla="*/ 0 h 39"/>
                <a:gd name="T32" fmla="*/ 65 w 65"/>
                <a:gd name="T33" fmla="*/ 39 h 3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5" h="39">
                  <a:moveTo>
                    <a:pt x="43" y="0"/>
                  </a:moveTo>
                  <a:lnTo>
                    <a:pt x="0" y="23"/>
                  </a:lnTo>
                  <a:lnTo>
                    <a:pt x="32" y="23"/>
                  </a:lnTo>
                  <a:lnTo>
                    <a:pt x="32" y="38"/>
                  </a:lnTo>
                  <a:lnTo>
                    <a:pt x="64" y="17"/>
                  </a:lnTo>
                  <a:lnTo>
                    <a:pt x="64" y="6"/>
                  </a:lnTo>
                  <a:lnTo>
                    <a:pt x="57" y="6"/>
                  </a:lnTo>
                  <a:lnTo>
                    <a:pt x="60" y="4"/>
                  </a:lnTo>
                  <a:lnTo>
                    <a:pt x="43" y="4"/>
                  </a:lnTo>
                  <a:lnTo>
                    <a:pt x="43" y="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78895" name="Freeform 26"/>
            <p:cNvSpPr>
              <a:spLocks/>
            </p:cNvSpPr>
            <p:nvPr/>
          </p:nvSpPr>
          <p:spPr bwMode="auto">
            <a:xfrm>
              <a:off x="3326" y="2379"/>
              <a:ext cx="27" cy="31"/>
            </a:xfrm>
            <a:custGeom>
              <a:avLst/>
              <a:gdLst>
                <a:gd name="T0" fmla="*/ 8 w 27"/>
                <a:gd name="T1" fmla="*/ 5 h 31"/>
                <a:gd name="T2" fmla="*/ 16 w 27"/>
                <a:gd name="T3" fmla="*/ 5 h 31"/>
                <a:gd name="T4" fmla="*/ 16 w 27"/>
                <a:gd name="T5" fmla="*/ 30 h 31"/>
                <a:gd name="T6" fmla="*/ 26 w 27"/>
                <a:gd name="T7" fmla="*/ 21 h 31"/>
                <a:gd name="T8" fmla="*/ 26 w 27"/>
                <a:gd name="T9" fmla="*/ 0 h 31"/>
                <a:gd name="T10" fmla="*/ 7 w 27"/>
                <a:gd name="T11" fmla="*/ 0 h 31"/>
                <a:gd name="T12" fmla="*/ 0 w 27"/>
                <a:gd name="T13" fmla="*/ 5 h 31"/>
                <a:gd name="T14" fmla="*/ 8 w 27"/>
                <a:gd name="T15" fmla="*/ 5 h 31"/>
                <a:gd name="T16" fmla="*/ 0 60000 65536"/>
                <a:gd name="T17" fmla="*/ 0 60000 65536"/>
                <a:gd name="T18" fmla="*/ 0 60000 65536"/>
                <a:gd name="T19" fmla="*/ 0 60000 65536"/>
                <a:gd name="T20" fmla="*/ 0 60000 65536"/>
                <a:gd name="T21" fmla="*/ 0 60000 65536"/>
                <a:gd name="T22" fmla="*/ 0 60000 65536"/>
                <a:gd name="T23" fmla="*/ 0 60000 65536"/>
                <a:gd name="T24" fmla="*/ 0 w 27"/>
                <a:gd name="T25" fmla="*/ 0 h 31"/>
                <a:gd name="T26" fmla="*/ 27 w 27"/>
                <a:gd name="T27" fmla="*/ 31 h 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 h="31">
                  <a:moveTo>
                    <a:pt x="8" y="5"/>
                  </a:moveTo>
                  <a:lnTo>
                    <a:pt x="16" y="5"/>
                  </a:lnTo>
                  <a:lnTo>
                    <a:pt x="16" y="30"/>
                  </a:lnTo>
                  <a:lnTo>
                    <a:pt x="26" y="21"/>
                  </a:lnTo>
                  <a:lnTo>
                    <a:pt x="26" y="0"/>
                  </a:lnTo>
                  <a:lnTo>
                    <a:pt x="7" y="0"/>
                  </a:lnTo>
                  <a:lnTo>
                    <a:pt x="0" y="5"/>
                  </a:lnTo>
                  <a:lnTo>
                    <a:pt x="8" y="5"/>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78896" name="Freeform 27"/>
            <p:cNvSpPr>
              <a:spLocks/>
            </p:cNvSpPr>
            <p:nvPr/>
          </p:nvSpPr>
          <p:spPr bwMode="auto">
            <a:xfrm>
              <a:off x="3269" y="2333"/>
              <a:ext cx="23" cy="44"/>
            </a:xfrm>
            <a:custGeom>
              <a:avLst/>
              <a:gdLst>
                <a:gd name="T0" fmla="*/ 12 w 23"/>
                <a:gd name="T1" fmla="*/ 43 h 44"/>
                <a:gd name="T2" fmla="*/ 22 w 23"/>
                <a:gd name="T3" fmla="*/ 0 h 44"/>
                <a:gd name="T4" fmla="*/ 13 w 23"/>
                <a:gd name="T5" fmla="*/ 0 h 44"/>
                <a:gd name="T6" fmla="*/ 0 w 23"/>
                <a:gd name="T7" fmla="*/ 43 h 44"/>
                <a:gd name="T8" fmla="*/ 12 w 23"/>
                <a:gd name="T9" fmla="*/ 43 h 44"/>
                <a:gd name="T10" fmla="*/ 0 60000 65536"/>
                <a:gd name="T11" fmla="*/ 0 60000 65536"/>
                <a:gd name="T12" fmla="*/ 0 60000 65536"/>
                <a:gd name="T13" fmla="*/ 0 60000 65536"/>
                <a:gd name="T14" fmla="*/ 0 60000 65536"/>
                <a:gd name="T15" fmla="*/ 0 w 23"/>
                <a:gd name="T16" fmla="*/ 0 h 44"/>
                <a:gd name="T17" fmla="*/ 23 w 23"/>
                <a:gd name="T18" fmla="*/ 44 h 44"/>
              </a:gdLst>
              <a:ahLst/>
              <a:cxnLst>
                <a:cxn ang="T10">
                  <a:pos x="T0" y="T1"/>
                </a:cxn>
                <a:cxn ang="T11">
                  <a:pos x="T2" y="T3"/>
                </a:cxn>
                <a:cxn ang="T12">
                  <a:pos x="T4" y="T5"/>
                </a:cxn>
                <a:cxn ang="T13">
                  <a:pos x="T6" y="T7"/>
                </a:cxn>
                <a:cxn ang="T14">
                  <a:pos x="T8" y="T9"/>
                </a:cxn>
              </a:cxnLst>
              <a:rect l="T15" t="T16" r="T17" b="T18"/>
              <a:pathLst>
                <a:path w="23" h="44">
                  <a:moveTo>
                    <a:pt x="12" y="43"/>
                  </a:moveTo>
                  <a:lnTo>
                    <a:pt x="22" y="0"/>
                  </a:lnTo>
                  <a:lnTo>
                    <a:pt x="13" y="0"/>
                  </a:lnTo>
                  <a:lnTo>
                    <a:pt x="0" y="43"/>
                  </a:lnTo>
                  <a:lnTo>
                    <a:pt x="12" y="43"/>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78897" name="Freeform 28"/>
            <p:cNvSpPr>
              <a:spLocks/>
            </p:cNvSpPr>
            <p:nvPr/>
          </p:nvSpPr>
          <p:spPr bwMode="auto">
            <a:xfrm>
              <a:off x="3098" y="2336"/>
              <a:ext cx="67" cy="41"/>
            </a:xfrm>
            <a:custGeom>
              <a:avLst/>
              <a:gdLst>
                <a:gd name="T0" fmla="*/ 57 w 67"/>
                <a:gd name="T1" fmla="*/ 0 h 41"/>
                <a:gd name="T2" fmla="*/ 66 w 67"/>
                <a:gd name="T3" fmla="*/ 0 h 41"/>
                <a:gd name="T4" fmla="*/ 15 w 67"/>
                <a:gd name="T5" fmla="*/ 40 h 41"/>
                <a:gd name="T6" fmla="*/ 0 w 67"/>
                <a:gd name="T7" fmla="*/ 40 h 41"/>
                <a:gd name="T8" fmla="*/ 57 w 67"/>
                <a:gd name="T9" fmla="*/ 0 h 41"/>
                <a:gd name="T10" fmla="*/ 0 60000 65536"/>
                <a:gd name="T11" fmla="*/ 0 60000 65536"/>
                <a:gd name="T12" fmla="*/ 0 60000 65536"/>
                <a:gd name="T13" fmla="*/ 0 60000 65536"/>
                <a:gd name="T14" fmla="*/ 0 60000 65536"/>
                <a:gd name="T15" fmla="*/ 0 w 67"/>
                <a:gd name="T16" fmla="*/ 0 h 41"/>
                <a:gd name="T17" fmla="*/ 67 w 67"/>
                <a:gd name="T18" fmla="*/ 41 h 41"/>
              </a:gdLst>
              <a:ahLst/>
              <a:cxnLst>
                <a:cxn ang="T10">
                  <a:pos x="T0" y="T1"/>
                </a:cxn>
                <a:cxn ang="T11">
                  <a:pos x="T2" y="T3"/>
                </a:cxn>
                <a:cxn ang="T12">
                  <a:pos x="T4" y="T5"/>
                </a:cxn>
                <a:cxn ang="T13">
                  <a:pos x="T6" y="T7"/>
                </a:cxn>
                <a:cxn ang="T14">
                  <a:pos x="T8" y="T9"/>
                </a:cxn>
              </a:cxnLst>
              <a:rect l="T15" t="T16" r="T17" b="T18"/>
              <a:pathLst>
                <a:path w="67" h="41">
                  <a:moveTo>
                    <a:pt x="57" y="0"/>
                  </a:moveTo>
                  <a:lnTo>
                    <a:pt x="66" y="0"/>
                  </a:lnTo>
                  <a:lnTo>
                    <a:pt x="15" y="40"/>
                  </a:lnTo>
                  <a:lnTo>
                    <a:pt x="0" y="40"/>
                  </a:lnTo>
                  <a:lnTo>
                    <a:pt x="57"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78898" name="Freeform 29"/>
            <p:cNvSpPr>
              <a:spLocks/>
            </p:cNvSpPr>
            <p:nvPr/>
          </p:nvSpPr>
          <p:spPr bwMode="auto">
            <a:xfrm>
              <a:off x="3012" y="2317"/>
              <a:ext cx="509" cy="60"/>
            </a:xfrm>
            <a:custGeom>
              <a:avLst/>
              <a:gdLst>
                <a:gd name="T0" fmla="*/ 73 w 509"/>
                <a:gd name="T1" fmla="*/ 59 h 60"/>
                <a:gd name="T2" fmla="*/ 40 w 509"/>
                <a:gd name="T3" fmla="*/ 59 h 60"/>
                <a:gd name="T4" fmla="*/ 100 w 509"/>
                <a:gd name="T5" fmla="*/ 28 h 60"/>
                <a:gd name="T6" fmla="*/ 0 w 509"/>
                <a:gd name="T7" fmla="*/ 28 h 60"/>
                <a:gd name="T8" fmla="*/ 109 w 509"/>
                <a:gd name="T9" fmla="*/ 11 h 60"/>
                <a:gd name="T10" fmla="*/ 132 w 509"/>
                <a:gd name="T11" fmla="*/ 8 h 60"/>
                <a:gd name="T12" fmla="*/ 132 w 509"/>
                <a:gd name="T13" fmla="*/ 10 h 60"/>
                <a:gd name="T14" fmla="*/ 165 w 509"/>
                <a:gd name="T15" fmla="*/ 10 h 60"/>
                <a:gd name="T16" fmla="*/ 165 w 509"/>
                <a:gd name="T17" fmla="*/ 0 h 60"/>
                <a:gd name="T18" fmla="*/ 344 w 509"/>
                <a:gd name="T19" fmla="*/ 0 h 60"/>
                <a:gd name="T20" fmla="*/ 351 w 509"/>
                <a:gd name="T21" fmla="*/ 0 h 60"/>
                <a:gd name="T22" fmla="*/ 417 w 509"/>
                <a:gd name="T23" fmla="*/ 0 h 60"/>
                <a:gd name="T24" fmla="*/ 452 w 509"/>
                <a:gd name="T25" fmla="*/ 12 h 60"/>
                <a:gd name="T26" fmla="*/ 508 w 509"/>
                <a:gd name="T27" fmla="*/ 23 h 60"/>
                <a:gd name="T28" fmla="*/ 508 w 509"/>
                <a:gd name="T29" fmla="*/ 25 h 60"/>
                <a:gd name="T30" fmla="*/ 384 w 509"/>
                <a:gd name="T31" fmla="*/ 32 h 60"/>
                <a:gd name="T32" fmla="*/ 366 w 509"/>
                <a:gd name="T33" fmla="*/ 33 h 60"/>
                <a:gd name="T34" fmla="*/ 366 w 509"/>
                <a:gd name="T35" fmla="*/ 30 h 60"/>
                <a:gd name="T36" fmla="*/ 365 w 509"/>
                <a:gd name="T37" fmla="*/ 29 h 60"/>
                <a:gd name="T38" fmla="*/ 363 w 509"/>
                <a:gd name="T39" fmla="*/ 30 h 60"/>
                <a:gd name="T40" fmla="*/ 320 w 509"/>
                <a:gd name="T41" fmla="*/ 53 h 60"/>
                <a:gd name="T42" fmla="*/ 313 w 509"/>
                <a:gd name="T43" fmla="*/ 56 h 60"/>
                <a:gd name="T44" fmla="*/ 313 w 509"/>
                <a:gd name="T45" fmla="*/ 59 h 60"/>
                <a:gd name="T46" fmla="*/ 269 w 509"/>
                <a:gd name="T47" fmla="*/ 59 h 60"/>
                <a:gd name="T48" fmla="*/ 278 w 509"/>
                <a:gd name="T49" fmla="*/ 16 h 60"/>
                <a:gd name="T50" fmla="*/ 270 w 509"/>
                <a:gd name="T51" fmla="*/ 16 h 60"/>
                <a:gd name="T52" fmla="*/ 256 w 509"/>
                <a:gd name="T53" fmla="*/ 59 h 60"/>
                <a:gd name="T54" fmla="*/ 100 w 509"/>
                <a:gd name="T55" fmla="*/ 59 h 60"/>
                <a:gd name="T56" fmla="*/ 151 w 509"/>
                <a:gd name="T57" fmla="*/ 19 h 60"/>
                <a:gd name="T58" fmla="*/ 142 w 509"/>
                <a:gd name="T59" fmla="*/ 19 h 60"/>
                <a:gd name="T60" fmla="*/ 85 w 509"/>
                <a:gd name="T61" fmla="*/ 59 h 60"/>
                <a:gd name="T62" fmla="*/ 73 w 509"/>
                <a:gd name="T63" fmla="*/ 59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09"/>
                <a:gd name="T97" fmla="*/ 0 h 60"/>
                <a:gd name="T98" fmla="*/ 509 w 509"/>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09" h="60">
                  <a:moveTo>
                    <a:pt x="73" y="59"/>
                  </a:moveTo>
                  <a:lnTo>
                    <a:pt x="40" y="59"/>
                  </a:lnTo>
                  <a:lnTo>
                    <a:pt x="100" y="28"/>
                  </a:lnTo>
                  <a:lnTo>
                    <a:pt x="0" y="28"/>
                  </a:lnTo>
                  <a:lnTo>
                    <a:pt x="109" y="11"/>
                  </a:lnTo>
                  <a:lnTo>
                    <a:pt x="132" y="8"/>
                  </a:lnTo>
                  <a:lnTo>
                    <a:pt x="132" y="10"/>
                  </a:lnTo>
                  <a:lnTo>
                    <a:pt x="165" y="10"/>
                  </a:lnTo>
                  <a:lnTo>
                    <a:pt x="165" y="0"/>
                  </a:lnTo>
                  <a:lnTo>
                    <a:pt x="344" y="0"/>
                  </a:lnTo>
                  <a:lnTo>
                    <a:pt x="351" y="0"/>
                  </a:lnTo>
                  <a:lnTo>
                    <a:pt x="417" y="0"/>
                  </a:lnTo>
                  <a:lnTo>
                    <a:pt x="452" y="12"/>
                  </a:lnTo>
                  <a:lnTo>
                    <a:pt x="508" y="23"/>
                  </a:lnTo>
                  <a:lnTo>
                    <a:pt x="508" y="25"/>
                  </a:lnTo>
                  <a:lnTo>
                    <a:pt x="384" y="32"/>
                  </a:lnTo>
                  <a:lnTo>
                    <a:pt x="366" y="33"/>
                  </a:lnTo>
                  <a:lnTo>
                    <a:pt x="366" y="30"/>
                  </a:lnTo>
                  <a:lnTo>
                    <a:pt x="365" y="29"/>
                  </a:lnTo>
                  <a:lnTo>
                    <a:pt x="363" y="30"/>
                  </a:lnTo>
                  <a:lnTo>
                    <a:pt x="320" y="53"/>
                  </a:lnTo>
                  <a:lnTo>
                    <a:pt x="313" y="56"/>
                  </a:lnTo>
                  <a:lnTo>
                    <a:pt x="313" y="59"/>
                  </a:lnTo>
                  <a:lnTo>
                    <a:pt x="269" y="59"/>
                  </a:lnTo>
                  <a:lnTo>
                    <a:pt x="278" y="16"/>
                  </a:lnTo>
                  <a:lnTo>
                    <a:pt x="270" y="16"/>
                  </a:lnTo>
                  <a:lnTo>
                    <a:pt x="256" y="59"/>
                  </a:lnTo>
                  <a:lnTo>
                    <a:pt x="100" y="59"/>
                  </a:lnTo>
                  <a:lnTo>
                    <a:pt x="151" y="19"/>
                  </a:lnTo>
                  <a:lnTo>
                    <a:pt x="142" y="19"/>
                  </a:lnTo>
                  <a:lnTo>
                    <a:pt x="85" y="59"/>
                  </a:lnTo>
                  <a:lnTo>
                    <a:pt x="73" y="59"/>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78899" name="Freeform 30"/>
            <p:cNvSpPr>
              <a:spLocks/>
            </p:cNvSpPr>
            <p:nvPr/>
          </p:nvSpPr>
          <p:spPr bwMode="auto">
            <a:xfrm>
              <a:off x="3397" y="2343"/>
              <a:ext cx="124" cy="25"/>
            </a:xfrm>
            <a:custGeom>
              <a:avLst/>
              <a:gdLst>
                <a:gd name="T0" fmla="*/ 123 w 124"/>
                <a:gd name="T1" fmla="*/ 0 h 25"/>
                <a:gd name="T2" fmla="*/ 0 w 124"/>
                <a:gd name="T3" fmla="*/ 6 h 25"/>
                <a:gd name="T4" fmla="*/ 0 w 124"/>
                <a:gd name="T5" fmla="*/ 24 h 25"/>
                <a:gd name="T6" fmla="*/ 5 w 124"/>
                <a:gd name="T7" fmla="*/ 23 h 25"/>
                <a:gd name="T8" fmla="*/ 5 w 124"/>
                <a:gd name="T9" fmla="*/ 16 h 25"/>
                <a:gd name="T10" fmla="*/ 5 w 124"/>
                <a:gd name="T11" fmla="*/ 15 h 25"/>
                <a:gd name="T12" fmla="*/ 6 w 124"/>
                <a:gd name="T13" fmla="*/ 14 h 25"/>
                <a:gd name="T14" fmla="*/ 8 w 124"/>
                <a:gd name="T15" fmla="*/ 14 h 25"/>
                <a:gd name="T16" fmla="*/ 8 w 124"/>
                <a:gd name="T17" fmla="*/ 13 h 25"/>
                <a:gd name="T18" fmla="*/ 9 w 124"/>
                <a:gd name="T19" fmla="*/ 12 h 25"/>
                <a:gd name="T20" fmla="*/ 10 w 124"/>
                <a:gd name="T21" fmla="*/ 12 h 25"/>
                <a:gd name="T22" fmla="*/ 11 w 124"/>
                <a:gd name="T23" fmla="*/ 13 h 25"/>
                <a:gd name="T24" fmla="*/ 12 w 124"/>
                <a:gd name="T25" fmla="*/ 13 h 25"/>
                <a:gd name="T26" fmla="*/ 13 w 124"/>
                <a:gd name="T27" fmla="*/ 14 h 25"/>
                <a:gd name="T28" fmla="*/ 14 w 124"/>
                <a:gd name="T29" fmla="*/ 16 h 25"/>
                <a:gd name="T30" fmla="*/ 14 w 124"/>
                <a:gd name="T31" fmla="*/ 17 h 25"/>
                <a:gd name="T32" fmla="*/ 13 w 124"/>
                <a:gd name="T33" fmla="*/ 23 h 25"/>
                <a:gd name="T34" fmla="*/ 62 w 124"/>
                <a:gd name="T35" fmla="*/ 20 h 25"/>
                <a:gd name="T36" fmla="*/ 109 w 124"/>
                <a:gd name="T37" fmla="*/ 17 h 25"/>
                <a:gd name="T38" fmla="*/ 109 w 124"/>
                <a:gd name="T39" fmla="*/ 5 h 25"/>
                <a:gd name="T40" fmla="*/ 123 w 124"/>
                <a:gd name="T41" fmla="*/ 0 h 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24"/>
                <a:gd name="T64" fmla="*/ 0 h 25"/>
                <a:gd name="T65" fmla="*/ 124 w 124"/>
                <a:gd name="T66" fmla="*/ 25 h 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24" h="25">
                  <a:moveTo>
                    <a:pt x="123" y="0"/>
                  </a:moveTo>
                  <a:lnTo>
                    <a:pt x="0" y="6"/>
                  </a:lnTo>
                  <a:lnTo>
                    <a:pt x="0" y="24"/>
                  </a:lnTo>
                  <a:lnTo>
                    <a:pt x="5" y="23"/>
                  </a:lnTo>
                  <a:lnTo>
                    <a:pt x="5" y="16"/>
                  </a:lnTo>
                  <a:lnTo>
                    <a:pt x="5" y="15"/>
                  </a:lnTo>
                  <a:lnTo>
                    <a:pt x="6" y="14"/>
                  </a:lnTo>
                  <a:lnTo>
                    <a:pt x="8" y="14"/>
                  </a:lnTo>
                  <a:lnTo>
                    <a:pt x="8" y="13"/>
                  </a:lnTo>
                  <a:lnTo>
                    <a:pt x="9" y="12"/>
                  </a:lnTo>
                  <a:lnTo>
                    <a:pt x="10" y="12"/>
                  </a:lnTo>
                  <a:lnTo>
                    <a:pt x="11" y="13"/>
                  </a:lnTo>
                  <a:lnTo>
                    <a:pt x="12" y="13"/>
                  </a:lnTo>
                  <a:lnTo>
                    <a:pt x="13" y="14"/>
                  </a:lnTo>
                  <a:lnTo>
                    <a:pt x="14" y="16"/>
                  </a:lnTo>
                  <a:lnTo>
                    <a:pt x="14" y="17"/>
                  </a:lnTo>
                  <a:lnTo>
                    <a:pt x="13" y="23"/>
                  </a:lnTo>
                  <a:lnTo>
                    <a:pt x="62" y="20"/>
                  </a:lnTo>
                  <a:lnTo>
                    <a:pt x="109" y="17"/>
                  </a:lnTo>
                  <a:lnTo>
                    <a:pt x="109" y="5"/>
                  </a:lnTo>
                  <a:lnTo>
                    <a:pt x="123" y="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78900" name="Freeform 31"/>
            <p:cNvSpPr>
              <a:spLocks/>
            </p:cNvSpPr>
            <p:nvPr/>
          </p:nvSpPr>
          <p:spPr bwMode="auto">
            <a:xfrm>
              <a:off x="3402" y="2356"/>
              <a:ext cx="17" cy="17"/>
            </a:xfrm>
            <a:custGeom>
              <a:avLst/>
              <a:gdLst>
                <a:gd name="T0" fmla="*/ 16 w 17"/>
                <a:gd name="T1" fmla="*/ 4 h 17"/>
                <a:gd name="T2" fmla="*/ 15 w 17"/>
                <a:gd name="T3" fmla="*/ 12 h 17"/>
                <a:gd name="T4" fmla="*/ 13 w 17"/>
                <a:gd name="T5" fmla="*/ 16 h 17"/>
                <a:gd name="T6" fmla="*/ 0 w 17"/>
                <a:gd name="T7" fmla="*/ 16 h 17"/>
                <a:gd name="T8" fmla="*/ 0 w 17"/>
                <a:gd name="T9" fmla="*/ 12 h 17"/>
                <a:gd name="T10" fmla="*/ 1 w 17"/>
                <a:gd name="T11" fmla="*/ 4 h 17"/>
                <a:gd name="T12" fmla="*/ 1 w 17"/>
                <a:gd name="T13" fmla="*/ 2 h 17"/>
                <a:gd name="T14" fmla="*/ 2 w 17"/>
                <a:gd name="T15" fmla="*/ 1 h 17"/>
                <a:gd name="T16" fmla="*/ 5 w 17"/>
                <a:gd name="T17" fmla="*/ 1 h 17"/>
                <a:gd name="T18" fmla="*/ 5 w 17"/>
                <a:gd name="T19" fmla="*/ 0 h 17"/>
                <a:gd name="T20" fmla="*/ 6 w 17"/>
                <a:gd name="T21" fmla="*/ 0 h 17"/>
                <a:gd name="T22" fmla="*/ 7 w 17"/>
                <a:gd name="T23" fmla="*/ 0 h 17"/>
                <a:gd name="T24" fmla="*/ 10 w 17"/>
                <a:gd name="T25" fmla="*/ 0 h 17"/>
                <a:gd name="T26" fmla="*/ 11 w 17"/>
                <a:gd name="T27" fmla="*/ 0 h 17"/>
                <a:gd name="T28" fmla="*/ 13 w 17"/>
                <a:gd name="T29" fmla="*/ 0 h 17"/>
                <a:gd name="T30" fmla="*/ 13 w 17"/>
                <a:gd name="T31" fmla="*/ 1 h 17"/>
                <a:gd name="T32" fmla="*/ 16 w 17"/>
                <a:gd name="T33" fmla="*/ 3 h 17"/>
                <a:gd name="T34" fmla="*/ 16 w 17"/>
                <a:gd name="T35" fmla="*/ 4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
                <a:gd name="T55" fmla="*/ 0 h 17"/>
                <a:gd name="T56" fmla="*/ 17 w 17"/>
                <a:gd name="T57" fmla="*/ 17 h 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 h="17">
                  <a:moveTo>
                    <a:pt x="16" y="4"/>
                  </a:moveTo>
                  <a:lnTo>
                    <a:pt x="15" y="12"/>
                  </a:lnTo>
                  <a:lnTo>
                    <a:pt x="13" y="16"/>
                  </a:lnTo>
                  <a:lnTo>
                    <a:pt x="0" y="16"/>
                  </a:lnTo>
                  <a:lnTo>
                    <a:pt x="0" y="12"/>
                  </a:lnTo>
                  <a:lnTo>
                    <a:pt x="1" y="4"/>
                  </a:lnTo>
                  <a:lnTo>
                    <a:pt x="1" y="2"/>
                  </a:lnTo>
                  <a:lnTo>
                    <a:pt x="2" y="1"/>
                  </a:lnTo>
                  <a:lnTo>
                    <a:pt x="5" y="1"/>
                  </a:lnTo>
                  <a:lnTo>
                    <a:pt x="5" y="0"/>
                  </a:lnTo>
                  <a:lnTo>
                    <a:pt x="6" y="0"/>
                  </a:lnTo>
                  <a:lnTo>
                    <a:pt x="7" y="0"/>
                  </a:lnTo>
                  <a:lnTo>
                    <a:pt x="10" y="0"/>
                  </a:lnTo>
                  <a:lnTo>
                    <a:pt x="11" y="0"/>
                  </a:lnTo>
                  <a:lnTo>
                    <a:pt x="13" y="0"/>
                  </a:lnTo>
                  <a:lnTo>
                    <a:pt x="13" y="1"/>
                  </a:lnTo>
                  <a:lnTo>
                    <a:pt x="16" y="3"/>
                  </a:lnTo>
                  <a:lnTo>
                    <a:pt x="16" y="4"/>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78901" name="Freeform 32"/>
            <p:cNvSpPr>
              <a:spLocks/>
            </p:cNvSpPr>
            <p:nvPr/>
          </p:nvSpPr>
          <p:spPr bwMode="auto">
            <a:xfrm>
              <a:off x="3183" y="2434"/>
              <a:ext cx="21" cy="17"/>
            </a:xfrm>
            <a:custGeom>
              <a:avLst/>
              <a:gdLst>
                <a:gd name="T0" fmla="*/ 20 w 21"/>
                <a:gd name="T1" fmla="*/ 7 h 17"/>
                <a:gd name="T2" fmla="*/ 20 w 21"/>
                <a:gd name="T3" fmla="*/ 6 h 17"/>
                <a:gd name="T4" fmla="*/ 18 w 21"/>
                <a:gd name="T5" fmla="*/ 4 h 17"/>
                <a:gd name="T6" fmla="*/ 17 w 21"/>
                <a:gd name="T7" fmla="*/ 3 h 17"/>
                <a:gd name="T8" fmla="*/ 15 w 21"/>
                <a:gd name="T9" fmla="*/ 2 h 17"/>
                <a:gd name="T10" fmla="*/ 14 w 21"/>
                <a:gd name="T11" fmla="*/ 0 h 17"/>
                <a:gd name="T12" fmla="*/ 12 w 21"/>
                <a:gd name="T13" fmla="*/ 0 h 17"/>
                <a:gd name="T14" fmla="*/ 7 w 21"/>
                <a:gd name="T15" fmla="*/ 0 h 17"/>
                <a:gd name="T16" fmla="*/ 5 w 21"/>
                <a:gd name="T17" fmla="*/ 2 h 17"/>
                <a:gd name="T18" fmla="*/ 4 w 21"/>
                <a:gd name="T19" fmla="*/ 2 h 17"/>
                <a:gd name="T20" fmla="*/ 2 w 21"/>
                <a:gd name="T21" fmla="*/ 3 h 17"/>
                <a:gd name="T22" fmla="*/ 1 w 21"/>
                <a:gd name="T23" fmla="*/ 4 h 17"/>
                <a:gd name="T24" fmla="*/ 1 w 21"/>
                <a:gd name="T25" fmla="*/ 6 h 17"/>
                <a:gd name="T26" fmla="*/ 0 w 21"/>
                <a:gd name="T27" fmla="*/ 7 h 17"/>
                <a:gd name="T28" fmla="*/ 0 w 21"/>
                <a:gd name="T29" fmla="*/ 9 h 17"/>
                <a:gd name="T30" fmla="*/ 1 w 21"/>
                <a:gd name="T31" fmla="*/ 11 h 17"/>
                <a:gd name="T32" fmla="*/ 2 w 21"/>
                <a:gd name="T33" fmla="*/ 13 h 17"/>
                <a:gd name="T34" fmla="*/ 3 w 21"/>
                <a:gd name="T35" fmla="*/ 13 h 17"/>
                <a:gd name="T36" fmla="*/ 4 w 21"/>
                <a:gd name="T37" fmla="*/ 14 h 17"/>
                <a:gd name="T38" fmla="*/ 5 w 21"/>
                <a:gd name="T39" fmla="*/ 14 h 17"/>
                <a:gd name="T40" fmla="*/ 7 w 21"/>
                <a:gd name="T41" fmla="*/ 16 h 17"/>
                <a:gd name="T42" fmla="*/ 13 w 21"/>
                <a:gd name="T43" fmla="*/ 16 h 17"/>
                <a:gd name="T44" fmla="*/ 15 w 21"/>
                <a:gd name="T45" fmla="*/ 14 h 17"/>
                <a:gd name="T46" fmla="*/ 16 w 21"/>
                <a:gd name="T47" fmla="*/ 14 h 17"/>
                <a:gd name="T48" fmla="*/ 17 w 21"/>
                <a:gd name="T49" fmla="*/ 13 h 17"/>
                <a:gd name="T50" fmla="*/ 18 w 21"/>
                <a:gd name="T51" fmla="*/ 11 h 17"/>
                <a:gd name="T52" fmla="*/ 19 w 21"/>
                <a:gd name="T53" fmla="*/ 11 h 17"/>
                <a:gd name="T54" fmla="*/ 20 w 21"/>
                <a:gd name="T55" fmla="*/ 9 h 17"/>
                <a:gd name="T56" fmla="*/ 20 w 21"/>
                <a:gd name="T57" fmla="*/ 7 h 1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1"/>
                <a:gd name="T88" fmla="*/ 0 h 17"/>
                <a:gd name="T89" fmla="*/ 21 w 21"/>
                <a:gd name="T90" fmla="*/ 17 h 1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1" h="17">
                  <a:moveTo>
                    <a:pt x="20" y="7"/>
                  </a:moveTo>
                  <a:lnTo>
                    <a:pt x="20" y="6"/>
                  </a:lnTo>
                  <a:lnTo>
                    <a:pt x="18" y="4"/>
                  </a:lnTo>
                  <a:lnTo>
                    <a:pt x="17" y="3"/>
                  </a:lnTo>
                  <a:lnTo>
                    <a:pt x="15" y="2"/>
                  </a:lnTo>
                  <a:lnTo>
                    <a:pt x="14" y="0"/>
                  </a:lnTo>
                  <a:lnTo>
                    <a:pt x="12" y="0"/>
                  </a:lnTo>
                  <a:lnTo>
                    <a:pt x="7" y="0"/>
                  </a:lnTo>
                  <a:lnTo>
                    <a:pt x="5" y="2"/>
                  </a:lnTo>
                  <a:lnTo>
                    <a:pt x="4" y="2"/>
                  </a:lnTo>
                  <a:lnTo>
                    <a:pt x="2" y="3"/>
                  </a:lnTo>
                  <a:lnTo>
                    <a:pt x="1" y="4"/>
                  </a:lnTo>
                  <a:lnTo>
                    <a:pt x="1" y="6"/>
                  </a:lnTo>
                  <a:lnTo>
                    <a:pt x="0" y="7"/>
                  </a:lnTo>
                  <a:lnTo>
                    <a:pt x="0" y="9"/>
                  </a:lnTo>
                  <a:lnTo>
                    <a:pt x="1" y="11"/>
                  </a:lnTo>
                  <a:lnTo>
                    <a:pt x="2" y="13"/>
                  </a:lnTo>
                  <a:lnTo>
                    <a:pt x="3" y="13"/>
                  </a:lnTo>
                  <a:lnTo>
                    <a:pt x="4" y="14"/>
                  </a:lnTo>
                  <a:lnTo>
                    <a:pt x="5" y="14"/>
                  </a:lnTo>
                  <a:lnTo>
                    <a:pt x="7" y="16"/>
                  </a:lnTo>
                  <a:lnTo>
                    <a:pt x="13" y="16"/>
                  </a:lnTo>
                  <a:lnTo>
                    <a:pt x="15" y="14"/>
                  </a:lnTo>
                  <a:lnTo>
                    <a:pt x="16" y="14"/>
                  </a:lnTo>
                  <a:lnTo>
                    <a:pt x="17" y="13"/>
                  </a:lnTo>
                  <a:lnTo>
                    <a:pt x="18" y="11"/>
                  </a:lnTo>
                  <a:lnTo>
                    <a:pt x="19" y="11"/>
                  </a:lnTo>
                  <a:lnTo>
                    <a:pt x="20" y="9"/>
                  </a:lnTo>
                  <a:lnTo>
                    <a:pt x="20" y="7"/>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78902" name="Freeform 33"/>
            <p:cNvSpPr>
              <a:spLocks/>
            </p:cNvSpPr>
            <p:nvPr/>
          </p:nvSpPr>
          <p:spPr bwMode="auto">
            <a:xfrm>
              <a:off x="3160" y="2431"/>
              <a:ext cx="17" cy="17"/>
            </a:xfrm>
            <a:custGeom>
              <a:avLst/>
              <a:gdLst>
                <a:gd name="T0" fmla="*/ 16 w 17"/>
                <a:gd name="T1" fmla="*/ 9 h 17"/>
                <a:gd name="T2" fmla="*/ 15 w 17"/>
                <a:gd name="T3" fmla="*/ 5 h 17"/>
                <a:gd name="T4" fmla="*/ 15 w 17"/>
                <a:gd name="T5" fmla="*/ 4 h 17"/>
                <a:gd name="T6" fmla="*/ 14 w 17"/>
                <a:gd name="T7" fmla="*/ 2 h 17"/>
                <a:gd name="T8" fmla="*/ 13 w 17"/>
                <a:gd name="T9" fmla="*/ 1 h 17"/>
                <a:gd name="T10" fmla="*/ 10 w 17"/>
                <a:gd name="T11" fmla="*/ 1 h 17"/>
                <a:gd name="T12" fmla="*/ 8 w 17"/>
                <a:gd name="T13" fmla="*/ 0 h 17"/>
                <a:gd name="T14" fmla="*/ 6 w 17"/>
                <a:gd name="T15" fmla="*/ 0 h 17"/>
                <a:gd name="T16" fmla="*/ 5 w 17"/>
                <a:gd name="T17" fmla="*/ 1 h 17"/>
                <a:gd name="T18" fmla="*/ 3 w 17"/>
                <a:gd name="T19" fmla="*/ 1 h 17"/>
                <a:gd name="T20" fmla="*/ 2 w 17"/>
                <a:gd name="T21" fmla="*/ 2 h 17"/>
                <a:gd name="T22" fmla="*/ 1 w 17"/>
                <a:gd name="T23" fmla="*/ 2 h 17"/>
                <a:gd name="T24" fmla="*/ 0 w 17"/>
                <a:gd name="T25" fmla="*/ 5 h 17"/>
                <a:gd name="T26" fmla="*/ 0 w 17"/>
                <a:gd name="T27" fmla="*/ 10 h 17"/>
                <a:gd name="T28" fmla="*/ 1 w 17"/>
                <a:gd name="T29" fmla="*/ 12 h 17"/>
                <a:gd name="T30" fmla="*/ 2 w 17"/>
                <a:gd name="T31" fmla="*/ 13 h 17"/>
                <a:gd name="T32" fmla="*/ 3 w 17"/>
                <a:gd name="T33" fmla="*/ 15 h 17"/>
                <a:gd name="T34" fmla="*/ 5 w 17"/>
                <a:gd name="T35" fmla="*/ 15 h 17"/>
                <a:gd name="T36" fmla="*/ 6 w 17"/>
                <a:gd name="T37" fmla="*/ 16 h 17"/>
                <a:gd name="T38" fmla="*/ 8 w 17"/>
                <a:gd name="T39" fmla="*/ 16 h 17"/>
                <a:gd name="T40" fmla="*/ 10 w 17"/>
                <a:gd name="T41" fmla="*/ 15 h 17"/>
                <a:gd name="T42" fmla="*/ 12 w 17"/>
                <a:gd name="T43" fmla="*/ 15 h 17"/>
                <a:gd name="T44" fmla="*/ 13 w 17"/>
                <a:gd name="T45" fmla="*/ 13 h 17"/>
                <a:gd name="T46" fmla="*/ 14 w 17"/>
                <a:gd name="T47" fmla="*/ 12 h 17"/>
                <a:gd name="T48" fmla="*/ 16 w 17"/>
                <a:gd name="T49" fmla="*/ 9 h 1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7"/>
                <a:gd name="T76" fmla="*/ 0 h 17"/>
                <a:gd name="T77" fmla="*/ 17 w 17"/>
                <a:gd name="T78" fmla="*/ 17 h 1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7" h="17">
                  <a:moveTo>
                    <a:pt x="16" y="9"/>
                  </a:moveTo>
                  <a:lnTo>
                    <a:pt x="15" y="5"/>
                  </a:lnTo>
                  <a:lnTo>
                    <a:pt x="15" y="4"/>
                  </a:lnTo>
                  <a:lnTo>
                    <a:pt x="14" y="2"/>
                  </a:lnTo>
                  <a:lnTo>
                    <a:pt x="13" y="1"/>
                  </a:lnTo>
                  <a:lnTo>
                    <a:pt x="10" y="1"/>
                  </a:lnTo>
                  <a:lnTo>
                    <a:pt x="8" y="0"/>
                  </a:lnTo>
                  <a:lnTo>
                    <a:pt x="6" y="0"/>
                  </a:lnTo>
                  <a:lnTo>
                    <a:pt x="5" y="1"/>
                  </a:lnTo>
                  <a:lnTo>
                    <a:pt x="3" y="1"/>
                  </a:lnTo>
                  <a:lnTo>
                    <a:pt x="2" y="2"/>
                  </a:lnTo>
                  <a:lnTo>
                    <a:pt x="1" y="2"/>
                  </a:lnTo>
                  <a:lnTo>
                    <a:pt x="0" y="5"/>
                  </a:lnTo>
                  <a:lnTo>
                    <a:pt x="0" y="10"/>
                  </a:lnTo>
                  <a:lnTo>
                    <a:pt x="1" y="12"/>
                  </a:lnTo>
                  <a:lnTo>
                    <a:pt x="2" y="13"/>
                  </a:lnTo>
                  <a:lnTo>
                    <a:pt x="3" y="15"/>
                  </a:lnTo>
                  <a:lnTo>
                    <a:pt x="5" y="15"/>
                  </a:lnTo>
                  <a:lnTo>
                    <a:pt x="6" y="16"/>
                  </a:lnTo>
                  <a:lnTo>
                    <a:pt x="8" y="16"/>
                  </a:lnTo>
                  <a:lnTo>
                    <a:pt x="10" y="15"/>
                  </a:lnTo>
                  <a:lnTo>
                    <a:pt x="12" y="15"/>
                  </a:lnTo>
                  <a:lnTo>
                    <a:pt x="13" y="13"/>
                  </a:lnTo>
                  <a:lnTo>
                    <a:pt x="14" y="12"/>
                  </a:lnTo>
                  <a:lnTo>
                    <a:pt x="16" y="9"/>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78903" name="Freeform 34"/>
            <p:cNvSpPr>
              <a:spLocks/>
            </p:cNvSpPr>
            <p:nvPr/>
          </p:nvSpPr>
          <p:spPr bwMode="auto">
            <a:xfrm>
              <a:off x="3208" y="2432"/>
              <a:ext cx="17" cy="17"/>
            </a:xfrm>
            <a:custGeom>
              <a:avLst/>
              <a:gdLst>
                <a:gd name="T0" fmla="*/ 16 w 17"/>
                <a:gd name="T1" fmla="*/ 9 h 17"/>
                <a:gd name="T2" fmla="*/ 15 w 17"/>
                <a:gd name="T3" fmla="*/ 5 h 17"/>
                <a:gd name="T4" fmla="*/ 15 w 17"/>
                <a:gd name="T5" fmla="*/ 4 h 17"/>
                <a:gd name="T6" fmla="*/ 14 w 17"/>
                <a:gd name="T7" fmla="*/ 2 h 17"/>
                <a:gd name="T8" fmla="*/ 12 w 17"/>
                <a:gd name="T9" fmla="*/ 2 h 17"/>
                <a:gd name="T10" fmla="*/ 11 w 17"/>
                <a:gd name="T11" fmla="*/ 0 h 17"/>
                <a:gd name="T12" fmla="*/ 3 w 17"/>
                <a:gd name="T13" fmla="*/ 0 h 17"/>
                <a:gd name="T14" fmla="*/ 2 w 17"/>
                <a:gd name="T15" fmla="*/ 2 h 17"/>
                <a:gd name="T16" fmla="*/ 0 w 17"/>
                <a:gd name="T17" fmla="*/ 4 h 17"/>
                <a:gd name="T18" fmla="*/ 0 w 17"/>
                <a:gd name="T19" fmla="*/ 5 h 17"/>
                <a:gd name="T20" fmla="*/ 0 w 17"/>
                <a:gd name="T21" fmla="*/ 7 h 17"/>
                <a:gd name="T22" fmla="*/ 0 w 17"/>
                <a:gd name="T23" fmla="*/ 9 h 17"/>
                <a:gd name="T24" fmla="*/ 1 w 17"/>
                <a:gd name="T25" fmla="*/ 12 h 17"/>
                <a:gd name="T26" fmla="*/ 2 w 17"/>
                <a:gd name="T27" fmla="*/ 14 h 17"/>
                <a:gd name="T28" fmla="*/ 3 w 17"/>
                <a:gd name="T29" fmla="*/ 16 h 17"/>
                <a:gd name="T30" fmla="*/ 4 w 17"/>
                <a:gd name="T31" fmla="*/ 16 h 17"/>
                <a:gd name="T32" fmla="*/ 10 w 17"/>
                <a:gd name="T33" fmla="*/ 16 h 17"/>
                <a:gd name="T34" fmla="*/ 12 w 17"/>
                <a:gd name="T35" fmla="*/ 16 h 17"/>
                <a:gd name="T36" fmla="*/ 13 w 17"/>
                <a:gd name="T37" fmla="*/ 14 h 17"/>
                <a:gd name="T38" fmla="*/ 14 w 17"/>
                <a:gd name="T39" fmla="*/ 12 h 17"/>
                <a:gd name="T40" fmla="*/ 16 w 17"/>
                <a:gd name="T41" fmla="*/ 9 h 1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7"/>
                <a:gd name="T64" fmla="*/ 0 h 17"/>
                <a:gd name="T65" fmla="*/ 17 w 17"/>
                <a:gd name="T66" fmla="*/ 17 h 1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7" h="17">
                  <a:moveTo>
                    <a:pt x="16" y="9"/>
                  </a:moveTo>
                  <a:lnTo>
                    <a:pt x="15" y="5"/>
                  </a:lnTo>
                  <a:lnTo>
                    <a:pt x="15" y="4"/>
                  </a:lnTo>
                  <a:lnTo>
                    <a:pt x="14" y="2"/>
                  </a:lnTo>
                  <a:lnTo>
                    <a:pt x="12" y="2"/>
                  </a:lnTo>
                  <a:lnTo>
                    <a:pt x="11" y="0"/>
                  </a:lnTo>
                  <a:lnTo>
                    <a:pt x="3" y="0"/>
                  </a:lnTo>
                  <a:lnTo>
                    <a:pt x="2" y="2"/>
                  </a:lnTo>
                  <a:lnTo>
                    <a:pt x="0" y="4"/>
                  </a:lnTo>
                  <a:lnTo>
                    <a:pt x="0" y="5"/>
                  </a:lnTo>
                  <a:lnTo>
                    <a:pt x="0" y="7"/>
                  </a:lnTo>
                  <a:lnTo>
                    <a:pt x="0" y="9"/>
                  </a:lnTo>
                  <a:lnTo>
                    <a:pt x="1" y="12"/>
                  </a:lnTo>
                  <a:lnTo>
                    <a:pt x="2" y="14"/>
                  </a:lnTo>
                  <a:lnTo>
                    <a:pt x="3" y="16"/>
                  </a:lnTo>
                  <a:lnTo>
                    <a:pt x="4" y="16"/>
                  </a:lnTo>
                  <a:lnTo>
                    <a:pt x="10" y="16"/>
                  </a:lnTo>
                  <a:lnTo>
                    <a:pt x="12" y="16"/>
                  </a:lnTo>
                  <a:lnTo>
                    <a:pt x="13" y="14"/>
                  </a:lnTo>
                  <a:lnTo>
                    <a:pt x="14" y="12"/>
                  </a:lnTo>
                  <a:lnTo>
                    <a:pt x="16" y="9"/>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78904" name="Freeform 35"/>
            <p:cNvSpPr>
              <a:spLocks/>
            </p:cNvSpPr>
            <p:nvPr/>
          </p:nvSpPr>
          <p:spPr bwMode="auto">
            <a:xfrm>
              <a:off x="3494" y="2400"/>
              <a:ext cx="68" cy="22"/>
            </a:xfrm>
            <a:custGeom>
              <a:avLst/>
              <a:gdLst>
                <a:gd name="T0" fmla="*/ 0 w 68"/>
                <a:gd name="T1" fmla="*/ 21 h 22"/>
                <a:gd name="T2" fmla="*/ 4 w 68"/>
                <a:gd name="T3" fmla="*/ 19 h 22"/>
                <a:gd name="T4" fmla="*/ 8 w 68"/>
                <a:gd name="T5" fmla="*/ 17 h 22"/>
                <a:gd name="T6" fmla="*/ 12 w 68"/>
                <a:gd name="T7" fmla="*/ 14 h 22"/>
                <a:gd name="T8" fmla="*/ 17 w 68"/>
                <a:gd name="T9" fmla="*/ 12 h 22"/>
                <a:gd name="T10" fmla="*/ 20 w 68"/>
                <a:gd name="T11" fmla="*/ 9 h 22"/>
                <a:gd name="T12" fmla="*/ 24 w 68"/>
                <a:gd name="T13" fmla="*/ 10 h 22"/>
                <a:gd name="T14" fmla="*/ 28 w 68"/>
                <a:gd name="T15" fmla="*/ 11 h 22"/>
                <a:gd name="T16" fmla="*/ 33 w 68"/>
                <a:gd name="T17" fmla="*/ 10 h 22"/>
                <a:gd name="T18" fmla="*/ 39 w 68"/>
                <a:gd name="T19" fmla="*/ 9 h 22"/>
                <a:gd name="T20" fmla="*/ 44 w 68"/>
                <a:gd name="T21" fmla="*/ 8 h 22"/>
                <a:gd name="T22" fmla="*/ 48 w 68"/>
                <a:gd name="T23" fmla="*/ 5 h 22"/>
                <a:gd name="T24" fmla="*/ 52 w 68"/>
                <a:gd name="T25" fmla="*/ 3 h 22"/>
                <a:gd name="T26" fmla="*/ 56 w 68"/>
                <a:gd name="T27" fmla="*/ 1 h 22"/>
                <a:gd name="T28" fmla="*/ 61 w 68"/>
                <a:gd name="T29" fmla="*/ 0 h 22"/>
                <a:gd name="T30" fmla="*/ 67 w 68"/>
                <a:gd name="T31" fmla="*/ 0 h 22"/>
                <a:gd name="T32" fmla="*/ 64 w 68"/>
                <a:gd name="T33" fmla="*/ 0 h 22"/>
                <a:gd name="T34" fmla="*/ 65 w 68"/>
                <a:gd name="T35" fmla="*/ 2 h 22"/>
                <a:gd name="T36" fmla="*/ 59 w 68"/>
                <a:gd name="T37" fmla="*/ 4 h 22"/>
                <a:gd name="T38" fmla="*/ 54 w 68"/>
                <a:gd name="T39" fmla="*/ 5 h 22"/>
                <a:gd name="T40" fmla="*/ 50 w 68"/>
                <a:gd name="T41" fmla="*/ 7 h 22"/>
                <a:gd name="T42" fmla="*/ 52 w 68"/>
                <a:gd name="T43" fmla="*/ 8 h 22"/>
                <a:gd name="T44" fmla="*/ 54 w 68"/>
                <a:gd name="T45" fmla="*/ 10 h 22"/>
                <a:gd name="T46" fmla="*/ 49 w 68"/>
                <a:gd name="T47" fmla="*/ 10 h 22"/>
                <a:gd name="T48" fmla="*/ 43 w 68"/>
                <a:gd name="T49" fmla="*/ 12 h 22"/>
                <a:gd name="T50" fmla="*/ 38 w 68"/>
                <a:gd name="T51" fmla="*/ 13 h 22"/>
                <a:gd name="T52" fmla="*/ 38 w 68"/>
                <a:gd name="T53" fmla="*/ 14 h 22"/>
                <a:gd name="T54" fmla="*/ 39 w 68"/>
                <a:gd name="T55" fmla="*/ 15 h 22"/>
                <a:gd name="T56" fmla="*/ 35 w 68"/>
                <a:gd name="T57" fmla="*/ 16 h 22"/>
                <a:gd name="T58" fmla="*/ 32 w 68"/>
                <a:gd name="T59" fmla="*/ 16 h 22"/>
                <a:gd name="T60" fmla="*/ 34 w 68"/>
                <a:gd name="T61" fmla="*/ 17 h 22"/>
                <a:gd name="T62" fmla="*/ 39 w 68"/>
                <a:gd name="T63" fmla="*/ 17 h 22"/>
                <a:gd name="T64" fmla="*/ 41 w 68"/>
                <a:gd name="T65" fmla="*/ 19 h 22"/>
                <a:gd name="T66" fmla="*/ 18 w 68"/>
                <a:gd name="T67" fmla="*/ 19 h 22"/>
                <a:gd name="T68" fmla="*/ 12 w 68"/>
                <a:gd name="T69" fmla="*/ 20 h 22"/>
                <a:gd name="T70" fmla="*/ 5 w 68"/>
                <a:gd name="T71" fmla="*/ 21 h 22"/>
                <a:gd name="T72" fmla="*/ 0 w 68"/>
                <a:gd name="T73" fmla="*/ 21 h 2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8"/>
                <a:gd name="T112" fmla="*/ 0 h 22"/>
                <a:gd name="T113" fmla="*/ 68 w 68"/>
                <a:gd name="T114" fmla="*/ 22 h 2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8" h="22">
                  <a:moveTo>
                    <a:pt x="0" y="21"/>
                  </a:moveTo>
                  <a:lnTo>
                    <a:pt x="4" y="19"/>
                  </a:lnTo>
                  <a:lnTo>
                    <a:pt x="8" y="17"/>
                  </a:lnTo>
                  <a:lnTo>
                    <a:pt x="12" y="14"/>
                  </a:lnTo>
                  <a:lnTo>
                    <a:pt x="17" y="12"/>
                  </a:lnTo>
                  <a:lnTo>
                    <a:pt x="20" y="9"/>
                  </a:lnTo>
                  <a:lnTo>
                    <a:pt x="24" y="10"/>
                  </a:lnTo>
                  <a:lnTo>
                    <a:pt x="28" y="11"/>
                  </a:lnTo>
                  <a:lnTo>
                    <a:pt x="33" y="10"/>
                  </a:lnTo>
                  <a:lnTo>
                    <a:pt x="39" y="9"/>
                  </a:lnTo>
                  <a:lnTo>
                    <a:pt x="44" y="8"/>
                  </a:lnTo>
                  <a:lnTo>
                    <a:pt x="48" y="5"/>
                  </a:lnTo>
                  <a:lnTo>
                    <a:pt x="52" y="3"/>
                  </a:lnTo>
                  <a:lnTo>
                    <a:pt x="56" y="1"/>
                  </a:lnTo>
                  <a:lnTo>
                    <a:pt x="61" y="0"/>
                  </a:lnTo>
                  <a:lnTo>
                    <a:pt x="67" y="0"/>
                  </a:lnTo>
                  <a:lnTo>
                    <a:pt x="64" y="0"/>
                  </a:lnTo>
                  <a:lnTo>
                    <a:pt x="65" y="2"/>
                  </a:lnTo>
                  <a:lnTo>
                    <a:pt x="59" y="4"/>
                  </a:lnTo>
                  <a:lnTo>
                    <a:pt x="54" y="5"/>
                  </a:lnTo>
                  <a:lnTo>
                    <a:pt x="50" y="7"/>
                  </a:lnTo>
                  <a:lnTo>
                    <a:pt x="52" y="8"/>
                  </a:lnTo>
                  <a:lnTo>
                    <a:pt x="54" y="10"/>
                  </a:lnTo>
                  <a:lnTo>
                    <a:pt x="49" y="10"/>
                  </a:lnTo>
                  <a:lnTo>
                    <a:pt x="43" y="12"/>
                  </a:lnTo>
                  <a:lnTo>
                    <a:pt x="38" y="13"/>
                  </a:lnTo>
                  <a:lnTo>
                    <a:pt x="38" y="14"/>
                  </a:lnTo>
                  <a:lnTo>
                    <a:pt x="39" y="15"/>
                  </a:lnTo>
                  <a:lnTo>
                    <a:pt x="35" y="16"/>
                  </a:lnTo>
                  <a:lnTo>
                    <a:pt x="32" y="16"/>
                  </a:lnTo>
                  <a:lnTo>
                    <a:pt x="34" y="17"/>
                  </a:lnTo>
                  <a:lnTo>
                    <a:pt x="39" y="17"/>
                  </a:lnTo>
                  <a:lnTo>
                    <a:pt x="41" y="19"/>
                  </a:lnTo>
                  <a:lnTo>
                    <a:pt x="18" y="19"/>
                  </a:lnTo>
                  <a:lnTo>
                    <a:pt x="12" y="20"/>
                  </a:lnTo>
                  <a:lnTo>
                    <a:pt x="5" y="21"/>
                  </a:lnTo>
                  <a:lnTo>
                    <a:pt x="0" y="21"/>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78905" name="Freeform 36"/>
            <p:cNvSpPr>
              <a:spLocks/>
            </p:cNvSpPr>
            <p:nvPr/>
          </p:nvSpPr>
          <p:spPr bwMode="auto">
            <a:xfrm>
              <a:off x="3385" y="2444"/>
              <a:ext cx="122" cy="39"/>
            </a:xfrm>
            <a:custGeom>
              <a:avLst/>
              <a:gdLst>
                <a:gd name="T0" fmla="*/ 3 w 122"/>
                <a:gd name="T1" fmla="*/ 35 h 39"/>
                <a:gd name="T2" fmla="*/ 13 w 122"/>
                <a:gd name="T3" fmla="*/ 32 h 39"/>
                <a:gd name="T4" fmla="*/ 22 w 122"/>
                <a:gd name="T5" fmla="*/ 27 h 39"/>
                <a:gd name="T6" fmla="*/ 34 w 122"/>
                <a:gd name="T7" fmla="*/ 22 h 39"/>
                <a:gd name="T8" fmla="*/ 43 w 122"/>
                <a:gd name="T9" fmla="*/ 19 h 39"/>
                <a:gd name="T10" fmla="*/ 51 w 122"/>
                <a:gd name="T11" fmla="*/ 16 h 39"/>
                <a:gd name="T12" fmla="*/ 57 w 122"/>
                <a:gd name="T13" fmla="*/ 12 h 39"/>
                <a:gd name="T14" fmla="*/ 76 w 122"/>
                <a:gd name="T15" fmla="*/ 11 h 39"/>
                <a:gd name="T16" fmla="*/ 85 w 122"/>
                <a:gd name="T17" fmla="*/ 9 h 39"/>
                <a:gd name="T18" fmla="*/ 93 w 122"/>
                <a:gd name="T19" fmla="*/ 6 h 39"/>
                <a:gd name="T20" fmla="*/ 101 w 122"/>
                <a:gd name="T21" fmla="*/ 5 h 39"/>
                <a:gd name="T22" fmla="*/ 112 w 122"/>
                <a:gd name="T23" fmla="*/ 1 h 39"/>
                <a:gd name="T24" fmla="*/ 121 w 122"/>
                <a:gd name="T25" fmla="*/ 0 h 39"/>
                <a:gd name="T26" fmla="*/ 117 w 122"/>
                <a:gd name="T27" fmla="*/ 1 h 39"/>
                <a:gd name="T28" fmla="*/ 112 w 122"/>
                <a:gd name="T29" fmla="*/ 4 h 39"/>
                <a:gd name="T30" fmla="*/ 107 w 122"/>
                <a:gd name="T31" fmla="*/ 7 h 39"/>
                <a:gd name="T32" fmla="*/ 110 w 122"/>
                <a:gd name="T33" fmla="*/ 7 h 39"/>
                <a:gd name="T34" fmla="*/ 110 w 122"/>
                <a:gd name="T35" fmla="*/ 10 h 39"/>
                <a:gd name="T36" fmla="*/ 110 w 122"/>
                <a:gd name="T37" fmla="*/ 10 h 39"/>
                <a:gd name="T38" fmla="*/ 107 w 122"/>
                <a:gd name="T39" fmla="*/ 12 h 39"/>
                <a:gd name="T40" fmla="*/ 99 w 122"/>
                <a:gd name="T41" fmla="*/ 12 h 39"/>
                <a:gd name="T42" fmla="*/ 88 w 122"/>
                <a:gd name="T43" fmla="*/ 12 h 39"/>
                <a:gd name="T44" fmla="*/ 85 w 122"/>
                <a:gd name="T45" fmla="*/ 14 h 39"/>
                <a:gd name="T46" fmla="*/ 89 w 122"/>
                <a:gd name="T47" fmla="*/ 16 h 39"/>
                <a:gd name="T48" fmla="*/ 95 w 122"/>
                <a:gd name="T49" fmla="*/ 17 h 39"/>
                <a:gd name="T50" fmla="*/ 89 w 122"/>
                <a:gd name="T51" fmla="*/ 18 h 39"/>
                <a:gd name="T52" fmla="*/ 94 w 122"/>
                <a:gd name="T53" fmla="*/ 20 h 39"/>
                <a:gd name="T54" fmla="*/ 103 w 122"/>
                <a:gd name="T55" fmla="*/ 22 h 39"/>
                <a:gd name="T56" fmla="*/ 99 w 122"/>
                <a:gd name="T57" fmla="*/ 25 h 39"/>
                <a:gd name="T58" fmla="*/ 89 w 122"/>
                <a:gd name="T59" fmla="*/ 27 h 39"/>
                <a:gd name="T60" fmla="*/ 73 w 122"/>
                <a:gd name="T61" fmla="*/ 30 h 39"/>
                <a:gd name="T62" fmla="*/ 57 w 122"/>
                <a:gd name="T63" fmla="*/ 31 h 39"/>
                <a:gd name="T64" fmla="*/ 40 w 122"/>
                <a:gd name="T65" fmla="*/ 29 h 39"/>
                <a:gd name="T66" fmla="*/ 46 w 122"/>
                <a:gd name="T67" fmla="*/ 31 h 39"/>
                <a:gd name="T68" fmla="*/ 45 w 122"/>
                <a:gd name="T69" fmla="*/ 32 h 39"/>
                <a:gd name="T70" fmla="*/ 41 w 122"/>
                <a:gd name="T71" fmla="*/ 34 h 39"/>
                <a:gd name="T72" fmla="*/ 46 w 122"/>
                <a:gd name="T73" fmla="*/ 35 h 39"/>
                <a:gd name="T74" fmla="*/ 40 w 122"/>
                <a:gd name="T75" fmla="*/ 36 h 39"/>
                <a:gd name="T76" fmla="*/ 24 w 122"/>
                <a:gd name="T77" fmla="*/ 35 h 39"/>
                <a:gd name="T78" fmla="*/ 15 w 122"/>
                <a:gd name="T79" fmla="*/ 37 h 39"/>
                <a:gd name="T80" fmla="*/ 7 w 122"/>
                <a:gd name="T81" fmla="*/ 38 h 39"/>
                <a:gd name="T82" fmla="*/ 0 w 122"/>
                <a:gd name="T83" fmla="*/ 36 h 3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22"/>
                <a:gd name="T127" fmla="*/ 0 h 39"/>
                <a:gd name="T128" fmla="*/ 122 w 122"/>
                <a:gd name="T129" fmla="*/ 39 h 3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22" h="39">
                  <a:moveTo>
                    <a:pt x="0" y="36"/>
                  </a:moveTo>
                  <a:lnTo>
                    <a:pt x="3" y="35"/>
                  </a:lnTo>
                  <a:lnTo>
                    <a:pt x="8" y="34"/>
                  </a:lnTo>
                  <a:lnTo>
                    <a:pt x="13" y="32"/>
                  </a:lnTo>
                  <a:lnTo>
                    <a:pt x="16" y="31"/>
                  </a:lnTo>
                  <a:lnTo>
                    <a:pt x="22" y="27"/>
                  </a:lnTo>
                  <a:lnTo>
                    <a:pt x="29" y="24"/>
                  </a:lnTo>
                  <a:lnTo>
                    <a:pt x="34" y="22"/>
                  </a:lnTo>
                  <a:lnTo>
                    <a:pt x="39" y="21"/>
                  </a:lnTo>
                  <a:lnTo>
                    <a:pt x="43" y="19"/>
                  </a:lnTo>
                  <a:lnTo>
                    <a:pt x="47" y="18"/>
                  </a:lnTo>
                  <a:lnTo>
                    <a:pt x="51" y="16"/>
                  </a:lnTo>
                  <a:lnTo>
                    <a:pt x="54" y="14"/>
                  </a:lnTo>
                  <a:lnTo>
                    <a:pt x="57" y="12"/>
                  </a:lnTo>
                  <a:lnTo>
                    <a:pt x="71" y="12"/>
                  </a:lnTo>
                  <a:lnTo>
                    <a:pt x="76" y="11"/>
                  </a:lnTo>
                  <a:lnTo>
                    <a:pt x="82" y="10"/>
                  </a:lnTo>
                  <a:lnTo>
                    <a:pt x="85" y="9"/>
                  </a:lnTo>
                  <a:lnTo>
                    <a:pt x="90" y="7"/>
                  </a:lnTo>
                  <a:lnTo>
                    <a:pt x="93" y="6"/>
                  </a:lnTo>
                  <a:lnTo>
                    <a:pt x="97" y="5"/>
                  </a:lnTo>
                  <a:lnTo>
                    <a:pt x="101" y="5"/>
                  </a:lnTo>
                  <a:lnTo>
                    <a:pt x="107" y="3"/>
                  </a:lnTo>
                  <a:lnTo>
                    <a:pt x="112" y="1"/>
                  </a:lnTo>
                  <a:lnTo>
                    <a:pt x="118" y="1"/>
                  </a:lnTo>
                  <a:lnTo>
                    <a:pt x="121" y="0"/>
                  </a:lnTo>
                  <a:lnTo>
                    <a:pt x="118" y="1"/>
                  </a:lnTo>
                  <a:lnTo>
                    <a:pt x="117" y="1"/>
                  </a:lnTo>
                  <a:lnTo>
                    <a:pt x="115" y="3"/>
                  </a:lnTo>
                  <a:lnTo>
                    <a:pt x="112" y="4"/>
                  </a:lnTo>
                  <a:lnTo>
                    <a:pt x="108" y="5"/>
                  </a:lnTo>
                  <a:lnTo>
                    <a:pt x="107" y="7"/>
                  </a:lnTo>
                  <a:lnTo>
                    <a:pt x="108" y="7"/>
                  </a:lnTo>
                  <a:lnTo>
                    <a:pt x="110" y="7"/>
                  </a:lnTo>
                  <a:lnTo>
                    <a:pt x="112" y="9"/>
                  </a:lnTo>
                  <a:lnTo>
                    <a:pt x="110" y="10"/>
                  </a:lnTo>
                  <a:lnTo>
                    <a:pt x="109" y="10"/>
                  </a:lnTo>
                  <a:lnTo>
                    <a:pt x="110" y="10"/>
                  </a:lnTo>
                  <a:lnTo>
                    <a:pt x="110" y="12"/>
                  </a:lnTo>
                  <a:lnTo>
                    <a:pt x="107" y="12"/>
                  </a:lnTo>
                  <a:lnTo>
                    <a:pt x="103" y="12"/>
                  </a:lnTo>
                  <a:lnTo>
                    <a:pt x="99" y="12"/>
                  </a:lnTo>
                  <a:lnTo>
                    <a:pt x="93" y="11"/>
                  </a:lnTo>
                  <a:lnTo>
                    <a:pt x="88" y="12"/>
                  </a:lnTo>
                  <a:lnTo>
                    <a:pt x="85" y="12"/>
                  </a:lnTo>
                  <a:lnTo>
                    <a:pt x="85" y="14"/>
                  </a:lnTo>
                  <a:lnTo>
                    <a:pt x="87" y="15"/>
                  </a:lnTo>
                  <a:lnTo>
                    <a:pt x="89" y="16"/>
                  </a:lnTo>
                  <a:lnTo>
                    <a:pt x="92" y="16"/>
                  </a:lnTo>
                  <a:lnTo>
                    <a:pt x="95" y="17"/>
                  </a:lnTo>
                  <a:lnTo>
                    <a:pt x="90" y="17"/>
                  </a:lnTo>
                  <a:lnTo>
                    <a:pt x="89" y="18"/>
                  </a:lnTo>
                  <a:lnTo>
                    <a:pt x="93" y="18"/>
                  </a:lnTo>
                  <a:lnTo>
                    <a:pt x="94" y="20"/>
                  </a:lnTo>
                  <a:lnTo>
                    <a:pt x="98" y="21"/>
                  </a:lnTo>
                  <a:lnTo>
                    <a:pt x="103" y="22"/>
                  </a:lnTo>
                  <a:lnTo>
                    <a:pt x="104" y="22"/>
                  </a:lnTo>
                  <a:lnTo>
                    <a:pt x="99" y="25"/>
                  </a:lnTo>
                  <a:lnTo>
                    <a:pt x="93" y="27"/>
                  </a:lnTo>
                  <a:lnTo>
                    <a:pt x="89" y="27"/>
                  </a:lnTo>
                  <a:lnTo>
                    <a:pt x="81" y="29"/>
                  </a:lnTo>
                  <a:lnTo>
                    <a:pt x="73" y="30"/>
                  </a:lnTo>
                  <a:lnTo>
                    <a:pt x="65" y="31"/>
                  </a:lnTo>
                  <a:lnTo>
                    <a:pt x="57" y="31"/>
                  </a:lnTo>
                  <a:lnTo>
                    <a:pt x="49" y="30"/>
                  </a:lnTo>
                  <a:lnTo>
                    <a:pt x="40" y="29"/>
                  </a:lnTo>
                  <a:lnTo>
                    <a:pt x="44" y="30"/>
                  </a:lnTo>
                  <a:lnTo>
                    <a:pt x="46" y="31"/>
                  </a:lnTo>
                  <a:lnTo>
                    <a:pt x="46" y="32"/>
                  </a:lnTo>
                  <a:lnTo>
                    <a:pt x="45" y="32"/>
                  </a:lnTo>
                  <a:lnTo>
                    <a:pt x="38" y="32"/>
                  </a:lnTo>
                  <a:lnTo>
                    <a:pt x="41" y="34"/>
                  </a:lnTo>
                  <a:lnTo>
                    <a:pt x="44" y="35"/>
                  </a:lnTo>
                  <a:lnTo>
                    <a:pt x="46" y="35"/>
                  </a:lnTo>
                  <a:lnTo>
                    <a:pt x="44" y="36"/>
                  </a:lnTo>
                  <a:lnTo>
                    <a:pt x="40" y="36"/>
                  </a:lnTo>
                  <a:lnTo>
                    <a:pt x="34" y="35"/>
                  </a:lnTo>
                  <a:lnTo>
                    <a:pt x="24" y="35"/>
                  </a:lnTo>
                  <a:lnTo>
                    <a:pt x="20" y="36"/>
                  </a:lnTo>
                  <a:lnTo>
                    <a:pt x="15" y="37"/>
                  </a:lnTo>
                  <a:lnTo>
                    <a:pt x="11" y="38"/>
                  </a:lnTo>
                  <a:lnTo>
                    <a:pt x="7" y="38"/>
                  </a:lnTo>
                  <a:lnTo>
                    <a:pt x="3" y="37"/>
                  </a:lnTo>
                  <a:lnTo>
                    <a:pt x="0" y="36"/>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78906" name="Freeform 37"/>
            <p:cNvSpPr>
              <a:spLocks/>
            </p:cNvSpPr>
            <p:nvPr/>
          </p:nvSpPr>
          <p:spPr bwMode="auto">
            <a:xfrm>
              <a:off x="3412" y="2498"/>
              <a:ext cx="52" cy="17"/>
            </a:xfrm>
            <a:custGeom>
              <a:avLst/>
              <a:gdLst>
                <a:gd name="T0" fmla="*/ 0 w 52"/>
                <a:gd name="T1" fmla="*/ 13 h 17"/>
                <a:gd name="T2" fmla="*/ 5 w 52"/>
                <a:gd name="T3" fmla="*/ 12 h 17"/>
                <a:gd name="T4" fmla="*/ 11 w 52"/>
                <a:gd name="T5" fmla="*/ 10 h 17"/>
                <a:gd name="T6" fmla="*/ 19 w 52"/>
                <a:gd name="T7" fmla="*/ 6 h 17"/>
                <a:gd name="T8" fmla="*/ 28 w 52"/>
                <a:gd name="T9" fmla="*/ 4 h 17"/>
                <a:gd name="T10" fmla="*/ 36 w 52"/>
                <a:gd name="T11" fmla="*/ 1 h 17"/>
                <a:gd name="T12" fmla="*/ 42 w 52"/>
                <a:gd name="T13" fmla="*/ 0 h 17"/>
                <a:gd name="T14" fmla="*/ 51 w 52"/>
                <a:gd name="T15" fmla="*/ 0 h 17"/>
                <a:gd name="T16" fmla="*/ 48 w 52"/>
                <a:gd name="T17" fmla="*/ 1 h 17"/>
                <a:gd name="T18" fmla="*/ 40 w 52"/>
                <a:gd name="T19" fmla="*/ 3 h 17"/>
                <a:gd name="T20" fmla="*/ 35 w 52"/>
                <a:gd name="T21" fmla="*/ 6 h 17"/>
                <a:gd name="T22" fmla="*/ 35 w 52"/>
                <a:gd name="T23" fmla="*/ 9 h 17"/>
                <a:gd name="T24" fmla="*/ 37 w 52"/>
                <a:gd name="T25" fmla="*/ 12 h 17"/>
                <a:gd name="T26" fmla="*/ 33 w 52"/>
                <a:gd name="T27" fmla="*/ 13 h 17"/>
                <a:gd name="T28" fmla="*/ 19 w 52"/>
                <a:gd name="T29" fmla="*/ 13 h 17"/>
                <a:gd name="T30" fmla="*/ 15 w 52"/>
                <a:gd name="T31" fmla="*/ 16 h 17"/>
                <a:gd name="T32" fmla="*/ 5 w 52"/>
                <a:gd name="T33" fmla="*/ 16 h 17"/>
                <a:gd name="T34" fmla="*/ 0 w 52"/>
                <a:gd name="T35" fmla="*/ 13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2"/>
                <a:gd name="T55" fmla="*/ 0 h 17"/>
                <a:gd name="T56" fmla="*/ 52 w 52"/>
                <a:gd name="T57" fmla="*/ 17 h 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2" h="17">
                  <a:moveTo>
                    <a:pt x="0" y="13"/>
                  </a:moveTo>
                  <a:lnTo>
                    <a:pt x="5" y="12"/>
                  </a:lnTo>
                  <a:lnTo>
                    <a:pt x="11" y="10"/>
                  </a:lnTo>
                  <a:lnTo>
                    <a:pt x="19" y="6"/>
                  </a:lnTo>
                  <a:lnTo>
                    <a:pt x="28" y="4"/>
                  </a:lnTo>
                  <a:lnTo>
                    <a:pt x="36" y="1"/>
                  </a:lnTo>
                  <a:lnTo>
                    <a:pt x="42" y="0"/>
                  </a:lnTo>
                  <a:lnTo>
                    <a:pt x="51" y="0"/>
                  </a:lnTo>
                  <a:lnTo>
                    <a:pt x="48" y="1"/>
                  </a:lnTo>
                  <a:lnTo>
                    <a:pt x="40" y="3"/>
                  </a:lnTo>
                  <a:lnTo>
                    <a:pt x="35" y="6"/>
                  </a:lnTo>
                  <a:lnTo>
                    <a:pt x="35" y="9"/>
                  </a:lnTo>
                  <a:lnTo>
                    <a:pt x="37" y="12"/>
                  </a:lnTo>
                  <a:lnTo>
                    <a:pt x="33" y="13"/>
                  </a:lnTo>
                  <a:lnTo>
                    <a:pt x="19" y="13"/>
                  </a:lnTo>
                  <a:lnTo>
                    <a:pt x="15" y="16"/>
                  </a:lnTo>
                  <a:lnTo>
                    <a:pt x="5" y="16"/>
                  </a:lnTo>
                  <a:lnTo>
                    <a:pt x="0" y="13"/>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78907" name="Freeform 38"/>
            <p:cNvSpPr>
              <a:spLocks/>
            </p:cNvSpPr>
            <p:nvPr/>
          </p:nvSpPr>
          <p:spPr bwMode="auto">
            <a:xfrm>
              <a:off x="3485" y="2479"/>
              <a:ext cx="55" cy="17"/>
            </a:xfrm>
            <a:custGeom>
              <a:avLst/>
              <a:gdLst>
                <a:gd name="T0" fmla="*/ 0 w 55"/>
                <a:gd name="T1" fmla="*/ 13 h 17"/>
                <a:gd name="T2" fmla="*/ 5 w 55"/>
                <a:gd name="T3" fmla="*/ 13 h 17"/>
                <a:gd name="T4" fmla="*/ 11 w 55"/>
                <a:gd name="T5" fmla="*/ 13 h 17"/>
                <a:gd name="T6" fmla="*/ 18 w 55"/>
                <a:gd name="T7" fmla="*/ 16 h 17"/>
                <a:gd name="T8" fmla="*/ 24 w 55"/>
                <a:gd name="T9" fmla="*/ 16 h 17"/>
                <a:gd name="T10" fmla="*/ 27 w 55"/>
                <a:gd name="T11" fmla="*/ 13 h 17"/>
                <a:gd name="T12" fmla="*/ 23 w 55"/>
                <a:gd name="T13" fmla="*/ 13 h 17"/>
                <a:gd name="T14" fmla="*/ 28 w 55"/>
                <a:gd name="T15" fmla="*/ 13 h 17"/>
                <a:gd name="T16" fmla="*/ 33 w 55"/>
                <a:gd name="T17" fmla="*/ 8 h 17"/>
                <a:gd name="T18" fmla="*/ 39 w 55"/>
                <a:gd name="T19" fmla="*/ 5 h 17"/>
                <a:gd name="T20" fmla="*/ 44 w 55"/>
                <a:gd name="T21" fmla="*/ 2 h 17"/>
                <a:gd name="T22" fmla="*/ 54 w 55"/>
                <a:gd name="T23" fmla="*/ 0 h 17"/>
                <a:gd name="T24" fmla="*/ 43 w 55"/>
                <a:gd name="T25" fmla="*/ 2 h 17"/>
                <a:gd name="T26" fmla="*/ 36 w 55"/>
                <a:gd name="T27" fmla="*/ 2 h 17"/>
                <a:gd name="T28" fmla="*/ 30 w 55"/>
                <a:gd name="T29" fmla="*/ 4 h 17"/>
                <a:gd name="T30" fmla="*/ 23 w 55"/>
                <a:gd name="T31" fmla="*/ 8 h 17"/>
                <a:gd name="T32" fmla="*/ 14 w 55"/>
                <a:gd name="T33" fmla="*/ 9 h 17"/>
                <a:gd name="T34" fmla="*/ 5 w 55"/>
                <a:gd name="T35" fmla="*/ 9 h 17"/>
                <a:gd name="T36" fmla="*/ 0 w 55"/>
                <a:gd name="T37" fmla="*/ 13 h 1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5"/>
                <a:gd name="T58" fmla="*/ 0 h 17"/>
                <a:gd name="T59" fmla="*/ 55 w 55"/>
                <a:gd name="T60" fmla="*/ 17 h 1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5" h="17">
                  <a:moveTo>
                    <a:pt x="0" y="13"/>
                  </a:moveTo>
                  <a:lnTo>
                    <a:pt x="5" y="13"/>
                  </a:lnTo>
                  <a:lnTo>
                    <a:pt x="11" y="13"/>
                  </a:lnTo>
                  <a:lnTo>
                    <a:pt x="18" y="16"/>
                  </a:lnTo>
                  <a:lnTo>
                    <a:pt x="24" y="16"/>
                  </a:lnTo>
                  <a:lnTo>
                    <a:pt x="27" y="13"/>
                  </a:lnTo>
                  <a:lnTo>
                    <a:pt x="23" y="13"/>
                  </a:lnTo>
                  <a:lnTo>
                    <a:pt x="28" y="13"/>
                  </a:lnTo>
                  <a:lnTo>
                    <a:pt x="33" y="8"/>
                  </a:lnTo>
                  <a:lnTo>
                    <a:pt x="39" y="5"/>
                  </a:lnTo>
                  <a:lnTo>
                    <a:pt x="44" y="2"/>
                  </a:lnTo>
                  <a:lnTo>
                    <a:pt x="54" y="0"/>
                  </a:lnTo>
                  <a:lnTo>
                    <a:pt x="43" y="2"/>
                  </a:lnTo>
                  <a:lnTo>
                    <a:pt x="36" y="2"/>
                  </a:lnTo>
                  <a:lnTo>
                    <a:pt x="30" y="4"/>
                  </a:lnTo>
                  <a:lnTo>
                    <a:pt x="23" y="8"/>
                  </a:lnTo>
                  <a:lnTo>
                    <a:pt x="14" y="9"/>
                  </a:lnTo>
                  <a:lnTo>
                    <a:pt x="5" y="9"/>
                  </a:lnTo>
                  <a:lnTo>
                    <a:pt x="0" y="13"/>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78908" name="Freeform 39"/>
            <p:cNvSpPr>
              <a:spLocks/>
            </p:cNvSpPr>
            <p:nvPr/>
          </p:nvSpPr>
          <p:spPr bwMode="auto">
            <a:xfrm>
              <a:off x="3033" y="2386"/>
              <a:ext cx="53" cy="17"/>
            </a:xfrm>
            <a:custGeom>
              <a:avLst/>
              <a:gdLst>
                <a:gd name="T0" fmla="*/ 0 w 53"/>
                <a:gd name="T1" fmla="*/ 0 h 17"/>
                <a:gd name="T2" fmla="*/ 20 w 53"/>
                <a:gd name="T3" fmla="*/ 16 h 17"/>
                <a:gd name="T4" fmla="*/ 52 w 53"/>
                <a:gd name="T5" fmla="*/ 16 h 17"/>
                <a:gd name="T6" fmla="*/ 0 60000 65536"/>
                <a:gd name="T7" fmla="*/ 0 60000 65536"/>
                <a:gd name="T8" fmla="*/ 0 60000 65536"/>
                <a:gd name="T9" fmla="*/ 0 w 53"/>
                <a:gd name="T10" fmla="*/ 0 h 17"/>
                <a:gd name="T11" fmla="*/ 53 w 53"/>
                <a:gd name="T12" fmla="*/ 17 h 17"/>
              </a:gdLst>
              <a:ahLst/>
              <a:cxnLst>
                <a:cxn ang="T6">
                  <a:pos x="T0" y="T1"/>
                </a:cxn>
                <a:cxn ang="T7">
                  <a:pos x="T2" y="T3"/>
                </a:cxn>
                <a:cxn ang="T8">
                  <a:pos x="T4" y="T5"/>
                </a:cxn>
              </a:cxnLst>
              <a:rect l="T9" t="T10" r="T11" b="T12"/>
              <a:pathLst>
                <a:path w="53" h="17">
                  <a:moveTo>
                    <a:pt x="0" y="0"/>
                  </a:moveTo>
                  <a:lnTo>
                    <a:pt x="20" y="16"/>
                  </a:lnTo>
                  <a:lnTo>
                    <a:pt x="52" y="16"/>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78909" name="Line 40"/>
            <p:cNvSpPr>
              <a:spLocks noChangeShapeType="1"/>
            </p:cNvSpPr>
            <p:nvPr/>
          </p:nvSpPr>
          <p:spPr bwMode="auto">
            <a:xfrm flipH="1">
              <a:off x="3041" y="2376"/>
              <a:ext cx="11"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10" name="Freeform 41"/>
            <p:cNvSpPr>
              <a:spLocks/>
            </p:cNvSpPr>
            <p:nvPr/>
          </p:nvSpPr>
          <p:spPr bwMode="auto">
            <a:xfrm>
              <a:off x="3364" y="2510"/>
              <a:ext cx="27" cy="17"/>
            </a:xfrm>
            <a:custGeom>
              <a:avLst/>
              <a:gdLst>
                <a:gd name="T0" fmla="*/ 0 w 27"/>
                <a:gd name="T1" fmla="*/ 16 h 17"/>
                <a:gd name="T2" fmla="*/ 5 w 27"/>
                <a:gd name="T3" fmla="*/ 14 h 17"/>
                <a:gd name="T4" fmla="*/ 8 w 27"/>
                <a:gd name="T5" fmla="*/ 12 h 17"/>
                <a:gd name="T6" fmla="*/ 12 w 27"/>
                <a:gd name="T7" fmla="*/ 11 h 17"/>
                <a:gd name="T8" fmla="*/ 16 w 27"/>
                <a:gd name="T9" fmla="*/ 9 h 17"/>
                <a:gd name="T10" fmla="*/ 20 w 27"/>
                <a:gd name="T11" fmla="*/ 5 h 17"/>
                <a:gd name="T12" fmla="*/ 26 w 27"/>
                <a:gd name="T13" fmla="*/ 0 h 17"/>
                <a:gd name="T14" fmla="*/ 0 60000 65536"/>
                <a:gd name="T15" fmla="*/ 0 60000 65536"/>
                <a:gd name="T16" fmla="*/ 0 60000 65536"/>
                <a:gd name="T17" fmla="*/ 0 60000 65536"/>
                <a:gd name="T18" fmla="*/ 0 60000 65536"/>
                <a:gd name="T19" fmla="*/ 0 60000 65536"/>
                <a:gd name="T20" fmla="*/ 0 60000 65536"/>
                <a:gd name="T21" fmla="*/ 0 w 27"/>
                <a:gd name="T22" fmla="*/ 0 h 17"/>
                <a:gd name="T23" fmla="*/ 27 w 27"/>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17">
                  <a:moveTo>
                    <a:pt x="0" y="16"/>
                  </a:moveTo>
                  <a:lnTo>
                    <a:pt x="5" y="14"/>
                  </a:lnTo>
                  <a:lnTo>
                    <a:pt x="8" y="12"/>
                  </a:lnTo>
                  <a:lnTo>
                    <a:pt x="12" y="11"/>
                  </a:lnTo>
                  <a:lnTo>
                    <a:pt x="16" y="9"/>
                  </a:lnTo>
                  <a:lnTo>
                    <a:pt x="20" y="5"/>
                  </a:lnTo>
                  <a:lnTo>
                    <a:pt x="26"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78911" name="Freeform 42"/>
            <p:cNvSpPr>
              <a:spLocks/>
            </p:cNvSpPr>
            <p:nvPr/>
          </p:nvSpPr>
          <p:spPr bwMode="auto">
            <a:xfrm>
              <a:off x="3390" y="2506"/>
              <a:ext cx="22" cy="17"/>
            </a:xfrm>
            <a:custGeom>
              <a:avLst/>
              <a:gdLst>
                <a:gd name="T0" fmla="*/ 0 w 22"/>
                <a:gd name="T1" fmla="*/ 16 h 17"/>
                <a:gd name="T2" fmla="*/ 8 w 22"/>
                <a:gd name="T3" fmla="*/ 7 h 17"/>
                <a:gd name="T4" fmla="*/ 12 w 22"/>
                <a:gd name="T5" fmla="*/ 0 h 17"/>
                <a:gd name="T6" fmla="*/ 15 w 22"/>
                <a:gd name="T7" fmla="*/ 7 h 17"/>
                <a:gd name="T8" fmla="*/ 21 w 22"/>
                <a:gd name="T9" fmla="*/ 7 h 17"/>
                <a:gd name="T10" fmla="*/ 0 60000 65536"/>
                <a:gd name="T11" fmla="*/ 0 60000 65536"/>
                <a:gd name="T12" fmla="*/ 0 60000 65536"/>
                <a:gd name="T13" fmla="*/ 0 60000 65536"/>
                <a:gd name="T14" fmla="*/ 0 60000 65536"/>
                <a:gd name="T15" fmla="*/ 0 w 22"/>
                <a:gd name="T16" fmla="*/ 0 h 17"/>
                <a:gd name="T17" fmla="*/ 22 w 22"/>
                <a:gd name="T18" fmla="*/ 17 h 17"/>
              </a:gdLst>
              <a:ahLst/>
              <a:cxnLst>
                <a:cxn ang="T10">
                  <a:pos x="T0" y="T1"/>
                </a:cxn>
                <a:cxn ang="T11">
                  <a:pos x="T2" y="T3"/>
                </a:cxn>
                <a:cxn ang="T12">
                  <a:pos x="T4" y="T5"/>
                </a:cxn>
                <a:cxn ang="T13">
                  <a:pos x="T6" y="T7"/>
                </a:cxn>
                <a:cxn ang="T14">
                  <a:pos x="T8" y="T9"/>
                </a:cxn>
              </a:cxnLst>
              <a:rect l="T15" t="T16" r="T17" b="T18"/>
              <a:pathLst>
                <a:path w="22" h="17">
                  <a:moveTo>
                    <a:pt x="0" y="16"/>
                  </a:moveTo>
                  <a:lnTo>
                    <a:pt x="8" y="7"/>
                  </a:lnTo>
                  <a:lnTo>
                    <a:pt x="12" y="0"/>
                  </a:lnTo>
                  <a:lnTo>
                    <a:pt x="15" y="7"/>
                  </a:lnTo>
                  <a:lnTo>
                    <a:pt x="21" y="7"/>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78912" name="Freeform 43"/>
            <p:cNvSpPr>
              <a:spLocks/>
            </p:cNvSpPr>
            <p:nvPr/>
          </p:nvSpPr>
          <p:spPr bwMode="auto">
            <a:xfrm>
              <a:off x="3463" y="2488"/>
              <a:ext cx="23" cy="17"/>
            </a:xfrm>
            <a:custGeom>
              <a:avLst/>
              <a:gdLst>
                <a:gd name="T0" fmla="*/ 0 w 23"/>
                <a:gd name="T1" fmla="*/ 16 h 17"/>
                <a:gd name="T2" fmla="*/ 8 w 23"/>
                <a:gd name="T3" fmla="*/ 12 h 17"/>
                <a:gd name="T4" fmla="*/ 15 w 23"/>
                <a:gd name="T5" fmla="*/ 8 h 17"/>
                <a:gd name="T6" fmla="*/ 20 w 23"/>
                <a:gd name="T7" fmla="*/ 3 h 17"/>
                <a:gd name="T8" fmla="*/ 22 w 23"/>
                <a:gd name="T9" fmla="*/ 0 h 17"/>
                <a:gd name="T10" fmla="*/ 0 60000 65536"/>
                <a:gd name="T11" fmla="*/ 0 60000 65536"/>
                <a:gd name="T12" fmla="*/ 0 60000 65536"/>
                <a:gd name="T13" fmla="*/ 0 60000 65536"/>
                <a:gd name="T14" fmla="*/ 0 60000 65536"/>
                <a:gd name="T15" fmla="*/ 0 w 23"/>
                <a:gd name="T16" fmla="*/ 0 h 17"/>
                <a:gd name="T17" fmla="*/ 23 w 23"/>
                <a:gd name="T18" fmla="*/ 17 h 17"/>
              </a:gdLst>
              <a:ahLst/>
              <a:cxnLst>
                <a:cxn ang="T10">
                  <a:pos x="T0" y="T1"/>
                </a:cxn>
                <a:cxn ang="T11">
                  <a:pos x="T2" y="T3"/>
                </a:cxn>
                <a:cxn ang="T12">
                  <a:pos x="T4" y="T5"/>
                </a:cxn>
                <a:cxn ang="T13">
                  <a:pos x="T6" y="T7"/>
                </a:cxn>
                <a:cxn ang="T14">
                  <a:pos x="T8" y="T9"/>
                </a:cxn>
              </a:cxnLst>
              <a:rect l="T15" t="T16" r="T17" b="T18"/>
              <a:pathLst>
                <a:path w="23" h="17">
                  <a:moveTo>
                    <a:pt x="0" y="16"/>
                  </a:moveTo>
                  <a:lnTo>
                    <a:pt x="8" y="12"/>
                  </a:lnTo>
                  <a:lnTo>
                    <a:pt x="15" y="8"/>
                  </a:lnTo>
                  <a:lnTo>
                    <a:pt x="20" y="3"/>
                  </a:lnTo>
                  <a:lnTo>
                    <a:pt x="22"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78913" name="Freeform 44"/>
            <p:cNvSpPr>
              <a:spLocks/>
            </p:cNvSpPr>
            <p:nvPr/>
          </p:nvSpPr>
          <p:spPr bwMode="auto">
            <a:xfrm>
              <a:off x="3458" y="2421"/>
              <a:ext cx="37" cy="17"/>
            </a:xfrm>
            <a:custGeom>
              <a:avLst/>
              <a:gdLst>
                <a:gd name="T0" fmla="*/ 0 w 37"/>
                <a:gd name="T1" fmla="*/ 16 h 17"/>
                <a:gd name="T2" fmla="*/ 6 w 37"/>
                <a:gd name="T3" fmla="*/ 13 h 17"/>
                <a:gd name="T4" fmla="*/ 11 w 37"/>
                <a:gd name="T5" fmla="*/ 9 h 17"/>
                <a:gd name="T6" fmla="*/ 17 w 37"/>
                <a:gd name="T7" fmla="*/ 4 h 17"/>
                <a:gd name="T8" fmla="*/ 22 w 37"/>
                <a:gd name="T9" fmla="*/ 4 h 17"/>
                <a:gd name="T10" fmla="*/ 29 w 37"/>
                <a:gd name="T11" fmla="*/ 3 h 17"/>
                <a:gd name="T12" fmla="*/ 36 w 37"/>
                <a:gd name="T13" fmla="*/ 0 h 17"/>
                <a:gd name="T14" fmla="*/ 0 60000 65536"/>
                <a:gd name="T15" fmla="*/ 0 60000 65536"/>
                <a:gd name="T16" fmla="*/ 0 60000 65536"/>
                <a:gd name="T17" fmla="*/ 0 60000 65536"/>
                <a:gd name="T18" fmla="*/ 0 60000 65536"/>
                <a:gd name="T19" fmla="*/ 0 60000 65536"/>
                <a:gd name="T20" fmla="*/ 0 60000 65536"/>
                <a:gd name="T21" fmla="*/ 0 w 37"/>
                <a:gd name="T22" fmla="*/ 0 h 17"/>
                <a:gd name="T23" fmla="*/ 37 w 37"/>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17">
                  <a:moveTo>
                    <a:pt x="0" y="16"/>
                  </a:moveTo>
                  <a:lnTo>
                    <a:pt x="6" y="13"/>
                  </a:lnTo>
                  <a:lnTo>
                    <a:pt x="11" y="9"/>
                  </a:lnTo>
                  <a:lnTo>
                    <a:pt x="17" y="4"/>
                  </a:lnTo>
                  <a:lnTo>
                    <a:pt x="22" y="4"/>
                  </a:lnTo>
                  <a:lnTo>
                    <a:pt x="29" y="3"/>
                  </a:lnTo>
                  <a:lnTo>
                    <a:pt x="36"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78914" name="Line 45"/>
            <p:cNvSpPr>
              <a:spLocks noChangeShapeType="1"/>
            </p:cNvSpPr>
            <p:nvPr/>
          </p:nvSpPr>
          <p:spPr bwMode="auto">
            <a:xfrm flipV="1">
              <a:off x="3165" y="2145"/>
              <a:ext cx="0" cy="28"/>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15" name="Line 46"/>
            <p:cNvSpPr>
              <a:spLocks noChangeShapeType="1"/>
            </p:cNvSpPr>
            <p:nvPr/>
          </p:nvSpPr>
          <p:spPr bwMode="auto">
            <a:xfrm flipV="1">
              <a:off x="3180" y="2179"/>
              <a:ext cx="0"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16" name="Line 47"/>
            <p:cNvSpPr>
              <a:spLocks noChangeShapeType="1"/>
            </p:cNvSpPr>
            <p:nvPr/>
          </p:nvSpPr>
          <p:spPr bwMode="auto">
            <a:xfrm flipV="1">
              <a:off x="3146" y="2179"/>
              <a:ext cx="0"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17" name="Line 48"/>
            <p:cNvSpPr>
              <a:spLocks noChangeShapeType="1"/>
            </p:cNvSpPr>
            <p:nvPr/>
          </p:nvSpPr>
          <p:spPr bwMode="auto">
            <a:xfrm>
              <a:off x="3152" y="2191"/>
              <a:ext cx="10" cy="4"/>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18" name="Line 49"/>
            <p:cNvSpPr>
              <a:spLocks noChangeShapeType="1"/>
            </p:cNvSpPr>
            <p:nvPr/>
          </p:nvSpPr>
          <p:spPr bwMode="auto">
            <a:xfrm flipH="1">
              <a:off x="3169" y="2191"/>
              <a:ext cx="9"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19" name="Line 50"/>
            <p:cNvSpPr>
              <a:spLocks noChangeShapeType="1"/>
            </p:cNvSpPr>
            <p:nvPr/>
          </p:nvSpPr>
          <p:spPr bwMode="auto">
            <a:xfrm>
              <a:off x="3148" y="2211"/>
              <a:ext cx="14" cy="6"/>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20" name="Line 51"/>
            <p:cNvSpPr>
              <a:spLocks noChangeShapeType="1"/>
            </p:cNvSpPr>
            <p:nvPr/>
          </p:nvSpPr>
          <p:spPr bwMode="auto">
            <a:xfrm flipV="1">
              <a:off x="3167" y="2210"/>
              <a:ext cx="14"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21" name="Line 52"/>
            <p:cNvSpPr>
              <a:spLocks noChangeShapeType="1"/>
            </p:cNvSpPr>
            <p:nvPr/>
          </p:nvSpPr>
          <p:spPr bwMode="auto">
            <a:xfrm flipH="1">
              <a:off x="3071" y="2356"/>
              <a:ext cx="17" cy="4"/>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22" name="Line 53"/>
            <p:cNvSpPr>
              <a:spLocks noChangeShapeType="1"/>
            </p:cNvSpPr>
            <p:nvPr/>
          </p:nvSpPr>
          <p:spPr bwMode="auto">
            <a:xfrm flipH="1">
              <a:off x="3097" y="2380"/>
              <a:ext cx="1" cy="1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23" name="Line 54"/>
            <p:cNvSpPr>
              <a:spLocks noChangeShapeType="1"/>
            </p:cNvSpPr>
            <p:nvPr/>
          </p:nvSpPr>
          <p:spPr bwMode="auto">
            <a:xfrm flipH="1">
              <a:off x="3110" y="2380"/>
              <a:ext cx="3" cy="1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24" name="Line 55"/>
            <p:cNvSpPr>
              <a:spLocks noChangeShapeType="1"/>
            </p:cNvSpPr>
            <p:nvPr/>
          </p:nvSpPr>
          <p:spPr bwMode="auto">
            <a:xfrm>
              <a:off x="3033" y="2390"/>
              <a:ext cx="0" cy="19"/>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25" name="Line 56"/>
            <p:cNvSpPr>
              <a:spLocks noChangeShapeType="1"/>
            </p:cNvSpPr>
            <p:nvPr/>
          </p:nvSpPr>
          <p:spPr bwMode="auto">
            <a:xfrm flipV="1">
              <a:off x="3345" y="2381"/>
              <a:ext cx="5"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26" name="Freeform 57"/>
            <p:cNvSpPr>
              <a:spLocks/>
            </p:cNvSpPr>
            <p:nvPr/>
          </p:nvSpPr>
          <p:spPr bwMode="auto">
            <a:xfrm>
              <a:off x="3114" y="2384"/>
              <a:ext cx="222" cy="17"/>
            </a:xfrm>
            <a:custGeom>
              <a:avLst/>
              <a:gdLst>
                <a:gd name="T0" fmla="*/ 221 w 222"/>
                <a:gd name="T1" fmla="*/ 0 h 17"/>
                <a:gd name="T2" fmla="*/ 218 w 222"/>
                <a:gd name="T3" fmla="*/ 4 h 17"/>
                <a:gd name="T4" fmla="*/ 215 w 222"/>
                <a:gd name="T5" fmla="*/ 8 h 17"/>
                <a:gd name="T6" fmla="*/ 212 w 222"/>
                <a:gd name="T7" fmla="*/ 13 h 17"/>
                <a:gd name="T8" fmla="*/ 209 w 222"/>
                <a:gd name="T9" fmla="*/ 15 h 17"/>
                <a:gd name="T10" fmla="*/ 205 w 222"/>
                <a:gd name="T11" fmla="*/ 15 h 17"/>
                <a:gd name="T12" fmla="*/ 201 w 222"/>
                <a:gd name="T13" fmla="*/ 16 h 17"/>
                <a:gd name="T14" fmla="*/ 198 w 222"/>
                <a:gd name="T15" fmla="*/ 15 h 17"/>
                <a:gd name="T16" fmla="*/ 0 w 222"/>
                <a:gd name="T17" fmla="*/ 15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2"/>
                <a:gd name="T28" fmla="*/ 0 h 17"/>
                <a:gd name="T29" fmla="*/ 222 w 222"/>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2" h="17">
                  <a:moveTo>
                    <a:pt x="221" y="0"/>
                  </a:moveTo>
                  <a:lnTo>
                    <a:pt x="218" y="4"/>
                  </a:lnTo>
                  <a:lnTo>
                    <a:pt x="215" y="8"/>
                  </a:lnTo>
                  <a:lnTo>
                    <a:pt x="212" y="13"/>
                  </a:lnTo>
                  <a:lnTo>
                    <a:pt x="209" y="15"/>
                  </a:lnTo>
                  <a:lnTo>
                    <a:pt x="205" y="15"/>
                  </a:lnTo>
                  <a:lnTo>
                    <a:pt x="201" y="16"/>
                  </a:lnTo>
                  <a:lnTo>
                    <a:pt x="198" y="15"/>
                  </a:lnTo>
                  <a:lnTo>
                    <a:pt x="0" y="15"/>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78927" name="Line 58"/>
            <p:cNvSpPr>
              <a:spLocks noChangeShapeType="1"/>
            </p:cNvSpPr>
            <p:nvPr/>
          </p:nvSpPr>
          <p:spPr bwMode="auto">
            <a:xfrm flipV="1">
              <a:off x="3367" y="2357"/>
              <a:ext cx="21" cy="1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28" name="Line 59"/>
            <p:cNvSpPr>
              <a:spLocks noChangeShapeType="1"/>
            </p:cNvSpPr>
            <p:nvPr/>
          </p:nvSpPr>
          <p:spPr bwMode="auto">
            <a:xfrm>
              <a:off x="3358" y="2360"/>
              <a:ext cx="25"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29" name="Line 60"/>
            <p:cNvSpPr>
              <a:spLocks noChangeShapeType="1"/>
            </p:cNvSpPr>
            <p:nvPr/>
          </p:nvSpPr>
          <p:spPr bwMode="auto">
            <a:xfrm flipV="1">
              <a:off x="3399" y="2350"/>
              <a:ext cx="106" cy="3"/>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30" name="Line 61"/>
            <p:cNvSpPr>
              <a:spLocks noChangeShapeType="1"/>
            </p:cNvSpPr>
            <p:nvPr/>
          </p:nvSpPr>
          <p:spPr bwMode="auto">
            <a:xfrm flipH="1">
              <a:off x="3420" y="2392"/>
              <a:ext cx="4"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31" name="Line 62"/>
            <p:cNvSpPr>
              <a:spLocks noChangeShapeType="1"/>
            </p:cNvSpPr>
            <p:nvPr/>
          </p:nvSpPr>
          <p:spPr bwMode="auto">
            <a:xfrm flipH="1">
              <a:off x="3399" y="2393"/>
              <a:ext cx="17"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32" name="Line 63"/>
            <p:cNvSpPr>
              <a:spLocks noChangeShapeType="1"/>
            </p:cNvSpPr>
            <p:nvPr/>
          </p:nvSpPr>
          <p:spPr bwMode="auto">
            <a:xfrm flipH="1">
              <a:off x="3364" y="2394"/>
              <a:ext cx="31"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33" name="Line 64"/>
            <p:cNvSpPr>
              <a:spLocks noChangeShapeType="1"/>
            </p:cNvSpPr>
            <p:nvPr/>
          </p:nvSpPr>
          <p:spPr bwMode="auto">
            <a:xfrm flipV="1">
              <a:off x="3395" y="2385"/>
              <a:ext cx="0" cy="7"/>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34" name="Line 65"/>
            <p:cNvSpPr>
              <a:spLocks noChangeShapeType="1"/>
            </p:cNvSpPr>
            <p:nvPr/>
          </p:nvSpPr>
          <p:spPr bwMode="auto">
            <a:xfrm>
              <a:off x="3397" y="2383"/>
              <a:ext cx="1"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35" name="Line 66"/>
            <p:cNvSpPr>
              <a:spLocks noChangeShapeType="1"/>
            </p:cNvSpPr>
            <p:nvPr/>
          </p:nvSpPr>
          <p:spPr bwMode="auto">
            <a:xfrm>
              <a:off x="3402" y="2383"/>
              <a:ext cx="10"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36" name="Freeform 67"/>
            <p:cNvSpPr>
              <a:spLocks/>
            </p:cNvSpPr>
            <p:nvPr/>
          </p:nvSpPr>
          <p:spPr bwMode="auto">
            <a:xfrm>
              <a:off x="3412" y="2383"/>
              <a:ext cx="17" cy="17"/>
            </a:xfrm>
            <a:custGeom>
              <a:avLst/>
              <a:gdLst>
                <a:gd name="T0" fmla="*/ 0 w 17"/>
                <a:gd name="T1" fmla="*/ 0 h 17"/>
                <a:gd name="T2" fmla="*/ 16 w 17"/>
                <a:gd name="T3" fmla="*/ 0 h 17"/>
                <a:gd name="T4" fmla="*/ 16 w 17"/>
                <a:gd name="T5" fmla="*/ 16 h 17"/>
                <a:gd name="T6" fmla="*/ 0 60000 65536"/>
                <a:gd name="T7" fmla="*/ 0 60000 65536"/>
                <a:gd name="T8" fmla="*/ 0 60000 65536"/>
                <a:gd name="T9" fmla="*/ 0 w 17"/>
                <a:gd name="T10" fmla="*/ 0 h 17"/>
                <a:gd name="T11" fmla="*/ 17 w 17"/>
                <a:gd name="T12" fmla="*/ 17 h 17"/>
              </a:gdLst>
              <a:ahLst/>
              <a:cxnLst>
                <a:cxn ang="T6">
                  <a:pos x="T0" y="T1"/>
                </a:cxn>
                <a:cxn ang="T7">
                  <a:pos x="T2" y="T3"/>
                </a:cxn>
                <a:cxn ang="T8">
                  <a:pos x="T4" y="T5"/>
                </a:cxn>
              </a:cxnLst>
              <a:rect l="T9" t="T10" r="T11" b="T12"/>
              <a:pathLst>
                <a:path w="17" h="17">
                  <a:moveTo>
                    <a:pt x="0" y="0"/>
                  </a:moveTo>
                  <a:lnTo>
                    <a:pt x="16" y="0"/>
                  </a:lnTo>
                  <a:lnTo>
                    <a:pt x="16" y="16"/>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78937" name="Freeform 68"/>
            <p:cNvSpPr>
              <a:spLocks/>
            </p:cNvSpPr>
            <p:nvPr/>
          </p:nvSpPr>
          <p:spPr bwMode="auto">
            <a:xfrm>
              <a:off x="3409" y="2382"/>
              <a:ext cx="17" cy="17"/>
            </a:xfrm>
            <a:custGeom>
              <a:avLst/>
              <a:gdLst>
                <a:gd name="T0" fmla="*/ 16 w 17"/>
                <a:gd name="T1" fmla="*/ 16 h 17"/>
                <a:gd name="T2" fmla="*/ 12 w 17"/>
                <a:gd name="T3" fmla="*/ 3 h 17"/>
                <a:gd name="T4" fmla="*/ 0 w 17"/>
                <a:gd name="T5" fmla="*/ 0 h 17"/>
                <a:gd name="T6" fmla="*/ 0 60000 65536"/>
                <a:gd name="T7" fmla="*/ 0 60000 65536"/>
                <a:gd name="T8" fmla="*/ 0 60000 65536"/>
                <a:gd name="T9" fmla="*/ 0 w 17"/>
                <a:gd name="T10" fmla="*/ 0 h 17"/>
                <a:gd name="T11" fmla="*/ 17 w 17"/>
                <a:gd name="T12" fmla="*/ 17 h 17"/>
              </a:gdLst>
              <a:ahLst/>
              <a:cxnLst>
                <a:cxn ang="T6">
                  <a:pos x="T0" y="T1"/>
                </a:cxn>
                <a:cxn ang="T7">
                  <a:pos x="T2" y="T3"/>
                </a:cxn>
                <a:cxn ang="T8">
                  <a:pos x="T4" y="T5"/>
                </a:cxn>
              </a:cxnLst>
              <a:rect l="T9" t="T10" r="T11" b="T12"/>
              <a:pathLst>
                <a:path w="17" h="17">
                  <a:moveTo>
                    <a:pt x="16" y="16"/>
                  </a:moveTo>
                  <a:lnTo>
                    <a:pt x="12" y="3"/>
                  </a:lnTo>
                  <a:lnTo>
                    <a:pt x="0"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78938" name="Line 69"/>
            <p:cNvSpPr>
              <a:spLocks noChangeShapeType="1"/>
            </p:cNvSpPr>
            <p:nvPr/>
          </p:nvSpPr>
          <p:spPr bwMode="auto">
            <a:xfrm flipH="1">
              <a:off x="3405" y="2381"/>
              <a:ext cx="4"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39" name="Line 70"/>
            <p:cNvSpPr>
              <a:spLocks noChangeShapeType="1"/>
            </p:cNvSpPr>
            <p:nvPr/>
          </p:nvSpPr>
          <p:spPr bwMode="auto">
            <a:xfrm flipH="1">
              <a:off x="3400" y="2382"/>
              <a:ext cx="1"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40" name="Line 71"/>
            <p:cNvSpPr>
              <a:spLocks noChangeShapeType="1"/>
            </p:cNvSpPr>
            <p:nvPr/>
          </p:nvSpPr>
          <p:spPr bwMode="auto">
            <a:xfrm flipV="1">
              <a:off x="3401" y="2372"/>
              <a:ext cx="0" cy="7"/>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41" name="Line 72"/>
            <p:cNvSpPr>
              <a:spLocks noChangeShapeType="1"/>
            </p:cNvSpPr>
            <p:nvPr/>
          </p:nvSpPr>
          <p:spPr bwMode="auto">
            <a:xfrm flipV="1">
              <a:off x="3409" y="2372"/>
              <a:ext cx="0" cy="7"/>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42" name="Line 73"/>
            <p:cNvSpPr>
              <a:spLocks noChangeShapeType="1"/>
            </p:cNvSpPr>
            <p:nvPr/>
          </p:nvSpPr>
          <p:spPr bwMode="auto">
            <a:xfrm flipH="1">
              <a:off x="3356" y="2398"/>
              <a:ext cx="4" cy="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43" name="Freeform 74"/>
            <p:cNvSpPr>
              <a:spLocks/>
            </p:cNvSpPr>
            <p:nvPr/>
          </p:nvSpPr>
          <p:spPr bwMode="auto">
            <a:xfrm>
              <a:off x="3399" y="2398"/>
              <a:ext cx="26" cy="17"/>
            </a:xfrm>
            <a:custGeom>
              <a:avLst/>
              <a:gdLst>
                <a:gd name="T0" fmla="*/ 0 w 26"/>
                <a:gd name="T1" fmla="*/ 16 h 17"/>
                <a:gd name="T2" fmla="*/ 9 w 26"/>
                <a:gd name="T3" fmla="*/ 16 h 17"/>
                <a:gd name="T4" fmla="*/ 14 w 26"/>
                <a:gd name="T5" fmla="*/ 12 h 17"/>
                <a:gd name="T6" fmla="*/ 19 w 26"/>
                <a:gd name="T7" fmla="*/ 4 h 17"/>
                <a:gd name="T8" fmla="*/ 23 w 26"/>
                <a:gd name="T9" fmla="*/ 0 h 17"/>
                <a:gd name="T10" fmla="*/ 25 w 26"/>
                <a:gd name="T11" fmla="*/ 0 h 17"/>
                <a:gd name="T12" fmla="*/ 0 60000 65536"/>
                <a:gd name="T13" fmla="*/ 0 60000 65536"/>
                <a:gd name="T14" fmla="*/ 0 60000 65536"/>
                <a:gd name="T15" fmla="*/ 0 60000 65536"/>
                <a:gd name="T16" fmla="*/ 0 60000 65536"/>
                <a:gd name="T17" fmla="*/ 0 60000 65536"/>
                <a:gd name="T18" fmla="*/ 0 w 26"/>
                <a:gd name="T19" fmla="*/ 0 h 17"/>
                <a:gd name="T20" fmla="*/ 26 w 26"/>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26" h="17">
                  <a:moveTo>
                    <a:pt x="0" y="16"/>
                  </a:moveTo>
                  <a:lnTo>
                    <a:pt x="9" y="16"/>
                  </a:lnTo>
                  <a:lnTo>
                    <a:pt x="14" y="12"/>
                  </a:lnTo>
                  <a:lnTo>
                    <a:pt x="19" y="4"/>
                  </a:lnTo>
                  <a:lnTo>
                    <a:pt x="23" y="0"/>
                  </a:lnTo>
                  <a:lnTo>
                    <a:pt x="25"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78944" name="Line 75"/>
            <p:cNvSpPr>
              <a:spLocks noChangeShapeType="1"/>
            </p:cNvSpPr>
            <p:nvPr/>
          </p:nvSpPr>
          <p:spPr bwMode="auto">
            <a:xfrm flipH="1">
              <a:off x="3363" y="2428"/>
              <a:ext cx="17" cy="9"/>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78945" name="Freeform 76"/>
            <p:cNvSpPr>
              <a:spLocks/>
            </p:cNvSpPr>
            <p:nvPr/>
          </p:nvSpPr>
          <p:spPr bwMode="auto">
            <a:xfrm>
              <a:off x="3331" y="2437"/>
              <a:ext cx="29" cy="17"/>
            </a:xfrm>
            <a:custGeom>
              <a:avLst/>
              <a:gdLst>
                <a:gd name="T0" fmla="*/ 0 w 29"/>
                <a:gd name="T1" fmla="*/ 16 h 17"/>
                <a:gd name="T2" fmla="*/ 4 w 29"/>
                <a:gd name="T3" fmla="*/ 16 h 17"/>
                <a:gd name="T4" fmla="*/ 8 w 29"/>
                <a:gd name="T5" fmla="*/ 13 h 17"/>
                <a:gd name="T6" fmla="*/ 13 w 29"/>
                <a:gd name="T7" fmla="*/ 11 h 17"/>
                <a:gd name="T8" fmla="*/ 16 w 29"/>
                <a:gd name="T9" fmla="*/ 9 h 17"/>
                <a:gd name="T10" fmla="*/ 21 w 29"/>
                <a:gd name="T11" fmla="*/ 5 h 17"/>
                <a:gd name="T12" fmla="*/ 25 w 29"/>
                <a:gd name="T13" fmla="*/ 4 h 17"/>
                <a:gd name="T14" fmla="*/ 28 w 29"/>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29"/>
                <a:gd name="T25" fmla="*/ 0 h 17"/>
                <a:gd name="T26" fmla="*/ 29 w 29"/>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 h="17">
                  <a:moveTo>
                    <a:pt x="0" y="16"/>
                  </a:moveTo>
                  <a:lnTo>
                    <a:pt x="4" y="16"/>
                  </a:lnTo>
                  <a:lnTo>
                    <a:pt x="8" y="13"/>
                  </a:lnTo>
                  <a:lnTo>
                    <a:pt x="13" y="11"/>
                  </a:lnTo>
                  <a:lnTo>
                    <a:pt x="16" y="9"/>
                  </a:lnTo>
                  <a:lnTo>
                    <a:pt x="21" y="5"/>
                  </a:lnTo>
                  <a:lnTo>
                    <a:pt x="25" y="4"/>
                  </a:lnTo>
                  <a:lnTo>
                    <a:pt x="28"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78946" name="Freeform 77"/>
            <p:cNvSpPr>
              <a:spLocks/>
            </p:cNvSpPr>
            <p:nvPr/>
          </p:nvSpPr>
          <p:spPr bwMode="auto">
            <a:xfrm>
              <a:off x="3561" y="2397"/>
              <a:ext cx="17" cy="17"/>
            </a:xfrm>
            <a:custGeom>
              <a:avLst/>
              <a:gdLst>
                <a:gd name="T0" fmla="*/ 0 w 17"/>
                <a:gd name="T1" fmla="*/ 16 h 17"/>
                <a:gd name="T2" fmla="*/ 8 w 17"/>
                <a:gd name="T3" fmla="*/ 8 h 17"/>
                <a:gd name="T4" fmla="*/ 16 w 17"/>
                <a:gd name="T5" fmla="*/ 0 h 17"/>
                <a:gd name="T6" fmla="*/ 0 60000 65536"/>
                <a:gd name="T7" fmla="*/ 0 60000 65536"/>
                <a:gd name="T8" fmla="*/ 0 60000 65536"/>
                <a:gd name="T9" fmla="*/ 0 w 17"/>
                <a:gd name="T10" fmla="*/ 0 h 17"/>
                <a:gd name="T11" fmla="*/ 17 w 17"/>
                <a:gd name="T12" fmla="*/ 17 h 17"/>
              </a:gdLst>
              <a:ahLst/>
              <a:cxnLst>
                <a:cxn ang="T6">
                  <a:pos x="T0" y="T1"/>
                </a:cxn>
                <a:cxn ang="T7">
                  <a:pos x="T2" y="T3"/>
                </a:cxn>
                <a:cxn ang="T8">
                  <a:pos x="T4" y="T5"/>
                </a:cxn>
              </a:cxnLst>
              <a:rect l="T9" t="T10" r="T11" b="T12"/>
              <a:pathLst>
                <a:path w="17" h="17">
                  <a:moveTo>
                    <a:pt x="0" y="16"/>
                  </a:moveTo>
                  <a:lnTo>
                    <a:pt x="8" y="8"/>
                  </a:lnTo>
                  <a:lnTo>
                    <a:pt x="16"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78947" name="Freeform 78"/>
            <p:cNvSpPr>
              <a:spLocks/>
            </p:cNvSpPr>
            <p:nvPr/>
          </p:nvSpPr>
          <p:spPr bwMode="auto">
            <a:xfrm>
              <a:off x="3089" y="2392"/>
              <a:ext cx="22" cy="20"/>
            </a:xfrm>
            <a:custGeom>
              <a:avLst/>
              <a:gdLst>
                <a:gd name="T0" fmla="*/ 0 w 22"/>
                <a:gd name="T1" fmla="*/ 0 h 20"/>
                <a:gd name="T2" fmla="*/ 7 w 22"/>
                <a:gd name="T3" fmla="*/ 15 h 20"/>
                <a:gd name="T4" fmla="*/ 9 w 22"/>
                <a:gd name="T5" fmla="*/ 18 h 20"/>
                <a:gd name="T6" fmla="*/ 11 w 22"/>
                <a:gd name="T7" fmla="*/ 19 h 20"/>
                <a:gd name="T8" fmla="*/ 16 w 22"/>
                <a:gd name="T9" fmla="*/ 19 h 20"/>
                <a:gd name="T10" fmla="*/ 18 w 22"/>
                <a:gd name="T11" fmla="*/ 18 h 20"/>
                <a:gd name="T12" fmla="*/ 21 w 22"/>
                <a:gd name="T13" fmla="*/ 16 h 20"/>
                <a:gd name="T14" fmla="*/ 21 w 22"/>
                <a:gd name="T15" fmla="*/ 10 h 20"/>
                <a:gd name="T16" fmla="*/ 18 w 22"/>
                <a:gd name="T17" fmla="*/ 0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
                <a:gd name="T28" fmla="*/ 0 h 20"/>
                <a:gd name="T29" fmla="*/ 22 w 22"/>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 h="20">
                  <a:moveTo>
                    <a:pt x="0" y="0"/>
                  </a:moveTo>
                  <a:lnTo>
                    <a:pt x="7" y="15"/>
                  </a:lnTo>
                  <a:lnTo>
                    <a:pt x="9" y="18"/>
                  </a:lnTo>
                  <a:lnTo>
                    <a:pt x="11" y="19"/>
                  </a:lnTo>
                  <a:lnTo>
                    <a:pt x="16" y="19"/>
                  </a:lnTo>
                  <a:lnTo>
                    <a:pt x="18" y="18"/>
                  </a:lnTo>
                  <a:lnTo>
                    <a:pt x="21" y="16"/>
                  </a:lnTo>
                  <a:lnTo>
                    <a:pt x="21" y="10"/>
                  </a:lnTo>
                  <a:lnTo>
                    <a:pt x="18"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78948" name="Freeform 79"/>
            <p:cNvSpPr>
              <a:spLocks/>
            </p:cNvSpPr>
            <p:nvPr/>
          </p:nvSpPr>
          <p:spPr bwMode="auto">
            <a:xfrm>
              <a:off x="3331" y="2409"/>
              <a:ext cx="17" cy="34"/>
            </a:xfrm>
            <a:custGeom>
              <a:avLst/>
              <a:gdLst>
                <a:gd name="T0" fmla="*/ 16 w 17"/>
                <a:gd name="T1" fmla="*/ 0 h 34"/>
                <a:gd name="T2" fmla="*/ 13 w 17"/>
                <a:gd name="T3" fmla="*/ 5 h 34"/>
                <a:gd name="T4" fmla="*/ 11 w 17"/>
                <a:gd name="T5" fmla="*/ 9 h 34"/>
                <a:gd name="T6" fmla="*/ 9 w 17"/>
                <a:gd name="T7" fmla="*/ 13 h 34"/>
                <a:gd name="T8" fmla="*/ 6 w 17"/>
                <a:gd name="T9" fmla="*/ 17 h 34"/>
                <a:gd name="T10" fmla="*/ 4 w 17"/>
                <a:gd name="T11" fmla="*/ 21 h 34"/>
                <a:gd name="T12" fmla="*/ 2 w 17"/>
                <a:gd name="T13" fmla="*/ 26 h 34"/>
                <a:gd name="T14" fmla="*/ 1 w 17"/>
                <a:gd name="T15" fmla="*/ 30 h 34"/>
                <a:gd name="T16" fmla="*/ 0 w 17"/>
                <a:gd name="T17" fmla="*/ 33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
                <a:gd name="T28" fmla="*/ 0 h 34"/>
                <a:gd name="T29" fmla="*/ 17 w 17"/>
                <a:gd name="T30" fmla="*/ 34 h 3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 h="34">
                  <a:moveTo>
                    <a:pt x="16" y="0"/>
                  </a:moveTo>
                  <a:lnTo>
                    <a:pt x="13" y="5"/>
                  </a:lnTo>
                  <a:lnTo>
                    <a:pt x="11" y="9"/>
                  </a:lnTo>
                  <a:lnTo>
                    <a:pt x="9" y="13"/>
                  </a:lnTo>
                  <a:lnTo>
                    <a:pt x="6" y="17"/>
                  </a:lnTo>
                  <a:lnTo>
                    <a:pt x="4" y="21"/>
                  </a:lnTo>
                  <a:lnTo>
                    <a:pt x="2" y="26"/>
                  </a:lnTo>
                  <a:lnTo>
                    <a:pt x="1" y="30"/>
                  </a:lnTo>
                  <a:lnTo>
                    <a:pt x="0" y="33"/>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78949" name="Freeform 80"/>
            <p:cNvSpPr>
              <a:spLocks/>
            </p:cNvSpPr>
            <p:nvPr/>
          </p:nvSpPr>
          <p:spPr bwMode="auto">
            <a:xfrm>
              <a:off x="3288" y="2480"/>
              <a:ext cx="98" cy="45"/>
            </a:xfrm>
            <a:custGeom>
              <a:avLst/>
              <a:gdLst>
                <a:gd name="T0" fmla="*/ 97 w 98"/>
                <a:gd name="T1" fmla="*/ 0 h 45"/>
                <a:gd name="T2" fmla="*/ 92 w 98"/>
                <a:gd name="T3" fmla="*/ 4 h 45"/>
                <a:gd name="T4" fmla="*/ 87 w 98"/>
                <a:gd name="T5" fmla="*/ 8 h 45"/>
                <a:gd name="T6" fmla="*/ 82 w 98"/>
                <a:gd name="T7" fmla="*/ 11 h 45"/>
                <a:gd name="T8" fmla="*/ 77 w 98"/>
                <a:gd name="T9" fmla="*/ 15 h 45"/>
                <a:gd name="T10" fmla="*/ 72 w 98"/>
                <a:gd name="T11" fmla="*/ 18 h 45"/>
                <a:gd name="T12" fmla="*/ 66 w 98"/>
                <a:gd name="T13" fmla="*/ 22 h 45"/>
                <a:gd name="T14" fmla="*/ 61 w 98"/>
                <a:gd name="T15" fmla="*/ 24 h 45"/>
                <a:gd name="T16" fmla="*/ 56 w 98"/>
                <a:gd name="T17" fmla="*/ 27 h 45"/>
                <a:gd name="T18" fmla="*/ 52 w 98"/>
                <a:gd name="T19" fmla="*/ 28 h 45"/>
                <a:gd name="T20" fmla="*/ 48 w 98"/>
                <a:gd name="T21" fmla="*/ 30 h 45"/>
                <a:gd name="T22" fmla="*/ 44 w 98"/>
                <a:gd name="T23" fmla="*/ 31 h 45"/>
                <a:gd name="T24" fmla="*/ 40 w 98"/>
                <a:gd name="T25" fmla="*/ 33 h 45"/>
                <a:gd name="T26" fmla="*/ 36 w 98"/>
                <a:gd name="T27" fmla="*/ 35 h 45"/>
                <a:gd name="T28" fmla="*/ 31 w 98"/>
                <a:gd name="T29" fmla="*/ 35 h 45"/>
                <a:gd name="T30" fmla="*/ 25 w 98"/>
                <a:gd name="T31" fmla="*/ 36 h 45"/>
                <a:gd name="T32" fmla="*/ 19 w 98"/>
                <a:gd name="T33" fmla="*/ 38 h 45"/>
                <a:gd name="T34" fmla="*/ 13 w 98"/>
                <a:gd name="T35" fmla="*/ 39 h 45"/>
                <a:gd name="T36" fmla="*/ 7 w 98"/>
                <a:gd name="T37" fmla="*/ 41 h 45"/>
                <a:gd name="T38" fmla="*/ 1 w 98"/>
                <a:gd name="T39" fmla="*/ 43 h 45"/>
                <a:gd name="T40" fmla="*/ 0 w 98"/>
                <a:gd name="T41" fmla="*/ 44 h 4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8"/>
                <a:gd name="T64" fmla="*/ 0 h 45"/>
                <a:gd name="T65" fmla="*/ 98 w 98"/>
                <a:gd name="T66" fmla="*/ 45 h 4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8" h="45">
                  <a:moveTo>
                    <a:pt x="97" y="0"/>
                  </a:moveTo>
                  <a:lnTo>
                    <a:pt x="92" y="4"/>
                  </a:lnTo>
                  <a:lnTo>
                    <a:pt x="87" y="8"/>
                  </a:lnTo>
                  <a:lnTo>
                    <a:pt x="82" y="11"/>
                  </a:lnTo>
                  <a:lnTo>
                    <a:pt x="77" y="15"/>
                  </a:lnTo>
                  <a:lnTo>
                    <a:pt x="72" y="18"/>
                  </a:lnTo>
                  <a:lnTo>
                    <a:pt x="66" y="22"/>
                  </a:lnTo>
                  <a:lnTo>
                    <a:pt x="61" y="24"/>
                  </a:lnTo>
                  <a:lnTo>
                    <a:pt x="56" y="27"/>
                  </a:lnTo>
                  <a:lnTo>
                    <a:pt x="52" y="28"/>
                  </a:lnTo>
                  <a:lnTo>
                    <a:pt x="48" y="30"/>
                  </a:lnTo>
                  <a:lnTo>
                    <a:pt x="44" y="31"/>
                  </a:lnTo>
                  <a:lnTo>
                    <a:pt x="40" y="33"/>
                  </a:lnTo>
                  <a:lnTo>
                    <a:pt x="36" y="35"/>
                  </a:lnTo>
                  <a:lnTo>
                    <a:pt x="31" y="35"/>
                  </a:lnTo>
                  <a:lnTo>
                    <a:pt x="25" y="36"/>
                  </a:lnTo>
                  <a:lnTo>
                    <a:pt x="19" y="38"/>
                  </a:lnTo>
                  <a:lnTo>
                    <a:pt x="13" y="39"/>
                  </a:lnTo>
                  <a:lnTo>
                    <a:pt x="7" y="41"/>
                  </a:lnTo>
                  <a:lnTo>
                    <a:pt x="1" y="43"/>
                  </a:lnTo>
                  <a:lnTo>
                    <a:pt x="0" y="44"/>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78950" name="Freeform 81"/>
            <p:cNvSpPr>
              <a:spLocks/>
            </p:cNvSpPr>
            <p:nvPr/>
          </p:nvSpPr>
          <p:spPr bwMode="auto">
            <a:xfrm>
              <a:off x="3302" y="2456"/>
              <a:ext cx="75" cy="57"/>
            </a:xfrm>
            <a:custGeom>
              <a:avLst/>
              <a:gdLst>
                <a:gd name="T0" fmla="*/ 0 w 75"/>
                <a:gd name="T1" fmla="*/ 56 h 57"/>
                <a:gd name="T2" fmla="*/ 7 w 75"/>
                <a:gd name="T3" fmla="*/ 52 h 57"/>
                <a:gd name="T4" fmla="*/ 14 w 75"/>
                <a:gd name="T5" fmla="*/ 48 h 57"/>
                <a:gd name="T6" fmla="*/ 21 w 75"/>
                <a:gd name="T7" fmla="*/ 44 h 57"/>
                <a:gd name="T8" fmla="*/ 28 w 75"/>
                <a:gd name="T9" fmla="*/ 39 h 57"/>
                <a:gd name="T10" fmla="*/ 34 w 75"/>
                <a:gd name="T11" fmla="*/ 35 h 57"/>
                <a:gd name="T12" fmla="*/ 41 w 75"/>
                <a:gd name="T13" fmla="*/ 30 h 57"/>
                <a:gd name="T14" fmla="*/ 46 w 75"/>
                <a:gd name="T15" fmla="*/ 24 h 57"/>
                <a:gd name="T16" fmla="*/ 52 w 75"/>
                <a:gd name="T17" fmla="*/ 19 h 57"/>
                <a:gd name="T18" fmla="*/ 58 w 75"/>
                <a:gd name="T19" fmla="*/ 13 h 57"/>
                <a:gd name="T20" fmla="*/ 63 w 75"/>
                <a:gd name="T21" fmla="*/ 7 h 57"/>
                <a:gd name="T22" fmla="*/ 68 w 75"/>
                <a:gd name="T23" fmla="*/ 1 h 57"/>
                <a:gd name="T24" fmla="*/ 69 w 75"/>
                <a:gd name="T25" fmla="*/ 0 h 57"/>
                <a:gd name="T26" fmla="*/ 70 w 75"/>
                <a:gd name="T27" fmla="*/ 0 h 57"/>
                <a:gd name="T28" fmla="*/ 66 w 75"/>
                <a:gd name="T29" fmla="*/ 9 h 57"/>
                <a:gd name="T30" fmla="*/ 71 w 75"/>
                <a:gd name="T31" fmla="*/ 9 h 57"/>
                <a:gd name="T32" fmla="*/ 70 w 75"/>
                <a:gd name="T33" fmla="*/ 10 h 57"/>
                <a:gd name="T34" fmla="*/ 60 w 75"/>
                <a:gd name="T35" fmla="*/ 18 h 57"/>
                <a:gd name="T36" fmla="*/ 74 w 75"/>
                <a:gd name="T37" fmla="*/ 15 h 57"/>
                <a:gd name="T38" fmla="*/ 70 w 75"/>
                <a:gd name="T39" fmla="*/ 19 h 57"/>
                <a:gd name="T40" fmla="*/ 52 w 75"/>
                <a:gd name="T41" fmla="*/ 28 h 57"/>
                <a:gd name="T42" fmla="*/ 46 w 75"/>
                <a:gd name="T43" fmla="*/ 31 h 57"/>
                <a:gd name="T44" fmla="*/ 52 w 75"/>
                <a:gd name="T45" fmla="*/ 30 h 57"/>
                <a:gd name="T46" fmla="*/ 47 w 75"/>
                <a:gd name="T47" fmla="*/ 32 h 57"/>
                <a:gd name="T48" fmla="*/ 45 w 75"/>
                <a:gd name="T49" fmla="*/ 35 h 57"/>
                <a:gd name="T50" fmla="*/ 20 w 75"/>
                <a:gd name="T51" fmla="*/ 48 h 57"/>
                <a:gd name="T52" fmla="*/ 21 w 75"/>
                <a:gd name="T53" fmla="*/ 50 h 57"/>
                <a:gd name="T54" fmla="*/ 8 w 75"/>
                <a:gd name="T55" fmla="*/ 52 h 57"/>
                <a:gd name="T56" fmla="*/ 0 w 75"/>
                <a:gd name="T57" fmla="*/ 56 h 5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75"/>
                <a:gd name="T88" fmla="*/ 0 h 57"/>
                <a:gd name="T89" fmla="*/ 75 w 75"/>
                <a:gd name="T90" fmla="*/ 57 h 5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75" h="57">
                  <a:moveTo>
                    <a:pt x="0" y="56"/>
                  </a:moveTo>
                  <a:lnTo>
                    <a:pt x="7" y="52"/>
                  </a:lnTo>
                  <a:lnTo>
                    <a:pt x="14" y="48"/>
                  </a:lnTo>
                  <a:lnTo>
                    <a:pt x="21" y="44"/>
                  </a:lnTo>
                  <a:lnTo>
                    <a:pt x="28" y="39"/>
                  </a:lnTo>
                  <a:lnTo>
                    <a:pt x="34" y="35"/>
                  </a:lnTo>
                  <a:lnTo>
                    <a:pt x="41" y="30"/>
                  </a:lnTo>
                  <a:lnTo>
                    <a:pt x="46" y="24"/>
                  </a:lnTo>
                  <a:lnTo>
                    <a:pt x="52" y="19"/>
                  </a:lnTo>
                  <a:lnTo>
                    <a:pt x="58" y="13"/>
                  </a:lnTo>
                  <a:lnTo>
                    <a:pt x="63" y="7"/>
                  </a:lnTo>
                  <a:lnTo>
                    <a:pt x="68" y="1"/>
                  </a:lnTo>
                  <a:lnTo>
                    <a:pt x="69" y="0"/>
                  </a:lnTo>
                  <a:lnTo>
                    <a:pt x="70" y="0"/>
                  </a:lnTo>
                  <a:lnTo>
                    <a:pt x="66" y="9"/>
                  </a:lnTo>
                  <a:lnTo>
                    <a:pt x="71" y="9"/>
                  </a:lnTo>
                  <a:lnTo>
                    <a:pt x="70" y="10"/>
                  </a:lnTo>
                  <a:lnTo>
                    <a:pt x="60" y="18"/>
                  </a:lnTo>
                  <a:lnTo>
                    <a:pt x="74" y="15"/>
                  </a:lnTo>
                  <a:lnTo>
                    <a:pt x="70" y="19"/>
                  </a:lnTo>
                  <a:lnTo>
                    <a:pt x="52" y="28"/>
                  </a:lnTo>
                  <a:lnTo>
                    <a:pt x="46" y="31"/>
                  </a:lnTo>
                  <a:lnTo>
                    <a:pt x="52" y="30"/>
                  </a:lnTo>
                  <a:lnTo>
                    <a:pt x="47" y="32"/>
                  </a:lnTo>
                  <a:lnTo>
                    <a:pt x="45" y="35"/>
                  </a:lnTo>
                  <a:lnTo>
                    <a:pt x="20" y="48"/>
                  </a:lnTo>
                  <a:lnTo>
                    <a:pt x="21" y="50"/>
                  </a:lnTo>
                  <a:lnTo>
                    <a:pt x="8" y="52"/>
                  </a:lnTo>
                  <a:lnTo>
                    <a:pt x="0" y="56"/>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78951" name="Freeform 82"/>
            <p:cNvSpPr>
              <a:spLocks/>
            </p:cNvSpPr>
            <p:nvPr/>
          </p:nvSpPr>
          <p:spPr bwMode="auto">
            <a:xfrm>
              <a:off x="3148" y="2507"/>
              <a:ext cx="217" cy="43"/>
            </a:xfrm>
            <a:custGeom>
              <a:avLst/>
              <a:gdLst>
                <a:gd name="T0" fmla="*/ 137 w 217"/>
                <a:gd name="T1" fmla="*/ 17 h 43"/>
                <a:gd name="T2" fmla="*/ 154 w 217"/>
                <a:gd name="T3" fmla="*/ 15 h 43"/>
                <a:gd name="T4" fmla="*/ 173 w 217"/>
                <a:gd name="T5" fmla="*/ 11 h 43"/>
                <a:gd name="T6" fmla="*/ 216 w 217"/>
                <a:gd name="T7" fmla="*/ 9 h 43"/>
                <a:gd name="T8" fmla="*/ 170 w 217"/>
                <a:gd name="T9" fmla="*/ 15 h 43"/>
                <a:gd name="T10" fmla="*/ 156 w 217"/>
                <a:gd name="T11" fmla="*/ 17 h 43"/>
                <a:gd name="T12" fmla="*/ 146 w 217"/>
                <a:gd name="T13" fmla="*/ 17 h 43"/>
                <a:gd name="T14" fmla="*/ 150 w 217"/>
                <a:gd name="T15" fmla="*/ 19 h 43"/>
                <a:gd name="T16" fmla="*/ 148 w 217"/>
                <a:gd name="T17" fmla="*/ 23 h 43"/>
                <a:gd name="T18" fmla="*/ 108 w 217"/>
                <a:gd name="T19" fmla="*/ 29 h 43"/>
                <a:gd name="T20" fmla="*/ 92 w 217"/>
                <a:gd name="T21" fmla="*/ 36 h 43"/>
                <a:gd name="T22" fmla="*/ 59 w 217"/>
                <a:gd name="T23" fmla="*/ 39 h 43"/>
                <a:gd name="T24" fmla="*/ 47 w 217"/>
                <a:gd name="T25" fmla="*/ 41 h 43"/>
                <a:gd name="T26" fmla="*/ 31 w 217"/>
                <a:gd name="T27" fmla="*/ 31 h 43"/>
                <a:gd name="T28" fmla="*/ 24 w 217"/>
                <a:gd name="T29" fmla="*/ 27 h 43"/>
                <a:gd name="T30" fmla="*/ 10 w 217"/>
                <a:gd name="T31" fmla="*/ 21 h 43"/>
                <a:gd name="T32" fmla="*/ 15 w 217"/>
                <a:gd name="T33" fmla="*/ 16 h 43"/>
                <a:gd name="T34" fmla="*/ 17 w 217"/>
                <a:gd name="T35" fmla="*/ 14 h 43"/>
                <a:gd name="T36" fmla="*/ 32 w 217"/>
                <a:gd name="T37" fmla="*/ 9 h 43"/>
                <a:gd name="T38" fmla="*/ 30 w 217"/>
                <a:gd name="T39" fmla="*/ 7 h 43"/>
                <a:gd name="T40" fmla="*/ 36 w 217"/>
                <a:gd name="T41" fmla="*/ 4 h 43"/>
                <a:gd name="T42" fmla="*/ 34 w 217"/>
                <a:gd name="T43" fmla="*/ 1 h 43"/>
                <a:gd name="T44" fmla="*/ 39 w 217"/>
                <a:gd name="T45" fmla="*/ 0 h 43"/>
                <a:gd name="T46" fmla="*/ 43 w 217"/>
                <a:gd name="T47" fmla="*/ 9 h 43"/>
                <a:gd name="T48" fmla="*/ 47 w 217"/>
                <a:gd name="T49" fmla="*/ 24 h 43"/>
                <a:gd name="T50" fmla="*/ 48 w 217"/>
                <a:gd name="T51" fmla="*/ 33 h 43"/>
                <a:gd name="T52" fmla="*/ 49 w 217"/>
                <a:gd name="T53" fmla="*/ 34 h 43"/>
                <a:gd name="T54" fmla="*/ 50 w 217"/>
                <a:gd name="T55" fmla="*/ 35 h 43"/>
                <a:gd name="T56" fmla="*/ 52 w 217"/>
                <a:gd name="T57" fmla="*/ 36 h 43"/>
                <a:gd name="T58" fmla="*/ 55 w 217"/>
                <a:gd name="T59" fmla="*/ 34 h 43"/>
                <a:gd name="T60" fmla="*/ 56 w 217"/>
                <a:gd name="T61" fmla="*/ 31 h 43"/>
                <a:gd name="T62" fmla="*/ 57 w 217"/>
                <a:gd name="T63" fmla="*/ 28 h 43"/>
                <a:gd name="T64" fmla="*/ 58 w 217"/>
                <a:gd name="T65" fmla="*/ 25 h 43"/>
                <a:gd name="T66" fmla="*/ 60 w 217"/>
                <a:gd name="T67" fmla="*/ 22 h 43"/>
                <a:gd name="T68" fmla="*/ 62 w 217"/>
                <a:gd name="T69" fmla="*/ 21 h 43"/>
                <a:gd name="T70" fmla="*/ 62 w 217"/>
                <a:gd name="T71" fmla="*/ 25 h 43"/>
                <a:gd name="T72" fmla="*/ 64 w 217"/>
                <a:gd name="T73" fmla="*/ 19 h 43"/>
                <a:gd name="T74" fmla="*/ 67 w 217"/>
                <a:gd name="T75" fmla="*/ 15 h 43"/>
                <a:gd name="T76" fmla="*/ 75 w 217"/>
                <a:gd name="T77" fmla="*/ 9 h 43"/>
                <a:gd name="T78" fmla="*/ 79 w 217"/>
                <a:gd name="T79" fmla="*/ 7 h 43"/>
                <a:gd name="T80" fmla="*/ 80 w 217"/>
                <a:gd name="T81" fmla="*/ 9 h 43"/>
                <a:gd name="T82" fmla="*/ 80 w 217"/>
                <a:gd name="T83" fmla="*/ 11 h 43"/>
                <a:gd name="T84" fmla="*/ 83 w 217"/>
                <a:gd name="T85" fmla="*/ 9 h 43"/>
                <a:gd name="T86" fmla="*/ 91 w 217"/>
                <a:gd name="T87" fmla="*/ 8 h 43"/>
                <a:gd name="T88" fmla="*/ 89 w 217"/>
                <a:gd name="T89" fmla="*/ 12 h 43"/>
                <a:gd name="T90" fmla="*/ 88 w 217"/>
                <a:gd name="T91" fmla="*/ 15 h 43"/>
                <a:gd name="T92" fmla="*/ 91 w 217"/>
                <a:gd name="T93" fmla="*/ 14 h 43"/>
                <a:gd name="T94" fmla="*/ 94 w 217"/>
                <a:gd name="T95" fmla="*/ 13 h 43"/>
                <a:gd name="T96" fmla="*/ 100 w 217"/>
                <a:gd name="T97" fmla="*/ 14 h 43"/>
                <a:gd name="T98" fmla="*/ 99 w 217"/>
                <a:gd name="T99" fmla="*/ 17 h 43"/>
                <a:gd name="T100" fmla="*/ 108 w 217"/>
                <a:gd name="T101" fmla="*/ 18 h 43"/>
                <a:gd name="T102" fmla="*/ 114 w 217"/>
                <a:gd name="T103" fmla="*/ 17 h 43"/>
                <a:gd name="T104" fmla="*/ 120 w 217"/>
                <a:gd name="T105" fmla="*/ 15 h 43"/>
                <a:gd name="T106" fmla="*/ 127 w 217"/>
                <a:gd name="T107" fmla="*/ 16 h 43"/>
                <a:gd name="T108" fmla="*/ 135 w 217"/>
                <a:gd name="T109" fmla="*/ 16 h 4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17"/>
                <a:gd name="T166" fmla="*/ 0 h 43"/>
                <a:gd name="T167" fmla="*/ 217 w 217"/>
                <a:gd name="T168" fmla="*/ 43 h 4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17" h="43">
                  <a:moveTo>
                    <a:pt x="135" y="16"/>
                  </a:moveTo>
                  <a:lnTo>
                    <a:pt x="137" y="17"/>
                  </a:lnTo>
                  <a:lnTo>
                    <a:pt x="140" y="16"/>
                  </a:lnTo>
                  <a:lnTo>
                    <a:pt x="154" y="15"/>
                  </a:lnTo>
                  <a:lnTo>
                    <a:pt x="167" y="11"/>
                  </a:lnTo>
                  <a:lnTo>
                    <a:pt x="173" y="11"/>
                  </a:lnTo>
                  <a:lnTo>
                    <a:pt x="173" y="13"/>
                  </a:lnTo>
                  <a:lnTo>
                    <a:pt x="216" y="9"/>
                  </a:lnTo>
                  <a:lnTo>
                    <a:pt x="180" y="16"/>
                  </a:lnTo>
                  <a:lnTo>
                    <a:pt x="170" y="15"/>
                  </a:lnTo>
                  <a:lnTo>
                    <a:pt x="173" y="17"/>
                  </a:lnTo>
                  <a:lnTo>
                    <a:pt x="156" y="17"/>
                  </a:lnTo>
                  <a:lnTo>
                    <a:pt x="150" y="16"/>
                  </a:lnTo>
                  <a:lnTo>
                    <a:pt x="146" y="17"/>
                  </a:lnTo>
                  <a:lnTo>
                    <a:pt x="146" y="19"/>
                  </a:lnTo>
                  <a:lnTo>
                    <a:pt x="150" y="19"/>
                  </a:lnTo>
                  <a:lnTo>
                    <a:pt x="152" y="20"/>
                  </a:lnTo>
                  <a:lnTo>
                    <a:pt x="148" y="23"/>
                  </a:lnTo>
                  <a:lnTo>
                    <a:pt x="107" y="27"/>
                  </a:lnTo>
                  <a:lnTo>
                    <a:pt x="108" y="29"/>
                  </a:lnTo>
                  <a:lnTo>
                    <a:pt x="89" y="34"/>
                  </a:lnTo>
                  <a:lnTo>
                    <a:pt x="92" y="36"/>
                  </a:lnTo>
                  <a:lnTo>
                    <a:pt x="68" y="36"/>
                  </a:lnTo>
                  <a:lnTo>
                    <a:pt x="59" y="39"/>
                  </a:lnTo>
                  <a:lnTo>
                    <a:pt x="53" y="42"/>
                  </a:lnTo>
                  <a:lnTo>
                    <a:pt x="47" y="41"/>
                  </a:lnTo>
                  <a:lnTo>
                    <a:pt x="38" y="33"/>
                  </a:lnTo>
                  <a:lnTo>
                    <a:pt x="31" y="31"/>
                  </a:lnTo>
                  <a:lnTo>
                    <a:pt x="33" y="29"/>
                  </a:lnTo>
                  <a:lnTo>
                    <a:pt x="24" y="27"/>
                  </a:lnTo>
                  <a:lnTo>
                    <a:pt x="26" y="25"/>
                  </a:lnTo>
                  <a:lnTo>
                    <a:pt x="10" y="21"/>
                  </a:lnTo>
                  <a:lnTo>
                    <a:pt x="0" y="20"/>
                  </a:lnTo>
                  <a:lnTo>
                    <a:pt x="15" y="16"/>
                  </a:lnTo>
                  <a:lnTo>
                    <a:pt x="19" y="15"/>
                  </a:lnTo>
                  <a:lnTo>
                    <a:pt x="17" y="14"/>
                  </a:lnTo>
                  <a:lnTo>
                    <a:pt x="25" y="10"/>
                  </a:lnTo>
                  <a:lnTo>
                    <a:pt x="32" y="9"/>
                  </a:lnTo>
                  <a:lnTo>
                    <a:pt x="32" y="8"/>
                  </a:lnTo>
                  <a:lnTo>
                    <a:pt x="30" y="7"/>
                  </a:lnTo>
                  <a:lnTo>
                    <a:pt x="31" y="4"/>
                  </a:lnTo>
                  <a:lnTo>
                    <a:pt x="36" y="4"/>
                  </a:lnTo>
                  <a:lnTo>
                    <a:pt x="37" y="2"/>
                  </a:lnTo>
                  <a:lnTo>
                    <a:pt x="34" y="1"/>
                  </a:lnTo>
                  <a:lnTo>
                    <a:pt x="35" y="0"/>
                  </a:lnTo>
                  <a:lnTo>
                    <a:pt x="39" y="0"/>
                  </a:lnTo>
                  <a:lnTo>
                    <a:pt x="40" y="1"/>
                  </a:lnTo>
                  <a:lnTo>
                    <a:pt x="43" y="9"/>
                  </a:lnTo>
                  <a:lnTo>
                    <a:pt x="45" y="16"/>
                  </a:lnTo>
                  <a:lnTo>
                    <a:pt x="47" y="24"/>
                  </a:lnTo>
                  <a:lnTo>
                    <a:pt x="48" y="32"/>
                  </a:lnTo>
                  <a:lnTo>
                    <a:pt x="48" y="33"/>
                  </a:lnTo>
                  <a:lnTo>
                    <a:pt x="49" y="33"/>
                  </a:lnTo>
                  <a:lnTo>
                    <a:pt x="49" y="34"/>
                  </a:lnTo>
                  <a:lnTo>
                    <a:pt x="49" y="35"/>
                  </a:lnTo>
                  <a:lnTo>
                    <a:pt x="50" y="35"/>
                  </a:lnTo>
                  <a:lnTo>
                    <a:pt x="51" y="36"/>
                  </a:lnTo>
                  <a:lnTo>
                    <a:pt x="52" y="36"/>
                  </a:lnTo>
                  <a:lnTo>
                    <a:pt x="53" y="36"/>
                  </a:lnTo>
                  <a:lnTo>
                    <a:pt x="55" y="34"/>
                  </a:lnTo>
                  <a:lnTo>
                    <a:pt x="55" y="33"/>
                  </a:lnTo>
                  <a:lnTo>
                    <a:pt x="56" y="31"/>
                  </a:lnTo>
                  <a:lnTo>
                    <a:pt x="56" y="29"/>
                  </a:lnTo>
                  <a:lnTo>
                    <a:pt x="57" y="28"/>
                  </a:lnTo>
                  <a:lnTo>
                    <a:pt x="57" y="26"/>
                  </a:lnTo>
                  <a:lnTo>
                    <a:pt x="58" y="25"/>
                  </a:lnTo>
                  <a:lnTo>
                    <a:pt x="59" y="24"/>
                  </a:lnTo>
                  <a:lnTo>
                    <a:pt x="60" y="22"/>
                  </a:lnTo>
                  <a:lnTo>
                    <a:pt x="61" y="20"/>
                  </a:lnTo>
                  <a:lnTo>
                    <a:pt x="62" y="21"/>
                  </a:lnTo>
                  <a:lnTo>
                    <a:pt x="62" y="23"/>
                  </a:lnTo>
                  <a:lnTo>
                    <a:pt x="62" y="25"/>
                  </a:lnTo>
                  <a:lnTo>
                    <a:pt x="63" y="22"/>
                  </a:lnTo>
                  <a:lnTo>
                    <a:pt x="64" y="19"/>
                  </a:lnTo>
                  <a:lnTo>
                    <a:pt x="66" y="17"/>
                  </a:lnTo>
                  <a:lnTo>
                    <a:pt x="67" y="15"/>
                  </a:lnTo>
                  <a:lnTo>
                    <a:pt x="72" y="10"/>
                  </a:lnTo>
                  <a:lnTo>
                    <a:pt x="75" y="9"/>
                  </a:lnTo>
                  <a:lnTo>
                    <a:pt x="77" y="8"/>
                  </a:lnTo>
                  <a:lnTo>
                    <a:pt x="79" y="7"/>
                  </a:lnTo>
                  <a:lnTo>
                    <a:pt x="80" y="7"/>
                  </a:lnTo>
                  <a:lnTo>
                    <a:pt x="80" y="9"/>
                  </a:lnTo>
                  <a:lnTo>
                    <a:pt x="79" y="11"/>
                  </a:lnTo>
                  <a:lnTo>
                    <a:pt x="80" y="11"/>
                  </a:lnTo>
                  <a:lnTo>
                    <a:pt x="81" y="10"/>
                  </a:lnTo>
                  <a:lnTo>
                    <a:pt x="83" y="9"/>
                  </a:lnTo>
                  <a:lnTo>
                    <a:pt x="84" y="8"/>
                  </a:lnTo>
                  <a:lnTo>
                    <a:pt x="91" y="8"/>
                  </a:lnTo>
                  <a:lnTo>
                    <a:pt x="93" y="8"/>
                  </a:lnTo>
                  <a:lnTo>
                    <a:pt x="89" y="12"/>
                  </a:lnTo>
                  <a:lnTo>
                    <a:pt x="88" y="14"/>
                  </a:lnTo>
                  <a:lnTo>
                    <a:pt x="88" y="15"/>
                  </a:lnTo>
                  <a:lnTo>
                    <a:pt x="89" y="15"/>
                  </a:lnTo>
                  <a:lnTo>
                    <a:pt x="91" y="14"/>
                  </a:lnTo>
                  <a:lnTo>
                    <a:pt x="92" y="14"/>
                  </a:lnTo>
                  <a:lnTo>
                    <a:pt x="94" y="13"/>
                  </a:lnTo>
                  <a:lnTo>
                    <a:pt x="99" y="13"/>
                  </a:lnTo>
                  <a:lnTo>
                    <a:pt x="100" y="14"/>
                  </a:lnTo>
                  <a:lnTo>
                    <a:pt x="99" y="15"/>
                  </a:lnTo>
                  <a:lnTo>
                    <a:pt x="99" y="17"/>
                  </a:lnTo>
                  <a:lnTo>
                    <a:pt x="102" y="18"/>
                  </a:lnTo>
                  <a:lnTo>
                    <a:pt x="108" y="18"/>
                  </a:lnTo>
                  <a:lnTo>
                    <a:pt x="111" y="17"/>
                  </a:lnTo>
                  <a:lnTo>
                    <a:pt x="114" y="17"/>
                  </a:lnTo>
                  <a:lnTo>
                    <a:pt x="117" y="16"/>
                  </a:lnTo>
                  <a:lnTo>
                    <a:pt x="120" y="15"/>
                  </a:lnTo>
                  <a:lnTo>
                    <a:pt x="121" y="18"/>
                  </a:lnTo>
                  <a:lnTo>
                    <a:pt x="127" y="16"/>
                  </a:lnTo>
                  <a:lnTo>
                    <a:pt x="131" y="14"/>
                  </a:lnTo>
                  <a:lnTo>
                    <a:pt x="135" y="16"/>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grpSp>
      <p:grpSp>
        <p:nvGrpSpPr>
          <p:cNvPr id="78853" name="Group 83"/>
          <p:cNvGrpSpPr>
            <a:grpSpLocks/>
          </p:cNvGrpSpPr>
          <p:nvPr/>
        </p:nvGrpSpPr>
        <p:grpSpPr bwMode="auto">
          <a:xfrm>
            <a:off x="6924675" y="990600"/>
            <a:ext cx="1171575" cy="1109663"/>
            <a:chOff x="4346" y="1329"/>
            <a:chExt cx="644" cy="664"/>
          </a:xfrm>
        </p:grpSpPr>
        <p:grpSp>
          <p:nvGrpSpPr>
            <p:cNvPr id="78855" name="Group 84"/>
            <p:cNvGrpSpPr>
              <a:grpSpLocks/>
            </p:cNvGrpSpPr>
            <p:nvPr/>
          </p:nvGrpSpPr>
          <p:grpSpPr bwMode="auto">
            <a:xfrm>
              <a:off x="4365" y="1329"/>
              <a:ext cx="625" cy="664"/>
              <a:chOff x="3739" y="772"/>
              <a:chExt cx="625" cy="664"/>
            </a:xfrm>
          </p:grpSpPr>
          <p:grpSp>
            <p:nvGrpSpPr>
              <p:cNvPr id="78868" name="Group 85"/>
              <p:cNvGrpSpPr>
                <a:grpSpLocks/>
              </p:cNvGrpSpPr>
              <p:nvPr/>
            </p:nvGrpSpPr>
            <p:grpSpPr bwMode="auto">
              <a:xfrm>
                <a:off x="3739" y="772"/>
                <a:ext cx="625" cy="664"/>
                <a:chOff x="3739" y="772"/>
                <a:chExt cx="625" cy="664"/>
              </a:xfrm>
            </p:grpSpPr>
            <p:sp>
              <p:nvSpPr>
                <p:cNvPr id="78873" name="Oval 86"/>
                <p:cNvSpPr>
                  <a:spLocks noChangeArrowheads="1"/>
                </p:cNvSpPr>
                <p:nvPr/>
              </p:nvSpPr>
              <p:spPr bwMode="auto">
                <a:xfrm>
                  <a:off x="3739" y="772"/>
                  <a:ext cx="625" cy="664"/>
                </a:xfrm>
                <a:prstGeom prst="ellipse">
                  <a:avLst/>
                </a:prstGeom>
                <a:solidFill>
                  <a:schemeClr val="accent1"/>
                </a:solidFill>
                <a:ln w="12700">
                  <a:solidFill>
                    <a:schemeClr val="tx1"/>
                  </a:solidFill>
                  <a:round/>
                  <a:headEnd/>
                  <a:tailEnd/>
                </a:ln>
              </p:spPr>
              <p:txBody>
                <a:bodyPr wrap="none" anchor="ctr"/>
                <a:lstStyle/>
                <a:p>
                  <a:pPr algn="ctr" eaLnBrk="0" hangingPunct="0"/>
                  <a:endParaRPr lang="en-CA"/>
                </a:p>
              </p:txBody>
            </p:sp>
            <p:sp>
              <p:nvSpPr>
                <p:cNvPr id="78874" name="Oval 87"/>
                <p:cNvSpPr>
                  <a:spLocks noChangeArrowheads="1"/>
                </p:cNvSpPr>
                <p:nvPr/>
              </p:nvSpPr>
              <p:spPr bwMode="auto">
                <a:xfrm>
                  <a:off x="3773" y="813"/>
                  <a:ext cx="557" cy="579"/>
                </a:xfrm>
                <a:prstGeom prst="ellipse">
                  <a:avLst/>
                </a:prstGeom>
                <a:solidFill>
                  <a:srgbClr val="CECECE"/>
                </a:solidFill>
                <a:ln w="12700">
                  <a:solidFill>
                    <a:schemeClr val="tx1"/>
                  </a:solidFill>
                  <a:round/>
                  <a:headEnd/>
                  <a:tailEnd/>
                </a:ln>
              </p:spPr>
              <p:txBody>
                <a:bodyPr wrap="none" anchor="ctr"/>
                <a:lstStyle/>
                <a:p>
                  <a:pPr algn="ctr" eaLnBrk="0" hangingPunct="0"/>
                  <a:endParaRPr lang="en-CA"/>
                </a:p>
              </p:txBody>
            </p:sp>
          </p:grpSp>
          <p:sp>
            <p:nvSpPr>
              <p:cNvPr id="78869" name="Oval 88"/>
              <p:cNvSpPr>
                <a:spLocks noChangeArrowheads="1"/>
              </p:cNvSpPr>
              <p:nvPr/>
            </p:nvSpPr>
            <p:spPr bwMode="auto">
              <a:xfrm>
                <a:off x="3776" y="1100"/>
                <a:ext cx="279" cy="18"/>
              </a:xfrm>
              <a:prstGeom prst="ellipse">
                <a:avLst/>
              </a:prstGeom>
              <a:solidFill>
                <a:schemeClr val="hlink"/>
              </a:solidFill>
              <a:ln w="12700">
                <a:solidFill>
                  <a:schemeClr val="tx1"/>
                </a:solidFill>
                <a:round/>
                <a:headEnd/>
                <a:tailEnd/>
              </a:ln>
            </p:spPr>
            <p:txBody>
              <a:bodyPr wrap="none" anchor="ctr"/>
              <a:lstStyle/>
              <a:p>
                <a:pPr algn="ctr" eaLnBrk="0" hangingPunct="0"/>
                <a:endParaRPr lang="en-CA"/>
              </a:p>
            </p:txBody>
          </p:sp>
          <p:sp>
            <p:nvSpPr>
              <p:cNvPr id="78870" name="Oval 89"/>
              <p:cNvSpPr>
                <a:spLocks noChangeArrowheads="1"/>
              </p:cNvSpPr>
              <p:nvPr/>
            </p:nvSpPr>
            <p:spPr bwMode="auto">
              <a:xfrm rot="-2520000">
                <a:off x="4018" y="1045"/>
                <a:ext cx="159" cy="17"/>
              </a:xfrm>
              <a:prstGeom prst="ellipse">
                <a:avLst/>
              </a:prstGeom>
              <a:solidFill>
                <a:schemeClr val="hlink"/>
              </a:solidFill>
              <a:ln w="12700">
                <a:solidFill>
                  <a:schemeClr val="tx1"/>
                </a:solidFill>
                <a:round/>
                <a:headEnd/>
                <a:tailEnd/>
              </a:ln>
            </p:spPr>
            <p:txBody>
              <a:bodyPr wrap="none" anchor="ctr"/>
              <a:lstStyle/>
              <a:p>
                <a:pPr algn="ctr" eaLnBrk="0" hangingPunct="0"/>
                <a:endParaRPr lang="en-CA"/>
              </a:p>
            </p:txBody>
          </p:sp>
          <p:sp>
            <p:nvSpPr>
              <p:cNvPr id="78871" name="Line 90"/>
              <p:cNvSpPr>
                <a:spLocks noChangeShapeType="1"/>
              </p:cNvSpPr>
              <p:nvPr/>
            </p:nvSpPr>
            <p:spPr bwMode="auto">
              <a:xfrm>
                <a:off x="4046" y="1111"/>
                <a:ext cx="213" cy="13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78872" name="Oval 91"/>
              <p:cNvSpPr>
                <a:spLocks noChangeArrowheads="1"/>
              </p:cNvSpPr>
              <p:nvPr/>
            </p:nvSpPr>
            <p:spPr bwMode="auto">
              <a:xfrm>
                <a:off x="4035" y="1090"/>
                <a:ext cx="27" cy="34"/>
              </a:xfrm>
              <a:prstGeom prst="ellipse">
                <a:avLst/>
              </a:prstGeom>
              <a:solidFill>
                <a:schemeClr val="tx1"/>
              </a:solidFill>
              <a:ln w="12700">
                <a:solidFill>
                  <a:schemeClr val="tx1"/>
                </a:solidFill>
                <a:round/>
                <a:headEnd/>
                <a:tailEnd/>
              </a:ln>
            </p:spPr>
            <p:txBody>
              <a:bodyPr wrap="none" anchor="ctr"/>
              <a:lstStyle/>
              <a:p>
                <a:pPr algn="ctr" eaLnBrk="0" hangingPunct="0"/>
                <a:endParaRPr lang="en-CA"/>
              </a:p>
            </p:txBody>
          </p:sp>
        </p:grpSp>
        <p:sp>
          <p:nvSpPr>
            <p:cNvPr id="78856" name="Rectangle 92"/>
            <p:cNvSpPr>
              <a:spLocks noChangeArrowheads="1"/>
            </p:cNvSpPr>
            <p:nvPr/>
          </p:nvSpPr>
          <p:spPr bwMode="auto">
            <a:xfrm>
              <a:off x="4686" y="1379"/>
              <a:ext cx="143" cy="165"/>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1</a:t>
              </a:r>
            </a:p>
          </p:txBody>
        </p:sp>
        <p:sp>
          <p:nvSpPr>
            <p:cNvPr id="78857" name="Rectangle 93"/>
            <p:cNvSpPr>
              <a:spLocks noChangeArrowheads="1"/>
            </p:cNvSpPr>
            <p:nvPr/>
          </p:nvSpPr>
          <p:spPr bwMode="auto">
            <a:xfrm>
              <a:off x="4779" y="1465"/>
              <a:ext cx="143" cy="164"/>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2</a:t>
              </a:r>
            </a:p>
          </p:txBody>
        </p:sp>
        <p:sp>
          <p:nvSpPr>
            <p:cNvPr id="78858" name="Rectangle 94"/>
            <p:cNvSpPr>
              <a:spLocks noChangeArrowheads="1"/>
            </p:cNvSpPr>
            <p:nvPr/>
          </p:nvSpPr>
          <p:spPr bwMode="auto">
            <a:xfrm>
              <a:off x="4819" y="1578"/>
              <a:ext cx="143" cy="164"/>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3</a:t>
              </a:r>
            </a:p>
          </p:txBody>
        </p:sp>
        <p:sp>
          <p:nvSpPr>
            <p:cNvPr id="78859" name="Rectangle 95"/>
            <p:cNvSpPr>
              <a:spLocks noChangeArrowheads="1"/>
            </p:cNvSpPr>
            <p:nvPr/>
          </p:nvSpPr>
          <p:spPr bwMode="auto">
            <a:xfrm>
              <a:off x="4787" y="1696"/>
              <a:ext cx="143" cy="164"/>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4</a:t>
              </a:r>
            </a:p>
          </p:txBody>
        </p:sp>
        <p:sp>
          <p:nvSpPr>
            <p:cNvPr id="78860" name="Rectangle 96"/>
            <p:cNvSpPr>
              <a:spLocks noChangeArrowheads="1"/>
            </p:cNvSpPr>
            <p:nvPr/>
          </p:nvSpPr>
          <p:spPr bwMode="auto">
            <a:xfrm>
              <a:off x="4699" y="1777"/>
              <a:ext cx="144" cy="165"/>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5</a:t>
              </a:r>
            </a:p>
          </p:txBody>
        </p:sp>
        <p:sp>
          <p:nvSpPr>
            <p:cNvPr id="78861" name="Rectangle 97"/>
            <p:cNvSpPr>
              <a:spLocks noChangeArrowheads="1"/>
            </p:cNvSpPr>
            <p:nvPr/>
          </p:nvSpPr>
          <p:spPr bwMode="auto">
            <a:xfrm>
              <a:off x="4584" y="1798"/>
              <a:ext cx="143" cy="165"/>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6</a:t>
              </a:r>
            </a:p>
          </p:txBody>
        </p:sp>
        <p:sp>
          <p:nvSpPr>
            <p:cNvPr id="78862" name="Rectangle 98"/>
            <p:cNvSpPr>
              <a:spLocks noChangeArrowheads="1"/>
            </p:cNvSpPr>
            <p:nvPr/>
          </p:nvSpPr>
          <p:spPr bwMode="auto">
            <a:xfrm>
              <a:off x="4560" y="1354"/>
              <a:ext cx="185" cy="164"/>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12</a:t>
              </a:r>
            </a:p>
          </p:txBody>
        </p:sp>
        <p:sp>
          <p:nvSpPr>
            <p:cNvPr id="78863" name="Rectangle 99"/>
            <p:cNvSpPr>
              <a:spLocks noChangeArrowheads="1"/>
            </p:cNvSpPr>
            <p:nvPr/>
          </p:nvSpPr>
          <p:spPr bwMode="auto">
            <a:xfrm>
              <a:off x="4464" y="1775"/>
              <a:ext cx="143" cy="165"/>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7</a:t>
              </a:r>
            </a:p>
          </p:txBody>
        </p:sp>
        <p:sp>
          <p:nvSpPr>
            <p:cNvPr id="78864" name="Rectangle 100"/>
            <p:cNvSpPr>
              <a:spLocks noChangeArrowheads="1"/>
            </p:cNvSpPr>
            <p:nvPr/>
          </p:nvSpPr>
          <p:spPr bwMode="auto">
            <a:xfrm>
              <a:off x="4381" y="1696"/>
              <a:ext cx="143" cy="164"/>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8</a:t>
              </a:r>
            </a:p>
          </p:txBody>
        </p:sp>
        <p:sp>
          <p:nvSpPr>
            <p:cNvPr id="78865" name="Rectangle 101"/>
            <p:cNvSpPr>
              <a:spLocks noChangeArrowheads="1"/>
            </p:cNvSpPr>
            <p:nvPr/>
          </p:nvSpPr>
          <p:spPr bwMode="auto">
            <a:xfrm>
              <a:off x="4346" y="1590"/>
              <a:ext cx="143" cy="165"/>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9</a:t>
              </a:r>
            </a:p>
          </p:txBody>
        </p:sp>
        <p:sp>
          <p:nvSpPr>
            <p:cNvPr id="78866" name="Rectangle 102"/>
            <p:cNvSpPr>
              <a:spLocks noChangeArrowheads="1"/>
            </p:cNvSpPr>
            <p:nvPr/>
          </p:nvSpPr>
          <p:spPr bwMode="auto">
            <a:xfrm>
              <a:off x="4367" y="1486"/>
              <a:ext cx="185" cy="164"/>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10</a:t>
              </a:r>
            </a:p>
          </p:txBody>
        </p:sp>
        <p:sp>
          <p:nvSpPr>
            <p:cNvPr id="78867" name="Rectangle 103"/>
            <p:cNvSpPr>
              <a:spLocks noChangeArrowheads="1"/>
            </p:cNvSpPr>
            <p:nvPr/>
          </p:nvSpPr>
          <p:spPr bwMode="auto">
            <a:xfrm>
              <a:off x="4447" y="1400"/>
              <a:ext cx="185" cy="165"/>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11</a:t>
              </a:r>
            </a:p>
          </p:txBody>
        </p:sp>
      </p:grpSp>
      <p:sp>
        <p:nvSpPr>
          <p:cNvPr id="86120" name="Text Box 104"/>
          <p:cNvSpPr txBox="1">
            <a:spLocks noChangeArrowheads="1"/>
          </p:cNvSpPr>
          <p:nvPr/>
        </p:nvSpPr>
        <p:spPr bwMode="auto">
          <a:xfrm>
            <a:off x="0" y="5105400"/>
            <a:ext cx="5663930" cy="400110"/>
          </a:xfrm>
          <a:prstGeom prst="rect">
            <a:avLst/>
          </a:prstGeom>
          <a:noFill/>
          <a:ln w="12700">
            <a:noFill/>
            <a:miter lim="800000"/>
            <a:headEnd type="none" w="sm" len="sm"/>
            <a:tailEnd type="none" w="sm" len="sm"/>
          </a:ln>
          <a:effectLst/>
        </p:spPr>
        <p:txBody>
          <a:bodyPr wrap="square" lIns="91440" tIns="45720" rIns="91440" bIns="45720" anchor="t">
            <a:spAutoFit/>
          </a:bodyPr>
          <a:lstStyle/>
          <a:p>
            <a:pPr>
              <a:defRPr/>
            </a:pPr>
            <a:r>
              <a:rPr lang="en-US" sz="2000" b="0">
                <a:latin typeface="+mn-lt"/>
              </a:rPr>
              <a:t>J-Fact: All NTRs uses timeslot A0-6 and net 0</a:t>
            </a:r>
            <a:endParaRPr lang="en-US" sz="2000" b="0">
              <a:latin typeface="+mn-lt"/>
              <a:cs typeface="Arial"/>
            </a:endParaRPr>
          </a:p>
        </p:txBody>
      </p:sp>
      <p:sp>
        <p:nvSpPr>
          <p:cNvPr id="105" name="Cloud 104"/>
          <p:cNvSpPr/>
          <p:nvPr/>
        </p:nvSpPr>
        <p:spPr bwMode="auto">
          <a:xfrm>
            <a:off x="5638799" y="3984906"/>
            <a:ext cx="3172993" cy="1774449"/>
          </a:xfrm>
          <a:prstGeom prst="cloud">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1" eaLnBrk="1" hangingPunct="1"/>
            <a:r>
              <a:rPr lang="en-US"/>
              <a:t>The use of Time-Offset is not authorized</a:t>
            </a:r>
          </a:p>
        </p:txBody>
      </p:sp>
    </p:spTree>
    <p:extLst>
      <p:ext uri="{BB962C8B-B14F-4D97-AF65-F5344CB8AC3E}">
        <p14:creationId xmlns:p14="http://schemas.microsoft.com/office/powerpoint/2010/main" val="2125777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1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P spid="105"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idx="4294967295"/>
          </p:nvPr>
        </p:nvSpPr>
        <p:spPr>
          <a:xfrm>
            <a:off x="0" y="0"/>
            <a:ext cx="9144000" cy="1143000"/>
          </a:xfrm>
        </p:spPr>
        <p:txBody>
          <a:bodyPr>
            <a:normAutofit/>
            <a:scene3d>
              <a:camera prst="orthographicFront"/>
              <a:lightRig rig="soft" dir="t">
                <a:rot lat="0" lon="0" rev="16800000"/>
              </a:lightRig>
            </a:scene3d>
            <a:sp3d prstMaterial="softEdge">
              <a:bevelT w="38100" h="38100"/>
            </a:sp3d>
          </a:bodyPr>
          <a:lstStyle/>
          <a:p>
            <a:pPr algn="ctr" eaLnBrk="1" fontAlgn="auto" hangingPunct="1">
              <a:spcAft>
                <a:spcPts val="0"/>
              </a:spcAft>
              <a:defRPr/>
            </a:pPr>
            <a:r>
              <a:rPr lang="en-US" sz="2800" b="1">
                <a:solidFill>
                  <a:schemeClr val="accent2">
                    <a:lumMod val="75000"/>
                  </a:schemeClr>
                </a:solidFill>
                <a:latin typeface="+mn-lt"/>
              </a:rPr>
              <a:t>Synchronization Summary</a:t>
            </a:r>
          </a:p>
        </p:txBody>
      </p:sp>
      <p:sp>
        <p:nvSpPr>
          <p:cNvPr id="97282" name="Rectangle 3"/>
          <p:cNvSpPr>
            <a:spLocks noGrp="1" noChangeArrowheads="1"/>
          </p:cNvSpPr>
          <p:nvPr>
            <p:ph idx="4294967295"/>
          </p:nvPr>
        </p:nvSpPr>
        <p:spPr>
          <a:xfrm>
            <a:off x="0" y="1600200"/>
            <a:ext cx="8229600" cy="4525963"/>
          </a:xfrm>
        </p:spPr>
        <p:txBody>
          <a:bodyPr/>
          <a:lstStyle/>
          <a:p>
            <a:pPr eaLnBrk="1" hangingPunct="1"/>
            <a:r>
              <a:rPr lang="en-US" sz="2000"/>
              <a:t>Sync Issues, check</a:t>
            </a:r>
            <a:endParaRPr lang="en-US" sz="2000">
              <a:cs typeface="Arial"/>
            </a:endParaRPr>
          </a:p>
          <a:p>
            <a:pPr lvl="1" eaLnBrk="1" hangingPunct="1">
              <a:buFont typeface="Wingdings"/>
              <a:buChar char="§"/>
            </a:pPr>
            <a:r>
              <a:rPr lang="en-US" sz="2000"/>
              <a:t>Connectivity</a:t>
            </a:r>
            <a:endParaRPr lang="en-US" sz="2000">
              <a:cs typeface="Arial"/>
            </a:endParaRPr>
          </a:p>
          <a:p>
            <a:pPr lvl="1" eaLnBrk="1" hangingPunct="1">
              <a:buFont typeface="Wingdings"/>
              <a:buChar char="§"/>
            </a:pPr>
            <a:r>
              <a:rPr lang="en-US" sz="2000"/>
              <a:t>Crypto</a:t>
            </a:r>
            <a:endParaRPr lang="en-US" sz="2000">
              <a:cs typeface="Arial"/>
            </a:endParaRPr>
          </a:p>
          <a:p>
            <a:pPr marL="914400" lvl="2" indent="0" eaLnBrk="1" hangingPunct="1">
              <a:buNone/>
            </a:pPr>
            <a:r>
              <a:rPr lang="en-US" sz="2000"/>
              <a:t>- Correct days loaded, CCPD, CVLL (load Map)</a:t>
            </a:r>
            <a:endParaRPr lang="en-US" sz="2000">
              <a:cs typeface="Arial"/>
            </a:endParaRPr>
          </a:p>
          <a:p>
            <a:pPr lvl="1" eaLnBrk="1" hangingPunct="1">
              <a:buFont typeface="Wingdings"/>
              <a:buChar char="§"/>
            </a:pPr>
            <a:r>
              <a:rPr lang="en-US" sz="2000"/>
              <a:t>Time</a:t>
            </a:r>
            <a:endParaRPr lang="en-US" sz="2000">
              <a:cs typeface="Arial"/>
            </a:endParaRPr>
          </a:p>
          <a:p>
            <a:pPr marL="914400" lvl="2" indent="0" eaLnBrk="1" hangingPunct="1">
              <a:buNone/>
            </a:pPr>
            <a:r>
              <a:rPr lang="en-US" sz="2000"/>
              <a:t>- Do you have communications to support a time hack</a:t>
            </a:r>
            <a:endParaRPr lang="en-US" sz="2000">
              <a:cs typeface="Arial"/>
            </a:endParaRPr>
          </a:p>
          <a:p>
            <a:pPr lvl="1" eaLnBrk="1" hangingPunct="1">
              <a:buFont typeface="Wingdings"/>
              <a:buChar char="§"/>
            </a:pPr>
            <a:r>
              <a:rPr lang="en-US" sz="2000"/>
              <a:t>Loads</a:t>
            </a:r>
            <a:endParaRPr lang="en-US" sz="2000">
              <a:cs typeface="Arial"/>
            </a:endParaRPr>
          </a:p>
          <a:p>
            <a:pPr marL="914400" lvl="2" indent="0" eaLnBrk="1" hangingPunct="1">
              <a:buNone/>
            </a:pPr>
            <a:r>
              <a:rPr lang="en-US" sz="2000"/>
              <a:t>- Load file corrupt, wrong network loaded, </a:t>
            </a:r>
            <a:r>
              <a:rPr lang="en-US" sz="2000" err="1"/>
              <a:t>etc</a:t>
            </a:r>
            <a:endParaRPr lang="en-US" sz="2000">
              <a:cs typeface="Arial"/>
            </a:endParaRPr>
          </a:p>
          <a:p>
            <a:pPr lvl="1" eaLnBrk="1" hangingPunct="1">
              <a:buFont typeface="Wingdings"/>
              <a:buChar char="§"/>
            </a:pPr>
            <a:r>
              <a:rPr lang="en-US" sz="2000"/>
              <a:t>Operator error</a:t>
            </a:r>
            <a:endParaRPr lang="en-US" sz="2000">
              <a:cs typeface="Arial"/>
            </a:endParaRPr>
          </a:p>
          <a:p>
            <a:pPr lvl="1" eaLnBrk="1" hangingPunct="1"/>
            <a:endParaRPr lang="en-US" sz="1800"/>
          </a:p>
        </p:txBody>
      </p:sp>
    </p:spTree>
    <p:extLst>
      <p:ext uri="{BB962C8B-B14F-4D97-AF65-F5344CB8AC3E}">
        <p14:creationId xmlns:p14="http://schemas.microsoft.com/office/powerpoint/2010/main" val="7978198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idx="4294967295"/>
          </p:nvPr>
        </p:nvSpPr>
        <p:spPr>
          <a:xfrm>
            <a:off x="3256888" y="0"/>
            <a:ext cx="2621398" cy="1143000"/>
          </a:xfrm>
        </p:spPr>
        <p:txBody>
          <a:bodyPr>
            <a:normAutofit/>
            <a:scene3d>
              <a:camera prst="orthographicFront"/>
              <a:lightRig rig="soft" dir="t">
                <a:rot lat="0" lon="0" rev="16800000"/>
              </a:lightRig>
            </a:scene3d>
            <a:sp3d prstMaterial="softEdge">
              <a:bevelT w="38100" h="38100"/>
            </a:sp3d>
          </a:bodyPr>
          <a:lstStyle/>
          <a:p>
            <a:pPr algn="ctr" eaLnBrk="1" fontAlgn="auto" hangingPunct="1">
              <a:spcAft>
                <a:spcPts val="0"/>
              </a:spcAft>
              <a:defRPr/>
            </a:pPr>
            <a:r>
              <a:rPr lang="en-US" sz="2800" b="1">
                <a:solidFill>
                  <a:schemeClr val="accent2">
                    <a:lumMod val="75000"/>
                  </a:schemeClr>
                </a:solidFill>
                <a:latin typeface="+mn-lt"/>
                <a:cs typeface="Arial"/>
              </a:rPr>
              <a:t>Link 16 Duties</a:t>
            </a:r>
          </a:p>
        </p:txBody>
      </p:sp>
      <p:sp>
        <p:nvSpPr>
          <p:cNvPr id="2" name="TextBox 1"/>
          <p:cNvSpPr txBox="1"/>
          <p:nvPr/>
        </p:nvSpPr>
        <p:spPr>
          <a:xfrm>
            <a:off x="-3530" y="1238324"/>
            <a:ext cx="9151060" cy="3170099"/>
          </a:xfrm>
          <a:prstGeom prst="rect">
            <a:avLst/>
          </a:prstGeom>
          <a:noFill/>
        </p:spPr>
        <p:txBody>
          <a:bodyPr wrap="square" lIns="91440" tIns="45720" rIns="91440" bIns="45720" rtlCol="0" anchor="t">
            <a:spAutoFit/>
          </a:bodyPr>
          <a:lstStyle/>
          <a:p>
            <a:pPr marL="342900" indent="-342900" algn="l">
              <a:buFont typeface="Arial"/>
              <a:buChar char="•"/>
            </a:pPr>
            <a:r>
              <a:rPr lang="en-CA" sz="2000" b="0" dirty="0">
                <a:latin typeface="Arial"/>
                <a:cs typeface="Arial"/>
              </a:rPr>
              <a:t>NTR (812)</a:t>
            </a:r>
            <a:endParaRPr lang="en-US" sz="2000" b="0">
              <a:latin typeface="Arial"/>
              <a:cs typeface="Arial"/>
            </a:endParaRPr>
          </a:p>
          <a:p>
            <a:pPr marL="342900" indent="-342900" algn="l">
              <a:buFont typeface="Arial"/>
              <a:buChar char="•"/>
            </a:pPr>
            <a:r>
              <a:rPr lang="en-CA" sz="2000" b="0" dirty="0">
                <a:latin typeface="Arial"/>
                <a:cs typeface="Arial"/>
              </a:rPr>
              <a:t>MNCS (814)</a:t>
            </a:r>
          </a:p>
          <a:p>
            <a:pPr marL="342900" indent="-342900" algn="l">
              <a:buFont typeface="Arial"/>
              <a:buChar char="•"/>
            </a:pPr>
            <a:r>
              <a:rPr lang="en-CA" sz="2000" b="0" dirty="0">
                <a:latin typeface="Arial"/>
                <a:cs typeface="Arial"/>
              </a:rPr>
              <a:t>IEJU (815)</a:t>
            </a:r>
          </a:p>
          <a:p>
            <a:pPr marL="342900" indent="-342900" algn="l">
              <a:buFont typeface="Arial"/>
              <a:buChar char="•"/>
            </a:pPr>
            <a:r>
              <a:rPr lang="en-CA" sz="2000" b="0" dirty="0">
                <a:latin typeface="Arial"/>
                <a:cs typeface="Arial"/>
              </a:rPr>
              <a:t>FJUA (823)</a:t>
            </a:r>
          </a:p>
          <a:p>
            <a:pPr marL="342900" indent="-342900" algn="l">
              <a:buFont typeface="Arial"/>
              <a:buChar char="•"/>
            </a:pPr>
            <a:r>
              <a:rPr lang="en-CA" sz="2000" b="0" dirty="0">
                <a:latin typeface="Arial"/>
                <a:cs typeface="Arial"/>
              </a:rPr>
              <a:t>FJUAB (825)</a:t>
            </a:r>
          </a:p>
          <a:p>
            <a:pPr marL="342900" indent="-342900" algn="l">
              <a:buFont typeface="Arial"/>
              <a:buChar char="•"/>
            </a:pPr>
            <a:r>
              <a:rPr lang="en-CA" sz="2000" b="0" dirty="0">
                <a:latin typeface="Arial"/>
                <a:cs typeface="Arial"/>
              </a:rPr>
              <a:t>JICO (805)</a:t>
            </a:r>
          </a:p>
          <a:p>
            <a:pPr marL="342900" indent="-342900" algn="l">
              <a:buFont typeface="Arial"/>
              <a:buChar char="•"/>
            </a:pPr>
            <a:r>
              <a:rPr lang="en-CA" sz="2000" b="0" dirty="0">
                <a:latin typeface="Arial"/>
                <a:cs typeface="Arial"/>
              </a:rPr>
              <a:t>JRE JU</a:t>
            </a:r>
          </a:p>
          <a:p>
            <a:pPr marL="342900" indent="-342900" algn="l">
              <a:buFont typeface="Arial,Sans-Serif"/>
              <a:buChar char="•"/>
            </a:pPr>
            <a:r>
              <a:rPr lang="en-CA" sz="2000" b="0" dirty="0">
                <a:latin typeface="Arial"/>
                <a:cs typeface="Arial"/>
              </a:rPr>
              <a:t>JREU</a:t>
            </a:r>
            <a:endParaRPr lang="en-US" sz="2000" b="0">
              <a:latin typeface="Arial"/>
              <a:cs typeface="Arial"/>
            </a:endParaRPr>
          </a:p>
          <a:p>
            <a:pPr marL="285750" indent="-285750" algn="l">
              <a:buFont typeface="Arial"/>
              <a:buChar char="•"/>
            </a:pPr>
            <a:endParaRPr lang="en-CA" sz="2000" b="0" dirty="0">
              <a:latin typeface="Arial"/>
              <a:cs typeface="Arial"/>
            </a:endParaRPr>
          </a:p>
          <a:p>
            <a:pPr marL="342900" indent="-342900" algn="l">
              <a:buFont typeface="Arial"/>
              <a:buChar char="•"/>
            </a:pPr>
            <a:endParaRPr lang="en-CA" sz="2000" b="0" dirty="0">
              <a:latin typeface="Arial"/>
              <a:cs typeface="Arial"/>
            </a:endParaRPr>
          </a:p>
        </p:txBody>
      </p:sp>
      <p:sp>
        <p:nvSpPr>
          <p:cNvPr id="4" name="TextBox 3">
            <a:extLst>
              <a:ext uri="{FF2B5EF4-FFF2-40B4-BE49-F238E27FC236}">
                <a16:creationId xmlns:a16="http://schemas.microsoft.com/office/drawing/2014/main" id="{43FB7CA1-C134-4381-A302-C73672685981}"/>
              </a:ext>
            </a:extLst>
          </p:cNvPr>
          <p:cNvSpPr txBox="1"/>
          <p:nvPr/>
        </p:nvSpPr>
        <p:spPr>
          <a:xfrm>
            <a:off x="3852478" y="1238324"/>
            <a:ext cx="9151060" cy="3170099"/>
          </a:xfrm>
          <a:prstGeom prst="rect">
            <a:avLst/>
          </a:prstGeom>
          <a:noFill/>
        </p:spPr>
        <p:txBody>
          <a:bodyPr wrap="square" lIns="91440" tIns="45720" rIns="91440" bIns="45720" rtlCol="0" anchor="t">
            <a:spAutoFit/>
          </a:bodyPr>
          <a:lstStyle/>
          <a:p>
            <a:pPr marL="342900" indent="-342900" algn="l">
              <a:buFont typeface="Arial"/>
              <a:buChar char="•"/>
            </a:pPr>
            <a:r>
              <a:rPr lang="en-CA" sz="2000" b="0" dirty="0">
                <a:latin typeface="Arial"/>
                <a:cs typeface="Arial"/>
              </a:rPr>
              <a:t>CDOA (809)</a:t>
            </a:r>
            <a:endParaRPr lang="en-US" sz="2000" b="0" dirty="0">
              <a:latin typeface="Arial"/>
              <a:cs typeface="Arial"/>
            </a:endParaRPr>
          </a:p>
          <a:p>
            <a:pPr marL="342900" indent="-342900" algn="l">
              <a:buFont typeface="Arial"/>
              <a:buChar char="•"/>
            </a:pPr>
            <a:r>
              <a:rPr lang="en-CA" sz="2000" b="0" dirty="0">
                <a:latin typeface="Arial"/>
                <a:cs typeface="Arial"/>
              </a:rPr>
              <a:t>L16CDA (820)</a:t>
            </a:r>
            <a:endParaRPr lang="en-US" sz="2000" b="0" dirty="0">
              <a:latin typeface="Arial"/>
              <a:cs typeface="Arial"/>
            </a:endParaRPr>
          </a:p>
          <a:p>
            <a:pPr marL="342900" indent="-342900" algn="l">
              <a:buFont typeface="Arial"/>
              <a:buChar char="•"/>
            </a:pPr>
            <a:r>
              <a:rPr lang="en-CA" sz="2000" b="0" dirty="0">
                <a:latin typeface="Arial"/>
                <a:cs typeface="Arial"/>
              </a:rPr>
              <a:t>NC (821)</a:t>
            </a:r>
            <a:endParaRPr lang="en-US" sz="2000" b="0">
              <a:latin typeface="Arial"/>
              <a:cs typeface="Arial"/>
            </a:endParaRPr>
          </a:p>
          <a:p>
            <a:pPr marL="342900" indent="-342900" algn="l">
              <a:buFont typeface="Arial"/>
              <a:buChar char="•"/>
            </a:pPr>
            <a:r>
              <a:rPr lang="en-CA" sz="2000" b="0" dirty="0">
                <a:latin typeface="Arial"/>
                <a:cs typeface="Arial"/>
              </a:rPr>
              <a:t>L16PR (826)</a:t>
            </a:r>
            <a:endParaRPr lang="en-US" sz="2000" b="0">
              <a:latin typeface="Arial"/>
              <a:cs typeface="Arial"/>
            </a:endParaRPr>
          </a:p>
          <a:p>
            <a:pPr marL="342900" indent="-342900" algn="l">
              <a:buFont typeface="Arial"/>
              <a:buChar char="•"/>
            </a:pPr>
            <a:r>
              <a:rPr lang="en-CA" sz="2000" b="0" dirty="0">
                <a:latin typeface="Arial"/>
                <a:cs typeface="Arial"/>
              </a:rPr>
              <a:t>MRLYU (813)</a:t>
            </a:r>
            <a:endParaRPr lang="en-US" sz="2000" b="0">
              <a:latin typeface="Arial"/>
              <a:cs typeface="Arial"/>
            </a:endParaRPr>
          </a:p>
          <a:p>
            <a:pPr marL="342900" indent="-342900" algn="l">
              <a:buFont typeface="Arial"/>
              <a:buChar char="•"/>
            </a:pPr>
            <a:r>
              <a:rPr lang="en-CA" sz="2000" b="0" dirty="0">
                <a:latin typeface="Arial"/>
                <a:cs typeface="Arial"/>
              </a:rPr>
              <a:t>DLM (800)</a:t>
            </a:r>
            <a:endParaRPr lang="en-US" sz="2000" b="0" dirty="0">
              <a:latin typeface="Arial"/>
              <a:cs typeface="Arial"/>
            </a:endParaRPr>
          </a:p>
          <a:p>
            <a:pPr marL="342900" indent="-342900" algn="l">
              <a:buFont typeface="Arial"/>
              <a:buChar char="•"/>
            </a:pPr>
            <a:r>
              <a:rPr lang="en-CA" sz="2000" b="0" dirty="0">
                <a:latin typeface="Arial"/>
                <a:cs typeface="Arial"/>
              </a:rPr>
              <a:t>TDC (801)</a:t>
            </a:r>
            <a:endParaRPr lang="en-US" sz="2000" b="0" dirty="0">
              <a:latin typeface="Arial"/>
              <a:cs typeface="Arial"/>
            </a:endParaRPr>
          </a:p>
          <a:p>
            <a:pPr marL="342900" indent="-342900" algn="l">
              <a:buFont typeface="Arial"/>
              <a:buChar char="•"/>
            </a:pPr>
            <a:r>
              <a:rPr lang="en-CA" sz="2000" b="0" dirty="0">
                <a:latin typeface="Arial"/>
                <a:cs typeface="Arial"/>
              </a:rPr>
              <a:t>L16CRYPT (827)</a:t>
            </a:r>
            <a:endParaRPr lang="en-US" sz="2000" b="0" dirty="0">
              <a:latin typeface="Arial"/>
              <a:cs typeface="Arial"/>
            </a:endParaRPr>
          </a:p>
          <a:p>
            <a:pPr marL="342900" indent="-342900" algn="l">
              <a:buFont typeface="Arial"/>
              <a:buChar char="•"/>
            </a:pPr>
            <a:endParaRPr lang="en-CA" sz="2000" b="0" dirty="0">
              <a:latin typeface="Arial"/>
              <a:cs typeface="Arial"/>
            </a:endParaRPr>
          </a:p>
          <a:p>
            <a:pPr marL="342900" indent="-342900" algn="l">
              <a:buFont typeface="Arial"/>
            </a:pPr>
            <a:endParaRPr lang="en-CA" sz="2000" b="0" dirty="0">
              <a:latin typeface="Arial"/>
              <a:cs typeface="Arial"/>
            </a:endParaRPr>
          </a:p>
        </p:txBody>
      </p:sp>
    </p:spTree>
    <p:extLst>
      <p:ext uri="{BB962C8B-B14F-4D97-AF65-F5344CB8AC3E}">
        <p14:creationId xmlns:p14="http://schemas.microsoft.com/office/powerpoint/2010/main" val="31229762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431633" y="345842"/>
            <a:ext cx="4291914"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latin typeface="+mn-lt"/>
              </a:rPr>
              <a:t>Confirmation Questions</a:t>
            </a:r>
          </a:p>
        </p:txBody>
      </p:sp>
      <p:sp>
        <p:nvSpPr>
          <p:cNvPr id="2" name="TextBox 1"/>
          <p:cNvSpPr txBox="1"/>
          <p:nvPr/>
        </p:nvSpPr>
        <p:spPr>
          <a:xfrm>
            <a:off x="589" y="1371600"/>
            <a:ext cx="9146058" cy="3785652"/>
          </a:xfrm>
          <a:prstGeom prst="rect">
            <a:avLst/>
          </a:prstGeom>
          <a:noFill/>
        </p:spPr>
        <p:txBody>
          <a:bodyPr wrap="square" lIns="91440" tIns="45720" rIns="91440" bIns="45720" rtlCol="0" anchor="t">
            <a:spAutoFit/>
          </a:bodyPr>
          <a:lstStyle/>
          <a:p>
            <a:pPr marL="285750" indent="-285750" algn="l">
              <a:buFont typeface="Arial"/>
              <a:buChar char="•"/>
            </a:pPr>
            <a:r>
              <a:rPr lang="en-CA" sz="2000" b="0">
                <a:latin typeface="Arial"/>
                <a:cs typeface="Arial"/>
              </a:rPr>
              <a:t>Name the 3 states of Synchronization</a:t>
            </a:r>
            <a:endParaRPr lang="en-US" sz="2000" b="0">
              <a:cs typeface="Arial"/>
            </a:endParaRPr>
          </a:p>
          <a:p>
            <a:pPr algn="l"/>
            <a:endParaRPr lang="en-CA" sz="2000" b="0">
              <a:cs typeface="Arial"/>
            </a:endParaRPr>
          </a:p>
          <a:p>
            <a:pPr marL="285750" indent="-285750" algn="l">
              <a:buFont typeface="Arial"/>
              <a:buChar char="•"/>
            </a:pPr>
            <a:r>
              <a:rPr lang="en-CA" sz="2000" b="0">
                <a:latin typeface="Arial"/>
                <a:cs typeface="Arial"/>
              </a:rPr>
              <a:t>What is required to enter into Coarse Sync?</a:t>
            </a:r>
          </a:p>
          <a:p>
            <a:pPr algn="l"/>
            <a:endParaRPr lang="en-CA" sz="2000" b="0">
              <a:cs typeface="Arial"/>
            </a:endParaRPr>
          </a:p>
          <a:p>
            <a:pPr marL="285750" indent="-285750" algn="l">
              <a:buFont typeface="Arial"/>
              <a:buChar char="•"/>
            </a:pPr>
            <a:r>
              <a:rPr lang="en-CA" sz="2000" b="0">
                <a:latin typeface="Arial"/>
                <a:cs typeface="Arial"/>
              </a:rPr>
              <a:t>Describe the two ways of achieving Fine Sync?</a:t>
            </a:r>
          </a:p>
          <a:p>
            <a:pPr algn="l"/>
            <a:endParaRPr lang="en-CA" sz="2000" b="0">
              <a:cs typeface="Arial"/>
            </a:endParaRPr>
          </a:p>
          <a:p>
            <a:pPr marL="285750" indent="-285750" algn="l">
              <a:buFont typeface="Arial"/>
              <a:buChar char="•"/>
            </a:pPr>
            <a:r>
              <a:rPr lang="en-CA" sz="2000" b="0">
                <a:latin typeface="Arial"/>
                <a:cs typeface="Arial"/>
              </a:rPr>
              <a:t>What is the only authorized Time Base? </a:t>
            </a:r>
            <a:endParaRPr lang="en-CA" sz="2000" b="0">
              <a:cs typeface="Arial"/>
            </a:endParaRPr>
          </a:p>
          <a:p>
            <a:pPr algn="l"/>
            <a:endParaRPr lang="en-CA" sz="2000" b="0">
              <a:cs typeface="Arial"/>
            </a:endParaRPr>
          </a:p>
          <a:p>
            <a:pPr marL="285750" indent="-285750" algn="l">
              <a:buFont typeface="Arial"/>
              <a:buChar char="•"/>
            </a:pPr>
            <a:r>
              <a:rPr lang="en-CA" sz="2000" b="0">
                <a:latin typeface="Arial"/>
                <a:cs typeface="Arial"/>
              </a:rPr>
              <a:t>What is the only way to obtain Network separation between two NTRs? Explain why and what affects can happen.</a:t>
            </a:r>
          </a:p>
          <a:p>
            <a:pPr algn="l"/>
            <a:endParaRPr lang="en-CA" sz="2000" b="0">
              <a:cs typeface="Arial"/>
            </a:endParaRPr>
          </a:p>
          <a:p>
            <a:pPr marL="285750" indent="-285750" algn="l">
              <a:buFont typeface="Arial"/>
              <a:buChar char="•"/>
            </a:pPr>
            <a:r>
              <a:rPr lang="en-CA" sz="2000" b="0">
                <a:latin typeface="Arial"/>
                <a:cs typeface="Arial"/>
              </a:rPr>
              <a:t>Explain some issues that can affect the synchronization process.</a:t>
            </a:r>
          </a:p>
        </p:txBody>
      </p:sp>
    </p:spTree>
    <p:extLst>
      <p:ext uri="{BB962C8B-B14F-4D97-AF65-F5344CB8AC3E}">
        <p14:creationId xmlns:p14="http://schemas.microsoft.com/office/powerpoint/2010/main" val="24457383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905780"/>
            <a:ext cx="9144000" cy="1107996"/>
          </a:xfrm>
          <a:prstGeom prst="rect">
            <a:avLst/>
          </a:prstGeom>
          <a:noFill/>
        </p:spPr>
        <p:txBody>
          <a:bodyPr wrap="square" rtlCol="0">
            <a:spAutoFit/>
          </a:bodyPr>
          <a:lstStyle/>
          <a:p>
            <a:pPr algn="ctr"/>
            <a:r>
              <a:rPr lang="en-CA" sz="6600" kern="0">
                <a:solidFill>
                  <a:schemeClr val="accent2">
                    <a:lumMod val="75000"/>
                  </a:schemeClr>
                </a:solidFill>
                <a:latin typeface="+mn-lt"/>
                <a:ea typeface="+mj-ea"/>
                <a:cs typeface="+mj-cs"/>
              </a:rPr>
              <a:t>QUESTIONS?</a:t>
            </a:r>
          </a:p>
        </p:txBody>
      </p:sp>
    </p:spTree>
    <p:extLst>
      <p:ext uri="{BB962C8B-B14F-4D97-AF65-F5344CB8AC3E}">
        <p14:creationId xmlns:p14="http://schemas.microsoft.com/office/powerpoint/2010/main" val="3118391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464305" y="345842"/>
            <a:ext cx="2217744"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latin typeface="+mn-lt"/>
              </a:rPr>
              <a:t>Overview</a:t>
            </a:r>
          </a:p>
        </p:txBody>
      </p:sp>
      <p:sp>
        <p:nvSpPr>
          <p:cNvPr id="3" name="TextBox 2"/>
          <p:cNvSpPr txBox="1"/>
          <p:nvPr/>
        </p:nvSpPr>
        <p:spPr>
          <a:xfrm>
            <a:off x="589" y="1447800"/>
            <a:ext cx="9146058" cy="5262979"/>
          </a:xfrm>
          <a:prstGeom prst="rect">
            <a:avLst/>
          </a:prstGeom>
          <a:noFill/>
        </p:spPr>
        <p:txBody>
          <a:bodyPr wrap="square" lIns="91440" tIns="45720" rIns="91440" bIns="45720" rtlCol="0" anchor="t">
            <a:spAutoFit/>
          </a:bodyPr>
          <a:lstStyle/>
          <a:p>
            <a:pPr algn="l"/>
            <a:endParaRPr lang="en-CA" sz="2400" b="0"/>
          </a:p>
          <a:p>
            <a:pPr marL="342900" indent="-342900" algn="l">
              <a:buFont typeface="Arial" panose="020B0604020202020204" pitchFamily="34" charset="0"/>
              <a:buChar char="•"/>
            </a:pPr>
            <a:r>
              <a:rPr lang="en-CA" sz="2000" b="0">
                <a:latin typeface="Arial"/>
                <a:cs typeface="Arial"/>
              </a:rPr>
              <a:t>Link 16 Synchronization Process</a:t>
            </a:r>
          </a:p>
          <a:p>
            <a:pPr marL="800100" lvl="1" indent="-342900" algn="l">
              <a:buFont typeface="Arial" panose="020B0604020202020204" pitchFamily="34" charset="0"/>
              <a:buChar char="•"/>
            </a:pPr>
            <a:r>
              <a:rPr lang="en-CA" sz="2000" b="0">
                <a:latin typeface="Arial"/>
                <a:cs typeface="Arial"/>
              </a:rPr>
              <a:t>Sync States</a:t>
            </a:r>
            <a:endParaRPr lang="en-CA" sz="2000" b="0" dirty="0">
              <a:cs typeface="Arial"/>
            </a:endParaRPr>
          </a:p>
          <a:p>
            <a:pPr marL="800100" lvl="1" indent="-342900" algn="l">
              <a:buFont typeface="Arial" panose="020B0604020202020204" pitchFamily="34" charset="0"/>
              <a:buChar char="•"/>
            </a:pPr>
            <a:r>
              <a:rPr lang="en-CA" sz="2000" b="0">
                <a:latin typeface="Arial"/>
                <a:cs typeface="Arial"/>
              </a:rPr>
              <a:t>IEJU</a:t>
            </a:r>
            <a:endParaRPr lang="en-CA" sz="2000" b="0" dirty="0">
              <a:latin typeface="Arial"/>
              <a:cs typeface="Arial"/>
            </a:endParaRPr>
          </a:p>
          <a:p>
            <a:pPr marL="800100" lvl="1" indent="-342900" algn="l">
              <a:buFont typeface="Arial" panose="020B0604020202020204" pitchFamily="34" charset="0"/>
              <a:buChar char="•"/>
            </a:pPr>
            <a:r>
              <a:rPr lang="en-CA" sz="2000" b="0">
                <a:latin typeface="Arial"/>
                <a:cs typeface="Arial"/>
              </a:rPr>
              <a:t>RTTs</a:t>
            </a:r>
            <a:endParaRPr lang="en-CA" sz="2000" b="0" dirty="0">
              <a:latin typeface="Arial"/>
              <a:cs typeface="Arial"/>
            </a:endParaRPr>
          </a:p>
          <a:p>
            <a:pPr marL="800100" lvl="1" indent="-342900" algn="l">
              <a:buFont typeface="Arial" panose="020B0604020202020204" pitchFamily="34" charset="0"/>
              <a:buChar char="•"/>
            </a:pPr>
            <a:r>
              <a:rPr lang="en-CA" sz="2000" b="0">
                <a:latin typeface="Arial"/>
                <a:cs typeface="Arial"/>
              </a:rPr>
              <a:t>Time base</a:t>
            </a:r>
            <a:endParaRPr lang="en-CA" sz="2000" b="0" dirty="0">
              <a:latin typeface="Arial"/>
              <a:cs typeface="Arial"/>
            </a:endParaRPr>
          </a:p>
          <a:p>
            <a:pPr algn="l"/>
            <a:endParaRPr lang="en-CA" sz="2000" b="0">
              <a:cs typeface="Arial"/>
            </a:endParaRPr>
          </a:p>
          <a:p>
            <a:pPr marL="342900" indent="-342900" algn="l">
              <a:buFont typeface="Arial" panose="020B0604020202020204" pitchFamily="34" charset="0"/>
              <a:buChar char="•"/>
            </a:pPr>
            <a:r>
              <a:rPr lang="en-CA" sz="2000" b="0">
                <a:latin typeface="Arial"/>
                <a:cs typeface="Arial"/>
              </a:rPr>
              <a:t>Link 16 Duties</a:t>
            </a:r>
          </a:p>
          <a:p>
            <a:pPr algn="l"/>
            <a:endParaRPr lang="en-CA" sz="2400" b="0"/>
          </a:p>
          <a:p>
            <a:pPr algn="l"/>
            <a:endParaRPr lang="en-CA" sz="2400" b="0"/>
          </a:p>
          <a:p>
            <a:pPr algn="l"/>
            <a:endParaRPr lang="en-CA" sz="2400" b="0"/>
          </a:p>
          <a:p>
            <a:pPr algn="l"/>
            <a:endParaRPr lang="en-CA" sz="2400" b="0"/>
          </a:p>
          <a:p>
            <a:pPr algn="l"/>
            <a:endParaRPr lang="en-CA" sz="2400" b="0"/>
          </a:p>
          <a:p>
            <a:pPr algn="l"/>
            <a:endParaRPr lang="en-CA" sz="2400" b="0"/>
          </a:p>
          <a:p>
            <a:pPr algn="l"/>
            <a:endParaRPr lang="en-CA" sz="2800" b="0"/>
          </a:p>
        </p:txBody>
      </p:sp>
    </p:spTree>
    <p:extLst>
      <p:ext uri="{BB962C8B-B14F-4D97-AF65-F5344CB8AC3E}">
        <p14:creationId xmlns:p14="http://schemas.microsoft.com/office/powerpoint/2010/main" val="1587703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title" idx="4294967295"/>
          </p:nvPr>
        </p:nvSpPr>
        <p:spPr>
          <a:xfrm>
            <a:off x="2056517" y="0"/>
            <a:ext cx="5030965" cy="1143000"/>
          </a:xfrm>
        </p:spPr>
        <p:txBody>
          <a:bodyPr>
            <a:normAutofit/>
            <a:scene3d>
              <a:camera prst="orthographicFront"/>
              <a:lightRig rig="soft" dir="t">
                <a:rot lat="0" lon="0" rev="16800000"/>
              </a:lightRig>
            </a:scene3d>
            <a:sp3d prstMaterial="softEdge">
              <a:bevelT w="38100" h="38100"/>
            </a:sp3d>
          </a:bodyPr>
          <a:lstStyle/>
          <a:p>
            <a:pPr algn="ctr" eaLnBrk="1" fontAlgn="auto" hangingPunct="1">
              <a:spcAft>
                <a:spcPts val="0"/>
              </a:spcAft>
              <a:defRPr/>
            </a:pPr>
            <a:r>
              <a:rPr lang="en-US" sz="2800" b="1">
                <a:solidFill>
                  <a:schemeClr val="accent2">
                    <a:lumMod val="75000"/>
                  </a:schemeClr>
                </a:solidFill>
                <a:latin typeface="+mn-lt"/>
              </a:rPr>
              <a:t>Synchronization States</a:t>
            </a:r>
          </a:p>
        </p:txBody>
      </p:sp>
      <p:grpSp>
        <p:nvGrpSpPr>
          <p:cNvPr id="23555" name="Group 4"/>
          <p:cNvGrpSpPr>
            <a:grpSpLocks/>
          </p:cNvGrpSpPr>
          <p:nvPr/>
        </p:nvGrpSpPr>
        <p:grpSpPr bwMode="auto">
          <a:xfrm>
            <a:off x="6858000" y="4800600"/>
            <a:ext cx="949325" cy="1127125"/>
            <a:chOff x="3588" y="1654"/>
            <a:chExt cx="1671" cy="1948"/>
          </a:xfrm>
        </p:grpSpPr>
        <p:sp>
          <p:nvSpPr>
            <p:cNvPr id="23556" name="Freeform 5"/>
            <p:cNvSpPr>
              <a:spLocks/>
            </p:cNvSpPr>
            <p:nvPr/>
          </p:nvSpPr>
          <p:spPr bwMode="auto">
            <a:xfrm>
              <a:off x="3902" y="1661"/>
              <a:ext cx="307" cy="214"/>
            </a:xfrm>
            <a:custGeom>
              <a:avLst/>
              <a:gdLst>
                <a:gd name="T0" fmla="*/ 1024 w 140"/>
                <a:gd name="T1" fmla="*/ 252 h 152"/>
                <a:gd name="T2" fmla="*/ 664 w 140"/>
                <a:gd name="T3" fmla="*/ 68 h 152"/>
                <a:gd name="T4" fmla="*/ 539 w 140"/>
                <a:gd name="T5" fmla="*/ 96 h 152"/>
                <a:gd name="T6" fmla="*/ 476 w 140"/>
                <a:gd name="T7" fmla="*/ 139 h 152"/>
                <a:gd name="T8" fmla="*/ 485 w 140"/>
                <a:gd name="T9" fmla="*/ 193 h 152"/>
                <a:gd name="T10" fmla="*/ 528 w 140"/>
                <a:gd name="T11" fmla="*/ 252 h 152"/>
                <a:gd name="T12" fmla="*/ 592 w 140"/>
                <a:gd name="T13" fmla="*/ 307 h 152"/>
                <a:gd name="T14" fmla="*/ 664 w 140"/>
                <a:gd name="T15" fmla="*/ 356 h 152"/>
                <a:gd name="T16" fmla="*/ 717 w 140"/>
                <a:gd name="T17" fmla="*/ 389 h 152"/>
                <a:gd name="T18" fmla="*/ 741 w 140"/>
                <a:gd name="T19" fmla="*/ 403 h 152"/>
                <a:gd name="T20" fmla="*/ 689 w 140"/>
                <a:gd name="T21" fmla="*/ 417 h 152"/>
                <a:gd name="T22" fmla="*/ 621 w 140"/>
                <a:gd name="T23" fmla="*/ 424 h 152"/>
                <a:gd name="T24" fmla="*/ 548 w 140"/>
                <a:gd name="T25" fmla="*/ 424 h 152"/>
                <a:gd name="T26" fmla="*/ 452 w 140"/>
                <a:gd name="T27" fmla="*/ 417 h 152"/>
                <a:gd name="T28" fmla="*/ 371 w 140"/>
                <a:gd name="T29" fmla="*/ 408 h 152"/>
                <a:gd name="T30" fmla="*/ 307 w 140"/>
                <a:gd name="T31" fmla="*/ 398 h 152"/>
                <a:gd name="T32" fmla="*/ 254 w 140"/>
                <a:gd name="T33" fmla="*/ 390 h 152"/>
                <a:gd name="T34" fmla="*/ 230 w 140"/>
                <a:gd name="T35" fmla="*/ 389 h 152"/>
                <a:gd name="T36" fmla="*/ 53 w 140"/>
                <a:gd name="T37" fmla="*/ 258 h 152"/>
                <a:gd name="T38" fmla="*/ 0 w 140"/>
                <a:gd name="T39" fmla="*/ 162 h 152"/>
                <a:gd name="T40" fmla="*/ 33 w 140"/>
                <a:gd name="T41" fmla="*/ 89 h 152"/>
                <a:gd name="T42" fmla="*/ 125 w 140"/>
                <a:gd name="T43" fmla="*/ 45 h 152"/>
                <a:gd name="T44" fmla="*/ 254 w 140"/>
                <a:gd name="T45" fmla="*/ 20 h 152"/>
                <a:gd name="T46" fmla="*/ 390 w 140"/>
                <a:gd name="T47" fmla="*/ 6 h 152"/>
                <a:gd name="T48" fmla="*/ 485 w 140"/>
                <a:gd name="T49" fmla="*/ 0 h 152"/>
                <a:gd name="T50" fmla="*/ 528 w 140"/>
                <a:gd name="T51" fmla="*/ 0 h 152"/>
                <a:gd name="T52" fmla="*/ 706 w 140"/>
                <a:gd name="T53" fmla="*/ 8 h 152"/>
                <a:gd name="T54" fmla="*/ 875 w 140"/>
                <a:gd name="T55" fmla="*/ 35 h 152"/>
                <a:gd name="T56" fmla="*/ 1024 w 140"/>
                <a:gd name="T57" fmla="*/ 82 h 152"/>
                <a:gd name="T58" fmla="*/ 1169 w 140"/>
                <a:gd name="T59" fmla="*/ 131 h 152"/>
                <a:gd name="T60" fmla="*/ 1298 w 140"/>
                <a:gd name="T61" fmla="*/ 184 h 152"/>
                <a:gd name="T62" fmla="*/ 1390 w 140"/>
                <a:gd name="T63" fmla="*/ 228 h 152"/>
                <a:gd name="T64" fmla="*/ 1443 w 140"/>
                <a:gd name="T65" fmla="*/ 259 h 152"/>
                <a:gd name="T66" fmla="*/ 1476 w 140"/>
                <a:gd name="T67" fmla="*/ 273 h 152"/>
                <a:gd name="T68" fmla="*/ 1456 w 140"/>
                <a:gd name="T69" fmla="*/ 272 h 152"/>
                <a:gd name="T70" fmla="*/ 1423 w 140"/>
                <a:gd name="T71" fmla="*/ 262 h 152"/>
                <a:gd name="T72" fmla="*/ 1362 w 140"/>
                <a:gd name="T73" fmla="*/ 258 h 152"/>
                <a:gd name="T74" fmla="*/ 1298 w 140"/>
                <a:gd name="T75" fmla="*/ 252 h 152"/>
                <a:gd name="T76" fmla="*/ 1221 w 140"/>
                <a:gd name="T77" fmla="*/ 246 h 152"/>
                <a:gd name="T78" fmla="*/ 1149 w 140"/>
                <a:gd name="T79" fmla="*/ 239 h 152"/>
                <a:gd name="T80" fmla="*/ 1077 w 140"/>
                <a:gd name="T81" fmla="*/ 239 h 152"/>
                <a:gd name="T82" fmla="*/ 1024 w 140"/>
                <a:gd name="T83" fmla="*/ 252 h 15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0"/>
                <a:gd name="T127" fmla="*/ 0 h 152"/>
                <a:gd name="T128" fmla="*/ 140 w 140"/>
                <a:gd name="T129" fmla="*/ 152 h 15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0" h="152">
                  <a:moveTo>
                    <a:pt x="97" y="90"/>
                  </a:moveTo>
                  <a:lnTo>
                    <a:pt x="63" y="24"/>
                  </a:lnTo>
                  <a:lnTo>
                    <a:pt x="51" y="34"/>
                  </a:lnTo>
                  <a:lnTo>
                    <a:pt x="45" y="50"/>
                  </a:lnTo>
                  <a:lnTo>
                    <a:pt x="46" y="69"/>
                  </a:lnTo>
                  <a:lnTo>
                    <a:pt x="50" y="90"/>
                  </a:lnTo>
                  <a:lnTo>
                    <a:pt x="56" y="110"/>
                  </a:lnTo>
                  <a:lnTo>
                    <a:pt x="63" y="128"/>
                  </a:lnTo>
                  <a:lnTo>
                    <a:pt x="68" y="139"/>
                  </a:lnTo>
                  <a:lnTo>
                    <a:pt x="70" y="144"/>
                  </a:lnTo>
                  <a:lnTo>
                    <a:pt x="65" y="149"/>
                  </a:lnTo>
                  <a:lnTo>
                    <a:pt x="59" y="152"/>
                  </a:lnTo>
                  <a:lnTo>
                    <a:pt x="52" y="152"/>
                  </a:lnTo>
                  <a:lnTo>
                    <a:pt x="43" y="149"/>
                  </a:lnTo>
                  <a:lnTo>
                    <a:pt x="35" y="146"/>
                  </a:lnTo>
                  <a:lnTo>
                    <a:pt x="29" y="143"/>
                  </a:lnTo>
                  <a:lnTo>
                    <a:pt x="24" y="140"/>
                  </a:lnTo>
                  <a:lnTo>
                    <a:pt x="22" y="139"/>
                  </a:lnTo>
                  <a:lnTo>
                    <a:pt x="5" y="92"/>
                  </a:lnTo>
                  <a:lnTo>
                    <a:pt x="0" y="58"/>
                  </a:lnTo>
                  <a:lnTo>
                    <a:pt x="3" y="32"/>
                  </a:lnTo>
                  <a:lnTo>
                    <a:pt x="12" y="16"/>
                  </a:lnTo>
                  <a:lnTo>
                    <a:pt x="24" y="7"/>
                  </a:lnTo>
                  <a:lnTo>
                    <a:pt x="37" y="2"/>
                  </a:lnTo>
                  <a:lnTo>
                    <a:pt x="46" y="0"/>
                  </a:lnTo>
                  <a:lnTo>
                    <a:pt x="50" y="0"/>
                  </a:lnTo>
                  <a:lnTo>
                    <a:pt x="67" y="3"/>
                  </a:lnTo>
                  <a:lnTo>
                    <a:pt x="83" y="13"/>
                  </a:lnTo>
                  <a:lnTo>
                    <a:pt x="97" y="29"/>
                  </a:lnTo>
                  <a:lnTo>
                    <a:pt x="111" y="47"/>
                  </a:lnTo>
                  <a:lnTo>
                    <a:pt x="123" y="66"/>
                  </a:lnTo>
                  <a:lnTo>
                    <a:pt x="132" y="82"/>
                  </a:lnTo>
                  <a:lnTo>
                    <a:pt x="137" y="93"/>
                  </a:lnTo>
                  <a:lnTo>
                    <a:pt x="140" y="98"/>
                  </a:lnTo>
                  <a:lnTo>
                    <a:pt x="138" y="97"/>
                  </a:lnTo>
                  <a:lnTo>
                    <a:pt x="135" y="94"/>
                  </a:lnTo>
                  <a:lnTo>
                    <a:pt x="129" y="92"/>
                  </a:lnTo>
                  <a:lnTo>
                    <a:pt x="123" y="90"/>
                  </a:lnTo>
                  <a:lnTo>
                    <a:pt x="116" y="88"/>
                  </a:lnTo>
                  <a:lnTo>
                    <a:pt x="109" y="86"/>
                  </a:lnTo>
                  <a:lnTo>
                    <a:pt x="102" y="86"/>
                  </a:lnTo>
                  <a:lnTo>
                    <a:pt x="97" y="90"/>
                  </a:lnTo>
                  <a:close/>
                </a:path>
              </a:pathLst>
            </a:custGeom>
            <a:solidFill>
              <a:srgbClr val="000000"/>
            </a:solidFill>
            <a:ln w="9525">
              <a:noFill/>
              <a:round/>
              <a:headEnd/>
              <a:tailEnd/>
            </a:ln>
          </p:spPr>
          <p:txBody>
            <a:bodyPr/>
            <a:lstStyle/>
            <a:p>
              <a:endParaRPr lang="en-US"/>
            </a:p>
          </p:txBody>
        </p:sp>
        <p:sp>
          <p:nvSpPr>
            <p:cNvPr id="23557" name="Freeform 6"/>
            <p:cNvSpPr>
              <a:spLocks/>
            </p:cNvSpPr>
            <p:nvPr/>
          </p:nvSpPr>
          <p:spPr bwMode="auto">
            <a:xfrm>
              <a:off x="3588" y="1835"/>
              <a:ext cx="1561" cy="1767"/>
            </a:xfrm>
            <a:custGeom>
              <a:avLst/>
              <a:gdLst>
                <a:gd name="T0" fmla="*/ 5047 w 712"/>
                <a:gd name="T1" fmla="*/ 3497 h 1256"/>
                <a:gd name="T2" fmla="*/ 5711 w 712"/>
                <a:gd name="T3" fmla="*/ 3468 h 1256"/>
                <a:gd name="T4" fmla="*/ 6292 w 712"/>
                <a:gd name="T5" fmla="*/ 3381 h 1256"/>
                <a:gd name="T6" fmla="*/ 6788 w 712"/>
                <a:gd name="T7" fmla="*/ 3241 h 1256"/>
                <a:gd name="T8" fmla="*/ 7167 w 712"/>
                <a:gd name="T9" fmla="*/ 3044 h 1256"/>
                <a:gd name="T10" fmla="*/ 7397 w 712"/>
                <a:gd name="T11" fmla="*/ 2793 h 1256"/>
                <a:gd name="T12" fmla="*/ 7502 w 712"/>
                <a:gd name="T13" fmla="*/ 2490 h 1256"/>
                <a:gd name="T14" fmla="*/ 7417 w 712"/>
                <a:gd name="T15" fmla="*/ 2136 h 1256"/>
                <a:gd name="T16" fmla="*/ 7143 w 712"/>
                <a:gd name="T17" fmla="*/ 1740 h 1256"/>
                <a:gd name="T18" fmla="*/ 6768 w 712"/>
                <a:gd name="T19" fmla="*/ 1362 h 1256"/>
                <a:gd name="T20" fmla="*/ 6268 w 712"/>
                <a:gd name="T21" fmla="*/ 1021 h 1256"/>
                <a:gd name="T22" fmla="*/ 5711 w 712"/>
                <a:gd name="T23" fmla="*/ 720 h 1256"/>
                <a:gd name="T24" fmla="*/ 5071 w 712"/>
                <a:gd name="T25" fmla="*/ 471 h 1256"/>
                <a:gd name="T26" fmla="*/ 4394 w 712"/>
                <a:gd name="T27" fmla="*/ 267 h 1256"/>
                <a:gd name="T28" fmla="*/ 3677 w 712"/>
                <a:gd name="T29" fmla="*/ 118 h 1256"/>
                <a:gd name="T30" fmla="*/ 2951 w 712"/>
                <a:gd name="T31" fmla="*/ 30 h 1256"/>
                <a:gd name="T32" fmla="*/ 2234 w 712"/>
                <a:gd name="T33" fmla="*/ 0 h 1256"/>
                <a:gd name="T34" fmla="*/ 1581 w 712"/>
                <a:gd name="T35" fmla="*/ 35 h 1256"/>
                <a:gd name="T36" fmla="*/ 1024 w 712"/>
                <a:gd name="T37" fmla="*/ 131 h 1256"/>
                <a:gd name="T38" fmla="*/ 548 w 712"/>
                <a:gd name="T39" fmla="*/ 283 h 1256"/>
                <a:gd name="T40" fmla="*/ 210 w 712"/>
                <a:gd name="T41" fmla="*/ 499 h 1256"/>
                <a:gd name="T42" fmla="*/ 33 w 712"/>
                <a:gd name="T43" fmla="*/ 763 h 1256"/>
                <a:gd name="T44" fmla="*/ 9 w 712"/>
                <a:gd name="T45" fmla="*/ 1086 h 1256"/>
                <a:gd name="T46" fmla="*/ 169 w 712"/>
                <a:gd name="T47" fmla="*/ 1459 h 1256"/>
                <a:gd name="T48" fmla="*/ 504 w 712"/>
                <a:gd name="T49" fmla="*/ 1868 h 1256"/>
                <a:gd name="T50" fmla="*/ 908 w 712"/>
                <a:gd name="T51" fmla="*/ 2238 h 1256"/>
                <a:gd name="T52" fmla="*/ 1370 w 712"/>
                <a:gd name="T53" fmla="*/ 2560 h 1256"/>
                <a:gd name="T54" fmla="*/ 1875 w 712"/>
                <a:gd name="T55" fmla="*/ 2842 h 1256"/>
                <a:gd name="T56" fmla="*/ 2423 w 712"/>
                <a:gd name="T57" fmla="*/ 3071 h 1256"/>
                <a:gd name="T58" fmla="*/ 3015 w 712"/>
                <a:gd name="T59" fmla="*/ 3251 h 1256"/>
                <a:gd name="T60" fmla="*/ 3668 w 712"/>
                <a:gd name="T61" fmla="*/ 3389 h 1256"/>
                <a:gd name="T62" fmla="*/ 4341 w 712"/>
                <a:gd name="T63" fmla="*/ 3468 h 125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12"/>
                <a:gd name="T97" fmla="*/ 0 h 1256"/>
                <a:gd name="T98" fmla="*/ 712 w 712"/>
                <a:gd name="T99" fmla="*/ 1256 h 125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12" h="1256">
                  <a:moveTo>
                    <a:pt x="446" y="1253"/>
                  </a:moveTo>
                  <a:lnTo>
                    <a:pt x="479" y="1256"/>
                  </a:lnTo>
                  <a:lnTo>
                    <a:pt x="512" y="1253"/>
                  </a:lnTo>
                  <a:lnTo>
                    <a:pt x="542" y="1245"/>
                  </a:lnTo>
                  <a:lnTo>
                    <a:pt x="571" y="1233"/>
                  </a:lnTo>
                  <a:lnTo>
                    <a:pt x="597" y="1214"/>
                  </a:lnTo>
                  <a:lnTo>
                    <a:pt x="623" y="1191"/>
                  </a:lnTo>
                  <a:lnTo>
                    <a:pt x="644" y="1164"/>
                  </a:lnTo>
                  <a:lnTo>
                    <a:pt x="664" y="1131"/>
                  </a:lnTo>
                  <a:lnTo>
                    <a:pt x="680" y="1093"/>
                  </a:lnTo>
                  <a:lnTo>
                    <a:pt x="692" y="1050"/>
                  </a:lnTo>
                  <a:lnTo>
                    <a:pt x="702" y="1003"/>
                  </a:lnTo>
                  <a:lnTo>
                    <a:pt x="708" y="951"/>
                  </a:lnTo>
                  <a:lnTo>
                    <a:pt x="712" y="894"/>
                  </a:lnTo>
                  <a:lnTo>
                    <a:pt x="709" y="834"/>
                  </a:lnTo>
                  <a:lnTo>
                    <a:pt x="704" y="767"/>
                  </a:lnTo>
                  <a:lnTo>
                    <a:pt x="693" y="697"/>
                  </a:lnTo>
                  <a:lnTo>
                    <a:pt x="678" y="625"/>
                  </a:lnTo>
                  <a:lnTo>
                    <a:pt x="661" y="555"/>
                  </a:lnTo>
                  <a:lnTo>
                    <a:pt x="642" y="489"/>
                  </a:lnTo>
                  <a:lnTo>
                    <a:pt x="620" y="427"/>
                  </a:lnTo>
                  <a:lnTo>
                    <a:pt x="595" y="367"/>
                  </a:lnTo>
                  <a:lnTo>
                    <a:pt x="569" y="311"/>
                  </a:lnTo>
                  <a:lnTo>
                    <a:pt x="542" y="259"/>
                  </a:lnTo>
                  <a:lnTo>
                    <a:pt x="512" y="212"/>
                  </a:lnTo>
                  <a:lnTo>
                    <a:pt x="481" y="169"/>
                  </a:lnTo>
                  <a:lnTo>
                    <a:pt x="449" y="131"/>
                  </a:lnTo>
                  <a:lnTo>
                    <a:pt x="417" y="96"/>
                  </a:lnTo>
                  <a:lnTo>
                    <a:pt x="383" y="67"/>
                  </a:lnTo>
                  <a:lnTo>
                    <a:pt x="349" y="43"/>
                  </a:lnTo>
                  <a:lnTo>
                    <a:pt x="315" y="24"/>
                  </a:lnTo>
                  <a:lnTo>
                    <a:pt x="280" y="11"/>
                  </a:lnTo>
                  <a:lnTo>
                    <a:pt x="246" y="2"/>
                  </a:lnTo>
                  <a:lnTo>
                    <a:pt x="212" y="0"/>
                  </a:lnTo>
                  <a:lnTo>
                    <a:pt x="180" y="4"/>
                  </a:lnTo>
                  <a:lnTo>
                    <a:pt x="150" y="13"/>
                  </a:lnTo>
                  <a:lnTo>
                    <a:pt x="122" y="28"/>
                  </a:lnTo>
                  <a:lnTo>
                    <a:pt x="97" y="47"/>
                  </a:lnTo>
                  <a:lnTo>
                    <a:pt x="73" y="72"/>
                  </a:lnTo>
                  <a:lnTo>
                    <a:pt x="52" y="102"/>
                  </a:lnTo>
                  <a:lnTo>
                    <a:pt x="35" y="138"/>
                  </a:lnTo>
                  <a:lnTo>
                    <a:pt x="20" y="179"/>
                  </a:lnTo>
                  <a:lnTo>
                    <a:pt x="10" y="224"/>
                  </a:lnTo>
                  <a:lnTo>
                    <a:pt x="3" y="274"/>
                  </a:lnTo>
                  <a:lnTo>
                    <a:pt x="0" y="330"/>
                  </a:lnTo>
                  <a:lnTo>
                    <a:pt x="1" y="390"/>
                  </a:lnTo>
                  <a:lnTo>
                    <a:pt x="5" y="455"/>
                  </a:lnTo>
                  <a:lnTo>
                    <a:pt x="16" y="524"/>
                  </a:lnTo>
                  <a:lnTo>
                    <a:pt x="31" y="599"/>
                  </a:lnTo>
                  <a:lnTo>
                    <a:pt x="48" y="671"/>
                  </a:lnTo>
                  <a:lnTo>
                    <a:pt x="66" y="740"/>
                  </a:lnTo>
                  <a:lnTo>
                    <a:pt x="86" y="804"/>
                  </a:lnTo>
                  <a:lnTo>
                    <a:pt x="107" y="863"/>
                  </a:lnTo>
                  <a:lnTo>
                    <a:pt x="130" y="920"/>
                  </a:lnTo>
                  <a:lnTo>
                    <a:pt x="153" y="972"/>
                  </a:lnTo>
                  <a:lnTo>
                    <a:pt x="178" y="1021"/>
                  </a:lnTo>
                  <a:lnTo>
                    <a:pt x="203" y="1064"/>
                  </a:lnTo>
                  <a:lnTo>
                    <a:pt x="230" y="1103"/>
                  </a:lnTo>
                  <a:lnTo>
                    <a:pt x="258" y="1139"/>
                  </a:lnTo>
                  <a:lnTo>
                    <a:pt x="286" y="1168"/>
                  </a:lnTo>
                  <a:lnTo>
                    <a:pt x="317" y="1195"/>
                  </a:lnTo>
                  <a:lnTo>
                    <a:pt x="348" y="1217"/>
                  </a:lnTo>
                  <a:lnTo>
                    <a:pt x="380" y="1234"/>
                  </a:lnTo>
                  <a:lnTo>
                    <a:pt x="412" y="1245"/>
                  </a:lnTo>
                  <a:lnTo>
                    <a:pt x="446" y="1253"/>
                  </a:lnTo>
                  <a:close/>
                </a:path>
              </a:pathLst>
            </a:custGeom>
            <a:solidFill>
              <a:srgbClr val="000000"/>
            </a:solidFill>
            <a:ln w="9525">
              <a:noFill/>
              <a:round/>
              <a:headEnd/>
              <a:tailEnd/>
            </a:ln>
          </p:spPr>
          <p:txBody>
            <a:bodyPr/>
            <a:lstStyle/>
            <a:p>
              <a:endParaRPr lang="en-US"/>
            </a:p>
          </p:txBody>
        </p:sp>
        <p:sp>
          <p:nvSpPr>
            <p:cNvPr id="23558" name="Freeform 7"/>
            <p:cNvSpPr>
              <a:spLocks/>
            </p:cNvSpPr>
            <p:nvPr/>
          </p:nvSpPr>
          <p:spPr bwMode="auto">
            <a:xfrm>
              <a:off x="3698" y="1782"/>
              <a:ext cx="1561" cy="1765"/>
            </a:xfrm>
            <a:custGeom>
              <a:avLst/>
              <a:gdLst>
                <a:gd name="T0" fmla="*/ 5056 w 712"/>
                <a:gd name="T1" fmla="*/ 3491 h 1255"/>
                <a:gd name="T2" fmla="*/ 5720 w 712"/>
                <a:gd name="T3" fmla="*/ 3461 h 1255"/>
                <a:gd name="T4" fmla="*/ 6312 w 712"/>
                <a:gd name="T5" fmla="*/ 3374 h 1255"/>
                <a:gd name="T6" fmla="*/ 6805 w 712"/>
                <a:gd name="T7" fmla="*/ 3236 h 1255"/>
                <a:gd name="T8" fmla="*/ 7176 w 712"/>
                <a:gd name="T9" fmla="*/ 3041 h 1255"/>
                <a:gd name="T10" fmla="*/ 7417 w 712"/>
                <a:gd name="T11" fmla="*/ 2787 h 1255"/>
                <a:gd name="T12" fmla="*/ 7502 w 712"/>
                <a:gd name="T13" fmla="*/ 2491 h 1255"/>
                <a:gd name="T14" fmla="*/ 7417 w 712"/>
                <a:gd name="T15" fmla="*/ 2133 h 1255"/>
                <a:gd name="T16" fmla="*/ 7158 w 712"/>
                <a:gd name="T17" fmla="*/ 1738 h 1255"/>
                <a:gd name="T18" fmla="*/ 6768 w 712"/>
                <a:gd name="T19" fmla="*/ 1361 h 1255"/>
                <a:gd name="T20" fmla="*/ 6268 w 712"/>
                <a:gd name="T21" fmla="*/ 1018 h 1255"/>
                <a:gd name="T22" fmla="*/ 5711 w 712"/>
                <a:gd name="T23" fmla="*/ 720 h 1255"/>
                <a:gd name="T24" fmla="*/ 5071 w 712"/>
                <a:gd name="T25" fmla="*/ 471 h 1255"/>
                <a:gd name="T26" fmla="*/ 4394 w 712"/>
                <a:gd name="T27" fmla="*/ 269 h 1255"/>
                <a:gd name="T28" fmla="*/ 3677 w 712"/>
                <a:gd name="T29" fmla="*/ 118 h 1255"/>
                <a:gd name="T30" fmla="*/ 2962 w 712"/>
                <a:gd name="T31" fmla="*/ 30 h 1255"/>
                <a:gd name="T32" fmla="*/ 2245 w 712"/>
                <a:gd name="T33" fmla="*/ 0 h 1255"/>
                <a:gd name="T34" fmla="*/ 1581 w 712"/>
                <a:gd name="T35" fmla="*/ 35 h 1255"/>
                <a:gd name="T36" fmla="*/ 1024 w 712"/>
                <a:gd name="T37" fmla="*/ 128 h 1255"/>
                <a:gd name="T38" fmla="*/ 568 w 712"/>
                <a:gd name="T39" fmla="*/ 283 h 1255"/>
                <a:gd name="T40" fmla="*/ 230 w 712"/>
                <a:gd name="T41" fmla="*/ 495 h 1255"/>
                <a:gd name="T42" fmla="*/ 33 w 712"/>
                <a:gd name="T43" fmla="*/ 761 h 1255"/>
                <a:gd name="T44" fmla="*/ 9 w 712"/>
                <a:gd name="T45" fmla="*/ 1084 h 1255"/>
                <a:gd name="T46" fmla="*/ 169 w 712"/>
                <a:gd name="T47" fmla="*/ 1457 h 1255"/>
                <a:gd name="T48" fmla="*/ 504 w 712"/>
                <a:gd name="T49" fmla="*/ 1868 h 1255"/>
                <a:gd name="T50" fmla="*/ 919 w 712"/>
                <a:gd name="T51" fmla="*/ 2238 h 1255"/>
                <a:gd name="T52" fmla="*/ 1370 w 712"/>
                <a:gd name="T53" fmla="*/ 2560 h 1255"/>
                <a:gd name="T54" fmla="*/ 1875 w 712"/>
                <a:gd name="T55" fmla="*/ 2841 h 1255"/>
                <a:gd name="T56" fmla="*/ 2423 w 712"/>
                <a:gd name="T57" fmla="*/ 3067 h 1255"/>
                <a:gd name="T58" fmla="*/ 3015 w 712"/>
                <a:gd name="T59" fmla="*/ 3252 h 1255"/>
                <a:gd name="T60" fmla="*/ 3668 w 712"/>
                <a:gd name="T61" fmla="*/ 3382 h 1255"/>
                <a:gd name="T62" fmla="*/ 4341 w 712"/>
                <a:gd name="T63" fmla="*/ 3464 h 125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12"/>
                <a:gd name="T97" fmla="*/ 0 h 1255"/>
                <a:gd name="T98" fmla="*/ 712 w 712"/>
                <a:gd name="T99" fmla="*/ 1255 h 125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12" h="1255">
                  <a:moveTo>
                    <a:pt x="446" y="1252"/>
                  </a:moveTo>
                  <a:lnTo>
                    <a:pt x="480" y="1255"/>
                  </a:lnTo>
                  <a:lnTo>
                    <a:pt x="512" y="1252"/>
                  </a:lnTo>
                  <a:lnTo>
                    <a:pt x="543" y="1244"/>
                  </a:lnTo>
                  <a:lnTo>
                    <a:pt x="571" y="1232"/>
                  </a:lnTo>
                  <a:lnTo>
                    <a:pt x="599" y="1213"/>
                  </a:lnTo>
                  <a:lnTo>
                    <a:pt x="623" y="1190"/>
                  </a:lnTo>
                  <a:lnTo>
                    <a:pt x="646" y="1163"/>
                  </a:lnTo>
                  <a:lnTo>
                    <a:pt x="664" y="1130"/>
                  </a:lnTo>
                  <a:lnTo>
                    <a:pt x="681" y="1093"/>
                  </a:lnTo>
                  <a:lnTo>
                    <a:pt x="693" y="1051"/>
                  </a:lnTo>
                  <a:lnTo>
                    <a:pt x="704" y="1002"/>
                  </a:lnTo>
                  <a:lnTo>
                    <a:pt x="709" y="951"/>
                  </a:lnTo>
                  <a:lnTo>
                    <a:pt x="712" y="895"/>
                  </a:lnTo>
                  <a:lnTo>
                    <a:pt x="711" y="834"/>
                  </a:lnTo>
                  <a:lnTo>
                    <a:pt x="704" y="767"/>
                  </a:lnTo>
                  <a:lnTo>
                    <a:pt x="693" y="697"/>
                  </a:lnTo>
                  <a:lnTo>
                    <a:pt x="679" y="625"/>
                  </a:lnTo>
                  <a:lnTo>
                    <a:pt x="662" y="555"/>
                  </a:lnTo>
                  <a:lnTo>
                    <a:pt x="642" y="489"/>
                  </a:lnTo>
                  <a:lnTo>
                    <a:pt x="620" y="426"/>
                  </a:lnTo>
                  <a:lnTo>
                    <a:pt x="595" y="366"/>
                  </a:lnTo>
                  <a:lnTo>
                    <a:pt x="569" y="311"/>
                  </a:lnTo>
                  <a:lnTo>
                    <a:pt x="542" y="259"/>
                  </a:lnTo>
                  <a:lnTo>
                    <a:pt x="512" y="212"/>
                  </a:lnTo>
                  <a:lnTo>
                    <a:pt x="481" y="169"/>
                  </a:lnTo>
                  <a:lnTo>
                    <a:pt x="449" y="130"/>
                  </a:lnTo>
                  <a:lnTo>
                    <a:pt x="417" y="97"/>
                  </a:lnTo>
                  <a:lnTo>
                    <a:pt x="383" y="67"/>
                  </a:lnTo>
                  <a:lnTo>
                    <a:pt x="349" y="43"/>
                  </a:lnTo>
                  <a:lnTo>
                    <a:pt x="315" y="24"/>
                  </a:lnTo>
                  <a:lnTo>
                    <a:pt x="281" y="11"/>
                  </a:lnTo>
                  <a:lnTo>
                    <a:pt x="246" y="3"/>
                  </a:lnTo>
                  <a:lnTo>
                    <a:pt x="213" y="0"/>
                  </a:lnTo>
                  <a:lnTo>
                    <a:pt x="181" y="4"/>
                  </a:lnTo>
                  <a:lnTo>
                    <a:pt x="150" y="13"/>
                  </a:lnTo>
                  <a:lnTo>
                    <a:pt x="123" y="27"/>
                  </a:lnTo>
                  <a:lnTo>
                    <a:pt x="97" y="46"/>
                  </a:lnTo>
                  <a:lnTo>
                    <a:pt x="74" y="71"/>
                  </a:lnTo>
                  <a:lnTo>
                    <a:pt x="54" y="102"/>
                  </a:lnTo>
                  <a:lnTo>
                    <a:pt x="36" y="138"/>
                  </a:lnTo>
                  <a:lnTo>
                    <a:pt x="22" y="178"/>
                  </a:lnTo>
                  <a:lnTo>
                    <a:pt x="10" y="224"/>
                  </a:lnTo>
                  <a:lnTo>
                    <a:pt x="3" y="274"/>
                  </a:lnTo>
                  <a:lnTo>
                    <a:pt x="0" y="331"/>
                  </a:lnTo>
                  <a:lnTo>
                    <a:pt x="1" y="390"/>
                  </a:lnTo>
                  <a:lnTo>
                    <a:pt x="7" y="456"/>
                  </a:lnTo>
                  <a:lnTo>
                    <a:pt x="16" y="524"/>
                  </a:lnTo>
                  <a:lnTo>
                    <a:pt x="31" y="599"/>
                  </a:lnTo>
                  <a:lnTo>
                    <a:pt x="48" y="671"/>
                  </a:lnTo>
                  <a:lnTo>
                    <a:pt x="66" y="740"/>
                  </a:lnTo>
                  <a:lnTo>
                    <a:pt x="87" y="804"/>
                  </a:lnTo>
                  <a:lnTo>
                    <a:pt x="107" y="864"/>
                  </a:lnTo>
                  <a:lnTo>
                    <a:pt x="130" y="920"/>
                  </a:lnTo>
                  <a:lnTo>
                    <a:pt x="153" y="973"/>
                  </a:lnTo>
                  <a:lnTo>
                    <a:pt x="178" y="1021"/>
                  </a:lnTo>
                  <a:lnTo>
                    <a:pt x="203" y="1064"/>
                  </a:lnTo>
                  <a:lnTo>
                    <a:pt x="230" y="1103"/>
                  </a:lnTo>
                  <a:lnTo>
                    <a:pt x="258" y="1139"/>
                  </a:lnTo>
                  <a:lnTo>
                    <a:pt x="286" y="1169"/>
                  </a:lnTo>
                  <a:lnTo>
                    <a:pt x="317" y="1195"/>
                  </a:lnTo>
                  <a:lnTo>
                    <a:pt x="348" y="1216"/>
                  </a:lnTo>
                  <a:lnTo>
                    <a:pt x="380" y="1233"/>
                  </a:lnTo>
                  <a:lnTo>
                    <a:pt x="412" y="1245"/>
                  </a:lnTo>
                  <a:lnTo>
                    <a:pt x="446" y="1252"/>
                  </a:lnTo>
                  <a:close/>
                </a:path>
              </a:pathLst>
            </a:custGeom>
            <a:solidFill>
              <a:srgbClr val="FF7F00"/>
            </a:solidFill>
            <a:ln w="9525">
              <a:noFill/>
              <a:round/>
              <a:headEnd/>
              <a:tailEnd/>
            </a:ln>
          </p:spPr>
          <p:txBody>
            <a:bodyPr/>
            <a:lstStyle/>
            <a:p>
              <a:endParaRPr lang="en-US"/>
            </a:p>
          </p:txBody>
        </p:sp>
        <p:sp>
          <p:nvSpPr>
            <p:cNvPr id="23559" name="Freeform 8"/>
            <p:cNvSpPr>
              <a:spLocks/>
            </p:cNvSpPr>
            <p:nvPr/>
          </p:nvSpPr>
          <p:spPr bwMode="auto">
            <a:xfrm>
              <a:off x="4049" y="1869"/>
              <a:ext cx="1144" cy="1553"/>
            </a:xfrm>
            <a:custGeom>
              <a:avLst/>
              <a:gdLst>
                <a:gd name="T0" fmla="*/ 3684 w 522"/>
                <a:gd name="T1" fmla="*/ 3071 h 1104"/>
                <a:gd name="T2" fmla="*/ 3947 w 522"/>
                <a:gd name="T3" fmla="*/ 3074 h 1104"/>
                <a:gd name="T4" fmla="*/ 4197 w 522"/>
                <a:gd name="T5" fmla="*/ 3061 h 1104"/>
                <a:gd name="T6" fmla="*/ 4442 w 522"/>
                <a:gd name="T7" fmla="*/ 3031 h 1104"/>
                <a:gd name="T8" fmla="*/ 4640 w 522"/>
                <a:gd name="T9" fmla="*/ 2992 h 1104"/>
                <a:gd name="T10" fmla="*/ 4832 w 522"/>
                <a:gd name="T11" fmla="*/ 2934 h 1104"/>
                <a:gd name="T12" fmla="*/ 4999 w 522"/>
                <a:gd name="T13" fmla="*/ 2867 h 1104"/>
                <a:gd name="T14" fmla="*/ 5148 w 522"/>
                <a:gd name="T15" fmla="*/ 2787 h 1104"/>
                <a:gd name="T16" fmla="*/ 5264 w 522"/>
                <a:gd name="T17" fmla="*/ 2695 h 1104"/>
                <a:gd name="T18" fmla="*/ 5369 w 522"/>
                <a:gd name="T19" fmla="*/ 2593 h 1104"/>
                <a:gd name="T20" fmla="*/ 5433 w 522"/>
                <a:gd name="T21" fmla="*/ 2480 h 1104"/>
                <a:gd name="T22" fmla="*/ 5475 w 522"/>
                <a:gd name="T23" fmla="*/ 2360 h 1104"/>
                <a:gd name="T24" fmla="*/ 5494 w 522"/>
                <a:gd name="T25" fmla="*/ 2227 h 1104"/>
                <a:gd name="T26" fmla="*/ 5486 w 522"/>
                <a:gd name="T27" fmla="*/ 2089 h 1104"/>
                <a:gd name="T28" fmla="*/ 5450 w 522"/>
                <a:gd name="T29" fmla="*/ 1950 h 1104"/>
                <a:gd name="T30" fmla="*/ 5380 w 522"/>
                <a:gd name="T31" fmla="*/ 1799 h 1104"/>
                <a:gd name="T32" fmla="*/ 5284 w 522"/>
                <a:gd name="T33" fmla="*/ 1643 h 1104"/>
                <a:gd name="T34" fmla="*/ 5159 w 522"/>
                <a:gd name="T35" fmla="*/ 1484 h 1104"/>
                <a:gd name="T36" fmla="*/ 4999 w 522"/>
                <a:gd name="T37" fmla="*/ 1329 h 1104"/>
                <a:gd name="T38" fmla="*/ 4832 w 522"/>
                <a:gd name="T39" fmla="*/ 1179 h 1104"/>
                <a:gd name="T40" fmla="*/ 4640 w 522"/>
                <a:gd name="T41" fmla="*/ 1040 h 1104"/>
                <a:gd name="T42" fmla="*/ 4442 w 522"/>
                <a:gd name="T43" fmla="*/ 896 h 1104"/>
                <a:gd name="T44" fmla="*/ 4212 w 522"/>
                <a:gd name="T45" fmla="*/ 765 h 1104"/>
                <a:gd name="T46" fmla="*/ 3967 w 522"/>
                <a:gd name="T47" fmla="*/ 643 h 1104"/>
                <a:gd name="T48" fmla="*/ 3717 w 522"/>
                <a:gd name="T49" fmla="*/ 526 h 1104"/>
                <a:gd name="T50" fmla="*/ 3463 w 522"/>
                <a:gd name="T51" fmla="*/ 418 h 1104"/>
                <a:gd name="T52" fmla="*/ 3189 w 522"/>
                <a:gd name="T53" fmla="*/ 322 h 1104"/>
                <a:gd name="T54" fmla="*/ 2915 w 522"/>
                <a:gd name="T55" fmla="*/ 238 h 1104"/>
                <a:gd name="T56" fmla="*/ 2641 w 522"/>
                <a:gd name="T57" fmla="*/ 165 h 1104"/>
                <a:gd name="T58" fmla="*/ 2349 w 522"/>
                <a:gd name="T59" fmla="*/ 103 h 1104"/>
                <a:gd name="T60" fmla="*/ 2075 w 522"/>
                <a:gd name="T61" fmla="*/ 55 h 1104"/>
                <a:gd name="T62" fmla="*/ 1791 w 522"/>
                <a:gd name="T63" fmla="*/ 20 h 1104"/>
                <a:gd name="T64" fmla="*/ 1503 w 522"/>
                <a:gd name="T65" fmla="*/ 0 h 1104"/>
                <a:gd name="T66" fmla="*/ 999 w 522"/>
                <a:gd name="T67" fmla="*/ 14 h 1104"/>
                <a:gd name="T68" fmla="*/ 609 w 522"/>
                <a:gd name="T69" fmla="*/ 87 h 1104"/>
                <a:gd name="T70" fmla="*/ 307 w 522"/>
                <a:gd name="T71" fmla="*/ 214 h 1104"/>
                <a:gd name="T72" fmla="*/ 105 w 522"/>
                <a:gd name="T73" fmla="*/ 392 h 1104"/>
                <a:gd name="T74" fmla="*/ 9 w 522"/>
                <a:gd name="T75" fmla="*/ 612 h 1104"/>
                <a:gd name="T76" fmla="*/ 0 w 522"/>
                <a:gd name="T77" fmla="*/ 869 h 1104"/>
                <a:gd name="T78" fmla="*/ 96 w 522"/>
                <a:gd name="T79" fmla="*/ 1152 h 1104"/>
                <a:gd name="T80" fmla="*/ 274 w 522"/>
                <a:gd name="T81" fmla="*/ 1463 h 1104"/>
                <a:gd name="T82" fmla="*/ 390 w 522"/>
                <a:gd name="T83" fmla="*/ 1621 h 1104"/>
                <a:gd name="T84" fmla="*/ 537 w 522"/>
                <a:gd name="T85" fmla="*/ 1772 h 1104"/>
                <a:gd name="T86" fmla="*/ 682 w 522"/>
                <a:gd name="T87" fmla="*/ 1917 h 1104"/>
                <a:gd name="T88" fmla="*/ 855 w 522"/>
                <a:gd name="T89" fmla="*/ 2062 h 1104"/>
                <a:gd name="T90" fmla="*/ 1032 w 522"/>
                <a:gd name="T91" fmla="*/ 2199 h 1104"/>
                <a:gd name="T92" fmla="*/ 1229 w 522"/>
                <a:gd name="T93" fmla="*/ 2327 h 1104"/>
                <a:gd name="T94" fmla="*/ 1440 w 522"/>
                <a:gd name="T95" fmla="*/ 2449 h 1104"/>
                <a:gd name="T96" fmla="*/ 1652 w 522"/>
                <a:gd name="T97" fmla="*/ 2564 h 1104"/>
                <a:gd name="T98" fmla="*/ 1883 w 522"/>
                <a:gd name="T99" fmla="*/ 2667 h 1104"/>
                <a:gd name="T100" fmla="*/ 2128 w 522"/>
                <a:gd name="T101" fmla="*/ 2759 h 1104"/>
                <a:gd name="T102" fmla="*/ 2358 w 522"/>
                <a:gd name="T103" fmla="*/ 2846 h 1104"/>
                <a:gd name="T104" fmla="*/ 2612 w 522"/>
                <a:gd name="T105" fmla="*/ 2915 h 1104"/>
                <a:gd name="T106" fmla="*/ 2873 w 522"/>
                <a:gd name="T107" fmla="*/ 2977 h 1104"/>
                <a:gd name="T108" fmla="*/ 3136 w 522"/>
                <a:gd name="T109" fmla="*/ 3020 h 1104"/>
                <a:gd name="T110" fmla="*/ 3410 w 522"/>
                <a:gd name="T111" fmla="*/ 3051 h 1104"/>
                <a:gd name="T112" fmla="*/ 3684 w 522"/>
                <a:gd name="T113" fmla="*/ 3071 h 110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522"/>
                <a:gd name="T172" fmla="*/ 0 h 1104"/>
                <a:gd name="T173" fmla="*/ 522 w 522"/>
                <a:gd name="T174" fmla="*/ 1104 h 110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522" h="1104">
                  <a:moveTo>
                    <a:pt x="350" y="1103"/>
                  </a:moveTo>
                  <a:lnTo>
                    <a:pt x="375" y="1104"/>
                  </a:lnTo>
                  <a:lnTo>
                    <a:pt x="399" y="1100"/>
                  </a:lnTo>
                  <a:lnTo>
                    <a:pt x="422" y="1089"/>
                  </a:lnTo>
                  <a:lnTo>
                    <a:pt x="441" y="1075"/>
                  </a:lnTo>
                  <a:lnTo>
                    <a:pt x="459" y="1054"/>
                  </a:lnTo>
                  <a:lnTo>
                    <a:pt x="475" y="1030"/>
                  </a:lnTo>
                  <a:lnTo>
                    <a:pt x="489" y="1001"/>
                  </a:lnTo>
                  <a:lnTo>
                    <a:pt x="500" y="968"/>
                  </a:lnTo>
                  <a:lnTo>
                    <a:pt x="510" y="931"/>
                  </a:lnTo>
                  <a:lnTo>
                    <a:pt x="516" y="891"/>
                  </a:lnTo>
                  <a:lnTo>
                    <a:pt x="520" y="848"/>
                  </a:lnTo>
                  <a:lnTo>
                    <a:pt x="522" y="800"/>
                  </a:lnTo>
                  <a:lnTo>
                    <a:pt x="521" y="751"/>
                  </a:lnTo>
                  <a:lnTo>
                    <a:pt x="518" y="700"/>
                  </a:lnTo>
                  <a:lnTo>
                    <a:pt x="511" y="646"/>
                  </a:lnTo>
                  <a:lnTo>
                    <a:pt x="502" y="590"/>
                  </a:lnTo>
                  <a:lnTo>
                    <a:pt x="490" y="533"/>
                  </a:lnTo>
                  <a:lnTo>
                    <a:pt x="475" y="478"/>
                  </a:lnTo>
                  <a:lnTo>
                    <a:pt x="459" y="424"/>
                  </a:lnTo>
                  <a:lnTo>
                    <a:pt x="441" y="373"/>
                  </a:lnTo>
                  <a:lnTo>
                    <a:pt x="422" y="322"/>
                  </a:lnTo>
                  <a:lnTo>
                    <a:pt x="400" y="275"/>
                  </a:lnTo>
                  <a:lnTo>
                    <a:pt x="377" y="231"/>
                  </a:lnTo>
                  <a:lnTo>
                    <a:pt x="353" y="189"/>
                  </a:lnTo>
                  <a:lnTo>
                    <a:pt x="329" y="150"/>
                  </a:lnTo>
                  <a:lnTo>
                    <a:pt x="303" y="116"/>
                  </a:lnTo>
                  <a:lnTo>
                    <a:pt x="277" y="85"/>
                  </a:lnTo>
                  <a:lnTo>
                    <a:pt x="251" y="59"/>
                  </a:lnTo>
                  <a:lnTo>
                    <a:pt x="223" y="37"/>
                  </a:lnTo>
                  <a:lnTo>
                    <a:pt x="197" y="20"/>
                  </a:lnTo>
                  <a:lnTo>
                    <a:pt x="170" y="7"/>
                  </a:lnTo>
                  <a:lnTo>
                    <a:pt x="143" y="0"/>
                  </a:lnTo>
                  <a:lnTo>
                    <a:pt x="95" y="5"/>
                  </a:lnTo>
                  <a:lnTo>
                    <a:pt x="58" y="31"/>
                  </a:lnTo>
                  <a:lnTo>
                    <a:pt x="29" y="77"/>
                  </a:lnTo>
                  <a:lnTo>
                    <a:pt x="10" y="141"/>
                  </a:lnTo>
                  <a:lnTo>
                    <a:pt x="1" y="220"/>
                  </a:lnTo>
                  <a:lnTo>
                    <a:pt x="0" y="312"/>
                  </a:lnTo>
                  <a:lnTo>
                    <a:pt x="9" y="414"/>
                  </a:lnTo>
                  <a:lnTo>
                    <a:pt x="26" y="525"/>
                  </a:lnTo>
                  <a:lnTo>
                    <a:pt x="37" y="582"/>
                  </a:lnTo>
                  <a:lnTo>
                    <a:pt x="51" y="637"/>
                  </a:lnTo>
                  <a:lnTo>
                    <a:pt x="65" y="689"/>
                  </a:lnTo>
                  <a:lnTo>
                    <a:pt x="81" y="741"/>
                  </a:lnTo>
                  <a:lnTo>
                    <a:pt x="98" y="790"/>
                  </a:lnTo>
                  <a:lnTo>
                    <a:pt x="117" y="836"/>
                  </a:lnTo>
                  <a:lnTo>
                    <a:pt x="137" y="880"/>
                  </a:lnTo>
                  <a:lnTo>
                    <a:pt x="157" y="921"/>
                  </a:lnTo>
                  <a:lnTo>
                    <a:pt x="179" y="958"/>
                  </a:lnTo>
                  <a:lnTo>
                    <a:pt x="202" y="991"/>
                  </a:lnTo>
                  <a:lnTo>
                    <a:pt x="224" y="1022"/>
                  </a:lnTo>
                  <a:lnTo>
                    <a:pt x="248" y="1047"/>
                  </a:lnTo>
                  <a:lnTo>
                    <a:pt x="273" y="1069"/>
                  </a:lnTo>
                  <a:lnTo>
                    <a:pt x="298" y="1085"/>
                  </a:lnTo>
                  <a:lnTo>
                    <a:pt x="324" y="1096"/>
                  </a:lnTo>
                  <a:lnTo>
                    <a:pt x="350" y="1103"/>
                  </a:lnTo>
                  <a:close/>
                </a:path>
              </a:pathLst>
            </a:custGeom>
            <a:solidFill>
              <a:srgbClr val="FFFFFF"/>
            </a:solidFill>
            <a:ln w="9525">
              <a:noFill/>
              <a:round/>
              <a:headEnd/>
              <a:tailEnd/>
            </a:ln>
          </p:spPr>
          <p:txBody>
            <a:bodyPr/>
            <a:lstStyle/>
            <a:p>
              <a:endParaRPr lang="en-US"/>
            </a:p>
          </p:txBody>
        </p:sp>
        <p:sp>
          <p:nvSpPr>
            <p:cNvPr id="23560" name="Freeform 9"/>
            <p:cNvSpPr>
              <a:spLocks/>
            </p:cNvSpPr>
            <p:nvPr/>
          </p:nvSpPr>
          <p:spPr bwMode="auto">
            <a:xfrm>
              <a:off x="3967" y="1654"/>
              <a:ext cx="314" cy="214"/>
            </a:xfrm>
            <a:custGeom>
              <a:avLst/>
              <a:gdLst>
                <a:gd name="T0" fmla="*/ 1036 w 143"/>
                <a:gd name="T1" fmla="*/ 248 h 152"/>
                <a:gd name="T2" fmla="*/ 665 w 143"/>
                <a:gd name="T3" fmla="*/ 69 h 152"/>
                <a:gd name="T4" fmla="*/ 531 w 143"/>
                <a:gd name="T5" fmla="*/ 96 h 152"/>
                <a:gd name="T6" fmla="*/ 476 w 143"/>
                <a:gd name="T7" fmla="*/ 139 h 152"/>
                <a:gd name="T8" fmla="*/ 487 w 143"/>
                <a:gd name="T9" fmla="*/ 190 h 152"/>
                <a:gd name="T10" fmla="*/ 520 w 143"/>
                <a:gd name="T11" fmla="*/ 248 h 152"/>
                <a:gd name="T12" fmla="*/ 593 w 143"/>
                <a:gd name="T13" fmla="*/ 307 h 152"/>
                <a:gd name="T14" fmla="*/ 665 w 143"/>
                <a:gd name="T15" fmla="*/ 355 h 152"/>
                <a:gd name="T16" fmla="*/ 709 w 143"/>
                <a:gd name="T17" fmla="*/ 384 h 152"/>
                <a:gd name="T18" fmla="*/ 742 w 143"/>
                <a:gd name="T19" fmla="*/ 398 h 152"/>
                <a:gd name="T20" fmla="*/ 689 w 143"/>
                <a:gd name="T21" fmla="*/ 417 h 152"/>
                <a:gd name="T22" fmla="*/ 613 w 143"/>
                <a:gd name="T23" fmla="*/ 424 h 152"/>
                <a:gd name="T24" fmla="*/ 540 w 143"/>
                <a:gd name="T25" fmla="*/ 422 h 152"/>
                <a:gd name="T26" fmla="*/ 444 w 143"/>
                <a:gd name="T27" fmla="*/ 418 h 152"/>
                <a:gd name="T28" fmla="*/ 362 w 143"/>
                <a:gd name="T29" fmla="*/ 408 h 152"/>
                <a:gd name="T30" fmla="*/ 310 w 143"/>
                <a:gd name="T31" fmla="*/ 398 h 152"/>
                <a:gd name="T32" fmla="*/ 255 w 143"/>
                <a:gd name="T33" fmla="*/ 394 h 152"/>
                <a:gd name="T34" fmla="*/ 231 w 143"/>
                <a:gd name="T35" fmla="*/ 390 h 152"/>
                <a:gd name="T36" fmla="*/ 53 w 143"/>
                <a:gd name="T37" fmla="*/ 259 h 152"/>
                <a:gd name="T38" fmla="*/ 0 w 143"/>
                <a:gd name="T39" fmla="*/ 162 h 152"/>
                <a:gd name="T40" fmla="*/ 44 w 143"/>
                <a:gd name="T41" fmla="*/ 92 h 152"/>
                <a:gd name="T42" fmla="*/ 141 w 143"/>
                <a:gd name="T43" fmla="*/ 45 h 152"/>
                <a:gd name="T44" fmla="*/ 266 w 143"/>
                <a:gd name="T45" fmla="*/ 20 h 152"/>
                <a:gd name="T46" fmla="*/ 391 w 143"/>
                <a:gd name="T47" fmla="*/ 6 h 152"/>
                <a:gd name="T48" fmla="*/ 496 w 143"/>
                <a:gd name="T49" fmla="*/ 0 h 152"/>
                <a:gd name="T50" fmla="*/ 531 w 143"/>
                <a:gd name="T51" fmla="*/ 0 h 152"/>
                <a:gd name="T52" fmla="*/ 698 w 143"/>
                <a:gd name="T53" fmla="*/ 6 h 152"/>
                <a:gd name="T54" fmla="*/ 878 w 143"/>
                <a:gd name="T55" fmla="*/ 34 h 152"/>
                <a:gd name="T56" fmla="*/ 1036 w 143"/>
                <a:gd name="T57" fmla="*/ 76 h 152"/>
                <a:gd name="T58" fmla="*/ 1197 w 143"/>
                <a:gd name="T59" fmla="*/ 125 h 152"/>
                <a:gd name="T60" fmla="*/ 1311 w 143"/>
                <a:gd name="T61" fmla="*/ 176 h 152"/>
                <a:gd name="T62" fmla="*/ 1427 w 143"/>
                <a:gd name="T63" fmla="*/ 220 h 152"/>
                <a:gd name="T64" fmla="*/ 1480 w 143"/>
                <a:gd name="T65" fmla="*/ 252 h 152"/>
                <a:gd name="T66" fmla="*/ 1513 w 143"/>
                <a:gd name="T67" fmla="*/ 266 h 152"/>
                <a:gd name="T68" fmla="*/ 1504 w 143"/>
                <a:gd name="T69" fmla="*/ 266 h 152"/>
                <a:gd name="T70" fmla="*/ 1451 w 143"/>
                <a:gd name="T71" fmla="*/ 262 h 152"/>
                <a:gd name="T72" fmla="*/ 1388 w 143"/>
                <a:gd name="T73" fmla="*/ 259 h 152"/>
                <a:gd name="T74" fmla="*/ 1311 w 143"/>
                <a:gd name="T75" fmla="*/ 253 h 152"/>
                <a:gd name="T76" fmla="*/ 1249 w 143"/>
                <a:gd name="T77" fmla="*/ 252 h 152"/>
                <a:gd name="T78" fmla="*/ 1166 w 143"/>
                <a:gd name="T79" fmla="*/ 248 h 152"/>
                <a:gd name="T80" fmla="*/ 1100 w 143"/>
                <a:gd name="T81" fmla="*/ 248 h 152"/>
                <a:gd name="T82" fmla="*/ 1036 w 143"/>
                <a:gd name="T83" fmla="*/ 248 h 15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3"/>
                <a:gd name="T127" fmla="*/ 0 h 152"/>
                <a:gd name="T128" fmla="*/ 143 w 143"/>
                <a:gd name="T129" fmla="*/ 152 h 15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3" h="152">
                  <a:moveTo>
                    <a:pt x="98" y="89"/>
                  </a:moveTo>
                  <a:lnTo>
                    <a:pt x="63" y="25"/>
                  </a:lnTo>
                  <a:lnTo>
                    <a:pt x="50" y="34"/>
                  </a:lnTo>
                  <a:lnTo>
                    <a:pt x="45" y="50"/>
                  </a:lnTo>
                  <a:lnTo>
                    <a:pt x="46" y="68"/>
                  </a:lnTo>
                  <a:lnTo>
                    <a:pt x="49" y="89"/>
                  </a:lnTo>
                  <a:lnTo>
                    <a:pt x="56" y="110"/>
                  </a:lnTo>
                  <a:lnTo>
                    <a:pt x="63" y="127"/>
                  </a:lnTo>
                  <a:lnTo>
                    <a:pt x="67" y="138"/>
                  </a:lnTo>
                  <a:lnTo>
                    <a:pt x="70" y="143"/>
                  </a:lnTo>
                  <a:lnTo>
                    <a:pt x="65" y="149"/>
                  </a:lnTo>
                  <a:lnTo>
                    <a:pt x="58" y="152"/>
                  </a:lnTo>
                  <a:lnTo>
                    <a:pt x="51" y="151"/>
                  </a:lnTo>
                  <a:lnTo>
                    <a:pt x="42" y="150"/>
                  </a:lnTo>
                  <a:lnTo>
                    <a:pt x="34" y="146"/>
                  </a:lnTo>
                  <a:lnTo>
                    <a:pt x="29" y="143"/>
                  </a:lnTo>
                  <a:lnTo>
                    <a:pt x="24" y="141"/>
                  </a:lnTo>
                  <a:lnTo>
                    <a:pt x="22" y="140"/>
                  </a:lnTo>
                  <a:lnTo>
                    <a:pt x="5" y="93"/>
                  </a:lnTo>
                  <a:lnTo>
                    <a:pt x="0" y="58"/>
                  </a:lnTo>
                  <a:lnTo>
                    <a:pt x="4" y="33"/>
                  </a:lnTo>
                  <a:lnTo>
                    <a:pt x="13" y="16"/>
                  </a:lnTo>
                  <a:lnTo>
                    <a:pt x="25" y="7"/>
                  </a:lnTo>
                  <a:lnTo>
                    <a:pt x="37" y="2"/>
                  </a:lnTo>
                  <a:lnTo>
                    <a:pt x="47" y="0"/>
                  </a:lnTo>
                  <a:lnTo>
                    <a:pt x="50" y="0"/>
                  </a:lnTo>
                  <a:lnTo>
                    <a:pt x="66" y="2"/>
                  </a:lnTo>
                  <a:lnTo>
                    <a:pt x="83" y="12"/>
                  </a:lnTo>
                  <a:lnTo>
                    <a:pt x="98" y="27"/>
                  </a:lnTo>
                  <a:lnTo>
                    <a:pt x="113" y="45"/>
                  </a:lnTo>
                  <a:lnTo>
                    <a:pt x="124" y="63"/>
                  </a:lnTo>
                  <a:lnTo>
                    <a:pt x="135" y="79"/>
                  </a:lnTo>
                  <a:lnTo>
                    <a:pt x="140" y="90"/>
                  </a:lnTo>
                  <a:lnTo>
                    <a:pt x="143" y="95"/>
                  </a:lnTo>
                  <a:lnTo>
                    <a:pt x="142" y="95"/>
                  </a:lnTo>
                  <a:lnTo>
                    <a:pt x="137" y="94"/>
                  </a:lnTo>
                  <a:lnTo>
                    <a:pt x="131" y="93"/>
                  </a:lnTo>
                  <a:lnTo>
                    <a:pt x="124" y="91"/>
                  </a:lnTo>
                  <a:lnTo>
                    <a:pt x="118" y="90"/>
                  </a:lnTo>
                  <a:lnTo>
                    <a:pt x="110" y="89"/>
                  </a:lnTo>
                  <a:lnTo>
                    <a:pt x="104" y="89"/>
                  </a:lnTo>
                  <a:lnTo>
                    <a:pt x="98" y="89"/>
                  </a:lnTo>
                  <a:close/>
                </a:path>
              </a:pathLst>
            </a:custGeom>
            <a:solidFill>
              <a:srgbClr val="FF7F00"/>
            </a:solidFill>
            <a:ln w="9525">
              <a:noFill/>
              <a:round/>
              <a:headEnd/>
              <a:tailEnd/>
            </a:ln>
          </p:spPr>
          <p:txBody>
            <a:bodyPr/>
            <a:lstStyle/>
            <a:p>
              <a:endParaRPr lang="en-US"/>
            </a:p>
          </p:txBody>
        </p:sp>
        <p:sp>
          <p:nvSpPr>
            <p:cNvPr id="23561" name="Freeform 10"/>
            <p:cNvSpPr>
              <a:spLocks/>
            </p:cNvSpPr>
            <p:nvPr/>
          </p:nvSpPr>
          <p:spPr bwMode="auto">
            <a:xfrm>
              <a:off x="4647" y="2549"/>
              <a:ext cx="99" cy="174"/>
            </a:xfrm>
            <a:custGeom>
              <a:avLst/>
              <a:gdLst>
                <a:gd name="T0" fmla="*/ 330 w 45"/>
                <a:gd name="T1" fmla="*/ 342 h 124"/>
                <a:gd name="T2" fmla="*/ 233 w 45"/>
                <a:gd name="T3" fmla="*/ 317 h 124"/>
                <a:gd name="T4" fmla="*/ 141 w 45"/>
                <a:gd name="T5" fmla="*/ 268 h 124"/>
                <a:gd name="T6" fmla="*/ 64 w 45"/>
                <a:gd name="T7" fmla="*/ 210 h 124"/>
                <a:gd name="T8" fmla="*/ 20 w 45"/>
                <a:gd name="T9" fmla="*/ 138 h 124"/>
                <a:gd name="T10" fmla="*/ 0 w 45"/>
                <a:gd name="T11" fmla="*/ 74 h 124"/>
                <a:gd name="T12" fmla="*/ 20 w 45"/>
                <a:gd name="T13" fmla="*/ 28 h 124"/>
                <a:gd name="T14" fmla="*/ 73 w 45"/>
                <a:gd name="T15" fmla="*/ 1 h 124"/>
                <a:gd name="T16" fmla="*/ 150 w 45"/>
                <a:gd name="T17" fmla="*/ 0 h 124"/>
                <a:gd name="T18" fmla="*/ 246 w 45"/>
                <a:gd name="T19" fmla="*/ 25 h 124"/>
                <a:gd name="T20" fmla="*/ 330 w 45"/>
                <a:gd name="T21" fmla="*/ 69 h 124"/>
                <a:gd name="T22" fmla="*/ 416 w 45"/>
                <a:gd name="T23" fmla="*/ 131 h 124"/>
                <a:gd name="T24" fmla="*/ 469 w 45"/>
                <a:gd name="T25" fmla="*/ 199 h 124"/>
                <a:gd name="T26" fmla="*/ 480 w 45"/>
                <a:gd name="T27" fmla="*/ 262 h 124"/>
                <a:gd name="T28" fmla="*/ 469 w 45"/>
                <a:gd name="T29" fmla="*/ 313 h 124"/>
                <a:gd name="T30" fmla="*/ 416 w 45"/>
                <a:gd name="T31" fmla="*/ 341 h 124"/>
                <a:gd name="T32" fmla="*/ 330 w 45"/>
                <a:gd name="T33" fmla="*/ 342 h 12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
                <a:gd name="T52" fmla="*/ 0 h 124"/>
                <a:gd name="T53" fmla="*/ 45 w 45"/>
                <a:gd name="T54" fmla="*/ 124 h 12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 h="124">
                  <a:moveTo>
                    <a:pt x="31" y="124"/>
                  </a:moveTo>
                  <a:lnTo>
                    <a:pt x="22" y="115"/>
                  </a:lnTo>
                  <a:lnTo>
                    <a:pt x="13" y="97"/>
                  </a:lnTo>
                  <a:lnTo>
                    <a:pt x="6" y="76"/>
                  </a:lnTo>
                  <a:lnTo>
                    <a:pt x="2" y="50"/>
                  </a:lnTo>
                  <a:lnTo>
                    <a:pt x="0" y="27"/>
                  </a:lnTo>
                  <a:lnTo>
                    <a:pt x="2" y="10"/>
                  </a:lnTo>
                  <a:lnTo>
                    <a:pt x="7" y="1"/>
                  </a:lnTo>
                  <a:lnTo>
                    <a:pt x="14" y="0"/>
                  </a:lnTo>
                  <a:lnTo>
                    <a:pt x="23" y="9"/>
                  </a:lnTo>
                  <a:lnTo>
                    <a:pt x="31" y="25"/>
                  </a:lnTo>
                  <a:lnTo>
                    <a:pt x="39" y="47"/>
                  </a:lnTo>
                  <a:lnTo>
                    <a:pt x="44" y="72"/>
                  </a:lnTo>
                  <a:lnTo>
                    <a:pt x="45" y="95"/>
                  </a:lnTo>
                  <a:lnTo>
                    <a:pt x="44" y="113"/>
                  </a:lnTo>
                  <a:lnTo>
                    <a:pt x="39" y="123"/>
                  </a:lnTo>
                  <a:lnTo>
                    <a:pt x="31" y="124"/>
                  </a:lnTo>
                  <a:close/>
                </a:path>
              </a:pathLst>
            </a:custGeom>
            <a:solidFill>
              <a:srgbClr val="000000"/>
            </a:solidFill>
            <a:ln w="9525">
              <a:noFill/>
              <a:round/>
              <a:headEnd/>
              <a:tailEnd/>
            </a:ln>
          </p:spPr>
          <p:txBody>
            <a:bodyPr/>
            <a:lstStyle/>
            <a:p>
              <a:endParaRPr lang="en-US"/>
            </a:p>
          </p:txBody>
        </p:sp>
        <p:sp>
          <p:nvSpPr>
            <p:cNvPr id="23562" name="Freeform 11"/>
            <p:cNvSpPr>
              <a:spLocks/>
            </p:cNvSpPr>
            <p:nvPr/>
          </p:nvSpPr>
          <p:spPr bwMode="auto">
            <a:xfrm rot="-3742061">
              <a:off x="4270" y="2438"/>
              <a:ext cx="266" cy="422"/>
            </a:xfrm>
            <a:custGeom>
              <a:avLst/>
              <a:gdLst>
                <a:gd name="T0" fmla="*/ 1286 w 121"/>
                <a:gd name="T1" fmla="*/ 836 h 300"/>
                <a:gd name="T2" fmla="*/ 576 w 121"/>
                <a:gd name="T3" fmla="*/ 165 h 300"/>
                <a:gd name="T4" fmla="*/ 666 w 121"/>
                <a:gd name="T5" fmla="*/ 170 h 300"/>
                <a:gd name="T6" fmla="*/ 246 w 121"/>
                <a:gd name="T7" fmla="*/ 0 h 300"/>
                <a:gd name="T8" fmla="*/ 0 w 121"/>
                <a:gd name="T9" fmla="*/ 176 h 300"/>
                <a:gd name="T10" fmla="*/ 407 w 121"/>
                <a:gd name="T11" fmla="*/ 159 h 300"/>
                <a:gd name="T12" fmla="*/ 1286 w 121"/>
                <a:gd name="T13" fmla="*/ 836 h 300"/>
                <a:gd name="T14" fmla="*/ 0 60000 65536"/>
                <a:gd name="T15" fmla="*/ 0 60000 65536"/>
                <a:gd name="T16" fmla="*/ 0 60000 65536"/>
                <a:gd name="T17" fmla="*/ 0 60000 65536"/>
                <a:gd name="T18" fmla="*/ 0 60000 65536"/>
                <a:gd name="T19" fmla="*/ 0 60000 65536"/>
                <a:gd name="T20" fmla="*/ 0 60000 65536"/>
                <a:gd name="T21" fmla="*/ 0 w 121"/>
                <a:gd name="T22" fmla="*/ 0 h 300"/>
                <a:gd name="T23" fmla="*/ 121 w 121"/>
                <a:gd name="T24" fmla="*/ 300 h 3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1" h="300">
                  <a:moveTo>
                    <a:pt x="121" y="300"/>
                  </a:moveTo>
                  <a:lnTo>
                    <a:pt x="54" y="59"/>
                  </a:lnTo>
                  <a:lnTo>
                    <a:pt x="63" y="61"/>
                  </a:lnTo>
                  <a:lnTo>
                    <a:pt x="23" y="0"/>
                  </a:lnTo>
                  <a:lnTo>
                    <a:pt x="0" y="63"/>
                  </a:lnTo>
                  <a:lnTo>
                    <a:pt x="38" y="57"/>
                  </a:lnTo>
                  <a:lnTo>
                    <a:pt x="121" y="300"/>
                  </a:lnTo>
                  <a:close/>
                </a:path>
              </a:pathLst>
            </a:custGeom>
            <a:solidFill>
              <a:srgbClr val="000000"/>
            </a:solidFill>
            <a:ln w="9525">
              <a:noFill/>
              <a:round/>
              <a:headEnd/>
              <a:tailEnd/>
            </a:ln>
          </p:spPr>
          <p:txBody>
            <a:bodyPr/>
            <a:lstStyle/>
            <a:p>
              <a:endParaRPr lang="en-US"/>
            </a:p>
          </p:txBody>
        </p:sp>
        <p:sp>
          <p:nvSpPr>
            <p:cNvPr id="23563" name="Freeform 12"/>
            <p:cNvSpPr>
              <a:spLocks/>
            </p:cNvSpPr>
            <p:nvPr/>
          </p:nvSpPr>
          <p:spPr bwMode="auto">
            <a:xfrm>
              <a:off x="4324" y="2024"/>
              <a:ext cx="367" cy="600"/>
            </a:xfrm>
            <a:custGeom>
              <a:avLst/>
              <a:gdLst>
                <a:gd name="T0" fmla="*/ 1773 w 167"/>
                <a:gd name="T1" fmla="*/ 1185 h 427"/>
                <a:gd name="T2" fmla="*/ 604 w 167"/>
                <a:gd name="T3" fmla="*/ 198 h 427"/>
                <a:gd name="T4" fmla="*/ 734 w 167"/>
                <a:gd name="T5" fmla="*/ 200 h 427"/>
                <a:gd name="T6" fmla="*/ 266 w 167"/>
                <a:gd name="T7" fmla="*/ 0 h 427"/>
                <a:gd name="T8" fmla="*/ 0 w 167"/>
                <a:gd name="T9" fmla="*/ 205 h 427"/>
                <a:gd name="T10" fmla="*/ 382 w 167"/>
                <a:gd name="T11" fmla="*/ 185 h 427"/>
                <a:gd name="T12" fmla="*/ 1773 w 167"/>
                <a:gd name="T13" fmla="*/ 1185 h 427"/>
                <a:gd name="T14" fmla="*/ 0 60000 65536"/>
                <a:gd name="T15" fmla="*/ 0 60000 65536"/>
                <a:gd name="T16" fmla="*/ 0 60000 65536"/>
                <a:gd name="T17" fmla="*/ 0 60000 65536"/>
                <a:gd name="T18" fmla="*/ 0 60000 65536"/>
                <a:gd name="T19" fmla="*/ 0 60000 65536"/>
                <a:gd name="T20" fmla="*/ 0 60000 65536"/>
                <a:gd name="T21" fmla="*/ 0 w 167"/>
                <a:gd name="T22" fmla="*/ 0 h 427"/>
                <a:gd name="T23" fmla="*/ 167 w 167"/>
                <a:gd name="T24" fmla="*/ 427 h 4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7" h="427">
                  <a:moveTo>
                    <a:pt x="167" y="427"/>
                  </a:moveTo>
                  <a:lnTo>
                    <a:pt x="57" y="71"/>
                  </a:lnTo>
                  <a:lnTo>
                    <a:pt x="69" y="72"/>
                  </a:lnTo>
                  <a:lnTo>
                    <a:pt x="25" y="0"/>
                  </a:lnTo>
                  <a:lnTo>
                    <a:pt x="0" y="74"/>
                  </a:lnTo>
                  <a:lnTo>
                    <a:pt x="36" y="67"/>
                  </a:lnTo>
                  <a:lnTo>
                    <a:pt x="167" y="427"/>
                  </a:lnTo>
                  <a:close/>
                </a:path>
              </a:pathLst>
            </a:custGeom>
            <a:solidFill>
              <a:srgbClr val="000000"/>
            </a:solidFill>
            <a:ln w="9525">
              <a:noFill/>
              <a:round/>
              <a:headEnd/>
              <a:tailEnd/>
            </a:ln>
          </p:spPr>
          <p:txBody>
            <a:bodyPr/>
            <a:lstStyle/>
            <a:p>
              <a:endParaRPr lang="en-US"/>
            </a:p>
          </p:txBody>
        </p:sp>
        <p:sp>
          <p:nvSpPr>
            <p:cNvPr id="23564" name="Freeform 13"/>
            <p:cNvSpPr>
              <a:spLocks/>
            </p:cNvSpPr>
            <p:nvPr/>
          </p:nvSpPr>
          <p:spPr bwMode="auto">
            <a:xfrm>
              <a:off x="3932" y="2402"/>
              <a:ext cx="156" cy="419"/>
            </a:xfrm>
            <a:custGeom>
              <a:avLst/>
              <a:gdLst>
                <a:gd name="T0" fmla="*/ 105 w 71"/>
                <a:gd name="T1" fmla="*/ 0 h 298"/>
                <a:gd name="T2" fmla="*/ 125 w 71"/>
                <a:gd name="T3" fmla="*/ 28 h 298"/>
                <a:gd name="T4" fmla="*/ 149 w 71"/>
                <a:gd name="T5" fmla="*/ 101 h 298"/>
                <a:gd name="T6" fmla="*/ 213 w 71"/>
                <a:gd name="T7" fmla="*/ 208 h 298"/>
                <a:gd name="T8" fmla="*/ 266 w 71"/>
                <a:gd name="T9" fmla="*/ 340 h 298"/>
                <a:gd name="T10" fmla="*/ 363 w 71"/>
                <a:gd name="T11" fmla="*/ 481 h 298"/>
                <a:gd name="T12" fmla="*/ 479 w 71"/>
                <a:gd name="T13" fmla="*/ 617 h 298"/>
                <a:gd name="T14" fmla="*/ 604 w 71"/>
                <a:gd name="T15" fmla="*/ 734 h 298"/>
                <a:gd name="T16" fmla="*/ 754 w 71"/>
                <a:gd name="T17" fmla="*/ 828 h 298"/>
                <a:gd name="T18" fmla="*/ 0 w 71"/>
                <a:gd name="T19" fmla="*/ 232 h 298"/>
                <a:gd name="T20" fmla="*/ 105 w 71"/>
                <a:gd name="T21" fmla="*/ 0 h 29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1"/>
                <a:gd name="T34" fmla="*/ 0 h 298"/>
                <a:gd name="T35" fmla="*/ 71 w 71"/>
                <a:gd name="T36" fmla="*/ 298 h 29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1" h="298">
                  <a:moveTo>
                    <a:pt x="10" y="0"/>
                  </a:moveTo>
                  <a:lnTo>
                    <a:pt x="12" y="10"/>
                  </a:lnTo>
                  <a:lnTo>
                    <a:pt x="14" y="36"/>
                  </a:lnTo>
                  <a:lnTo>
                    <a:pt x="20" y="75"/>
                  </a:lnTo>
                  <a:lnTo>
                    <a:pt x="25" y="122"/>
                  </a:lnTo>
                  <a:lnTo>
                    <a:pt x="34" y="173"/>
                  </a:lnTo>
                  <a:lnTo>
                    <a:pt x="45" y="222"/>
                  </a:lnTo>
                  <a:lnTo>
                    <a:pt x="57" y="264"/>
                  </a:lnTo>
                  <a:lnTo>
                    <a:pt x="71" y="298"/>
                  </a:lnTo>
                  <a:lnTo>
                    <a:pt x="0" y="83"/>
                  </a:lnTo>
                  <a:lnTo>
                    <a:pt x="10" y="0"/>
                  </a:lnTo>
                  <a:close/>
                </a:path>
              </a:pathLst>
            </a:custGeom>
            <a:solidFill>
              <a:srgbClr val="FFFFFF"/>
            </a:solidFill>
            <a:ln w="9525">
              <a:noFill/>
              <a:round/>
              <a:headEnd/>
              <a:tailEnd/>
            </a:ln>
          </p:spPr>
          <p:txBody>
            <a:bodyPr/>
            <a:lstStyle/>
            <a:p>
              <a:endParaRPr lang="en-US"/>
            </a:p>
          </p:txBody>
        </p:sp>
        <p:sp>
          <p:nvSpPr>
            <p:cNvPr id="23565" name="Freeform 14"/>
            <p:cNvSpPr>
              <a:spLocks/>
            </p:cNvSpPr>
            <p:nvPr/>
          </p:nvSpPr>
          <p:spPr bwMode="auto">
            <a:xfrm>
              <a:off x="4307" y="3145"/>
              <a:ext cx="336" cy="261"/>
            </a:xfrm>
            <a:custGeom>
              <a:avLst/>
              <a:gdLst>
                <a:gd name="T0" fmla="*/ 1621 w 153"/>
                <a:gd name="T1" fmla="*/ 514 h 186"/>
                <a:gd name="T2" fmla="*/ 1577 w 153"/>
                <a:gd name="T3" fmla="*/ 502 h 186"/>
                <a:gd name="T4" fmla="*/ 1443 w 153"/>
                <a:gd name="T5" fmla="*/ 479 h 186"/>
                <a:gd name="T6" fmla="*/ 1250 w 153"/>
                <a:gd name="T7" fmla="*/ 434 h 186"/>
                <a:gd name="T8" fmla="*/ 1017 w 153"/>
                <a:gd name="T9" fmla="*/ 372 h 186"/>
                <a:gd name="T10" fmla="*/ 753 w 153"/>
                <a:gd name="T11" fmla="*/ 302 h 186"/>
                <a:gd name="T12" fmla="*/ 488 w 153"/>
                <a:gd name="T13" fmla="*/ 213 h 186"/>
                <a:gd name="T14" fmla="*/ 222 w 153"/>
                <a:gd name="T15" fmla="*/ 111 h 186"/>
                <a:gd name="T16" fmla="*/ 0 w 153"/>
                <a:gd name="T17" fmla="*/ 0 h 186"/>
                <a:gd name="T18" fmla="*/ 887 w 153"/>
                <a:gd name="T19" fmla="*/ 417 h 186"/>
                <a:gd name="T20" fmla="*/ 1621 w 153"/>
                <a:gd name="T21" fmla="*/ 514 h 1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3"/>
                <a:gd name="T34" fmla="*/ 0 h 186"/>
                <a:gd name="T35" fmla="*/ 153 w 153"/>
                <a:gd name="T36" fmla="*/ 186 h 18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3" h="186">
                  <a:moveTo>
                    <a:pt x="153" y="186"/>
                  </a:moveTo>
                  <a:lnTo>
                    <a:pt x="149" y="182"/>
                  </a:lnTo>
                  <a:lnTo>
                    <a:pt x="136" y="173"/>
                  </a:lnTo>
                  <a:lnTo>
                    <a:pt x="118" y="157"/>
                  </a:lnTo>
                  <a:lnTo>
                    <a:pt x="96" y="135"/>
                  </a:lnTo>
                  <a:lnTo>
                    <a:pt x="71" y="109"/>
                  </a:lnTo>
                  <a:lnTo>
                    <a:pt x="46" y="77"/>
                  </a:lnTo>
                  <a:lnTo>
                    <a:pt x="21" y="40"/>
                  </a:lnTo>
                  <a:lnTo>
                    <a:pt x="0" y="0"/>
                  </a:lnTo>
                  <a:lnTo>
                    <a:pt x="84" y="151"/>
                  </a:lnTo>
                  <a:lnTo>
                    <a:pt x="153" y="186"/>
                  </a:lnTo>
                  <a:close/>
                </a:path>
              </a:pathLst>
            </a:custGeom>
            <a:solidFill>
              <a:srgbClr val="FFFFFF"/>
            </a:solidFill>
            <a:ln w="9525">
              <a:noFill/>
              <a:round/>
              <a:headEnd/>
              <a:tailEnd/>
            </a:ln>
          </p:spPr>
          <p:txBody>
            <a:bodyPr/>
            <a:lstStyle/>
            <a:p>
              <a:endParaRPr lang="en-US"/>
            </a:p>
          </p:txBody>
        </p:sp>
        <p:sp>
          <p:nvSpPr>
            <p:cNvPr id="23566" name="Freeform 15"/>
            <p:cNvSpPr>
              <a:spLocks/>
            </p:cNvSpPr>
            <p:nvPr/>
          </p:nvSpPr>
          <p:spPr bwMode="auto">
            <a:xfrm>
              <a:off x="4842" y="3264"/>
              <a:ext cx="66" cy="112"/>
            </a:xfrm>
            <a:custGeom>
              <a:avLst/>
              <a:gdLst>
                <a:gd name="T0" fmla="*/ 319 w 30"/>
                <a:gd name="T1" fmla="*/ 225 h 79"/>
                <a:gd name="T2" fmla="*/ 202 w 30"/>
                <a:gd name="T3" fmla="*/ 0 h 79"/>
                <a:gd name="T4" fmla="*/ 0 w 30"/>
                <a:gd name="T5" fmla="*/ 207 h 79"/>
                <a:gd name="T6" fmla="*/ 319 w 30"/>
                <a:gd name="T7" fmla="*/ 225 h 79"/>
                <a:gd name="T8" fmla="*/ 0 60000 65536"/>
                <a:gd name="T9" fmla="*/ 0 60000 65536"/>
                <a:gd name="T10" fmla="*/ 0 60000 65536"/>
                <a:gd name="T11" fmla="*/ 0 60000 65536"/>
                <a:gd name="T12" fmla="*/ 0 w 30"/>
                <a:gd name="T13" fmla="*/ 0 h 79"/>
                <a:gd name="T14" fmla="*/ 30 w 30"/>
                <a:gd name="T15" fmla="*/ 79 h 79"/>
              </a:gdLst>
              <a:ahLst/>
              <a:cxnLst>
                <a:cxn ang="T8">
                  <a:pos x="T0" y="T1"/>
                </a:cxn>
                <a:cxn ang="T9">
                  <a:pos x="T2" y="T3"/>
                </a:cxn>
                <a:cxn ang="T10">
                  <a:pos x="T4" y="T5"/>
                </a:cxn>
                <a:cxn ang="T11">
                  <a:pos x="T6" y="T7"/>
                </a:cxn>
              </a:cxnLst>
              <a:rect l="T12" t="T13" r="T14" b="T15"/>
              <a:pathLst>
                <a:path w="30" h="79">
                  <a:moveTo>
                    <a:pt x="30" y="79"/>
                  </a:moveTo>
                  <a:lnTo>
                    <a:pt x="19" y="0"/>
                  </a:lnTo>
                  <a:lnTo>
                    <a:pt x="0" y="73"/>
                  </a:lnTo>
                  <a:lnTo>
                    <a:pt x="30" y="79"/>
                  </a:lnTo>
                  <a:close/>
                </a:path>
              </a:pathLst>
            </a:custGeom>
            <a:solidFill>
              <a:srgbClr val="000000"/>
            </a:solidFill>
            <a:ln w="9525">
              <a:noFill/>
              <a:round/>
              <a:headEnd/>
              <a:tailEnd/>
            </a:ln>
          </p:spPr>
          <p:txBody>
            <a:bodyPr/>
            <a:lstStyle/>
            <a:p>
              <a:endParaRPr lang="en-US"/>
            </a:p>
          </p:txBody>
        </p:sp>
        <p:sp>
          <p:nvSpPr>
            <p:cNvPr id="23567" name="Freeform 16"/>
            <p:cNvSpPr>
              <a:spLocks/>
            </p:cNvSpPr>
            <p:nvPr/>
          </p:nvSpPr>
          <p:spPr bwMode="auto">
            <a:xfrm>
              <a:off x="4520" y="3166"/>
              <a:ext cx="72" cy="75"/>
            </a:xfrm>
            <a:custGeom>
              <a:avLst/>
              <a:gdLst>
                <a:gd name="T0" fmla="*/ 0 w 33"/>
                <a:gd name="T1" fmla="*/ 150 h 53"/>
                <a:gd name="T2" fmla="*/ 343 w 33"/>
                <a:gd name="T3" fmla="*/ 0 h 53"/>
                <a:gd name="T4" fmla="*/ 0 w 33"/>
                <a:gd name="T5" fmla="*/ 150 h 53"/>
                <a:gd name="T6" fmla="*/ 0 60000 65536"/>
                <a:gd name="T7" fmla="*/ 0 60000 65536"/>
                <a:gd name="T8" fmla="*/ 0 60000 65536"/>
                <a:gd name="T9" fmla="*/ 0 w 33"/>
                <a:gd name="T10" fmla="*/ 0 h 53"/>
                <a:gd name="T11" fmla="*/ 33 w 33"/>
                <a:gd name="T12" fmla="*/ 53 h 53"/>
              </a:gdLst>
              <a:ahLst/>
              <a:cxnLst>
                <a:cxn ang="T6">
                  <a:pos x="T0" y="T1"/>
                </a:cxn>
                <a:cxn ang="T7">
                  <a:pos x="T2" y="T3"/>
                </a:cxn>
                <a:cxn ang="T8">
                  <a:pos x="T4" y="T5"/>
                </a:cxn>
              </a:cxnLst>
              <a:rect l="T9" t="T10" r="T11" b="T12"/>
              <a:pathLst>
                <a:path w="33" h="53">
                  <a:moveTo>
                    <a:pt x="0" y="53"/>
                  </a:moveTo>
                  <a:lnTo>
                    <a:pt x="33" y="0"/>
                  </a:lnTo>
                  <a:lnTo>
                    <a:pt x="0" y="53"/>
                  </a:lnTo>
                  <a:close/>
                </a:path>
              </a:pathLst>
            </a:custGeom>
            <a:solidFill>
              <a:srgbClr val="000000"/>
            </a:solidFill>
            <a:ln w="9525">
              <a:noFill/>
              <a:round/>
              <a:headEnd/>
              <a:tailEnd/>
            </a:ln>
          </p:spPr>
          <p:txBody>
            <a:bodyPr/>
            <a:lstStyle/>
            <a:p>
              <a:endParaRPr lang="en-US"/>
            </a:p>
          </p:txBody>
        </p:sp>
        <p:sp>
          <p:nvSpPr>
            <p:cNvPr id="23568" name="Freeform 17"/>
            <p:cNvSpPr>
              <a:spLocks/>
            </p:cNvSpPr>
            <p:nvPr/>
          </p:nvSpPr>
          <p:spPr bwMode="auto">
            <a:xfrm>
              <a:off x="4994" y="3053"/>
              <a:ext cx="90" cy="83"/>
            </a:xfrm>
            <a:custGeom>
              <a:avLst/>
              <a:gdLst>
                <a:gd name="T0" fmla="*/ 435 w 41"/>
                <a:gd name="T1" fmla="*/ 149 h 59"/>
                <a:gd name="T2" fmla="*/ 0 w 41"/>
                <a:gd name="T3" fmla="*/ 0 h 59"/>
                <a:gd name="T4" fmla="*/ 222 w 41"/>
                <a:gd name="T5" fmla="*/ 165 h 59"/>
                <a:gd name="T6" fmla="*/ 435 w 41"/>
                <a:gd name="T7" fmla="*/ 149 h 59"/>
                <a:gd name="T8" fmla="*/ 0 60000 65536"/>
                <a:gd name="T9" fmla="*/ 0 60000 65536"/>
                <a:gd name="T10" fmla="*/ 0 60000 65536"/>
                <a:gd name="T11" fmla="*/ 0 60000 65536"/>
                <a:gd name="T12" fmla="*/ 0 w 41"/>
                <a:gd name="T13" fmla="*/ 0 h 59"/>
                <a:gd name="T14" fmla="*/ 41 w 41"/>
                <a:gd name="T15" fmla="*/ 59 h 59"/>
              </a:gdLst>
              <a:ahLst/>
              <a:cxnLst>
                <a:cxn ang="T8">
                  <a:pos x="T0" y="T1"/>
                </a:cxn>
                <a:cxn ang="T9">
                  <a:pos x="T2" y="T3"/>
                </a:cxn>
                <a:cxn ang="T10">
                  <a:pos x="T4" y="T5"/>
                </a:cxn>
                <a:cxn ang="T11">
                  <a:pos x="T6" y="T7"/>
                </a:cxn>
              </a:cxnLst>
              <a:rect l="T12" t="T13" r="T14" b="T15"/>
              <a:pathLst>
                <a:path w="41" h="59">
                  <a:moveTo>
                    <a:pt x="41" y="53"/>
                  </a:moveTo>
                  <a:lnTo>
                    <a:pt x="0" y="0"/>
                  </a:lnTo>
                  <a:lnTo>
                    <a:pt x="21" y="59"/>
                  </a:lnTo>
                  <a:lnTo>
                    <a:pt x="41" y="53"/>
                  </a:lnTo>
                  <a:close/>
                </a:path>
              </a:pathLst>
            </a:custGeom>
            <a:solidFill>
              <a:srgbClr val="000000"/>
            </a:solidFill>
            <a:ln w="9525">
              <a:noFill/>
              <a:round/>
              <a:headEnd/>
              <a:tailEnd/>
            </a:ln>
          </p:spPr>
          <p:txBody>
            <a:bodyPr/>
            <a:lstStyle/>
            <a:p>
              <a:endParaRPr lang="en-US"/>
            </a:p>
          </p:txBody>
        </p:sp>
        <p:sp>
          <p:nvSpPr>
            <p:cNvPr id="23569" name="Freeform 18"/>
            <p:cNvSpPr>
              <a:spLocks/>
            </p:cNvSpPr>
            <p:nvPr/>
          </p:nvSpPr>
          <p:spPr bwMode="auto">
            <a:xfrm>
              <a:off x="4998" y="2837"/>
              <a:ext cx="92" cy="43"/>
            </a:xfrm>
            <a:custGeom>
              <a:avLst/>
              <a:gdLst>
                <a:gd name="T0" fmla="*/ 442 w 42"/>
                <a:gd name="T1" fmla="*/ 35 h 31"/>
                <a:gd name="T2" fmla="*/ 0 w 42"/>
                <a:gd name="T3" fmla="*/ 0 h 31"/>
                <a:gd name="T4" fmla="*/ 423 w 42"/>
                <a:gd name="T5" fmla="*/ 83 h 31"/>
                <a:gd name="T6" fmla="*/ 442 w 42"/>
                <a:gd name="T7" fmla="*/ 35 h 31"/>
                <a:gd name="T8" fmla="*/ 0 60000 65536"/>
                <a:gd name="T9" fmla="*/ 0 60000 65536"/>
                <a:gd name="T10" fmla="*/ 0 60000 65536"/>
                <a:gd name="T11" fmla="*/ 0 60000 65536"/>
                <a:gd name="T12" fmla="*/ 0 w 42"/>
                <a:gd name="T13" fmla="*/ 0 h 31"/>
                <a:gd name="T14" fmla="*/ 42 w 42"/>
                <a:gd name="T15" fmla="*/ 31 h 31"/>
              </a:gdLst>
              <a:ahLst/>
              <a:cxnLst>
                <a:cxn ang="T8">
                  <a:pos x="T0" y="T1"/>
                </a:cxn>
                <a:cxn ang="T9">
                  <a:pos x="T2" y="T3"/>
                </a:cxn>
                <a:cxn ang="T10">
                  <a:pos x="T4" y="T5"/>
                </a:cxn>
                <a:cxn ang="T11">
                  <a:pos x="T6" y="T7"/>
                </a:cxn>
              </a:cxnLst>
              <a:rect l="T12" t="T13" r="T14" b="T15"/>
              <a:pathLst>
                <a:path w="42" h="31">
                  <a:moveTo>
                    <a:pt x="42" y="13"/>
                  </a:moveTo>
                  <a:lnTo>
                    <a:pt x="0" y="0"/>
                  </a:lnTo>
                  <a:lnTo>
                    <a:pt x="40" y="31"/>
                  </a:lnTo>
                  <a:lnTo>
                    <a:pt x="42" y="13"/>
                  </a:lnTo>
                  <a:close/>
                </a:path>
              </a:pathLst>
            </a:custGeom>
            <a:solidFill>
              <a:srgbClr val="000000"/>
            </a:solidFill>
            <a:ln w="9525">
              <a:noFill/>
              <a:round/>
              <a:headEnd/>
              <a:tailEnd/>
            </a:ln>
          </p:spPr>
          <p:txBody>
            <a:bodyPr/>
            <a:lstStyle/>
            <a:p>
              <a:endParaRPr lang="en-US"/>
            </a:p>
          </p:txBody>
        </p:sp>
        <p:sp>
          <p:nvSpPr>
            <p:cNvPr id="23570" name="Freeform 19"/>
            <p:cNvSpPr>
              <a:spLocks/>
            </p:cNvSpPr>
            <p:nvPr/>
          </p:nvSpPr>
          <p:spPr bwMode="auto">
            <a:xfrm>
              <a:off x="5002" y="2624"/>
              <a:ext cx="73" cy="5"/>
            </a:xfrm>
            <a:custGeom>
              <a:avLst/>
              <a:gdLst>
                <a:gd name="T0" fmla="*/ 0 w 33"/>
                <a:gd name="T1" fmla="*/ 13 h 3"/>
                <a:gd name="T2" fmla="*/ 356 w 33"/>
                <a:gd name="T3" fmla="*/ 0 h 3"/>
                <a:gd name="T4" fmla="*/ 0 w 33"/>
                <a:gd name="T5" fmla="*/ 13 h 3"/>
                <a:gd name="T6" fmla="*/ 0 60000 65536"/>
                <a:gd name="T7" fmla="*/ 0 60000 65536"/>
                <a:gd name="T8" fmla="*/ 0 60000 65536"/>
                <a:gd name="T9" fmla="*/ 0 w 33"/>
                <a:gd name="T10" fmla="*/ 0 h 3"/>
                <a:gd name="T11" fmla="*/ 33 w 33"/>
                <a:gd name="T12" fmla="*/ 3 h 3"/>
              </a:gdLst>
              <a:ahLst/>
              <a:cxnLst>
                <a:cxn ang="T6">
                  <a:pos x="T0" y="T1"/>
                </a:cxn>
                <a:cxn ang="T7">
                  <a:pos x="T2" y="T3"/>
                </a:cxn>
                <a:cxn ang="T8">
                  <a:pos x="T4" y="T5"/>
                </a:cxn>
              </a:cxnLst>
              <a:rect l="T9" t="T10" r="T11" b="T12"/>
              <a:pathLst>
                <a:path w="33" h="3">
                  <a:moveTo>
                    <a:pt x="0" y="3"/>
                  </a:moveTo>
                  <a:lnTo>
                    <a:pt x="33" y="0"/>
                  </a:lnTo>
                  <a:lnTo>
                    <a:pt x="0" y="3"/>
                  </a:lnTo>
                  <a:close/>
                </a:path>
              </a:pathLst>
            </a:custGeom>
            <a:solidFill>
              <a:srgbClr val="000000"/>
            </a:solidFill>
            <a:ln w="9525">
              <a:noFill/>
              <a:round/>
              <a:headEnd/>
              <a:tailEnd/>
            </a:ln>
          </p:spPr>
          <p:txBody>
            <a:bodyPr/>
            <a:lstStyle/>
            <a:p>
              <a:endParaRPr lang="en-US"/>
            </a:p>
          </p:txBody>
        </p:sp>
        <p:sp>
          <p:nvSpPr>
            <p:cNvPr id="23571" name="Freeform 20"/>
            <p:cNvSpPr>
              <a:spLocks/>
            </p:cNvSpPr>
            <p:nvPr/>
          </p:nvSpPr>
          <p:spPr bwMode="auto">
            <a:xfrm>
              <a:off x="4858" y="2381"/>
              <a:ext cx="74" cy="23"/>
            </a:xfrm>
            <a:custGeom>
              <a:avLst/>
              <a:gdLst>
                <a:gd name="T0" fmla="*/ 0 w 34"/>
                <a:gd name="T1" fmla="*/ 47 h 16"/>
                <a:gd name="T2" fmla="*/ 350 w 34"/>
                <a:gd name="T3" fmla="*/ 0 h 16"/>
                <a:gd name="T4" fmla="*/ 0 w 34"/>
                <a:gd name="T5" fmla="*/ 47 h 16"/>
                <a:gd name="T6" fmla="*/ 0 60000 65536"/>
                <a:gd name="T7" fmla="*/ 0 60000 65536"/>
                <a:gd name="T8" fmla="*/ 0 60000 65536"/>
                <a:gd name="T9" fmla="*/ 0 w 34"/>
                <a:gd name="T10" fmla="*/ 0 h 16"/>
                <a:gd name="T11" fmla="*/ 34 w 34"/>
                <a:gd name="T12" fmla="*/ 16 h 16"/>
              </a:gdLst>
              <a:ahLst/>
              <a:cxnLst>
                <a:cxn ang="T6">
                  <a:pos x="T0" y="T1"/>
                </a:cxn>
                <a:cxn ang="T7">
                  <a:pos x="T2" y="T3"/>
                </a:cxn>
                <a:cxn ang="T8">
                  <a:pos x="T4" y="T5"/>
                </a:cxn>
              </a:cxnLst>
              <a:rect l="T9" t="T10" r="T11" b="T12"/>
              <a:pathLst>
                <a:path w="34" h="16">
                  <a:moveTo>
                    <a:pt x="0" y="16"/>
                  </a:moveTo>
                  <a:lnTo>
                    <a:pt x="34" y="0"/>
                  </a:lnTo>
                  <a:lnTo>
                    <a:pt x="0" y="16"/>
                  </a:lnTo>
                  <a:close/>
                </a:path>
              </a:pathLst>
            </a:custGeom>
            <a:solidFill>
              <a:srgbClr val="000000"/>
            </a:solidFill>
            <a:ln w="9525">
              <a:noFill/>
              <a:round/>
              <a:headEnd/>
              <a:tailEnd/>
            </a:ln>
          </p:spPr>
          <p:txBody>
            <a:bodyPr/>
            <a:lstStyle/>
            <a:p>
              <a:endParaRPr lang="en-US"/>
            </a:p>
          </p:txBody>
        </p:sp>
        <p:sp>
          <p:nvSpPr>
            <p:cNvPr id="23572" name="Freeform 21"/>
            <p:cNvSpPr>
              <a:spLocks/>
            </p:cNvSpPr>
            <p:nvPr/>
          </p:nvSpPr>
          <p:spPr bwMode="auto">
            <a:xfrm>
              <a:off x="4682" y="2122"/>
              <a:ext cx="53" cy="55"/>
            </a:xfrm>
            <a:custGeom>
              <a:avLst/>
              <a:gdLst>
                <a:gd name="T0" fmla="*/ 0 w 24"/>
                <a:gd name="T1" fmla="*/ 63 h 39"/>
                <a:gd name="T2" fmla="*/ 258 w 24"/>
                <a:gd name="T3" fmla="*/ 0 h 39"/>
                <a:gd name="T4" fmla="*/ 132 w 24"/>
                <a:gd name="T5" fmla="*/ 110 h 39"/>
                <a:gd name="T6" fmla="*/ 0 w 24"/>
                <a:gd name="T7" fmla="*/ 63 h 39"/>
                <a:gd name="T8" fmla="*/ 0 60000 65536"/>
                <a:gd name="T9" fmla="*/ 0 60000 65536"/>
                <a:gd name="T10" fmla="*/ 0 60000 65536"/>
                <a:gd name="T11" fmla="*/ 0 60000 65536"/>
                <a:gd name="T12" fmla="*/ 0 w 24"/>
                <a:gd name="T13" fmla="*/ 0 h 39"/>
                <a:gd name="T14" fmla="*/ 24 w 24"/>
                <a:gd name="T15" fmla="*/ 39 h 39"/>
              </a:gdLst>
              <a:ahLst/>
              <a:cxnLst>
                <a:cxn ang="T8">
                  <a:pos x="T0" y="T1"/>
                </a:cxn>
                <a:cxn ang="T9">
                  <a:pos x="T2" y="T3"/>
                </a:cxn>
                <a:cxn ang="T10">
                  <a:pos x="T4" y="T5"/>
                </a:cxn>
                <a:cxn ang="T11">
                  <a:pos x="T6" y="T7"/>
                </a:cxn>
              </a:cxnLst>
              <a:rect l="T12" t="T13" r="T14" b="T15"/>
              <a:pathLst>
                <a:path w="24" h="39">
                  <a:moveTo>
                    <a:pt x="0" y="23"/>
                  </a:moveTo>
                  <a:lnTo>
                    <a:pt x="24" y="0"/>
                  </a:lnTo>
                  <a:lnTo>
                    <a:pt x="12" y="39"/>
                  </a:lnTo>
                  <a:lnTo>
                    <a:pt x="0" y="23"/>
                  </a:lnTo>
                  <a:close/>
                </a:path>
              </a:pathLst>
            </a:custGeom>
            <a:solidFill>
              <a:srgbClr val="000000"/>
            </a:solidFill>
            <a:ln w="9525">
              <a:noFill/>
              <a:round/>
              <a:headEnd/>
              <a:tailEnd/>
            </a:ln>
          </p:spPr>
          <p:txBody>
            <a:bodyPr/>
            <a:lstStyle/>
            <a:p>
              <a:endParaRPr lang="en-US"/>
            </a:p>
          </p:txBody>
        </p:sp>
        <p:sp>
          <p:nvSpPr>
            <p:cNvPr id="23573" name="Freeform 22"/>
            <p:cNvSpPr>
              <a:spLocks/>
            </p:cNvSpPr>
            <p:nvPr/>
          </p:nvSpPr>
          <p:spPr bwMode="auto">
            <a:xfrm>
              <a:off x="4123" y="2113"/>
              <a:ext cx="123" cy="53"/>
            </a:xfrm>
            <a:custGeom>
              <a:avLst/>
              <a:gdLst>
                <a:gd name="T0" fmla="*/ 593 w 56"/>
                <a:gd name="T1" fmla="*/ 98 h 38"/>
                <a:gd name="T2" fmla="*/ 0 w 56"/>
                <a:gd name="T3" fmla="*/ 0 h 38"/>
                <a:gd name="T4" fmla="*/ 266 w 56"/>
                <a:gd name="T5" fmla="*/ 103 h 38"/>
                <a:gd name="T6" fmla="*/ 593 w 56"/>
                <a:gd name="T7" fmla="*/ 98 h 38"/>
                <a:gd name="T8" fmla="*/ 0 60000 65536"/>
                <a:gd name="T9" fmla="*/ 0 60000 65536"/>
                <a:gd name="T10" fmla="*/ 0 60000 65536"/>
                <a:gd name="T11" fmla="*/ 0 60000 65536"/>
                <a:gd name="T12" fmla="*/ 0 w 56"/>
                <a:gd name="T13" fmla="*/ 0 h 38"/>
                <a:gd name="T14" fmla="*/ 56 w 56"/>
                <a:gd name="T15" fmla="*/ 38 h 38"/>
              </a:gdLst>
              <a:ahLst/>
              <a:cxnLst>
                <a:cxn ang="T8">
                  <a:pos x="T0" y="T1"/>
                </a:cxn>
                <a:cxn ang="T9">
                  <a:pos x="T2" y="T3"/>
                </a:cxn>
                <a:cxn ang="T10">
                  <a:pos x="T4" y="T5"/>
                </a:cxn>
                <a:cxn ang="T11">
                  <a:pos x="T6" y="T7"/>
                </a:cxn>
              </a:cxnLst>
              <a:rect l="T12" t="T13" r="T14" b="T15"/>
              <a:pathLst>
                <a:path w="56" h="38">
                  <a:moveTo>
                    <a:pt x="56" y="36"/>
                  </a:moveTo>
                  <a:lnTo>
                    <a:pt x="0" y="0"/>
                  </a:lnTo>
                  <a:lnTo>
                    <a:pt x="25" y="38"/>
                  </a:lnTo>
                  <a:lnTo>
                    <a:pt x="56" y="36"/>
                  </a:lnTo>
                  <a:close/>
                </a:path>
              </a:pathLst>
            </a:custGeom>
            <a:solidFill>
              <a:srgbClr val="000000"/>
            </a:solidFill>
            <a:ln w="9525">
              <a:noFill/>
              <a:round/>
              <a:headEnd/>
              <a:tailEnd/>
            </a:ln>
          </p:spPr>
          <p:txBody>
            <a:bodyPr/>
            <a:lstStyle/>
            <a:p>
              <a:endParaRPr lang="en-US"/>
            </a:p>
          </p:txBody>
        </p:sp>
        <p:sp>
          <p:nvSpPr>
            <p:cNvPr id="23574" name="Freeform 23"/>
            <p:cNvSpPr>
              <a:spLocks/>
            </p:cNvSpPr>
            <p:nvPr/>
          </p:nvSpPr>
          <p:spPr bwMode="auto">
            <a:xfrm>
              <a:off x="4136" y="2408"/>
              <a:ext cx="145" cy="55"/>
            </a:xfrm>
            <a:custGeom>
              <a:avLst/>
              <a:gdLst>
                <a:gd name="T0" fmla="*/ 701 w 66"/>
                <a:gd name="T1" fmla="*/ 76 h 39"/>
                <a:gd name="T2" fmla="*/ 0 w 66"/>
                <a:gd name="T3" fmla="*/ 0 h 39"/>
                <a:gd name="T4" fmla="*/ 444 w 66"/>
                <a:gd name="T5" fmla="*/ 110 h 39"/>
                <a:gd name="T6" fmla="*/ 701 w 66"/>
                <a:gd name="T7" fmla="*/ 76 h 39"/>
                <a:gd name="T8" fmla="*/ 0 60000 65536"/>
                <a:gd name="T9" fmla="*/ 0 60000 65536"/>
                <a:gd name="T10" fmla="*/ 0 60000 65536"/>
                <a:gd name="T11" fmla="*/ 0 60000 65536"/>
                <a:gd name="T12" fmla="*/ 0 w 66"/>
                <a:gd name="T13" fmla="*/ 0 h 39"/>
                <a:gd name="T14" fmla="*/ 66 w 66"/>
                <a:gd name="T15" fmla="*/ 39 h 39"/>
              </a:gdLst>
              <a:ahLst/>
              <a:cxnLst>
                <a:cxn ang="T8">
                  <a:pos x="T0" y="T1"/>
                </a:cxn>
                <a:cxn ang="T9">
                  <a:pos x="T2" y="T3"/>
                </a:cxn>
                <a:cxn ang="T10">
                  <a:pos x="T4" y="T5"/>
                </a:cxn>
                <a:cxn ang="T11">
                  <a:pos x="T6" y="T7"/>
                </a:cxn>
              </a:cxnLst>
              <a:rect l="T12" t="T13" r="T14" b="T15"/>
              <a:pathLst>
                <a:path w="66" h="39">
                  <a:moveTo>
                    <a:pt x="66" y="27"/>
                  </a:moveTo>
                  <a:lnTo>
                    <a:pt x="0" y="0"/>
                  </a:lnTo>
                  <a:lnTo>
                    <a:pt x="42" y="39"/>
                  </a:lnTo>
                  <a:lnTo>
                    <a:pt x="66" y="27"/>
                  </a:lnTo>
                  <a:close/>
                </a:path>
              </a:pathLst>
            </a:custGeom>
            <a:solidFill>
              <a:srgbClr val="000000"/>
            </a:solidFill>
            <a:ln w="9525">
              <a:noFill/>
              <a:round/>
              <a:headEnd/>
              <a:tailEnd/>
            </a:ln>
          </p:spPr>
          <p:txBody>
            <a:bodyPr/>
            <a:lstStyle/>
            <a:p>
              <a:endParaRPr lang="en-US"/>
            </a:p>
          </p:txBody>
        </p:sp>
        <p:sp>
          <p:nvSpPr>
            <p:cNvPr id="23575" name="Freeform 24"/>
            <p:cNvSpPr>
              <a:spLocks/>
            </p:cNvSpPr>
            <p:nvPr/>
          </p:nvSpPr>
          <p:spPr bwMode="auto">
            <a:xfrm>
              <a:off x="4288" y="1909"/>
              <a:ext cx="81" cy="64"/>
            </a:xfrm>
            <a:custGeom>
              <a:avLst/>
              <a:gdLst>
                <a:gd name="T0" fmla="*/ 387 w 37"/>
                <a:gd name="T1" fmla="*/ 124 h 46"/>
                <a:gd name="T2" fmla="*/ 96 w 37"/>
                <a:gd name="T3" fmla="*/ 0 h 46"/>
                <a:gd name="T4" fmla="*/ 0 w 37"/>
                <a:gd name="T5" fmla="*/ 113 h 46"/>
                <a:gd name="T6" fmla="*/ 387 w 37"/>
                <a:gd name="T7" fmla="*/ 124 h 46"/>
                <a:gd name="T8" fmla="*/ 0 60000 65536"/>
                <a:gd name="T9" fmla="*/ 0 60000 65536"/>
                <a:gd name="T10" fmla="*/ 0 60000 65536"/>
                <a:gd name="T11" fmla="*/ 0 60000 65536"/>
                <a:gd name="T12" fmla="*/ 0 w 37"/>
                <a:gd name="T13" fmla="*/ 0 h 46"/>
                <a:gd name="T14" fmla="*/ 37 w 37"/>
                <a:gd name="T15" fmla="*/ 46 h 46"/>
              </a:gdLst>
              <a:ahLst/>
              <a:cxnLst>
                <a:cxn ang="T8">
                  <a:pos x="T0" y="T1"/>
                </a:cxn>
                <a:cxn ang="T9">
                  <a:pos x="T2" y="T3"/>
                </a:cxn>
                <a:cxn ang="T10">
                  <a:pos x="T4" y="T5"/>
                </a:cxn>
                <a:cxn ang="T11">
                  <a:pos x="T6" y="T7"/>
                </a:cxn>
              </a:cxnLst>
              <a:rect l="T12" t="T13" r="T14" b="T15"/>
              <a:pathLst>
                <a:path w="37" h="46">
                  <a:moveTo>
                    <a:pt x="37" y="46"/>
                  </a:moveTo>
                  <a:lnTo>
                    <a:pt x="9" y="0"/>
                  </a:lnTo>
                  <a:lnTo>
                    <a:pt x="0" y="42"/>
                  </a:lnTo>
                  <a:lnTo>
                    <a:pt x="37" y="46"/>
                  </a:lnTo>
                  <a:close/>
                </a:path>
              </a:pathLst>
            </a:custGeom>
            <a:solidFill>
              <a:srgbClr val="000000"/>
            </a:solidFill>
            <a:ln w="9525">
              <a:noFill/>
              <a:round/>
              <a:headEnd/>
              <a:tailEnd/>
            </a:ln>
          </p:spPr>
          <p:txBody>
            <a:bodyPr/>
            <a:lstStyle/>
            <a:p>
              <a:endParaRPr lang="en-US"/>
            </a:p>
          </p:txBody>
        </p:sp>
        <p:sp>
          <p:nvSpPr>
            <p:cNvPr id="23576" name="Freeform 25"/>
            <p:cNvSpPr>
              <a:spLocks/>
            </p:cNvSpPr>
            <p:nvPr/>
          </p:nvSpPr>
          <p:spPr bwMode="auto">
            <a:xfrm>
              <a:off x="4198" y="2723"/>
              <a:ext cx="171" cy="49"/>
            </a:xfrm>
            <a:custGeom>
              <a:avLst/>
              <a:gdLst>
                <a:gd name="T0" fmla="*/ 0 w 78"/>
                <a:gd name="T1" fmla="*/ 43 h 35"/>
                <a:gd name="T2" fmla="*/ 822 w 78"/>
                <a:gd name="T3" fmla="*/ 0 h 35"/>
                <a:gd name="T4" fmla="*/ 53 w 78"/>
                <a:gd name="T5" fmla="*/ 97 h 35"/>
                <a:gd name="T6" fmla="*/ 0 w 78"/>
                <a:gd name="T7" fmla="*/ 43 h 35"/>
                <a:gd name="T8" fmla="*/ 0 60000 65536"/>
                <a:gd name="T9" fmla="*/ 0 60000 65536"/>
                <a:gd name="T10" fmla="*/ 0 60000 65536"/>
                <a:gd name="T11" fmla="*/ 0 60000 65536"/>
                <a:gd name="T12" fmla="*/ 0 w 78"/>
                <a:gd name="T13" fmla="*/ 0 h 35"/>
                <a:gd name="T14" fmla="*/ 78 w 78"/>
                <a:gd name="T15" fmla="*/ 35 h 35"/>
              </a:gdLst>
              <a:ahLst/>
              <a:cxnLst>
                <a:cxn ang="T8">
                  <a:pos x="T0" y="T1"/>
                </a:cxn>
                <a:cxn ang="T9">
                  <a:pos x="T2" y="T3"/>
                </a:cxn>
                <a:cxn ang="T10">
                  <a:pos x="T4" y="T5"/>
                </a:cxn>
                <a:cxn ang="T11">
                  <a:pos x="T6" y="T7"/>
                </a:cxn>
              </a:cxnLst>
              <a:rect l="T12" t="T13" r="T14" b="T15"/>
              <a:pathLst>
                <a:path w="78" h="35">
                  <a:moveTo>
                    <a:pt x="0" y="16"/>
                  </a:moveTo>
                  <a:lnTo>
                    <a:pt x="78" y="0"/>
                  </a:lnTo>
                  <a:lnTo>
                    <a:pt x="5" y="35"/>
                  </a:lnTo>
                  <a:lnTo>
                    <a:pt x="0" y="16"/>
                  </a:lnTo>
                  <a:close/>
                </a:path>
              </a:pathLst>
            </a:custGeom>
            <a:solidFill>
              <a:srgbClr val="000000"/>
            </a:solidFill>
            <a:ln w="9525">
              <a:noFill/>
              <a:round/>
              <a:headEnd/>
              <a:tailEnd/>
            </a:ln>
          </p:spPr>
          <p:txBody>
            <a:bodyPr/>
            <a:lstStyle/>
            <a:p>
              <a:endParaRPr lang="en-US"/>
            </a:p>
          </p:txBody>
        </p:sp>
        <p:sp>
          <p:nvSpPr>
            <p:cNvPr id="23577" name="Freeform 26"/>
            <p:cNvSpPr>
              <a:spLocks/>
            </p:cNvSpPr>
            <p:nvPr/>
          </p:nvSpPr>
          <p:spPr bwMode="auto">
            <a:xfrm>
              <a:off x="4342" y="2955"/>
              <a:ext cx="139" cy="75"/>
            </a:xfrm>
            <a:custGeom>
              <a:avLst/>
              <a:gdLst>
                <a:gd name="T0" fmla="*/ 0 w 63"/>
                <a:gd name="T1" fmla="*/ 116 h 53"/>
                <a:gd name="T2" fmla="*/ 677 w 63"/>
                <a:gd name="T3" fmla="*/ 0 h 53"/>
                <a:gd name="T4" fmla="*/ 9 w 63"/>
                <a:gd name="T5" fmla="*/ 150 h 53"/>
                <a:gd name="T6" fmla="*/ 0 w 63"/>
                <a:gd name="T7" fmla="*/ 116 h 53"/>
                <a:gd name="T8" fmla="*/ 0 60000 65536"/>
                <a:gd name="T9" fmla="*/ 0 60000 65536"/>
                <a:gd name="T10" fmla="*/ 0 60000 65536"/>
                <a:gd name="T11" fmla="*/ 0 60000 65536"/>
                <a:gd name="T12" fmla="*/ 0 w 63"/>
                <a:gd name="T13" fmla="*/ 0 h 53"/>
                <a:gd name="T14" fmla="*/ 63 w 63"/>
                <a:gd name="T15" fmla="*/ 53 h 53"/>
              </a:gdLst>
              <a:ahLst/>
              <a:cxnLst>
                <a:cxn ang="T8">
                  <a:pos x="T0" y="T1"/>
                </a:cxn>
                <a:cxn ang="T9">
                  <a:pos x="T2" y="T3"/>
                </a:cxn>
                <a:cxn ang="T10">
                  <a:pos x="T4" y="T5"/>
                </a:cxn>
                <a:cxn ang="T11">
                  <a:pos x="T6" y="T7"/>
                </a:cxn>
              </a:cxnLst>
              <a:rect l="T12" t="T13" r="T14" b="T15"/>
              <a:pathLst>
                <a:path w="63" h="53">
                  <a:moveTo>
                    <a:pt x="0" y="41"/>
                  </a:moveTo>
                  <a:lnTo>
                    <a:pt x="63" y="0"/>
                  </a:lnTo>
                  <a:lnTo>
                    <a:pt x="1" y="53"/>
                  </a:lnTo>
                  <a:lnTo>
                    <a:pt x="0" y="41"/>
                  </a:lnTo>
                  <a:close/>
                </a:path>
              </a:pathLst>
            </a:custGeom>
            <a:solidFill>
              <a:srgbClr val="000000"/>
            </a:solidFill>
            <a:ln w="9525">
              <a:noFill/>
              <a:round/>
              <a:headEnd/>
              <a:tailEnd/>
            </a:ln>
          </p:spPr>
          <p:txBody>
            <a:bodyPr/>
            <a:lstStyle/>
            <a:p>
              <a:endParaRPr lang="en-US"/>
            </a:p>
          </p:txBody>
        </p:sp>
      </p:grpSp>
      <p:graphicFrame>
        <p:nvGraphicFramePr>
          <p:cNvPr id="2" name="Diagram 1"/>
          <p:cNvGraphicFramePr/>
          <p:nvPr>
            <p:extLst>
              <p:ext uri="{D42A27DB-BD31-4B8C-83A1-F6EECF244321}">
                <p14:modId xmlns:p14="http://schemas.microsoft.com/office/powerpoint/2010/main" val="4050283544"/>
              </p:ext>
            </p:extLst>
          </p:nvPr>
        </p:nvGraphicFramePr>
        <p:xfrm>
          <a:off x="1066800" y="1081658"/>
          <a:ext cx="7010400" cy="43033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41411211"/>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Title 119"/>
          <p:cNvSpPr>
            <a:spLocks noGrp="1"/>
          </p:cNvSpPr>
          <p:nvPr>
            <p:ph type="title" idx="4294967295"/>
          </p:nvPr>
        </p:nvSpPr>
        <p:spPr>
          <a:xfrm>
            <a:off x="2197738" y="0"/>
            <a:ext cx="4752055" cy="1143000"/>
          </a:xfrm>
        </p:spPr>
        <p:txBody>
          <a:bodyPr>
            <a:normAutofit/>
            <a:scene3d>
              <a:camera prst="orthographicFront"/>
              <a:lightRig rig="soft" dir="t">
                <a:rot lat="0" lon="0" rev="16800000"/>
              </a:lightRig>
            </a:scene3d>
            <a:sp3d prstMaterial="softEdge">
              <a:bevelT w="38100" h="38100"/>
            </a:sp3d>
          </a:bodyPr>
          <a:lstStyle/>
          <a:p>
            <a:pPr algn="ctr" eaLnBrk="1" fontAlgn="auto" hangingPunct="1">
              <a:spcAft>
                <a:spcPts val="0"/>
              </a:spcAft>
              <a:defRPr/>
            </a:pPr>
            <a:r>
              <a:rPr lang="en-US" sz="2800" b="1">
                <a:solidFill>
                  <a:schemeClr val="accent2">
                    <a:lumMod val="75000"/>
                  </a:schemeClr>
                </a:solidFill>
                <a:latin typeface="+mn-lt"/>
              </a:rPr>
              <a:t>Sync State 1  - No Sync</a:t>
            </a:r>
          </a:p>
        </p:txBody>
      </p:sp>
      <p:sp>
        <p:nvSpPr>
          <p:cNvPr id="25602" name="Content Placeholder 120"/>
          <p:cNvSpPr>
            <a:spLocks noGrp="1"/>
          </p:cNvSpPr>
          <p:nvPr>
            <p:ph idx="4294967295"/>
          </p:nvPr>
        </p:nvSpPr>
        <p:spPr>
          <a:xfrm>
            <a:off x="-2795" y="2329657"/>
            <a:ext cx="5386368" cy="2514600"/>
          </a:xfrm>
        </p:spPr>
        <p:txBody>
          <a:bodyPr/>
          <a:lstStyle/>
          <a:p>
            <a:pPr eaLnBrk="1" hangingPunct="1"/>
            <a:r>
              <a:rPr lang="en-US" sz="2000"/>
              <a:t>NTR identifies network time</a:t>
            </a:r>
            <a:endParaRPr lang="en-US" sz="2000">
              <a:cs typeface="Arial"/>
            </a:endParaRPr>
          </a:p>
          <a:p>
            <a:pPr eaLnBrk="1" hangingPunct="1"/>
            <a:endParaRPr lang="en-US" sz="2000">
              <a:cs typeface="Arial"/>
            </a:endParaRPr>
          </a:p>
          <a:p>
            <a:pPr eaLnBrk="1" hangingPunct="1"/>
            <a:r>
              <a:rPr lang="en-US" sz="2000"/>
              <a:t>NTR time quality is 15 in a STRN, &lt; 15 in an ETRN</a:t>
            </a:r>
            <a:endParaRPr lang="en-US" sz="2000">
              <a:cs typeface="Arial"/>
            </a:endParaRPr>
          </a:p>
          <a:p>
            <a:pPr eaLnBrk="1" hangingPunct="1"/>
            <a:endParaRPr lang="en-US" sz="2000">
              <a:cs typeface="Arial"/>
            </a:endParaRPr>
          </a:p>
          <a:p>
            <a:pPr eaLnBrk="1" hangingPunct="1"/>
            <a:r>
              <a:rPr lang="en-US" sz="2000"/>
              <a:t>NTRs are, by definition, in Fine Sync</a:t>
            </a:r>
            <a:endParaRPr lang="en-US" sz="2000">
              <a:cs typeface="Arial"/>
            </a:endParaRPr>
          </a:p>
        </p:txBody>
      </p:sp>
      <p:grpSp>
        <p:nvGrpSpPr>
          <p:cNvPr id="25603" name="Group 4"/>
          <p:cNvGrpSpPr>
            <a:grpSpLocks/>
          </p:cNvGrpSpPr>
          <p:nvPr/>
        </p:nvGrpSpPr>
        <p:grpSpPr bwMode="auto">
          <a:xfrm>
            <a:off x="5715000" y="2022336"/>
            <a:ext cx="2147887" cy="2822575"/>
            <a:chOff x="3313" y="1558"/>
            <a:chExt cx="1353" cy="1778"/>
          </a:xfrm>
        </p:grpSpPr>
        <p:sp>
          <p:nvSpPr>
            <p:cNvPr id="25604" name="AutoShape 5"/>
            <p:cNvSpPr>
              <a:spLocks noChangeArrowheads="1"/>
            </p:cNvSpPr>
            <p:nvPr/>
          </p:nvSpPr>
          <p:spPr bwMode="auto">
            <a:xfrm rot="12540000" flipH="1" flipV="1">
              <a:off x="3692" y="1896"/>
              <a:ext cx="617" cy="1308"/>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6897 w 21600"/>
                <a:gd name="T13" fmla="*/ 6886 h 21600"/>
                <a:gd name="T14" fmla="*/ 14703 w 21600"/>
                <a:gd name="T15" fmla="*/ 14714 h 21600"/>
              </a:gdLst>
              <a:ahLst/>
              <a:cxnLst>
                <a:cxn ang="T8">
                  <a:pos x="T0" y="T1"/>
                </a:cxn>
                <a:cxn ang="T9">
                  <a:pos x="T2" y="T3"/>
                </a:cxn>
                <a:cxn ang="T10">
                  <a:pos x="T4" y="T5"/>
                </a:cxn>
                <a:cxn ang="T11">
                  <a:pos x="T6" y="T7"/>
                </a:cxn>
              </a:cxnLst>
              <a:rect l="T12" t="T13" r="T14" b="T15"/>
              <a:pathLst>
                <a:path w="21600" h="21600">
                  <a:moveTo>
                    <a:pt x="0" y="0"/>
                  </a:moveTo>
                  <a:lnTo>
                    <a:pt x="10181" y="21600"/>
                  </a:lnTo>
                  <a:lnTo>
                    <a:pt x="11419" y="21600"/>
                  </a:lnTo>
                  <a:lnTo>
                    <a:pt x="21600" y="0"/>
                  </a:lnTo>
                  <a:close/>
                </a:path>
              </a:pathLst>
            </a:custGeom>
            <a:gradFill rotWithShape="0">
              <a:gsLst>
                <a:gs pos="0">
                  <a:srgbClr val="5780E3"/>
                </a:gs>
                <a:gs pos="100000">
                  <a:srgbClr val="618FFD"/>
                </a:gs>
              </a:gsLst>
              <a:lin ang="18900000" scaled="1"/>
            </a:gradFill>
            <a:ln w="9525">
              <a:noFill/>
              <a:miter lim="800000"/>
              <a:headEnd/>
              <a:tailEnd/>
            </a:ln>
          </p:spPr>
          <p:txBody>
            <a:bodyPr wrap="none" anchor="ctr"/>
            <a:lstStyle/>
            <a:p>
              <a:endParaRPr lang="en-US"/>
            </a:p>
          </p:txBody>
        </p:sp>
        <p:grpSp>
          <p:nvGrpSpPr>
            <p:cNvPr id="25605" name="Group 6"/>
            <p:cNvGrpSpPr>
              <a:grpSpLocks/>
            </p:cNvGrpSpPr>
            <p:nvPr/>
          </p:nvGrpSpPr>
          <p:grpSpPr bwMode="auto">
            <a:xfrm>
              <a:off x="4022" y="1558"/>
              <a:ext cx="644" cy="664"/>
              <a:chOff x="3720" y="772"/>
              <a:chExt cx="644" cy="664"/>
            </a:xfrm>
          </p:grpSpPr>
          <p:grpSp>
            <p:nvGrpSpPr>
              <p:cNvPr id="25684" name="Group 7"/>
              <p:cNvGrpSpPr>
                <a:grpSpLocks/>
              </p:cNvGrpSpPr>
              <p:nvPr/>
            </p:nvGrpSpPr>
            <p:grpSpPr bwMode="auto">
              <a:xfrm>
                <a:off x="3739" y="772"/>
                <a:ext cx="625" cy="664"/>
                <a:chOff x="3739" y="772"/>
                <a:chExt cx="625" cy="664"/>
              </a:xfrm>
            </p:grpSpPr>
            <p:grpSp>
              <p:nvGrpSpPr>
                <p:cNvPr id="25698" name="Group 8"/>
                <p:cNvGrpSpPr>
                  <a:grpSpLocks/>
                </p:cNvGrpSpPr>
                <p:nvPr/>
              </p:nvGrpSpPr>
              <p:grpSpPr bwMode="auto">
                <a:xfrm>
                  <a:off x="3739" y="772"/>
                  <a:ext cx="625" cy="664"/>
                  <a:chOff x="3739" y="772"/>
                  <a:chExt cx="625" cy="664"/>
                </a:xfrm>
              </p:grpSpPr>
              <p:sp>
                <p:nvSpPr>
                  <p:cNvPr id="25703" name="Oval 9"/>
                  <p:cNvSpPr>
                    <a:spLocks noChangeArrowheads="1"/>
                  </p:cNvSpPr>
                  <p:nvPr/>
                </p:nvSpPr>
                <p:spPr bwMode="auto">
                  <a:xfrm>
                    <a:off x="3739" y="772"/>
                    <a:ext cx="625" cy="664"/>
                  </a:xfrm>
                  <a:prstGeom prst="ellipse">
                    <a:avLst/>
                  </a:prstGeom>
                  <a:solidFill>
                    <a:schemeClr val="accent1"/>
                  </a:solidFill>
                  <a:ln w="12700">
                    <a:solidFill>
                      <a:schemeClr val="tx1"/>
                    </a:solidFill>
                    <a:round/>
                    <a:headEnd/>
                    <a:tailEnd/>
                  </a:ln>
                </p:spPr>
                <p:txBody>
                  <a:bodyPr wrap="none" anchor="ctr"/>
                  <a:lstStyle/>
                  <a:p>
                    <a:pPr algn="ctr" eaLnBrk="0" hangingPunct="0"/>
                    <a:endParaRPr lang="en-CA"/>
                  </a:p>
                </p:txBody>
              </p:sp>
              <p:sp>
                <p:nvSpPr>
                  <p:cNvPr id="25704" name="Oval 10"/>
                  <p:cNvSpPr>
                    <a:spLocks noChangeArrowheads="1"/>
                  </p:cNvSpPr>
                  <p:nvPr/>
                </p:nvSpPr>
                <p:spPr bwMode="auto">
                  <a:xfrm>
                    <a:off x="3773" y="813"/>
                    <a:ext cx="557" cy="579"/>
                  </a:xfrm>
                  <a:prstGeom prst="ellipse">
                    <a:avLst/>
                  </a:prstGeom>
                  <a:solidFill>
                    <a:srgbClr val="CECECE"/>
                  </a:solidFill>
                  <a:ln w="12700">
                    <a:solidFill>
                      <a:schemeClr val="tx1"/>
                    </a:solidFill>
                    <a:round/>
                    <a:headEnd/>
                    <a:tailEnd/>
                  </a:ln>
                </p:spPr>
                <p:txBody>
                  <a:bodyPr wrap="none" anchor="ctr"/>
                  <a:lstStyle/>
                  <a:p>
                    <a:pPr algn="ctr" eaLnBrk="0" hangingPunct="0"/>
                    <a:endParaRPr lang="en-CA"/>
                  </a:p>
                </p:txBody>
              </p:sp>
            </p:grpSp>
            <p:sp>
              <p:nvSpPr>
                <p:cNvPr id="25699" name="Oval 11"/>
                <p:cNvSpPr>
                  <a:spLocks noChangeArrowheads="1"/>
                </p:cNvSpPr>
                <p:nvPr/>
              </p:nvSpPr>
              <p:spPr bwMode="auto">
                <a:xfrm>
                  <a:off x="3776" y="1100"/>
                  <a:ext cx="279" cy="18"/>
                </a:xfrm>
                <a:prstGeom prst="ellipse">
                  <a:avLst/>
                </a:prstGeom>
                <a:solidFill>
                  <a:schemeClr val="hlink"/>
                </a:solidFill>
                <a:ln w="12700">
                  <a:solidFill>
                    <a:schemeClr val="tx1"/>
                  </a:solidFill>
                  <a:round/>
                  <a:headEnd/>
                  <a:tailEnd/>
                </a:ln>
              </p:spPr>
              <p:txBody>
                <a:bodyPr wrap="none" anchor="ctr"/>
                <a:lstStyle/>
                <a:p>
                  <a:pPr algn="ctr" eaLnBrk="0" hangingPunct="0"/>
                  <a:endParaRPr lang="en-CA"/>
                </a:p>
              </p:txBody>
            </p:sp>
            <p:sp>
              <p:nvSpPr>
                <p:cNvPr id="25700" name="Oval 12"/>
                <p:cNvSpPr>
                  <a:spLocks noChangeArrowheads="1"/>
                </p:cNvSpPr>
                <p:nvPr/>
              </p:nvSpPr>
              <p:spPr bwMode="auto">
                <a:xfrm rot="-2520000">
                  <a:off x="4018" y="1045"/>
                  <a:ext cx="159" cy="17"/>
                </a:xfrm>
                <a:prstGeom prst="ellipse">
                  <a:avLst/>
                </a:prstGeom>
                <a:solidFill>
                  <a:schemeClr val="hlink"/>
                </a:solidFill>
                <a:ln w="12700">
                  <a:solidFill>
                    <a:schemeClr val="tx1"/>
                  </a:solidFill>
                  <a:round/>
                  <a:headEnd/>
                  <a:tailEnd/>
                </a:ln>
              </p:spPr>
              <p:txBody>
                <a:bodyPr wrap="none" anchor="ctr"/>
                <a:lstStyle/>
                <a:p>
                  <a:pPr algn="ctr" eaLnBrk="0" hangingPunct="0"/>
                  <a:endParaRPr lang="en-CA"/>
                </a:p>
              </p:txBody>
            </p:sp>
            <p:sp>
              <p:nvSpPr>
                <p:cNvPr id="25701" name="Line 13"/>
                <p:cNvSpPr>
                  <a:spLocks noChangeShapeType="1"/>
                </p:cNvSpPr>
                <p:nvPr/>
              </p:nvSpPr>
              <p:spPr bwMode="auto">
                <a:xfrm>
                  <a:off x="4046" y="1111"/>
                  <a:ext cx="213" cy="13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25702" name="Oval 14"/>
                <p:cNvSpPr>
                  <a:spLocks noChangeArrowheads="1"/>
                </p:cNvSpPr>
                <p:nvPr/>
              </p:nvSpPr>
              <p:spPr bwMode="auto">
                <a:xfrm>
                  <a:off x="4035" y="1090"/>
                  <a:ext cx="27" cy="34"/>
                </a:xfrm>
                <a:prstGeom prst="ellipse">
                  <a:avLst/>
                </a:prstGeom>
                <a:solidFill>
                  <a:schemeClr val="tx1"/>
                </a:solidFill>
                <a:ln w="12700">
                  <a:solidFill>
                    <a:schemeClr val="tx1"/>
                  </a:solidFill>
                  <a:round/>
                  <a:headEnd/>
                  <a:tailEnd/>
                </a:ln>
              </p:spPr>
              <p:txBody>
                <a:bodyPr wrap="none" anchor="ctr"/>
                <a:lstStyle/>
                <a:p>
                  <a:pPr algn="ctr" eaLnBrk="0" hangingPunct="0"/>
                  <a:endParaRPr lang="en-CA"/>
                </a:p>
              </p:txBody>
            </p:sp>
          </p:grpSp>
          <p:grpSp>
            <p:nvGrpSpPr>
              <p:cNvPr id="25685" name="Group 15"/>
              <p:cNvGrpSpPr>
                <a:grpSpLocks/>
              </p:cNvGrpSpPr>
              <p:nvPr/>
            </p:nvGrpSpPr>
            <p:grpSpPr bwMode="auto">
              <a:xfrm>
                <a:off x="3720" y="797"/>
                <a:ext cx="637" cy="617"/>
                <a:chOff x="3720" y="797"/>
                <a:chExt cx="637" cy="617"/>
              </a:xfrm>
            </p:grpSpPr>
            <p:sp>
              <p:nvSpPr>
                <p:cNvPr id="25686" name="Rectangle 16"/>
                <p:cNvSpPr>
                  <a:spLocks noChangeArrowheads="1"/>
                </p:cNvSpPr>
                <p:nvPr/>
              </p:nvSpPr>
              <p:spPr bwMode="auto">
                <a:xfrm>
                  <a:off x="4060" y="822"/>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1</a:t>
                  </a:r>
                </a:p>
              </p:txBody>
            </p:sp>
            <p:sp>
              <p:nvSpPr>
                <p:cNvPr id="25687" name="Rectangle 17"/>
                <p:cNvSpPr>
                  <a:spLocks noChangeArrowheads="1"/>
                </p:cNvSpPr>
                <p:nvPr/>
              </p:nvSpPr>
              <p:spPr bwMode="auto">
                <a:xfrm>
                  <a:off x="4153" y="908"/>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2</a:t>
                  </a:r>
                </a:p>
              </p:txBody>
            </p:sp>
            <p:sp>
              <p:nvSpPr>
                <p:cNvPr id="25688" name="Rectangle 18"/>
                <p:cNvSpPr>
                  <a:spLocks noChangeArrowheads="1"/>
                </p:cNvSpPr>
                <p:nvPr/>
              </p:nvSpPr>
              <p:spPr bwMode="auto">
                <a:xfrm>
                  <a:off x="4193" y="1021"/>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3</a:t>
                  </a:r>
                </a:p>
              </p:txBody>
            </p:sp>
            <p:sp>
              <p:nvSpPr>
                <p:cNvPr id="25689" name="Rectangle 19"/>
                <p:cNvSpPr>
                  <a:spLocks noChangeArrowheads="1"/>
                </p:cNvSpPr>
                <p:nvPr/>
              </p:nvSpPr>
              <p:spPr bwMode="auto">
                <a:xfrm>
                  <a:off x="4161" y="1139"/>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4</a:t>
                  </a:r>
                </a:p>
              </p:txBody>
            </p:sp>
            <p:sp>
              <p:nvSpPr>
                <p:cNvPr id="25690" name="Rectangle 20"/>
                <p:cNvSpPr>
                  <a:spLocks noChangeArrowheads="1"/>
                </p:cNvSpPr>
                <p:nvPr/>
              </p:nvSpPr>
              <p:spPr bwMode="auto">
                <a:xfrm>
                  <a:off x="4073" y="1220"/>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5</a:t>
                  </a:r>
                </a:p>
              </p:txBody>
            </p:sp>
            <p:sp>
              <p:nvSpPr>
                <p:cNvPr id="25691" name="Rectangle 21"/>
                <p:cNvSpPr>
                  <a:spLocks noChangeArrowheads="1"/>
                </p:cNvSpPr>
                <p:nvPr/>
              </p:nvSpPr>
              <p:spPr bwMode="auto">
                <a:xfrm>
                  <a:off x="3958" y="1241"/>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6</a:t>
                  </a:r>
                </a:p>
              </p:txBody>
            </p:sp>
            <p:sp>
              <p:nvSpPr>
                <p:cNvPr id="25692" name="Rectangle 22"/>
                <p:cNvSpPr>
                  <a:spLocks noChangeArrowheads="1"/>
                </p:cNvSpPr>
                <p:nvPr/>
              </p:nvSpPr>
              <p:spPr bwMode="auto">
                <a:xfrm>
                  <a:off x="3934" y="797"/>
                  <a:ext cx="212"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12</a:t>
                  </a:r>
                </a:p>
              </p:txBody>
            </p:sp>
            <p:sp>
              <p:nvSpPr>
                <p:cNvPr id="25693" name="Rectangle 23"/>
                <p:cNvSpPr>
                  <a:spLocks noChangeArrowheads="1"/>
                </p:cNvSpPr>
                <p:nvPr/>
              </p:nvSpPr>
              <p:spPr bwMode="auto">
                <a:xfrm>
                  <a:off x="3838" y="1218"/>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7</a:t>
                  </a:r>
                </a:p>
              </p:txBody>
            </p:sp>
            <p:sp>
              <p:nvSpPr>
                <p:cNvPr id="25694" name="Rectangle 24"/>
                <p:cNvSpPr>
                  <a:spLocks noChangeArrowheads="1"/>
                </p:cNvSpPr>
                <p:nvPr/>
              </p:nvSpPr>
              <p:spPr bwMode="auto">
                <a:xfrm>
                  <a:off x="3755" y="1139"/>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8</a:t>
                  </a:r>
                </a:p>
              </p:txBody>
            </p:sp>
            <p:sp>
              <p:nvSpPr>
                <p:cNvPr id="25695" name="Rectangle 25"/>
                <p:cNvSpPr>
                  <a:spLocks noChangeArrowheads="1"/>
                </p:cNvSpPr>
                <p:nvPr/>
              </p:nvSpPr>
              <p:spPr bwMode="auto">
                <a:xfrm>
                  <a:off x="3720" y="1033"/>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9</a:t>
                  </a:r>
                </a:p>
              </p:txBody>
            </p:sp>
            <p:sp>
              <p:nvSpPr>
                <p:cNvPr id="25696" name="Rectangle 26"/>
                <p:cNvSpPr>
                  <a:spLocks noChangeArrowheads="1"/>
                </p:cNvSpPr>
                <p:nvPr/>
              </p:nvSpPr>
              <p:spPr bwMode="auto">
                <a:xfrm>
                  <a:off x="3741" y="929"/>
                  <a:ext cx="212"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10</a:t>
                  </a:r>
                </a:p>
              </p:txBody>
            </p:sp>
            <p:sp>
              <p:nvSpPr>
                <p:cNvPr id="25697" name="Rectangle 27"/>
                <p:cNvSpPr>
                  <a:spLocks noChangeArrowheads="1"/>
                </p:cNvSpPr>
                <p:nvPr/>
              </p:nvSpPr>
              <p:spPr bwMode="auto">
                <a:xfrm>
                  <a:off x="3821" y="843"/>
                  <a:ext cx="212"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11</a:t>
                  </a:r>
                </a:p>
              </p:txBody>
            </p:sp>
          </p:grpSp>
        </p:grpSp>
        <p:grpSp>
          <p:nvGrpSpPr>
            <p:cNvPr id="25606" name="Group 28"/>
            <p:cNvGrpSpPr>
              <a:grpSpLocks/>
            </p:cNvGrpSpPr>
            <p:nvPr/>
          </p:nvGrpSpPr>
          <p:grpSpPr bwMode="auto">
            <a:xfrm>
              <a:off x="3313" y="2931"/>
              <a:ext cx="567" cy="405"/>
              <a:chOff x="3011" y="2145"/>
              <a:chExt cx="567" cy="405"/>
            </a:xfrm>
          </p:grpSpPr>
          <p:sp>
            <p:nvSpPr>
              <p:cNvPr id="25607" name="Freeform 29"/>
              <p:cNvSpPr>
                <a:spLocks/>
              </p:cNvSpPr>
              <p:nvPr/>
            </p:nvSpPr>
            <p:spPr bwMode="auto">
              <a:xfrm>
                <a:off x="3011" y="2384"/>
                <a:ext cx="333" cy="31"/>
              </a:xfrm>
              <a:custGeom>
                <a:avLst/>
                <a:gdLst>
                  <a:gd name="T0" fmla="*/ 47 w 333"/>
                  <a:gd name="T1" fmla="*/ 30 h 31"/>
                  <a:gd name="T2" fmla="*/ 47 w 333"/>
                  <a:gd name="T3" fmla="*/ 24 h 31"/>
                  <a:gd name="T4" fmla="*/ 22 w 333"/>
                  <a:gd name="T5" fmla="*/ 24 h 31"/>
                  <a:gd name="T6" fmla="*/ 0 w 333"/>
                  <a:gd name="T7" fmla="*/ 18 h 31"/>
                  <a:gd name="T8" fmla="*/ 0 w 333"/>
                  <a:gd name="T9" fmla="*/ 4 h 31"/>
                  <a:gd name="T10" fmla="*/ 12 w 333"/>
                  <a:gd name="T11" fmla="*/ 0 h 31"/>
                  <a:gd name="T12" fmla="*/ 22 w 333"/>
                  <a:gd name="T13" fmla="*/ 1 h 31"/>
                  <a:gd name="T14" fmla="*/ 24 w 333"/>
                  <a:gd name="T15" fmla="*/ 0 h 31"/>
                  <a:gd name="T16" fmla="*/ 76 w 333"/>
                  <a:gd name="T17" fmla="*/ 0 h 31"/>
                  <a:gd name="T18" fmla="*/ 74 w 333"/>
                  <a:gd name="T19" fmla="*/ 4 h 31"/>
                  <a:gd name="T20" fmla="*/ 73 w 333"/>
                  <a:gd name="T21" fmla="*/ 7 h 31"/>
                  <a:gd name="T22" fmla="*/ 103 w 333"/>
                  <a:gd name="T23" fmla="*/ 7 h 31"/>
                  <a:gd name="T24" fmla="*/ 103 w 333"/>
                  <a:gd name="T25" fmla="*/ 1 h 31"/>
                  <a:gd name="T26" fmla="*/ 105 w 333"/>
                  <a:gd name="T27" fmla="*/ 0 h 31"/>
                  <a:gd name="T28" fmla="*/ 332 w 333"/>
                  <a:gd name="T29" fmla="*/ 0 h 31"/>
                  <a:gd name="T30" fmla="*/ 332 w 333"/>
                  <a:gd name="T31" fmla="*/ 24 h 31"/>
                  <a:gd name="T32" fmla="*/ 313 w 333"/>
                  <a:gd name="T33" fmla="*/ 24 h 31"/>
                  <a:gd name="T34" fmla="*/ 314 w 333"/>
                  <a:gd name="T35" fmla="*/ 30 h 31"/>
                  <a:gd name="T36" fmla="*/ 47 w 333"/>
                  <a:gd name="T37" fmla="*/ 30 h 3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33"/>
                  <a:gd name="T58" fmla="*/ 0 h 31"/>
                  <a:gd name="T59" fmla="*/ 333 w 333"/>
                  <a:gd name="T60" fmla="*/ 31 h 3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33" h="31">
                    <a:moveTo>
                      <a:pt x="47" y="30"/>
                    </a:moveTo>
                    <a:lnTo>
                      <a:pt x="47" y="24"/>
                    </a:lnTo>
                    <a:lnTo>
                      <a:pt x="22" y="24"/>
                    </a:lnTo>
                    <a:lnTo>
                      <a:pt x="0" y="18"/>
                    </a:lnTo>
                    <a:lnTo>
                      <a:pt x="0" y="4"/>
                    </a:lnTo>
                    <a:lnTo>
                      <a:pt x="12" y="0"/>
                    </a:lnTo>
                    <a:lnTo>
                      <a:pt x="22" y="1"/>
                    </a:lnTo>
                    <a:lnTo>
                      <a:pt x="24" y="0"/>
                    </a:lnTo>
                    <a:lnTo>
                      <a:pt x="76" y="0"/>
                    </a:lnTo>
                    <a:lnTo>
                      <a:pt x="74" y="4"/>
                    </a:lnTo>
                    <a:lnTo>
                      <a:pt x="73" y="7"/>
                    </a:lnTo>
                    <a:lnTo>
                      <a:pt x="103" y="7"/>
                    </a:lnTo>
                    <a:lnTo>
                      <a:pt x="103" y="1"/>
                    </a:lnTo>
                    <a:lnTo>
                      <a:pt x="105" y="0"/>
                    </a:lnTo>
                    <a:lnTo>
                      <a:pt x="332" y="0"/>
                    </a:lnTo>
                    <a:lnTo>
                      <a:pt x="332" y="24"/>
                    </a:lnTo>
                    <a:lnTo>
                      <a:pt x="313" y="24"/>
                    </a:lnTo>
                    <a:lnTo>
                      <a:pt x="314" y="30"/>
                    </a:lnTo>
                    <a:lnTo>
                      <a:pt x="47" y="3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25608" name="Freeform 30"/>
              <p:cNvSpPr>
                <a:spLocks/>
              </p:cNvSpPr>
              <p:nvPr/>
            </p:nvSpPr>
            <p:spPr bwMode="auto">
              <a:xfrm>
                <a:off x="3058" y="2363"/>
                <a:ext cx="403" cy="182"/>
              </a:xfrm>
              <a:custGeom>
                <a:avLst/>
                <a:gdLst>
                  <a:gd name="T0" fmla="*/ 217 w 403"/>
                  <a:gd name="T1" fmla="*/ 160 h 182"/>
                  <a:gd name="T2" fmla="*/ 210 w 403"/>
                  <a:gd name="T3" fmla="*/ 159 h 182"/>
                  <a:gd name="T4" fmla="*/ 205 w 403"/>
                  <a:gd name="T5" fmla="*/ 160 h 182"/>
                  <a:gd name="T6" fmla="*/ 198 w 403"/>
                  <a:gd name="T7" fmla="*/ 161 h 182"/>
                  <a:gd name="T8" fmla="*/ 192 w 403"/>
                  <a:gd name="T9" fmla="*/ 162 h 182"/>
                  <a:gd name="T10" fmla="*/ 189 w 403"/>
                  <a:gd name="T11" fmla="*/ 159 h 182"/>
                  <a:gd name="T12" fmla="*/ 189 w 403"/>
                  <a:gd name="T13" fmla="*/ 157 h 182"/>
                  <a:gd name="T14" fmla="*/ 182 w 403"/>
                  <a:gd name="T15" fmla="*/ 157 h 182"/>
                  <a:gd name="T16" fmla="*/ 180 w 403"/>
                  <a:gd name="T17" fmla="*/ 159 h 182"/>
                  <a:gd name="T18" fmla="*/ 178 w 403"/>
                  <a:gd name="T19" fmla="*/ 157 h 182"/>
                  <a:gd name="T20" fmla="*/ 183 w 403"/>
                  <a:gd name="T21" fmla="*/ 151 h 182"/>
                  <a:gd name="T22" fmla="*/ 173 w 403"/>
                  <a:gd name="T23" fmla="*/ 153 h 182"/>
                  <a:gd name="T24" fmla="*/ 169 w 403"/>
                  <a:gd name="T25" fmla="*/ 155 h 182"/>
                  <a:gd name="T26" fmla="*/ 170 w 403"/>
                  <a:gd name="T27" fmla="*/ 151 h 182"/>
                  <a:gd name="T28" fmla="*/ 167 w 403"/>
                  <a:gd name="T29" fmla="*/ 151 h 182"/>
                  <a:gd name="T30" fmla="*/ 162 w 403"/>
                  <a:gd name="T31" fmla="*/ 154 h 182"/>
                  <a:gd name="T32" fmla="*/ 156 w 403"/>
                  <a:gd name="T33" fmla="*/ 161 h 182"/>
                  <a:gd name="T34" fmla="*/ 153 w 403"/>
                  <a:gd name="T35" fmla="*/ 166 h 182"/>
                  <a:gd name="T36" fmla="*/ 152 w 403"/>
                  <a:gd name="T37" fmla="*/ 166 h 182"/>
                  <a:gd name="T38" fmla="*/ 152 w 403"/>
                  <a:gd name="T39" fmla="*/ 164 h 182"/>
                  <a:gd name="T40" fmla="*/ 149 w 403"/>
                  <a:gd name="T41" fmla="*/ 168 h 182"/>
                  <a:gd name="T42" fmla="*/ 147 w 403"/>
                  <a:gd name="T43" fmla="*/ 170 h 182"/>
                  <a:gd name="T44" fmla="*/ 146 w 403"/>
                  <a:gd name="T45" fmla="*/ 173 h 182"/>
                  <a:gd name="T46" fmla="*/ 145 w 403"/>
                  <a:gd name="T47" fmla="*/ 177 h 182"/>
                  <a:gd name="T48" fmla="*/ 143 w 403"/>
                  <a:gd name="T49" fmla="*/ 181 h 182"/>
                  <a:gd name="T50" fmla="*/ 141 w 403"/>
                  <a:gd name="T51" fmla="*/ 180 h 182"/>
                  <a:gd name="T52" fmla="*/ 139 w 403"/>
                  <a:gd name="T53" fmla="*/ 177 h 182"/>
                  <a:gd name="T54" fmla="*/ 137 w 403"/>
                  <a:gd name="T55" fmla="*/ 168 h 182"/>
                  <a:gd name="T56" fmla="*/ 133 w 403"/>
                  <a:gd name="T57" fmla="*/ 153 h 182"/>
                  <a:gd name="T58" fmla="*/ 129 w 403"/>
                  <a:gd name="T59" fmla="*/ 143 h 182"/>
                  <a:gd name="T60" fmla="*/ 122 w 403"/>
                  <a:gd name="T61" fmla="*/ 129 h 182"/>
                  <a:gd name="T62" fmla="*/ 113 w 403"/>
                  <a:gd name="T63" fmla="*/ 116 h 182"/>
                  <a:gd name="T64" fmla="*/ 98 w 403"/>
                  <a:gd name="T65" fmla="*/ 100 h 182"/>
                  <a:gd name="T66" fmla="*/ 88 w 403"/>
                  <a:gd name="T67" fmla="*/ 93 h 182"/>
                  <a:gd name="T68" fmla="*/ 66 w 403"/>
                  <a:gd name="T69" fmla="*/ 79 h 182"/>
                  <a:gd name="T70" fmla="*/ 44 w 403"/>
                  <a:gd name="T71" fmla="*/ 67 h 182"/>
                  <a:gd name="T72" fmla="*/ 20 w 403"/>
                  <a:gd name="T73" fmla="*/ 57 h 182"/>
                  <a:gd name="T74" fmla="*/ 0 w 403"/>
                  <a:gd name="T75" fmla="*/ 50 h 182"/>
                  <a:gd name="T76" fmla="*/ 266 w 403"/>
                  <a:gd name="T77" fmla="*/ 45 h 182"/>
                  <a:gd name="T78" fmla="*/ 294 w 403"/>
                  <a:gd name="T79" fmla="*/ 36 h 182"/>
                  <a:gd name="T80" fmla="*/ 307 w 403"/>
                  <a:gd name="T81" fmla="*/ 21 h 182"/>
                  <a:gd name="T82" fmla="*/ 338 w 403"/>
                  <a:gd name="T83" fmla="*/ 3 h 182"/>
                  <a:gd name="T84" fmla="*/ 343 w 403"/>
                  <a:gd name="T85" fmla="*/ 6 h 182"/>
                  <a:gd name="T86" fmla="*/ 352 w 403"/>
                  <a:gd name="T87" fmla="*/ 3 h 182"/>
                  <a:gd name="T88" fmla="*/ 402 w 403"/>
                  <a:gd name="T89" fmla="*/ 1 h 182"/>
                  <a:gd name="T90" fmla="*/ 400 w 403"/>
                  <a:gd name="T91" fmla="*/ 4 h 182"/>
                  <a:gd name="T92" fmla="*/ 398 w 403"/>
                  <a:gd name="T93" fmla="*/ 7 h 182"/>
                  <a:gd name="T94" fmla="*/ 393 w 403"/>
                  <a:gd name="T95" fmla="*/ 12 h 182"/>
                  <a:gd name="T96" fmla="*/ 388 w 403"/>
                  <a:gd name="T97" fmla="*/ 17 h 182"/>
                  <a:gd name="T98" fmla="*/ 382 w 403"/>
                  <a:gd name="T99" fmla="*/ 21 h 182"/>
                  <a:gd name="T100" fmla="*/ 371 w 403"/>
                  <a:gd name="T101" fmla="*/ 26 h 182"/>
                  <a:gd name="T102" fmla="*/ 366 w 403"/>
                  <a:gd name="T103" fmla="*/ 34 h 182"/>
                  <a:gd name="T104" fmla="*/ 322 w 403"/>
                  <a:gd name="T105" fmla="*/ 65 h 182"/>
                  <a:gd name="T106" fmla="*/ 321 w 403"/>
                  <a:gd name="T107" fmla="*/ 70 h 182"/>
                  <a:gd name="T108" fmla="*/ 320 w 403"/>
                  <a:gd name="T109" fmla="*/ 75 h 182"/>
                  <a:gd name="T110" fmla="*/ 312 w 403"/>
                  <a:gd name="T111" fmla="*/ 93 h 182"/>
                  <a:gd name="T112" fmla="*/ 306 w 403"/>
                  <a:gd name="T113" fmla="*/ 100 h 182"/>
                  <a:gd name="T114" fmla="*/ 296 w 403"/>
                  <a:gd name="T115" fmla="*/ 112 h 182"/>
                  <a:gd name="T116" fmla="*/ 284 w 403"/>
                  <a:gd name="T117" fmla="*/ 122 h 182"/>
                  <a:gd name="T118" fmla="*/ 271 w 403"/>
                  <a:gd name="T119" fmla="*/ 132 h 182"/>
                  <a:gd name="T120" fmla="*/ 257 w 403"/>
                  <a:gd name="T121" fmla="*/ 141 h 182"/>
                  <a:gd name="T122" fmla="*/ 243 w 403"/>
                  <a:gd name="T123" fmla="*/ 148 h 182"/>
                  <a:gd name="T124" fmla="*/ 227 w 403"/>
                  <a:gd name="T125" fmla="*/ 157 h 18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03"/>
                  <a:gd name="T190" fmla="*/ 0 h 182"/>
                  <a:gd name="T191" fmla="*/ 403 w 403"/>
                  <a:gd name="T192" fmla="*/ 182 h 18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03" h="182">
                    <a:moveTo>
                      <a:pt x="221" y="158"/>
                    </a:moveTo>
                    <a:lnTo>
                      <a:pt x="217" y="160"/>
                    </a:lnTo>
                    <a:lnTo>
                      <a:pt x="212" y="161"/>
                    </a:lnTo>
                    <a:lnTo>
                      <a:pt x="210" y="159"/>
                    </a:lnTo>
                    <a:lnTo>
                      <a:pt x="207" y="160"/>
                    </a:lnTo>
                    <a:lnTo>
                      <a:pt x="205" y="160"/>
                    </a:lnTo>
                    <a:lnTo>
                      <a:pt x="201" y="161"/>
                    </a:lnTo>
                    <a:lnTo>
                      <a:pt x="198" y="161"/>
                    </a:lnTo>
                    <a:lnTo>
                      <a:pt x="195" y="162"/>
                    </a:lnTo>
                    <a:lnTo>
                      <a:pt x="192" y="162"/>
                    </a:lnTo>
                    <a:lnTo>
                      <a:pt x="189" y="161"/>
                    </a:lnTo>
                    <a:lnTo>
                      <a:pt x="189" y="159"/>
                    </a:lnTo>
                    <a:lnTo>
                      <a:pt x="191" y="157"/>
                    </a:lnTo>
                    <a:lnTo>
                      <a:pt x="189" y="157"/>
                    </a:lnTo>
                    <a:lnTo>
                      <a:pt x="185" y="157"/>
                    </a:lnTo>
                    <a:lnTo>
                      <a:pt x="182" y="157"/>
                    </a:lnTo>
                    <a:lnTo>
                      <a:pt x="181" y="158"/>
                    </a:lnTo>
                    <a:lnTo>
                      <a:pt x="180" y="159"/>
                    </a:lnTo>
                    <a:lnTo>
                      <a:pt x="178" y="159"/>
                    </a:lnTo>
                    <a:lnTo>
                      <a:pt x="178" y="157"/>
                    </a:lnTo>
                    <a:lnTo>
                      <a:pt x="180" y="156"/>
                    </a:lnTo>
                    <a:lnTo>
                      <a:pt x="183" y="151"/>
                    </a:lnTo>
                    <a:lnTo>
                      <a:pt x="174" y="151"/>
                    </a:lnTo>
                    <a:lnTo>
                      <a:pt x="173" y="153"/>
                    </a:lnTo>
                    <a:lnTo>
                      <a:pt x="171" y="154"/>
                    </a:lnTo>
                    <a:lnTo>
                      <a:pt x="169" y="155"/>
                    </a:lnTo>
                    <a:lnTo>
                      <a:pt x="170" y="153"/>
                    </a:lnTo>
                    <a:lnTo>
                      <a:pt x="170" y="151"/>
                    </a:lnTo>
                    <a:lnTo>
                      <a:pt x="169" y="151"/>
                    </a:lnTo>
                    <a:lnTo>
                      <a:pt x="167" y="151"/>
                    </a:lnTo>
                    <a:lnTo>
                      <a:pt x="165" y="153"/>
                    </a:lnTo>
                    <a:lnTo>
                      <a:pt x="162" y="154"/>
                    </a:lnTo>
                    <a:lnTo>
                      <a:pt x="157" y="159"/>
                    </a:lnTo>
                    <a:lnTo>
                      <a:pt x="156" y="161"/>
                    </a:lnTo>
                    <a:lnTo>
                      <a:pt x="155" y="164"/>
                    </a:lnTo>
                    <a:lnTo>
                      <a:pt x="153" y="166"/>
                    </a:lnTo>
                    <a:lnTo>
                      <a:pt x="152" y="169"/>
                    </a:lnTo>
                    <a:lnTo>
                      <a:pt x="152" y="166"/>
                    </a:lnTo>
                    <a:lnTo>
                      <a:pt x="152" y="165"/>
                    </a:lnTo>
                    <a:lnTo>
                      <a:pt x="152" y="164"/>
                    </a:lnTo>
                    <a:lnTo>
                      <a:pt x="150" y="166"/>
                    </a:lnTo>
                    <a:lnTo>
                      <a:pt x="149" y="168"/>
                    </a:lnTo>
                    <a:lnTo>
                      <a:pt x="148" y="169"/>
                    </a:lnTo>
                    <a:lnTo>
                      <a:pt x="147" y="170"/>
                    </a:lnTo>
                    <a:lnTo>
                      <a:pt x="146" y="172"/>
                    </a:lnTo>
                    <a:lnTo>
                      <a:pt x="146" y="173"/>
                    </a:lnTo>
                    <a:lnTo>
                      <a:pt x="146" y="175"/>
                    </a:lnTo>
                    <a:lnTo>
                      <a:pt x="145" y="177"/>
                    </a:lnTo>
                    <a:lnTo>
                      <a:pt x="145" y="178"/>
                    </a:lnTo>
                    <a:lnTo>
                      <a:pt x="143" y="181"/>
                    </a:lnTo>
                    <a:lnTo>
                      <a:pt x="142" y="181"/>
                    </a:lnTo>
                    <a:lnTo>
                      <a:pt x="141" y="180"/>
                    </a:lnTo>
                    <a:lnTo>
                      <a:pt x="139" y="178"/>
                    </a:lnTo>
                    <a:lnTo>
                      <a:pt x="139" y="177"/>
                    </a:lnTo>
                    <a:lnTo>
                      <a:pt x="138" y="176"/>
                    </a:lnTo>
                    <a:lnTo>
                      <a:pt x="137" y="168"/>
                    </a:lnTo>
                    <a:lnTo>
                      <a:pt x="135" y="160"/>
                    </a:lnTo>
                    <a:lnTo>
                      <a:pt x="133" y="153"/>
                    </a:lnTo>
                    <a:lnTo>
                      <a:pt x="130" y="145"/>
                    </a:lnTo>
                    <a:lnTo>
                      <a:pt x="129" y="143"/>
                    </a:lnTo>
                    <a:lnTo>
                      <a:pt x="126" y="135"/>
                    </a:lnTo>
                    <a:lnTo>
                      <a:pt x="122" y="129"/>
                    </a:lnTo>
                    <a:lnTo>
                      <a:pt x="118" y="122"/>
                    </a:lnTo>
                    <a:lnTo>
                      <a:pt x="113" y="116"/>
                    </a:lnTo>
                    <a:lnTo>
                      <a:pt x="109" y="111"/>
                    </a:lnTo>
                    <a:lnTo>
                      <a:pt x="98" y="100"/>
                    </a:lnTo>
                    <a:lnTo>
                      <a:pt x="92" y="96"/>
                    </a:lnTo>
                    <a:lnTo>
                      <a:pt x="88" y="93"/>
                    </a:lnTo>
                    <a:lnTo>
                      <a:pt x="77" y="85"/>
                    </a:lnTo>
                    <a:lnTo>
                      <a:pt x="66" y="79"/>
                    </a:lnTo>
                    <a:lnTo>
                      <a:pt x="55" y="73"/>
                    </a:lnTo>
                    <a:lnTo>
                      <a:pt x="44" y="67"/>
                    </a:lnTo>
                    <a:lnTo>
                      <a:pt x="32" y="62"/>
                    </a:lnTo>
                    <a:lnTo>
                      <a:pt x="20" y="57"/>
                    </a:lnTo>
                    <a:lnTo>
                      <a:pt x="9" y="53"/>
                    </a:lnTo>
                    <a:lnTo>
                      <a:pt x="0" y="50"/>
                    </a:lnTo>
                    <a:lnTo>
                      <a:pt x="266" y="50"/>
                    </a:lnTo>
                    <a:lnTo>
                      <a:pt x="266" y="45"/>
                    </a:lnTo>
                    <a:lnTo>
                      <a:pt x="284" y="45"/>
                    </a:lnTo>
                    <a:lnTo>
                      <a:pt x="294" y="36"/>
                    </a:lnTo>
                    <a:lnTo>
                      <a:pt x="294" y="21"/>
                    </a:lnTo>
                    <a:lnTo>
                      <a:pt x="307" y="21"/>
                    </a:lnTo>
                    <a:lnTo>
                      <a:pt x="338" y="1"/>
                    </a:lnTo>
                    <a:lnTo>
                      <a:pt x="338" y="3"/>
                    </a:lnTo>
                    <a:lnTo>
                      <a:pt x="343" y="3"/>
                    </a:lnTo>
                    <a:lnTo>
                      <a:pt x="343" y="6"/>
                    </a:lnTo>
                    <a:lnTo>
                      <a:pt x="352" y="6"/>
                    </a:lnTo>
                    <a:lnTo>
                      <a:pt x="352" y="3"/>
                    </a:lnTo>
                    <a:lnTo>
                      <a:pt x="401" y="0"/>
                    </a:lnTo>
                    <a:lnTo>
                      <a:pt x="402" y="1"/>
                    </a:lnTo>
                    <a:lnTo>
                      <a:pt x="402" y="2"/>
                    </a:lnTo>
                    <a:lnTo>
                      <a:pt x="400" y="4"/>
                    </a:lnTo>
                    <a:lnTo>
                      <a:pt x="400" y="5"/>
                    </a:lnTo>
                    <a:lnTo>
                      <a:pt x="398" y="7"/>
                    </a:lnTo>
                    <a:lnTo>
                      <a:pt x="396" y="10"/>
                    </a:lnTo>
                    <a:lnTo>
                      <a:pt x="393" y="12"/>
                    </a:lnTo>
                    <a:lnTo>
                      <a:pt x="391" y="15"/>
                    </a:lnTo>
                    <a:lnTo>
                      <a:pt x="388" y="17"/>
                    </a:lnTo>
                    <a:lnTo>
                      <a:pt x="385" y="19"/>
                    </a:lnTo>
                    <a:lnTo>
                      <a:pt x="382" y="21"/>
                    </a:lnTo>
                    <a:lnTo>
                      <a:pt x="377" y="23"/>
                    </a:lnTo>
                    <a:lnTo>
                      <a:pt x="371" y="26"/>
                    </a:lnTo>
                    <a:lnTo>
                      <a:pt x="366" y="29"/>
                    </a:lnTo>
                    <a:lnTo>
                      <a:pt x="366" y="34"/>
                    </a:lnTo>
                    <a:lnTo>
                      <a:pt x="321" y="60"/>
                    </a:lnTo>
                    <a:lnTo>
                      <a:pt x="322" y="65"/>
                    </a:lnTo>
                    <a:lnTo>
                      <a:pt x="322" y="67"/>
                    </a:lnTo>
                    <a:lnTo>
                      <a:pt x="321" y="70"/>
                    </a:lnTo>
                    <a:lnTo>
                      <a:pt x="321" y="72"/>
                    </a:lnTo>
                    <a:lnTo>
                      <a:pt x="320" y="75"/>
                    </a:lnTo>
                    <a:lnTo>
                      <a:pt x="319" y="77"/>
                    </a:lnTo>
                    <a:lnTo>
                      <a:pt x="312" y="93"/>
                    </a:lnTo>
                    <a:lnTo>
                      <a:pt x="311" y="94"/>
                    </a:lnTo>
                    <a:lnTo>
                      <a:pt x="306" y="100"/>
                    </a:lnTo>
                    <a:lnTo>
                      <a:pt x="301" y="106"/>
                    </a:lnTo>
                    <a:lnTo>
                      <a:pt x="296" y="112"/>
                    </a:lnTo>
                    <a:lnTo>
                      <a:pt x="289" y="118"/>
                    </a:lnTo>
                    <a:lnTo>
                      <a:pt x="284" y="122"/>
                    </a:lnTo>
                    <a:lnTo>
                      <a:pt x="278" y="127"/>
                    </a:lnTo>
                    <a:lnTo>
                      <a:pt x="271" y="132"/>
                    </a:lnTo>
                    <a:lnTo>
                      <a:pt x="265" y="136"/>
                    </a:lnTo>
                    <a:lnTo>
                      <a:pt x="257" y="141"/>
                    </a:lnTo>
                    <a:lnTo>
                      <a:pt x="251" y="145"/>
                    </a:lnTo>
                    <a:lnTo>
                      <a:pt x="243" y="148"/>
                    </a:lnTo>
                    <a:lnTo>
                      <a:pt x="235" y="151"/>
                    </a:lnTo>
                    <a:lnTo>
                      <a:pt x="227" y="157"/>
                    </a:lnTo>
                    <a:lnTo>
                      <a:pt x="221" y="158"/>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25609" name="Freeform 31"/>
              <p:cNvSpPr>
                <a:spLocks/>
              </p:cNvSpPr>
              <p:nvPr/>
            </p:nvSpPr>
            <p:spPr bwMode="auto">
              <a:xfrm>
                <a:off x="3117" y="2175"/>
                <a:ext cx="89" cy="94"/>
              </a:xfrm>
              <a:custGeom>
                <a:avLst/>
                <a:gdLst>
                  <a:gd name="T0" fmla="*/ 8 w 89"/>
                  <a:gd name="T1" fmla="*/ 93 h 94"/>
                  <a:gd name="T2" fmla="*/ 0 w 89"/>
                  <a:gd name="T3" fmla="*/ 93 h 94"/>
                  <a:gd name="T4" fmla="*/ 0 w 89"/>
                  <a:gd name="T5" fmla="*/ 85 h 94"/>
                  <a:gd name="T6" fmla="*/ 5 w 89"/>
                  <a:gd name="T7" fmla="*/ 85 h 94"/>
                  <a:gd name="T8" fmla="*/ 5 w 89"/>
                  <a:gd name="T9" fmla="*/ 83 h 94"/>
                  <a:gd name="T10" fmla="*/ 6 w 89"/>
                  <a:gd name="T11" fmla="*/ 82 h 94"/>
                  <a:gd name="T12" fmla="*/ 8 w 89"/>
                  <a:gd name="T13" fmla="*/ 81 h 94"/>
                  <a:gd name="T14" fmla="*/ 10 w 89"/>
                  <a:gd name="T15" fmla="*/ 81 h 94"/>
                  <a:gd name="T16" fmla="*/ 10 w 89"/>
                  <a:gd name="T17" fmla="*/ 82 h 94"/>
                  <a:gd name="T18" fmla="*/ 11 w 89"/>
                  <a:gd name="T19" fmla="*/ 82 h 94"/>
                  <a:gd name="T20" fmla="*/ 11 w 89"/>
                  <a:gd name="T21" fmla="*/ 83 h 94"/>
                  <a:gd name="T22" fmla="*/ 11 w 89"/>
                  <a:gd name="T23" fmla="*/ 85 h 94"/>
                  <a:gd name="T24" fmla="*/ 27 w 89"/>
                  <a:gd name="T25" fmla="*/ 85 h 94"/>
                  <a:gd name="T26" fmla="*/ 27 w 89"/>
                  <a:gd name="T27" fmla="*/ 82 h 94"/>
                  <a:gd name="T28" fmla="*/ 16 w 89"/>
                  <a:gd name="T29" fmla="*/ 82 h 94"/>
                  <a:gd name="T30" fmla="*/ 16 w 89"/>
                  <a:gd name="T31" fmla="*/ 65 h 94"/>
                  <a:gd name="T32" fmla="*/ 33 w 89"/>
                  <a:gd name="T33" fmla="*/ 65 h 94"/>
                  <a:gd name="T34" fmla="*/ 33 w 89"/>
                  <a:gd name="T35" fmla="*/ 55 h 94"/>
                  <a:gd name="T36" fmla="*/ 44 w 89"/>
                  <a:gd name="T37" fmla="*/ 55 h 94"/>
                  <a:gd name="T38" fmla="*/ 44 w 89"/>
                  <a:gd name="T39" fmla="*/ 33 h 94"/>
                  <a:gd name="T40" fmla="*/ 6 w 89"/>
                  <a:gd name="T41" fmla="*/ 30 h 94"/>
                  <a:gd name="T42" fmla="*/ 44 w 89"/>
                  <a:gd name="T43" fmla="*/ 30 h 94"/>
                  <a:gd name="T44" fmla="*/ 44 w 89"/>
                  <a:gd name="T45" fmla="*/ 27 h 94"/>
                  <a:gd name="T46" fmla="*/ 34 w 89"/>
                  <a:gd name="T47" fmla="*/ 25 h 94"/>
                  <a:gd name="T48" fmla="*/ 44 w 89"/>
                  <a:gd name="T49" fmla="*/ 25 h 94"/>
                  <a:gd name="T50" fmla="*/ 44 w 89"/>
                  <a:gd name="T51" fmla="*/ 12 h 94"/>
                  <a:gd name="T52" fmla="*/ 9 w 89"/>
                  <a:gd name="T53" fmla="*/ 10 h 94"/>
                  <a:gd name="T54" fmla="*/ 45 w 89"/>
                  <a:gd name="T55" fmla="*/ 10 h 94"/>
                  <a:gd name="T56" fmla="*/ 45 w 89"/>
                  <a:gd name="T57" fmla="*/ 0 h 94"/>
                  <a:gd name="T58" fmla="*/ 47 w 89"/>
                  <a:gd name="T59" fmla="*/ 0 h 94"/>
                  <a:gd name="T60" fmla="*/ 47 w 89"/>
                  <a:gd name="T61" fmla="*/ 10 h 94"/>
                  <a:gd name="T62" fmla="*/ 81 w 89"/>
                  <a:gd name="T63" fmla="*/ 10 h 94"/>
                  <a:gd name="T64" fmla="*/ 47 w 89"/>
                  <a:gd name="T65" fmla="*/ 12 h 94"/>
                  <a:gd name="T66" fmla="*/ 48 w 89"/>
                  <a:gd name="T67" fmla="*/ 26 h 94"/>
                  <a:gd name="T68" fmla="*/ 57 w 89"/>
                  <a:gd name="T69" fmla="*/ 26 h 94"/>
                  <a:gd name="T70" fmla="*/ 48 w 89"/>
                  <a:gd name="T71" fmla="*/ 27 h 94"/>
                  <a:gd name="T72" fmla="*/ 48 w 89"/>
                  <a:gd name="T73" fmla="*/ 30 h 94"/>
                  <a:gd name="T74" fmla="*/ 88 w 89"/>
                  <a:gd name="T75" fmla="*/ 30 h 94"/>
                  <a:gd name="T76" fmla="*/ 48 w 89"/>
                  <a:gd name="T77" fmla="*/ 33 h 94"/>
                  <a:gd name="T78" fmla="*/ 47 w 89"/>
                  <a:gd name="T79" fmla="*/ 48 h 94"/>
                  <a:gd name="T80" fmla="*/ 59 w 89"/>
                  <a:gd name="T81" fmla="*/ 48 h 94"/>
                  <a:gd name="T82" fmla="*/ 59 w 89"/>
                  <a:gd name="T83" fmla="*/ 57 h 94"/>
                  <a:gd name="T84" fmla="*/ 54 w 89"/>
                  <a:gd name="T85" fmla="*/ 57 h 94"/>
                  <a:gd name="T86" fmla="*/ 54 w 89"/>
                  <a:gd name="T87" fmla="*/ 77 h 94"/>
                  <a:gd name="T88" fmla="*/ 59 w 89"/>
                  <a:gd name="T89" fmla="*/ 77 h 94"/>
                  <a:gd name="T90" fmla="*/ 59 w 89"/>
                  <a:gd name="T91" fmla="*/ 74 h 94"/>
                  <a:gd name="T92" fmla="*/ 63 w 89"/>
                  <a:gd name="T93" fmla="*/ 74 h 94"/>
                  <a:gd name="T94" fmla="*/ 63 w 89"/>
                  <a:gd name="T95" fmla="*/ 77 h 94"/>
                  <a:gd name="T96" fmla="*/ 67 w 89"/>
                  <a:gd name="T97" fmla="*/ 77 h 94"/>
                  <a:gd name="T98" fmla="*/ 67 w 89"/>
                  <a:gd name="T99" fmla="*/ 74 h 94"/>
                  <a:gd name="T100" fmla="*/ 77 w 89"/>
                  <a:gd name="T101" fmla="*/ 74 h 94"/>
                  <a:gd name="T102" fmla="*/ 77 w 89"/>
                  <a:gd name="T103" fmla="*/ 81 h 94"/>
                  <a:gd name="T104" fmla="*/ 46 w 89"/>
                  <a:gd name="T105" fmla="*/ 81 h 94"/>
                  <a:gd name="T106" fmla="*/ 46 w 89"/>
                  <a:gd name="T107" fmla="*/ 85 h 94"/>
                  <a:gd name="T108" fmla="*/ 77 w 89"/>
                  <a:gd name="T109" fmla="*/ 85 h 94"/>
                  <a:gd name="T110" fmla="*/ 77 w 89"/>
                  <a:gd name="T111" fmla="*/ 93 h 94"/>
                  <a:gd name="T112" fmla="*/ 8 w 89"/>
                  <a:gd name="T113" fmla="*/ 93 h 9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9"/>
                  <a:gd name="T172" fmla="*/ 0 h 94"/>
                  <a:gd name="T173" fmla="*/ 89 w 89"/>
                  <a:gd name="T174" fmla="*/ 94 h 9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9" h="94">
                    <a:moveTo>
                      <a:pt x="8" y="93"/>
                    </a:moveTo>
                    <a:lnTo>
                      <a:pt x="0" y="93"/>
                    </a:lnTo>
                    <a:lnTo>
                      <a:pt x="0" y="85"/>
                    </a:lnTo>
                    <a:lnTo>
                      <a:pt x="5" y="85"/>
                    </a:lnTo>
                    <a:lnTo>
                      <a:pt x="5" y="83"/>
                    </a:lnTo>
                    <a:lnTo>
                      <a:pt x="6" y="82"/>
                    </a:lnTo>
                    <a:lnTo>
                      <a:pt x="8" y="81"/>
                    </a:lnTo>
                    <a:lnTo>
                      <a:pt x="10" y="81"/>
                    </a:lnTo>
                    <a:lnTo>
                      <a:pt x="10" y="82"/>
                    </a:lnTo>
                    <a:lnTo>
                      <a:pt x="11" y="82"/>
                    </a:lnTo>
                    <a:lnTo>
                      <a:pt x="11" y="83"/>
                    </a:lnTo>
                    <a:lnTo>
                      <a:pt x="11" y="85"/>
                    </a:lnTo>
                    <a:lnTo>
                      <a:pt x="27" y="85"/>
                    </a:lnTo>
                    <a:lnTo>
                      <a:pt x="27" y="82"/>
                    </a:lnTo>
                    <a:lnTo>
                      <a:pt x="16" y="82"/>
                    </a:lnTo>
                    <a:lnTo>
                      <a:pt x="16" y="65"/>
                    </a:lnTo>
                    <a:lnTo>
                      <a:pt x="33" y="65"/>
                    </a:lnTo>
                    <a:lnTo>
                      <a:pt x="33" y="55"/>
                    </a:lnTo>
                    <a:lnTo>
                      <a:pt x="44" y="55"/>
                    </a:lnTo>
                    <a:lnTo>
                      <a:pt x="44" y="33"/>
                    </a:lnTo>
                    <a:lnTo>
                      <a:pt x="6" y="30"/>
                    </a:lnTo>
                    <a:lnTo>
                      <a:pt x="44" y="30"/>
                    </a:lnTo>
                    <a:lnTo>
                      <a:pt x="44" y="27"/>
                    </a:lnTo>
                    <a:lnTo>
                      <a:pt x="34" y="25"/>
                    </a:lnTo>
                    <a:lnTo>
                      <a:pt x="44" y="25"/>
                    </a:lnTo>
                    <a:lnTo>
                      <a:pt x="44" y="12"/>
                    </a:lnTo>
                    <a:lnTo>
                      <a:pt x="9" y="10"/>
                    </a:lnTo>
                    <a:lnTo>
                      <a:pt x="45" y="10"/>
                    </a:lnTo>
                    <a:lnTo>
                      <a:pt x="45" y="0"/>
                    </a:lnTo>
                    <a:lnTo>
                      <a:pt x="47" y="0"/>
                    </a:lnTo>
                    <a:lnTo>
                      <a:pt x="47" y="10"/>
                    </a:lnTo>
                    <a:lnTo>
                      <a:pt x="81" y="10"/>
                    </a:lnTo>
                    <a:lnTo>
                      <a:pt x="47" y="12"/>
                    </a:lnTo>
                    <a:lnTo>
                      <a:pt x="48" y="26"/>
                    </a:lnTo>
                    <a:lnTo>
                      <a:pt x="57" y="26"/>
                    </a:lnTo>
                    <a:lnTo>
                      <a:pt x="48" y="27"/>
                    </a:lnTo>
                    <a:lnTo>
                      <a:pt x="48" y="30"/>
                    </a:lnTo>
                    <a:lnTo>
                      <a:pt x="88" y="30"/>
                    </a:lnTo>
                    <a:lnTo>
                      <a:pt x="48" y="33"/>
                    </a:lnTo>
                    <a:lnTo>
                      <a:pt x="47" y="48"/>
                    </a:lnTo>
                    <a:lnTo>
                      <a:pt x="59" y="48"/>
                    </a:lnTo>
                    <a:lnTo>
                      <a:pt x="59" y="57"/>
                    </a:lnTo>
                    <a:lnTo>
                      <a:pt x="54" y="57"/>
                    </a:lnTo>
                    <a:lnTo>
                      <a:pt x="54" y="77"/>
                    </a:lnTo>
                    <a:lnTo>
                      <a:pt x="59" y="77"/>
                    </a:lnTo>
                    <a:lnTo>
                      <a:pt x="59" y="74"/>
                    </a:lnTo>
                    <a:lnTo>
                      <a:pt x="63" y="74"/>
                    </a:lnTo>
                    <a:lnTo>
                      <a:pt x="63" y="77"/>
                    </a:lnTo>
                    <a:lnTo>
                      <a:pt x="67" y="77"/>
                    </a:lnTo>
                    <a:lnTo>
                      <a:pt x="67" y="74"/>
                    </a:lnTo>
                    <a:lnTo>
                      <a:pt x="77" y="74"/>
                    </a:lnTo>
                    <a:lnTo>
                      <a:pt x="77" y="81"/>
                    </a:lnTo>
                    <a:lnTo>
                      <a:pt x="46" y="81"/>
                    </a:lnTo>
                    <a:lnTo>
                      <a:pt x="46" y="85"/>
                    </a:lnTo>
                    <a:lnTo>
                      <a:pt x="77" y="85"/>
                    </a:lnTo>
                    <a:lnTo>
                      <a:pt x="77" y="93"/>
                    </a:lnTo>
                    <a:lnTo>
                      <a:pt x="8" y="93"/>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25610" name="Freeform 32"/>
              <p:cNvSpPr>
                <a:spLocks/>
              </p:cNvSpPr>
              <p:nvPr/>
            </p:nvSpPr>
            <p:spPr bwMode="auto">
              <a:xfrm>
                <a:off x="3144" y="2173"/>
                <a:ext cx="17" cy="17"/>
              </a:xfrm>
              <a:custGeom>
                <a:avLst/>
                <a:gdLst>
                  <a:gd name="T0" fmla="*/ 16 w 17"/>
                  <a:gd name="T1" fmla="*/ 7 h 17"/>
                  <a:gd name="T2" fmla="*/ 16 w 17"/>
                  <a:gd name="T3" fmla="*/ 5 h 17"/>
                  <a:gd name="T4" fmla="*/ 13 w 17"/>
                  <a:gd name="T5" fmla="*/ 2 h 17"/>
                  <a:gd name="T6" fmla="*/ 11 w 17"/>
                  <a:gd name="T7" fmla="*/ 2 h 17"/>
                  <a:gd name="T8" fmla="*/ 8 w 17"/>
                  <a:gd name="T9" fmla="*/ 0 h 17"/>
                  <a:gd name="T10" fmla="*/ 3 w 17"/>
                  <a:gd name="T11" fmla="*/ 0 h 17"/>
                  <a:gd name="T12" fmla="*/ 3 w 17"/>
                  <a:gd name="T13" fmla="*/ 2 h 17"/>
                  <a:gd name="T14" fmla="*/ 0 w 17"/>
                  <a:gd name="T15" fmla="*/ 5 h 17"/>
                  <a:gd name="T16" fmla="*/ 0 w 17"/>
                  <a:gd name="T17" fmla="*/ 11 h 17"/>
                  <a:gd name="T18" fmla="*/ 3 w 17"/>
                  <a:gd name="T19" fmla="*/ 13 h 17"/>
                  <a:gd name="T20" fmla="*/ 5 w 17"/>
                  <a:gd name="T21" fmla="*/ 13 h 17"/>
                  <a:gd name="T22" fmla="*/ 5 w 17"/>
                  <a:gd name="T23" fmla="*/ 16 h 17"/>
                  <a:gd name="T24" fmla="*/ 11 w 17"/>
                  <a:gd name="T25" fmla="*/ 13 h 17"/>
                  <a:gd name="T26" fmla="*/ 13 w 17"/>
                  <a:gd name="T27" fmla="*/ 11 h 17"/>
                  <a:gd name="T28" fmla="*/ 16 w 17"/>
                  <a:gd name="T29" fmla="*/ 11 h 17"/>
                  <a:gd name="T30" fmla="*/ 16 w 17"/>
                  <a:gd name="T31" fmla="*/ 7 h 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7"/>
                  <a:gd name="T49" fmla="*/ 0 h 17"/>
                  <a:gd name="T50" fmla="*/ 17 w 17"/>
                  <a:gd name="T51" fmla="*/ 17 h 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7" h="17">
                    <a:moveTo>
                      <a:pt x="16" y="7"/>
                    </a:moveTo>
                    <a:lnTo>
                      <a:pt x="16" y="5"/>
                    </a:lnTo>
                    <a:lnTo>
                      <a:pt x="13" y="2"/>
                    </a:lnTo>
                    <a:lnTo>
                      <a:pt x="11" y="2"/>
                    </a:lnTo>
                    <a:lnTo>
                      <a:pt x="8" y="0"/>
                    </a:lnTo>
                    <a:lnTo>
                      <a:pt x="3" y="0"/>
                    </a:lnTo>
                    <a:lnTo>
                      <a:pt x="3" y="2"/>
                    </a:lnTo>
                    <a:lnTo>
                      <a:pt x="0" y="5"/>
                    </a:lnTo>
                    <a:lnTo>
                      <a:pt x="0" y="11"/>
                    </a:lnTo>
                    <a:lnTo>
                      <a:pt x="3" y="13"/>
                    </a:lnTo>
                    <a:lnTo>
                      <a:pt x="5" y="13"/>
                    </a:lnTo>
                    <a:lnTo>
                      <a:pt x="5" y="16"/>
                    </a:lnTo>
                    <a:lnTo>
                      <a:pt x="11" y="13"/>
                    </a:lnTo>
                    <a:lnTo>
                      <a:pt x="13" y="11"/>
                    </a:lnTo>
                    <a:lnTo>
                      <a:pt x="16" y="11"/>
                    </a:lnTo>
                    <a:lnTo>
                      <a:pt x="16" y="7"/>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5611" name="Freeform 33"/>
              <p:cNvSpPr>
                <a:spLocks/>
              </p:cNvSpPr>
              <p:nvPr/>
            </p:nvSpPr>
            <p:spPr bwMode="auto">
              <a:xfrm>
                <a:off x="3178" y="2173"/>
                <a:ext cx="17" cy="17"/>
              </a:xfrm>
              <a:custGeom>
                <a:avLst/>
                <a:gdLst>
                  <a:gd name="T0" fmla="*/ 16 w 17"/>
                  <a:gd name="T1" fmla="*/ 7 h 17"/>
                  <a:gd name="T2" fmla="*/ 16 w 17"/>
                  <a:gd name="T3" fmla="*/ 2 h 17"/>
                  <a:gd name="T4" fmla="*/ 13 w 17"/>
                  <a:gd name="T5" fmla="*/ 2 h 17"/>
                  <a:gd name="T6" fmla="*/ 13 w 17"/>
                  <a:gd name="T7" fmla="*/ 0 h 17"/>
                  <a:gd name="T8" fmla="*/ 8 w 17"/>
                  <a:gd name="T9" fmla="*/ 0 h 17"/>
                  <a:gd name="T10" fmla="*/ 6 w 17"/>
                  <a:gd name="T11" fmla="*/ 2 h 17"/>
                  <a:gd name="T12" fmla="*/ 3 w 17"/>
                  <a:gd name="T13" fmla="*/ 2 h 17"/>
                  <a:gd name="T14" fmla="*/ 3 w 17"/>
                  <a:gd name="T15" fmla="*/ 5 h 17"/>
                  <a:gd name="T16" fmla="*/ 0 w 17"/>
                  <a:gd name="T17" fmla="*/ 7 h 17"/>
                  <a:gd name="T18" fmla="*/ 0 w 17"/>
                  <a:gd name="T19" fmla="*/ 8 h 17"/>
                  <a:gd name="T20" fmla="*/ 3 w 17"/>
                  <a:gd name="T21" fmla="*/ 11 h 17"/>
                  <a:gd name="T22" fmla="*/ 3 w 17"/>
                  <a:gd name="T23" fmla="*/ 13 h 17"/>
                  <a:gd name="T24" fmla="*/ 8 w 17"/>
                  <a:gd name="T25" fmla="*/ 13 h 17"/>
                  <a:gd name="T26" fmla="*/ 8 w 17"/>
                  <a:gd name="T27" fmla="*/ 16 h 17"/>
                  <a:gd name="T28" fmla="*/ 13 w 17"/>
                  <a:gd name="T29" fmla="*/ 13 h 17"/>
                  <a:gd name="T30" fmla="*/ 16 w 17"/>
                  <a:gd name="T31" fmla="*/ 11 h 17"/>
                  <a:gd name="T32" fmla="*/ 16 w 17"/>
                  <a:gd name="T33" fmla="*/ 7 h 1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
                  <a:gd name="T52" fmla="*/ 0 h 17"/>
                  <a:gd name="T53" fmla="*/ 17 w 17"/>
                  <a:gd name="T54" fmla="*/ 17 h 1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 h="17">
                    <a:moveTo>
                      <a:pt x="16" y="7"/>
                    </a:moveTo>
                    <a:lnTo>
                      <a:pt x="16" y="2"/>
                    </a:lnTo>
                    <a:lnTo>
                      <a:pt x="13" y="2"/>
                    </a:lnTo>
                    <a:lnTo>
                      <a:pt x="13" y="0"/>
                    </a:lnTo>
                    <a:lnTo>
                      <a:pt x="8" y="0"/>
                    </a:lnTo>
                    <a:lnTo>
                      <a:pt x="6" y="2"/>
                    </a:lnTo>
                    <a:lnTo>
                      <a:pt x="3" y="2"/>
                    </a:lnTo>
                    <a:lnTo>
                      <a:pt x="3" y="5"/>
                    </a:lnTo>
                    <a:lnTo>
                      <a:pt x="0" y="7"/>
                    </a:lnTo>
                    <a:lnTo>
                      <a:pt x="0" y="8"/>
                    </a:lnTo>
                    <a:lnTo>
                      <a:pt x="3" y="11"/>
                    </a:lnTo>
                    <a:lnTo>
                      <a:pt x="3" y="13"/>
                    </a:lnTo>
                    <a:lnTo>
                      <a:pt x="8" y="13"/>
                    </a:lnTo>
                    <a:lnTo>
                      <a:pt x="8" y="16"/>
                    </a:lnTo>
                    <a:lnTo>
                      <a:pt x="13" y="13"/>
                    </a:lnTo>
                    <a:lnTo>
                      <a:pt x="16" y="11"/>
                    </a:lnTo>
                    <a:lnTo>
                      <a:pt x="16" y="7"/>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5612" name="Freeform 34"/>
              <p:cNvSpPr>
                <a:spLocks/>
              </p:cNvSpPr>
              <p:nvPr/>
            </p:nvSpPr>
            <p:spPr bwMode="auto">
              <a:xfrm>
                <a:off x="3164" y="2257"/>
                <a:ext cx="31" cy="17"/>
              </a:xfrm>
              <a:custGeom>
                <a:avLst/>
                <a:gdLst>
                  <a:gd name="T0" fmla="*/ 0 w 31"/>
                  <a:gd name="T1" fmla="*/ 0 h 17"/>
                  <a:gd name="T2" fmla="*/ 30 w 31"/>
                  <a:gd name="T3" fmla="*/ 0 h 17"/>
                  <a:gd name="T4" fmla="*/ 27 w 31"/>
                  <a:gd name="T5" fmla="*/ 16 h 17"/>
                  <a:gd name="T6" fmla="*/ 0 w 31"/>
                  <a:gd name="T7" fmla="*/ 16 h 17"/>
                  <a:gd name="T8" fmla="*/ 0 w 31"/>
                  <a:gd name="T9" fmla="*/ 0 h 17"/>
                  <a:gd name="T10" fmla="*/ 0 60000 65536"/>
                  <a:gd name="T11" fmla="*/ 0 60000 65536"/>
                  <a:gd name="T12" fmla="*/ 0 60000 65536"/>
                  <a:gd name="T13" fmla="*/ 0 60000 65536"/>
                  <a:gd name="T14" fmla="*/ 0 60000 65536"/>
                  <a:gd name="T15" fmla="*/ 0 w 31"/>
                  <a:gd name="T16" fmla="*/ 0 h 17"/>
                  <a:gd name="T17" fmla="*/ 31 w 31"/>
                  <a:gd name="T18" fmla="*/ 17 h 17"/>
                </a:gdLst>
                <a:ahLst/>
                <a:cxnLst>
                  <a:cxn ang="T10">
                    <a:pos x="T0" y="T1"/>
                  </a:cxn>
                  <a:cxn ang="T11">
                    <a:pos x="T2" y="T3"/>
                  </a:cxn>
                  <a:cxn ang="T12">
                    <a:pos x="T4" y="T5"/>
                  </a:cxn>
                  <a:cxn ang="T13">
                    <a:pos x="T6" y="T7"/>
                  </a:cxn>
                  <a:cxn ang="T14">
                    <a:pos x="T8" y="T9"/>
                  </a:cxn>
                </a:cxnLst>
                <a:rect l="T15" t="T16" r="T17" b="T18"/>
                <a:pathLst>
                  <a:path w="31" h="17">
                    <a:moveTo>
                      <a:pt x="0" y="0"/>
                    </a:moveTo>
                    <a:lnTo>
                      <a:pt x="30" y="0"/>
                    </a:lnTo>
                    <a:lnTo>
                      <a:pt x="27" y="16"/>
                    </a:lnTo>
                    <a:lnTo>
                      <a:pt x="0" y="16"/>
                    </a:lnTo>
                    <a:lnTo>
                      <a:pt x="0"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5613" name="Freeform 35"/>
              <p:cNvSpPr>
                <a:spLocks/>
              </p:cNvSpPr>
              <p:nvPr/>
            </p:nvSpPr>
            <p:spPr bwMode="auto">
              <a:xfrm>
                <a:off x="3126" y="2268"/>
                <a:ext cx="70" cy="17"/>
              </a:xfrm>
              <a:custGeom>
                <a:avLst/>
                <a:gdLst>
                  <a:gd name="T0" fmla="*/ 0 w 70"/>
                  <a:gd name="T1" fmla="*/ 16 h 17"/>
                  <a:gd name="T2" fmla="*/ 66 w 70"/>
                  <a:gd name="T3" fmla="*/ 16 h 17"/>
                  <a:gd name="T4" fmla="*/ 69 w 70"/>
                  <a:gd name="T5" fmla="*/ 0 h 17"/>
                  <a:gd name="T6" fmla="*/ 0 w 70"/>
                  <a:gd name="T7" fmla="*/ 0 h 17"/>
                  <a:gd name="T8" fmla="*/ 0 w 70"/>
                  <a:gd name="T9" fmla="*/ 16 h 17"/>
                  <a:gd name="T10" fmla="*/ 0 60000 65536"/>
                  <a:gd name="T11" fmla="*/ 0 60000 65536"/>
                  <a:gd name="T12" fmla="*/ 0 60000 65536"/>
                  <a:gd name="T13" fmla="*/ 0 60000 65536"/>
                  <a:gd name="T14" fmla="*/ 0 60000 65536"/>
                  <a:gd name="T15" fmla="*/ 0 w 70"/>
                  <a:gd name="T16" fmla="*/ 0 h 17"/>
                  <a:gd name="T17" fmla="*/ 70 w 70"/>
                  <a:gd name="T18" fmla="*/ 17 h 17"/>
                </a:gdLst>
                <a:ahLst/>
                <a:cxnLst>
                  <a:cxn ang="T10">
                    <a:pos x="T0" y="T1"/>
                  </a:cxn>
                  <a:cxn ang="T11">
                    <a:pos x="T2" y="T3"/>
                  </a:cxn>
                  <a:cxn ang="T12">
                    <a:pos x="T4" y="T5"/>
                  </a:cxn>
                  <a:cxn ang="T13">
                    <a:pos x="T6" y="T7"/>
                  </a:cxn>
                  <a:cxn ang="T14">
                    <a:pos x="T8" y="T9"/>
                  </a:cxn>
                </a:cxnLst>
                <a:rect l="T15" t="T16" r="T17" b="T18"/>
                <a:pathLst>
                  <a:path w="70" h="17">
                    <a:moveTo>
                      <a:pt x="0" y="16"/>
                    </a:moveTo>
                    <a:lnTo>
                      <a:pt x="66" y="16"/>
                    </a:lnTo>
                    <a:lnTo>
                      <a:pt x="69" y="0"/>
                    </a:lnTo>
                    <a:lnTo>
                      <a:pt x="0" y="0"/>
                    </a:lnTo>
                    <a:lnTo>
                      <a:pt x="0"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5614" name="Freeform 36"/>
              <p:cNvSpPr>
                <a:spLocks/>
              </p:cNvSpPr>
              <p:nvPr/>
            </p:nvSpPr>
            <p:spPr bwMode="auto">
              <a:xfrm>
                <a:off x="3126" y="2272"/>
                <a:ext cx="70" cy="17"/>
              </a:xfrm>
              <a:custGeom>
                <a:avLst/>
                <a:gdLst>
                  <a:gd name="T0" fmla="*/ 69 w 70"/>
                  <a:gd name="T1" fmla="*/ 0 h 17"/>
                  <a:gd name="T2" fmla="*/ 0 w 70"/>
                  <a:gd name="T3" fmla="*/ 0 h 17"/>
                  <a:gd name="T4" fmla="*/ 0 w 70"/>
                  <a:gd name="T5" fmla="*/ 16 h 17"/>
                  <a:gd name="T6" fmla="*/ 69 w 70"/>
                  <a:gd name="T7" fmla="*/ 16 h 17"/>
                  <a:gd name="T8" fmla="*/ 69 w 70"/>
                  <a:gd name="T9" fmla="*/ 0 h 17"/>
                  <a:gd name="T10" fmla="*/ 0 60000 65536"/>
                  <a:gd name="T11" fmla="*/ 0 60000 65536"/>
                  <a:gd name="T12" fmla="*/ 0 60000 65536"/>
                  <a:gd name="T13" fmla="*/ 0 60000 65536"/>
                  <a:gd name="T14" fmla="*/ 0 60000 65536"/>
                  <a:gd name="T15" fmla="*/ 0 w 70"/>
                  <a:gd name="T16" fmla="*/ 0 h 17"/>
                  <a:gd name="T17" fmla="*/ 70 w 70"/>
                  <a:gd name="T18" fmla="*/ 17 h 17"/>
                </a:gdLst>
                <a:ahLst/>
                <a:cxnLst>
                  <a:cxn ang="T10">
                    <a:pos x="T0" y="T1"/>
                  </a:cxn>
                  <a:cxn ang="T11">
                    <a:pos x="T2" y="T3"/>
                  </a:cxn>
                  <a:cxn ang="T12">
                    <a:pos x="T4" y="T5"/>
                  </a:cxn>
                  <a:cxn ang="T13">
                    <a:pos x="T6" y="T7"/>
                  </a:cxn>
                  <a:cxn ang="T14">
                    <a:pos x="T8" y="T9"/>
                  </a:cxn>
                </a:cxnLst>
                <a:rect l="T15" t="T16" r="T17" b="T18"/>
                <a:pathLst>
                  <a:path w="70" h="17">
                    <a:moveTo>
                      <a:pt x="69" y="0"/>
                    </a:moveTo>
                    <a:lnTo>
                      <a:pt x="0" y="0"/>
                    </a:lnTo>
                    <a:lnTo>
                      <a:pt x="0" y="16"/>
                    </a:lnTo>
                    <a:lnTo>
                      <a:pt x="69" y="16"/>
                    </a:lnTo>
                    <a:lnTo>
                      <a:pt x="69" y="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25615" name="Freeform 37"/>
              <p:cNvSpPr>
                <a:spLocks/>
              </p:cNvSpPr>
              <p:nvPr/>
            </p:nvSpPr>
            <p:spPr bwMode="auto">
              <a:xfrm>
                <a:off x="3126" y="2276"/>
                <a:ext cx="70" cy="17"/>
              </a:xfrm>
              <a:custGeom>
                <a:avLst/>
                <a:gdLst>
                  <a:gd name="T0" fmla="*/ 65 w 70"/>
                  <a:gd name="T1" fmla="*/ 16 h 17"/>
                  <a:gd name="T2" fmla="*/ 10 w 70"/>
                  <a:gd name="T3" fmla="*/ 16 h 17"/>
                  <a:gd name="T4" fmla="*/ 7 w 70"/>
                  <a:gd name="T5" fmla="*/ 8 h 17"/>
                  <a:gd name="T6" fmla="*/ 2 w 70"/>
                  <a:gd name="T7" fmla="*/ 8 h 17"/>
                  <a:gd name="T8" fmla="*/ 0 w 70"/>
                  <a:gd name="T9" fmla="*/ 0 h 17"/>
                  <a:gd name="T10" fmla="*/ 69 w 70"/>
                  <a:gd name="T11" fmla="*/ 0 h 17"/>
                  <a:gd name="T12" fmla="*/ 65 w 70"/>
                  <a:gd name="T13" fmla="*/ 16 h 17"/>
                  <a:gd name="T14" fmla="*/ 0 60000 65536"/>
                  <a:gd name="T15" fmla="*/ 0 60000 65536"/>
                  <a:gd name="T16" fmla="*/ 0 60000 65536"/>
                  <a:gd name="T17" fmla="*/ 0 60000 65536"/>
                  <a:gd name="T18" fmla="*/ 0 60000 65536"/>
                  <a:gd name="T19" fmla="*/ 0 60000 65536"/>
                  <a:gd name="T20" fmla="*/ 0 60000 65536"/>
                  <a:gd name="T21" fmla="*/ 0 w 70"/>
                  <a:gd name="T22" fmla="*/ 0 h 17"/>
                  <a:gd name="T23" fmla="*/ 70 w 70"/>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17">
                    <a:moveTo>
                      <a:pt x="65" y="16"/>
                    </a:moveTo>
                    <a:lnTo>
                      <a:pt x="10" y="16"/>
                    </a:lnTo>
                    <a:lnTo>
                      <a:pt x="7" y="8"/>
                    </a:lnTo>
                    <a:lnTo>
                      <a:pt x="2" y="8"/>
                    </a:lnTo>
                    <a:lnTo>
                      <a:pt x="0" y="0"/>
                    </a:lnTo>
                    <a:lnTo>
                      <a:pt x="69" y="0"/>
                    </a:lnTo>
                    <a:lnTo>
                      <a:pt x="65" y="16"/>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25616" name="Freeform 38"/>
              <p:cNvSpPr>
                <a:spLocks/>
              </p:cNvSpPr>
              <p:nvPr/>
            </p:nvSpPr>
            <p:spPr bwMode="auto">
              <a:xfrm>
                <a:off x="3135" y="2282"/>
                <a:ext cx="60" cy="17"/>
              </a:xfrm>
              <a:custGeom>
                <a:avLst/>
                <a:gdLst>
                  <a:gd name="T0" fmla="*/ 0 w 60"/>
                  <a:gd name="T1" fmla="*/ 16 h 17"/>
                  <a:gd name="T2" fmla="*/ 59 w 60"/>
                  <a:gd name="T3" fmla="*/ 16 h 17"/>
                  <a:gd name="T4" fmla="*/ 59 w 60"/>
                  <a:gd name="T5" fmla="*/ 0 h 17"/>
                  <a:gd name="T6" fmla="*/ 0 w 60"/>
                  <a:gd name="T7" fmla="*/ 0 h 17"/>
                  <a:gd name="T8" fmla="*/ 0 w 60"/>
                  <a:gd name="T9" fmla="*/ 16 h 17"/>
                  <a:gd name="T10" fmla="*/ 0 60000 65536"/>
                  <a:gd name="T11" fmla="*/ 0 60000 65536"/>
                  <a:gd name="T12" fmla="*/ 0 60000 65536"/>
                  <a:gd name="T13" fmla="*/ 0 60000 65536"/>
                  <a:gd name="T14" fmla="*/ 0 60000 65536"/>
                  <a:gd name="T15" fmla="*/ 0 w 60"/>
                  <a:gd name="T16" fmla="*/ 0 h 17"/>
                  <a:gd name="T17" fmla="*/ 60 w 60"/>
                  <a:gd name="T18" fmla="*/ 17 h 17"/>
                </a:gdLst>
                <a:ahLst/>
                <a:cxnLst>
                  <a:cxn ang="T10">
                    <a:pos x="T0" y="T1"/>
                  </a:cxn>
                  <a:cxn ang="T11">
                    <a:pos x="T2" y="T3"/>
                  </a:cxn>
                  <a:cxn ang="T12">
                    <a:pos x="T4" y="T5"/>
                  </a:cxn>
                  <a:cxn ang="T13">
                    <a:pos x="T6" y="T7"/>
                  </a:cxn>
                  <a:cxn ang="T14">
                    <a:pos x="T8" y="T9"/>
                  </a:cxn>
                </a:cxnLst>
                <a:rect l="T15" t="T16" r="T17" b="T18"/>
                <a:pathLst>
                  <a:path w="60" h="17">
                    <a:moveTo>
                      <a:pt x="0" y="16"/>
                    </a:moveTo>
                    <a:lnTo>
                      <a:pt x="59" y="16"/>
                    </a:lnTo>
                    <a:lnTo>
                      <a:pt x="59" y="0"/>
                    </a:lnTo>
                    <a:lnTo>
                      <a:pt x="0" y="0"/>
                    </a:lnTo>
                    <a:lnTo>
                      <a:pt x="0" y="16"/>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25617" name="Freeform 39"/>
              <p:cNvSpPr>
                <a:spLocks/>
              </p:cNvSpPr>
              <p:nvPr/>
            </p:nvSpPr>
            <p:spPr bwMode="auto">
              <a:xfrm>
                <a:off x="3145" y="2289"/>
                <a:ext cx="49" cy="40"/>
              </a:xfrm>
              <a:custGeom>
                <a:avLst/>
                <a:gdLst>
                  <a:gd name="T0" fmla="*/ 48 w 49"/>
                  <a:gd name="T1" fmla="*/ 7 h 40"/>
                  <a:gd name="T2" fmla="*/ 48 w 49"/>
                  <a:gd name="T3" fmla="*/ 0 h 40"/>
                  <a:gd name="T4" fmla="*/ 0 w 49"/>
                  <a:gd name="T5" fmla="*/ 0 h 40"/>
                  <a:gd name="T6" fmla="*/ 0 w 49"/>
                  <a:gd name="T7" fmla="*/ 39 h 40"/>
                  <a:gd name="T8" fmla="*/ 32 w 49"/>
                  <a:gd name="T9" fmla="*/ 39 h 40"/>
                  <a:gd name="T10" fmla="*/ 32 w 49"/>
                  <a:gd name="T11" fmla="*/ 9 h 40"/>
                  <a:gd name="T12" fmla="*/ 48 w 49"/>
                  <a:gd name="T13" fmla="*/ 9 h 40"/>
                  <a:gd name="T14" fmla="*/ 48 w 49"/>
                  <a:gd name="T15" fmla="*/ 7 h 40"/>
                  <a:gd name="T16" fmla="*/ 0 60000 65536"/>
                  <a:gd name="T17" fmla="*/ 0 60000 65536"/>
                  <a:gd name="T18" fmla="*/ 0 60000 65536"/>
                  <a:gd name="T19" fmla="*/ 0 60000 65536"/>
                  <a:gd name="T20" fmla="*/ 0 60000 65536"/>
                  <a:gd name="T21" fmla="*/ 0 60000 65536"/>
                  <a:gd name="T22" fmla="*/ 0 60000 65536"/>
                  <a:gd name="T23" fmla="*/ 0 60000 65536"/>
                  <a:gd name="T24" fmla="*/ 0 w 49"/>
                  <a:gd name="T25" fmla="*/ 0 h 40"/>
                  <a:gd name="T26" fmla="*/ 49 w 49"/>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9" h="40">
                    <a:moveTo>
                      <a:pt x="48" y="7"/>
                    </a:moveTo>
                    <a:lnTo>
                      <a:pt x="48" y="0"/>
                    </a:lnTo>
                    <a:lnTo>
                      <a:pt x="0" y="0"/>
                    </a:lnTo>
                    <a:lnTo>
                      <a:pt x="0" y="39"/>
                    </a:lnTo>
                    <a:lnTo>
                      <a:pt x="32" y="39"/>
                    </a:lnTo>
                    <a:lnTo>
                      <a:pt x="32" y="9"/>
                    </a:lnTo>
                    <a:lnTo>
                      <a:pt x="48" y="9"/>
                    </a:lnTo>
                    <a:lnTo>
                      <a:pt x="48" y="7"/>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25618" name="Freeform 40"/>
              <p:cNvSpPr>
                <a:spLocks/>
              </p:cNvSpPr>
              <p:nvPr/>
            </p:nvSpPr>
            <p:spPr bwMode="auto">
              <a:xfrm>
                <a:off x="3178" y="2310"/>
                <a:ext cx="44" cy="17"/>
              </a:xfrm>
              <a:custGeom>
                <a:avLst/>
                <a:gdLst>
                  <a:gd name="T0" fmla="*/ 43 w 44"/>
                  <a:gd name="T1" fmla="*/ 16 h 17"/>
                  <a:gd name="T2" fmla="*/ 0 w 44"/>
                  <a:gd name="T3" fmla="*/ 16 h 17"/>
                  <a:gd name="T4" fmla="*/ 0 w 44"/>
                  <a:gd name="T5" fmla="*/ 0 h 17"/>
                  <a:gd name="T6" fmla="*/ 31 w 44"/>
                  <a:gd name="T7" fmla="*/ 0 h 17"/>
                  <a:gd name="T8" fmla="*/ 43 w 44"/>
                  <a:gd name="T9" fmla="*/ 16 h 17"/>
                  <a:gd name="T10" fmla="*/ 0 60000 65536"/>
                  <a:gd name="T11" fmla="*/ 0 60000 65536"/>
                  <a:gd name="T12" fmla="*/ 0 60000 65536"/>
                  <a:gd name="T13" fmla="*/ 0 60000 65536"/>
                  <a:gd name="T14" fmla="*/ 0 60000 65536"/>
                  <a:gd name="T15" fmla="*/ 0 w 44"/>
                  <a:gd name="T16" fmla="*/ 0 h 17"/>
                  <a:gd name="T17" fmla="*/ 44 w 44"/>
                  <a:gd name="T18" fmla="*/ 17 h 17"/>
                </a:gdLst>
                <a:ahLst/>
                <a:cxnLst>
                  <a:cxn ang="T10">
                    <a:pos x="T0" y="T1"/>
                  </a:cxn>
                  <a:cxn ang="T11">
                    <a:pos x="T2" y="T3"/>
                  </a:cxn>
                  <a:cxn ang="T12">
                    <a:pos x="T4" y="T5"/>
                  </a:cxn>
                  <a:cxn ang="T13">
                    <a:pos x="T6" y="T7"/>
                  </a:cxn>
                  <a:cxn ang="T14">
                    <a:pos x="T8" y="T9"/>
                  </a:cxn>
                </a:cxnLst>
                <a:rect l="T15" t="T16" r="T17" b="T18"/>
                <a:pathLst>
                  <a:path w="44" h="17">
                    <a:moveTo>
                      <a:pt x="43" y="16"/>
                    </a:moveTo>
                    <a:lnTo>
                      <a:pt x="0" y="16"/>
                    </a:lnTo>
                    <a:lnTo>
                      <a:pt x="0" y="0"/>
                    </a:lnTo>
                    <a:lnTo>
                      <a:pt x="31" y="0"/>
                    </a:lnTo>
                    <a:lnTo>
                      <a:pt x="43"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5619" name="Freeform 41"/>
              <p:cNvSpPr>
                <a:spLocks/>
              </p:cNvSpPr>
              <p:nvPr/>
            </p:nvSpPr>
            <p:spPr bwMode="auto">
              <a:xfrm>
                <a:off x="3121" y="2321"/>
                <a:ext cx="25" cy="17"/>
              </a:xfrm>
              <a:custGeom>
                <a:avLst/>
                <a:gdLst>
                  <a:gd name="T0" fmla="*/ 0 w 25"/>
                  <a:gd name="T1" fmla="*/ 16 h 17"/>
                  <a:gd name="T2" fmla="*/ 0 w 25"/>
                  <a:gd name="T3" fmla="*/ 8 h 17"/>
                  <a:gd name="T4" fmla="*/ 24 w 25"/>
                  <a:gd name="T5" fmla="*/ 0 h 17"/>
                  <a:gd name="T6" fmla="*/ 24 w 25"/>
                  <a:gd name="T7" fmla="*/ 9 h 17"/>
                  <a:gd name="T8" fmla="*/ 0 w 25"/>
                  <a:gd name="T9" fmla="*/ 16 h 17"/>
                  <a:gd name="T10" fmla="*/ 0 60000 65536"/>
                  <a:gd name="T11" fmla="*/ 0 60000 65536"/>
                  <a:gd name="T12" fmla="*/ 0 60000 65536"/>
                  <a:gd name="T13" fmla="*/ 0 60000 65536"/>
                  <a:gd name="T14" fmla="*/ 0 60000 65536"/>
                  <a:gd name="T15" fmla="*/ 0 w 25"/>
                  <a:gd name="T16" fmla="*/ 0 h 17"/>
                  <a:gd name="T17" fmla="*/ 25 w 25"/>
                  <a:gd name="T18" fmla="*/ 17 h 17"/>
                </a:gdLst>
                <a:ahLst/>
                <a:cxnLst>
                  <a:cxn ang="T10">
                    <a:pos x="T0" y="T1"/>
                  </a:cxn>
                  <a:cxn ang="T11">
                    <a:pos x="T2" y="T3"/>
                  </a:cxn>
                  <a:cxn ang="T12">
                    <a:pos x="T4" y="T5"/>
                  </a:cxn>
                  <a:cxn ang="T13">
                    <a:pos x="T6" y="T7"/>
                  </a:cxn>
                  <a:cxn ang="T14">
                    <a:pos x="T8" y="T9"/>
                  </a:cxn>
                </a:cxnLst>
                <a:rect l="T15" t="T16" r="T17" b="T18"/>
                <a:pathLst>
                  <a:path w="25" h="17">
                    <a:moveTo>
                      <a:pt x="0" y="16"/>
                    </a:moveTo>
                    <a:lnTo>
                      <a:pt x="0" y="8"/>
                    </a:lnTo>
                    <a:lnTo>
                      <a:pt x="24" y="0"/>
                    </a:lnTo>
                    <a:lnTo>
                      <a:pt x="24" y="9"/>
                    </a:lnTo>
                    <a:lnTo>
                      <a:pt x="0"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5620" name="Freeform 42"/>
              <p:cNvSpPr>
                <a:spLocks/>
              </p:cNvSpPr>
              <p:nvPr/>
            </p:nvSpPr>
            <p:spPr bwMode="auto">
              <a:xfrm>
                <a:off x="3012" y="2345"/>
                <a:ext cx="102" cy="40"/>
              </a:xfrm>
              <a:custGeom>
                <a:avLst/>
                <a:gdLst>
                  <a:gd name="T0" fmla="*/ 73 w 102"/>
                  <a:gd name="T1" fmla="*/ 30 h 40"/>
                  <a:gd name="T2" fmla="*/ 75 w 102"/>
                  <a:gd name="T3" fmla="*/ 39 h 40"/>
                  <a:gd name="T4" fmla="*/ 23 w 102"/>
                  <a:gd name="T5" fmla="*/ 39 h 40"/>
                  <a:gd name="T6" fmla="*/ 25 w 102"/>
                  <a:gd name="T7" fmla="*/ 36 h 40"/>
                  <a:gd name="T8" fmla="*/ 18 w 102"/>
                  <a:gd name="T9" fmla="*/ 29 h 40"/>
                  <a:gd name="T10" fmla="*/ 47 w 102"/>
                  <a:gd name="T11" fmla="*/ 17 h 40"/>
                  <a:gd name="T12" fmla="*/ 19 w 102"/>
                  <a:gd name="T13" fmla="*/ 18 h 40"/>
                  <a:gd name="T14" fmla="*/ 19 w 102"/>
                  <a:gd name="T15" fmla="*/ 15 h 40"/>
                  <a:gd name="T16" fmla="*/ 0 w 102"/>
                  <a:gd name="T17" fmla="*/ 9 h 40"/>
                  <a:gd name="T18" fmla="*/ 0 w 102"/>
                  <a:gd name="T19" fmla="*/ 0 h 40"/>
                  <a:gd name="T20" fmla="*/ 101 w 102"/>
                  <a:gd name="T21" fmla="*/ 0 h 40"/>
                  <a:gd name="T22" fmla="*/ 40 w 102"/>
                  <a:gd name="T23" fmla="*/ 30 h 40"/>
                  <a:gd name="T24" fmla="*/ 73 w 102"/>
                  <a:gd name="T25" fmla="*/ 30 h 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2"/>
                  <a:gd name="T40" fmla="*/ 0 h 40"/>
                  <a:gd name="T41" fmla="*/ 102 w 102"/>
                  <a:gd name="T42" fmla="*/ 40 h 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2" h="40">
                    <a:moveTo>
                      <a:pt x="73" y="30"/>
                    </a:moveTo>
                    <a:lnTo>
                      <a:pt x="75" y="39"/>
                    </a:lnTo>
                    <a:lnTo>
                      <a:pt x="23" y="39"/>
                    </a:lnTo>
                    <a:lnTo>
                      <a:pt x="25" y="36"/>
                    </a:lnTo>
                    <a:lnTo>
                      <a:pt x="18" y="29"/>
                    </a:lnTo>
                    <a:lnTo>
                      <a:pt x="47" y="17"/>
                    </a:lnTo>
                    <a:lnTo>
                      <a:pt x="19" y="18"/>
                    </a:lnTo>
                    <a:lnTo>
                      <a:pt x="19" y="15"/>
                    </a:lnTo>
                    <a:lnTo>
                      <a:pt x="0" y="9"/>
                    </a:lnTo>
                    <a:lnTo>
                      <a:pt x="0" y="0"/>
                    </a:lnTo>
                    <a:lnTo>
                      <a:pt x="101" y="0"/>
                    </a:lnTo>
                    <a:lnTo>
                      <a:pt x="40" y="30"/>
                    </a:lnTo>
                    <a:lnTo>
                      <a:pt x="73" y="3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5621" name="Freeform 43"/>
              <p:cNvSpPr>
                <a:spLocks/>
              </p:cNvSpPr>
              <p:nvPr/>
            </p:nvSpPr>
            <p:spPr bwMode="auto">
              <a:xfrm>
                <a:off x="3060" y="2351"/>
                <a:ext cx="17" cy="17"/>
              </a:xfrm>
              <a:custGeom>
                <a:avLst/>
                <a:gdLst>
                  <a:gd name="T0" fmla="*/ 16 w 17"/>
                  <a:gd name="T1" fmla="*/ 3 h 17"/>
                  <a:gd name="T2" fmla="*/ 16 w 17"/>
                  <a:gd name="T3" fmla="*/ 11 h 17"/>
                  <a:gd name="T4" fmla="*/ 0 w 17"/>
                  <a:gd name="T5" fmla="*/ 16 h 17"/>
                  <a:gd name="T6" fmla="*/ 0 w 17"/>
                  <a:gd name="T7" fmla="*/ 2 h 17"/>
                  <a:gd name="T8" fmla="*/ 6 w 17"/>
                  <a:gd name="T9" fmla="*/ 0 h 17"/>
                  <a:gd name="T10" fmla="*/ 10 w 17"/>
                  <a:gd name="T11" fmla="*/ 0 h 17"/>
                  <a:gd name="T12" fmla="*/ 13 w 17"/>
                  <a:gd name="T13" fmla="*/ 0 h 17"/>
                  <a:gd name="T14" fmla="*/ 15 w 17"/>
                  <a:gd name="T15" fmla="*/ 1 h 17"/>
                  <a:gd name="T16" fmla="*/ 15 w 17"/>
                  <a:gd name="T17" fmla="*/ 2 h 17"/>
                  <a:gd name="T18" fmla="*/ 16 w 17"/>
                  <a:gd name="T19" fmla="*/ 3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17"/>
                  <a:gd name="T32" fmla="*/ 17 w 17"/>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17">
                    <a:moveTo>
                      <a:pt x="16" y="3"/>
                    </a:moveTo>
                    <a:lnTo>
                      <a:pt x="16" y="11"/>
                    </a:lnTo>
                    <a:lnTo>
                      <a:pt x="0" y="16"/>
                    </a:lnTo>
                    <a:lnTo>
                      <a:pt x="0" y="2"/>
                    </a:lnTo>
                    <a:lnTo>
                      <a:pt x="6" y="0"/>
                    </a:lnTo>
                    <a:lnTo>
                      <a:pt x="10" y="0"/>
                    </a:lnTo>
                    <a:lnTo>
                      <a:pt x="13" y="0"/>
                    </a:lnTo>
                    <a:lnTo>
                      <a:pt x="15" y="1"/>
                    </a:lnTo>
                    <a:lnTo>
                      <a:pt x="15" y="2"/>
                    </a:lnTo>
                    <a:lnTo>
                      <a:pt x="16" y="3"/>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25622" name="Freeform 44"/>
              <p:cNvSpPr>
                <a:spLocks/>
              </p:cNvSpPr>
              <p:nvPr/>
            </p:nvSpPr>
            <p:spPr bwMode="auto">
              <a:xfrm>
                <a:off x="3084" y="2376"/>
                <a:ext cx="38" cy="17"/>
              </a:xfrm>
              <a:custGeom>
                <a:avLst/>
                <a:gdLst>
                  <a:gd name="T0" fmla="*/ 1 w 38"/>
                  <a:gd name="T1" fmla="*/ 0 h 17"/>
                  <a:gd name="T2" fmla="*/ 3 w 38"/>
                  <a:gd name="T3" fmla="*/ 8 h 17"/>
                  <a:gd name="T4" fmla="*/ 0 w 38"/>
                  <a:gd name="T5" fmla="*/ 13 h 17"/>
                  <a:gd name="T6" fmla="*/ 0 w 38"/>
                  <a:gd name="T7" fmla="*/ 16 h 17"/>
                  <a:gd name="T8" fmla="*/ 30 w 38"/>
                  <a:gd name="T9" fmla="*/ 16 h 17"/>
                  <a:gd name="T10" fmla="*/ 30 w 38"/>
                  <a:gd name="T11" fmla="*/ 9 h 17"/>
                  <a:gd name="T12" fmla="*/ 32 w 38"/>
                  <a:gd name="T13" fmla="*/ 8 h 17"/>
                  <a:gd name="T14" fmla="*/ 37 w 38"/>
                  <a:gd name="T15" fmla="*/ 0 h 17"/>
                  <a:gd name="T16" fmla="*/ 1 w 38"/>
                  <a:gd name="T17" fmla="*/ 0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
                  <a:gd name="T28" fmla="*/ 0 h 17"/>
                  <a:gd name="T29" fmla="*/ 38 w 38"/>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 h="17">
                    <a:moveTo>
                      <a:pt x="1" y="0"/>
                    </a:moveTo>
                    <a:lnTo>
                      <a:pt x="3" y="8"/>
                    </a:lnTo>
                    <a:lnTo>
                      <a:pt x="0" y="13"/>
                    </a:lnTo>
                    <a:lnTo>
                      <a:pt x="0" y="16"/>
                    </a:lnTo>
                    <a:lnTo>
                      <a:pt x="30" y="16"/>
                    </a:lnTo>
                    <a:lnTo>
                      <a:pt x="30" y="9"/>
                    </a:lnTo>
                    <a:lnTo>
                      <a:pt x="32" y="8"/>
                    </a:lnTo>
                    <a:lnTo>
                      <a:pt x="37" y="0"/>
                    </a:lnTo>
                    <a:lnTo>
                      <a:pt x="1"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5623" name="Freeform 45"/>
              <p:cNvSpPr>
                <a:spLocks/>
              </p:cNvSpPr>
              <p:nvPr/>
            </p:nvSpPr>
            <p:spPr bwMode="auto">
              <a:xfrm>
                <a:off x="3116" y="2376"/>
                <a:ext cx="211" cy="17"/>
              </a:xfrm>
              <a:custGeom>
                <a:avLst/>
                <a:gdLst>
                  <a:gd name="T0" fmla="*/ 210 w 211"/>
                  <a:gd name="T1" fmla="*/ 0 h 17"/>
                  <a:gd name="T2" fmla="*/ 210 w 211"/>
                  <a:gd name="T3" fmla="*/ 16 h 17"/>
                  <a:gd name="T4" fmla="*/ 0 w 211"/>
                  <a:gd name="T5" fmla="*/ 16 h 17"/>
                  <a:gd name="T6" fmla="*/ 4 w 211"/>
                  <a:gd name="T7" fmla="*/ 0 h 17"/>
                  <a:gd name="T8" fmla="*/ 210 w 211"/>
                  <a:gd name="T9" fmla="*/ 0 h 17"/>
                  <a:gd name="T10" fmla="*/ 0 60000 65536"/>
                  <a:gd name="T11" fmla="*/ 0 60000 65536"/>
                  <a:gd name="T12" fmla="*/ 0 60000 65536"/>
                  <a:gd name="T13" fmla="*/ 0 60000 65536"/>
                  <a:gd name="T14" fmla="*/ 0 60000 65536"/>
                  <a:gd name="T15" fmla="*/ 0 w 211"/>
                  <a:gd name="T16" fmla="*/ 0 h 17"/>
                  <a:gd name="T17" fmla="*/ 211 w 211"/>
                  <a:gd name="T18" fmla="*/ 17 h 17"/>
                </a:gdLst>
                <a:ahLst/>
                <a:cxnLst>
                  <a:cxn ang="T10">
                    <a:pos x="T0" y="T1"/>
                  </a:cxn>
                  <a:cxn ang="T11">
                    <a:pos x="T2" y="T3"/>
                  </a:cxn>
                  <a:cxn ang="T12">
                    <a:pos x="T4" y="T5"/>
                  </a:cxn>
                  <a:cxn ang="T13">
                    <a:pos x="T6" y="T7"/>
                  </a:cxn>
                  <a:cxn ang="T14">
                    <a:pos x="T8" y="T9"/>
                  </a:cxn>
                </a:cxnLst>
                <a:rect l="T15" t="T16" r="T17" b="T18"/>
                <a:pathLst>
                  <a:path w="211" h="17">
                    <a:moveTo>
                      <a:pt x="210" y="0"/>
                    </a:moveTo>
                    <a:lnTo>
                      <a:pt x="210" y="16"/>
                    </a:lnTo>
                    <a:lnTo>
                      <a:pt x="0" y="16"/>
                    </a:lnTo>
                    <a:lnTo>
                      <a:pt x="4" y="0"/>
                    </a:lnTo>
                    <a:lnTo>
                      <a:pt x="210"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5624" name="Freeform 46"/>
              <p:cNvSpPr>
                <a:spLocks/>
              </p:cNvSpPr>
              <p:nvPr/>
            </p:nvSpPr>
            <p:spPr bwMode="auto">
              <a:xfrm>
                <a:off x="3326" y="2371"/>
                <a:ext cx="40" cy="17"/>
              </a:xfrm>
              <a:custGeom>
                <a:avLst/>
                <a:gdLst>
                  <a:gd name="T0" fmla="*/ 0 w 40"/>
                  <a:gd name="T1" fmla="*/ 3 h 17"/>
                  <a:gd name="T2" fmla="*/ 6 w 40"/>
                  <a:gd name="T3" fmla="*/ 0 h 17"/>
                  <a:gd name="T4" fmla="*/ 39 w 40"/>
                  <a:gd name="T5" fmla="*/ 0 h 17"/>
                  <a:gd name="T6" fmla="*/ 39 w 40"/>
                  <a:gd name="T7" fmla="*/ 16 h 17"/>
                  <a:gd name="T8" fmla="*/ 26 w 40"/>
                  <a:gd name="T9" fmla="*/ 16 h 17"/>
                  <a:gd name="T10" fmla="*/ 26 w 40"/>
                  <a:gd name="T11" fmla="*/ 8 h 17"/>
                  <a:gd name="T12" fmla="*/ 7 w 40"/>
                  <a:gd name="T13" fmla="*/ 8 h 17"/>
                  <a:gd name="T14" fmla="*/ 0 w 40"/>
                  <a:gd name="T15" fmla="*/ 14 h 17"/>
                  <a:gd name="T16" fmla="*/ 0 w 40"/>
                  <a:gd name="T17" fmla="*/ 3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17"/>
                  <a:gd name="T29" fmla="*/ 40 w 40"/>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17">
                    <a:moveTo>
                      <a:pt x="0" y="3"/>
                    </a:moveTo>
                    <a:lnTo>
                      <a:pt x="6" y="0"/>
                    </a:lnTo>
                    <a:lnTo>
                      <a:pt x="39" y="0"/>
                    </a:lnTo>
                    <a:lnTo>
                      <a:pt x="39" y="16"/>
                    </a:lnTo>
                    <a:lnTo>
                      <a:pt x="26" y="16"/>
                    </a:lnTo>
                    <a:lnTo>
                      <a:pt x="26" y="8"/>
                    </a:lnTo>
                    <a:lnTo>
                      <a:pt x="7" y="8"/>
                    </a:lnTo>
                    <a:lnTo>
                      <a:pt x="0" y="14"/>
                    </a:lnTo>
                    <a:lnTo>
                      <a:pt x="0" y="3"/>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5625" name="Freeform 47"/>
              <p:cNvSpPr>
                <a:spLocks/>
              </p:cNvSpPr>
              <p:nvPr/>
            </p:nvSpPr>
            <p:spPr bwMode="auto">
              <a:xfrm>
                <a:off x="3376" y="2347"/>
                <a:ext cx="22" cy="17"/>
              </a:xfrm>
              <a:custGeom>
                <a:avLst/>
                <a:gdLst>
                  <a:gd name="T0" fmla="*/ 21 w 22"/>
                  <a:gd name="T1" fmla="*/ 16 h 17"/>
                  <a:gd name="T2" fmla="*/ 21 w 22"/>
                  <a:gd name="T3" fmla="*/ 6 h 17"/>
                  <a:gd name="T4" fmla="*/ 2 w 22"/>
                  <a:gd name="T5" fmla="*/ 7 h 17"/>
                  <a:gd name="T6" fmla="*/ 2 w 22"/>
                  <a:gd name="T7" fmla="*/ 3 h 17"/>
                  <a:gd name="T8" fmla="*/ 1 w 22"/>
                  <a:gd name="T9" fmla="*/ 0 h 17"/>
                  <a:gd name="T10" fmla="*/ 0 w 22"/>
                  <a:gd name="T11" fmla="*/ 3 h 17"/>
                  <a:gd name="T12" fmla="*/ 0 w 22"/>
                  <a:gd name="T13" fmla="*/ 12 h 17"/>
                  <a:gd name="T14" fmla="*/ 17 w 22"/>
                  <a:gd name="T15" fmla="*/ 11 h 17"/>
                  <a:gd name="T16" fmla="*/ 14 w 22"/>
                  <a:gd name="T17" fmla="*/ 16 h 17"/>
                  <a:gd name="T18" fmla="*/ 21 w 22"/>
                  <a:gd name="T19" fmla="*/ 16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17"/>
                  <a:gd name="T32" fmla="*/ 22 w 22"/>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17">
                    <a:moveTo>
                      <a:pt x="21" y="16"/>
                    </a:moveTo>
                    <a:lnTo>
                      <a:pt x="21" y="6"/>
                    </a:lnTo>
                    <a:lnTo>
                      <a:pt x="2" y="7"/>
                    </a:lnTo>
                    <a:lnTo>
                      <a:pt x="2" y="3"/>
                    </a:lnTo>
                    <a:lnTo>
                      <a:pt x="1" y="0"/>
                    </a:lnTo>
                    <a:lnTo>
                      <a:pt x="0" y="3"/>
                    </a:lnTo>
                    <a:lnTo>
                      <a:pt x="0" y="12"/>
                    </a:lnTo>
                    <a:lnTo>
                      <a:pt x="17" y="11"/>
                    </a:lnTo>
                    <a:lnTo>
                      <a:pt x="14" y="16"/>
                    </a:lnTo>
                    <a:lnTo>
                      <a:pt x="21"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5626" name="Freeform 48"/>
              <p:cNvSpPr>
                <a:spLocks/>
              </p:cNvSpPr>
              <p:nvPr/>
            </p:nvSpPr>
            <p:spPr bwMode="auto">
              <a:xfrm>
                <a:off x="3333" y="2348"/>
                <a:ext cx="65" cy="39"/>
              </a:xfrm>
              <a:custGeom>
                <a:avLst/>
                <a:gdLst>
                  <a:gd name="T0" fmla="*/ 43 w 65"/>
                  <a:gd name="T1" fmla="*/ 0 h 39"/>
                  <a:gd name="T2" fmla="*/ 0 w 65"/>
                  <a:gd name="T3" fmla="*/ 23 h 39"/>
                  <a:gd name="T4" fmla="*/ 32 w 65"/>
                  <a:gd name="T5" fmla="*/ 23 h 39"/>
                  <a:gd name="T6" fmla="*/ 32 w 65"/>
                  <a:gd name="T7" fmla="*/ 38 h 39"/>
                  <a:gd name="T8" fmla="*/ 64 w 65"/>
                  <a:gd name="T9" fmla="*/ 17 h 39"/>
                  <a:gd name="T10" fmla="*/ 64 w 65"/>
                  <a:gd name="T11" fmla="*/ 6 h 39"/>
                  <a:gd name="T12" fmla="*/ 57 w 65"/>
                  <a:gd name="T13" fmla="*/ 6 h 39"/>
                  <a:gd name="T14" fmla="*/ 60 w 65"/>
                  <a:gd name="T15" fmla="*/ 4 h 39"/>
                  <a:gd name="T16" fmla="*/ 43 w 65"/>
                  <a:gd name="T17" fmla="*/ 4 h 39"/>
                  <a:gd name="T18" fmla="*/ 43 w 65"/>
                  <a:gd name="T19" fmla="*/ 0 h 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5"/>
                  <a:gd name="T31" fmla="*/ 0 h 39"/>
                  <a:gd name="T32" fmla="*/ 65 w 65"/>
                  <a:gd name="T33" fmla="*/ 39 h 3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5" h="39">
                    <a:moveTo>
                      <a:pt x="43" y="0"/>
                    </a:moveTo>
                    <a:lnTo>
                      <a:pt x="0" y="23"/>
                    </a:lnTo>
                    <a:lnTo>
                      <a:pt x="32" y="23"/>
                    </a:lnTo>
                    <a:lnTo>
                      <a:pt x="32" y="38"/>
                    </a:lnTo>
                    <a:lnTo>
                      <a:pt x="64" y="17"/>
                    </a:lnTo>
                    <a:lnTo>
                      <a:pt x="64" y="6"/>
                    </a:lnTo>
                    <a:lnTo>
                      <a:pt x="57" y="6"/>
                    </a:lnTo>
                    <a:lnTo>
                      <a:pt x="60" y="4"/>
                    </a:lnTo>
                    <a:lnTo>
                      <a:pt x="43" y="4"/>
                    </a:lnTo>
                    <a:lnTo>
                      <a:pt x="43" y="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25627" name="Freeform 49"/>
              <p:cNvSpPr>
                <a:spLocks/>
              </p:cNvSpPr>
              <p:nvPr/>
            </p:nvSpPr>
            <p:spPr bwMode="auto">
              <a:xfrm>
                <a:off x="3326" y="2379"/>
                <a:ext cx="27" cy="31"/>
              </a:xfrm>
              <a:custGeom>
                <a:avLst/>
                <a:gdLst>
                  <a:gd name="T0" fmla="*/ 8 w 27"/>
                  <a:gd name="T1" fmla="*/ 5 h 31"/>
                  <a:gd name="T2" fmla="*/ 16 w 27"/>
                  <a:gd name="T3" fmla="*/ 5 h 31"/>
                  <a:gd name="T4" fmla="*/ 16 w 27"/>
                  <a:gd name="T5" fmla="*/ 30 h 31"/>
                  <a:gd name="T6" fmla="*/ 26 w 27"/>
                  <a:gd name="T7" fmla="*/ 21 h 31"/>
                  <a:gd name="T8" fmla="*/ 26 w 27"/>
                  <a:gd name="T9" fmla="*/ 0 h 31"/>
                  <a:gd name="T10" fmla="*/ 7 w 27"/>
                  <a:gd name="T11" fmla="*/ 0 h 31"/>
                  <a:gd name="T12" fmla="*/ 0 w 27"/>
                  <a:gd name="T13" fmla="*/ 5 h 31"/>
                  <a:gd name="T14" fmla="*/ 8 w 27"/>
                  <a:gd name="T15" fmla="*/ 5 h 31"/>
                  <a:gd name="T16" fmla="*/ 0 60000 65536"/>
                  <a:gd name="T17" fmla="*/ 0 60000 65536"/>
                  <a:gd name="T18" fmla="*/ 0 60000 65536"/>
                  <a:gd name="T19" fmla="*/ 0 60000 65536"/>
                  <a:gd name="T20" fmla="*/ 0 60000 65536"/>
                  <a:gd name="T21" fmla="*/ 0 60000 65536"/>
                  <a:gd name="T22" fmla="*/ 0 60000 65536"/>
                  <a:gd name="T23" fmla="*/ 0 60000 65536"/>
                  <a:gd name="T24" fmla="*/ 0 w 27"/>
                  <a:gd name="T25" fmla="*/ 0 h 31"/>
                  <a:gd name="T26" fmla="*/ 27 w 27"/>
                  <a:gd name="T27" fmla="*/ 31 h 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 h="31">
                    <a:moveTo>
                      <a:pt x="8" y="5"/>
                    </a:moveTo>
                    <a:lnTo>
                      <a:pt x="16" y="5"/>
                    </a:lnTo>
                    <a:lnTo>
                      <a:pt x="16" y="30"/>
                    </a:lnTo>
                    <a:lnTo>
                      <a:pt x="26" y="21"/>
                    </a:lnTo>
                    <a:lnTo>
                      <a:pt x="26" y="0"/>
                    </a:lnTo>
                    <a:lnTo>
                      <a:pt x="7" y="0"/>
                    </a:lnTo>
                    <a:lnTo>
                      <a:pt x="0" y="5"/>
                    </a:lnTo>
                    <a:lnTo>
                      <a:pt x="8" y="5"/>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25628" name="Freeform 50"/>
              <p:cNvSpPr>
                <a:spLocks/>
              </p:cNvSpPr>
              <p:nvPr/>
            </p:nvSpPr>
            <p:spPr bwMode="auto">
              <a:xfrm>
                <a:off x="3269" y="2333"/>
                <a:ext cx="23" cy="44"/>
              </a:xfrm>
              <a:custGeom>
                <a:avLst/>
                <a:gdLst>
                  <a:gd name="T0" fmla="*/ 12 w 23"/>
                  <a:gd name="T1" fmla="*/ 43 h 44"/>
                  <a:gd name="T2" fmla="*/ 22 w 23"/>
                  <a:gd name="T3" fmla="*/ 0 h 44"/>
                  <a:gd name="T4" fmla="*/ 13 w 23"/>
                  <a:gd name="T5" fmla="*/ 0 h 44"/>
                  <a:gd name="T6" fmla="*/ 0 w 23"/>
                  <a:gd name="T7" fmla="*/ 43 h 44"/>
                  <a:gd name="T8" fmla="*/ 12 w 23"/>
                  <a:gd name="T9" fmla="*/ 43 h 44"/>
                  <a:gd name="T10" fmla="*/ 0 60000 65536"/>
                  <a:gd name="T11" fmla="*/ 0 60000 65536"/>
                  <a:gd name="T12" fmla="*/ 0 60000 65536"/>
                  <a:gd name="T13" fmla="*/ 0 60000 65536"/>
                  <a:gd name="T14" fmla="*/ 0 60000 65536"/>
                  <a:gd name="T15" fmla="*/ 0 w 23"/>
                  <a:gd name="T16" fmla="*/ 0 h 44"/>
                  <a:gd name="T17" fmla="*/ 23 w 23"/>
                  <a:gd name="T18" fmla="*/ 44 h 44"/>
                </a:gdLst>
                <a:ahLst/>
                <a:cxnLst>
                  <a:cxn ang="T10">
                    <a:pos x="T0" y="T1"/>
                  </a:cxn>
                  <a:cxn ang="T11">
                    <a:pos x="T2" y="T3"/>
                  </a:cxn>
                  <a:cxn ang="T12">
                    <a:pos x="T4" y="T5"/>
                  </a:cxn>
                  <a:cxn ang="T13">
                    <a:pos x="T6" y="T7"/>
                  </a:cxn>
                  <a:cxn ang="T14">
                    <a:pos x="T8" y="T9"/>
                  </a:cxn>
                </a:cxnLst>
                <a:rect l="T15" t="T16" r="T17" b="T18"/>
                <a:pathLst>
                  <a:path w="23" h="44">
                    <a:moveTo>
                      <a:pt x="12" y="43"/>
                    </a:moveTo>
                    <a:lnTo>
                      <a:pt x="22" y="0"/>
                    </a:lnTo>
                    <a:lnTo>
                      <a:pt x="13" y="0"/>
                    </a:lnTo>
                    <a:lnTo>
                      <a:pt x="0" y="43"/>
                    </a:lnTo>
                    <a:lnTo>
                      <a:pt x="12" y="43"/>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5629" name="Freeform 51"/>
              <p:cNvSpPr>
                <a:spLocks/>
              </p:cNvSpPr>
              <p:nvPr/>
            </p:nvSpPr>
            <p:spPr bwMode="auto">
              <a:xfrm>
                <a:off x="3098" y="2336"/>
                <a:ext cx="67" cy="41"/>
              </a:xfrm>
              <a:custGeom>
                <a:avLst/>
                <a:gdLst>
                  <a:gd name="T0" fmla="*/ 57 w 67"/>
                  <a:gd name="T1" fmla="*/ 0 h 41"/>
                  <a:gd name="T2" fmla="*/ 66 w 67"/>
                  <a:gd name="T3" fmla="*/ 0 h 41"/>
                  <a:gd name="T4" fmla="*/ 15 w 67"/>
                  <a:gd name="T5" fmla="*/ 40 h 41"/>
                  <a:gd name="T6" fmla="*/ 0 w 67"/>
                  <a:gd name="T7" fmla="*/ 40 h 41"/>
                  <a:gd name="T8" fmla="*/ 57 w 67"/>
                  <a:gd name="T9" fmla="*/ 0 h 41"/>
                  <a:gd name="T10" fmla="*/ 0 60000 65536"/>
                  <a:gd name="T11" fmla="*/ 0 60000 65536"/>
                  <a:gd name="T12" fmla="*/ 0 60000 65536"/>
                  <a:gd name="T13" fmla="*/ 0 60000 65536"/>
                  <a:gd name="T14" fmla="*/ 0 60000 65536"/>
                  <a:gd name="T15" fmla="*/ 0 w 67"/>
                  <a:gd name="T16" fmla="*/ 0 h 41"/>
                  <a:gd name="T17" fmla="*/ 67 w 67"/>
                  <a:gd name="T18" fmla="*/ 41 h 41"/>
                </a:gdLst>
                <a:ahLst/>
                <a:cxnLst>
                  <a:cxn ang="T10">
                    <a:pos x="T0" y="T1"/>
                  </a:cxn>
                  <a:cxn ang="T11">
                    <a:pos x="T2" y="T3"/>
                  </a:cxn>
                  <a:cxn ang="T12">
                    <a:pos x="T4" y="T5"/>
                  </a:cxn>
                  <a:cxn ang="T13">
                    <a:pos x="T6" y="T7"/>
                  </a:cxn>
                  <a:cxn ang="T14">
                    <a:pos x="T8" y="T9"/>
                  </a:cxn>
                </a:cxnLst>
                <a:rect l="T15" t="T16" r="T17" b="T18"/>
                <a:pathLst>
                  <a:path w="67" h="41">
                    <a:moveTo>
                      <a:pt x="57" y="0"/>
                    </a:moveTo>
                    <a:lnTo>
                      <a:pt x="66" y="0"/>
                    </a:lnTo>
                    <a:lnTo>
                      <a:pt x="15" y="40"/>
                    </a:lnTo>
                    <a:lnTo>
                      <a:pt x="0" y="40"/>
                    </a:lnTo>
                    <a:lnTo>
                      <a:pt x="57"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5630" name="Freeform 52"/>
              <p:cNvSpPr>
                <a:spLocks/>
              </p:cNvSpPr>
              <p:nvPr/>
            </p:nvSpPr>
            <p:spPr bwMode="auto">
              <a:xfrm>
                <a:off x="3012" y="2317"/>
                <a:ext cx="509" cy="60"/>
              </a:xfrm>
              <a:custGeom>
                <a:avLst/>
                <a:gdLst>
                  <a:gd name="T0" fmla="*/ 73 w 509"/>
                  <a:gd name="T1" fmla="*/ 59 h 60"/>
                  <a:gd name="T2" fmla="*/ 40 w 509"/>
                  <a:gd name="T3" fmla="*/ 59 h 60"/>
                  <a:gd name="T4" fmla="*/ 100 w 509"/>
                  <a:gd name="T5" fmla="*/ 28 h 60"/>
                  <a:gd name="T6" fmla="*/ 0 w 509"/>
                  <a:gd name="T7" fmla="*/ 28 h 60"/>
                  <a:gd name="T8" fmla="*/ 109 w 509"/>
                  <a:gd name="T9" fmla="*/ 11 h 60"/>
                  <a:gd name="T10" fmla="*/ 132 w 509"/>
                  <a:gd name="T11" fmla="*/ 8 h 60"/>
                  <a:gd name="T12" fmla="*/ 132 w 509"/>
                  <a:gd name="T13" fmla="*/ 10 h 60"/>
                  <a:gd name="T14" fmla="*/ 165 w 509"/>
                  <a:gd name="T15" fmla="*/ 10 h 60"/>
                  <a:gd name="T16" fmla="*/ 165 w 509"/>
                  <a:gd name="T17" fmla="*/ 0 h 60"/>
                  <a:gd name="T18" fmla="*/ 344 w 509"/>
                  <a:gd name="T19" fmla="*/ 0 h 60"/>
                  <a:gd name="T20" fmla="*/ 351 w 509"/>
                  <a:gd name="T21" fmla="*/ 0 h 60"/>
                  <a:gd name="T22" fmla="*/ 417 w 509"/>
                  <a:gd name="T23" fmla="*/ 0 h 60"/>
                  <a:gd name="T24" fmla="*/ 452 w 509"/>
                  <a:gd name="T25" fmla="*/ 12 h 60"/>
                  <a:gd name="T26" fmla="*/ 508 w 509"/>
                  <a:gd name="T27" fmla="*/ 23 h 60"/>
                  <a:gd name="T28" fmla="*/ 508 w 509"/>
                  <a:gd name="T29" fmla="*/ 25 h 60"/>
                  <a:gd name="T30" fmla="*/ 384 w 509"/>
                  <a:gd name="T31" fmla="*/ 32 h 60"/>
                  <a:gd name="T32" fmla="*/ 366 w 509"/>
                  <a:gd name="T33" fmla="*/ 33 h 60"/>
                  <a:gd name="T34" fmla="*/ 366 w 509"/>
                  <a:gd name="T35" fmla="*/ 30 h 60"/>
                  <a:gd name="T36" fmla="*/ 365 w 509"/>
                  <a:gd name="T37" fmla="*/ 29 h 60"/>
                  <a:gd name="T38" fmla="*/ 363 w 509"/>
                  <a:gd name="T39" fmla="*/ 30 h 60"/>
                  <a:gd name="T40" fmla="*/ 320 w 509"/>
                  <a:gd name="T41" fmla="*/ 53 h 60"/>
                  <a:gd name="T42" fmla="*/ 313 w 509"/>
                  <a:gd name="T43" fmla="*/ 56 h 60"/>
                  <a:gd name="T44" fmla="*/ 313 w 509"/>
                  <a:gd name="T45" fmla="*/ 59 h 60"/>
                  <a:gd name="T46" fmla="*/ 269 w 509"/>
                  <a:gd name="T47" fmla="*/ 59 h 60"/>
                  <a:gd name="T48" fmla="*/ 278 w 509"/>
                  <a:gd name="T49" fmla="*/ 16 h 60"/>
                  <a:gd name="T50" fmla="*/ 270 w 509"/>
                  <a:gd name="T51" fmla="*/ 16 h 60"/>
                  <a:gd name="T52" fmla="*/ 256 w 509"/>
                  <a:gd name="T53" fmla="*/ 59 h 60"/>
                  <a:gd name="T54" fmla="*/ 100 w 509"/>
                  <a:gd name="T55" fmla="*/ 59 h 60"/>
                  <a:gd name="T56" fmla="*/ 151 w 509"/>
                  <a:gd name="T57" fmla="*/ 19 h 60"/>
                  <a:gd name="T58" fmla="*/ 142 w 509"/>
                  <a:gd name="T59" fmla="*/ 19 h 60"/>
                  <a:gd name="T60" fmla="*/ 85 w 509"/>
                  <a:gd name="T61" fmla="*/ 59 h 60"/>
                  <a:gd name="T62" fmla="*/ 73 w 509"/>
                  <a:gd name="T63" fmla="*/ 59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09"/>
                  <a:gd name="T97" fmla="*/ 0 h 60"/>
                  <a:gd name="T98" fmla="*/ 509 w 509"/>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09" h="60">
                    <a:moveTo>
                      <a:pt x="73" y="59"/>
                    </a:moveTo>
                    <a:lnTo>
                      <a:pt x="40" y="59"/>
                    </a:lnTo>
                    <a:lnTo>
                      <a:pt x="100" y="28"/>
                    </a:lnTo>
                    <a:lnTo>
                      <a:pt x="0" y="28"/>
                    </a:lnTo>
                    <a:lnTo>
                      <a:pt x="109" y="11"/>
                    </a:lnTo>
                    <a:lnTo>
                      <a:pt x="132" y="8"/>
                    </a:lnTo>
                    <a:lnTo>
                      <a:pt x="132" y="10"/>
                    </a:lnTo>
                    <a:lnTo>
                      <a:pt x="165" y="10"/>
                    </a:lnTo>
                    <a:lnTo>
                      <a:pt x="165" y="0"/>
                    </a:lnTo>
                    <a:lnTo>
                      <a:pt x="344" y="0"/>
                    </a:lnTo>
                    <a:lnTo>
                      <a:pt x="351" y="0"/>
                    </a:lnTo>
                    <a:lnTo>
                      <a:pt x="417" y="0"/>
                    </a:lnTo>
                    <a:lnTo>
                      <a:pt x="452" y="12"/>
                    </a:lnTo>
                    <a:lnTo>
                      <a:pt x="508" y="23"/>
                    </a:lnTo>
                    <a:lnTo>
                      <a:pt x="508" y="25"/>
                    </a:lnTo>
                    <a:lnTo>
                      <a:pt x="384" y="32"/>
                    </a:lnTo>
                    <a:lnTo>
                      <a:pt x="366" y="33"/>
                    </a:lnTo>
                    <a:lnTo>
                      <a:pt x="366" y="30"/>
                    </a:lnTo>
                    <a:lnTo>
                      <a:pt x="365" y="29"/>
                    </a:lnTo>
                    <a:lnTo>
                      <a:pt x="363" y="30"/>
                    </a:lnTo>
                    <a:lnTo>
                      <a:pt x="320" y="53"/>
                    </a:lnTo>
                    <a:lnTo>
                      <a:pt x="313" y="56"/>
                    </a:lnTo>
                    <a:lnTo>
                      <a:pt x="313" y="59"/>
                    </a:lnTo>
                    <a:lnTo>
                      <a:pt x="269" y="59"/>
                    </a:lnTo>
                    <a:lnTo>
                      <a:pt x="278" y="16"/>
                    </a:lnTo>
                    <a:lnTo>
                      <a:pt x="270" y="16"/>
                    </a:lnTo>
                    <a:lnTo>
                      <a:pt x="256" y="59"/>
                    </a:lnTo>
                    <a:lnTo>
                      <a:pt x="100" y="59"/>
                    </a:lnTo>
                    <a:lnTo>
                      <a:pt x="151" y="19"/>
                    </a:lnTo>
                    <a:lnTo>
                      <a:pt x="142" y="19"/>
                    </a:lnTo>
                    <a:lnTo>
                      <a:pt x="85" y="59"/>
                    </a:lnTo>
                    <a:lnTo>
                      <a:pt x="73" y="59"/>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25631" name="Freeform 53"/>
              <p:cNvSpPr>
                <a:spLocks/>
              </p:cNvSpPr>
              <p:nvPr/>
            </p:nvSpPr>
            <p:spPr bwMode="auto">
              <a:xfrm>
                <a:off x="3397" y="2343"/>
                <a:ext cx="124" cy="25"/>
              </a:xfrm>
              <a:custGeom>
                <a:avLst/>
                <a:gdLst>
                  <a:gd name="T0" fmla="*/ 123 w 124"/>
                  <a:gd name="T1" fmla="*/ 0 h 25"/>
                  <a:gd name="T2" fmla="*/ 0 w 124"/>
                  <a:gd name="T3" fmla="*/ 6 h 25"/>
                  <a:gd name="T4" fmla="*/ 0 w 124"/>
                  <a:gd name="T5" fmla="*/ 24 h 25"/>
                  <a:gd name="T6" fmla="*/ 5 w 124"/>
                  <a:gd name="T7" fmla="*/ 23 h 25"/>
                  <a:gd name="T8" fmla="*/ 5 w 124"/>
                  <a:gd name="T9" fmla="*/ 16 h 25"/>
                  <a:gd name="T10" fmla="*/ 5 w 124"/>
                  <a:gd name="T11" fmla="*/ 15 h 25"/>
                  <a:gd name="T12" fmla="*/ 6 w 124"/>
                  <a:gd name="T13" fmla="*/ 14 h 25"/>
                  <a:gd name="T14" fmla="*/ 8 w 124"/>
                  <a:gd name="T15" fmla="*/ 14 h 25"/>
                  <a:gd name="T16" fmla="*/ 8 w 124"/>
                  <a:gd name="T17" fmla="*/ 13 h 25"/>
                  <a:gd name="T18" fmla="*/ 9 w 124"/>
                  <a:gd name="T19" fmla="*/ 12 h 25"/>
                  <a:gd name="T20" fmla="*/ 10 w 124"/>
                  <a:gd name="T21" fmla="*/ 12 h 25"/>
                  <a:gd name="T22" fmla="*/ 11 w 124"/>
                  <a:gd name="T23" fmla="*/ 13 h 25"/>
                  <a:gd name="T24" fmla="*/ 12 w 124"/>
                  <a:gd name="T25" fmla="*/ 13 h 25"/>
                  <a:gd name="T26" fmla="*/ 13 w 124"/>
                  <a:gd name="T27" fmla="*/ 14 h 25"/>
                  <a:gd name="T28" fmla="*/ 14 w 124"/>
                  <a:gd name="T29" fmla="*/ 16 h 25"/>
                  <a:gd name="T30" fmla="*/ 14 w 124"/>
                  <a:gd name="T31" fmla="*/ 17 h 25"/>
                  <a:gd name="T32" fmla="*/ 13 w 124"/>
                  <a:gd name="T33" fmla="*/ 23 h 25"/>
                  <a:gd name="T34" fmla="*/ 62 w 124"/>
                  <a:gd name="T35" fmla="*/ 20 h 25"/>
                  <a:gd name="T36" fmla="*/ 109 w 124"/>
                  <a:gd name="T37" fmla="*/ 17 h 25"/>
                  <a:gd name="T38" fmla="*/ 109 w 124"/>
                  <a:gd name="T39" fmla="*/ 5 h 25"/>
                  <a:gd name="T40" fmla="*/ 123 w 124"/>
                  <a:gd name="T41" fmla="*/ 0 h 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24"/>
                  <a:gd name="T64" fmla="*/ 0 h 25"/>
                  <a:gd name="T65" fmla="*/ 124 w 124"/>
                  <a:gd name="T66" fmla="*/ 25 h 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24" h="25">
                    <a:moveTo>
                      <a:pt x="123" y="0"/>
                    </a:moveTo>
                    <a:lnTo>
                      <a:pt x="0" y="6"/>
                    </a:lnTo>
                    <a:lnTo>
                      <a:pt x="0" y="24"/>
                    </a:lnTo>
                    <a:lnTo>
                      <a:pt x="5" y="23"/>
                    </a:lnTo>
                    <a:lnTo>
                      <a:pt x="5" y="16"/>
                    </a:lnTo>
                    <a:lnTo>
                      <a:pt x="5" y="15"/>
                    </a:lnTo>
                    <a:lnTo>
                      <a:pt x="6" y="14"/>
                    </a:lnTo>
                    <a:lnTo>
                      <a:pt x="8" y="14"/>
                    </a:lnTo>
                    <a:lnTo>
                      <a:pt x="8" y="13"/>
                    </a:lnTo>
                    <a:lnTo>
                      <a:pt x="9" y="12"/>
                    </a:lnTo>
                    <a:lnTo>
                      <a:pt x="10" y="12"/>
                    </a:lnTo>
                    <a:lnTo>
                      <a:pt x="11" y="13"/>
                    </a:lnTo>
                    <a:lnTo>
                      <a:pt x="12" y="13"/>
                    </a:lnTo>
                    <a:lnTo>
                      <a:pt x="13" y="14"/>
                    </a:lnTo>
                    <a:lnTo>
                      <a:pt x="14" y="16"/>
                    </a:lnTo>
                    <a:lnTo>
                      <a:pt x="14" y="17"/>
                    </a:lnTo>
                    <a:lnTo>
                      <a:pt x="13" y="23"/>
                    </a:lnTo>
                    <a:lnTo>
                      <a:pt x="62" y="20"/>
                    </a:lnTo>
                    <a:lnTo>
                      <a:pt x="109" y="17"/>
                    </a:lnTo>
                    <a:lnTo>
                      <a:pt x="109" y="5"/>
                    </a:lnTo>
                    <a:lnTo>
                      <a:pt x="123" y="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25632" name="Freeform 54"/>
              <p:cNvSpPr>
                <a:spLocks/>
              </p:cNvSpPr>
              <p:nvPr/>
            </p:nvSpPr>
            <p:spPr bwMode="auto">
              <a:xfrm>
                <a:off x="3402" y="2356"/>
                <a:ext cx="17" cy="17"/>
              </a:xfrm>
              <a:custGeom>
                <a:avLst/>
                <a:gdLst>
                  <a:gd name="T0" fmla="*/ 16 w 17"/>
                  <a:gd name="T1" fmla="*/ 4 h 17"/>
                  <a:gd name="T2" fmla="*/ 15 w 17"/>
                  <a:gd name="T3" fmla="*/ 12 h 17"/>
                  <a:gd name="T4" fmla="*/ 13 w 17"/>
                  <a:gd name="T5" fmla="*/ 16 h 17"/>
                  <a:gd name="T6" fmla="*/ 0 w 17"/>
                  <a:gd name="T7" fmla="*/ 16 h 17"/>
                  <a:gd name="T8" fmla="*/ 0 w 17"/>
                  <a:gd name="T9" fmla="*/ 12 h 17"/>
                  <a:gd name="T10" fmla="*/ 1 w 17"/>
                  <a:gd name="T11" fmla="*/ 4 h 17"/>
                  <a:gd name="T12" fmla="*/ 1 w 17"/>
                  <a:gd name="T13" fmla="*/ 2 h 17"/>
                  <a:gd name="T14" fmla="*/ 2 w 17"/>
                  <a:gd name="T15" fmla="*/ 1 h 17"/>
                  <a:gd name="T16" fmla="*/ 5 w 17"/>
                  <a:gd name="T17" fmla="*/ 1 h 17"/>
                  <a:gd name="T18" fmla="*/ 5 w 17"/>
                  <a:gd name="T19" fmla="*/ 0 h 17"/>
                  <a:gd name="T20" fmla="*/ 6 w 17"/>
                  <a:gd name="T21" fmla="*/ 0 h 17"/>
                  <a:gd name="T22" fmla="*/ 7 w 17"/>
                  <a:gd name="T23" fmla="*/ 0 h 17"/>
                  <a:gd name="T24" fmla="*/ 10 w 17"/>
                  <a:gd name="T25" fmla="*/ 0 h 17"/>
                  <a:gd name="T26" fmla="*/ 11 w 17"/>
                  <a:gd name="T27" fmla="*/ 0 h 17"/>
                  <a:gd name="T28" fmla="*/ 13 w 17"/>
                  <a:gd name="T29" fmla="*/ 0 h 17"/>
                  <a:gd name="T30" fmla="*/ 13 w 17"/>
                  <a:gd name="T31" fmla="*/ 1 h 17"/>
                  <a:gd name="T32" fmla="*/ 16 w 17"/>
                  <a:gd name="T33" fmla="*/ 3 h 17"/>
                  <a:gd name="T34" fmla="*/ 16 w 17"/>
                  <a:gd name="T35" fmla="*/ 4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
                  <a:gd name="T55" fmla="*/ 0 h 17"/>
                  <a:gd name="T56" fmla="*/ 17 w 17"/>
                  <a:gd name="T57" fmla="*/ 17 h 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 h="17">
                    <a:moveTo>
                      <a:pt x="16" y="4"/>
                    </a:moveTo>
                    <a:lnTo>
                      <a:pt x="15" y="12"/>
                    </a:lnTo>
                    <a:lnTo>
                      <a:pt x="13" y="16"/>
                    </a:lnTo>
                    <a:lnTo>
                      <a:pt x="0" y="16"/>
                    </a:lnTo>
                    <a:lnTo>
                      <a:pt x="0" y="12"/>
                    </a:lnTo>
                    <a:lnTo>
                      <a:pt x="1" y="4"/>
                    </a:lnTo>
                    <a:lnTo>
                      <a:pt x="1" y="2"/>
                    </a:lnTo>
                    <a:lnTo>
                      <a:pt x="2" y="1"/>
                    </a:lnTo>
                    <a:lnTo>
                      <a:pt x="5" y="1"/>
                    </a:lnTo>
                    <a:lnTo>
                      <a:pt x="5" y="0"/>
                    </a:lnTo>
                    <a:lnTo>
                      <a:pt x="6" y="0"/>
                    </a:lnTo>
                    <a:lnTo>
                      <a:pt x="7" y="0"/>
                    </a:lnTo>
                    <a:lnTo>
                      <a:pt x="10" y="0"/>
                    </a:lnTo>
                    <a:lnTo>
                      <a:pt x="11" y="0"/>
                    </a:lnTo>
                    <a:lnTo>
                      <a:pt x="13" y="0"/>
                    </a:lnTo>
                    <a:lnTo>
                      <a:pt x="13" y="1"/>
                    </a:lnTo>
                    <a:lnTo>
                      <a:pt x="16" y="3"/>
                    </a:lnTo>
                    <a:lnTo>
                      <a:pt x="16" y="4"/>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5633" name="Freeform 55"/>
              <p:cNvSpPr>
                <a:spLocks/>
              </p:cNvSpPr>
              <p:nvPr/>
            </p:nvSpPr>
            <p:spPr bwMode="auto">
              <a:xfrm>
                <a:off x="3183" y="2434"/>
                <a:ext cx="21" cy="17"/>
              </a:xfrm>
              <a:custGeom>
                <a:avLst/>
                <a:gdLst>
                  <a:gd name="T0" fmla="*/ 20 w 21"/>
                  <a:gd name="T1" fmla="*/ 7 h 17"/>
                  <a:gd name="T2" fmla="*/ 20 w 21"/>
                  <a:gd name="T3" fmla="*/ 6 h 17"/>
                  <a:gd name="T4" fmla="*/ 18 w 21"/>
                  <a:gd name="T5" fmla="*/ 4 h 17"/>
                  <a:gd name="T6" fmla="*/ 17 w 21"/>
                  <a:gd name="T7" fmla="*/ 3 h 17"/>
                  <a:gd name="T8" fmla="*/ 15 w 21"/>
                  <a:gd name="T9" fmla="*/ 2 h 17"/>
                  <a:gd name="T10" fmla="*/ 14 w 21"/>
                  <a:gd name="T11" fmla="*/ 0 h 17"/>
                  <a:gd name="T12" fmla="*/ 12 w 21"/>
                  <a:gd name="T13" fmla="*/ 0 h 17"/>
                  <a:gd name="T14" fmla="*/ 7 w 21"/>
                  <a:gd name="T15" fmla="*/ 0 h 17"/>
                  <a:gd name="T16" fmla="*/ 5 w 21"/>
                  <a:gd name="T17" fmla="*/ 2 h 17"/>
                  <a:gd name="T18" fmla="*/ 4 w 21"/>
                  <a:gd name="T19" fmla="*/ 2 h 17"/>
                  <a:gd name="T20" fmla="*/ 2 w 21"/>
                  <a:gd name="T21" fmla="*/ 3 h 17"/>
                  <a:gd name="T22" fmla="*/ 1 w 21"/>
                  <a:gd name="T23" fmla="*/ 4 h 17"/>
                  <a:gd name="T24" fmla="*/ 1 w 21"/>
                  <a:gd name="T25" fmla="*/ 6 h 17"/>
                  <a:gd name="T26" fmla="*/ 0 w 21"/>
                  <a:gd name="T27" fmla="*/ 7 h 17"/>
                  <a:gd name="T28" fmla="*/ 0 w 21"/>
                  <a:gd name="T29" fmla="*/ 9 h 17"/>
                  <a:gd name="T30" fmla="*/ 1 w 21"/>
                  <a:gd name="T31" fmla="*/ 11 h 17"/>
                  <a:gd name="T32" fmla="*/ 2 w 21"/>
                  <a:gd name="T33" fmla="*/ 13 h 17"/>
                  <a:gd name="T34" fmla="*/ 3 w 21"/>
                  <a:gd name="T35" fmla="*/ 13 h 17"/>
                  <a:gd name="T36" fmla="*/ 4 w 21"/>
                  <a:gd name="T37" fmla="*/ 14 h 17"/>
                  <a:gd name="T38" fmla="*/ 5 w 21"/>
                  <a:gd name="T39" fmla="*/ 14 h 17"/>
                  <a:gd name="T40" fmla="*/ 7 w 21"/>
                  <a:gd name="T41" fmla="*/ 16 h 17"/>
                  <a:gd name="T42" fmla="*/ 13 w 21"/>
                  <a:gd name="T43" fmla="*/ 16 h 17"/>
                  <a:gd name="T44" fmla="*/ 15 w 21"/>
                  <a:gd name="T45" fmla="*/ 14 h 17"/>
                  <a:gd name="T46" fmla="*/ 16 w 21"/>
                  <a:gd name="T47" fmla="*/ 14 h 17"/>
                  <a:gd name="T48" fmla="*/ 17 w 21"/>
                  <a:gd name="T49" fmla="*/ 13 h 17"/>
                  <a:gd name="T50" fmla="*/ 18 w 21"/>
                  <a:gd name="T51" fmla="*/ 11 h 17"/>
                  <a:gd name="T52" fmla="*/ 19 w 21"/>
                  <a:gd name="T53" fmla="*/ 11 h 17"/>
                  <a:gd name="T54" fmla="*/ 20 w 21"/>
                  <a:gd name="T55" fmla="*/ 9 h 17"/>
                  <a:gd name="T56" fmla="*/ 20 w 21"/>
                  <a:gd name="T57" fmla="*/ 7 h 1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1"/>
                  <a:gd name="T88" fmla="*/ 0 h 17"/>
                  <a:gd name="T89" fmla="*/ 21 w 21"/>
                  <a:gd name="T90" fmla="*/ 17 h 1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1" h="17">
                    <a:moveTo>
                      <a:pt x="20" y="7"/>
                    </a:moveTo>
                    <a:lnTo>
                      <a:pt x="20" y="6"/>
                    </a:lnTo>
                    <a:lnTo>
                      <a:pt x="18" y="4"/>
                    </a:lnTo>
                    <a:lnTo>
                      <a:pt x="17" y="3"/>
                    </a:lnTo>
                    <a:lnTo>
                      <a:pt x="15" y="2"/>
                    </a:lnTo>
                    <a:lnTo>
                      <a:pt x="14" y="0"/>
                    </a:lnTo>
                    <a:lnTo>
                      <a:pt x="12" y="0"/>
                    </a:lnTo>
                    <a:lnTo>
                      <a:pt x="7" y="0"/>
                    </a:lnTo>
                    <a:lnTo>
                      <a:pt x="5" y="2"/>
                    </a:lnTo>
                    <a:lnTo>
                      <a:pt x="4" y="2"/>
                    </a:lnTo>
                    <a:lnTo>
                      <a:pt x="2" y="3"/>
                    </a:lnTo>
                    <a:lnTo>
                      <a:pt x="1" y="4"/>
                    </a:lnTo>
                    <a:lnTo>
                      <a:pt x="1" y="6"/>
                    </a:lnTo>
                    <a:lnTo>
                      <a:pt x="0" y="7"/>
                    </a:lnTo>
                    <a:lnTo>
                      <a:pt x="0" y="9"/>
                    </a:lnTo>
                    <a:lnTo>
                      <a:pt x="1" y="11"/>
                    </a:lnTo>
                    <a:lnTo>
                      <a:pt x="2" y="13"/>
                    </a:lnTo>
                    <a:lnTo>
                      <a:pt x="3" y="13"/>
                    </a:lnTo>
                    <a:lnTo>
                      <a:pt x="4" y="14"/>
                    </a:lnTo>
                    <a:lnTo>
                      <a:pt x="5" y="14"/>
                    </a:lnTo>
                    <a:lnTo>
                      <a:pt x="7" y="16"/>
                    </a:lnTo>
                    <a:lnTo>
                      <a:pt x="13" y="16"/>
                    </a:lnTo>
                    <a:lnTo>
                      <a:pt x="15" y="14"/>
                    </a:lnTo>
                    <a:lnTo>
                      <a:pt x="16" y="14"/>
                    </a:lnTo>
                    <a:lnTo>
                      <a:pt x="17" y="13"/>
                    </a:lnTo>
                    <a:lnTo>
                      <a:pt x="18" y="11"/>
                    </a:lnTo>
                    <a:lnTo>
                      <a:pt x="19" y="11"/>
                    </a:lnTo>
                    <a:lnTo>
                      <a:pt x="20" y="9"/>
                    </a:lnTo>
                    <a:lnTo>
                      <a:pt x="20" y="7"/>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5634" name="Freeform 56"/>
              <p:cNvSpPr>
                <a:spLocks/>
              </p:cNvSpPr>
              <p:nvPr/>
            </p:nvSpPr>
            <p:spPr bwMode="auto">
              <a:xfrm>
                <a:off x="3160" y="2431"/>
                <a:ext cx="17" cy="17"/>
              </a:xfrm>
              <a:custGeom>
                <a:avLst/>
                <a:gdLst>
                  <a:gd name="T0" fmla="*/ 16 w 17"/>
                  <a:gd name="T1" fmla="*/ 9 h 17"/>
                  <a:gd name="T2" fmla="*/ 15 w 17"/>
                  <a:gd name="T3" fmla="*/ 5 h 17"/>
                  <a:gd name="T4" fmla="*/ 15 w 17"/>
                  <a:gd name="T5" fmla="*/ 4 h 17"/>
                  <a:gd name="T6" fmla="*/ 14 w 17"/>
                  <a:gd name="T7" fmla="*/ 2 h 17"/>
                  <a:gd name="T8" fmla="*/ 13 w 17"/>
                  <a:gd name="T9" fmla="*/ 1 h 17"/>
                  <a:gd name="T10" fmla="*/ 10 w 17"/>
                  <a:gd name="T11" fmla="*/ 1 h 17"/>
                  <a:gd name="T12" fmla="*/ 8 w 17"/>
                  <a:gd name="T13" fmla="*/ 0 h 17"/>
                  <a:gd name="T14" fmla="*/ 6 w 17"/>
                  <a:gd name="T15" fmla="*/ 0 h 17"/>
                  <a:gd name="T16" fmla="*/ 5 w 17"/>
                  <a:gd name="T17" fmla="*/ 1 h 17"/>
                  <a:gd name="T18" fmla="*/ 3 w 17"/>
                  <a:gd name="T19" fmla="*/ 1 h 17"/>
                  <a:gd name="T20" fmla="*/ 2 w 17"/>
                  <a:gd name="T21" fmla="*/ 2 h 17"/>
                  <a:gd name="T22" fmla="*/ 1 w 17"/>
                  <a:gd name="T23" fmla="*/ 2 h 17"/>
                  <a:gd name="T24" fmla="*/ 0 w 17"/>
                  <a:gd name="T25" fmla="*/ 5 h 17"/>
                  <a:gd name="T26" fmla="*/ 0 w 17"/>
                  <a:gd name="T27" fmla="*/ 10 h 17"/>
                  <a:gd name="T28" fmla="*/ 1 w 17"/>
                  <a:gd name="T29" fmla="*/ 12 h 17"/>
                  <a:gd name="T30" fmla="*/ 2 w 17"/>
                  <a:gd name="T31" fmla="*/ 13 h 17"/>
                  <a:gd name="T32" fmla="*/ 3 w 17"/>
                  <a:gd name="T33" fmla="*/ 15 h 17"/>
                  <a:gd name="T34" fmla="*/ 5 w 17"/>
                  <a:gd name="T35" fmla="*/ 15 h 17"/>
                  <a:gd name="T36" fmla="*/ 6 w 17"/>
                  <a:gd name="T37" fmla="*/ 16 h 17"/>
                  <a:gd name="T38" fmla="*/ 8 w 17"/>
                  <a:gd name="T39" fmla="*/ 16 h 17"/>
                  <a:gd name="T40" fmla="*/ 10 w 17"/>
                  <a:gd name="T41" fmla="*/ 15 h 17"/>
                  <a:gd name="T42" fmla="*/ 12 w 17"/>
                  <a:gd name="T43" fmla="*/ 15 h 17"/>
                  <a:gd name="T44" fmla="*/ 13 w 17"/>
                  <a:gd name="T45" fmla="*/ 13 h 17"/>
                  <a:gd name="T46" fmla="*/ 14 w 17"/>
                  <a:gd name="T47" fmla="*/ 12 h 17"/>
                  <a:gd name="T48" fmla="*/ 16 w 17"/>
                  <a:gd name="T49" fmla="*/ 9 h 1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7"/>
                  <a:gd name="T76" fmla="*/ 0 h 17"/>
                  <a:gd name="T77" fmla="*/ 17 w 17"/>
                  <a:gd name="T78" fmla="*/ 17 h 1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7" h="17">
                    <a:moveTo>
                      <a:pt x="16" y="9"/>
                    </a:moveTo>
                    <a:lnTo>
                      <a:pt x="15" y="5"/>
                    </a:lnTo>
                    <a:lnTo>
                      <a:pt x="15" y="4"/>
                    </a:lnTo>
                    <a:lnTo>
                      <a:pt x="14" y="2"/>
                    </a:lnTo>
                    <a:lnTo>
                      <a:pt x="13" y="1"/>
                    </a:lnTo>
                    <a:lnTo>
                      <a:pt x="10" y="1"/>
                    </a:lnTo>
                    <a:lnTo>
                      <a:pt x="8" y="0"/>
                    </a:lnTo>
                    <a:lnTo>
                      <a:pt x="6" y="0"/>
                    </a:lnTo>
                    <a:lnTo>
                      <a:pt x="5" y="1"/>
                    </a:lnTo>
                    <a:lnTo>
                      <a:pt x="3" y="1"/>
                    </a:lnTo>
                    <a:lnTo>
                      <a:pt x="2" y="2"/>
                    </a:lnTo>
                    <a:lnTo>
                      <a:pt x="1" y="2"/>
                    </a:lnTo>
                    <a:lnTo>
                      <a:pt x="0" y="5"/>
                    </a:lnTo>
                    <a:lnTo>
                      <a:pt x="0" y="10"/>
                    </a:lnTo>
                    <a:lnTo>
                      <a:pt x="1" y="12"/>
                    </a:lnTo>
                    <a:lnTo>
                      <a:pt x="2" y="13"/>
                    </a:lnTo>
                    <a:lnTo>
                      <a:pt x="3" y="15"/>
                    </a:lnTo>
                    <a:lnTo>
                      <a:pt x="5" y="15"/>
                    </a:lnTo>
                    <a:lnTo>
                      <a:pt x="6" y="16"/>
                    </a:lnTo>
                    <a:lnTo>
                      <a:pt x="8" y="16"/>
                    </a:lnTo>
                    <a:lnTo>
                      <a:pt x="10" y="15"/>
                    </a:lnTo>
                    <a:lnTo>
                      <a:pt x="12" y="15"/>
                    </a:lnTo>
                    <a:lnTo>
                      <a:pt x="13" y="13"/>
                    </a:lnTo>
                    <a:lnTo>
                      <a:pt x="14" y="12"/>
                    </a:lnTo>
                    <a:lnTo>
                      <a:pt x="16" y="9"/>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5635" name="Freeform 57"/>
              <p:cNvSpPr>
                <a:spLocks/>
              </p:cNvSpPr>
              <p:nvPr/>
            </p:nvSpPr>
            <p:spPr bwMode="auto">
              <a:xfrm>
                <a:off x="3208" y="2432"/>
                <a:ext cx="17" cy="17"/>
              </a:xfrm>
              <a:custGeom>
                <a:avLst/>
                <a:gdLst>
                  <a:gd name="T0" fmla="*/ 16 w 17"/>
                  <a:gd name="T1" fmla="*/ 9 h 17"/>
                  <a:gd name="T2" fmla="*/ 15 w 17"/>
                  <a:gd name="T3" fmla="*/ 5 h 17"/>
                  <a:gd name="T4" fmla="*/ 15 w 17"/>
                  <a:gd name="T5" fmla="*/ 4 h 17"/>
                  <a:gd name="T6" fmla="*/ 14 w 17"/>
                  <a:gd name="T7" fmla="*/ 2 h 17"/>
                  <a:gd name="T8" fmla="*/ 12 w 17"/>
                  <a:gd name="T9" fmla="*/ 2 h 17"/>
                  <a:gd name="T10" fmla="*/ 11 w 17"/>
                  <a:gd name="T11" fmla="*/ 0 h 17"/>
                  <a:gd name="T12" fmla="*/ 3 w 17"/>
                  <a:gd name="T13" fmla="*/ 0 h 17"/>
                  <a:gd name="T14" fmla="*/ 2 w 17"/>
                  <a:gd name="T15" fmla="*/ 2 h 17"/>
                  <a:gd name="T16" fmla="*/ 0 w 17"/>
                  <a:gd name="T17" fmla="*/ 4 h 17"/>
                  <a:gd name="T18" fmla="*/ 0 w 17"/>
                  <a:gd name="T19" fmla="*/ 5 h 17"/>
                  <a:gd name="T20" fmla="*/ 0 w 17"/>
                  <a:gd name="T21" fmla="*/ 7 h 17"/>
                  <a:gd name="T22" fmla="*/ 0 w 17"/>
                  <a:gd name="T23" fmla="*/ 9 h 17"/>
                  <a:gd name="T24" fmla="*/ 1 w 17"/>
                  <a:gd name="T25" fmla="*/ 12 h 17"/>
                  <a:gd name="T26" fmla="*/ 2 w 17"/>
                  <a:gd name="T27" fmla="*/ 14 h 17"/>
                  <a:gd name="T28" fmla="*/ 3 w 17"/>
                  <a:gd name="T29" fmla="*/ 16 h 17"/>
                  <a:gd name="T30" fmla="*/ 4 w 17"/>
                  <a:gd name="T31" fmla="*/ 16 h 17"/>
                  <a:gd name="T32" fmla="*/ 10 w 17"/>
                  <a:gd name="T33" fmla="*/ 16 h 17"/>
                  <a:gd name="T34" fmla="*/ 12 w 17"/>
                  <a:gd name="T35" fmla="*/ 16 h 17"/>
                  <a:gd name="T36" fmla="*/ 13 w 17"/>
                  <a:gd name="T37" fmla="*/ 14 h 17"/>
                  <a:gd name="T38" fmla="*/ 14 w 17"/>
                  <a:gd name="T39" fmla="*/ 12 h 17"/>
                  <a:gd name="T40" fmla="*/ 16 w 17"/>
                  <a:gd name="T41" fmla="*/ 9 h 1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7"/>
                  <a:gd name="T64" fmla="*/ 0 h 17"/>
                  <a:gd name="T65" fmla="*/ 17 w 17"/>
                  <a:gd name="T66" fmla="*/ 17 h 1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7" h="17">
                    <a:moveTo>
                      <a:pt x="16" y="9"/>
                    </a:moveTo>
                    <a:lnTo>
                      <a:pt x="15" y="5"/>
                    </a:lnTo>
                    <a:lnTo>
                      <a:pt x="15" y="4"/>
                    </a:lnTo>
                    <a:lnTo>
                      <a:pt x="14" y="2"/>
                    </a:lnTo>
                    <a:lnTo>
                      <a:pt x="12" y="2"/>
                    </a:lnTo>
                    <a:lnTo>
                      <a:pt x="11" y="0"/>
                    </a:lnTo>
                    <a:lnTo>
                      <a:pt x="3" y="0"/>
                    </a:lnTo>
                    <a:lnTo>
                      <a:pt x="2" y="2"/>
                    </a:lnTo>
                    <a:lnTo>
                      <a:pt x="0" y="4"/>
                    </a:lnTo>
                    <a:lnTo>
                      <a:pt x="0" y="5"/>
                    </a:lnTo>
                    <a:lnTo>
                      <a:pt x="0" y="7"/>
                    </a:lnTo>
                    <a:lnTo>
                      <a:pt x="0" y="9"/>
                    </a:lnTo>
                    <a:lnTo>
                      <a:pt x="1" y="12"/>
                    </a:lnTo>
                    <a:lnTo>
                      <a:pt x="2" y="14"/>
                    </a:lnTo>
                    <a:lnTo>
                      <a:pt x="3" y="16"/>
                    </a:lnTo>
                    <a:lnTo>
                      <a:pt x="4" y="16"/>
                    </a:lnTo>
                    <a:lnTo>
                      <a:pt x="10" y="16"/>
                    </a:lnTo>
                    <a:lnTo>
                      <a:pt x="12" y="16"/>
                    </a:lnTo>
                    <a:lnTo>
                      <a:pt x="13" y="14"/>
                    </a:lnTo>
                    <a:lnTo>
                      <a:pt x="14" y="12"/>
                    </a:lnTo>
                    <a:lnTo>
                      <a:pt x="16" y="9"/>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5636" name="Freeform 58"/>
              <p:cNvSpPr>
                <a:spLocks/>
              </p:cNvSpPr>
              <p:nvPr/>
            </p:nvSpPr>
            <p:spPr bwMode="auto">
              <a:xfrm>
                <a:off x="3494" y="2400"/>
                <a:ext cx="68" cy="22"/>
              </a:xfrm>
              <a:custGeom>
                <a:avLst/>
                <a:gdLst>
                  <a:gd name="T0" fmla="*/ 0 w 68"/>
                  <a:gd name="T1" fmla="*/ 21 h 22"/>
                  <a:gd name="T2" fmla="*/ 4 w 68"/>
                  <a:gd name="T3" fmla="*/ 19 h 22"/>
                  <a:gd name="T4" fmla="*/ 8 w 68"/>
                  <a:gd name="T5" fmla="*/ 17 h 22"/>
                  <a:gd name="T6" fmla="*/ 12 w 68"/>
                  <a:gd name="T7" fmla="*/ 14 h 22"/>
                  <a:gd name="T8" fmla="*/ 17 w 68"/>
                  <a:gd name="T9" fmla="*/ 12 h 22"/>
                  <a:gd name="T10" fmla="*/ 20 w 68"/>
                  <a:gd name="T11" fmla="*/ 9 h 22"/>
                  <a:gd name="T12" fmla="*/ 24 w 68"/>
                  <a:gd name="T13" fmla="*/ 10 h 22"/>
                  <a:gd name="T14" fmla="*/ 28 w 68"/>
                  <a:gd name="T15" fmla="*/ 11 h 22"/>
                  <a:gd name="T16" fmla="*/ 33 w 68"/>
                  <a:gd name="T17" fmla="*/ 10 h 22"/>
                  <a:gd name="T18" fmla="*/ 39 w 68"/>
                  <a:gd name="T19" fmla="*/ 9 h 22"/>
                  <a:gd name="T20" fmla="*/ 44 w 68"/>
                  <a:gd name="T21" fmla="*/ 8 h 22"/>
                  <a:gd name="T22" fmla="*/ 48 w 68"/>
                  <a:gd name="T23" fmla="*/ 5 h 22"/>
                  <a:gd name="T24" fmla="*/ 52 w 68"/>
                  <a:gd name="T25" fmla="*/ 3 h 22"/>
                  <a:gd name="T26" fmla="*/ 56 w 68"/>
                  <a:gd name="T27" fmla="*/ 1 h 22"/>
                  <a:gd name="T28" fmla="*/ 61 w 68"/>
                  <a:gd name="T29" fmla="*/ 0 h 22"/>
                  <a:gd name="T30" fmla="*/ 67 w 68"/>
                  <a:gd name="T31" fmla="*/ 0 h 22"/>
                  <a:gd name="T32" fmla="*/ 64 w 68"/>
                  <a:gd name="T33" fmla="*/ 0 h 22"/>
                  <a:gd name="T34" fmla="*/ 65 w 68"/>
                  <a:gd name="T35" fmla="*/ 2 h 22"/>
                  <a:gd name="T36" fmla="*/ 59 w 68"/>
                  <a:gd name="T37" fmla="*/ 4 h 22"/>
                  <a:gd name="T38" fmla="*/ 54 w 68"/>
                  <a:gd name="T39" fmla="*/ 5 h 22"/>
                  <a:gd name="T40" fmla="*/ 50 w 68"/>
                  <a:gd name="T41" fmla="*/ 7 h 22"/>
                  <a:gd name="T42" fmla="*/ 52 w 68"/>
                  <a:gd name="T43" fmla="*/ 8 h 22"/>
                  <a:gd name="T44" fmla="*/ 54 w 68"/>
                  <a:gd name="T45" fmla="*/ 10 h 22"/>
                  <a:gd name="T46" fmla="*/ 49 w 68"/>
                  <a:gd name="T47" fmla="*/ 10 h 22"/>
                  <a:gd name="T48" fmla="*/ 43 w 68"/>
                  <a:gd name="T49" fmla="*/ 12 h 22"/>
                  <a:gd name="T50" fmla="*/ 38 w 68"/>
                  <a:gd name="T51" fmla="*/ 13 h 22"/>
                  <a:gd name="T52" fmla="*/ 38 w 68"/>
                  <a:gd name="T53" fmla="*/ 14 h 22"/>
                  <a:gd name="T54" fmla="*/ 39 w 68"/>
                  <a:gd name="T55" fmla="*/ 15 h 22"/>
                  <a:gd name="T56" fmla="*/ 35 w 68"/>
                  <a:gd name="T57" fmla="*/ 16 h 22"/>
                  <a:gd name="T58" fmla="*/ 32 w 68"/>
                  <a:gd name="T59" fmla="*/ 16 h 22"/>
                  <a:gd name="T60" fmla="*/ 34 w 68"/>
                  <a:gd name="T61" fmla="*/ 17 h 22"/>
                  <a:gd name="T62" fmla="*/ 39 w 68"/>
                  <a:gd name="T63" fmla="*/ 17 h 22"/>
                  <a:gd name="T64" fmla="*/ 41 w 68"/>
                  <a:gd name="T65" fmla="*/ 19 h 22"/>
                  <a:gd name="T66" fmla="*/ 18 w 68"/>
                  <a:gd name="T67" fmla="*/ 19 h 22"/>
                  <a:gd name="T68" fmla="*/ 12 w 68"/>
                  <a:gd name="T69" fmla="*/ 20 h 22"/>
                  <a:gd name="T70" fmla="*/ 5 w 68"/>
                  <a:gd name="T71" fmla="*/ 21 h 22"/>
                  <a:gd name="T72" fmla="*/ 0 w 68"/>
                  <a:gd name="T73" fmla="*/ 21 h 2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8"/>
                  <a:gd name="T112" fmla="*/ 0 h 22"/>
                  <a:gd name="T113" fmla="*/ 68 w 68"/>
                  <a:gd name="T114" fmla="*/ 22 h 2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8" h="22">
                    <a:moveTo>
                      <a:pt x="0" y="21"/>
                    </a:moveTo>
                    <a:lnTo>
                      <a:pt x="4" y="19"/>
                    </a:lnTo>
                    <a:lnTo>
                      <a:pt x="8" y="17"/>
                    </a:lnTo>
                    <a:lnTo>
                      <a:pt x="12" y="14"/>
                    </a:lnTo>
                    <a:lnTo>
                      <a:pt x="17" y="12"/>
                    </a:lnTo>
                    <a:lnTo>
                      <a:pt x="20" y="9"/>
                    </a:lnTo>
                    <a:lnTo>
                      <a:pt x="24" y="10"/>
                    </a:lnTo>
                    <a:lnTo>
                      <a:pt x="28" y="11"/>
                    </a:lnTo>
                    <a:lnTo>
                      <a:pt x="33" y="10"/>
                    </a:lnTo>
                    <a:lnTo>
                      <a:pt x="39" y="9"/>
                    </a:lnTo>
                    <a:lnTo>
                      <a:pt x="44" y="8"/>
                    </a:lnTo>
                    <a:lnTo>
                      <a:pt x="48" y="5"/>
                    </a:lnTo>
                    <a:lnTo>
                      <a:pt x="52" y="3"/>
                    </a:lnTo>
                    <a:lnTo>
                      <a:pt x="56" y="1"/>
                    </a:lnTo>
                    <a:lnTo>
                      <a:pt x="61" y="0"/>
                    </a:lnTo>
                    <a:lnTo>
                      <a:pt x="67" y="0"/>
                    </a:lnTo>
                    <a:lnTo>
                      <a:pt x="64" y="0"/>
                    </a:lnTo>
                    <a:lnTo>
                      <a:pt x="65" y="2"/>
                    </a:lnTo>
                    <a:lnTo>
                      <a:pt x="59" y="4"/>
                    </a:lnTo>
                    <a:lnTo>
                      <a:pt x="54" y="5"/>
                    </a:lnTo>
                    <a:lnTo>
                      <a:pt x="50" y="7"/>
                    </a:lnTo>
                    <a:lnTo>
                      <a:pt x="52" y="8"/>
                    </a:lnTo>
                    <a:lnTo>
                      <a:pt x="54" y="10"/>
                    </a:lnTo>
                    <a:lnTo>
                      <a:pt x="49" y="10"/>
                    </a:lnTo>
                    <a:lnTo>
                      <a:pt x="43" y="12"/>
                    </a:lnTo>
                    <a:lnTo>
                      <a:pt x="38" y="13"/>
                    </a:lnTo>
                    <a:lnTo>
                      <a:pt x="38" y="14"/>
                    </a:lnTo>
                    <a:lnTo>
                      <a:pt x="39" y="15"/>
                    </a:lnTo>
                    <a:lnTo>
                      <a:pt x="35" y="16"/>
                    </a:lnTo>
                    <a:lnTo>
                      <a:pt x="32" y="16"/>
                    </a:lnTo>
                    <a:lnTo>
                      <a:pt x="34" y="17"/>
                    </a:lnTo>
                    <a:lnTo>
                      <a:pt x="39" y="17"/>
                    </a:lnTo>
                    <a:lnTo>
                      <a:pt x="41" y="19"/>
                    </a:lnTo>
                    <a:lnTo>
                      <a:pt x="18" y="19"/>
                    </a:lnTo>
                    <a:lnTo>
                      <a:pt x="12" y="20"/>
                    </a:lnTo>
                    <a:lnTo>
                      <a:pt x="5" y="21"/>
                    </a:lnTo>
                    <a:lnTo>
                      <a:pt x="0" y="21"/>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25637" name="Freeform 59"/>
              <p:cNvSpPr>
                <a:spLocks/>
              </p:cNvSpPr>
              <p:nvPr/>
            </p:nvSpPr>
            <p:spPr bwMode="auto">
              <a:xfrm>
                <a:off x="3385" y="2444"/>
                <a:ext cx="122" cy="39"/>
              </a:xfrm>
              <a:custGeom>
                <a:avLst/>
                <a:gdLst>
                  <a:gd name="T0" fmla="*/ 3 w 122"/>
                  <a:gd name="T1" fmla="*/ 35 h 39"/>
                  <a:gd name="T2" fmla="*/ 13 w 122"/>
                  <a:gd name="T3" fmla="*/ 32 h 39"/>
                  <a:gd name="T4" fmla="*/ 22 w 122"/>
                  <a:gd name="T5" fmla="*/ 27 h 39"/>
                  <a:gd name="T6" fmla="*/ 34 w 122"/>
                  <a:gd name="T7" fmla="*/ 22 h 39"/>
                  <a:gd name="T8" fmla="*/ 43 w 122"/>
                  <a:gd name="T9" fmla="*/ 19 h 39"/>
                  <a:gd name="T10" fmla="*/ 51 w 122"/>
                  <a:gd name="T11" fmla="*/ 16 h 39"/>
                  <a:gd name="T12" fmla="*/ 57 w 122"/>
                  <a:gd name="T13" fmla="*/ 12 h 39"/>
                  <a:gd name="T14" fmla="*/ 76 w 122"/>
                  <a:gd name="T15" fmla="*/ 11 h 39"/>
                  <a:gd name="T16" fmla="*/ 85 w 122"/>
                  <a:gd name="T17" fmla="*/ 9 h 39"/>
                  <a:gd name="T18" fmla="*/ 93 w 122"/>
                  <a:gd name="T19" fmla="*/ 6 h 39"/>
                  <a:gd name="T20" fmla="*/ 101 w 122"/>
                  <a:gd name="T21" fmla="*/ 5 h 39"/>
                  <a:gd name="T22" fmla="*/ 112 w 122"/>
                  <a:gd name="T23" fmla="*/ 1 h 39"/>
                  <a:gd name="T24" fmla="*/ 121 w 122"/>
                  <a:gd name="T25" fmla="*/ 0 h 39"/>
                  <a:gd name="T26" fmla="*/ 117 w 122"/>
                  <a:gd name="T27" fmla="*/ 1 h 39"/>
                  <a:gd name="T28" fmla="*/ 112 w 122"/>
                  <a:gd name="T29" fmla="*/ 4 h 39"/>
                  <a:gd name="T30" fmla="*/ 107 w 122"/>
                  <a:gd name="T31" fmla="*/ 7 h 39"/>
                  <a:gd name="T32" fmla="*/ 110 w 122"/>
                  <a:gd name="T33" fmla="*/ 7 h 39"/>
                  <a:gd name="T34" fmla="*/ 110 w 122"/>
                  <a:gd name="T35" fmla="*/ 10 h 39"/>
                  <a:gd name="T36" fmla="*/ 110 w 122"/>
                  <a:gd name="T37" fmla="*/ 10 h 39"/>
                  <a:gd name="T38" fmla="*/ 107 w 122"/>
                  <a:gd name="T39" fmla="*/ 12 h 39"/>
                  <a:gd name="T40" fmla="*/ 99 w 122"/>
                  <a:gd name="T41" fmla="*/ 12 h 39"/>
                  <a:gd name="T42" fmla="*/ 88 w 122"/>
                  <a:gd name="T43" fmla="*/ 12 h 39"/>
                  <a:gd name="T44" fmla="*/ 85 w 122"/>
                  <a:gd name="T45" fmla="*/ 14 h 39"/>
                  <a:gd name="T46" fmla="*/ 89 w 122"/>
                  <a:gd name="T47" fmla="*/ 16 h 39"/>
                  <a:gd name="T48" fmla="*/ 95 w 122"/>
                  <a:gd name="T49" fmla="*/ 17 h 39"/>
                  <a:gd name="T50" fmla="*/ 89 w 122"/>
                  <a:gd name="T51" fmla="*/ 18 h 39"/>
                  <a:gd name="T52" fmla="*/ 94 w 122"/>
                  <a:gd name="T53" fmla="*/ 20 h 39"/>
                  <a:gd name="T54" fmla="*/ 103 w 122"/>
                  <a:gd name="T55" fmla="*/ 22 h 39"/>
                  <a:gd name="T56" fmla="*/ 99 w 122"/>
                  <a:gd name="T57" fmla="*/ 25 h 39"/>
                  <a:gd name="T58" fmla="*/ 89 w 122"/>
                  <a:gd name="T59" fmla="*/ 27 h 39"/>
                  <a:gd name="T60" fmla="*/ 73 w 122"/>
                  <a:gd name="T61" fmla="*/ 30 h 39"/>
                  <a:gd name="T62" fmla="*/ 57 w 122"/>
                  <a:gd name="T63" fmla="*/ 31 h 39"/>
                  <a:gd name="T64" fmla="*/ 40 w 122"/>
                  <a:gd name="T65" fmla="*/ 29 h 39"/>
                  <a:gd name="T66" fmla="*/ 46 w 122"/>
                  <a:gd name="T67" fmla="*/ 31 h 39"/>
                  <a:gd name="T68" fmla="*/ 45 w 122"/>
                  <a:gd name="T69" fmla="*/ 32 h 39"/>
                  <a:gd name="T70" fmla="*/ 41 w 122"/>
                  <a:gd name="T71" fmla="*/ 34 h 39"/>
                  <a:gd name="T72" fmla="*/ 46 w 122"/>
                  <a:gd name="T73" fmla="*/ 35 h 39"/>
                  <a:gd name="T74" fmla="*/ 40 w 122"/>
                  <a:gd name="T75" fmla="*/ 36 h 39"/>
                  <a:gd name="T76" fmla="*/ 24 w 122"/>
                  <a:gd name="T77" fmla="*/ 35 h 39"/>
                  <a:gd name="T78" fmla="*/ 15 w 122"/>
                  <a:gd name="T79" fmla="*/ 37 h 39"/>
                  <a:gd name="T80" fmla="*/ 7 w 122"/>
                  <a:gd name="T81" fmla="*/ 38 h 39"/>
                  <a:gd name="T82" fmla="*/ 0 w 122"/>
                  <a:gd name="T83" fmla="*/ 36 h 3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22"/>
                  <a:gd name="T127" fmla="*/ 0 h 39"/>
                  <a:gd name="T128" fmla="*/ 122 w 122"/>
                  <a:gd name="T129" fmla="*/ 39 h 3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22" h="39">
                    <a:moveTo>
                      <a:pt x="0" y="36"/>
                    </a:moveTo>
                    <a:lnTo>
                      <a:pt x="3" y="35"/>
                    </a:lnTo>
                    <a:lnTo>
                      <a:pt x="8" y="34"/>
                    </a:lnTo>
                    <a:lnTo>
                      <a:pt x="13" y="32"/>
                    </a:lnTo>
                    <a:lnTo>
                      <a:pt x="16" y="31"/>
                    </a:lnTo>
                    <a:lnTo>
                      <a:pt x="22" y="27"/>
                    </a:lnTo>
                    <a:lnTo>
                      <a:pt x="29" y="24"/>
                    </a:lnTo>
                    <a:lnTo>
                      <a:pt x="34" y="22"/>
                    </a:lnTo>
                    <a:lnTo>
                      <a:pt x="39" y="21"/>
                    </a:lnTo>
                    <a:lnTo>
                      <a:pt x="43" y="19"/>
                    </a:lnTo>
                    <a:lnTo>
                      <a:pt x="47" y="18"/>
                    </a:lnTo>
                    <a:lnTo>
                      <a:pt x="51" y="16"/>
                    </a:lnTo>
                    <a:lnTo>
                      <a:pt x="54" y="14"/>
                    </a:lnTo>
                    <a:lnTo>
                      <a:pt x="57" y="12"/>
                    </a:lnTo>
                    <a:lnTo>
                      <a:pt x="71" y="12"/>
                    </a:lnTo>
                    <a:lnTo>
                      <a:pt x="76" y="11"/>
                    </a:lnTo>
                    <a:lnTo>
                      <a:pt x="82" y="10"/>
                    </a:lnTo>
                    <a:lnTo>
                      <a:pt x="85" y="9"/>
                    </a:lnTo>
                    <a:lnTo>
                      <a:pt x="90" y="7"/>
                    </a:lnTo>
                    <a:lnTo>
                      <a:pt x="93" y="6"/>
                    </a:lnTo>
                    <a:lnTo>
                      <a:pt x="97" y="5"/>
                    </a:lnTo>
                    <a:lnTo>
                      <a:pt x="101" y="5"/>
                    </a:lnTo>
                    <a:lnTo>
                      <a:pt x="107" y="3"/>
                    </a:lnTo>
                    <a:lnTo>
                      <a:pt x="112" y="1"/>
                    </a:lnTo>
                    <a:lnTo>
                      <a:pt x="118" y="1"/>
                    </a:lnTo>
                    <a:lnTo>
                      <a:pt x="121" y="0"/>
                    </a:lnTo>
                    <a:lnTo>
                      <a:pt x="118" y="1"/>
                    </a:lnTo>
                    <a:lnTo>
                      <a:pt x="117" y="1"/>
                    </a:lnTo>
                    <a:lnTo>
                      <a:pt x="115" y="3"/>
                    </a:lnTo>
                    <a:lnTo>
                      <a:pt x="112" y="4"/>
                    </a:lnTo>
                    <a:lnTo>
                      <a:pt x="108" y="5"/>
                    </a:lnTo>
                    <a:lnTo>
                      <a:pt x="107" y="7"/>
                    </a:lnTo>
                    <a:lnTo>
                      <a:pt x="108" y="7"/>
                    </a:lnTo>
                    <a:lnTo>
                      <a:pt x="110" y="7"/>
                    </a:lnTo>
                    <a:lnTo>
                      <a:pt x="112" y="9"/>
                    </a:lnTo>
                    <a:lnTo>
                      <a:pt x="110" y="10"/>
                    </a:lnTo>
                    <a:lnTo>
                      <a:pt x="109" y="10"/>
                    </a:lnTo>
                    <a:lnTo>
                      <a:pt x="110" y="10"/>
                    </a:lnTo>
                    <a:lnTo>
                      <a:pt x="110" y="12"/>
                    </a:lnTo>
                    <a:lnTo>
                      <a:pt x="107" y="12"/>
                    </a:lnTo>
                    <a:lnTo>
                      <a:pt x="103" y="12"/>
                    </a:lnTo>
                    <a:lnTo>
                      <a:pt x="99" y="12"/>
                    </a:lnTo>
                    <a:lnTo>
                      <a:pt x="93" y="11"/>
                    </a:lnTo>
                    <a:lnTo>
                      <a:pt x="88" y="12"/>
                    </a:lnTo>
                    <a:lnTo>
                      <a:pt x="85" y="12"/>
                    </a:lnTo>
                    <a:lnTo>
                      <a:pt x="85" y="14"/>
                    </a:lnTo>
                    <a:lnTo>
                      <a:pt x="87" y="15"/>
                    </a:lnTo>
                    <a:lnTo>
                      <a:pt x="89" y="16"/>
                    </a:lnTo>
                    <a:lnTo>
                      <a:pt x="92" y="16"/>
                    </a:lnTo>
                    <a:lnTo>
                      <a:pt x="95" y="17"/>
                    </a:lnTo>
                    <a:lnTo>
                      <a:pt x="90" y="17"/>
                    </a:lnTo>
                    <a:lnTo>
                      <a:pt x="89" y="18"/>
                    </a:lnTo>
                    <a:lnTo>
                      <a:pt x="93" y="18"/>
                    </a:lnTo>
                    <a:lnTo>
                      <a:pt x="94" y="20"/>
                    </a:lnTo>
                    <a:lnTo>
                      <a:pt x="98" y="21"/>
                    </a:lnTo>
                    <a:lnTo>
                      <a:pt x="103" y="22"/>
                    </a:lnTo>
                    <a:lnTo>
                      <a:pt x="104" y="22"/>
                    </a:lnTo>
                    <a:lnTo>
                      <a:pt x="99" y="25"/>
                    </a:lnTo>
                    <a:lnTo>
                      <a:pt x="93" y="27"/>
                    </a:lnTo>
                    <a:lnTo>
                      <a:pt x="89" y="27"/>
                    </a:lnTo>
                    <a:lnTo>
                      <a:pt x="81" y="29"/>
                    </a:lnTo>
                    <a:lnTo>
                      <a:pt x="73" y="30"/>
                    </a:lnTo>
                    <a:lnTo>
                      <a:pt x="65" y="31"/>
                    </a:lnTo>
                    <a:lnTo>
                      <a:pt x="57" y="31"/>
                    </a:lnTo>
                    <a:lnTo>
                      <a:pt x="49" y="30"/>
                    </a:lnTo>
                    <a:lnTo>
                      <a:pt x="40" y="29"/>
                    </a:lnTo>
                    <a:lnTo>
                      <a:pt x="44" y="30"/>
                    </a:lnTo>
                    <a:lnTo>
                      <a:pt x="46" y="31"/>
                    </a:lnTo>
                    <a:lnTo>
                      <a:pt x="46" y="32"/>
                    </a:lnTo>
                    <a:lnTo>
                      <a:pt x="45" y="32"/>
                    </a:lnTo>
                    <a:lnTo>
                      <a:pt x="38" y="32"/>
                    </a:lnTo>
                    <a:lnTo>
                      <a:pt x="41" y="34"/>
                    </a:lnTo>
                    <a:lnTo>
                      <a:pt x="44" y="35"/>
                    </a:lnTo>
                    <a:lnTo>
                      <a:pt x="46" y="35"/>
                    </a:lnTo>
                    <a:lnTo>
                      <a:pt x="44" y="36"/>
                    </a:lnTo>
                    <a:lnTo>
                      <a:pt x="40" y="36"/>
                    </a:lnTo>
                    <a:lnTo>
                      <a:pt x="34" y="35"/>
                    </a:lnTo>
                    <a:lnTo>
                      <a:pt x="24" y="35"/>
                    </a:lnTo>
                    <a:lnTo>
                      <a:pt x="20" y="36"/>
                    </a:lnTo>
                    <a:lnTo>
                      <a:pt x="15" y="37"/>
                    </a:lnTo>
                    <a:lnTo>
                      <a:pt x="11" y="38"/>
                    </a:lnTo>
                    <a:lnTo>
                      <a:pt x="7" y="38"/>
                    </a:lnTo>
                    <a:lnTo>
                      <a:pt x="3" y="37"/>
                    </a:lnTo>
                    <a:lnTo>
                      <a:pt x="0" y="36"/>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25638" name="Freeform 60"/>
              <p:cNvSpPr>
                <a:spLocks/>
              </p:cNvSpPr>
              <p:nvPr/>
            </p:nvSpPr>
            <p:spPr bwMode="auto">
              <a:xfrm>
                <a:off x="3412" y="2498"/>
                <a:ext cx="52" cy="17"/>
              </a:xfrm>
              <a:custGeom>
                <a:avLst/>
                <a:gdLst>
                  <a:gd name="T0" fmla="*/ 0 w 52"/>
                  <a:gd name="T1" fmla="*/ 13 h 17"/>
                  <a:gd name="T2" fmla="*/ 5 w 52"/>
                  <a:gd name="T3" fmla="*/ 12 h 17"/>
                  <a:gd name="T4" fmla="*/ 11 w 52"/>
                  <a:gd name="T5" fmla="*/ 10 h 17"/>
                  <a:gd name="T6" fmla="*/ 19 w 52"/>
                  <a:gd name="T7" fmla="*/ 6 h 17"/>
                  <a:gd name="T8" fmla="*/ 28 w 52"/>
                  <a:gd name="T9" fmla="*/ 4 h 17"/>
                  <a:gd name="T10" fmla="*/ 36 w 52"/>
                  <a:gd name="T11" fmla="*/ 1 h 17"/>
                  <a:gd name="T12" fmla="*/ 42 w 52"/>
                  <a:gd name="T13" fmla="*/ 0 h 17"/>
                  <a:gd name="T14" fmla="*/ 51 w 52"/>
                  <a:gd name="T15" fmla="*/ 0 h 17"/>
                  <a:gd name="T16" fmla="*/ 48 w 52"/>
                  <a:gd name="T17" fmla="*/ 1 h 17"/>
                  <a:gd name="T18" fmla="*/ 40 w 52"/>
                  <a:gd name="T19" fmla="*/ 3 h 17"/>
                  <a:gd name="T20" fmla="*/ 35 w 52"/>
                  <a:gd name="T21" fmla="*/ 6 h 17"/>
                  <a:gd name="T22" fmla="*/ 35 w 52"/>
                  <a:gd name="T23" fmla="*/ 9 h 17"/>
                  <a:gd name="T24" fmla="*/ 37 w 52"/>
                  <a:gd name="T25" fmla="*/ 12 h 17"/>
                  <a:gd name="T26" fmla="*/ 33 w 52"/>
                  <a:gd name="T27" fmla="*/ 13 h 17"/>
                  <a:gd name="T28" fmla="*/ 19 w 52"/>
                  <a:gd name="T29" fmla="*/ 13 h 17"/>
                  <a:gd name="T30" fmla="*/ 15 w 52"/>
                  <a:gd name="T31" fmla="*/ 16 h 17"/>
                  <a:gd name="T32" fmla="*/ 5 w 52"/>
                  <a:gd name="T33" fmla="*/ 16 h 17"/>
                  <a:gd name="T34" fmla="*/ 0 w 52"/>
                  <a:gd name="T35" fmla="*/ 13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2"/>
                  <a:gd name="T55" fmla="*/ 0 h 17"/>
                  <a:gd name="T56" fmla="*/ 52 w 52"/>
                  <a:gd name="T57" fmla="*/ 17 h 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2" h="17">
                    <a:moveTo>
                      <a:pt x="0" y="13"/>
                    </a:moveTo>
                    <a:lnTo>
                      <a:pt x="5" y="12"/>
                    </a:lnTo>
                    <a:lnTo>
                      <a:pt x="11" y="10"/>
                    </a:lnTo>
                    <a:lnTo>
                      <a:pt x="19" y="6"/>
                    </a:lnTo>
                    <a:lnTo>
                      <a:pt x="28" y="4"/>
                    </a:lnTo>
                    <a:lnTo>
                      <a:pt x="36" y="1"/>
                    </a:lnTo>
                    <a:lnTo>
                      <a:pt x="42" y="0"/>
                    </a:lnTo>
                    <a:lnTo>
                      <a:pt x="51" y="0"/>
                    </a:lnTo>
                    <a:lnTo>
                      <a:pt x="48" y="1"/>
                    </a:lnTo>
                    <a:lnTo>
                      <a:pt x="40" y="3"/>
                    </a:lnTo>
                    <a:lnTo>
                      <a:pt x="35" y="6"/>
                    </a:lnTo>
                    <a:lnTo>
                      <a:pt x="35" y="9"/>
                    </a:lnTo>
                    <a:lnTo>
                      <a:pt x="37" y="12"/>
                    </a:lnTo>
                    <a:lnTo>
                      <a:pt x="33" y="13"/>
                    </a:lnTo>
                    <a:lnTo>
                      <a:pt x="19" y="13"/>
                    </a:lnTo>
                    <a:lnTo>
                      <a:pt x="15" y="16"/>
                    </a:lnTo>
                    <a:lnTo>
                      <a:pt x="5" y="16"/>
                    </a:lnTo>
                    <a:lnTo>
                      <a:pt x="0" y="13"/>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25639" name="Freeform 61"/>
              <p:cNvSpPr>
                <a:spLocks/>
              </p:cNvSpPr>
              <p:nvPr/>
            </p:nvSpPr>
            <p:spPr bwMode="auto">
              <a:xfrm>
                <a:off x="3485" y="2479"/>
                <a:ext cx="55" cy="17"/>
              </a:xfrm>
              <a:custGeom>
                <a:avLst/>
                <a:gdLst>
                  <a:gd name="T0" fmla="*/ 0 w 55"/>
                  <a:gd name="T1" fmla="*/ 13 h 17"/>
                  <a:gd name="T2" fmla="*/ 5 w 55"/>
                  <a:gd name="T3" fmla="*/ 13 h 17"/>
                  <a:gd name="T4" fmla="*/ 11 w 55"/>
                  <a:gd name="T5" fmla="*/ 13 h 17"/>
                  <a:gd name="T6" fmla="*/ 18 w 55"/>
                  <a:gd name="T7" fmla="*/ 16 h 17"/>
                  <a:gd name="T8" fmla="*/ 24 w 55"/>
                  <a:gd name="T9" fmla="*/ 16 h 17"/>
                  <a:gd name="T10" fmla="*/ 27 w 55"/>
                  <a:gd name="T11" fmla="*/ 13 h 17"/>
                  <a:gd name="T12" fmla="*/ 23 w 55"/>
                  <a:gd name="T13" fmla="*/ 13 h 17"/>
                  <a:gd name="T14" fmla="*/ 28 w 55"/>
                  <a:gd name="T15" fmla="*/ 13 h 17"/>
                  <a:gd name="T16" fmla="*/ 33 w 55"/>
                  <a:gd name="T17" fmla="*/ 8 h 17"/>
                  <a:gd name="T18" fmla="*/ 39 w 55"/>
                  <a:gd name="T19" fmla="*/ 5 h 17"/>
                  <a:gd name="T20" fmla="*/ 44 w 55"/>
                  <a:gd name="T21" fmla="*/ 2 h 17"/>
                  <a:gd name="T22" fmla="*/ 54 w 55"/>
                  <a:gd name="T23" fmla="*/ 0 h 17"/>
                  <a:gd name="T24" fmla="*/ 43 w 55"/>
                  <a:gd name="T25" fmla="*/ 2 h 17"/>
                  <a:gd name="T26" fmla="*/ 36 w 55"/>
                  <a:gd name="T27" fmla="*/ 2 h 17"/>
                  <a:gd name="T28" fmla="*/ 30 w 55"/>
                  <a:gd name="T29" fmla="*/ 4 h 17"/>
                  <a:gd name="T30" fmla="*/ 23 w 55"/>
                  <a:gd name="T31" fmla="*/ 8 h 17"/>
                  <a:gd name="T32" fmla="*/ 14 w 55"/>
                  <a:gd name="T33" fmla="*/ 9 h 17"/>
                  <a:gd name="T34" fmla="*/ 5 w 55"/>
                  <a:gd name="T35" fmla="*/ 9 h 17"/>
                  <a:gd name="T36" fmla="*/ 0 w 55"/>
                  <a:gd name="T37" fmla="*/ 13 h 1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5"/>
                  <a:gd name="T58" fmla="*/ 0 h 17"/>
                  <a:gd name="T59" fmla="*/ 55 w 55"/>
                  <a:gd name="T60" fmla="*/ 17 h 1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5" h="17">
                    <a:moveTo>
                      <a:pt x="0" y="13"/>
                    </a:moveTo>
                    <a:lnTo>
                      <a:pt x="5" y="13"/>
                    </a:lnTo>
                    <a:lnTo>
                      <a:pt x="11" y="13"/>
                    </a:lnTo>
                    <a:lnTo>
                      <a:pt x="18" y="16"/>
                    </a:lnTo>
                    <a:lnTo>
                      <a:pt x="24" y="16"/>
                    </a:lnTo>
                    <a:lnTo>
                      <a:pt x="27" y="13"/>
                    </a:lnTo>
                    <a:lnTo>
                      <a:pt x="23" y="13"/>
                    </a:lnTo>
                    <a:lnTo>
                      <a:pt x="28" y="13"/>
                    </a:lnTo>
                    <a:lnTo>
                      <a:pt x="33" y="8"/>
                    </a:lnTo>
                    <a:lnTo>
                      <a:pt x="39" y="5"/>
                    </a:lnTo>
                    <a:lnTo>
                      <a:pt x="44" y="2"/>
                    </a:lnTo>
                    <a:lnTo>
                      <a:pt x="54" y="0"/>
                    </a:lnTo>
                    <a:lnTo>
                      <a:pt x="43" y="2"/>
                    </a:lnTo>
                    <a:lnTo>
                      <a:pt x="36" y="2"/>
                    </a:lnTo>
                    <a:lnTo>
                      <a:pt x="30" y="4"/>
                    </a:lnTo>
                    <a:lnTo>
                      <a:pt x="23" y="8"/>
                    </a:lnTo>
                    <a:lnTo>
                      <a:pt x="14" y="9"/>
                    </a:lnTo>
                    <a:lnTo>
                      <a:pt x="5" y="9"/>
                    </a:lnTo>
                    <a:lnTo>
                      <a:pt x="0" y="13"/>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25640" name="Freeform 62"/>
              <p:cNvSpPr>
                <a:spLocks/>
              </p:cNvSpPr>
              <p:nvPr/>
            </p:nvSpPr>
            <p:spPr bwMode="auto">
              <a:xfrm>
                <a:off x="3033" y="2386"/>
                <a:ext cx="53" cy="17"/>
              </a:xfrm>
              <a:custGeom>
                <a:avLst/>
                <a:gdLst>
                  <a:gd name="T0" fmla="*/ 0 w 53"/>
                  <a:gd name="T1" fmla="*/ 0 h 17"/>
                  <a:gd name="T2" fmla="*/ 20 w 53"/>
                  <a:gd name="T3" fmla="*/ 16 h 17"/>
                  <a:gd name="T4" fmla="*/ 52 w 53"/>
                  <a:gd name="T5" fmla="*/ 16 h 17"/>
                  <a:gd name="T6" fmla="*/ 0 60000 65536"/>
                  <a:gd name="T7" fmla="*/ 0 60000 65536"/>
                  <a:gd name="T8" fmla="*/ 0 60000 65536"/>
                  <a:gd name="T9" fmla="*/ 0 w 53"/>
                  <a:gd name="T10" fmla="*/ 0 h 17"/>
                  <a:gd name="T11" fmla="*/ 53 w 53"/>
                  <a:gd name="T12" fmla="*/ 17 h 17"/>
                </a:gdLst>
                <a:ahLst/>
                <a:cxnLst>
                  <a:cxn ang="T6">
                    <a:pos x="T0" y="T1"/>
                  </a:cxn>
                  <a:cxn ang="T7">
                    <a:pos x="T2" y="T3"/>
                  </a:cxn>
                  <a:cxn ang="T8">
                    <a:pos x="T4" y="T5"/>
                  </a:cxn>
                </a:cxnLst>
                <a:rect l="T9" t="T10" r="T11" b="T12"/>
                <a:pathLst>
                  <a:path w="53" h="17">
                    <a:moveTo>
                      <a:pt x="0" y="0"/>
                    </a:moveTo>
                    <a:lnTo>
                      <a:pt x="20" y="16"/>
                    </a:lnTo>
                    <a:lnTo>
                      <a:pt x="52" y="16"/>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5641" name="Line 63"/>
              <p:cNvSpPr>
                <a:spLocks noChangeShapeType="1"/>
              </p:cNvSpPr>
              <p:nvPr/>
            </p:nvSpPr>
            <p:spPr bwMode="auto">
              <a:xfrm flipH="1">
                <a:off x="3041" y="2376"/>
                <a:ext cx="11"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42" name="Freeform 64"/>
              <p:cNvSpPr>
                <a:spLocks/>
              </p:cNvSpPr>
              <p:nvPr/>
            </p:nvSpPr>
            <p:spPr bwMode="auto">
              <a:xfrm>
                <a:off x="3364" y="2510"/>
                <a:ext cx="27" cy="17"/>
              </a:xfrm>
              <a:custGeom>
                <a:avLst/>
                <a:gdLst>
                  <a:gd name="T0" fmla="*/ 0 w 27"/>
                  <a:gd name="T1" fmla="*/ 16 h 17"/>
                  <a:gd name="T2" fmla="*/ 5 w 27"/>
                  <a:gd name="T3" fmla="*/ 14 h 17"/>
                  <a:gd name="T4" fmla="*/ 8 w 27"/>
                  <a:gd name="T5" fmla="*/ 12 h 17"/>
                  <a:gd name="T6" fmla="*/ 12 w 27"/>
                  <a:gd name="T7" fmla="*/ 11 h 17"/>
                  <a:gd name="T8" fmla="*/ 16 w 27"/>
                  <a:gd name="T9" fmla="*/ 9 h 17"/>
                  <a:gd name="T10" fmla="*/ 20 w 27"/>
                  <a:gd name="T11" fmla="*/ 5 h 17"/>
                  <a:gd name="T12" fmla="*/ 26 w 27"/>
                  <a:gd name="T13" fmla="*/ 0 h 17"/>
                  <a:gd name="T14" fmla="*/ 0 60000 65536"/>
                  <a:gd name="T15" fmla="*/ 0 60000 65536"/>
                  <a:gd name="T16" fmla="*/ 0 60000 65536"/>
                  <a:gd name="T17" fmla="*/ 0 60000 65536"/>
                  <a:gd name="T18" fmla="*/ 0 60000 65536"/>
                  <a:gd name="T19" fmla="*/ 0 60000 65536"/>
                  <a:gd name="T20" fmla="*/ 0 60000 65536"/>
                  <a:gd name="T21" fmla="*/ 0 w 27"/>
                  <a:gd name="T22" fmla="*/ 0 h 17"/>
                  <a:gd name="T23" fmla="*/ 27 w 27"/>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17">
                    <a:moveTo>
                      <a:pt x="0" y="16"/>
                    </a:moveTo>
                    <a:lnTo>
                      <a:pt x="5" y="14"/>
                    </a:lnTo>
                    <a:lnTo>
                      <a:pt x="8" y="12"/>
                    </a:lnTo>
                    <a:lnTo>
                      <a:pt x="12" y="11"/>
                    </a:lnTo>
                    <a:lnTo>
                      <a:pt x="16" y="9"/>
                    </a:lnTo>
                    <a:lnTo>
                      <a:pt x="20" y="5"/>
                    </a:lnTo>
                    <a:lnTo>
                      <a:pt x="26"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5643" name="Freeform 65"/>
              <p:cNvSpPr>
                <a:spLocks/>
              </p:cNvSpPr>
              <p:nvPr/>
            </p:nvSpPr>
            <p:spPr bwMode="auto">
              <a:xfrm>
                <a:off x="3390" y="2506"/>
                <a:ext cx="22" cy="17"/>
              </a:xfrm>
              <a:custGeom>
                <a:avLst/>
                <a:gdLst>
                  <a:gd name="T0" fmla="*/ 0 w 22"/>
                  <a:gd name="T1" fmla="*/ 16 h 17"/>
                  <a:gd name="T2" fmla="*/ 8 w 22"/>
                  <a:gd name="T3" fmla="*/ 7 h 17"/>
                  <a:gd name="T4" fmla="*/ 12 w 22"/>
                  <a:gd name="T5" fmla="*/ 0 h 17"/>
                  <a:gd name="T6" fmla="*/ 15 w 22"/>
                  <a:gd name="T7" fmla="*/ 7 h 17"/>
                  <a:gd name="T8" fmla="*/ 21 w 22"/>
                  <a:gd name="T9" fmla="*/ 7 h 17"/>
                  <a:gd name="T10" fmla="*/ 0 60000 65536"/>
                  <a:gd name="T11" fmla="*/ 0 60000 65536"/>
                  <a:gd name="T12" fmla="*/ 0 60000 65536"/>
                  <a:gd name="T13" fmla="*/ 0 60000 65536"/>
                  <a:gd name="T14" fmla="*/ 0 60000 65536"/>
                  <a:gd name="T15" fmla="*/ 0 w 22"/>
                  <a:gd name="T16" fmla="*/ 0 h 17"/>
                  <a:gd name="T17" fmla="*/ 22 w 22"/>
                  <a:gd name="T18" fmla="*/ 17 h 17"/>
                </a:gdLst>
                <a:ahLst/>
                <a:cxnLst>
                  <a:cxn ang="T10">
                    <a:pos x="T0" y="T1"/>
                  </a:cxn>
                  <a:cxn ang="T11">
                    <a:pos x="T2" y="T3"/>
                  </a:cxn>
                  <a:cxn ang="T12">
                    <a:pos x="T4" y="T5"/>
                  </a:cxn>
                  <a:cxn ang="T13">
                    <a:pos x="T6" y="T7"/>
                  </a:cxn>
                  <a:cxn ang="T14">
                    <a:pos x="T8" y="T9"/>
                  </a:cxn>
                </a:cxnLst>
                <a:rect l="T15" t="T16" r="T17" b="T18"/>
                <a:pathLst>
                  <a:path w="22" h="17">
                    <a:moveTo>
                      <a:pt x="0" y="16"/>
                    </a:moveTo>
                    <a:lnTo>
                      <a:pt x="8" y="7"/>
                    </a:lnTo>
                    <a:lnTo>
                      <a:pt x="12" y="0"/>
                    </a:lnTo>
                    <a:lnTo>
                      <a:pt x="15" y="7"/>
                    </a:lnTo>
                    <a:lnTo>
                      <a:pt x="21" y="7"/>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5644" name="Freeform 66"/>
              <p:cNvSpPr>
                <a:spLocks/>
              </p:cNvSpPr>
              <p:nvPr/>
            </p:nvSpPr>
            <p:spPr bwMode="auto">
              <a:xfrm>
                <a:off x="3463" y="2488"/>
                <a:ext cx="23" cy="17"/>
              </a:xfrm>
              <a:custGeom>
                <a:avLst/>
                <a:gdLst>
                  <a:gd name="T0" fmla="*/ 0 w 23"/>
                  <a:gd name="T1" fmla="*/ 16 h 17"/>
                  <a:gd name="T2" fmla="*/ 8 w 23"/>
                  <a:gd name="T3" fmla="*/ 12 h 17"/>
                  <a:gd name="T4" fmla="*/ 15 w 23"/>
                  <a:gd name="T5" fmla="*/ 8 h 17"/>
                  <a:gd name="T6" fmla="*/ 20 w 23"/>
                  <a:gd name="T7" fmla="*/ 3 h 17"/>
                  <a:gd name="T8" fmla="*/ 22 w 23"/>
                  <a:gd name="T9" fmla="*/ 0 h 17"/>
                  <a:gd name="T10" fmla="*/ 0 60000 65536"/>
                  <a:gd name="T11" fmla="*/ 0 60000 65536"/>
                  <a:gd name="T12" fmla="*/ 0 60000 65536"/>
                  <a:gd name="T13" fmla="*/ 0 60000 65536"/>
                  <a:gd name="T14" fmla="*/ 0 60000 65536"/>
                  <a:gd name="T15" fmla="*/ 0 w 23"/>
                  <a:gd name="T16" fmla="*/ 0 h 17"/>
                  <a:gd name="T17" fmla="*/ 23 w 23"/>
                  <a:gd name="T18" fmla="*/ 17 h 17"/>
                </a:gdLst>
                <a:ahLst/>
                <a:cxnLst>
                  <a:cxn ang="T10">
                    <a:pos x="T0" y="T1"/>
                  </a:cxn>
                  <a:cxn ang="T11">
                    <a:pos x="T2" y="T3"/>
                  </a:cxn>
                  <a:cxn ang="T12">
                    <a:pos x="T4" y="T5"/>
                  </a:cxn>
                  <a:cxn ang="T13">
                    <a:pos x="T6" y="T7"/>
                  </a:cxn>
                  <a:cxn ang="T14">
                    <a:pos x="T8" y="T9"/>
                  </a:cxn>
                </a:cxnLst>
                <a:rect l="T15" t="T16" r="T17" b="T18"/>
                <a:pathLst>
                  <a:path w="23" h="17">
                    <a:moveTo>
                      <a:pt x="0" y="16"/>
                    </a:moveTo>
                    <a:lnTo>
                      <a:pt x="8" y="12"/>
                    </a:lnTo>
                    <a:lnTo>
                      <a:pt x="15" y="8"/>
                    </a:lnTo>
                    <a:lnTo>
                      <a:pt x="20" y="3"/>
                    </a:lnTo>
                    <a:lnTo>
                      <a:pt x="22"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5645" name="Freeform 67"/>
              <p:cNvSpPr>
                <a:spLocks/>
              </p:cNvSpPr>
              <p:nvPr/>
            </p:nvSpPr>
            <p:spPr bwMode="auto">
              <a:xfrm>
                <a:off x="3458" y="2421"/>
                <a:ext cx="37" cy="17"/>
              </a:xfrm>
              <a:custGeom>
                <a:avLst/>
                <a:gdLst>
                  <a:gd name="T0" fmla="*/ 0 w 37"/>
                  <a:gd name="T1" fmla="*/ 16 h 17"/>
                  <a:gd name="T2" fmla="*/ 6 w 37"/>
                  <a:gd name="T3" fmla="*/ 13 h 17"/>
                  <a:gd name="T4" fmla="*/ 11 w 37"/>
                  <a:gd name="T5" fmla="*/ 9 h 17"/>
                  <a:gd name="T6" fmla="*/ 17 w 37"/>
                  <a:gd name="T7" fmla="*/ 4 h 17"/>
                  <a:gd name="T8" fmla="*/ 22 w 37"/>
                  <a:gd name="T9" fmla="*/ 4 h 17"/>
                  <a:gd name="T10" fmla="*/ 29 w 37"/>
                  <a:gd name="T11" fmla="*/ 3 h 17"/>
                  <a:gd name="T12" fmla="*/ 36 w 37"/>
                  <a:gd name="T13" fmla="*/ 0 h 17"/>
                  <a:gd name="T14" fmla="*/ 0 60000 65536"/>
                  <a:gd name="T15" fmla="*/ 0 60000 65536"/>
                  <a:gd name="T16" fmla="*/ 0 60000 65536"/>
                  <a:gd name="T17" fmla="*/ 0 60000 65536"/>
                  <a:gd name="T18" fmla="*/ 0 60000 65536"/>
                  <a:gd name="T19" fmla="*/ 0 60000 65536"/>
                  <a:gd name="T20" fmla="*/ 0 60000 65536"/>
                  <a:gd name="T21" fmla="*/ 0 w 37"/>
                  <a:gd name="T22" fmla="*/ 0 h 17"/>
                  <a:gd name="T23" fmla="*/ 37 w 37"/>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17">
                    <a:moveTo>
                      <a:pt x="0" y="16"/>
                    </a:moveTo>
                    <a:lnTo>
                      <a:pt x="6" y="13"/>
                    </a:lnTo>
                    <a:lnTo>
                      <a:pt x="11" y="9"/>
                    </a:lnTo>
                    <a:lnTo>
                      <a:pt x="17" y="4"/>
                    </a:lnTo>
                    <a:lnTo>
                      <a:pt x="22" y="4"/>
                    </a:lnTo>
                    <a:lnTo>
                      <a:pt x="29" y="3"/>
                    </a:lnTo>
                    <a:lnTo>
                      <a:pt x="36"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5646" name="Line 68"/>
              <p:cNvSpPr>
                <a:spLocks noChangeShapeType="1"/>
              </p:cNvSpPr>
              <p:nvPr/>
            </p:nvSpPr>
            <p:spPr bwMode="auto">
              <a:xfrm flipV="1">
                <a:off x="3165" y="2145"/>
                <a:ext cx="0" cy="28"/>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47" name="Line 69"/>
              <p:cNvSpPr>
                <a:spLocks noChangeShapeType="1"/>
              </p:cNvSpPr>
              <p:nvPr/>
            </p:nvSpPr>
            <p:spPr bwMode="auto">
              <a:xfrm flipV="1">
                <a:off x="3180" y="2179"/>
                <a:ext cx="0"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48" name="Line 70"/>
              <p:cNvSpPr>
                <a:spLocks noChangeShapeType="1"/>
              </p:cNvSpPr>
              <p:nvPr/>
            </p:nvSpPr>
            <p:spPr bwMode="auto">
              <a:xfrm flipV="1">
                <a:off x="3146" y="2179"/>
                <a:ext cx="0"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49" name="Line 71"/>
              <p:cNvSpPr>
                <a:spLocks noChangeShapeType="1"/>
              </p:cNvSpPr>
              <p:nvPr/>
            </p:nvSpPr>
            <p:spPr bwMode="auto">
              <a:xfrm>
                <a:off x="3152" y="2191"/>
                <a:ext cx="10" cy="4"/>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50" name="Line 72"/>
              <p:cNvSpPr>
                <a:spLocks noChangeShapeType="1"/>
              </p:cNvSpPr>
              <p:nvPr/>
            </p:nvSpPr>
            <p:spPr bwMode="auto">
              <a:xfrm flipH="1">
                <a:off x="3169" y="2191"/>
                <a:ext cx="9"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51" name="Line 73"/>
              <p:cNvSpPr>
                <a:spLocks noChangeShapeType="1"/>
              </p:cNvSpPr>
              <p:nvPr/>
            </p:nvSpPr>
            <p:spPr bwMode="auto">
              <a:xfrm>
                <a:off x="3148" y="2211"/>
                <a:ext cx="14" cy="6"/>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52" name="Line 74"/>
              <p:cNvSpPr>
                <a:spLocks noChangeShapeType="1"/>
              </p:cNvSpPr>
              <p:nvPr/>
            </p:nvSpPr>
            <p:spPr bwMode="auto">
              <a:xfrm flipV="1">
                <a:off x="3167" y="2210"/>
                <a:ext cx="14"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53" name="Line 75"/>
              <p:cNvSpPr>
                <a:spLocks noChangeShapeType="1"/>
              </p:cNvSpPr>
              <p:nvPr/>
            </p:nvSpPr>
            <p:spPr bwMode="auto">
              <a:xfrm flipH="1">
                <a:off x="3071" y="2356"/>
                <a:ext cx="17" cy="4"/>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54" name="Line 76"/>
              <p:cNvSpPr>
                <a:spLocks noChangeShapeType="1"/>
              </p:cNvSpPr>
              <p:nvPr/>
            </p:nvSpPr>
            <p:spPr bwMode="auto">
              <a:xfrm flipH="1">
                <a:off x="3097" y="2380"/>
                <a:ext cx="1" cy="1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55" name="Line 77"/>
              <p:cNvSpPr>
                <a:spLocks noChangeShapeType="1"/>
              </p:cNvSpPr>
              <p:nvPr/>
            </p:nvSpPr>
            <p:spPr bwMode="auto">
              <a:xfrm flipH="1">
                <a:off x="3110" y="2380"/>
                <a:ext cx="3" cy="1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56" name="Line 78"/>
              <p:cNvSpPr>
                <a:spLocks noChangeShapeType="1"/>
              </p:cNvSpPr>
              <p:nvPr/>
            </p:nvSpPr>
            <p:spPr bwMode="auto">
              <a:xfrm>
                <a:off x="3033" y="2390"/>
                <a:ext cx="0" cy="19"/>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57" name="Line 79"/>
              <p:cNvSpPr>
                <a:spLocks noChangeShapeType="1"/>
              </p:cNvSpPr>
              <p:nvPr/>
            </p:nvSpPr>
            <p:spPr bwMode="auto">
              <a:xfrm flipV="1">
                <a:off x="3345" y="2381"/>
                <a:ext cx="5"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58" name="Freeform 80"/>
              <p:cNvSpPr>
                <a:spLocks/>
              </p:cNvSpPr>
              <p:nvPr/>
            </p:nvSpPr>
            <p:spPr bwMode="auto">
              <a:xfrm>
                <a:off x="3114" y="2384"/>
                <a:ext cx="222" cy="17"/>
              </a:xfrm>
              <a:custGeom>
                <a:avLst/>
                <a:gdLst>
                  <a:gd name="T0" fmla="*/ 221 w 222"/>
                  <a:gd name="T1" fmla="*/ 0 h 17"/>
                  <a:gd name="T2" fmla="*/ 218 w 222"/>
                  <a:gd name="T3" fmla="*/ 4 h 17"/>
                  <a:gd name="T4" fmla="*/ 215 w 222"/>
                  <a:gd name="T5" fmla="*/ 8 h 17"/>
                  <a:gd name="T6" fmla="*/ 212 w 222"/>
                  <a:gd name="T7" fmla="*/ 13 h 17"/>
                  <a:gd name="T8" fmla="*/ 209 w 222"/>
                  <a:gd name="T9" fmla="*/ 15 h 17"/>
                  <a:gd name="T10" fmla="*/ 205 w 222"/>
                  <a:gd name="T11" fmla="*/ 15 h 17"/>
                  <a:gd name="T12" fmla="*/ 201 w 222"/>
                  <a:gd name="T13" fmla="*/ 16 h 17"/>
                  <a:gd name="T14" fmla="*/ 198 w 222"/>
                  <a:gd name="T15" fmla="*/ 15 h 17"/>
                  <a:gd name="T16" fmla="*/ 0 w 222"/>
                  <a:gd name="T17" fmla="*/ 15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2"/>
                  <a:gd name="T28" fmla="*/ 0 h 17"/>
                  <a:gd name="T29" fmla="*/ 222 w 222"/>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2" h="17">
                    <a:moveTo>
                      <a:pt x="221" y="0"/>
                    </a:moveTo>
                    <a:lnTo>
                      <a:pt x="218" y="4"/>
                    </a:lnTo>
                    <a:lnTo>
                      <a:pt x="215" y="8"/>
                    </a:lnTo>
                    <a:lnTo>
                      <a:pt x="212" y="13"/>
                    </a:lnTo>
                    <a:lnTo>
                      <a:pt x="209" y="15"/>
                    </a:lnTo>
                    <a:lnTo>
                      <a:pt x="205" y="15"/>
                    </a:lnTo>
                    <a:lnTo>
                      <a:pt x="201" y="16"/>
                    </a:lnTo>
                    <a:lnTo>
                      <a:pt x="198" y="15"/>
                    </a:lnTo>
                    <a:lnTo>
                      <a:pt x="0" y="15"/>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5659" name="Line 81"/>
              <p:cNvSpPr>
                <a:spLocks noChangeShapeType="1"/>
              </p:cNvSpPr>
              <p:nvPr/>
            </p:nvSpPr>
            <p:spPr bwMode="auto">
              <a:xfrm flipV="1">
                <a:off x="3367" y="2357"/>
                <a:ext cx="21" cy="1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60" name="Line 82"/>
              <p:cNvSpPr>
                <a:spLocks noChangeShapeType="1"/>
              </p:cNvSpPr>
              <p:nvPr/>
            </p:nvSpPr>
            <p:spPr bwMode="auto">
              <a:xfrm>
                <a:off x="3358" y="2360"/>
                <a:ext cx="25"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61" name="Line 83"/>
              <p:cNvSpPr>
                <a:spLocks noChangeShapeType="1"/>
              </p:cNvSpPr>
              <p:nvPr/>
            </p:nvSpPr>
            <p:spPr bwMode="auto">
              <a:xfrm flipV="1">
                <a:off x="3399" y="2350"/>
                <a:ext cx="106" cy="3"/>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62" name="Line 84"/>
              <p:cNvSpPr>
                <a:spLocks noChangeShapeType="1"/>
              </p:cNvSpPr>
              <p:nvPr/>
            </p:nvSpPr>
            <p:spPr bwMode="auto">
              <a:xfrm flipH="1">
                <a:off x="3420" y="2392"/>
                <a:ext cx="4"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63" name="Line 85"/>
              <p:cNvSpPr>
                <a:spLocks noChangeShapeType="1"/>
              </p:cNvSpPr>
              <p:nvPr/>
            </p:nvSpPr>
            <p:spPr bwMode="auto">
              <a:xfrm flipH="1">
                <a:off x="3399" y="2393"/>
                <a:ext cx="17"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64" name="Line 86"/>
              <p:cNvSpPr>
                <a:spLocks noChangeShapeType="1"/>
              </p:cNvSpPr>
              <p:nvPr/>
            </p:nvSpPr>
            <p:spPr bwMode="auto">
              <a:xfrm flipH="1">
                <a:off x="3364" y="2394"/>
                <a:ext cx="31"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65" name="Line 87"/>
              <p:cNvSpPr>
                <a:spLocks noChangeShapeType="1"/>
              </p:cNvSpPr>
              <p:nvPr/>
            </p:nvSpPr>
            <p:spPr bwMode="auto">
              <a:xfrm flipV="1">
                <a:off x="3395" y="2385"/>
                <a:ext cx="0" cy="7"/>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66" name="Line 88"/>
              <p:cNvSpPr>
                <a:spLocks noChangeShapeType="1"/>
              </p:cNvSpPr>
              <p:nvPr/>
            </p:nvSpPr>
            <p:spPr bwMode="auto">
              <a:xfrm>
                <a:off x="3397" y="2383"/>
                <a:ext cx="1"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67" name="Line 89"/>
              <p:cNvSpPr>
                <a:spLocks noChangeShapeType="1"/>
              </p:cNvSpPr>
              <p:nvPr/>
            </p:nvSpPr>
            <p:spPr bwMode="auto">
              <a:xfrm>
                <a:off x="3402" y="2383"/>
                <a:ext cx="10"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68" name="Freeform 90"/>
              <p:cNvSpPr>
                <a:spLocks/>
              </p:cNvSpPr>
              <p:nvPr/>
            </p:nvSpPr>
            <p:spPr bwMode="auto">
              <a:xfrm>
                <a:off x="3412" y="2383"/>
                <a:ext cx="17" cy="17"/>
              </a:xfrm>
              <a:custGeom>
                <a:avLst/>
                <a:gdLst>
                  <a:gd name="T0" fmla="*/ 0 w 17"/>
                  <a:gd name="T1" fmla="*/ 0 h 17"/>
                  <a:gd name="T2" fmla="*/ 16 w 17"/>
                  <a:gd name="T3" fmla="*/ 0 h 17"/>
                  <a:gd name="T4" fmla="*/ 16 w 17"/>
                  <a:gd name="T5" fmla="*/ 16 h 17"/>
                  <a:gd name="T6" fmla="*/ 0 60000 65536"/>
                  <a:gd name="T7" fmla="*/ 0 60000 65536"/>
                  <a:gd name="T8" fmla="*/ 0 60000 65536"/>
                  <a:gd name="T9" fmla="*/ 0 w 17"/>
                  <a:gd name="T10" fmla="*/ 0 h 17"/>
                  <a:gd name="T11" fmla="*/ 17 w 17"/>
                  <a:gd name="T12" fmla="*/ 17 h 17"/>
                </a:gdLst>
                <a:ahLst/>
                <a:cxnLst>
                  <a:cxn ang="T6">
                    <a:pos x="T0" y="T1"/>
                  </a:cxn>
                  <a:cxn ang="T7">
                    <a:pos x="T2" y="T3"/>
                  </a:cxn>
                  <a:cxn ang="T8">
                    <a:pos x="T4" y="T5"/>
                  </a:cxn>
                </a:cxnLst>
                <a:rect l="T9" t="T10" r="T11" b="T12"/>
                <a:pathLst>
                  <a:path w="17" h="17">
                    <a:moveTo>
                      <a:pt x="0" y="0"/>
                    </a:moveTo>
                    <a:lnTo>
                      <a:pt x="16" y="0"/>
                    </a:lnTo>
                    <a:lnTo>
                      <a:pt x="16" y="16"/>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5669" name="Freeform 91"/>
              <p:cNvSpPr>
                <a:spLocks/>
              </p:cNvSpPr>
              <p:nvPr/>
            </p:nvSpPr>
            <p:spPr bwMode="auto">
              <a:xfrm>
                <a:off x="3409" y="2382"/>
                <a:ext cx="17" cy="17"/>
              </a:xfrm>
              <a:custGeom>
                <a:avLst/>
                <a:gdLst>
                  <a:gd name="T0" fmla="*/ 16 w 17"/>
                  <a:gd name="T1" fmla="*/ 16 h 17"/>
                  <a:gd name="T2" fmla="*/ 12 w 17"/>
                  <a:gd name="T3" fmla="*/ 3 h 17"/>
                  <a:gd name="T4" fmla="*/ 0 w 17"/>
                  <a:gd name="T5" fmla="*/ 0 h 17"/>
                  <a:gd name="T6" fmla="*/ 0 60000 65536"/>
                  <a:gd name="T7" fmla="*/ 0 60000 65536"/>
                  <a:gd name="T8" fmla="*/ 0 60000 65536"/>
                  <a:gd name="T9" fmla="*/ 0 w 17"/>
                  <a:gd name="T10" fmla="*/ 0 h 17"/>
                  <a:gd name="T11" fmla="*/ 17 w 17"/>
                  <a:gd name="T12" fmla="*/ 17 h 17"/>
                </a:gdLst>
                <a:ahLst/>
                <a:cxnLst>
                  <a:cxn ang="T6">
                    <a:pos x="T0" y="T1"/>
                  </a:cxn>
                  <a:cxn ang="T7">
                    <a:pos x="T2" y="T3"/>
                  </a:cxn>
                  <a:cxn ang="T8">
                    <a:pos x="T4" y="T5"/>
                  </a:cxn>
                </a:cxnLst>
                <a:rect l="T9" t="T10" r="T11" b="T12"/>
                <a:pathLst>
                  <a:path w="17" h="17">
                    <a:moveTo>
                      <a:pt x="16" y="16"/>
                    </a:moveTo>
                    <a:lnTo>
                      <a:pt x="12" y="3"/>
                    </a:lnTo>
                    <a:lnTo>
                      <a:pt x="0"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5670" name="Line 92"/>
              <p:cNvSpPr>
                <a:spLocks noChangeShapeType="1"/>
              </p:cNvSpPr>
              <p:nvPr/>
            </p:nvSpPr>
            <p:spPr bwMode="auto">
              <a:xfrm flipH="1">
                <a:off x="3405" y="2381"/>
                <a:ext cx="4"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71" name="Line 93"/>
              <p:cNvSpPr>
                <a:spLocks noChangeShapeType="1"/>
              </p:cNvSpPr>
              <p:nvPr/>
            </p:nvSpPr>
            <p:spPr bwMode="auto">
              <a:xfrm flipH="1">
                <a:off x="3400" y="2382"/>
                <a:ext cx="1"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72" name="Line 94"/>
              <p:cNvSpPr>
                <a:spLocks noChangeShapeType="1"/>
              </p:cNvSpPr>
              <p:nvPr/>
            </p:nvSpPr>
            <p:spPr bwMode="auto">
              <a:xfrm flipV="1">
                <a:off x="3401" y="2372"/>
                <a:ext cx="0" cy="7"/>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73" name="Line 95"/>
              <p:cNvSpPr>
                <a:spLocks noChangeShapeType="1"/>
              </p:cNvSpPr>
              <p:nvPr/>
            </p:nvSpPr>
            <p:spPr bwMode="auto">
              <a:xfrm flipV="1">
                <a:off x="3409" y="2372"/>
                <a:ext cx="0" cy="7"/>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74" name="Line 96"/>
              <p:cNvSpPr>
                <a:spLocks noChangeShapeType="1"/>
              </p:cNvSpPr>
              <p:nvPr/>
            </p:nvSpPr>
            <p:spPr bwMode="auto">
              <a:xfrm flipH="1">
                <a:off x="3356" y="2398"/>
                <a:ext cx="4" cy="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75" name="Freeform 97"/>
              <p:cNvSpPr>
                <a:spLocks/>
              </p:cNvSpPr>
              <p:nvPr/>
            </p:nvSpPr>
            <p:spPr bwMode="auto">
              <a:xfrm>
                <a:off x="3399" y="2398"/>
                <a:ext cx="26" cy="17"/>
              </a:xfrm>
              <a:custGeom>
                <a:avLst/>
                <a:gdLst>
                  <a:gd name="T0" fmla="*/ 0 w 26"/>
                  <a:gd name="T1" fmla="*/ 16 h 17"/>
                  <a:gd name="T2" fmla="*/ 9 w 26"/>
                  <a:gd name="T3" fmla="*/ 16 h 17"/>
                  <a:gd name="T4" fmla="*/ 14 w 26"/>
                  <a:gd name="T5" fmla="*/ 12 h 17"/>
                  <a:gd name="T6" fmla="*/ 19 w 26"/>
                  <a:gd name="T7" fmla="*/ 4 h 17"/>
                  <a:gd name="T8" fmla="*/ 23 w 26"/>
                  <a:gd name="T9" fmla="*/ 0 h 17"/>
                  <a:gd name="T10" fmla="*/ 25 w 26"/>
                  <a:gd name="T11" fmla="*/ 0 h 17"/>
                  <a:gd name="T12" fmla="*/ 0 60000 65536"/>
                  <a:gd name="T13" fmla="*/ 0 60000 65536"/>
                  <a:gd name="T14" fmla="*/ 0 60000 65536"/>
                  <a:gd name="T15" fmla="*/ 0 60000 65536"/>
                  <a:gd name="T16" fmla="*/ 0 60000 65536"/>
                  <a:gd name="T17" fmla="*/ 0 60000 65536"/>
                  <a:gd name="T18" fmla="*/ 0 w 26"/>
                  <a:gd name="T19" fmla="*/ 0 h 17"/>
                  <a:gd name="T20" fmla="*/ 26 w 26"/>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26" h="17">
                    <a:moveTo>
                      <a:pt x="0" y="16"/>
                    </a:moveTo>
                    <a:lnTo>
                      <a:pt x="9" y="16"/>
                    </a:lnTo>
                    <a:lnTo>
                      <a:pt x="14" y="12"/>
                    </a:lnTo>
                    <a:lnTo>
                      <a:pt x="19" y="4"/>
                    </a:lnTo>
                    <a:lnTo>
                      <a:pt x="23" y="0"/>
                    </a:lnTo>
                    <a:lnTo>
                      <a:pt x="25"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5676" name="Line 98"/>
              <p:cNvSpPr>
                <a:spLocks noChangeShapeType="1"/>
              </p:cNvSpPr>
              <p:nvPr/>
            </p:nvSpPr>
            <p:spPr bwMode="auto">
              <a:xfrm flipH="1">
                <a:off x="3363" y="2428"/>
                <a:ext cx="17" cy="9"/>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5677" name="Freeform 99"/>
              <p:cNvSpPr>
                <a:spLocks/>
              </p:cNvSpPr>
              <p:nvPr/>
            </p:nvSpPr>
            <p:spPr bwMode="auto">
              <a:xfrm>
                <a:off x="3331" y="2437"/>
                <a:ext cx="29" cy="17"/>
              </a:xfrm>
              <a:custGeom>
                <a:avLst/>
                <a:gdLst>
                  <a:gd name="T0" fmla="*/ 0 w 29"/>
                  <a:gd name="T1" fmla="*/ 16 h 17"/>
                  <a:gd name="T2" fmla="*/ 4 w 29"/>
                  <a:gd name="T3" fmla="*/ 16 h 17"/>
                  <a:gd name="T4" fmla="*/ 8 w 29"/>
                  <a:gd name="T5" fmla="*/ 13 h 17"/>
                  <a:gd name="T6" fmla="*/ 13 w 29"/>
                  <a:gd name="T7" fmla="*/ 11 h 17"/>
                  <a:gd name="T8" fmla="*/ 16 w 29"/>
                  <a:gd name="T9" fmla="*/ 9 h 17"/>
                  <a:gd name="T10" fmla="*/ 21 w 29"/>
                  <a:gd name="T11" fmla="*/ 5 h 17"/>
                  <a:gd name="T12" fmla="*/ 25 w 29"/>
                  <a:gd name="T13" fmla="*/ 4 h 17"/>
                  <a:gd name="T14" fmla="*/ 28 w 29"/>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29"/>
                  <a:gd name="T25" fmla="*/ 0 h 17"/>
                  <a:gd name="T26" fmla="*/ 29 w 29"/>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 h="17">
                    <a:moveTo>
                      <a:pt x="0" y="16"/>
                    </a:moveTo>
                    <a:lnTo>
                      <a:pt x="4" y="16"/>
                    </a:lnTo>
                    <a:lnTo>
                      <a:pt x="8" y="13"/>
                    </a:lnTo>
                    <a:lnTo>
                      <a:pt x="13" y="11"/>
                    </a:lnTo>
                    <a:lnTo>
                      <a:pt x="16" y="9"/>
                    </a:lnTo>
                    <a:lnTo>
                      <a:pt x="21" y="5"/>
                    </a:lnTo>
                    <a:lnTo>
                      <a:pt x="25" y="4"/>
                    </a:lnTo>
                    <a:lnTo>
                      <a:pt x="28"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5678" name="Freeform 100"/>
              <p:cNvSpPr>
                <a:spLocks/>
              </p:cNvSpPr>
              <p:nvPr/>
            </p:nvSpPr>
            <p:spPr bwMode="auto">
              <a:xfrm>
                <a:off x="3561" y="2397"/>
                <a:ext cx="17" cy="17"/>
              </a:xfrm>
              <a:custGeom>
                <a:avLst/>
                <a:gdLst>
                  <a:gd name="T0" fmla="*/ 0 w 17"/>
                  <a:gd name="T1" fmla="*/ 16 h 17"/>
                  <a:gd name="T2" fmla="*/ 8 w 17"/>
                  <a:gd name="T3" fmla="*/ 8 h 17"/>
                  <a:gd name="T4" fmla="*/ 16 w 17"/>
                  <a:gd name="T5" fmla="*/ 0 h 17"/>
                  <a:gd name="T6" fmla="*/ 0 60000 65536"/>
                  <a:gd name="T7" fmla="*/ 0 60000 65536"/>
                  <a:gd name="T8" fmla="*/ 0 60000 65536"/>
                  <a:gd name="T9" fmla="*/ 0 w 17"/>
                  <a:gd name="T10" fmla="*/ 0 h 17"/>
                  <a:gd name="T11" fmla="*/ 17 w 17"/>
                  <a:gd name="T12" fmla="*/ 17 h 17"/>
                </a:gdLst>
                <a:ahLst/>
                <a:cxnLst>
                  <a:cxn ang="T6">
                    <a:pos x="T0" y="T1"/>
                  </a:cxn>
                  <a:cxn ang="T7">
                    <a:pos x="T2" y="T3"/>
                  </a:cxn>
                  <a:cxn ang="T8">
                    <a:pos x="T4" y="T5"/>
                  </a:cxn>
                </a:cxnLst>
                <a:rect l="T9" t="T10" r="T11" b="T12"/>
                <a:pathLst>
                  <a:path w="17" h="17">
                    <a:moveTo>
                      <a:pt x="0" y="16"/>
                    </a:moveTo>
                    <a:lnTo>
                      <a:pt x="8" y="8"/>
                    </a:lnTo>
                    <a:lnTo>
                      <a:pt x="16"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5679" name="Freeform 101"/>
              <p:cNvSpPr>
                <a:spLocks/>
              </p:cNvSpPr>
              <p:nvPr/>
            </p:nvSpPr>
            <p:spPr bwMode="auto">
              <a:xfrm>
                <a:off x="3089" y="2392"/>
                <a:ext cx="22" cy="20"/>
              </a:xfrm>
              <a:custGeom>
                <a:avLst/>
                <a:gdLst>
                  <a:gd name="T0" fmla="*/ 0 w 22"/>
                  <a:gd name="T1" fmla="*/ 0 h 20"/>
                  <a:gd name="T2" fmla="*/ 7 w 22"/>
                  <a:gd name="T3" fmla="*/ 15 h 20"/>
                  <a:gd name="T4" fmla="*/ 9 w 22"/>
                  <a:gd name="T5" fmla="*/ 18 h 20"/>
                  <a:gd name="T6" fmla="*/ 11 w 22"/>
                  <a:gd name="T7" fmla="*/ 19 h 20"/>
                  <a:gd name="T8" fmla="*/ 16 w 22"/>
                  <a:gd name="T9" fmla="*/ 19 h 20"/>
                  <a:gd name="T10" fmla="*/ 18 w 22"/>
                  <a:gd name="T11" fmla="*/ 18 h 20"/>
                  <a:gd name="T12" fmla="*/ 21 w 22"/>
                  <a:gd name="T13" fmla="*/ 16 h 20"/>
                  <a:gd name="T14" fmla="*/ 21 w 22"/>
                  <a:gd name="T15" fmla="*/ 10 h 20"/>
                  <a:gd name="T16" fmla="*/ 18 w 22"/>
                  <a:gd name="T17" fmla="*/ 0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
                  <a:gd name="T28" fmla="*/ 0 h 20"/>
                  <a:gd name="T29" fmla="*/ 22 w 22"/>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 h="20">
                    <a:moveTo>
                      <a:pt x="0" y="0"/>
                    </a:moveTo>
                    <a:lnTo>
                      <a:pt x="7" y="15"/>
                    </a:lnTo>
                    <a:lnTo>
                      <a:pt x="9" y="18"/>
                    </a:lnTo>
                    <a:lnTo>
                      <a:pt x="11" y="19"/>
                    </a:lnTo>
                    <a:lnTo>
                      <a:pt x="16" y="19"/>
                    </a:lnTo>
                    <a:lnTo>
                      <a:pt x="18" y="18"/>
                    </a:lnTo>
                    <a:lnTo>
                      <a:pt x="21" y="16"/>
                    </a:lnTo>
                    <a:lnTo>
                      <a:pt x="21" y="10"/>
                    </a:lnTo>
                    <a:lnTo>
                      <a:pt x="18"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5680" name="Freeform 102"/>
              <p:cNvSpPr>
                <a:spLocks/>
              </p:cNvSpPr>
              <p:nvPr/>
            </p:nvSpPr>
            <p:spPr bwMode="auto">
              <a:xfrm>
                <a:off x="3331" y="2409"/>
                <a:ext cx="17" cy="34"/>
              </a:xfrm>
              <a:custGeom>
                <a:avLst/>
                <a:gdLst>
                  <a:gd name="T0" fmla="*/ 16 w 17"/>
                  <a:gd name="T1" fmla="*/ 0 h 34"/>
                  <a:gd name="T2" fmla="*/ 13 w 17"/>
                  <a:gd name="T3" fmla="*/ 5 h 34"/>
                  <a:gd name="T4" fmla="*/ 11 w 17"/>
                  <a:gd name="T5" fmla="*/ 9 h 34"/>
                  <a:gd name="T6" fmla="*/ 9 w 17"/>
                  <a:gd name="T7" fmla="*/ 13 h 34"/>
                  <a:gd name="T8" fmla="*/ 6 w 17"/>
                  <a:gd name="T9" fmla="*/ 17 h 34"/>
                  <a:gd name="T10" fmla="*/ 4 w 17"/>
                  <a:gd name="T11" fmla="*/ 21 h 34"/>
                  <a:gd name="T12" fmla="*/ 2 w 17"/>
                  <a:gd name="T13" fmla="*/ 26 h 34"/>
                  <a:gd name="T14" fmla="*/ 1 w 17"/>
                  <a:gd name="T15" fmla="*/ 30 h 34"/>
                  <a:gd name="T16" fmla="*/ 0 w 17"/>
                  <a:gd name="T17" fmla="*/ 33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
                  <a:gd name="T28" fmla="*/ 0 h 34"/>
                  <a:gd name="T29" fmla="*/ 17 w 17"/>
                  <a:gd name="T30" fmla="*/ 34 h 3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 h="34">
                    <a:moveTo>
                      <a:pt x="16" y="0"/>
                    </a:moveTo>
                    <a:lnTo>
                      <a:pt x="13" y="5"/>
                    </a:lnTo>
                    <a:lnTo>
                      <a:pt x="11" y="9"/>
                    </a:lnTo>
                    <a:lnTo>
                      <a:pt x="9" y="13"/>
                    </a:lnTo>
                    <a:lnTo>
                      <a:pt x="6" y="17"/>
                    </a:lnTo>
                    <a:lnTo>
                      <a:pt x="4" y="21"/>
                    </a:lnTo>
                    <a:lnTo>
                      <a:pt x="2" y="26"/>
                    </a:lnTo>
                    <a:lnTo>
                      <a:pt x="1" y="30"/>
                    </a:lnTo>
                    <a:lnTo>
                      <a:pt x="0" y="33"/>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5681" name="Freeform 103"/>
              <p:cNvSpPr>
                <a:spLocks/>
              </p:cNvSpPr>
              <p:nvPr/>
            </p:nvSpPr>
            <p:spPr bwMode="auto">
              <a:xfrm>
                <a:off x="3288" y="2480"/>
                <a:ext cx="98" cy="45"/>
              </a:xfrm>
              <a:custGeom>
                <a:avLst/>
                <a:gdLst>
                  <a:gd name="T0" fmla="*/ 97 w 98"/>
                  <a:gd name="T1" fmla="*/ 0 h 45"/>
                  <a:gd name="T2" fmla="*/ 92 w 98"/>
                  <a:gd name="T3" fmla="*/ 4 h 45"/>
                  <a:gd name="T4" fmla="*/ 87 w 98"/>
                  <a:gd name="T5" fmla="*/ 8 h 45"/>
                  <a:gd name="T6" fmla="*/ 82 w 98"/>
                  <a:gd name="T7" fmla="*/ 11 h 45"/>
                  <a:gd name="T8" fmla="*/ 77 w 98"/>
                  <a:gd name="T9" fmla="*/ 15 h 45"/>
                  <a:gd name="T10" fmla="*/ 72 w 98"/>
                  <a:gd name="T11" fmla="*/ 18 h 45"/>
                  <a:gd name="T12" fmla="*/ 66 w 98"/>
                  <a:gd name="T13" fmla="*/ 22 h 45"/>
                  <a:gd name="T14" fmla="*/ 61 w 98"/>
                  <a:gd name="T15" fmla="*/ 24 h 45"/>
                  <a:gd name="T16" fmla="*/ 56 w 98"/>
                  <a:gd name="T17" fmla="*/ 27 h 45"/>
                  <a:gd name="T18" fmla="*/ 52 w 98"/>
                  <a:gd name="T19" fmla="*/ 28 h 45"/>
                  <a:gd name="T20" fmla="*/ 48 w 98"/>
                  <a:gd name="T21" fmla="*/ 30 h 45"/>
                  <a:gd name="T22" fmla="*/ 44 w 98"/>
                  <a:gd name="T23" fmla="*/ 31 h 45"/>
                  <a:gd name="T24" fmla="*/ 40 w 98"/>
                  <a:gd name="T25" fmla="*/ 33 h 45"/>
                  <a:gd name="T26" fmla="*/ 36 w 98"/>
                  <a:gd name="T27" fmla="*/ 35 h 45"/>
                  <a:gd name="T28" fmla="*/ 31 w 98"/>
                  <a:gd name="T29" fmla="*/ 35 h 45"/>
                  <a:gd name="T30" fmla="*/ 25 w 98"/>
                  <a:gd name="T31" fmla="*/ 36 h 45"/>
                  <a:gd name="T32" fmla="*/ 19 w 98"/>
                  <a:gd name="T33" fmla="*/ 38 h 45"/>
                  <a:gd name="T34" fmla="*/ 13 w 98"/>
                  <a:gd name="T35" fmla="*/ 39 h 45"/>
                  <a:gd name="T36" fmla="*/ 7 w 98"/>
                  <a:gd name="T37" fmla="*/ 41 h 45"/>
                  <a:gd name="T38" fmla="*/ 1 w 98"/>
                  <a:gd name="T39" fmla="*/ 43 h 45"/>
                  <a:gd name="T40" fmla="*/ 0 w 98"/>
                  <a:gd name="T41" fmla="*/ 44 h 4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8"/>
                  <a:gd name="T64" fmla="*/ 0 h 45"/>
                  <a:gd name="T65" fmla="*/ 98 w 98"/>
                  <a:gd name="T66" fmla="*/ 45 h 4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8" h="45">
                    <a:moveTo>
                      <a:pt x="97" y="0"/>
                    </a:moveTo>
                    <a:lnTo>
                      <a:pt x="92" y="4"/>
                    </a:lnTo>
                    <a:lnTo>
                      <a:pt x="87" y="8"/>
                    </a:lnTo>
                    <a:lnTo>
                      <a:pt x="82" y="11"/>
                    </a:lnTo>
                    <a:lnTo>
                      <a:pt x="77" y="15"/>
                    </a:lnTo>
                    <a:lnTo>
                      <a:pt x="72" y="18"/>
                    </a:lnTo>
                    <a:lnTo>
                      <a:pt x="66" y="22"/>
                    </a:lnTo>
                    <a:lnTo>
                      <a:pt x="61" y="24"/>
                    </a:lnTo>
                    <a:lnTo>
                      <a:pt x="56" y="27"/>
                    </a:lnTo>
                    <a:lnTo>
                      <a:pt x="52" y="28"/>
                    </a:lnTo>
                    <a:lnTo>
                      <a:pt x="48" y="30"/>
                    </a:lnTo>
                    <a:lnTo>
                      <a:pt x="44" y="31"/>
                    </a:lnTo>
                    <a:lnTo>
                      <a:pt x="40" y="33"/>
                    </a:lnTo>
                    <a:lnTo>
                      <a:pt x="36" y="35"/>
                    </a:lnTo>
                    <a:lnTo>
                      <a:pt x="31" y="35"/>
                    </a:lnTo>
                    <a:lnTo>
                      <a:pt x="25" y="36"/>
                    </a:lnTo>
                    <a:lnTo>
                      <a:pt x="19" y="38"/>
                    </a:lnTo>
                    <a:lnTo>
                      <a:pt x="13" y="39"/>
                    </a:lnTo>
                    <a:lnTo>
                      <a:pt x="7" y="41"/>
                    </a:lnTo>
                    <a:lnTo>
                      <a:pt x="1" y="43"/>
                    </a:lnTo>
                    <a:lnTo>
                      <a:pt x="0" y="44"/>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5682" name="Freeform 104"/>
              <p:cNvSpPr>
                <a:spLocks/>
              </p:cNvSpPr>
              <p:nvPr/>
            </p:nvSpPr>
            <p:spPr bwMode="auto">
              <a:xfrm>
                <a:off x="3302" y="2456"/>
                <a:ext cx="75" cy="57"/>
              </a:xfrm>
              <a:custGeom>
                <a:avLst/>
                <a:gdLst>
                  <a:gd name="T0" fmla="*/ 0 w 75"/>
                  <a:gd name="T1" fmla="*/ 56 h 57"/>
                  <a:gd name="T2" fmla="*/ 7 w 75"/>
                  <a:gd name="T3" fmla="*/ 52 h 57"/>
                  <a:gd name="T4" fmla="*/ 14 w 75"/>
                  <a:gd name="T5" fmla="*/ 48 h 57"/>
                  <a:gd name="T6" fmla="*/ 21 w 75"/>
                  <a:gd name="T7" fmla="*/ 44 h 57"/>
                  <a:gd name="T8" fmla="*/ 28 w 75"/>
                  <a:gd name="T9" fmla="*/ 39 h 57"/>
                  <a:gd name="T10" fmla="*/ 34 w 75"/>
                  <a:gd name="T11" fmla="*/ 35 h 57"/>
                  <a:gd name="T12" fmla="*/ 41 w 75"/>
                  <a:gd name="T13" fmla="*/ 30 h 57"/>
                  <a:gd name="T14" fmla="*/ 46 w 75"/>
                  <a:gd name="T15" fmla="*/ 24 h 57"/>
                  <a:gd name="T16" fmla="*/ 52 w 75"/>
                  <a:gd name="T17" fmla="*/ 19 h 57"/>
                  <a:gd name="T18" fmla="*/ 58 w 75"/>
                  <a:gd name="T19" fmla="*/ 13 h 57"/>
                  <a:gd name="T20" fmla="*/ 63 w 75"/>
                  <a:gd name="T21" fmla="*/ 7 h 57"/>
                  <a:gd name="T22" fmla="*/ 68 w 75"/>
                  <a:gd name="T23" fmla="*/ 1 h 57"/>
                  <a:gd name="T24" fmla="*/ 69 w 75"/>
                  <a:gd name="T25" fmla="*/ 0 h 57"/>
                  <a:gd name="T26" fmla="*/ 70 w 75"/>
                  <a:gd name="T27" fmla="*/ 0 h 57"/>
                  <a:gd name="T28" fmla="*/ 66 w 75"/>
                  <a:gd name="T29" fmla="*/ 9 h 57"/>
                  <a:gd name="T30" fmla="*/ 71 w 75"/>
                  <a:gd name="T31" fmla="*/ 9 h 57"/>
                  <a:gd name="T32" fmla="*/ 70 w 75"/>
                  <a:gd name="T33" fmla="*/ 10 h 57"/>
                  <a:gd name="T34" fmla="*/ 60 w 75"/>
                  <a:gd name="T35" fmla="*/ 18 h 57"/>
                  <a:gd name="T36" fmla="*/ 74 w 75"/>
                  <a:gd name="T37" fmla="*/ 15 h 57"/>
                  <a:gd name="T38" fmla="*/ 70 w 75"/>
                  <a:gd name="T39" fmla="*/ 19 h 57"/>
                  <a:gd name="T40" fmla="*/ 52 w 75"/>
                  <a:gd name="T41" fmla="*/ 28 h 57"/>
                  <a:gd name="T42" fmla="*/ 46 w 75"/>
                  <a:gd name="T43" fmla="*/ 31 h 57"/>
                  <a:gd name="T44" fmla="*/ 52 w 75"/>
                  <a:gd name="T45" fmla="*/ 30 h 57"/>
                  <a:gd name="T46" fmla="*/ 47 w 75"/>
                  <a:gd name="T47" fmla="*/ 32 h 57"/>
                  <a:gd name="T48" fmla="*/ 45 w 75"/>
                  <a:gd name="T49" fmla="*/ 35 h 57"/>
                  <a:gd name="T50" fmla="*/ 20 w 75"/>
                  <a:gd name="T51" fmla="*/ 48 h 57"/>
                  <a:gd name="T52" fmla="*/ 21 w 75"/>
                  <a:gd name="T53" fmla="*/ 50 h 57"/>
                  <a:gd name="T54" fmla="*/ 8 w 75"/>
                  <a:gd name="T55" fmla="*/ 52 h 57"/>
                  <a:gd name="T56" fmla="*/ 0 w 75"/>
                  <a:gd name="T57" fmla="*/ 56 h 5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75"/>
                  <a:gd name="T88" fmla="*/ 0 h 57"/>
                  <a:gd name="T89" fmla="*/ 75 w 75"/>
                  <a:gd name="T90" fmla="*/ 57 h 5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75" h="57">
                    <a:moveTo>
                      <a:pt x="0" y="56"/>
                    </a:moveTo>
                    <a:lnTo>
                      <a:pt x="7" y="52"/>
                    </a:lnTo>
                    <a:lnTo>
                      <a:pt x="14" y="48"/>
                    </a:lnTo>
                    <a:lnTo>
                      <a:pt x="21" y="44"/>
                    </a:lnTo>
                    <a:lnTo>
                      <a:pt x="28" y="39"/>
                    </a:lnTo>
                    <a:lnTo>
                      <a:pt x="34" y="35"/>
                    </a:lnTo>
                    <a:lnTo>
                      <a:pt x="41" y="30"/>
                    </a:lnTo>
                    <a:lnTo>
                      <a:pt x="46" y="24"/>
                    </a:lnTo>
                    <a:lnTo>
                      <a:pt x="52" y="19"/>
                    </a:lnTo>
                    <a:lnTo>
                      <a:pt x="58" y="13"/>
                    </a:lnTo>
                    <a:lnTo>
                      <a:pt x="63" y="7"/>
                    </a:lnTo>
                    <a:lnTo>
                      <a:pt x="68" y="1"/>
                    </a:lnTo>
                    <a:lnTo>
                      <a:pt x="69" y="0"/>
                    </a:lnTo>
                    <a:lnTo>
                      <a:pt x="70" y="0"/>
                    </a:lnTo>
                    <a:lnTo>
                      <a:pt x="66" y="9"/>
                    </a:lnTo>
                    <a:lnTo>
                      <a:pt x="71" y="9"/>
                    </a:lnTo>
                    <a:lnTo>
                      <a:pt x="70" y="10"/>
                    </a:lnTo>
                    <a:lnTo>
                      <a:pt x="60" y="18"/>
                    </a:lnTo>
                    <a:lnTo>
                      <a:pt x="74" y="15"/>
                    </a:lnTo>
                    <a:lnTo>
                      <a:pt x="70" y="19"/>
                    </a:lnTo>
                    <a:lnTo>
                      <a:pt x="52" y="28"/>
                    </a:lnTo>
                    <a:lnTo>
                      <a:pt x="46" y="31"/>
                    </a:lnTo>
                    <a:lnTo>
                      <a:pt x="52" y="30"/>
                    </a:lnTo>
                    <a:lnTo>
                      <a:pt x="47" y="32"/>
                    </a:lnTo>
                    <a:lnTo>
                      <a:pt x="45" y="35"/>
                    </a:lnTo>
                    <a:lnTo>
                      <a:pt x="20" y="48"/>
                    </a:lnTo>
                    <a:lnTo>
                      <a:pt x="21" y="50"/>
                    </a:lnTo>
                    <a:lnTo>
                      <a:pt x="8" y="52"/>
                    </a:lnTo>
                    <a:lnTo>
                      <a:pt x="0" y="56"/>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25683" name="Freeform 105"/>
              <p:cNvSpPr>
                <a:spLocks/>
              </p:cNvSpPr>
              <p:nvPr/>
            </p:nvSpPr>
            <p:spPr bwMode="auto">
              <a:xfrm>
                <a:off x="3148" y="2507"/>
                <a:ext cx="217" cy="43"/>
              </a:xfrm>
              <a:custGeom>
                <a:avLst/>
                <a:gdLst>
                  <a:gd name="T0" fmla="*/ 137 w 217"/>
                  <a:gd name="T1" fmla="*/ 17 h 43"/>
                  <a:gd name="T2" fmla="*/ 154 w 217"/>
                  <a:gd name="T3" fmla="*/ 15 h 43"/>
                  <a:gd name="T4" fmla="*/ 173 w 217"/>
                  <a:gd name="T5" fmla="*/ 11 h 43"/>
                  <a:gd name="T6" fmla="*/ 216 w 217"/>
                  <a:gd name="T7" fmla="*/ 9 h 43"/>
                  <a:gd name="T8" fmla="*/ 170 w 217"/>
                  <a:gd name="T9" fmla="*/ 15 h 43"/>
                  <a:gd name="T10" fmla="*/ 156 w 217"/>
                  <a:gd name="T11" fmla="*/ 17 h 43"/>
                  <a:gd name="T12" fmla="*/ 146 w 217"/>
                  <a:gd name="T13" fmla="*/ 17 h 43"/>
                  <a:gd name="T14" fmla="*/ 150 w 217"/>
                  <a:gd name="T15" fmla="*/ 19 h 43"/>
                  <a:gd name="T16" fmla="*/ 148 w 217"/>
                  <a:gd name="T17" fmla="*/ 23 h 43"/>
                  <a:gd name="T18" fmla="*/ 108 w 217"/>
                  <a:gd name="T19" fmla="*/ 29 h 43"/>
                  <a:gd name="T20" fmla="*/ 92 w 217"/>
                  <a:gd name="T21" fmla="*/ 36 h 43"/>
                  <a:gd name="T22" fmla="*/ 59 w 217"/>
                  <a:gd name="T23" fmla="*/ 39 h 43"/>
                  <a:gd name="T24" fmla="*/ 47 w 217"/>
                  <a:gd name="T25" fmla="*/ 41 h 43"/>
                  <a:gd name="T26" fmla="*/ 31 w 217"/>
                  <a:gd name="T27" fmla="*/ 31 h 43"/>
                  <a:gd name="T28" fmla="*/ 24 w 217"/>
                  <a:gd name="T29" fmla="*/ 27 h 43"/>
                  <a:gd name="T30" fmla="*/ 10 w 217"/>
                  <a:gd name="T31" fmla="*/ 21 h 43"/>
                  <a:gd name="T32" fmla="*/ 15 w 217"/>
                  <a:gd name="T33" fmla="*/ 16 h 43"/>
                  <a:gd name="T34" fmla="*/ 17 w 217"/>
                  <a:gd name="T35" fmla="*/ 14 h 43"/>
                  <a:gd name="T36" fmla="*/ 32 w 217"/>
                  <a:gd name="T37" fmla="*/ 9 h 43"/>
                  <a:gd name="T38" fmla="*/ 30 w 217"/>
                  <a:gd name="T39" fmla="*/ 7 h 43"/>
                  <a:gd name="T40" fmla="*/ 36 w 217"/>
                  <a:gd name="T41" fmla="*/ 4 h 43"/>
                  <a:gd name="T42" fmla="*/ 34 w 217"/>
                  <a:gd name="T43" fmla="*/ 1 h 43"/>
                  <a:gd name="T44" fmla="*/ 39 w 217"/>
                  <a:gd name="T45" fmla="*/ 0 h 43"/>
                  <a:gd name="T46" fmla="*/ 43 w 217"/>
                  <a:gd name="T47" fmla="*/ 9 h 43"/>
                  <a:gd name="T48" fmla="*/ 47 w 217"/>
                  <a:gd name="T49" fmla="*/ 24 h 43"/>
                  <a:gd name="T50" fmla="*/ 48 w 217"/>
                  <a:gd name="T51" fmla="*/ 33 h 43"/>
                  <a:gd name="T52" fmla="*/ 49 w 217"/>
                  <a:gd name="T53" fmla="*/ 34 h 43"/>
                  <a:gd name="T54" fmla="*/ 50 w 217"/>
                  <a:gd name="T55" fmla="*/ 35 h 43"/>
                  <a:gd name="T56" fmla="*/ 52 w 217"/>
                  <a:gd name="T57" fmla="*/ 36 h 43"/>
                  <a:gd name="T58" fmla="*/ 55 w 217"/>
                  <a:gd name="T59" fmla="*/ 34 h 43"/>
                  <a:gd name="T60" fmla="*/ 56 w 217"/>
                  <a:gd name="T61" fmla="*/ 31 h 43"/>
                  <a:gd name="T62" fmla="*/ 57 w 217"/>
                  <a:gd name="T63" fmla="*/ 28 h 43"/>
                  <a:gd name="T64" fmla="*/ 58 w 217"/>
                  <a:gd name="T65" fmla="*/ 25 h 43"/>
                  <a:gd name="T66" fmla="*/ 60 w 217"/>
                  <a:gd name="T67" fmla="*/ 22 h 43"/>
                  <a:gd name="T68" fmla="*/ 62 w 217"/>
                  <a:gd name="T69" fmla="*/ 21 h 43"/>
                  <a:gd name="T70" fmla="*/ 62 w 217"/>
                  <a:gd name="T71" fmla="*/ 25 h 43"/>
                  <a:gd name="T72" fmla="*/ 64 w 217"/>
                  <a:gd name="T73" fmla="*/ 19 h 43"/>
                  <a:gd name="T74" fmla="*/ 67 w 217"/>
                  <a:gd name="T75" fmla="*/ 15 h 43"/>
                  <a:gd name="T76" fmla="*/ 75 w 217"/>
                  <a:gd name="T77" fmla="*/ 9 h 43"/>
                  <a:gd name="T78" fmla="*/ 79 w 217"/>
                  <a:gd name="T79" fmla="*/ 7 h 43"/>
                  <a:gd name="T80" fmla="*/ 80 w 217"/>
                  <a:gd name="T81" fmla="*/ 9 h 43"/>
                  <a:gd name="T82" fmla="*/ 80 w 217"/>
                  <a:gd name="T83" fmla="*/ 11 h 43"/>
                  <a:gd name="T84" fmla="*/ 83 w 217"/>
                  <a:gd name="T85" fmla="*/ 9 h 43"/>
                  <a:gd name="T86" fmla="*/ 91 w 217"/>
                  <a:gd name="T87" fmla="*/ 8 h 43"/>
                  <a:gd name="T88" fmla="*/ 89 w 217"/>
                  <a:gd name="T89" fmla="*/ 12 h 43"/>
                  <a:gd name="T90" fmla="*/ 88 w 217"/>
                  <a:gd name="T91" fmla="*/ 15 h 43"/>
                  <a:gd name="T92" fmla="*/ 91 w 217"/>
                  <a:gd name="T93" fmla="*/ 14 h 43"/>
                  <a:gd name="T94" fmla="*/ 94 w 217"/>
                  <a:gd name="T95" fmla="*/ 13 h 43"/>
                  <a:gd name="T96" fmla="*/ 100 w 217"/>
                  <a:gd name="T97" fmla="*/ 14 h 43"/>
                  <a:gd name="T98" fmla="*/ 99 w 217"/>
                  <a:gd name="T99" fmla="*/ 17 h 43"/>
                  <a:gd name="T100" fmla="*/ 108 w 217"/>
                  <a:gd name="T101" fmla="*/ 18 h 43"/>
                  <a:gd name="T102" fmla="*/ 114 w 217"/>
                  <a:gd name="T103" fmla="*/ 17 h 43"/>
                  <a:gd name="T104" fmla="*/ 120 w 217"/>
                  <a:gd name="T105" fmla="*/ 15 h 43"/>
                  <a:gd name="T106" fmla="*/ 127 w 217"/>
                  <a:gd name="T107" fmla="*/ 16 h 43"/>
                  <a:gd name="T108" fmla="*/ 135 w 217"/>
                  <a:gd name="T109" fmla="*/ 16 h 4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17"/>
                  <a:gd name="T166" fmla="*/ 0 h 43"/>
                  <a:gd name="T167" fmla="*/ 217 w 217"/>
                  <a:gd name="T168" fmla="*/ 43 h 4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17" h="43">
                    <a:moveTo>
                      <a:pt x="135" y="16"/>
                    </a:moveTo>
                    <a:lnTo>
                      <a:pt x="137" y="17"/>
                    </a:lnTo>
                    <a:lnTo>
                      <a:pt x="140" y="16"/>
                    </a:lnTo>
                    <a:lnTo>
                      <a:pt x="154" y="15"/>
                    </a:lnTo>
                    <a:lnTo>
                      <a:pt x="167" y="11"/>
                    </a:lnTo>
                    <a:lnTo>
                      <a:pt x="173" y="11"/>
                    </a:lnTo>
                    <a:lnTo>
                      <a:pt x="173" y="13"/>
                    </a:lnTo>
                    <a:lnTo>
                      <a:pt x="216" y="9"/>
                    </a:lnTo>
                    <a:lnTo>
                      <a:pt x="180" y="16"/>
                    </a:lnTo>
                    <a:lnTo>
                      <a:pt x="170" y="15"/>
                    </a:lnTo>
                    <a:lnTo>
                      <a:pt x="173" y="17"/>
                    </a:lnTo>
                    <a:lnTo>
                      <a:pt x="156" y="17"/>
                    </a:lnTo>
                    <a:lnTo>
                      <a:pt x="150" y="16"/>
                    </a:lnTo>
                    <a:lnTo>
                      <a:pt x="146" y="17"/>
                    </a:lnTo>
                    <a:lnTo>
                      <a:pt x="146" y="19"/>
                    </a:lnTo>
                    <a:lnTo>
                      <a:pt x="150" y="19"/>
                    </a:lnTo>
                    <a:lnTo>
                      <a:pt x="152" y="20"/>
                    </a:lnTo>
                    <a:lnTo>
                      <a:pt x="148" y="23"/>
                    </a:lnTo>
                    <a:lnTo>
                      <a:pt x="107" y="27"/>
                    </a:lnTo>
                    <a:lnTo>
                      <a:pt x="108" y="29"/>
                    </a:lnTo>
                    <a:lnTo>
                      <a:pt x="89" y="34"/>
                    </a:lnTo>
                    <a:lnTo>
                      <a:pt x="92" y="36"/>
                    </a:lnTo>
                    <a:lnTo>
                      <a:pt x="68" y="36"/>
                    </a:lnTo>
                    <a:lnTo>
                      <a:pt x="59" y="39"/>
                    </a:lnTo>
                    <a:lnTo>
                      <a:pt x="53" y="42"/>
                    </a:lnTo>
                    <a:lnTo>
                      <a:pt x="47" y="41"/>
                    </a:lnTo>
                    <a:lnTo>
                      <a:pt x="38" y="33"/>
                    </a:lnTo>
                    <a:lnTo>
                      <a:pt x="31" y="31"/>
                    </a:lnTo>
                    <a:lnTo>
                      <a:pt x="33" y="29"/>
                    </a:lnTo>
                    <a:lnTo>
                      <a:pt x="24" y="27"/>
                    </a:lnTo>
                    <a:lnTo>
                      <a:pt x="26" y="25"/>
                    </a:lnTo>
                    <a:lnTo>
                      <a:pt x="10" y="21"/>
                    </a:lnTo>
                    <a:lnTo>
                      <a:pt x="0" y="20"/>
                    </a:lnTo>
                    <a:lnTo>
                      <a:pt x="15" y="16"/>
                    </a:lnTo>
                    <a:lnTo>
                      <a:pt x="19" y="15"/>
                    </a:lnTo>
                    <a:lnTo>
                      <a:pt x="17" y="14"/>
                    </a:lnTo>
                    <a:lnTo>
                      <a:pt x="25" y="10"/>
                    </a:lnTo>
                    <a:lnTo>
                      <a:pt x="32" y="9"/>
                    </a:lnTo>
                    <a:lnTo>
                      <a:pt x="32" y="8"/>
                    </a:lnTo>
                    <a:lnTo>
                      <a:pt x="30" y="7"/>
                    </a:lnTo>
                    <a:lnTo>
                      <a:pt x="31" y="4"/>
                    </a:lnTo>
                    <a:lnTo>
                      <a:pt x="36" y="4"/>
                    </a:lnTo>
                    <a:lnTo>
                      <a:pt x="37" y="2"/>
                    </a:lnTo>
                    <a:lnTo>
                      <a:pt x="34" y="1"/>
                    </a:lnTo>
                    <a:lnTo>
                      <a:pt x="35" y="0"/>
                    </a:lnTo>
                    <a:lnTo>
                      <a:pt x="39" y="0"/>
                    </a:lnTo>
                    <a:lnTo>
                      <a:pt x="40" y="1"/>
                    </a:lnTo>
                    <a:lnTo>
                      <a:pt x="43" y="9"/>
                    </a:lnTo>
                    <a:lnTo>
                      <a:pt x="45" y="16"/>
                    </a:lnTo>
                    <a:lnTo>
                      <a:pt x="47" y="24"/>
                    </a:lnTo>
                    <a:lnTo>
                      <a:pt x="48" y="32"/>
                    </a:lnTo>
                    <a:lnTo>
                      <a:pt x="48" y="33"/>
                    </a:lnTo>
                    <a:lnTo>
                      <a:pt x="49" y="33"/>
                    </a:lnTo>
                    <a:lnTo>
                      <a:pt x="49" y="34"/>
                    </a:lnTo>
                    <a:lnTo>
                      <a:pt x="49" y="35"/>
                    </a:lnTo>
                    <a:lnTo>
                      <a:pt x="50" y="35"/>
                    </a:lnTo>
                    <a:lnTo>
                      <a:pt x="51" y="36"/>
                    </a:lnTo>
                    <a:lnTo>
                      <a:pt x="52" y="36"/>
                    </a:lnTo>
                    <a:lnTo>
                      <a:pt x="53" y="36"/>
                    </a:lnTo>
                    <a:lnTo>
                      <a:pt x="55" y="34"/>
                    </a:lnTo>
                    <a:lnTo>
                      <a:pt x="55" y="33"/>
                    </a:lnTo>
                    <a:lnTo>
                      <a:pt x="56" y="31"/>
                    </a:lnTo>
                    <a:lnTo>
                      <a:pt x="56" y="29"/>
                    </a:lnTo>
                    <a:lnTo>
                      <a:pt x="57" y="28"/>
                    </a:lnTo>
                    <a:lnTo>
                      <a:pt x="57" y="26"/>
                    </a:lnTo>
                    <a:lnTo>
                      <a:pt x="58" y="25"/>
                    </a:lnTo>
                    <a:lnTo>
                      <a:pt x="59" y="24"/>
                    </a:lnTo>
                    <a:lnTo>
                      <a:pt x="60" y="22"/>
                    </a:lnTo>
                    <a:lnTo>
                      <a:pt x="61" y="20"/>
                    </a:lnTo>
                    <a:lnTo>
                      <a:pt x="62" y="21"/>
                    </a:lnTo>
                    <a:lnTo>
                      <a:pt x="62" y="23"/>
                    </a:lnTo>
                    <a:lnTo>
                      <a:pt x="62" y="25"/>
                    </a:lnTo>
                    <a:lnTo>
                      <a:pt x="63" y="22"/>
                    </a:lnTo>
                    <a:lnTo>
                      <a:pt x="64" y="19"/>
                    </a:lnTo>
                    <a:lnTo>
                      <a:pt x="66" y="17"/>
                    </a:lnTo>
                    <a:lnTo>
                      <a:pt x="67" y="15"/>
                    </a:lnTo>
                    <a:lnTo>
                      <a:pt x="72" y="10"/>
                    </a:lnTo>
                    <a:lnTo>
                      <a:pt x="75" y="9"/>
                    </a:lnTo>
                    <a:lnTo>
                      <a:pt x="77" y="8"/>
                    </a:lnTo>
                    <a:lnTo>
                      <a:pt x="79" y="7"/>
                    </a:lnTo>
                    <a:lnTo>
                      <a:pt x="80" y="7"/>
                    </a:lnTo>
                    <a:lnTo>
                      <a:pt x="80" y="9"/>
                    </a:lnTo>
                    <a:lnTo>
                      <a:pt x="79" y="11"/>
                    </a:lnTo>
                    <a:lnTo>
                      <a:pt x="80" y="11"/>
                    </a:lnTo>
                    <a:lnTo>
                      <a:pt x="81" y="10"/>
                    </a:lnTo>
                    <a:lnTo>
                      <a:pt x="83" y="9"/>
                    </a:lnTo>
                    <a:lnTo>
                      <a:pt x="84" y="8"/>
                    </a:lnTo>
                    <a:lnTo>
                      <a:pt x="91" y="8"/>
                    </a:lnTo>
                    <a:lnTo>
                      <a:pt x="93" y="8"/>
                    </a:lnTo>
                    <a:lnTo>
                      <a:pt x="89" y="12"/>
                    </a:lnTo>
                    <a:lnTo>
                      <a:pt x="88" y="14"/>
                    </a:lnTo>
                    <a:lnTo>
                      <a:pt x="88" y="15"/>
                    </a:lnTo>
                    <a:lnTo>
                      <a:pt x="89" y="15"/>
                    </a:lnTo>
                    <a:lnTo>
                      <a:pt x="91" y="14"/>
                    </a:lnTo>
                    <a:lnTo>
                      <a:pt x="92" y="14"/>
                    </a:lnTo>
                    <a:lnTo>
                      <a:pt x="94" y="13"/>
                    </a:lnTo>
                    <a:lnTo>
                      <a:pt x="99" y="13"/>
                    </a:lnTo>
                    <a:lnTo>
                      <a:pt x="100" y="14"/>
                    </a:lnTo>
                    <a:lnTo>
                      <a:pt x="99" y="15"/>
                    </a:lnTo>
                    <a:lnTo>
                      <a:pt x="99" y="17"/>
                    </a:lnTo>
                    <a:lnTo>
                      <a:pt x="102" y="18"/>
                    </a:lnTo>
                    <a:lnTo>
                      <a:pt x="108" y="18"/>
                    </a:lnTo>
                    <a:lnTo>
                      <a:pt x="111" y="17"/>
                    </a:lnTo>
                    <a:lnTo>
                      <a:pt x="114" y="17"/>
                    </a:lnTo>
                    <a:lnTo>
                      <a:pt x="117" y="16"/>
                    </a:lnTo>
                    <a:lnTo>
                      <a:pt x="120" y="15"/>
                    </a:lnTo>
                    <a:lnTo>
                      <a:pt x="121" y="18"/>
                    </a:lnTo>
                    <a:lnTo>
                      <a:pt x="127" y="16"/>
                    </a:lnTo>
                    <a:lnTo>
                      <a:pt x="131" y="14"/>
                    </a:lnTo>
                    <a:lnTo>
                      <a:pt x="135" y="16"/>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grpSp>
      </p:grpSp>
    </p:spTree>
    <p:extLst>
      <p:ext uri="{BB962C8B-B14F-4D97-AF65-F5344CB8AC3E}">
        <p14:creationId xmlns:p14="http://schemas.microsoft.com/office/powerpoint/2010/main" val="8794303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Title 215"/>
          <p:cNvSpPr>
            <a:spLocks noGrp="1"/>
          </p:cNvSpPr>
          <p:nvPr>
            <p:ph type="title" idx="4294967295"/>
          </p:nvPr>
        </p:nvSpPr>
        <p:spPr>
          <a:xfrm>
            <a:off x="3318672" y="0"/>
            <a:ext cx="2510187" cy="1143000"/>
          </a:xfrm>
        </p:spPr>
        <p:txBody>
          <a:bodyPr>
            <a:normAutofit/>
            <a:scene3d>
              <a:camera prst="orthographicFront"/>
              <a:lightRig rig="soft" dir="t">
                <a:rot lat="0" lon="0" rev="16800000"/>
              </a:lightRig>
            </a:scene3d>
            <a:sp3d prstMaterial="softEdge">
              <a:bevelT w="38100" h="38100"/>
            </a:sp3d>
          </a:bodyPr>
          <a:lstStyle/>
          <a:p>
            <a:pPr algn="ctr" eaLnBrk="1" fontAlgn="auto" hangingPunct="1">
              <a:spcAft>
                <a:spcPts val="0"/>
              </a:spcAft>
              <a:defRPr/>
            </a:pPr>
            <a:r>
              <a:rPr lang="en-US" sz="2800" b="1">
                <a:solidFill>
                  <a:schemeClr val="accent2">
                    <a:lumMod val="75000"/>
                  </a:schemeClr>
                </a:solidFill>
                <a:latin typeface="+mn-lt"/>
              </a:rPr>
              <a:t>Clock Model</a:t>
            </a:r>
          </a:p>
        </p:txBody>
      </p:sp>
      <p:sp>
        <p:nvSpPr>
          <p:cNvPr id="27650" name="Content Placeholder 216"/>
          <p:cNvSpPr>
            <a:spLocks noGrp="1"/>
          </p:cNvSpPr>
          <p:nvPr>
            <p:ph idx="4294967295"/>
          </p:nvPr>
        </p:nvSpPr>
        <p:spPr>
          <a:xfrm>
            <a:off x="0" y="1600200"/>
            <a:ext cx="4495800" cy="4525963"/>
          </a:xfrm>
        </p:spPr>
        <p:txBody>
          <a:bodyPr/>
          <a:lstStyle/>
          <a:p>
            <a:pPr eaLnBrk="1" hangingPunct="1"/>
            <a:r>
              <a:rPr lang="en-US" sz="2000"/>
              <a:t>JUs must model their clocks after the NTR’s clock to gain and maintain synchronization </a:t>
            </a:r>
            <a:endParaRPr lang="en-US" sz="2000">
              <a:cs typeface="Arial"/>
            </a:endParaRPr>
          </a:p>
          <a:p>
            <a:pPr eaLnBrk="1" hangingPunct="1"/>
            <a:endParaRPr lang="en-US" sz="2000">
              <a:cs typeface="Arial"/>
            </a:endParaRPr>
          </a:p>
          <a:p>
            <a:pPr eaLnBrk="1" hangingPunct="1"/>
            <a:r>
              <a:rPr lang="en-US" sz="2000"/>
              <a:t>The NTR identifies system time for other units</a:t>
            </a:r>
            <a:endParaRPr lang="en-US" sz="2000">
              <a:cs typeface="Arial"/>
            </a:endParaRPr>
          </a:p>
          <a:p>
            <a:pPr eaLnBrk="1" hangingPunct="1"/>
            <a:endParaRPr lang="en-US" sz="2000">
              <a:cs typeface="Arial"/>
            </a:endParaRPr>
          </a:p>
          <a:p>
            <a:pPr eaLnBrk="1" hangingPunct="1"/>
            <a:r>
              <a:rPr lang="en-US" sz="2000"/>
              <a:t>Initial Entry Messages J 0.0 </a:t>
            </a:r>
            <a:endParaRPr lang="en-US" sz="2000">
              <a:cs typeface="Arial"/>
            </a:endParaRPr>
          </a:p>
          <a:p>
            <a:pPr eaLnBrk="1" hangingPunct="1"/>
            <a:endParaRPr lang="en-US" sz="2000">
              <a:cs typeface="Arial"/>
            </a:endParaRPr>
          </a:p>
        </p:txBody>
      </p:sp>
      <p:sp>
        <p:nvSpPr>
          <p:cNvPr id="27651" name="Freeform 4"/>
          <p:cNvSpPr>
            <a:spLocks/>
          </p:cNvSpPr>
          <p:nvPr/>
        </p:nvSpPr>
        <p:spPr bwMode="auto">
          <a:xfrm>
            <a:off x="5927725" y="3230563"/>
            <a:ext cx="1068388" cy="890587"/>
          </a:xfrm>
          <a:custGeom>
            <a:avLst/>
            <a:gdLst>
              <a:gd name="T0" fmla="*/ 0 w 673"/>
              <a:gd name="T1" fmla="*/ 2147483647 h 561"/>
              <a:gd name="T2" fmla="*/ 2147483647 w 673"/>
              <a:gd name="T3" fmla="*/ 2147483647 h 561"/>
              <a:gd name="T4" fmla="*/ 2147483647 w 673"/>
              <a:gd name="T5" fmla="*/ 2147483647 h 561"/>
              <a:gd name="T6" fmla="*/ 2147483647 w 673"/>
              <a:gd name="T7" fmla="*/ 0 h 561"/>
              <a:gd name="T8" fmla="*/ 0 60000 65536"/>
              <a:gd name="T9" fmla="*/ 0 60000 65536"/>
              <a:gd name="T10" fmla="*/ 0 60000 65536"/>
              <a:gd name="T11" fmla="*/ 0 60000 65536"/>
              <a:gd name="T12" fmla="*/ 0 w 673"/>
              <a:gd name="T13" fmla="*/ 0 h 561"/>
              <a:gd name="T14" fmla="*/ 673 w 673"/>
              <a:gd name="T15" fmla="*/ 561 h 561"/>
            </a:gdLst>
            <a:ahLst/>
            <a:cxnLst>
              <a:cxn ang="T8">
                <a:pos x="T0" y="T1"/>
              </a:cxn>
              <a:cxn ang="T9">
                <a:pos x="T2" y="T3"/>
              </a:cxn>
              <a:cxn ang="T10">
                <a:pos x="T4" y="T5"/>
              </a:cxn>
              <a:cxn ang="T11">
                <a:pos x="T6" y="T7"/>
              </a:cxn>
            </a:cxnLst>
            <a:rect l="T12" t="T13" r="T14" b="T15"/>
            <a:pathLst>
              <a:path w="673" h="561">
                <a:moveTo>
                  <a:pt x="0" y="560"/>
                </a:moveTo>
                <a:lnTo>
                  <a:pt x="381" y="227"/>
                </a:lnTo>
                <a:lnTo>
                  <a:pt x="317" y="350"/>
                </a:lnTo>
                <a:lnTo>
                  <a:pt x="672" y="0"/>
                </a:lnTo>
              </a:path>
            </a:pathLst>
          </a:custGeom>
          <a:noFill/>
          <a:ln w="12700" cap="rnd" cmpd="sng">
            <a:solidFill>
              <a:schemeClr val="bg1"/>
            </a:solidFill>
            <a:prstDash val="solid"/>
            <a:round/>
            <a:headEnd type="none" w="sm" len="sm"/>
            <a:tailEnd type="none" w="sm" len="sm"/>
          </a:ln>
        </p:spPr>
        <p:txBody>
          <a:bodyPr/>
          <a:lstStyle/>
          <a:p>
            <a:endParaRPr lang="en-US"/>
          </a:p>
        </p:txBody>
      </p:sp>
      <p:grpSp>
        <p:nvGrpSpPr>
          <p:cNvPr id="27652" name="Group 5"/>
          <p:cNvGrpSpPr>
            <a:grpSpLocks/>
          </p:cNvGrpSpPr>
          <p:nvPr/>
        </p:nvGrpSpPr>
        <p:grpSpPr bwMode="auto">
          <a:xfrm>
            <a:off x="5257800" y="1600200"/>
            <a:ext cx="1073150" cy="1079500"/>
            <a:chOff x="3312" y="1492"/>
            <a:chExt cx="676" cy="680"/>
          </a:xfrm>
        </p:grpSpPr>
        <p:grpSp>
          <p:nvGrpSpPr>
            <p:cNvPr id="27754" name="Group 6"/>
            <p:cNvGrpSpPr>
              <a:grpSpLocks/>
            </p:cNvGrpSpPr>
            <p:nvPr/>
          </p:nvGrpSpPr>
          <p:grpSpPr bwMode="auto">
            <a:xfrm>
              <a:off x="3331" y="1492"/>
              <a:ext cx="657" cy="680"/>
              <a:chOff x="3331" y="1492"/>
              <a:chExt cx="657" cy="680"/>
            </a:xfrm>
          </p:grpSpPr>
          <p:grpSp>
            <p:nvGrpSpPr>
              <p:cNvPr id="27768" name="Group 7"/>
              <p:cNvGrpSpPr>
                <a:grpSpLocks/>
              </p:cNvGrpSpPr>
              <p:nvPr/>
            </p:nvGrpSpPr>
            <p:grpSpPr bwMode="auto">
              <a:xfrm>
                <a:off x="3331" y="1492"/>
                <a:ext cx="657" cy="680"/>
                <a:chOff x="3331" y="1492"/>
                <a:chExt cx="657" cy="680"/>
              </a:xfrm>
            </p:grpSpPr>
            <p:sp>
              <p:nvSpPr>
                <p:cNvPr id="27773" name="Oval 8"/>
                <p:cNvSpPr>
                  <a:spLocks noChangeArrowheads="1"/>
                </p:cNvSpPr>
                <p:nvPr/>
              </p:nvSpPr>
              <p:spPr bwMode="auto">
                <a:xfrm>
                  <a:off x="3331" y="1492"/>
                  <a:ext cx="657" cy="680"/>
                </a:xfrm>
                <a:prstGeom prst="ellipse">
                  <a:avLst/>
                </a:prstGeom>
                <a:solidFill>
                  <a:schemeClr val="accent1"/>
                </a:solidFill>
                <a:ln w="12700">
                  <a:solidFill>
                    <a:schemeClr val="tx1"/>
                  </a:solidFill>
                  <a:round/>
                  <a:headEnd/>
                  <a:tailEnd/>
                </a:ln>
              </p:spPr>
              <p:txBody>
                <a:bodyPr wrap="none" anchor="ctr"/>
                <a:lstStyle/>
                <a:p>
                  <a:pPr algn="ctr" eaLnBrk="0" hangingPunct="0"/>
                  <a:endParaRPr lang="en-CA"/>
                </a:p>
              </p:txBody>
            </p:sp>
            <p:sp>
              <p:nvSpPr>
                <p:cNvPr id="27774" name="Oval 9"/>
                <p:cNvSpPr>
                  <a:spLocks noChangeArrowheads="1"/>
                </p:cNvSpPr>
                <p:nvPr/>
              </p:nvSpPr>
              <p:spPr bwMode="auto">
                <a:xfrm>
                  <a:off x="3368" y="1533"/>
                  <a:ext cx="583" cy="594"/>
                </a:xfrm>
                <a:prstGeom prst="ellipse">
                  <a:avLst/>
                </a:prstGeom>
                <a:solidFill>
                  <a:srgbClr val="CECECE"/>
                </a:solidFill>
                <a:ln w="12700">
                  <a:solidFill>
                    <a:schemeClr val="tx1"/>
                  </a:solidFill>
                  <a:round/>
                  <a:headEnd/>
                  <a:tailEnd/>
                </a:ln>
              </p:spPr>
              <p:txBody>
                <a:bodyPr wrap="none" anchor="ctr"/>
                <a:lstStyle/>
                <a:p>
                  <a:pPr algn="ctr" eaLnBrk="0" hangingPunct="0"/>
                  <a:endParaRPr lang="en-CA"/>
                </a:p>
              </p:txBody>
            </p:sp>
          </p:grpSp>
          <p:sp>
            <p:nvSpPr>
              <p:cNvPr id="27769" name="Oval 10"/>
              <p:cNvSpPr>
                <a:spLocks noChangeArrowheads="1"/>
              </p:cNvSpPr>
              <p:nvPr/>
            </p:nvSpPr>
            <p:spPr bwMode="auto">
              <a:xfrm>
                <a:off x="3370" y="1829"/>
                <a:ext cx="294" cy="18"/>
              </a:xfrm>
              <a:prstGeom prst="ellipse">
                <a:avLst/>
              </a:prstGeom>
              <a:solidFill>
                <a:schemeClr val="hlink"/>
              </a:solidFill>
              <a:ln w="12700">
                <a:solidFill>
                  <a:schemeClr val="tx1"/>
                </a:solidFill>
                <a:round/>
                <a:headEnd/>
                <a:tailEnd/>
              </a:ln>
            </p:spPr>
            <p:txBody>
              <a:bodyPr wrap="none" anchor="ctr"/>
              <a:lstStyle/>
              <a:p>
                <a:pPr algn="ctr" eaLnBrk="0" hangingPunct="0"/>
                <a:endParaRPr lang="en-CA"/>
              </a:p>
            </p:txBody>
          </p:sp>
          <p:sp>
            <p:nvSpPr>
              <p:cNvPr id="27770" name="Oval 11"/>
              <p:cNvSpPr>
                <a:spLocks noChangeArrowheads="1"/>
              </p:cNvSpPr>
              <p:nvPr/>
            </p:nvSpPr>
            <p:spPr bwMode="auto">
              <a:xfrm rot="-2520000">
                <a:off x="3624" y="1772"/>
                <a:ext cx="168" cy="19"/>
              </a:xfrm>
              <a:prstGeom prst="ellipse">
                <a:avLst/>
              </a:prstGeom>
              <a:solidFill>
                <a:schemeClr val="hlink"/>
              </a:solidFill>
              <a:ln w="12700">
                <a:solidFill>
                  <a:schemeClr val="tx1"/>
                </a:solidFill>
                <a:round/>
                <a:headEnd/>
                <a:tailEnd/>
              </a:ln>
            </p:spPr>
            <p:txBody>
              <a:bodyPr wrap="none" anchor="ctr"/>
              <a:lstStyle/>
              <a:p>
                <a:pPr algn="ctr" eaLnBrk="0" hangingPunct="0"/>
                <a:endParaRPr lang="en-CA"/>
              </a:p>
            </p:txBody>
          </p:sp>
          <p:sp>
            <p:nvSpPr>
              <p:cNvPr id="27771" name="Line 12"/>
              <p:cNvSpPr>
                <a:spLocks noChangeShapeType="1"/>
              </p:cNvSpPr>
              <p:nvPr/>
            </p:nvSpPr>
            <p:spPr bwMode="auto">
              <a:xfrm>
                <a:off x="3653" y="1839"/>
                <a:ext cx="224" cy="139"/>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27772" name="Oval 13"/>
              <p:cNvSpPr>
                <a:spLocks noChangeArrowheads="1"/>
              </p:cNvSpPr>
              <p:nvPr/>
            </p:nvSpPr>
            <p:spPr bwMode="auto">
              <a:xfrm>
                <a:off x="3642" y="1818"/>
                <a:ext cx="29" cy="36"/>
              </a:xfrm>
              <a:prstGeom prst="ellipse">
                <a:avLst/>
              </a:prstGeom>
              <a:solidFill>
                <a:schemeClr val="tx1"/>
              </a:solidFill>
              <a:ln w="12700">
                <a:solidFill>
                  <a:schemeClr val="tx1"/>
                </a:solidFill>
                <a:round/>
                <a:headEnd/>
                <a:tailEnd/>
              </a:ln>
            </p:spPr>
            <p:txBody>
              <a:bodyPr wrap="none" anchor="ctr"/>
              <a:lstStyle/>
              <a:p>
                <a:pPr algn="ctr" eaLnBrk="0" hangingPunct="0"/>
                <a:endParaRPr lang="en-CA"/>
              </a:p>
            </p:txBody>
          </p:sp>
        </p:grpSp>
        <p:grpSp>
          <p:nvGrpSpPr>
            <p:cNvPr id="27755" name="Group 14"/>
            <p:cNvGrpSpPr>
              <a:grpSpLocks/>
            </p:cNvGrpSpPr>
            <p:nvPr/>
          </p:nvGrpSpPr>
          <p:grpSpPr bwMode="auto">
            <a:xfrm>
              <a:off x="3312" y="1517"/>
              <a:ext cx="659" cy="629"/>
              <a:chOff x="3312" y="1517"/>
              <a:chExt cx="659" cy="629"/>
            </a:xfrm>
          </p:grpSpPr>
          <p:sp>
            <p:nvSpPr>
              <p:cNvPr id="27756" name="Rectangle 15"/>
              <p:cNvSpPr>
                <a:spLocks noChangeArrowheads="1"/>
              </p:cNvSpPr>
              <p:nvPr/>
            </p:nvSpPr>
            <p:spPr bwMode="auto">
              <a:xfrm>
                <a:off x="3669" y="1544"/>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1</a:t>
                </a:r>
              </a:p>
            </p:txBody>
          </p:sp>
          <p:sp>
            <p:nvSpPr>
              <p:cNvPr id="27757" name="Rectangle 16"/>
              <p:cNvSpPr>
                <a:spLocks noChangeArrowheads="1"/>
              </p:cNvSpPr>
              <p:nvPr/>
            </p:nvSpPr>
            <p:spPr bwMode="auto">
              <a:xfrm>
                <a:off x="3765" y="1632"/>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2</a:t>
                </a:r>
              </a:p>
            </p:txBody>
          </p:sp>
          <p:sp>
            <p:nvSpPr>
              <p:cNvPr id="27758" name="Rectangle 17"/>
              <p:cNvSpPr>
                <a:spLocks noChangeArrowheads="1"/>
              </p:cNvSpPr>
              <p:nvPr/>
            </p:nvSpPr>
            <p:spPr bwMode="auto">
              <a:xfrm>
                <a:off x="3807" y="1747"/>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3</a:t>
                </a:r>
              </a:p>
            </p:txBody>
          </p:sp>
          <p:sp>
            <p:nvSpPr>
              <p:cNvPr id="27759" name="Rectangle 18"/>
              <p:cNvSpPr>
                <a:spLocks noChangeArrowheads="1"/>
              </p:cNvSpPr>
              <p:nvPr/>
            </p:nvSpPr>
            <p:spPr bwMode="auto">
              <a:xfrm>
                <a:off x="3775" y="1869"/>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4</a:t>
                </a:r>
              </a:p>
            </p:txBody>
          </p:sp>
          <p:sp>
            <p:nvSpPr>
              <p:cNvPr id="27760" name="Rectangle 19"/>
              <p:cNvSpPr>
                <a:spLocks noChangeArrowheads="1"/>
              </p:cNvSpPr>
              <p:nvPr/>
            </p:nvSpPr>
            <p:spPr bwMode="auto">
              <a:xfrm>
                <a:off x="3682" y="1951"/>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5</a:t>
                </a:r>
              </a:p>
            </p:txBody>
          </p:sp>
          <p:sp>
            <p:nvSpPr>
              <p:cNvPr id="27761" name="Rectangle 20"/>
              <p:cNvSpPr>
                <a:spLocks noChangeArrowheads="1"/>
              </p:cNvSpPr>
              <p:nvPr/>
            </p:nvSpPr>
            <p:spPr bwMode="auto">
              <a:xfrm>
                <a:off x="3562" y="1973"/>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6</a:t>
                </a:r>
              </a:p>
            </p:txBody>
          </p:sp>
          <p:sp>
            <p:nvSpPr>
              <p:cNvPr id="27762" name="Rectangle 21"/>
              <p:cNvSpPr>
                <a:spLocks noChangeArrowheads="1"/>
              </p:cNvSpPr>
              <p:nvPr/>
            </p:nvSpPr>
            <p:spPr bwMode="auto">
              <a:xfrm>
                <a:off x="3536" y="1517"/>
                <a:ext cx="212"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12</a:t>
                </a:r>
              </a:p>
            </p:txBody>
          </p:sp>
          <p:sp>
            <p:nvSpPr>
              <p:cNvPr id="27763" name="Rectangle 22"/>
              <p:cNvSpPr>
                <a:spLocks noChangeArrowheads="1"/>
              </p:cNvSpPr>
              <p:nvPr/>
            </p:nvSpPr>
            <p:spPr bwMode="auto">
              <a:xfrm>
                <a:off x="3436" y="1950"/>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7</a:t>
                </a:r>
              </a:p>
            </p:txBody>
          </p:sp>
          <p:sp>
            <p:nvSpPr>
              <p:cNvPr id="27764" name="Rectangle 23"/>
              <p:cNvSpPr>
                <a:spLocks noChangeArrowheads="1"/>
              </p:cNvSpPr>
              <p:nvPr/>
            </p:nvSpPr>
            <p:spPr bwMode="auto">
              <a:xfrm>
                <a:off x="3348" y="1869"/>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8</a:t>
                </a:r>
              </a:p>
            </p:txBody>
          </p:sp>
          <p:sp>
            <p:nvSpPr>
              <p:cNvPr id="27765" name="Rectangle 24"/>
              <p:cNvSpPr>
                <a:spLocks noChangeArrowheads="1"/>
              </p:cNvSpPr>
              <p:nvPr/>
            </p:nvSpPr>
            <p:spPr bwMode="auto">
              <a:xfrm>
                <a:off x="3312" y="1761"/>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9</a:t>
                </a:r>
              </a:p>
            </p:txBody>
          </p:sp>
          <p:sp>
            <p:nvSpPr>
              <p:cNvPr id="27766" name="Rectangle 25"/>
              <p:cNvSpPr>
                <a:spLocks noChangeArrowheads="1"/>
              </p:cNvSpPr>
              <p:nvPr/>
            </p:nvSpPr>
            <p:spPr bwMode="auto">
              <a:xfrm>
                <a:off x="3334" y="1654"/>
                <a:ext cx="212"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10</a:t>
                </a:r>
              </a:p>
            </p:txBody>
          </p:sp>
          <p:sp>
            <p:nvSpPr>
              <p:cNvPr id="27767" name="Rectangle 26"/>
              <p:cNvSpPr>
                <a:spLocks noChangeArrowheads="1"/>
              </p:cNvSpPr>
              <p:nvPr/>
            </p:nvSpPr>
            <p:spPr bwMode="auto">
              <a:xfrm>
                <a:off x="3418" y="1564"/>
                <a:ext cx="212"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11</a:t>
                </a:r>
              </a:p>
            </p:txBody>
          </p:sp>
        </p:grpSp>
      </p:grpSp>
      <p:grpSp>
        <p:nvGrpSpPr>
          <p:cNvPr id="27653" name="Group 27"/>
          <p:cNvGrpSpPr>
            <a:grpSpLocks/>
          </p:cNvGrpSpPr>
          <p:nvPr/>
        </p:nvGrpSpPr>
        <p:grpSpPr bwMode="auto">
          <a:xfrm>
            <a:off x="7010400" y="1600200"/>
            <a:ext cx="1071563" cy="1081088"/>
            <a:chOff x="4457" y="1505"/>
            <a:chExt cx="675" cy="681"/>
          </a:xfrm>
        </p:grpSpPr>
        <p:grpSp>
          <p:nvGrpSpPr>
            <p:cNvPr id="27733" name="Group 28"/>
            <p:cNvGrpSpPr>
              <a:grpSpLocks/>
            </p:cNvGrpSpPr>
            <p:nvPr/>
          </p:nvGrpSpPr>
          <p:grpSpPr bwMode="auto">
            <a:xfrm>
              <a:off x="4477" y="1505"/>
              <a:ext cx="655" cy="681"/>
              <a:chOff x="4477" y="1505"/>
              <a:chExt cx="655" cy="681"/>
            </a:xfrm>
          </p:grpSpPr>
          <p:grpSp>
            <p:nvGrpSpPr>
              <p:cNvPr id="27747" name="Group 29"/>
              <p:cNvGrpSpPr>
                <a:grpSpLocks/>
              </p:cNvGrpSpPr>
              <p:nvPr/>
            </p:nvGrpSpPr>
            <p:grpSpPr bwMode="auto">
              <a:xfrm>
                <a:off x="4477" y="1505"/>
                <a:ext cx="655" cy="681"/>
                <a:chOff x="4477" y="1505"/>
                <a:chExt cx="655" cy="681"/>
              </a:xfrm>
            </p:grpSpPr>
            <p:sp>
              <p:nvSpPr>
                <p:cNvPr id="27752" name="Oval 30"/>
                <p:cNvSpPr>
                  <a:spLocks noChangeArrowheads="1"/>
                </p:cNvSpPr>
                <p:nvPr/>
              </p:nvSpPr>
              <p:spPr bwMode="auto">
                <a:xfrm>
                  <a:off x="4477" y="1505"/>
                  <a:ext cx="655" cy="681"/>
                </a:xfrm>
                <a:prstGeom prst="ellipse">
                  <a:avLst/>
                </a:prstGeom>
                <a:solidFill>
                  <a:schemeClr val="accent1"/>
                </a:solidFill>
                <a:ln w="12700">
                  <a:solidFill>
                    <a:schemeClr val="tx1"/>
                  </a:solidFill>
                  <a:round/>
                  <a:headEnd/>
                  <a:tailEnd/>
                </a:ln>
              </p:spPr>
              <p:txBody>
                <a:bodyPr wrap="none" anchor="ctr"/>
                <a:lstStyle/>
                <a:p>
                  <a:pPr algn="ctr" eaLnBrk="0" hangingPunct="0"/>
                  <a:endParaRPr lang="en-CA"/>
                </a:p>
              </p:txBody>
            </p:sp>
            <p:sp>
              <p:nvSpPr>
                <p:cNvPr id="27753" name="Oval 31"/>
                <p:cNvSpPr>
                  <a:spLocks noChangeArrowheads="1"/>
                </p:cNvSpPr>
                <p:nvPr/>
              </p:nvSpPr>
              <p:spPr bwMode="auto">
                <a:xfrm>
                  <a:off x="4512" y="1548"/>
                  <a:ext cx="585" cy="593"/>
                </a:xfrm>
                <a:prstGeom prst="ellipse">
                  <a:avLst/>
                </a:prstGeom>
                <a:solidFill>
                  <a:srgbClr val="CECECE"/>
                </a:solidFill>
                <a:ln w="12700">
                  <a:solidFill>
                    <a:schemeClr val="tx1"/>
                  </a:solidFill>
                  <a:round/>
                  <a:headEnd/>
                  <a:tailEnd/>
                </a:ln>
              </p:spPr>
              <p:txBody>
                <a:bodyPr wrap="none" anchor="ctr"/>
                <a:lstStyle/>
                <a:p>
                  <a:pPr algn="ctr" eaLnBrk="0" hangingPunct="0"/>
                  <a:endParaRPr lang="en-CA"/>
                </a:p>
              </p:txBody>
            </p:sp>
          </p:grpSp>
          <p:sp>
            <p:nvSpPr>
              <p:cNvPr id="27748" name="Oval 32"/>
              <p:cNvSpPr>
                <a:spLocks noChangeArrowheads="1"/>
              </p:cNvSpPr>
              <p:nvPr/>
            </p:nvSpPr>
            <p:spPr bwMode="auto">
              <a:xfrm>
                <a:off x="4515" y="1841"/>
                <a:ext cx="293" cy="17"/>
              </a:xfrm>
              <a:prstGeom prst="ellipse">
                <a:avLst/>
              </a:prstGeom>
              <a:solidFill>
                <a:schemeClr val="hlink"/>
              </a:solidFill>
              <a:ln w="12700">
                <a:solidFill>
                  <a:schemeClr val="tx1"/>
                </a:solidFill>
                <a:round/>
                <a:headEnd/>
                <a:tailEnd/>
              </a:ln>
            </p:spPr>
            <p:txBody>
              <a:bodyPr wrap="none" anchor="ctr"/>
              <a:lstStyle/>
              <a:p>
                <a:pPr algn="ctr" eaLnBrk="0" hangingPunct="0"/>
                <a:endParaRPr lang="en-CA"/>
              </a:p>
            </p:txBody>
          </p:sp>
          <p:sp>
            <p:nvSpPr>
              <p:cNvPr id="27749" name="Oval 33"/>
              <p:cNvSpPr>
                <a:spLocks noChangeArrowheads="1"/>
              </p:cNvSpPr>
              <p:nvPr/>
            </p:nvSpPr>
            <p:spPr bwMode="auto">
              <a:xfrm rot="-2520000">
                <a:off x="4769" y="1785"/>
                <a:ext cx="167" cy="17"/>
              </a:xfrm>
              <a:prstGeom prst="ellipse">
                <a:avLst/>
              </a:prstGeom>
              <a:solidFill>
                <a:schemeClr val="hlink"/>
              </a:solidFill>
              <a:ln w="12700">
                <a:solidFill>
                  <a:schemeClr val="tx1"/>
                </a:solidFill>
                <a:round/>
                <a:headEnd/>
                <a:tailEnd/>
              </a:ln>
            </p:spPr>
            <p:txBody>
              <a:bodyPr wrap="none" anchor="ctr"/>
              <a:lstStyle/>
              <a:p>
                <a:pPr algn="ctr" eaLnBrk="0" hangingPunct="0"/>
                <a:endParaRPr lang="en-CA"/>
              </a:p>
            </p:txBody>
          </p:sp>
          <p:sp>
            <p:nvSpPr>
              <p:cNvPr id="27750" name="Line 34"/>
              <p:cNvSpPr>
                <a:spLocks noChangeShapeType="1"/>
              </p:cNvSpPr>
              <p:nvPr/>
            </p:nvSpPr>
            <p:spPr bwMode="auto">
              <a:xfrm>
                <a:off x="4797" y="1851"/>
                <a:ext cx="225" cy="139"/>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27751" name="Oval 35"/>
              <p:cNvSpPr>
                <a:spLocks noChangeArrowheads="1"/>
              </p:cNvSpPr>
              <p:nvPr/>
            </p:nvSpPr>
            <p:spPr bwMode="auto">
              <a:xfrm>
                <a:off x="4787" y="1830"/>
                <a:ext cx="28" cy="35"/>
              </a:xfrm>
              <a:prstGeom prst="ellipse">
                <a:avLst/>
              </a:prstGeom>
              <a:solidFill>
                <a:schemeClr val="tx1"/>
              </a:solidFill>
              <a:ln w="12700">
                <a:solidFill>
                  <a:schemeClr val="tx1"/>
                </a:solidFill>
                <a:round/>
                <a:headEnd/>
                <a:tailEnd/>
              </a:ln>
            </p:spPr>
            <p:txBody>
              <a:bodyPr wrap="none" anchor="ctr"/>
              <a:lstStyle/>
              <a:p>
                <a:pPr algn="ctr" eaLnBrk="0" hangingPunct="0"/>
                <a:endParaRPr lang="en-CA"/>
              </a:p>
            </p:txBody>
          </p:sp>
        </p:grpSp>
        <p:grpSp>
          <p:nvGrpSpPr>
            <p:cNvPr id="27734" name="Group 36"/>
            <p:cNvGrpSpPr>
              <a:grpSpLocks/>
            </p:cNvGrpSpPr>
            <p:nvPr/>
          </p:nvGrpSpPr>
          <p:grpSpPr bwMode="auto">
            <a:xfrm>
              <a:off x="4457" y="1529"/>
              <a:ext cx="659" cy="629"/>
              <a:chOff x="4457" y="1529"/>
              <a:chExt cx="659" cy="629"/>
            </a:xfrm>
          </p:grpSpPr>
          <p:sp>
            <p:nvSpPr>
              <p:cNvPr id="27735" name="Rectangle 37"/>
              <p:cNvSpPr>
                <a:spLocks noChangeArrowheads="1"/>
              </p:cNvSpPr>
              <p:nvPr/>
            </p:nvSpPr>
            <p:spPr bwMode="auto">
              <a:xfrm>
                <a:off x="4813" y="1555"/>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1</a:t>
                </a:r>
              </a:p>
            </p:txBody>
          </p:sp>
          <p:sp>
            <p:nvSpPr>
              <p:cNvPr id="27736" name="Rectangle 38"/>
              <p:cNvSpPr>
                <a:spLocks noChangeArrowheads="1"/>
              </p:cNvSpPr>
              <p:nvPr/>
            </p:nvSpPr>
            <p:spPr bwMode="auto">
              <a:xfrm>
                <a:off x="4910" y="1643"/>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2</a:t>
                </a:r>
              </a:p>
            </p:txBody>
          </p:sp>
          <p:sp>
            <p:nvSpPr>
              <p:cNvPr id="27737" name="Rectangle 39"/>
              <p:cNvSpPr>
                <a:spLocks noChangeArrowheads="1"/>
              </p:cNvSpPr>
              <p:nvPr/>
            </p:nvSpPr>
            <p:spPr bwMode="auto">
              <a:xfrm>
                <a:off x="4952" y="1761"/>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3</a:t>
                </a:r>
              </a:p>
            </p:txBody>
          </p:sp>
          <p:sp>
            <p:nvSpPr>
              <p:cNvPr id="27738" name="Rectangle 40"/>
              <p:cNvSpPr>
                <a:spLocks noChangeArrowheads="1"/>
              </p:cNvSpPr>
              <p:nvPr/>
            </p:nvSpPr>
            <p:spPr bwMode="auto">
              <a:xfrm>
                <a:off x="4919" y="1881"/>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4</a:t>
                </a:r>
              </a:p>
            </p:txBody>
          </p:sp>
          <p:sp>
            <p:nvSpPr>
              <p:cNvPr id="27739" name="Rectangle 41"/>
              <p:cNvSpPr>
                <a:spLocks noChangeArrowheads="1"/>
              </p:cNvSpPr>
              <p:nvPr/>
            </p:nvSpPr>
            <p:spPr bwMode="auto">
              <a:xfrm>
                <a:off x="4826" y="1965"/>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5</a:t>
                </a:r>
              </a:p>
            </p:txBody>
          </p:sp>
          <p:sp>
            <p:nvSpPr>
              <p:cNvPr id="27740" name="Rectangle 42"/>
              <p:cNvSpPr>
                <a:spLocks noChangeArrowheads="1"/>
              </p:cNvSpPr>
              <p:nvPr/>
            </p:nvSpPr>
            <p:spPr bwMode="auto">
              <a:xfrm>
                <a:off x="4706" y="1985"/>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6</a:t>
                </a:r>
              </a:p>
            </p:txBody>
          </p:sp>
          <p:sp>
            <p:nvSpPr>
              <p:cNvPr id="27741" name="Rectangle 43"/>
              <p:cNvSpPr>
                <a:spLocks noChangeArrowheads="1"/>
              </p:cNvSpPr>
              <p:nvPr/>
            </p:nvSpPr>
            <p:spPr bwMode="auto">
              <a:xfrm>
                <a:off x="4682" y="1529"/>
                <a:ext cx="212"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12</a:t>
                </a:r>
              </a:p>
            </p:txBody>
          </p:sp>
          <p:sp>
            <p:nvSpPr>
              <p:cNvPr id="27742" name="Rectangle 44"/>
              <p:cNvSpPr>
                <a:spLocks noChangeArrowheads="1"/>
              </p:cNvSpPr>
              <p:nvPr/>
            </p:nvSpPr>
            <p:spPr bwMode="auto">
              <a:xfrm>
                <a:off x="4581" y="1963"/>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7</a:t>
                </a:r>
              </a:p>
            </p:txBody>
          </p:sp>
          <p:sp>
            <p:nvSpPr>
              <p:cNvPr id="27743" name="Rectangle 45"/>
              <p:cNvSpPr>
                <a:spLocks noChangeArrowheads="1"/>
              </p:cNvSpPr>
              <p:nvPr/>
            </p:nvSpPr>
            <p:spPr bwMode="auto">
              <a:xfrm>
                <a:off x="4494" y="1881"/>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8</a:t>
                </a:r>
              </a:p>
            </p:txBody>
          </p:sp>
          <p:sp>
            <p:nvSpPr>
              <p:cNvPr id="27744" name="Rectangle 46"/>
              <p:cNvSpPr>
                <a:spLocks noChangeArrowheads="1"/>
              </p:cNvSpPr>
              <p:nvPr/>
            </p:nvSpPr>
            <p:spPr bwMode="auto">
              <a:xfrm>
                <a:off x="4457" y="1772"/>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9</a:t>
                </a:r>
              </a:p>
            </p:txBody>
          </p:sp>
          <p:sp>
            <p:nvSpPr>
              <p:cNvPr id="27745" name="Rectangle 47"/>
              <p:cNvSpPr>
                <a:spLocks noChangeArrowheads="1"/>
              </p:cNvSpPr>
              <p:nvPr/>
            </p:nvSpPr>
            <p:spPr bwMode="auto">
              <a:xfrm>
                <a:off x="4479" y="1665"/>
                <a:ext cx="212"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10</a:t>
                </a:r>
              </a:p>
            </p:txBody>
          </p:sp>
          <p:sp>
            <p:nvSpPr>
              <p:cNvPr id="27746" name="Rectangle 48"/>
              <p:cNvSpPr>
                <a:spLocks noChangeArrowheads="1"/>
              </p:cNvSpPr>
              <p:nvPr/>
            </p:nvSpPr>
            <p:spPr bwMode="auto">
              <a:xfrm>
                <a:off x="4562" y="1578"/>
                <a:ext cx="212"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11</a:t>
                </a:r>
              </a:p>
            </p:txBody>
          </p:sp>
        </p:grpSp>
      </p:grpSp>
      <p:grpSp>
        <p:nvGrpSpPr>
          <p:cNvPr id="27654" name="Group 49"/>
          <p:cNvGrpSpPr>
            <a:grpSpLocks/>
          </p:cNvGrpSpPr>
          <p:nvPr/>
        </p:nvGrpSpPr>
        <p:grpSpPr bwMode="auto">
          <a:xfrm>
            <a:off x="5334000" y="3886200"/>
            <a:ext cx="900113" cy="642938"/>
            <a:chOff x="3611" y="2799"/>
            <a:chExt cx="567" cy="405"/>
          </a:xfrm>
        </p:grpSpPr>
        <p:sp>
          <p:nvSpPr>
            <p:cNvPr id="27656" name="Freeform 50"/>
            <p:cNvSpPr>
              <a:spLocks/>
            </p:cNvSpPr>
            <p:nvPr/>
          </p:nvSpPr>
          <p:spPr bwMode="auto">
            <a:xfrm>
              <a:off x="3611" y="3038"/>
              <a:ext cx="333" cy="31"/>
            </a:xfrm>
            <a:custGeom>
              <a:avLst/>
              <a:gdLst>
                <a:gd name="T0" fmla="*/ 47 w 333"/>
                <a:gd name="T1" fmla="*/ 30 h 31"/>
                <a:gd name="T2" fmla="*/ 47 w 333"/>
                <a:gd name="T3" fmla="*/ 24 h 31"/>
                <a:gd name="T4" fmla="*/ 22 w 333"/>
                <a:gd name="T5" fmla="*/ 24 h 31"/>
                <a:gd name="T6" fmla="*/ 0 w 333"/>
                <a:gd name="T7" fmla="*/ 18 h 31"/>
                <a:gd name="T8" fmla="*/ 0 w 333"/>
                <a:gd name="T9" fmla="*/ 4 h 31"/>
                <a:gd name="T10" fmla="*/ 12 w 333"/>
                <a:gd name="T11" fmla="*/ 0 h 31"/>
                <a:gd name="T12" fmla="*/ 22 w 333"/>
                <a:gd name="T13" fmla="*/ 1 h 31"/>
                <a:gd name="T14" fmla="*/ 24 w 333"/>
                <a:gd name="T15" fmla="*/ 0 h 31"/>
                <a:gd name="T16" fmla="*/ 76 w 333"/>
                <a:gd name="T17" fmla="*/ 0 h 31"/>
                <a:gd name="T18" fmla="*/ 74 w 333"/>
                <a:gd name="T19" fmla="*/ 4 h 31"/>
                <a:gd name="T20" fmla="*/ 73 w 333"/>
                <a:gd name="T21" fmla="*/ 7 h 31"/>
                <a:gd name="T22" fmla="*/ 103 w 333"/>
                <a:gd name="T23" fmla="*/ 7 h 31"/>
                <a:gd name="T24" fmla="*/ 103 w 333"/>
                <a:gd name="T25" fmla="*/ 1 h 31"/>
                <a:gd name="T26" fmla="*/ 105 w 333"/>
                <a:gd name="T27" fmla="*/ 0 h 31"/>
                <a:gd name="T28" fmla="*/ 332 w 333"/>
                <a:gd name="T29" fmla="*/ 0 h 31"/>
                <a:gd name="T30" fmla="*/ 332 w 333"/>
                <a:gd name="T31" fmla="*/ 24 h 31"/>
                <a:gd name="T32" fmla="*/ 313 w 333"/>
                <a:gd name="T33" fmla="*/ 24 h 31"/>
                <a:gd name="T34" fmla="*/ 314 w 333"/>
                <a:gd name="T35" fmla="*/ 30 h 31"/>
                <a:gd name="T36" fmla="*/ 47 w 333"/>
                <a:gd name="T37" fmla="*/ 30 h 3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33"/>
                <a:gd name="T58" fmla="*/ 0 h 31"/>
                <a:gd name="T59" fmla="*/ 333 w 333"/>
                <a:gd name="T60" fmla="*/ 31 h 3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33" h="31">
                  <a:moveTo>
                    <a:pt x="47" y="30"/>
                  </a:moveTo>
                  <a:lnTo>
                    <a:pt x="47" y="24"/>
                  </a:lnTo>
                  <a:lnTo>
                    <a:pt x="22" y="24"/>
                  </a:lnTo>
                  <a:lnTo>
                    <a:pt x="0" y="18"/>
                  </a:lnTo>
                  <a:lnTo>
                    <a:pt x="0" y="4"/>
                  </a:lnTo>
                  <a:lnTo>
                    <a:pt x="12" y="0"/>
                  </a:lnTo>
                  <a:lnTo>
                    <a:pt x="22" y="1"/>
                  </a:lnTo>
                  <a:lnTo>
                    <a:pt x="24" y="0"/>
                  </a:lnTo>
                  <a:lnTo>
                    <a:pt x="76" y="0"/>
                  </a:lnTo>
                  <a:lnTo>
                    <a:pt x="74" y="4"/>
                  </a:lnTo>
                  <a:lnTo>
                    <a:pt x="73" y="7"/>
                  </a:lnTo>
                  <a:lnTo>
                    <a:pt x="103" y="7"/>
                  </a:lnTo>
                  <a:lnTo>
                    <a:pt x="103" y="1"/>
                  </a:lnTo>
                  <a:lnTo>
                    <a:pt x="105" y="0"/>
                  </a:lnTo>
                  <a:lnTo>
                    <a:pt x="332" y="0"/>
                  </a:lnTo>
                  <a:lnTo>
                    <a:pt x="332" y="24"/>
                  </a:lnTo>
                  <a:lnTo>
                    <a:pt x="313" y="24"/>
                  </a:lnTo>
                  <a:lnTo>
                    <a:pt x="314" y="30"/>
                  </a:lnTo>
                  <a:lnTo>
                    <a:pt x="47" y="3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27657" name="Freeform 51"/>
            <p:cNvSpPr>
              <a:spLocks/>
            </p:cNvSpPr>
            <p:nvPr/>
          </p:nvSpPr>
          <p:spPr bwMode="auto">
            <a:xfrm>
              <a:off x="3658" y="3017"/>
              <a:ext cx="403" cy="182"/>
            </a:xfrm>
            <a:custGeom>
              <a:avLst/>
              <a:gdLst>
                <a:gd name="T0" fmla="*/ 217 w 403"/>
                <a:gd name="T1" fmla="*/ 160 h 182"/>
                <a:gd name="T2" fmla="*/ 210 w 403"/>
                <a:gd name="T3" fmla="*/ 159 h 182"/>
                <a:gd name="T4" fmla="*/ 205 w 403"/>
                <a:gd name="T5" fmla="*/ 160 h 182"/>
                <a:gd name="T6" fmla="*/ 198 w 403"/>
                <a:gd name="T7" fmla="*/ 161 h 182"/>
                <a:gd name="T8" fmla="*/ 192 w 403"/>
                <a:gd name="T9" fmla="*/ 162 h 182"/>
                <a:gd name="T10" fmla="*/ 189 w 403"/>
                <a:gd name="T11" fmla="*/ 159 h 182"/>
                <a:gd name="T12" fmla="*/ 189 w 403"/>
                <a:gd name="T13" fmla="*/ 157 h 182"/>
                <a:gd name="T14" fmla="*/ 182 w 403"/>
                <a:gd name="T15" fmla="*/ 157 h 182"/>
                <a:gd name="T16" fmla="*/ 180 w 403"/>
                <a:gd name="T17" fmla="*/ 159 h 182"/>
                <a:gd name="T18" fmla="*/ 178 w 403"/>
                <a:gd name="T19" fmla="*/ 157 h 182"/>
                <a:gd name="T20" fmla="*/ 183 w 403"/>
                <a:gd name="T21" fmla="*/ 151 h 182"/>
                <a:gd name="T22" fmla="*/ 173 w 403"/>
                <a:gd name="T23" fmla="*/ 153 h 182"/>
                <a:gd name="T24" fmla="*/ 169 w 403"/>
                <a:gd name="T25" fmla="*/ 155 h 182"/>
                <a:gd name="T26" fmla="*/ 170 w 403"/>
                <a:gd name="T27" fmla="*/ 151 h 182"/>
                <a:gd name="T28" fmla="*/ 167 w 403"/>
                <a:gd name="T29" fmla="*/ 151 h 182"/>
                <a:gd name="T30" fmla="*/ 162 w 403"/>
                <a:gd name="T31" fmla="*/ 154 h 182"/>
                <a:gd name="T32" fmla="*/ 156 w 403"/>
                <a:gd name="T33" fmla="*/ 161 h 182"/>
                <a:gd name="T34" fmla="*/ 153 w 403"/>
                <a:gd name="T35" fmla="*/ 166 h 182"/>
                <a:gd name="T36" fmla="*/ 152 w 403"/>
                <a:gd name="T37" fmla="*/ 166 h 182"/>
                <a:gd name="T38" fmla="*/ 152 w 403"/>
                <a:gd name="T39" fmla="*/ 164 h 182"/>
                <a:gd name="T40" fmla="*/ 149 w 403"/>
                <a:gd name="T41" fmla="*/ 168 h 182"/>
                <a:gd name="T42" fmla="*/ 147 w 403"/>
                <a:gd name="T43" fmla="*/ 170 h 182"/>
                <a:gd name="T44" fmla="*/ 146 w 403"/>
                <a:gd name="T45" fmla="*/ 173 h 182"/>
                <a:gd name="T46" fmla="*/ 145 w 403"/>
                <a:gd name="T47" fmla="*/ 177 h 182"/>
                <a:gd name="T48" fmla="*/ 143 w 403"/>
                <a:gd name="T49" fmla="*/ 181 h 182"/>
                <a:gd name="T50" fmla="*/ 141 w 403"/>
                <a:gd name="T51" fmla="*/ 180 h 182"/>
                <a:gd name="T52" fmla="*/ 139 w 403"/>
                <a:gd name="T53" fmla="*/ 177 h 182"/>
                <a:gd name="T54" fmla="*/ 137 w 403"/>
                <a:gd name="T55" fmla="*/ 168 h 182"/>
                <a:gd name="T56" fmla="*/ 133 w 403"/>
                <a:gd name="T57" fmla="*/ 153 h 182"/>
                <a:gd name="T58" fmla="*/ 129 w 403"/>
                <a:gd name="T59" fmla="*/ 143 h 182"/>
                <a:gd name="T60" fmla="*/ 122 w 403"/>
                <a:gd name="T61" fmla="*/ 129 h 182"/>
                <a:gd name="T62" fmla="*/ 113 w 403"/>
                <a:gd name="T63" fmla="*/ 116 h 182"/>
                <a:gd name="T64" fmla="*/ 98 w 403"/>
                <a:gd name="T65" fmla="*/ 100 h 182"/>
                <a:gd name="T66" fmla="*/ 88 w 403"/>
                <a:gd name="T67" fmla="*/ 93 h 182"/>
                <a:gd name="T68" fmla="*/ 66 w 403"/>
                <a:gd name="T69" fmla="*/ 79 h 182"/>
                <a:gd name="T70" fmla="*/ 44 w 403"/>
                <a:gd name="T71" fmla="*/ 67 h 182"/>
                <a:gd name="T72" fmla="*/ 20 w 403"/>
                <a:gd name="T73" fmla="*/ 57 h 182"/>
                <a:gd name="T74" fmla="*/ 0 w 403"/>
                <a:gd name="T75" fmla="*/ 50 h 182"/>
                <a:gd name="T76" fmla="*/ 266 w 403"/>
                <a:gd name="T77" fmla="*/ 45 h 182"/>
                <a:gd name="T78" fmla="*/ 294 w 403"/>
                <a:gd name="T79" fmla="*/ 36 h 182"/>
                <a:gd name="T80" fmla="*/ 307 w 403"/>
                <a:gd name="T81" fmla="*/ 21 h 182"/>
                <a:gd name="T82" fmla="*/ 338 w 403"/>
                <a:gd name="T83" fmla="*/ 3 h 182"/>
                <a:gd name="T84" fmla="*/ 343 w 403"/>
                <a:gd name="T85" fmla="*/ 6 h 182"/>
                <a:gd name="T86" fmla="*/ 352 w 403"/>
                <a:gd name="T87" fmla="*/ 3 h 182"/>
                <a:gd name="T88" fmla="*/ 402 w 403"/>
                <a:gd name="T89" fmla="*/ 1 h 182"/>
                <a:gd name="T90" fmla="*/ 400 w 403"/>
                <a:gd name="T91" fmla="*/ 4 h 182"/>
                <a:gd name="T92" fmla="*/ 398 w 403"/>
                <a:gd name="T93" fmla="*/ 7 h 182"/>
                <a:gd name="T94" fmla="*/ 393 w 403"/>
                <a:gd name="T95" fmla="*/ 12 h 182"/>
                <a:gd name="T96" fmla="*/ 388 w 403"/>
                <a:gd name="T97" fmla="*/ 17 h 182"/>
                <a:gd name="T98" fmla="*/ 382 w 403"/>
                <a:gd name="T99" fmla="*/ 21 h 182"/>
                <a:gd name="T100" fmla="*/ 371 w 403"/>
                <a:gd name="T101" fmla="*/ 26 h 182"/>
                <a:gd name="T102" fmla="*/ 366 w 403"/>
                <a:gd name="T103" fmla="*/ 34 h 182"/>
                <a:gd name="T104" fmla="*/ 322 w 403"/>
                <a:gd name="T105" fmla="*/ 65 h 182"/>
                <a:gd name="T106" fmla="*/ 321 w 403"/>
                <a:gd name="T107" fmla="*/ 70 h 182"/>
                <a:gd name="T108" fmla="*/ 320 w 403"/>
                <a:gd name="T109" fmla="*/ 75 h 182"/>
                <a:gd name="T110" fmla="*/ 312 w 403"/>
                <a:gd name="T111" fmla="*/ 93 h 182"/>
                <a:gd name="T112" fmla="*/ 306 w 403"/>
                <a:gd name="T113" fmla="*/ 100 h 182"/>
                <a:gd name="T114" fmla="*/ 296 w 403"/>
                <a:gd name="T115" fmla="*/ 112 h 182"/>
                <a:gd name="T116" fmla="*/ 284 w 403"/>
                <a:gd name="T117" fmla="*/ 122 h 182"/>
                <a:gd name="T118" fmla="*/ 271 w 403"/>
                <a:gd name="T119" fmla="*/ 132 h 182"/>
                <a:gd name="T120" fmla="*/ 257 w 403"/>
                <a:gd name="T121" fmla="*/ 141 h 182"/>
                <a:gd name="T122" fmla="*/ 243 w 403"/>
                <a:gd name="T123" fmla="*/ 148 h 182"/>
                <a:gd name="T124" fmla="*/ 227 w 403"/>
                <a:gd name="T125" fmla="*/ 157 h 18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03"/>
                <a:gd name="T190" fmla="*/ 0 h 182"/>
                <a:gd name="T191" fmla="*/ 403 w 403"/>
                <a:gd name="T192" fmla="*/ 182 h 18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03" h="182">
                  <a:moveTo>
                    <a:pt x="221" y="158"/>
                  </a:moveTo>
                  <a:lnTo>
                    <a:pt x="217" y="160"/>
                  </a:lnTo>
                  <a:lnTo>
                    <a:pt x="212" y="161"/>
                  </a:lnTo>
                  <a:lnTo>
                    <a:pt x="210" y="159"/>
                  </a:lnTo>
                  <a:lnTo>
                    <a:pt x="207" y="160"/>
                  </a:lnTo>
                  <a:lnTo>
                    <a:pt x="205" y="160"/>
                  </a:lnTo>
                  <a:lnTo>
                    <a:pt x="201" y="161"/>
                  </a:lnTo>
                  <a:lnTo>
                    <a:pt x="198" y="161"/>
                  </a:lnTo>
                  <a:lnTo>
                    <a:pt x="195" y="162"/>
                  </a:lnTo>
                  <a:lnTo>
                    <a:pt x="192" y="162"/>
                  </a:lnTo>
                  <a:lnTo>
                    <a:pt x="189" y="161"/>
                  </a:lnTo>
                  <a:lnTo>
                    <a:pt x="189" y="159"/>
                  </a:lnTo>
                  <a:lnTo>
                    <a:pt x="191" y="157"/>
                  </a:lnTo>
                  <a:lnTo>
                    <a:pt x="189" y="157"/>
                  </a:lnTo>
                  <a:lnTo>
                    <a:pt x="185" y="157"/>
                  </a:lnTo>
                  <a:lnTo>
                    <a:pt x="182" y="157"/>
                  </a:lnTo>
                  <a:lnTo>
                    <a:pt x="181" y="158"/>
                  </a:lnTo>
                  <a:lnTo>
                    <a:pt x="180" y="159"/>
                  </a:lnTo>
                  <a:lnTo>
                    <a:pt x="178" y="159"/>
                  </a:lnTo>
                  <a:lnTo>
                    <a:pt x="178" y="157"/>
                  </a:lnTo>
                  <a:lnTo>
                    <a:pt x="180" y="156"/>
                  </a:lnTo>
                  <a:lnTo>
                    <a:pt x="183" y="151"/>
                  </a:lnTo>
                  <a:lnTo>
                    <a:pt x="174" y="151"/>
                  </a:lnTo>
                  <a:lnTo>
                    <a:pt x="173" y="153"/>
                  </a:lnTo>
                  <a:lnTo>
                    <a:pt x="171" y="154"/>
                  </a:lnTo>
                  <a:lnTo>
                    <a:pt x="169" y="155"/>
                  </a:lnTo>
                  <a:lnTo>
                    <a:pt x="170" y="153"/>
                  </a:lnTo>
                  <a:lnTo>
                    <a:pt x="170" y="151"/>
                  </a:lnTo>
                  <a:lnTo>
                    <a:pt x="169" y="151"/>
                  </a:lnTo>
                  <a:lnTo>
                    <a:pt x="167" y="151"/>
                  </a:lnTo>
                  <a:lnTo>
                    <a:pt x="165" y="153"/>
                  </a:lnTo>
                  <a:lnTo>
                    <a:pt x="162" y="154"/>
                  </a:lnTo>
                  <a:lnTo>
                    <a:pt x="157" y="159"/>
                  </a:lnTo>
                  <a:lnTo>
                    <a:pt x="156" y="161"/>
                  </a:lnTo>
                  <a:lnTo>
                    <a:pt x="155" y="164"/>
                  </a:lnTo>
                  <a:lnTo>
                    <a:pt x="153" y="166"/>
                  </a:lnTo>
                  <a:lnTo>
                    <a:pt x="152" y="169"/>
                  </a:lnTo>
                  <a:lnTo>
                    <a:pt x="152" y="166"/>
                  </a:lnTo>
                  <a:lnTo>
                    <a:pt x="152" y="165"/>
                  </a:lnTo>
                  <a:lnTo>
                    <a:pt x="152" y="164"/>
                  </a:lnTo>
                  <a:lnTo>
                    <a:pt x="150" y="166"/>
                  </a:lnTo>
                  <a:lnTo>
                    <a:pt x="149" y="168"/>
                  </a:lnTo>
                  <a:lnTo>
                    <a:pt x="148" y="169"/>
                  </a:lnTo>
                  <a:lnTo>
                    <a:pt x="147" y="170"/>
                  </a:lnTo>
                  <a:lnTo>
                    <a:pt x="146" y="172"/>
                  </a:lnTo>
                  <a:lnTo>
                    <a:pt x="146" y="173"/>
                  </a:lnTo>
                  <a:lnTo>
                    <a:pt x="146" y="175"/>
                  </a:lnTo>
                  <a:lnTo>
                    <a:pt x="145" y="177"/>
                  </a:lnTo>
                  <a:lnTo>
                    <a:pt x="145" y="178"/>
                  </a:lnTo>
                  <a:lnTo>
                    <a:pt x="143" y="181"/>
                  </a:lnTo>
                  <a:lnTo>
                    <a:pt x="142" y="181"/>
                  </a:lnTo>
                  <a:lnTo>
                    <a:pt x="141" y="180"/>
                  </a:lnTo>
                  <a:lnTo>
                    <a:pt x="139" y="178"/>
                  </a:lnTo>
                  <a:lnTo>
                    <a:pt x="139" y="177"/>
                  </a:lnTo>
                  <a:lnTo>
                    <a:pt x="138" y="176"/>
                  </a:lnTo>
                  <a:lnTo>
                    <a:pt x="137" y="168"/>
                  </a:lnTo>
                  <a:lnTo>
                    <a:pt x="135" y="160"/>
                  </a:lnTo>
                  <a:lnTo>
                    <a:pt x="133" y="153"/>
                  </a:lnTo>
                  <a:lnTo>
                    <a:pt x="130" y="145"/>
                  </a:lnTo>
                  <a:lnTo>
                    <a:pt x="129" y="143"/>
                  </a:lnTo>
                  <a:lnTo>
                    <a:pt x="126" y="135"/>
                  </a:lnTo>
                  <a:lnTo>
                    <a:pt x="122" y="129"/>
                  </a:lnTo>
                  <a:lnTo>
                    <a:pt x="118" y="122"/>
                  </a:lnTo>
                  <a:lnTo>
                    <a:pt x="113" y="116"/>
                  </a:lnTo>
                  <a:lnTo>
                    <a:pt x="109" y="111"/>
                  </a:lnTo>
                  <a:lnTo>
                    <a:pt x="98" y="100"/>
                  </a:lnTo>
                  <a:lnTo>
                    <a:pt x="92" y="96"/>
                  </a:lnTo>
                  <a:lnTo>
                    <a:pt x="88" y="93"/>
                  </a:lnTo>
                  <a:lnTo>
                    <a:pt x="77" y="85"/>
                  </a:lnTo>
                  <a:lnTo>
                    <a:pt x="66" y="79"/>
                  </a:lnTo>
                  <a:lnTo>
                    <a:pt x="55" y="73"/>
                  </a:lnTo>
                  <a:lnTo>
                    <a:pt x="44" y="67"/>
                  </a:lnTo>
                  <a:lnTo>
                    <a:pt x="32" y="62"/>
                  </a:lnTo>
                  <a:lnTo>
                    <a:pt x="20" y="57"/>
                  </a:lnTo>
                  <a:lnTo>
                    <a:pt x="9" y="53"/>
                  </a:lnTo>
                  <a:lnTo>
                    <a:pt x="0" y="50"/>
                  </a:lnTo>
                  <a:lnTo>
                    <a:pt x="266" y="50"/>
                  </a:lnTo>
                  <a:lnTo>
                    <a:pt x="266" y="45"/>
                  </a:lnTo>
                  <a:lnTo>
                    <a:pt x="284" y="45"/>
                  </a:lnTo>
                  <a:lnTo>
                    <a:pt x="294" y="36"/>
                  </a:lnTo>
                  <a:lnTo>
                    <a:pt x="294" y="21"/>
                  </a:lnTo>
                  <a:lnTo>
                    <a:pt x="307" y="21"/>
                  </a:lnTo>
                  <a:lnTo>
                    <a:pt x="338" y="1"/>
                  </a:lnTo>
                  <a:lnTo>
                    <a:pt x="338" y="3"/>
                  </a:lnTo>
                  <a:lnTo>
                    <a:pt x="343" y="3"/>
                  </a:lnTo>
                  <a:lnTo>
                    <a:pt x="343" y="6"/>
                  </a:lnTo>
                  <a:lnTo>
                    <a:pt x="352" y="6"/>
                  </a:lnTo>
                  <a:lnTo>
                    <a:pt x="352" y="3"/>
                  </a:lnTo>
                  <a:lnTo>
                    <a:pt x="401" y="0"/>
                  </a:lnTo>
                  <a:lnTo>
                    <a:pt x="402" y="1"/>
                  </a:lnTo>
                  <a:lnTo>
                    <a:pt x="402" y="2"/>
                  </a:lnTo>
                  <a:lnTo>
                    <a:pt x="400" y="4"/>
                  </a:lnTo>
                  <a:lnTo>
                    <a:pt x="400" y="5"/>
                  </a:lnTo>
                  <a:lnTo>
                    <a:pt x="398" y="7"/>
                  </a:lnTo>
                  <a:lnTo>
                    <a:pt x="396" y="10"/>
                  </a:lnTo>
                  <a:lnTo>
                    <a:pt x="393" y="12"/>
                  </a:lnTo>
                  <a:lnTo>
                    <a:pt x="391" y="15"/>
                  </a:lnTo>
                  <a:lnTo>
                    <a:pt x="388" y="17"/>
                  </a:lnTo>
                  <a:lnTo>
                    <a:pt x="385" y="19"/>
                  </a:lnTo>
                  <a:lnTo>
                    <a:pt x="382" y="21"/>
                  </a:lnTo>
                  <a:lnTo>
                    <a:pt x="377" y="23"/>
                  </a:lnTo>
                  <a:lnTo>
                    <a:pt x="371" y="26"/>
                  </a:lnTo>
                  <a:lnTo>
                    <a:pt x="366" y="29"/>
                  </a:lnTo>
                  <a:lnTo>
                    <a:pt x="366" y="34"/>
                  </a:lnTo>
                  <a:lnTo>
                    <a:pt x="321" y="60"/>
                  </a:lnTo>
                  <a:lnTo>
                    <a:pt x="322" y="65"/>
                  </a:lnTo>
                  <a:lnTo>
                    <a:pt x="322" y="67"/>
                  </a:lnTo>
                  <a:lnTo>
                    <a:pt x="321" y="70"/>
                  </a:lnTo>
                  <a:lnTo>
                    <a:pt x="321" y="72"/>
                  </a:lnTo>
                  <a:lnTo>
                    <a:pt x="320" y="75"/>
                  </a:lnTo>
                  <a:lnTo>
                    <a:pt x="319" y="77"/>
                  </a:lnTo>
                  <a:lnTo>
                    <a:pt x="312" y="93"/>
                  </a:lnTo>
                  <a:lnTo>
                    <a:pt x="311" y="94"/>
                  </a:lnTo>
                  <a:lnTo>
                    <a:pt x="306" y="100"/>
                  </a:lnTo>
                  <a:lnTo>
                    <a:pt x="301" y="106"/>
                  </a:lnTo>
                  <a:lnTo>
                    <a:pt x="296" y="112"/>
                  </a:lnTo>
                  <a:lnTo>
                    <a:pt x="289" y="118"/>
                  </a:lnTo>
                  <a:lnTo>
                    <a:pt x="284" y="122"/>
                  </a:lnTo>
                  <a:lnTo>
                    <a:pt x="278" y="127"/>
                  </a:lnTo>
                  <a:lnTo>
                    <a:pt x="271" y="132"/>
                  </a:lnTo>
                  <a:lnTo>
                    <a:pt x="265" y="136"/>
                  </a:lnTo>
                  <a:lnTo>
                    <a:pt x="257" y="141"/>
                  </a:lnTo>
                  <a:lnTo>
                    <a:pt x="251" y="145"/>
                  </a:lnTo>
                  <a:lnTo>
                    <a:pt x="243" y="148"/>
                  </a:lnTo>
                  <a:lnTo>
                    <a:pt x="235" y="151"/>
                  </a:lnTo>
                  <a:lnTo>
                    <a:pt x="227" y="157"/>
                  </a:lnTo>
                  <a:lnTo>
                    <a:pt x="221" y="158"/>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27658" name="Freeform 52"/>
            <p:cNvSpPr>
              <a:spLocks/>
            </p:cNvSpPr>
            <p:nvPr/>
          </p:nvSpPr>
          <p:spPr bwMode="auto">
            <a:xfrm>
              <a:off x="3717" y="2829"/>
              <a:ext cx="89" cy="94"/>
            </a:xfrm>
            <a:custGeom>
              <a:avLst/>
              <a:gdLst>
                <a:gd name="T0" fmla="*/ 8 w 89"/>
                <a:gd name="T1" fmla="*/ 93 h 94"/>
                <a:gd name="T2" fmla="*/ 0 w 89"/>
                <a:gd name="T3" fmla="*/ 93 h 94"/>
                <a:gd name="T4" fmla="*/ 0 w 89"/>
                <a:gd name="T5" fmla="*/ 85 h 94"/>
                <a:gd name="T6" fmla="*/ 5 w 89"/>
                <a:gd name="T7" fmla="*/ 85 h 94"/>
                <a:gd name="T8" fmla="*/ 5 w 89"/>
                <a:gd name="T9" fmla="*/ 83 h 94"/>
                <a:gd name="T10" fmla="*/ 6 w 89"/>
                <a:gd name="T11" fmla="*/ 82 h 94"/>
                <a:gd name="T12" fmla="*/ 8 w 89"/>
                <a:gd name="T13" fmla="*/ 81 h 94"/>
                <a:gd name="T14" fmla="*/ 10 w 89"/>
                <a:gd name="T15" fmla="*/ 81 h 94"/>
                <a:gd name="T16" fmla="*/ 10 w 89"/>
                <a:gd name="T17" fmla="*/ 82 h 94"/>
                <a:gd name="T18" fmla="*/ 11 w 89"/>
                <a:gd name="T19" fmla="*/ 82 h 94"/>
                <a:gd name="T20" fmla="*/ 11 w 89"/>
                <a:gd name="T21" fmla="*/ 83 h 94"/>
                <a:gd name="T22" fmla="*/ 11 w 89"/>
                <a:gd name="T23" fmla="*/ 85 h 94"/>
                <a:gd name="T24" fmla="*/ 27 w 89"/>
                <a:gd name="T25" fmla="*/ 85 h 94"/>
                <a:gd name="T26" fmla="*/ 27 w 89"/>
                <a:gd name="T27" fmla="*/ 82 h 94"/>
                <a:gd name="T28" fmla="*/ 16 w 89"/>
                <a:gd name="T29" fmla="*/ 82 h 94"/>
                <a:gd name="T30" fmla="*/ 16 w 89"/>
                <a:gd name="T31" fmla="*/ 65 h 94"/>
                <a:gd name="T32" fmla="*/ 33 w 89"/>
                <a:gd name="T33" fmla="*/ 65 h 94"/>
                <a:gd name="T34" fmla="*/ 33 w 89"/>
                <a:gd name="T35" fmla="*/ 55 h 94"/>
                <a:gd name="T36" fmla="*/ 44 w 89"/>
                <a:gd name="T37" fmla="*/ 55 h 94"/>
                <a:gd name="T38" fmla="*/ 44 w 89"/>
                <a:gd name="T39" fmla="*/ 33 h 94"/>
                <a:gd name="T40" fmla="*/ 6 w 89"/>
                <a:gd name="T41" fmla="*/ 30 h 94"/>
                <a:gd name="T42" fmla="*/ 44 w 89"/>
                <a:gd name="T43" fmla="*/ 30 h 94"/>
                <a:gd name="T44" fmla="*/ 44 w 89"/>
                <a:gd name="T45" fmla="*/ 27 h 94"/>
                <a:gd name="T46" fmla="*/ 34 w 89"/>
                <a:gd name="T47" fmla="*/ 25 h 94"/>
                <a:gd name="T48" fmla="*/ 44 w 89"/>
                <a:gd name="T49" fmla="*/ 25 h 94"/>
                <a:gd name="T50" fmla="*/ 44 w 89"/>
                <a:gd name="T51" fmla="*/ 12 h 94"/>
                <a:gd name="T52" fmla="*/ 9 w 89"/>
                <a:gd name="T53" fmla="*/ 10 h 94"/>
                <a:gd name="T54" fmla="*/ 45 w 89"/>
                <a:gd name="T55" fmla="*/ 10 h 94"/>
                <a:gd name="T56" fmla="*/ 45 w 89"/>
                <a:gd name="T57" fmla="*/ 0 h 94"/>
                <a:gd name="T58" fmla="*/ 47 w 89"/>
                <a:gd name="T59" fmla="*/ 0 h 94"/>
                <a:gd name="T60" fmla="*/ 47 w 89"/>
                <a:gd name="T61" fmla="*/ 10 h 94"/>
                <a:gd name="T62" fmla="*/ 81 w 89"/>
                <a:gd name="T63" fmla="*/ 10 h 94"/>
                <a:gd name="T64" fmla="*/ 47 w 89"/>
                <a:gd name="T65" fmla="*/ 12 h 94"/>
                <a:gd name="T66" fmla="*/ 48 w 89"/>
                <a:gd name="T67" fmla="*/ 26 h 94"/>
                <a:gd name="T68" fmla="*/ 57 w 89"/>
                <a:gd name="T69" fmla="*/ 26 h 94"/>
                <a:gd name="T70" fmla="*/ 48 w 89"/>
                <a:gd name="T71" fmla="*/ 27 h 94"/>
                <a:gd name="T72" fmla="*/ 48 w 89"/>
                <a:gd name="T73" fmla="*/ 30 h 94"/>
                <a:gd name="T74" fmla="*/ 88 w 89"/>
                <a:gd name="T75" fmla="*/ 30 h 94"/>
                <a:gd name="T76" fmla="*/ 48 w 89"/>
                <a:gd name="T77" fmla="*/ 33 h 94"/>
                <a:gd name="T78" fmla="*/ 47 w 89"/>
                <a:gd name="T79" fmla="*/ 48 h 94"/>
                <a:gd name="T80" fmla="*/ 59 w 89"/>
                <a:gd name="T81" fmla="*/ 48 h 94"/>
                <a:gd name="T82" fmla="*/ 59 w 89"/>
                <a:gd name="T83" fmla="*/ 57 h 94"/>
                <a:gd name="T84" fmla="*/ 54 w 89"/>
                <a:gd name="T85" fmla="*/ 57 h 94"/>
                <a:gd name="T86" fmla="*/ 54 w 89"/>
                <a:gd name="T87" fmla="*/ 77 h 94"/>
                <a:gd name="T88" fmla="*/ 59 w 89"/>
                <a:gd name="T89" fmla="*/ 77 h 94"/>
                <a:gd name="T90" fmla="*/ 59 w 89"/>
                <a:gd name="T91" fmla="*/ 74 h 94"/>
                <a:gd name="T92" fmla="*/ 63 w 89"/>
                <a:gd name="T93" fmla="*/ 74 h 94"/>
                <a:gd name="T94" fmla="*/ 63 w 89"/>
                <a:gd name="T95" fmla="*/ 77 h 94"/>
                <a:gd name="T96" fmla="*/ 67 w 89"/>
                <a:gd name="T97" fmla="*/ 77 h 94"/>
                <a:gd name="T98" fmla="*/ 67 w 89"/>
                <a:gd name="T99" fmla="*/ 74 h 94"/>
                <a:gd name="T100" fmla="*/ 77 w 89"/>
                <a:gd name="T101" fmla="*/ 74 h 94"/>
                <a:gd name="T102" fmla="*/ 77 w 89"/>
                <a:gd name="T103" fmla="*/ 81 h 94"/>
                <a:gd name="T104" fmla="*/ 46 w 89"/>
                <a:gd name="T105" fmla="*/ 81 h 94"/>
                <a:gd name="T106" fmla="*/ 46 w 89"/>
                <a:gd name="T107" fmla="*/ 85 h 94"/>
                <a:gd name="T108" fmla="*/ 77 w 89"/>
                <a:gd name="T109" fmla="*/ 85 h 94"/>
                <a:gd name="T110" fmla="*/ 77 w 89"/>
                <a:gd name="T111" fmla="*/ 93 h 94"/>
                <a:gd name="T112" fmla="*/ 8 w 89"/>
                <a:gd name="T113" fmla="*/ 93 h 9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9"/>
                <a:gd name="T172" fmla="*/ 0 h 94"/>
                <a:gd name="T173" fmla="*/ 89 w 89"/>
                <a:gd name="T174" fmla="*/ 94 h 9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9" h="94">
                  <a:moveTo>
                    <a:pt x="8" y="93"/>
                  </a:moveTo>
                  <a:lnTo>
                    <a:pt x="0" y="93"/>
                  </a:lnTo>
                  <a:lnTo>
                    <a:pt x="0" y="85"/>
                  </a:lnTo>
                  <a:lnTo>
                    <a:pt x="5" y="85"/>
                  </a:lnTo>
                  <a:lnTo>
                    <a:pt x="5" y="83"/>
                  </a:lnTo>
                  <a:lnTo>
                    <a:pt x="6" y="82"/>
                  </a:lnTo>
                  <a:lnTo>
                    <a:pt x="8" y="81"/>
                  </a:lnTo>
                  <a:lnTo>
                    <a:pt x="10" y="81"/>
                  </a:lnTo>
                  <a:lnTo>
                    <a:pt x="10" y="82"/>
                  </a:lnTo>
                  <a:lnTo>
                    <a:pt x="11" y="82"/>
                  </a:lnTo>
                  <a:lnTo>
                    <a:pt x="11" y="83"/>
                  </a:lnTo>
                  <a:lnTo>
                    <a:pt x="11" y="85"/>
                  </a:lnTo>
                  <a:lnTo>
                    <a:pt x="27" y="85"/>
                  </a:lnTo>
                  <a:lnTo>
                    <a:pt x="27" y="82"/>
                  </a:lnTo>
                  <a:lnTo>
                    <a:pt x="16" y="82"/>
                  </a:lnTo>
                  <a:lnTo>
                    <a:pt x="16" y="65"/>
                  </a:lnTo>
                  <a:lnTo>
                    <a:pt x="33" y="65"/>
                  </a:lnTo>
                  <a:lnTo>
                    <a:pt x="33" y="55"/>
                  </a:lnTo>
                  <a:lnTo>
                    <a:pt x="44" y="55"/>
                  </a:lnTo>
                  <a:lnTo>
                    <a:pt x="44" y="33"/>
                  </a:lnTo>
                  <a:lnTo>
                    <a:pt x="6" y="30"/>
                  </a:lnTo>
                  <a:lnTo>
                    <a:pt x="44" y="30"/>
                  </a:lnTo>
                  <a:lnTo>
                    <a:pt x="44" y="27"/>
                  </a:lnTo>
                  <a:lnTo>
                    <a:pt x="34" y="25"/>
                  </a:lnTo>
                  <a:lnTo>
                    <a:pt x="44" y="25"/>
                  </a:lnTo>
                  <a:lnTo>
                    <a:pt x="44" y="12"/>
                  </a:lnTo>
                  <a:lnTo>
                    <a:pt x="9" y="10"/>
                  </a:lnTo>
                  <a:lnTo>
                    <a:pt x="45" y="10"/>
                  </a:lnTo>
                  <a:lnTo>
                    <a:pt x="45" y="0"/>
                  </a:lnTo>
                  <a:lnTo>
                    <a:pt x="47" y="0"/>
                  </a:lnTo>
                  <a:lnTo>
                    <a:pt x="47" y="10"/>
                  </a:lnTo>
                  <a:lnTo>
                    <a:pt x="81" y="10"/>
                  </a:lnTo>
                  <a:lnTo>
                    <a:pt x="47" y="12"/>
                  </a:lnTo>
                  <a:lnTo>
                    <a:pt x="48" y="26"/>
                  </a:lnTo>
                  <a:lnTo>
                    <a:pt x="57" y="26"/>
                  </a:lnTo>
                  <a:lnTo>
                    <a:pt x="48" y="27"/>
                  </a:lnTo>
                  <a:lnTo>
                    <a:pt x="48" y="30"/>
                  </a:lnTo>
                  <a:lnTo>
                    <a:pt x="88" y="30"/>
                  </a:lnTo>
                  <a:lnTo>
                    <a:pt x="48" y="33"/>
                  </a:lnTo>
                  <a:lnTo>
                    <a:pt x="47" y="48"/>
                  </a:lnTo>
                  <a:lnTo>
                    <a:pt x="59" y="48"/>
                  </a:lnTo>
                  <a:lnTo>
                    <a:pt x="59" y="57"/>
                  </a:lnTo>
                  <a:lnTo>
                    <a:pt x="54" y="57"/>
                  </a:lnTo>
                  <a:lnTo>
                    <a:pt x="54" y="77"/>
                  </a:lnTo>
                  <a:lnTo>
                    <a:pt x="59" y="77"/>
                  </a:lnTo>
                  <a:lnTo>
                    <a:pt x="59" y="74"/>
                  </a:lnTo>
                  <a:lnTo>
                    <a:pt x="63" y="74"/>
                  </a:lnTo>
                  <a:lnTo>
                    <a:pt x="63" y="77"/>
                  </a:lnTo>
                  <a:lnTo>
                    <a:pt x="67" y="77"/>
                  </a:lnTo>
                  <a:lnTo>
                    <a:pt x="67" y="74"/>
                  </a:lnTo>
                  <a:lnTo>
                    <a:pt x="77" y="74"/>
                  </a:lnTo>
                  <a:lnTo>
                    <a:pt x="77" y="81"/>
                  </a:lnTo>
                  <a:lnTo>
                    <a:pt x="46" y="81"/>
                  </a:lnTo>
                  <a:lnTo>
                    <a:pt x="46" y="85"/>
                  </a:lnTo>
                  <a:lnTo>
                    <a:pt x="77" y="85"/>
                  </a:lnTo>
                  <a:lnTo>
                    <a:pt x="77" y="93"/>
                  </a:lnTo>
                  <a:lnTo>
                    <a:pt x="8" y="93"/>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27659" name="Freeform 53"/>
            <p:cNvSpPr>
              <a:spLocks/>
            </p:cNvSpPr>
            <p:nvPr/>
          </p:nvSpPr>
          <p:spPr bwMode="auto">
            <a:xfrm>
              <a:off x="3744" y="2827"/>
              <a:ext cx="17" cy="17"/>
            </a:xfrm>
            <a:custGeom>
              <a:avLst/>
              <a:gdLst>
                <a:gd name="T0" fmla="*/ 16 w 17"/>
                <a:gd name="T1" fmla="*/ 7 h 17"/>
                <a:gd name="T2" fmla="*/ 16 w 17"/>
                <a:gd name="T3" fmla="*/ 5 h 17"/>
                <a:gd name="T4" fmla="*/ 13 w 17"/>
                <a:gd name="T5" fmla="*/ 2 h 17"/>
                <a:gd name="T6" fmla="*/ 11 w 17"/>
                <a:gd name="T7" fmla="*/ 2 h 17"/>
                <a:gd name="T8" fmla="*/ 8 w 17"/>
                <a:gd name="T9" fmla="*/ 0 h 17"/>
                <a:gd name="T10" fmla="*/ 3 w 17"/>
                <a:gd name="T11" fmla="*/ 0 h 17"/>
                <a:gd name="T12" fmla="*/ 3 w 17"/>
                <a:gd name="T13" fmla="*/ 2 h 17"/>
                <a:gd name="T14" fmla="*/ 0 w 17"/>
                <a:gd name="T15" fmla="*/ 5 h 17"/>
                <a:gd name="T16" fmla="*/ 0 w 17"/>
                <a:gd name="T17" fmla="*/ 11 h 17"/>
                <a:gd name="T18" fmla="*/ 3 w 17"/>
                <a:gd name="T19" fmla="*/ 13 h 17"/>
                <a:gd name="T20" fmla="*/ 5 w 17"/>
                <a:gd name="T21" fmla="*/ 13 h 17"/>
                <a:gd name="T22" fmla="*/ 5 w 17"/>
                <a:gd name="T23" fmla="*/ 16 h 17"/>
                <a:gd name="T24" fmla="*/ 11 w 17"/>
                <a:gd name="T25" fmla="*/ 13 h 17"/>
                <a:gd name="T26" fmla="*/ 13 w 17"/>
                <a:gd name="T27" fmla="*/ 11 h 17"/>
                <a:gd name="T28" fmla="*/ 16 w 17"/>
                <a:gd name="T29" fmla="*/ 11 h 17"/>
                <a:gd name="T30" fmla="*/ 16 w 17"/>
                <a:gd name="T31" fmla="*/ 7 h 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7"/>
                <a:gd name="T49" fmla="*/ 0 h 17"/>
                <a:gd name="T50" fmla="*/ 17 w 17"/>
                <a:gd name="T51" fmla="*/ 17 h 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7" h="17">
                  <a:moveTo>
                    <a:pt x="16" y="7"/>
                  </a:moveTo>
                  <a:lnTo>
                    <a:pt x="16" y="5"/>
                  </a:lnTo>
                  <a:lnTo>
                    <a:pt x="13" y="2"/>
                  </a:lnTo>
                  <a:lnTo>
                    <a:pt x="11" y="2"/>
                  </a:lnTo>
                  <a:lnTo>
                    <a:pt x="8" y="0"/>
                  </a:lnTo>
                  <a:lnTo>
                    <a:pt x="3" y="0"/>
                  </a:lnTo>
                  <a:lnTo>
                    <a:pt x="3" y="2"/>
                  </a:lnTo>
                  <a:lnTo>
                    <a:pt x="0" y="5"/>
                  </a:lnTo>
                  <a:lnTo>
                    <a:pt x="0" y="11"/>
                  </a:lnTo>
                  <a:lnTo>
                    <a:pt x="3" y="13"/>
                  </a:lnTo>
                  <a:lnTo>
                    <a:pt x="5" y="13"/>
                  </a:lnTo>
                  <a:lnTo>
                    <a:pt x="5" y="16"/>
                  </a:lnTo>
                  <a:lnTo>
                    <a:pt x="11" y="13"/>
                  </a:lnTo>
                  <a:lnTo>
                    <a:pt x="13" y="11"/>
                  </a:lnTo>
                  <a:lnTo>
                    <a:pt x="16" y="11"/>
                  </a:lnTo>
                  <a:lnTo>
                    <a:pt x="16" y="7"/>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7660" name="Freeform 54"/>
            <p:cNvSpPr>
              <a:spLocks/>
            </p:cNvSpPr>
            <p:nvPr/>
          </p:nvSpPr>
          <p:spPr bwMode="auto">
            <a:xfrm>
              <a:off x="3778" y="2827"/>
              <a:ext cx="17" cy="17"/>
            </a:xfrm>
            <a:custGeom>
              <a:avLst/>
              <a:gdLst>
                <a:gd name="T0" fmla="*/ 16 w 17"/>
                <a:gd name="T1" fmla="*/ 7 h 17"/>
                <a:gd name="T2" fmla="*/ 16 w 17"/>
                <a:gd name="T3" fmla="*/ 2 h 17"/>
                <a:gd name="T4" fmla="*/ 13 w 17"/>
                <a:gd name="T5" fmla="*/ 2 h 17"/>
                <a:gd name="T6" fmla="*/ 13 w 17"/>
                <a:gd name="T7" fmla="*/ 0 h 17"/>
                <a:gd name="T8" fmla="*/ 8 w 17"/>
                <a:gd name="T9" fmla="*/ 0 h 17"/>
                <a:gd name="T10" fmla="*/ 6 w 17"/>
                <a:gd name="T11" fmla="*/ 2 h 17"/>
                <a:gd name="T12" fmla="*/ 3 w 17"/>
                <a:gd name="T13" fmla="*/ 2 h 17"/>
                <a:gd name="T14" fmla="*/ 3 w 17"/>
                <a:gd name="T15" fmla="*/ 5 h 17"/>
                <a:gd name="T16" fmla="*/ 0 w 17"/>
                <a:gd name="T17" fmla="*/ 7 h 17"/>
                <a:gd name="T18" fmla="*/ 0 w 17"/>
                <a:gd name="T19" fmla="*/ 8 h 17"/>
                <a:gd name="T20" fmla="*/ 3 w 17"/>
                <a:gd name="T21" fmla="*/ 11 h 17"/>
                <a:gd name="T22" fmla="*/ 3 w 17"/>
                <a:gd name="T23" fmla="*/ 13 h 17"/>
                <a:gd name="T24" fmla="*/ 8 w 17"/>
                <a:gd name="T25" fmla="*/ 13 h 17"/>
                <a:gd name="T26" fmla="*/ 8 w 17"/>
                <a:gd name="T27" fmla="*/ 16 h 17"/>
                <a:gd name="T28" fmla="*/ 13 w 17"/>
                <a:gd name="T29" fmla="*/ 13 h 17"/>
                <a:gd name="T30" fmla="*/ 16 w 17"/>
                <a:gd name="T31" fmla="*/ 11 h 17"/>
                <a:gd name="T32" fmla="*/ 16 w 17"/>
                <a:gd name="T33" fmla="*/ 7 h 1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
                <a:gd name="T52" fmla="*/ 0 h 17"/>
                <a:gd name="T53" fmla="*/ 17 w 17"/>
                <a:gd name="T54" fmla="*/ 17 h 1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 h="17">
                  <a:moveTo>
                    <a:pt x="16" y="7"/>
                  </a:moveTo>
                  <a:lnTo>
                    <a:pt x="16" y="2"/>
                  </a:lnTo>
                  <a:lnTo>
                    <a:pt x="13" y="2"/>
                  </a:lnTo>
                  <a:lnTo>
                    <a:pt x="13" y="0"/>
                  </a:lnTo>
                  <a:lnTo>
                    <a:pt x="8" y="0"/>
                  </a:lnTo>
                  <a:lnTo>
                    <a:pt x="6" y="2"/>
                  </a:lnTo>
                  <a:lnTo>
                    <a:pt x="3" y="2"/>
                  </a:lnTo>
                  <a:lnTo>
                    <a:pt x="3" y="5"/>
                  </a:lnTo>
                  <a:lnTo>
                    <a:pt x="0" y="7"/>
                  </a:lnTo>
                  <a:lnTo>
                    <a:pt x="0" y="8"/>
                  </a:lnTo>
                  <a:lnTo>
                    <a:pt x="3" y="11"/>
                  </a:lnTo>
                  <a:lnTo>
                    <a:pt x="3" y="13"/>
                  </a:lnTo>
                  <a:lnTo>
                    <a:pt x="8" y="13"/>
                  </a:lnTo>
                  <a:lnTo>
                    <a:pt x="8" y="16"/>
                  </a:lnTo>
                  <a:lnTo>
                    <a:pt x="13" y="13"/>
                  </a:lnTo>
                  <a:lnTo>
                    <a:pt x="16" y="11"/>
                  </a:lnTo>
                  <a:lnTo>
                    <a:pt x="16" y="7"/>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7661" name="Freeform 55"/>
            <p:cNvSpPr>
              <a:spLocks/>
            </p:cNvSpPr>
            <p:nvPr/>
          </p:nvSpPr>
          <p:spPr bwMode="auto">
            <a:xfrm>
              <a:off x="3764" y="2911"/>
              <a:ext cx="31" cy="17"/>
            </a:xfrm>
            <a:custGeom>
              <a:avLst/>
              <a:gdLst>
                <a:gd name="T0" fmla="*/ 0 w 31"/>
                <a:gd name="T1" fmla="*/ 0 h 17"/>
                <a:gd name="T2" fmla="*/ 30 w 31"/>
                <a:gd name="T3" fmla="*/ 0 h 17"/>
                <a:gd name="T4" fmla="*/ 27 w 31"/>
                <a:gd name="T5" fmla="*/ 16 h 17"/>
                <a:gd name="T6" fmla="*/ 0 w 31"/>
                <a:gd name="T7" fmla="*/ 16 h 17"/>
                <a:gd name="T8" fmla="*/ 0 w 31"/>
                <a:gd name="T9" fmla="*/ 0 h 17"/>
                <a:gd name="T10" fmla="*/ 0 60000 65536"/>
                <a:gd name="T11" fmla="*/ 0 60000 65536"/>
                <a:gd name="T12" fmla="*/ 0 60000 65536"/>
                <a:gd name="T13" fmla="*/ 0 60000 65536"/>
                <a:gd name="T14" fmla="*/ 0 60000 65536"/>
                <a:gd name="T15" fmla="*/ 0 w 31"/>
                <a:gd name="T16" fmla="*/ 0 h 17"/>
                <a:gd name="T17" fmla="*/ 31 w 31"/>
                <a:gd name="T18" fmla="*/ 17 h 17"/>
              </a:gdLst>
              <a:ahLst/>
              <a:cxnLst>
                <a:cxn ang="T10">
                  <a:pos x="T0" y="T1"/>
                </a:cxn>
                <a:cxn ang="T11">
                  <a:pos x="T2" y="T3"/>
                </a:cxn>
                <a:cxn ang="T12">
                  <a:pos x="T4" y="T5"/>
                </a:cxn>
                <a:cxn ang="T13">
                  <a:pos x="T6" y="T7"/>
                </a:cxn>
                <a:cxn ang="T14">
                  <a:pos x="T8" y="T9"/>
                </a:cxn>
              </a:cxnLst>
              <a:rect l="T15" t="T16" r="T17" b="T18"/>
              <a:pathLst>
                <a:path w="31" h="17">
                  <a:moveTo>
                    <a:pt x="0" y="0"/>
                  </a:moveTo>
                  <a:lnTo>
                    <a:pt x="30" y="0"/>
                  </a:lnTo>
                  <a:lnTo>
                    <a:pt x="27" y="16"/>
                  </a:lnTo>
                  <a:lnTo>
                    <a:pt x="0" y="16"/>
                  </a:lnTo>
                  <a:lnTo>
                    <a:pt x="0"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7662" name="Freeform 56"/>
            <p:cNvSpPr>
              <a:spLocks/>
            </p:cNvSpPr>
            <p:nvPr/>
          </p:nvSpPr>
          <p:spPr bwMode="auto">
            <a:xfrm>
              <a:off x="3726" y="2922"/>
              <a:ext cx="70" cy="17"/>
            </a:xfrm>
            <a:custGeom>
              <a:avLst/>
              <a:gdLst>
                <a:gd name="T0" fmla="*/ 0 w 70"/>
                <a:gd name="T1" fmla="*/ 16 h 17"/>
                <a:gd name="T2" fmla="*/ 66 w 70"/>
                <a:gd name="T3" fmla="*/ 16 h 17"/>
                <a:gd name="T4" fmla="*/ 69 w 70"/>
                <a:gd name="T5" fmla="*/ 0 h 17"/>
                <a:gd name="T6" fmla="*/ 0 w 70"/>
                <a:gd name="T7" fmla="*/ 0 h 17"/>
                <a:gd name="T8" fmla="*/ 0 w 70"/>
                <a:gd name="T9" fmla="*/ 16 h 17"/>
                <a:gd name="T10" fmla="*/ 0 60000 65536"/>
                <a:gd name="T11" fmla="*/ 0 60000 65536"/>
                <a:gd name="T12" fmla="*/ 0 60000 65536"/>
                <a:gd name="T13" fmla="*/ 0 60000 65536"/>
                <a:gd name="T14" fmla="*/ 0 60000 65536"/>
                <a:gd name="T15" fmla="*/ 0 w 70"/>
                <a:gd name="T16" fmla="*/ 0 h 17"/>
                <a:gd name="T17" fmla="*/ 70 w 70"/>
                <a:gd name="T18" fmla="*/ 17 h 17"/>
              </a:gdLst>
              <a:ahLst/>
              <a:cxnLst>
                <a:cxn ang="T10">
                  <a:pos x="T0" y="T1"/>
                </a:cxn>
                <a:cxn ang="T11">
                  <a:pos x="T2" y="T3"/>
                </a:cxn>
                <a:cxn ang="T12">
                  <a:pos x="T4" y="T5"/>
                </a:cxn>
                <a:cxn ang="T13">
                  <a:pos x="T6" y="T7"/>
                </a:cxn>
                <a:cxn ang="T14">
                  <a:pos x="T8" y="T9"/>
                </a:cxn>
              </a:cxnLst>
              <a:rect l="T15" t="T16" r="T17" b="T18"/>
              <a:pathLst>
                <a:path w="70" h="17">
                  <a:moveTo>
                    <a:pt x="0" y="16"/>
                  </a:moveTo>
                  <a:lnTo>
                    <a:pt x="66" y="16"/>
                  </a:lnTo>
                  <a:lnTo>
                    <a:pt x="69" y="0"/>
                  </a:lnTo>
                  <a:lnTo>
                    <a:pt x="0" y="0"/>
                  </a:lnTo>
                  <a:lnTo>
                    <a:pt x="0"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7663" name="Freeform 57"/>
            <p:cNvSpPr>
              <a:spLocks/>
            </p:cNvSpPr>
            <p:nvPr/>
          </p:nvSpPr>
          <p:spPr bwMode="auto">
            <a:xfrm>
              <a:off x="3726" y="2926"/>
              <a:ext cx="70" cy="17"/>
            </a:xfrm>
            <a:custGeom>
              <a:avLst/>
              <a:gdLst>
                <a:gd name="T0" fmla="*/ 69 w 70"/>
                <a:gd name="T1" fmla="*/ 0 h 17"/>
                <a:gd name="T2" fmla="*/ 0 w 70"/>
                <a:gd name="T3" fmla="*/ 0 h 17"/>
                <a:gd name="T4" fmla="*/ 0 w 70"/>
                <a:gd name="T5" fmla="*/ 16 h 17"/>
                <a:gd name="T6" fmla="*/ 69 w 70"/>
                <a:gd name="T7" fmla="*/ 16 h 17"/>
                <a:gd name="T8" fmla="*/ 69 w 70"/>
                <a:gd name="T9" fmla="*/ 0 h 17"/>
                <a:gd name="T10" fmla="*/ 0 60000 65536"/>
                <a:gd name="T11" fmla="*/ 0 60000 65536"/>
                <a:gd name="T12" fmla="*/ 0 60000 65536"/>
                <a:gd name="T13" fmla="*/ 0 60000 65536"/>
                <a:gd name="T14" fmla="*/ 0 60000 65536"/>
                <a:gd name="T15" fmla="*/ 0 w 70"/>
                <a:gd name="T16" fmla="*/ 0 h 17"/>
                <a:gd name="T17" fmla="*/ 70 w 70"/>
                <a:gd name="T18" fmla="*/ 17 h 17"/>
              </a:gdLst>
              <a:ahLst/>
              <a:cxnLst>
                <a:cxn ang="T10">
                  <a:pos x="T0" y="T1"/>
                </a:cxn>
                <a:cxn ang="T11">
                  <a:pos x="T2" y="T3"/>
                </a:cxn>
                <a:cxn ang="T12">
                  <a:pos x="T4" y="T5"/>
                </a:cxn>
                <a:cxn ang="T13">
                  <a:pos x="T6" y="T7"/>
                </a:cxn>
                <a:cxn ang="T14">
                  <a:pos x="T8" y="T9"/>
                </a:cxn>
              </a:cxnLst>
              <a:rect l="T15" t="T16" r="T17" b="T18"/>
              <a:pathLst>
                <a:path w="70" h="17">
                  <a:moveTo>
                    <a:pt x="69" y="0"/>
                  </a:moveTo>
                  <a:lnTo>
                    <a:pt x="0" y="0"/>
                  </a:lnTo>
                  <a:lnTo>
                    <a:pt x="0" y="16"/>
                  </a:lnTo>
                  <a:lnTo>
                    <a:pt x="69" y="16"/>
                  </a:lnTo>
                  <a:lnTo>
                    <a:pt x="69" y="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27664" name="Freeform 58"/>
            <p:cNvSpPr>
              <a:spLocks/>
            </p:cNvSpPr>
            <p:nvPr/>
          </p:nvSpPr>
          <p:spPr bwMode="auto">
            <a:xfrm>
              <a:off x="3726" y="2930"/>
              <a:ext cx="70" cy="17"/>
            </a:xfrm>
            <a:custGeom>
              <a:avLst/>
              <a:gdLst>
                <a:gd name="T0" fmla="*/ 65 w 70"/>
                <a:gd name="T1" fmla="*/ 16 h 17"/>
                <a:gd name="T2" fmla="*/ 10 w 70"/>
                <a:gd name="T3" fmla="*/ 16 h 17"/>
                <a:gd name="T4" fmla="*/ 7 w 70"/>
                <a:gd name="T5" fmla="*/ 8 h 17"/>
                <a:gd name="T6" fmla="*/ 2 w 70"/>
                <a:gd name="T7" fmla="*/ 8 h 17"/>
                <a:gd name="T8" fmla="*/ 0 w 70"/>
                <a:gd name="T9" fmla="*/ 0 h 17"/>
                <a:gd name="T10" fmla="*/ 69 w 70"/>
                <a:gd name="T11" fmla="*/ 0 h 17"/>
                <a:gd name="T12" fmla="*/ 65 w 70"/>
                <a:gd name="T13" fmla="*/ 16 h 17"/>
                <a:gd name="T14" fmla="*/ 0 60000 65536"/>
                <a:gd name="T15" fmla="*/ 0 60000 65536"/>
                <a:gd name="T16" fmla="*/ 0 60000 65536"/>
                <a:gd name="T17" fmla="*/ 0 60000 65536"/>
                <a:gd name="T18" fmla="*/ 0 60000 65536"/>
                <a:gd name="T19" fmla="*/ 0 60000 65536"/>
                <a:gd name="T20" fmla="*/ 0 60000 65536"/>
                <a:gd name="T21" fmla="*/ 0 w 70"/>
                <a:gd name="T22" fmla="*/ 0 h 17"/>
                <a:gd name="T23" fmla="*/ 70 w 70"/>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17">
                  <a:moveTo>
                    <a:pt x="65" y="16"/>
                  </a:moveTo>
                  <a:lnTo>
                    <a:pt x="10" y="16"/>
                  </a:lnTo>
                  <a:lnTo>
                    <a:pt x="7" y="8"/>
                  </a:lnTo>
                  <a:lnTo>
                    <a:pt x="2" y="8"/>
                  </a:lnTo>
                  <a:lnTo>
                    <a:pt x="0" y="0"/>
                  </a:lnTo>
                  <a:lnTo>
                    <a:pt x="69" y="0"/>
                  </a:lnTo>
                  <a:lnTo>
                    <a:pt x="65" y="16"/>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27665" name="Freeform 59"/>
            <p:cNvSpPr>
              <a:spLocks/>
            </p:cNvSpPr>
            <p:nvPr/>
          </p:nvSpPr>
          <p:spPr bwMode="auto">
            <a:xfrm>
              <a:off x="3735" y="2936"/>
              <a:ext cx="60" cy="17"/>
            </a:xfrm>
            <a:custGeom>
              <a:avLst/>
              <a:gdLst>
                <a:gd name="T0" fmla="*/ 0 w 60"/>
                <a:gd name="T1" fmla="*/ 16 h 17"/>
                <a:gd name="T2" fmla="*/ 59 w 60"/>
                <a:gd name="T3" fmla="*/ 16 h 17"/>
                <a:gd name="T4" fmla="*/ 59 w 60"/>
                <a:gd name="T5" fmla="*/ 0 h 17"/>
                <a:gd name="T6" fmla="*/ 0 w 60"/>
                <a:gd name="T7" fmla="*/ 0 h 17"/>
                <a:gd name="T8" fmla="*/ 0 w 60"/>
                <a:gd name="T9" fmla="*/ 16 h 17"/>
                <a:gd name="T10" fmla="*/ 0 60000 65536"/>
                <a:gd name="T11" fmla="*/ 0 60000 65536"/>
                <a:gd name="T12" fmla="*/ 0 60000 65536"/>
                <a:gd name="T13" fmla="*/ 0 60000 65536"/>
                <a:gd name="T14" fmla="*/ 0 60000 65536"/>
                <a:gd name="T15" fmla="*/ 0 w 60"/>
                <a:gd name="T16" fmla="*/ 0 h 17"/>
                <a:gd name="T17" fmla="*/ 60 w 60"/>
                <a:gd name="T18" fmla="*/ 17 h 17"/>
              </a:gdLst>
              <a:ahLst/>
              <a:cxnLst>
                <a:cxn ang="T10">
                  <a:pos x="T0" y="T1"/>
                </a:cxn>
                <a:cxn ang="T11">
                  <a:pos x="T2" y="T3"/>
                </a:cxn>
                <a:cxn ang="T12">
                  <a:pos x="T4" y="T5"/>
                </a:cxn>
                <a:cxn ang="T13">
                  <a:pos x="T6" y="T7"/>
                </a:cxn>
                <a:cxn ang="T14">
                  <a:pos x="T8" y="T9"/>
                </a:cxn>
              </a:cxnLst>
              <a:rect l="T15" t="T16" r="T17" b="T18"/>
              <a:pathLst>
                <a:path w="60" h="17">
                  <a:moveTo>
                    <a:pt x="0" y="16"/>
                  </a:moveTo>
                  <a:lnTo>
                    <a:pt x="59" y="16"/>
                  </a:lnTo>
                  <a:lnTo>
                    <a:pt x="59" y="0"/>
                  </a:lnTo>
                  <a:lnTo>
                    <a:pt x="0" y="0"/>
                  </a:lnTo>
                  <a:lnTo>
                    <a:pt x="0" y="16"/>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27666" name="Freeform 60"/>
            <p:cNvSpPr>
              <a:spLocks/>
            </p:cNvSpPr>
            <p:nvPr/>
          </p:nvSpPr>
          <p:spPr bwMode="auto">
            <a:xfrm>
              <a:off x="3745" y="2943"/>
              <a:ext cx="49" cy="40"/>
            </a:xfrm>
            <a:custGeom>
              <a:avLst/>
              <a:gdLst>
                <a:gd name="T0" fmla="*/ 48 w 49"/>
                <a:gd name="T1" fmla="*/ 7 h 40"/>
                <a:gd name="T2" fmla="*/ 48 w 49"/>
                <a:gd name="T3" fmla="*/ 0 h 40"/>
                <a:gd name="T4" fmla="*/ 0 w 49"/>
                <a:gd name="T5" fmla="*/ 0 h 40"/>
                <a:gd name="T6" fmla="*/ 0 w 49"/>
                <a:gd name="T7" fmla="*/ 39 h 40"/>
                <a:gd name="T8" fmla="*/ 32 w 49"/>
                <a:gd name="T9" fmla="*/ 39 h 40"/>
                <a:gd name="T10" fmla="*/ 32 w 49"/>
                <a:gd name="T11" fmla="*/ 9 h 40"/>
                <a:gd name="T12" fmla="*/ 48 w 49"/>
                <a:gd name="T13" fmla="*/ 9 h 40"/>
                <a:gd name="T14" fmla="*/ 48 w 49"/>
                <a:gd name="T15" fmla="*/ 7 h 40"/>
                <a:gd name="T16" fmla="*/ 0 60000 65536"/>
                <a:gd name="T17" fmla="*/ 0 60000 65536"/>
                <a:gd name="T18" fmla="*/ 0 60000 65536"/>
                <a:gd name="T19" fmla="*/ 0 60000 65536"/>
                <a:gd name="T20" fmla="*/ 0 60000 65536"/>
                <a:gd name="T21" fmla="*/ 0 60000 65536"/>
                <a:gd name="T22" fmla="*/ 0 60000 65536"/>
                <a:gd name="T23" fmla="*/ 0 60000 65536"/>
                <a:gd name="T24" fmla="*/ 0 w 49"/>
                <a:gd name="T25" fmla="*/ 0 h 40"/>
                <a:gd name="T26" fmla="*/ 49 w 49"/>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9" h="40">
                  <a:moveTo>
                    <a:pt x="48" y="7"/>
                  </a:moveTo>
                  <a:lnTo>
                    <a:pt x="48" y="0"/>
                  </a:lnTo>
                  <a:lnTo>
                    <a:pt x="0" y="0"/>
                  </a:lnTo>
                  <a:lnTo>
                    <a:pt x="0" y="39"/>
                  </a:lnTo>
                  <a:lnTo>
                    <a:pt x="32" y="39"/>
                  </a:lnTo>
                  <a:lnTo>
                    <a:pt x="32" y="9"/>
                  </a:lnTo>
                  <a:lnTo>
                    <a:pt x="48" y="9"/>
                  </a:lnTo>
                  <a:lnTo>
                    <a:pt x="48" y="7"/>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27667" name="Freeform 61"/>
            <p:cNvSpPr>
              <a:spLocks/>
            </p:cNvSpPr>
            <p:nvPr/>
          </p:nvSpPr>
          <p:spPr bwMode="auto">
            <a:xfrm>
              <a:off x="3778" y="2964"/>
              <a:ext cx="44" cy="17"/>
            </a:xfrm>
            <a:custGeom>
              <a:avLst/>
              <a:gdLst>
                <a:gd name="T0" fmla="*/ 43 w 44"/>
                <a:gd name="T1" fmla="*/ 16 h 17"/>
                <a:gd name="T2" fmla="*/ 0 w 44"/>
                <a:gd name="T3" fmla="*/ 16 h 17"/>
                <a:gd name="T4" fmla="*/ 0 w 44"/>
                <a:gd name="T5" fmla="*/ 0 h 17"/>
                <a:gd name="T6" fmla="*/ 31 w 44"/>
                <a:gd name="T7" fmla="*/ 0 h 17"/>
                <a:gd name="T8" fmla="*/ 43 w 44"/>
                <a:gd name="T9" fmla="*/ 16 h 17"/>
                <a:gd name="T10" fmla="*/ 0 60000 65536"/>
                <a:gd name="T11" fmla="*/ 0 60000 65536"/>
                <a:gd name="T12" fmla="*/ 0 60000 65536"/>
                <a:gd name="T13" fmla="*/ 0 60000 65536"/>
                <a:gd name="T14" fmla="*/ 0 60000 65536"/>
                <a:gd name="T15" fmla="*/ 0 w 44"/>
                <a:gd name="T16" fmla="*/ 0 h 17"/>
                <a:gd name="T17" fmla="*/ 44 w 44"/>
                <a:gd name="T18" fmla="*/ 17 h 17"/>
              </a:gdLst>
              <a:ahLst/>
              <a:cxnLst>
                <a:cxn ang="T10">
                  <a:pos x="T0" y="T1"/>
                </a:cxn>
                <a:cxn ang="T11">
                  <a:pos x="T2" y="T3"/>
                </a:cxn>
                <a:cxn ang="T12">
                  <a:pos x="T4" y="T5"/>
                </a:cxn>
                <a:cxn ang="T13">
                  <a:pos x="T6" y="T7"/>
                </a:cxn>
                <a:cxn ang="T14">
                  <a:pos x="T8" y="T9"/>
                </a:cxn>
              </a:cxnLst>
              <a:rect l="T15" t="T16" r="T17" b="T18"/>
              <a:pathLst>
                <a:path w="44" h="17">
                  <a:moveTo>
                    <a:pt x="43" y="16"/>
                  </a:moveTo>
                  <a:lnTo>
                    <a:pt x="0" y="16"/>
                  </a:lnTo>
                  <a:lnTo>
                    <a:pt x="0" y="0"/>
                  </a:lnTo>
                  <a:lnTo>
                    <a:pt x="31" y="0"/>
                  </a:lnTo>
                  <a:lnTo>
                    <a:pt x="43"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7668" name="Freeform 62"/>
            <p:cNvSpPr>
              <a:spLocks/>
            </p:cNvSpPr>
            <p:nvPr/>
          </p:nvSpPr>
          <p:spPr bwMode="auto">
            <a:xfrm>
              <a:off x="3721" y="2975"/>
              <a:ext cx="25" cy="17"/>
            </a:xfrm>
            <a:custGeom>
              <a:avLst/>
              <a:gdLst>
                <a:gd name="T0" fmla="*/ 0 w 25"/>
                <a:gd name="T1" fmla="*/ 16 h 17"/>
                <a:gd name="T2" fmla="*/ 0 w 25"/>
                <a:gd name="T3" fmla="*/ 8 h 17"/>
                <a:gd name="T4" fmla="*/ 24 w 25"/>
                <a:gd name="T5" fmla="*/ 0 h 17"/>
                <a:gd name="T6" fmla="*/ 24 w 25"/>
                <a:gd name="T7" fmla="*/ 9 h 17"/>
                <a:gd name="T8" fmla="*/ 0 w 25"/>
                <a:gd name="T9" fmla="*/ 16 h 17"/>
                <a:gd name="T10" fmla="*/ 0 60000 65536"/>
                <a:gd name="T11" fmla="*/ 0 60000 65536"/>
                <a:gd name="T12" fmla="*/ 0 60000 65536"/>
                <a:gd name="T13" fmla="*/ 0 60000 65536"/>
                <a:gd name="T14" fmla="*/ 0 60000 65536"/>
                <a:gd name="T15" fmla="*/ 0 w 25"/>
                <a:gd name="T16" fmla="*/ 0 h 17"/>
                <a:gd name="T17" fmla="*/ 25 w 25"/>
                <a:gd name="T18" fmla="*/ 17 h 17"/>
              </a:gdLst>
              <a:ahLst/>
              <a:cxnLst>
                <a:cxn ang="T10">
                  <a:pos x="T0" y="T1"/>
                </a:cxn>
                <a:cxn ang="T11">
                  <a:pos x="T2" y="T3"/>
                </a:cxn>
                <a:cxn ang="T12">
                  <a:pos x="T4" y="T5"/>
                </a:cxn>
                <a:cxn ang="T13">
                  <a:pos x="T6" y="T7"/>
                </a:cxn>
                <a:cxn ang="T14">
                  <a:pos x="T8" y="T9"/>
                </a:cxn>
              </a:cxnLst>
              <a:rect l="T15" t="T16" r="T17" b="T18"/>
              <a:pathLst>
                <a:path w="25" h="17">
                  <a:moveTo>
                    <a:pt x="0" y="16"/>
                  </a:moveTo>
                  <a:lnTo>
                    <a:pt x="0" y="8"/>
                  </a:lnTo>
                  <a:lnTo>
                    <a:pt x="24" y="0"/>
                  </a:lnTo>
                  <a:lnTo>
                    <a:pt x="24" y="9"/>
                  </a:lnTo>
                  <a:lnTo>
                    <a:pt x="0"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7669" name="Freeform 63"/>
            <p:cNvSpPr>
              <a:spLocks/>
            </p:cNvSpPr>
            <p:nvPr/>
          </p:nvSpPr>
          <p:spPr bwMode="auto">
            <a:xfrm>
              <a:off x="3612" y="2999"/>
              <a:ext cx="102" cy="40"/>
            </a:xfrm>
            <a:custGeom>
              <a:avLst/>
              <a:gdLst>
                <a:gd name="T0" fmla="*/ 73 w 102"/>
                <a:gd name="T1" fmla="*/ 30 h 40"/>
                <a:gd name="T2" fmla="*/ 75 w 102"/>
                <a:gd name="T3" fmla="*/ 39 h 40"/>
                <a:gd name="T4" fmla="*/ 23 w 102"/>
                <a:gd name="T5" fmla="*/ 39 h 40"/>
                <a:gd name="T6" fmla="*/ 25 w 102"/>
                <a:gd name="T7" fmla="*/ 36 h 40"/>
                <a:gd name="T8" fmla="*/ 18 w 102"/>
                <a:gd name="T9" fmla="*/ 29 h 40"/>
                <a:gd name="T10" fmla="*/ 47 w 102"/>
                <a:gd name="T11" fmla="*/ 17 h 40"/>
                <a:gd name="T12" fmla="*/ 19 w 102"/>
                <a:gd name="T13" fmla="*/ 18 h 40"/>
                <a:gd name="T14" fmla="*/ 19 w 102"/>
                <a:gd name="T15" fmla="*/ 15 h 40"/>
                <a:gd name="T16" fmla="*/ 0 w 102"/>
                <a:gd name="T17" fmla="*/ 9 h 40"/>
                <a:gd name="T18" fmla="*/ 0 w 102"/>
                <a:gd name="T19" fmla="*/ 0 h 40"/>
                <a:gd name="T20" fmla="*/ 101 w 102"/>
                <a:gd name="T21" fmla="*/ 0 h 40"/>
                <a:gd name="T22" fmla="*/ 40 w 102"/>
                <a:gd name="T23" fmla="*/ 30 h 40"/>
                <a:gd name="T24" fmla="*/ 73 w 102"/>
                <a:gd name="T25" fmla="*/ 30 h 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2"/>
                <a:gd name="T40" fmla="*/ 0 h 40"/>
                <a:gd name="T41" fmla="*/ 102 w 102"/>
                <a:gd name="T42" fmla="*/ 40 h 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2" h="40">
                  <a:moveTo>
                    <a:pt x="73" y="30"/>
                  </a:moveTo>
                  <a:lnTo>
                    <a:pt x="75" y="39"/>
                  </a:lnTo>
                  <a:lnTo>
                    <a:pt x="23" y="39"/>
                  </a:lnTo>
                  <a:lnTo>
                    <a:pt x="25" y="36"/>
                  </a:lnTo>
                  <a:lnTo>
                    <a:pt x="18" y="29"/>
                  </a:lnTo>
                  <a:lnTo>
                    <a:pt x="47" y="17"/>
                  </a:lnTo>
                  <a:lnTo>
                    <a:pt x="19" y="18"/>
                  </a:lnTo>
                  <a:lnTo>
                    <a:pt x="19" y="15"/>
                  </a:lnTo>
                  <a:lnTo>
                    <a:pt x="0" y="9"/>
                  </a:lnTo>
                  <a:lnTo>
                    <a:pt x="0" y="0"/>
                  </a:lnTo>
                  <a:lnTo>
                    <a:pt x="101" y="0"/>
                  </a:lnTo>
                  <a:lnTo>
                    <a:pt x="40" y="30"/>
                  </a:lnTo>
                  <a:lnTo>
                    <a:pt x="73" y="3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7670" name="Freeform 64"/>
            <p:cNvSpPr>
              <a:spLocks/>
            </p:cNvSpPr>
            <p:nvPr/>
          </p:nvSpPr>
          <p:spPr bwMode="auto">
            <a:xfrm>
              <a:off x="3660" y="3005"/>
              <a:ext cx="17" cy="17"/>
            </a:xfrm>
            <a:custGeom>
              <a:avLst/>
              <a:gdLst>
                <a:gd name="T0" fmla="*/ 16 w 17"/>
                <a:gd name="T1" fmla="*/ 3 h 17"/>
                <a:gd name="T2" fmla="*/ 16 w 17"/>
                <a:gd name="T3" fmla="*/ 11 h 17"/>
                <a:gd name="T4" fmla="*/ 0 w 17"/>
                <a:gd name="T5" fmla="*/ 16 h 17"/>
                <a:gd name="T6" fmla="*/ 0 w 17"/>
                <a:gd name="T7" fmla="*/ 2 h 17"/>
                <a:gd name="T8" fmla="*/ 6 w 17"/>
                <a:gd name="T9" fmla="*/ 0 h 17"/>
                <a:gd name="T10" fmla="*/ 10 w 17"/>
                <a:gd name="T11" fmla="*/ 0 h 17"/>
                <a:gd name="T12" fmla="*/ 13 w 17"/>
                <a:gd name="T13" fmla="*/ 0 h 17"/>
                <a:gd name="T14" fmla="*/ 15 w 17"/>
                <a:gd name="T15" fmla="*/ 1 h 17"/>
                <a:gd name="T16" fmla="*/ 15 w 17"/>
                <a:gd name="T17" fmla="*/ 2 h 17"/>
                <a:gd name="T18" fmla="*/ 16 w 17"/>
                <a:gd name="T19" fmla="*/ 3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17"/>
                <a:gd name="T32" fmla="*/ 17 w 17"/>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17">
                  <a:moveTo>
                    <a:pt x="16" y="3"/>
                  </a:moveTo>
                  <a:lnTo>
                    <a:pt x="16" y="11"/>
                  </a:lnTo>
                  <a:lnTo>
                    <a:pt x="0" y="16"/>
                  </a:lnTo>
                  <a:lnTo>
                    <a:pt x="0" y="2"/>
                  </a:lnTo>
                  <a:lnTo>
                    <a:pt x="6" y="0"/>
                  </a:lnTo>
                  <a:lnTo>
                    <a:pt x="10" y="0"/>
                  </a:lnTo>
                  <a:lnTo>
                    <a:pt x="13" y="0"/>
                  </a:lnTo>
                  <a:lnTo>
                    <a:pt x="15" y="1"/>
                  </a:lnTo>
                  <a:lnTo>
                    <a:pt x="15" y="2"/>
                  </a:lnTo>
                  <a:lnTo>
                    <a:pt x="16" y="3"/>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27671" name="Freeform 65"/>
            <p:cNvSpPr>
              <a:spLocks/>
            </p:cNvSpPr>
            <p:nvPr/>
          </p:nvSpPr>
          <p:spPr bwMode="auto">
            <a:xfrm>
              <a:off x="3684" y="3030"/>
              <a:ext cx="38" cy="17"/>
            </a:xfrm>
            <a:custGeom>
              <a:avLst/>
              <a:gdLst>
                <a:gd name="T0" fmla="*/ 1 w 38"/>
                <a:gd name="T1" fmla="*/ 0 h 17"/>
                <a:gd name="T2" fmla="*/ 3 w 38"/>
                <a:gd name="T3" fmla="*/ 8 h 17"/>
                <a:gd name="T4" fmla="*/ 0 w 38"/>
                <a:gd name="T5" fmla="*/ 13 h 17"/>
                <a:gd name="T6" fmla="*/ 0 w 38"/>
                <a:gd name="T7" fmla="*/ 16 h 17"/>
                <a:gd name="T8" fmla="*/ 30 w 38"/>
                <a:gd name="T9" fmla="*/ 16 h 17"/>
                <a:gd name="T10" fmla="*/ 30 w 38"/>
                <a:gd name="T11" fmla="*/ 9 h 17"/>
                <a:gd name="T12" fmla="*/ 32 w 38"/>
                <a:gd name="T13" fmla="*/ 8 h 17"/>
                <a:gd name="T14" fmla="*/ 37 w 38"/>
                <a:gd name="T15" fmla="*/ 0 h 17"/>
                <a:gd name="T16" fmla="*/ 1 w 38"/>
                <a:gd name="T17" fmla="*/ 0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
                <a:gd name="T28" fmla="*/ 0 h 17"/>
                <a:gd name="T29" fmla="*/ 38 w 38"/>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 h="17">
                  <a:moveTo>
                    <a:pt x="1" y="0"/>
                  </a:moveTo>
                  <a:lnTo>
                    <a:pt x="3" y="8"/>
                  </a:lnTo>
                  <a:lnTo>
                    <a:pt x="0" y="13"/>
                  </a:lnTo>
                  <a:lnTo>
                    <a:pt x="0" y="16"/>
                  </a:lnTo>
                  <a:lnTo>
                    <a:pt x="30" y="16"/>
                  </a:lnTo>
                  <a:lnTo>
                    <a:pt x="30" y="9"/>
                  </a:lnTo>
                  <a:lnTo>
                    <a:pt x="32" y="8"/>
                  </a:lnTo>
                  <a:lnTo>
                    <a:pt x="37" y="0"/>
                  </a:lnTo>
                  <a:lnTo>
                    <a:pt x="1"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7672" name="Freeform 66"/>
            <p:cNvSpPr>
              <a:spLocks/>
            </p:cNvSpPr>
            <p:nvPr/>
          </p:nvSpPr>
          <p:spPr bwMode="auto">
            <a:xfrm>
              <a:off x="3716" y="3030"/>
              <a:ext cx="211" cy="17"/>
            </a:xfrm>
            <a:custGeom>
              <a:avLst/>
              <a:gdLst>
                <a:gd name="T0" fmla="*/ 210 w 211"/>
                <a:gd name="T1" fmla="*/ 0 h 17"/>
                <a:gd name="T2" fmla="*/ 210 w 211"/>
                <a:gd name="T3" fmla="*/ 16 h 17"/>
                <a:gd name="T4" fmla="*/ 0 w 211"/>
                <a:gd name="T5" fmla="*/ 16 h 17"/>
                <a:gd name="T6" fmla="*/ 4 w 211"/>
                <a:gd name="T7" fmla="*/ 0 h 17"/>
                <a:gd name="T8" fmla="*/ 210 w 211"/>
                <a:gd name="T9" fmla="*/ 0 h 17"/>
                <a:gd name="T10" fmla="*/ 0 60000 65536"/>
                <a:gd name="T11" fmla="*/ 0 60000 65536"/>
                <a:gd name="T12" fmla="*/ 0 60000 65536"/>
                <a:gd name="T13" fmla="*/ 0 60000 65536"/>
                <a:gd name="T14" fmla="*/ 0 60000 65536"/>
                <a:gd name="T15" fmla="*/ 0 w 211"/>
                <a:gd name="T16" fmla="*/ 0 h 17"/>
                <a:gd name="T17" fmla="*/ 211 w 211"/>
                <a:gd name="T18" fmla="*/ 17 h 17"/>
              </a:gdLst>
              <a:ahLst/>
              <a:cxnLst>
                <a:cxn ang="T10">
                  <a:pos x="T0" y="T1"/>
                </a:cxn>
                <a:cxn ang="T11">
                  <a:pos x="T2" y="T3"/>
                </a:cxn>
                <a:cxn ang="T12">
                  <a:pos x="T4" y="T5"/>
                </a:cxn>
                <a:cxn ang="T13">
                  <a:pos x="T6" y="T7"/>
                </a:cxn>
                <a:cxn ang="T14">
                  <a:pos x="T8" y="T9"/>
                </a:cxn>
              </a:cxnLst>
              <a:rect l="T15" t="T16" r="T17" b="T18"/>
              <a:pathLst>
                <a:path w="211" h="17">
                  <a:moveTo>
                    <a:pt x="210" y="0"/>
                  </a:moveTo>
                  <a:lnTo>
                    <a:pt x="210" y="16"/>
                  </a:lnTo>
                  <a:lnTo>
                    <a:pt x="0" y="16"/>
                  </a:lnTo>
                  <a:lnTo>
                    <a:pt x="4" y="0"/>
                  </a:lnTo>
                  <a:lnTo>
                    <a:pt x="210"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7673" name="Freeform 67"/>
            <p:cNvSpPr>
              <a:spLocks/>
            </p:cNvSpPr>
            <p:nvPr/>
          </p:nvSpPr>
          <p:spPr bwMode="auto">
            <a:xfrm>
              <a:off x="3926" y="3025"/>
              <a:ext cx="40" cy="17"/>
            </a:xfrm>
            <a:custGeom>
              <a:avLst/>
              <a:gdLst>
                <a:gd name="T0" fmla="*/ 0 w 40"/>
                <a:gd name="T1" fmla="*/ 3 h 17"/>
                <a:gd name="T2" fmla="*/ 6 w 40"/>
                <a:gd name="T3" fmla="*/ 0 h 17"/>
                <a:gd name="T4" fmla="*/ 39 w 40"/>
                <a:gd name="T5" fmla="*/ 0 h 17"/>
                <a:gd name="T6" fmla="*/ 39 w 40"/>
                <a:gd name="T7" fmla="*/ 16 h 17"/>
                <a:gd name="T8" fmla="*/ 26 w 40"/>
                <a:gd name="T9" fmla="*/ 16 h 17"/>
                <a:gd name="T10" fmla="*/ 26 w 40"/>
                <a:gd name="T11" fmla="*/ 8 h 17"/>
                <a:gd name="T12" fmla="*/ 7 w 40"/>
                <a:gd name="T13" fmla="*/ 8 h 17"/>
                <a:gd name="T14" fmla="*/ 0 w 40"/>
                <a:gd name="T15" fmla="*/ 14 h 17"/>
                <a:gd name="T16" fmla="*/ 0 w 40"/>
                <a:gd name="T17" fmla="*/ 3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17"/>
                <a:gd name="T29" fmla="*/ 40 w 40"/>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17">
                  <a:moveTo>
                    <a:pt x="0" y="3"/>
                  </a:moveTo>
                  <a:lnTo>
                    <a:pt x="6" y="0"/>
                  </a:lnTo>
                  <a:lnTo>
                    <a:pt x="39" y="0"/>
                  </a:lnTo>
                  <a:lnTo>
                    <a:pt x="39" y="16"/>
                  </a:lnTo>
                  <a:lnTo>
                    <a:pt x="26" y="16"/>
                  </a:lnTo>
                  <a:lnTo>
                    <a:pt x="26" y="8"/>
                  </a:lnTo>
                  <a:lnTo>
                    <a:pt x="7" y="8"/>
                  </a:lnTo>
                  <a:lnTo>
                    <a:pt x="0" y="14"/>
                  </a:lnTo>
                  <a:lnTo>
                    <a:pt x="0" y="3"/>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7674" name="Freeform 68"/>
            <p:cNvSpPr>
              <a:spLocks/>
            </p:cNvSpPr>
            <p:nvPr/>
          </p:nvSpPr>
          <p:spPr bwMode="auto">
            <a:xfrm>
              <a:off x="3976" y="3001"/>
              <a:ext cx="22" cy="17"/>
            </a:xfrm>
            <a:custGeom>
              <a:avLst/>
              <a:gdLst>
                <a:gd name="T0" fmla="*/ 21 w 22"/>
                <a:gd name="T1" fmla="*/ 16 h 17"/>
                <a:gd name="T2" fmla="*/ 21 w 22"/>
                <a:gd name="T3" fmla="*/ 6 h 17"/>
                <a:gd name="T4" fmla="*/ 2 w 22"/>
                <a:gd name="T5" fmla="*/ 7 h 17"/>
                <a:gd name="T6" fmla="*/ 2 w 22"/>
                <a:gd name="T7" fmla="*/ 3 h 17"/>
                <a:gd name="T8" fmla="*/ 1 w 22"/>
                <a:gd name="T9" fmla="*/ 0 h 17"/>
                <a:gd name="T10" fmla="*/ 0 w 22"/>
                <a:gd name="T11" fmla="*/ 3 h 17"/>
                <a:gd name="T12" fmla="*/ 0 w 22"/>
                <a:gd name="T13" fmla="*/ 12 h 17"/>
                <a:gd name="T14" fmla="*/ 17 w 22"/>
                <a:gd name="T15" fmla="*/ 11 h 17"/>
                <a:gd name="T16" fmla="*/ 14 w 22"/>
                <a:gd name="T17" fmla="*/ 16 h 17"/>
                <a:gd name="T18" fmla="*/ 21 w 22"/>
                <a:gd name="T19" fmla="*/ 16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17"/>
                <a:gd name="T32" fmla="*/ 22 w 22"/>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17">
                  <a:moveTo>
                    <a:pt x="21" y="16"/>
                  </a:moveTo>
                  <a:lnTo>
                    <a:pt x="21" y="6"/>
                  </a:lnTo>
                  <a:lnTo>
                    <a:pt x="2" y="7"/>
                  </a:lnTo>
                  <a:lnTo>
                    <a:pt x="2" y="3"/>
                  </a:lnTo>
                  <a:lnTo>
                    <a:pt x="1" y="0"/>
                  </a:lnTo>
                  <a:lnTo>
                    <a:pt x="0" y="3"/>
                  </a:lnTo>
                  <a:lnTo>
                    <a:pt x="0" y="12"/>
                  </a:lnTo>
                  <a:lnTo>
                    <a:pt x="17" y="11"/>
                  </a:lnTo>
                  <a:lnTo>
                    <a:pt x="14" y="16"/>
                  </a:lnTo>
                  <a:lnTo>
                    <a:pt x="21"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7675" name="Freeform 69"/>
            <p:cNvSpPr>
              <a:spLocks/>
            </p:cNvSpPr>
            <p:nvPr/>
          </p:nvSpPr>
          <p:spPr bwMode="auto">
            <a:xfrm>
              <a:off x="3933" y="3002"/>
              <a:ext cx="65" cy="39"/>
            </a:xfrm>
            <a:custGeom>
              <a:avLst/>
              <a:gdLst>
                <a:gd name="T0" fmla="*/ 43 w 65"/>
                <a:gd name="T1" fmla="*/ 0 h 39"/>
                <a:gd name="T2" fmla="*/ 0 w 65"/>
                <a:gd name="T3" fmla="*/ 23 h 39"/>
                <a:gd name="T4" fmla="*/ 32 w 65"/>
                <a:gd name="T5" fmla="*/ 23 h 39"/>
                <a:gd name="T6" fmla="*/ 32 w 65"/>
                <a:gd name="T7" fmla="*/ 38 h 39"/>
                <a:gd name="T8" fmla="*/ 64 w 65"/>
                <a:gd name="T9" fmla="*/ 17 h 39"/>
                <a:gd name="T10" fmla="*/ 64 w 65"/>
                <a:gd name="T11" fmla="*/ 6 h 39"/>
                <a:gd name="T12" fmla="*/ 57 w 65"/>
                <a:gd name="T13" fmla="*/ 6 h 39"/>
                <a:gd name="T14" fmla="*/ 60 w 65"/>
                <a:gd name="T15" fmla="*/ 4 h 39"/>
                <a:gd name="T16" fmla="*/ 43 w 65"/>
                <a:gd name="T17" fmla="*/ 4 h 39"/>
                <a:gd name="T18" fmla="*/ 43 w 65"/>
                <a:gd name="T19" fmla="*/ 0 h 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5"/>
                <a:gd name="T31" fmla="*/ 0 h 39"/>
                <a:gd name="T32" fmla="*/ 65 w 65"/>
                <a:gd name="T33" fmla="*/ 39 h 3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5" h="39">
                  <a:moveTo>
                    <a:pt x="43" y="0"/>
                  </a:moveTo>
                  <a:lnTo>
                    <a:pt x="0" y="23"/>
                  </a:lnTo>
                  <a:lnTo>
                    <a:pt x="32" y="23"/>
                  </a:lnTo>
                  <a:lnTo>
                    <a:pt x="32" y="38"/>
                  </a:lnTo>
                  <a:lnTo>
                    <a:pt x="64" y="17"/>
                  </a:lnTo>
                  <a:lnTo>
                    <a:pt x="64" y="6"/>
                  </a:lnTo>
                  <a:lnTo>
                    <a:pt x="57" y="6"/>
                  </a:lnTo>
                  <a:lnTo>
                    <a:pt x="60" y="4"/>
                  </a:lnTo>
                  <a:lnTo>
                    <a:pt x="43" y="4"/>
                  </a:lnTo>
                  <a:lnTo>
                    <a:pt x="43" y="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27676" name="Freeform 70"/>
            <p:cNvSpPr>
              <a:spLocks/>
            </p:cNvSpPr>
            <p:nvPr/>
          </p:nvSpPr>
          <p:spPr bwMode="auto">
            <a:xfrm>
              <a:off x="3926" y="3033"/>
              <a:ext cx="27" cy="31"/>
            </a:xfrm>
            <a:custGeom>
              <a:avLst/>
              <a:gdLst>
                <a:gd name="T0" fmla="*/ 8 w 27"/>
                <a:gd name="T1" fmla="*/ 5 h 31"/>
                <a:gd name="T2" fmla="*/ 16 w 27"/>
                <a:gd name="T3" fmla="*/ 5 h 31"/>
                <a:gd name="T4" fmla="*/ 16 w 27"/>
                <a:gd name="T5" fmla="*/ 30 h 31"/>
                <a:gd name="T6" fmla="*/ 26 w 27"/>
                <a:gd name="T7" fmla="*/ 21 h 31"/>
                <a:gd name="T8" fmla="*/ 26 w 27"/>
                <a:gd name="T9" fmla="*/ 0 h 31"/>
                <a:gd name="T10" fmla="*/ 7 w 27"/>
                <a:gd name="T11" fmla="*/ 0 h 31"/>
                <a:gd name="T12" fmla="*/ 0 w 27"/>
                <a:gd name="T13" fmla="*/ 5 h 31"/>
                <a:gd name="T14" fmla="*/ 8 w 27"/>
                <a:gd name="T15" fmla="*/ 5 h 31"/>
                <a:gd name="T16" fmla="*/ 0 60000 65536"/>
                <a:gd name="T17" fmla="*/ 0 60000 65536"/>
                <a:gd name="T18" fmla="*/ 0 60000 65536"/>
                <a:gd name="T19" fmla="*/ 0 60000 65536"/>
                <a:gd name="T20" fmla="*/ 0 60000 65536"/>
                <a:gd name="T21" fmla="*/ 0 60000 65536"/>
                <a:gd name="T22" fmla="*/ 0 60000 65536"/>
                <a:gd name="T23" fmla="*/ 0 60000 65536"/>
                <a:gd name="T24" fmla="*/ 0 w 27"/>
                <a:gd name="T25" fmla="*/ 0 h 31"/>
                <a:gd name="T26" fmla="*/ 27 w 27"/>
                <a:gd name="T27" fmla="*/ 31 h 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 h="31">
                  <a:moveTo>
                    <a:pt x="8" y="5"/>
                  </a:moveTo>
                  <a:lnTo>
                    <a:pt x="16" y="5"/>
                  </a:lnTo>
                  <a:lnTo>
                    <a:pt x="16" y="30"/>
                  </a:lnTo>
                  <a:lnTo>
                    <a:pt x="26" y="21"/>
                  </a:lnTo>
                  <a:lnTo>
                    <a:pt x="26" y="0"/>
                  </a:lnTo>
                  <a:lnTo>
                    <a:pt x="7" y="0"/>
                  </a:lnTo>
                  <a:lnTo>
                    <a:pt x="0" y="5"/>
                  </a:lnTo>
                  <a:lnTo>
                    <a:pt x="8" y="5"/>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27677" name="Freeform 71"/>
            <p:cNvSpPr>
              <a:spLocks/>
            </p:cNvSpPr>
            <p:nvPr/>
          </p:nvSpPr>
          <p:spPr bwMode="auto">
            <a:xfrm>
              <a:off x="3869" y="2987"/>
              <a:ext cx="23" cy="44"/>
            </a:xfrm>
            <a:custGeom>
              <a:avLst/>
              <a:gdLst>
                <a:gd name="T0" fmla="*/ 12 w 23"/>
                <a:gd name="T1" fmla="*/ 43 h 44"/>
                <a:gd name="T2" fmla="*/ 22 w 23"/>
                <a:gd name="T3" fmla="*/ 0 h 44"/>
                <a:gd name="T4" fmla="*/ 13 w 23"/>
                <a:gd name="T5" fmla="*/ 0 h 44"/>
                <a:gd name="T6" fmla="*/ 0 w 23"/>
                <a:gd name="T7" fmla="*/ 43 h 44"/>
                <a:gd name="T8" fmla="*/ 12 w 23"/>
                <a:gd name="T9" fmla="*/ 43 h 44"/>
                <a:gd name="T10" fmla="*/ 0 60000 65536"/>
                <a:gd name="T11" fmla="*/ 0 60000 65536"/>
                <a:gd name="T12" fmla="*/ 0 60000 65536"/>
                <a:gd name="T13" fmla="*/ 0 60000 65536"/>
                <a:gd name="T14" fmla="*/ 0 60000 65536"/>
                <a:gd name="T15" fmla="*/ 0 w 23"/>
                <a:gd name="T16" fmla="*/ 0 h 44"/>
                <a:gd name="T17" fmla="*/ 23 w 23"/>
                <a:gd name="T18" fmla="*/ 44 h 44"/>
              </a:gdLst>
              <a:ahLst/>
              <a:cxnLst>
                <a:cxn ang="T10">
                  <a:pos x="T0" y="T1"/>
                </a:cxn>
                <a:cxn ang="T11">
                  <a:pos x="T2" y="T3"/>
                </a:cxn>
                <a:cxn ang="T12">
                  <a:pos x="T4" y="T5"/>
                </a:cxn>
                <a:cxn ang="T13">
                  <a:pos x="T6" y="T7"/>
                </a:cxn>
                <a:cxn ang="T14">
                  <a:pos x="T8" y="T9"/>
                </a:cxn>
              </a:cxnLst>
              <a:rect l="T15" t="T16" r="T17" b="T18"/>
              <a:pathLst>
                <a:path w="23" h="44">
                  <a:moveTo>
                    <a:pt x="12" y="43"/>
                  </a:moveTo>
                  <a:lnTo>
                    <a:pt x="22" y="0"/>
                  </a:lnTo>
                  <a:lnTo>
                    <a:pt x="13" y="0"/>
                  </a:lnTo>
                  <a:lnTo>
                    <a:pt x="0" y="43"/>
                  </a:lnTo>
                  <a:lnTo>
                    <a:pt x="12" y="43"/>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7678" name="Freeform 72"/>
            <p:cNvSpPr>
              <a:spLocks/>
            </p:cNvSpPr>
            <p:nvPr/>
          </p:nvSpPr>
          <p:spPr bwMode="auto">
            <a:xfrm>
              <a:off x="3698" y="2990"/>
              <a:ext cx="67" cy="41"/>
            </a:xfrm>
            <a:custGeom>
              <a:avLst/>
              <a:gdLst>
                <a:gd name="T0" fmla="*/ 57 w 67"/>
                <a:gd name="T1" fmla="*/ 0 h 41"/>
                <a:gd name="T2" fmla="*/ 66 w 67"/>
                <a:gd name="T3" fmla="*/ 0 h 41"/>
                <a:gd name="T4" fmla="*/ 15 w 67"/>
                <a:gd name="T5" fmla="*/ 40 h 41"/>
                <a:gd name="T6" fmla="*/ 0 w 67"/>
                <a:gd name="T7" fmla="*/ 40 h 41"/>
                <a:gd name="T8" fmla="*/ 57 w 67"/>
                <a:gd name="T9" fmla="*/ 0 h 41"/>
                <a:gd name="T10" fmla="*/ 0 60000 65536"/>
                <a:gd name="T11" fmla="*/ 0 60000 65536"/>
                <a:gd name="T12" fmla="*/ 0 60000 65536"/>
                <a:gd name="T13" fmla="*/ 0 60000 65536"/>
                <a:gd name="T14" fmla="*/ 0 60000 65536"/>
                <a:gd name="T15" fmla="*/ 0 w 67"/>
                <a:gd name="T16" fmla="*/ 0 h 41"/>
                <a:gd name="T17" fmla="*/ 67 w 67"/>
                <a:gd name="T18" fmla="*/ 41 h 41"/>
              </a:gdLst>
              <a:ahLst/>
              <a:cxnLst>
                <a:cxn ang="T10">
                  <a:pos x="T0" y="T1"/>
                </a:cxn>
                <a:cxn ang="T11">
                  <a:pos x="T2" y="T3"/>
                </a:cxn>
                <a:cxn ang="T12">
                  <a:pos x="T4" y="T5"/>
                </a:cxn>
                <a:cxn ang="T13">
                  <a:pos x="T6" y="T7"/>
                </a:cxn>
                <a:cxn ang="T14">
                  <a:pos x="T8" y="T9"/>
                </a:cxn>
              </a:cxnLst>
              <a:rect l="T15" t="T16" r="T17" b="T18"/>
              <a:pathLst>
                <a:path w="67" h="41">
                  <a:moveTo>
                    <a:pt x="57" y="0"/>
                  </a:moveTo>
                  <a:lnTo>
                    <a:pt x="66" y="0"/>
                  </a:lnTo>
                  <a:lnTo>
                    <a:pt x="15" y="40"/>
                  </a:lnTo>
                  <a:lnTo>
                    <a:pt x="0" y="40"/>
                  </a:lnTo>
                  <a:lnTo>
                    <a:pt x="57"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7679" name="Freeform 73"/>
            <p:cNvSpPr>
              <a:spLocks/>
            </p:cNvSpPr>
            <p:nvPr/>
          </p:nvSpPr>
          <p:spPr bwMode="auto">
            <a:xfrm>
              <a:off x="3612" y="2971"/>
              <a:ext cx="509" cy="60"/>
            </a:xfrm>
            <a:custGeom>
              <a:avLst/>
              <a:gdLst>
                <a:gd name="T0" fmla="*/ 73 w 509"/>
                <a:gd name="T1" fmla="*/ 59 h 60"/>
                <a:gd name="T2" fmla="*/ 40 w 509"/>
                <a:gd name="T3" fmla="*/ 59 h 60"/>
                <a:gd name="T4" fmla="*/ 100 w 509"/>
                <a:gd name="T5" fmla="*/ 28 h 60"/>
                <a:gd name="T6" fmla="*/ 0 w 509"/>
                <a:gd name="T7" fmla="*/ 28 h 60"/>
                <a:gd name="T8" fmla="*/ 109 w 509"/>
                <a:gd name="T9" fmla="*/ 11 h 60"/>
                <a:gd name="T10" fmla="*/ 132 w 509"/>
                <a:gd name="T11" fmla="*/ 8 h 60"/>
                <a:gd name="T12" fmla="*/ 132 w 509"/>
                <a:gd name="T13" fmla="*/ 10 h 60"/>
                <a:gd name="T14" fmla="*/ 165 w 509"/>
                <a:gd name="T15" fmla="*/ 10 h 60"/>
                <a:gd name="T16" fmla="*/ 165 w 509"/>
                <a:gd name="T17" fmla="*/ 0 h 60"/>
                <a:gd name="T18" fmla="*/ 344 w 509"/>
                <a:gd name="T19" fmla="*/ 0 h 60"/>
                <a:gd name="T20" fmla="*/ 351 w 509"/>
                <a:gd name="T21" fmla="*/ 0 h 60"/>
                <a:gd name="T22" fmla="*/ 417 w 509"/>
                <a:gd name="T23" fmla="*/ 0 h 60"/>
                <a:gd name="T24" fmla="*/ 452 w 509"/>
                <a:gd name="T25" fmla="*/ 12 h 60"/>
                <a:gd name="T26" fmla="*/ 508 w 509"/>
                <a:gd name="T27" fmla="*/ 23 h 60"/>
                <a:gd name="T28" fmla="*/ 508 w 509"/>
                <a:gd name="T29" fmla="*/ 25 h 60"/>
                <a:gd name="T30" fmla="*/ 384 w 509"/>
                <a:gd name="T31" fmla="*/ 32 h 60"/>
                <a:gd name="T32" fmla="*/ 366 w 509"/>
                <a:gd name="T33" fmla="*/ 33 h 60"/>
                <a:gd name="T34" fmla="*/ 366 w 509"/>
                <a:gd name="T35" fmla="*/ 30 h 60"/>
                <a:gd name="T36" fmla="*/ 365 w 509"/>
                <a:gd name="T37" fmla="*/ 29 h 60"/>
                <a:gd name="T38" fmla="*/ 363 w 509"/>
                <a:gd name="T39" fmla="*/ 30 h 60"/>
                <a:gd name="T40" fmla="*/ 320 w 509"/>
                <a:gd name="T41" fmla="*/ 53 h 60"/>
                <a:gd name="T42" fmla="*/ 313 w 509"/>
                <a:gd name="T43" fmla="*/ 56 h 60"/>
                <a:gd name="T44" fmla="*/ 313 w 509"/>
                <a:gd name="T45" fmla="*/ 59 h 60"/>
                <a:gd name="T46" fmla="*/ 269 w 509"/>
                <a:gd name="T47" fmla="*/ 59 h 60"/>
                <a:gd name="T48" fmla="*/ 278 w 509"/>
                <a:gd name="T49" fmla="*/ 16 h 60"/>
                <a:gd name="T50" fmla="*/ 270 w 509"/>
                <a:gd name="T51" fmla="*/ 16 h 60"/>
                <a:gd name="T52" fmla="*/ 256 w 509"/>
                <a:gd name="T53" fmla="*/ 59 h 60"/>
                <a:gd name="T54" fmla="*/ 100 w 509"/>
                <a:gd name="T55" fmla="*/ 59 h 60"/>
                <a:gd name="T56" fmla="*/ 151 w 509"/>
                <a:gd name="T57" fmla="*/ 19 h 60"/>
                <a:gd name="T58" fmla="*/ 142 w 509"/>
                <a:gd name="T59" fmla="*/ 19 h 60"/>
                <a:gd name="T60" fmla="*/ 85 w 509"/>
                <a:gd name="T61" fmla="*/ 59 h 60"/>
                <a:gd name="T62" fmla="*/ 73 w 509"/>
                <a:gd name="T63" fmla="*/ 59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09"/>
                <a:gd name="T97" fmla="*/ 0 h 60"/>
                <a:gd name="T98" fmla="*/ 509 w 509"/>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09" h="60">
                  <a:moveTo>
                    <a:pt x="73" y="59"/>
                  </a:moveTo>
                  <a:lnTo>
                    <a:pt x="40" y="59"/>
                  </a:lnTo>
                  <a:lnTo>
                    <a:pt x="100" y="28"/>
                  </a:lnTo>
                  <a:lnTo>
                    <a:pt x="0" y="28"/>
                  </a:lnTo>
                  <a:lnTo>
                    <a:pt x="109" y="11"/>
                  </a:lnTo>
                  <a:lnTo>
                    <a:pt x="132" y="8"/>
                  </a:lnTo>
                  <a:lnTo>
                    <a:pt x="132" y="10"/>
                  </a:lnTo>
                  <a:lnTo>
                    <a:pt x="165" y="10"/>
                  </a:lnTo>
                  <a:lnTo>
                    <a:pt x="165" y="0"/>
                  </a:lnTo>
                  <a:lnTo>
                    <a:pt x="344" y="0"/>
                  </a:lnTo>
                  <a:lnTo>
                    <a:pt x="351" y="0"/>
                  </a:lnTo>
                  <a:lnTo>
                    <a:pt x="417" y="0"/>
                  </a:lnTo>
                  <a:lnTo>
                    <a:pt x="452" y="12"/>
                  </a:lnTo>
                  <a:lnTo>
                    <a:pt x="508" y="23"/>
                  </a:lnTo>
                  <a:lnTo>
                    <a:pt x="508" y="25"/>
                  </a:lnTo>
                  <a:lnTo>
                    <a:pt x="384" y="32"/>
                  </a:lnTo>
                  <a:lnTo>
                    <a:pt x="366" y="33"/>
                  </a:lnTo>
                  <a:lnTo>
                    <a:pt x="366" y="30"/>
                  </a:lnTo>
                  <a:lnTo>
                    <a:pt x="365" y="29"/>
                  </a:lnTo>
                  <a:lnTo>
                    <a:pt x="363" y="30"/>
                  </a:lnTo>
                  <a:lnTo>
                    <a:pt x="320" y="53"/>
                  </a:lnTo>
                  <a:lnTo>
                    <a:pt x="313" y="56"/>
                  </a:lnTo>
                  <a:lnTo>
                    <a:pt x="313" y="59"/>
                  </a:lnTo>
                  <a:lnTo>
                    <a:pt x="269" y="59"/>
                  </a:lnTo>
                  <a:lnTo>
                    <a:pt x="278" y="16"/>
                  </a:lnTo>
                  <a:lnTo>
                    <a:pt x="270" y="16"/>
                  </a:lnTo>
                  <a:lnTo>
                    <a:pt x="256" y="59"/>
                  </a:lnTo>
                  <a:lnTo>
                    <a:pt x="100" y="59"/>
                  </a:lnTo>
                  <a:lnTo>
                    <a:pt x="151" y="19"/>
                  </a:lnTo>
                  <a:lnTo>
                    <a:pt x="142" y="19"/>
                  </a:lnTo>
                  <a:lnTo>
                    <a:pt x="85" y="59"/>
                  </a:lnTo>
                  <a:lnTo>
                    <a:pt x="73" y="59"/>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27680" name="Freeform 74"/>
            <p:cNvSpPr>
              <a:spLocks/>
            </p:cNvSpPr>
            <p:nvPr/>
          </p:nvSpPr>
          <p:spPr bwMode="auto">
            <a:xfrm>
              <a:off x="3997" y="2997"/>
              <a:ext cx="124" cy="25"/>
            </a:xfrm>
            <a:custGeom>
              <a:avLst/>
              <a:gdLst>
                <a:gd name="T0" fmla="*/ 123 w 124"/>
                <a:gd name="T1" fmla="*/ 0 h 25"/>
                <a:gd name="T2" fmla="*/ 0 w 124"/>
                <a:gd name="T3" fmla="*/ 6 h 25"/>
                <a:gd name="T4" fmla="*/ 0 w 124"/>
                <a:gd name="T5" fmla="*/ 24 h 25"/>
                <a:gd name="T6" fmla="*/ 5 w 124"/>
                <a:gd name="T7" fmla="*/ 23 h 25"/>
                <a:gd name="T8" fmla="*/ 5 w 124"/>
                <a:gd name="T9" fmla="*/ 16 h 25"/>
                <a:gd name="T10" fmla="*/ 5 w 124"/>
                <a:gd name="T11" fmla="*/ 15 h 25"/>
                <a:gd name="T12" fmla="*/ 6 w 124"/>
                <a:gd name="T13" fmla="*/ 14 h 25"/>
                <a:gd name="T14" fmla="*/ 8 w 124"/>
                <a:gd name="T15" fmla="*/ 14 h 25"/>
                <a:gd name="T16" fmla="*/ 8 w 124"/>
                <a:gd name="T17" fmla="*/ 13 h 25"/>
                <a:gd name="T18" fmla="*/ 9 w 124"/>
                <a:gd name="T19" fmla="*/ 12 h 25"/>
                <a:gd name="T20" fmla="*/ 10 w 124"/>
                <a:gd name="T21" fmla="*/ 12 h 25"/>
                <a:gd name="T22" fmla="*/ 11 w 124"/>
                <a:gd name="T23" fmla="*/ 13 h 25"/>
                <a:gd name="T24" fmla="*/ 12 w 124"/>
                <a:gd name="T25" fmla="*/ 13 h 25"/>
                <a:gd name="T26" fmla="*/ 13 w 124"/>
                <a:gd name="T27" fmla="*/ 14 h 25"/>
                <a:gd name="T28" fmla="*/ 14 w 124"/>
                <a:gd name="T29" fmla="*/ 16 h 25"/>
                <a:gd name="T30" fmla="*/ 14 w 124"/>
                <a:gd name="T31" fmla="*/ 17 h 25"/>
                <a:gd name="T32" fmla="*/ 13 w 124"/>
                <a:gd name="T33" fmla="*/ 23 h 25"/>
                <a:gd name="T34" fmla="*/ 62 w 124"/>
                <a:gd name="T35" fmla="*/ 20 h 25"/>
                <a:gd name="T36" fmla="*/ 109 w 124"/>
                <a:gd name="T37" fmla="*/ 17 h 25"/>
                <a:gd name="T38" fmla="*/ 109 w 124"/>
                <a:gd name="T39" fmla="*/ 5 h 25"/>
                <a:gd name="T40" fmla="*/ 123 w 124"/>
                <a:gd name="T41" fmla="*/ 0 h 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24"/>
                <a:gd name="T64" fmla="*/ 0 h 25"/>
                <a:gd name="T65" fmla="*/ 124 w 124"/>
                <a:gd name="T66" fmla="*/ 25 h 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24" h="25">
                  <a:moveTo>
                    <a:pt x="123" y="0"/>
                  </a:moveTo>
                  <a:lnTo>
                    <a:pt x="0" y="6"/>
                  </a:lnTo>
                  <a:lnTo>
                    <a:pt x="0" y="24"/>
                  </a:lnTo>
                  <a:lnTo>
                    <a:pt x="5" y="23"/>
                  </a:lnTo>
                  <a:lnTo>
                    <a:pt x="5" y="16"/>
                  </a:lnTo>
                  <a:lnTo>
                    <a:pt x="5" y="15"/>
                  </a:lnTo>
                  <a:lnTo>
                    <a:pt x="6" y="14"/>
                  </a:lnTo>
                  <a:lnTo>
                    <a:pt x="8" y="14"/>
                  </a:lnTo>
                  <a:lnTo>
                    <a:pt x="8" y="13"/>
                  </a:lnTo>
                  <a:lnTo>
                    <a:pt x="9" y="12"/>
                  </a:lnTo>
                  <a:lnTo>
                    <a:pt x="10" y="12"/>
                  </a:lnTo>
                  <a:lnTo>
                    <a:pt x="11" y="13"/>
                  </a:lnTo>
                  <a:lnTo>
                    <a:pt x="12" y="13"/>
                  </a:lnTo>
                  <a:lnTo>
                    <a:pt x="13" y="14"/>
                  </a:lnTo>
                  <a:lnTo>
                    <a:pt x="14" y="16"/>
                  </a:lnTo>
                  <a:lnTo>
                    <a:pt x="14" y="17"/>
                  </a:lnTo>
                  <a:lnTo>
                    <a:pt x="13" y="23"/>
                  </a:lnTo>
                  <a:lnTo>
                    <a:pt x="62" y="20"/>
                  </a:lnTo>
                  <a:lnTo>
                    <a:pt x="109" y="17"/>
                  </a:lnTo>
                  <a:lnTo>
                    <a:pt x="109" y="5"/>
                  </a:lnTo>
                  <a:lnTo>
                    <a:pt x="123" y="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27681" name="Freeform 75"/>
            <p:cNvSpPr>
              <a:spLocks/>
            </p:cNvSpPr>
            <p:nvPr/>
          </p:nvSpPr>
          <p:spPr bwMode="auto">
            <a:xfrm>
              <a:off x="4002" y="3010"/>
              <a:ext cx="17" cy="17"/>
            </a:xfrm>
            <a:custGeom>
              <a:avLst/>
              <a:gdLst>
                <a:gd name="T0" fmla="*/ 16 w 17"/>
                <a:gd name="T1" fmla="*/ 4 h 17"/>
                <a:gd name="T2" fmla="*/ 15 w 17"/>
                <a:gd name="T3" fmla="*/ 12 h 17"/>
                <a:gd name="T4" fmla="*/ 13 w 17"/>
                <a:gd name="T5" fmla="*/ 16 h 17"/>
                <a:gd name="T6" fmla="*/ 0 w 17"/>
                <a:gd name="T7" fmla="*/ 16 h 17"/>
                <a:gd name="T8" fmla="*/ 0 w 17"/>
                <a:gd name="T9" fmla="*/ 12 h 17"/>
                <a:gd name="T10" fmla="*/ 1 w 17"/>
                <a:gd name="T11" fmla="*/ 4 h 17"/>
                <a:gd name="T12" fmla="*/ 1 w 17"/>
                <a:gd name="T13" fmla="*/ 2 h 17"/>
                <a:gd name="T14" fmla="*/ 2 w 17"/>
                <a:gd name="T15" fmla="*/ 1 h 17"/>
                <a:gd name="T16" fmla="*/ 5 w 17"/>
                <a:gd name="T17" fmla="*/ 1 h 17"/>
                <a:gd name="T18" fmla="*/ 5 w 17"/>
                <a:gd name="T19" fmla="*/ 0 h 17"/>
                <a:gd name="T20" fmla="*/ 6 w 17"/>
                <a:gd name="T21" fmla="*/ 0 h 17"/>
                <a:gd name="T22" fmla="*/ 7 w 17"/>
                <a:gd name="T23" fmla="*/ 0 h 17"/>
                <a:gd name="T24" fmla="*/ 10 w 17"/>
                <a:gd name="T25" fmla="*/ 0 h 17"/>
                <a:gd name="T26" fmla="*/ 11 w 17"/>
                <a:gd name="T27" fmla="*/ 0 h 17"/>
                <a:gd name="T28" fmla="*/ 13 w 17"/>
                <a:gd name="T29" fmla="*/ 0 h 17"/>
                <a:gd name="T30" fmla="*/ 13 w 17"/>
                <a:gd name="T31" fmla="*/ 1 h 17"/>
                <a:gd name="T32" fmla="*/ 16 w 17"/>
                <a:gd name="T33" fmla="*/ 3 h 17"/>
                <a:gd name="T34" fmla="*/ 16 w 17"/>
                <a:gd name="T35" fmla="*/ 4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
                <a:gd name="T55" fmla="*/ 0 h 17"/>
                <a:gd name="T56" fmla="*/ 17 w 17"/>
                <a:gd name="T57" fmla="*/ 17 h 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 h="17">
                  <a:moveTo>
                    <a:pt x="16" y="4"/>
                  </a:moveTo>
                  <a:lnTo>
                    <a:pt x="15" y="12"/>
                  </a:lnTo>
                  <a:lnTo>
                    <a:pt x="13" y="16"/>
                  </a:lnTo>
                  <a:lnTo>
                    <a:pt x="0" y="16"/>
                  </a:lnTo>
                  <a:lnTo>
                    <a:pt x="0" y="12"/>
                  </a:lnTo>
                  <a:lnTo>
                    <a:pt x="1" y="4"/>
                  </a:lnTo>
                  <a:lnTo>
                    <a:pt x="1" y="2"/>
                  </a:lnTo>
                  <a:lnTo>
                    <a:pt x="2" y="1"/>
                  </a:lnTo>
                  <a:lnTo>
                    <a:pt x="5" y="1"/>
                  </a:lnTo>
                  <a:lnTo>
                    <a:pt x="5" y="0"/>
                  </a:lnTo>
                  <a:lnTo>
                    <a:pt x="6" y="0"/>
                  </a:lnTo>
                  <a:lnTo>
                    <a:pt x="7" y="0"/>
                  </a:lnTo>
                  <a:lnTo>
                    <a:pt x="10" y="0"/>
                  </a:lnTo>
                  <a:lnTo>
                    <a:pt x="11" y="0"/>
                  </a:lnTo>
                  <a:lnTo>
                    <a:pt x="13" y="0"/>
                  </a:lnTo>
                  <a:lnTo>
                    <a:pt x="13" y="1"/>
                  </a:lnTo>
                  <a:lnTo>
                    <a:pt x="16" y="3"/>
                  </a:lnTo>
                  <a:lnTo>
                    <a:pt x="16" y="4"/>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7682" name="Freeform 76"/>
            <p:cNvSpPr>
              <a:spLocks/>
            </p:cNvSpPr>
            <p:nvPr/>
          </p:nvSpPr>
          <p:spPr bwMode="auto">
            <a:xfrm>
              <a:off x="3783" y="3088"/>
              <a:ext cx="21" cy="17"/>
            </a:xfrm>
            <a:custGeom>
              <a:avLst/>
              <a:gdLst>
                <a:gd name="T0" fmla="*/ 20 w 21"/>
                <a:gd name="T1" fmla="*/ 7 h 17"/>
                <a:gd name="T2" fmla="*/ 20 w 21"/>
                <a:gd name="T3" fmla="*/ 6 h 17"/>
                <a:gd name="T4" fmla="*/ 18 w 21"/>
                <a:gd name="T5" fmla="*/ 4 h 17"/>
                <a:gd name="T6" fmla="*/ 17 w 21"/>
                <a:gd name="T7" fmla="*/ 3 h 17"/>
                <a:gd name="T8" fmla="*/ 15 w 21"/>
                <a:gd name="T9" fmla="*/ 2 h 17"/>
                <a:gd name="T10" fmla="*/ 14 w 21"/>
                <a:gd name="T11" fmla="*/ 0 h 17"/>
                <a:gd name="T12" fmla="*/ 12 w 21"/>
                <a:gd name="T13" fmla="*/ 0 h 17"/>
                <a:gd name="T14" fmla="*/ 7 w 21"/>
                <a:gd name="T15" fmla="*/ 0 h 17"/>
                <a:gd name="T16" fmla="*/ 5 w 21"/>
                <a:gd name="T17" fmla="*/ 2 h 17"/>
                <a:gd name="T18" fmla="*/ 4 w 21"/>
                <a:gd name="T19" fmla="*/ 2 h 17"/>
                <a:gd name="T20" fmla="*/ 2 w 21"/>
                <a:gd name="T21" fmla="*/ 3 h 17"/>
                <a:gd name="T22" fmla="*/ 1 w 21"/>
                <a:gd name="T23" fmla="*/ 4 h 17"/>
                <a:gd name="T24" fmla="*/ 1 w 21"/>
                <a:gd name="T25" fmla="*/ 6 h 17"/>
                <a:gd name="T26" fmla="*/ 0 w 21"/>
                <a:gd name="T27" fmla="*/ 7 h 17"/>
                <a:gd name="T28" fmla="*/ 0 w 21"/>
                <a:gd name="T29" fmla="*/ 9 h 17"/>
                <a:gd name="T30" fmla="*/ 1 w 21"/>
                <a:gd name="T31" fmla="*/ 11 h 17"/>
                <a:gd name="T32" fmla="*/ 2 w 21"/>
                <a:gd name="T33" fmla="*/ 13 h 17"/>
                <a:gd name="T34" fmla="*/ 3 w 21"/>
                <a:gd name="T35" fmla="*/ 13 h 17"/>
                <a:gd name="T36" fmla="*/ 4 w 21"/>
                <a:gd name="T37" fmla="*/ 14 h 17"/>
                <a:gd name="T38" fmla="*/ 5 w 21"/>
                <a:gd name="T39" fmla="*/ 14 h 17"/>
                <a:gd name="T40" fmla="*/ 7 w 21"/>
                <a:gd name="T41" fmla="*/ 16 h 17"/>
                <a:gd name="T42" fmla="*/ 13 w 21"/>
                <a:gd name="T43" fmla="*/ 16 h 17"/>
                <a:gd name="T44" fmla="*/ 15 w 21"/>
                <a:gd name="T45" fmla="*/ 14 h 17"/>
                <a:gd name="T46" fmla="*/ 16 w 21"/>
                <a:gd name="T47" fmla="*/ 14 h 17"/>
                <a:gd name="T48" fmla="*/ 17 w 21"/>
                <a:gd name="T49" fmla="*/ 13 h 17"/>
                <a:gd name="T50" fmla="*/ 18 w 21"/>
                <a:gd name="T51" fmla="*/ 11 h 17"/>
                <a:gd name="T52" fmla="*/ 19 w 21"/>
                <a:gd name="T53" fmla="*/ 11 h 17"/>
                <a:gd name="T54" fmla="*/ 20 w 21"/>
                <a:gd name="T55" fmla="*/ 9 h 17"/>
                <a:gd name="T56" fmla="*/ 20 w 21"/>
                <a:gd name="T57" fmla="*/ 7 h 1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1"/>
                <a:gd name="T88" fmla="*/ 0 h 17"/>
                <a:gd name="T89" fmla="*/ 21 w 21"/>
                <a:gd name="T90" fmla="*/ 17 h 1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1" h="17">
                  <a:moveTo>
                    <a:pt x="20" y="7"/>
                  </a:moveTo>
                  <a:lnTo>
                    <a:pt x="20" y="6"/>
                  </a:lnTo>
                  <a:lnTo>
                    <a:pt x="18" y="4"/>
                  </a:lnTo>
                  <a:lnTo>
                    <a:pt x="17" y="3"/>
                  </a:lnTo>
                  <a:lnTo>
                    <a:pt x="15" y="2"/>
                  </a:lnTo>
                  <a:lnTo>
                    <a:pt x="14" y="0"/>
                  </a:lnTo>
                  <a:lnTo>
                    <a:pt x="12" y="0"/>
                  </a:lnTo>
                  <a:lnTo>
                    <a:pt x="7" y="0"/>
                  </a:lnTo>
                  <a:lnTo>
                    <a:pt x="5" y="2"/>
                  </a:lnTo>
                  <a:lnTo>
                    <a:pt x="4" y="2"/>
                  </a:lnTo>
                  <a:lnTo>
                    <a:pt x="2" y="3"/>
                  </a:lnTo>
                  <a:lnTo>
                    <a:pt x="1" y="4"/>
                  </a:lnTo>
                  <a:lnTo>
                    <a:pt x="1" y="6"/>
                  </a:lnTo>
                  <a:lnTo>
                    <a:pt x="0" y="7"/>
                  </a:lnTo>
                  <a:lnTo>
                    <a:pt x="0" y="9"/>
                  </a:lnTo>
                  <a:lnTo>
                    <a:pt x="1" y="11"/>
                  </a:lnTo>
                  <a:lnTo>
                    <a:pt x="2" y="13"/>
                  </a:lnTo>
                  <a:lnTo>
                    <a:pt x="3" y="13"/>
                  </a:lnTo>
                  <a:lnTo>
                    <a:pt x="4" y="14"/>
                  </a:lnTo>
                  <a:lnTo>
                    <a:pt x="5" y="14"/>
                  </a:lnTo>
                  <a:lnTo>
                    <a:pt x="7" y="16"/>
                  </a:lnTo>
                  <a:lnTo>
                    <a:pt x="13" y="16"/>
                  </a:lnTo>
                  <a:lnTo>
                    <a:pt x="15" y="14"/>
                  </a:lnTo>
                  <a:lnTo>
                    <a:pt x="16" y="14"/>
                  </a:lnTo>
                  <a:lnTo>
                    <a:pt x="17" y="13"/>
                  </a:lnTo>
                  <a:lnTo>
                    <a:pt x="18" y="11"/>
                  </a:lnTo>
                  <a:lnTo>
                    <a:pt x="19" y="11"/>
                  </a:lnTo>
                  <a:lnTo>
                    <a:pt x="20" y="9"/>
                  </a:lnTo>
                  <a:lnTo>
                    <a:pt x="20" y="7"/>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7683" name="Freeform 77"/>
            <p:cNvSpPr>
              <a:spLocks/>
            </p:cNvSpPr>
            <p:nvPr/>
          </p:nvSpPr>
          <p:spPr bwMode="auto">
            <a:xfrm>
              <a:off x="3760" y="3085"/>
              <a:ext cx="17" cy="17"/>
            </a:xfrm>
            <a:custGeom>
              <a:avLst/>
              <a:gdLst>
                <a:gd name="T0" fmla="*/ 16 w 17"/>
                <a:gd name="T1" fmla="*/ 9 h 17"/>
                <a:gd name="T2" fmla="*/ 15 w 17"/>
                <a:gd name="T3" fmla="*/ 5 h 17"/>
                <a:gd name="T4" fmla="*/ 15 w 17"/>
                <a:gd name="T5" fmla="*/ 4 h 17"/>
                <a:gd name="T6" fmla="*/ 14 w 17"/>
                <a:gd name="T7" fmla="*/ 2 h 17"/>
                <a:gd name="T8" fmla="*/ 13 w 17"/>
                <a:gd name="T9" fmla="*/ 1 h 17"/>
                <a:gd name="T10" fmla="*/ 10 w 17"/>
                <a:gd name="T11" fmla="*/ 1 h 17"/>
                <a:gd name="T12" fmla="*/ 8 w 17"/>
                <a:gd name="T13" fmla="*/ 0 h 17"/>
                <a:gd name="T14" fmla="*/ 6 w 17"/>
                <a:gd name="T15" fmla="*/ 0 h 17"/>
                <a:gd name="T16" fmla="*/ 5 w 17"/>
                <a:gd name="T17" fmla="*/ 1 h 17"/>
                <a:gd name="T18" fmla="*/ 3 w 17"/>
                <a:gd name="T19" fmla="*/ 1 h 17"/>
                <a:gd name="T20" fmla="*/ 2 w 17"/>
                <a:gd name="T21" fmla="*/ 2 h 17"/>
                <a:gd name="T22" fmla="*/ 1 w 17"/>
                <a:gd name="T23" fmla="*/ 2 h 17"/>
                <a:gd name="T24" fmla="*/ 0 w 17"/>
                <a:gd name="T25" fmla="*/ 5 h 17"/>
                <a:gd name="T26" fmla="*/ 0 w 17"/>
                <a:gd name="T27" fmla="*/ 10 h 17"/>
                <a:gd name="T28" fmla="*/ 1 w 17"/>
                <a:gd name="T29" fmla="*/ 12 h 17"/>
                <a:gd name="T30" fmla="*/ 2 w 17"/>
                <a:gd name="T31" fmla="*/ 13 h 17"/>
                <a:gd name="T32" fmla="*/ 3 w 17"/>
                <a:gd name="T33" fmla="*/ 15 h 17"/>
                <a:gd name="T34" fmla="*/ 5 w 17"/>
                <a:gd name="T35" fmla="*/ 15 h 17"/>
                <a:gd name="T36" fmla="*/ 6 w 17"/>
                <a:gd name="T37" fmla="*/ 16 h 17"/>
                <a:gd name="T38" fmla="*/ 8 w 17"/>
                <a:gd name="T39" fmla="*/ 16 h 17"/>
                <a:gd name="T40" fmla="*/ 10 w 17"/>
                <a:gd name="T41" fmla="*/ 15 h 17"/>
                <a:gd name="T42" fmla="*/ 12 w 17"/>
                <a:gd name="T43" fmla="*/ 15 h 17"/>
                <a:gd name="T44" fmla="*/ 13 w 17"/>
                <a:gd name="T45" fmla="*/ 13 h 17"/>
                <a:gd name="T46" fmla="*/ 14 w 17"/>
                <a:gd name="T47" fmla="*/ 12 h 17"/>
                <a:gd name="T48" fmla="*/ 16 w 17"/>
                <a:gd name="T49" fmla="*/ 9 h 1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7"/>
                <a:gd name="T76" fmla="*/ 0 h 17"/>
                <a:gd name="T77" fmla="*/ 17 w 17"/>
                <a:gd name="T78" fmla="*/ 17 h 1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7" h="17">
                  <a:moveTo>
                    <a:pt x="16" y="9"/>
                  </a:moveTo>
                  <a:lnTo>
                    <a:pt x="15" y="5"/>
                  </a:lnTo>
                  <a:lnTo>
                    <a:pt x="15" y="4"/>
                  </a:lnTo>
                  <a:lnTo>
                    <a:pt x="14" y="2"/>
                  </a:lnTo>
                  <a:lnTo>
                    <a:pt x="13" y="1"/>
                  </a:lnTo>
                  <a:lnTo>
                    <a:pt x="10" y="1"/>
                  </a:lnTo>
                  <a:lnTo>
                    <a:pt x="8" y="0"/>
                  </a:lnTo>
                  <a:lnTo>
                    <a:pt x="6" y="0"/>
                  </a:lnTo>
                  <a:lnTo>
                    <a:pt x="5" y="1"/>
                  </a:lnTo>
                  <a:lnTo>
                    <a:pt x="3" y="1"/>
                  </a:lnTo>
                  <a:lnTo>
                    <a:pt x="2" y="2"/>
                  </a:lnTo>
                  <a:lnTo>
                    <a:pt x="1" y="2"/>
                  </a:lnTo>
                  <a:lnTo>
                    <a:pt x="0" y="5"/>
                  </a:lnTo>
                  <a:lnTo>
                    <a:pt x="0" y="10"/>
                  </a:lnTo>
                  <a:lnTo>
                    <a:pt x="1" y="12"/>
                  </a:lnTo>
                  <a:lnTo>
                    <a:pt x="2" y="13"/>
                  </a:lnTo>
                  <a:lnTo>
                    <a:pt x="3" y="15"/>
                  </a:lnTo>
                  <a:lnTo>
                    <a:pt x="5" y="15"/>
                  </a:lnTo>
                  <a:lnTo>
                    <a:pt x="6" y="16"/>
                  </a:lnTo>
                  <a:lnTo>
                    <a:pt x="8" y="16"/>
                  </a:lnTo>
                  <a:lnTo>
                    <a:pt x="10" y="15"/>
                  </a:lnTo>
                  <a:lnTo>
                    <a:pt x="12" y="15"/>
                  </a:lnTo>
                  <a:lnTo>
                    <a:pt x="13" y="13"/>
                  </a:lnTo>
                  <a:lnTo>
                    <a:pt x="14" y="12"/>
                  </a:lnTo>
                  <a:lnTo>
                    <a:pt x="16" y="9"/>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7684" name="Freeform 78"/>
            <p:cNvSpPr>
              <a:spLocks/>
            </p:cNvSpPr>
            <p:nvPr/>
          </p:nvSpPr>
          <p:spPr bwMode="auto">
            <a:xfrm>
              <a:off x="3808" y="3086"/>
              <a:ext cx="17" cy="17"/>
            </a:xfrm>
            <a:custGeom>
              <a:avLst/>
              <a:gdLst>
                <a:gd name="T0" fmla="*/ 16 w 17"/>
                <a:gd name="T1" fmla="*/ 9 h 17"/>
                <a:gd name="T2" fmla="*/ 15 w 17"/>
                <a:gd name="T3" fmla="*/ 5 h 17"/>
                <a:gd name="T4" fmla="*/ 15 w 17"/>
                <a:gd name="T5" fmla="*/ 4 h 17"/>
                <a:gd name="T6" fmla="*/ 14 w 17"/>
                <a:gd name="T7" fmla="*/ 2 h 17"/>
                <a:gd name="T8" fmla="*/ 12 w 17"/>
                <a:gd name="T9" fmla="*/ 2 h 17"/>
                <a:gd name="T10" fmla="*/ 11 w 17"/>
                <a:gd name="T11" fmla="*/ 0 h 17"/>
                <a:gd name="T12" fmla="*/ 3 w 17"/>
                <a:gd name="T13" fmla="*/ 0 h 17"/>
                <a:gd name="T14" fmla="*/ 2 w 17"/>
                <a:gd name="T15" fmla="*/ 2 h 17"/>
                <a:gd name="T16" fmla="*/ 0 w 17"/>
                <a:gd name="T17" fmla="*/ 4 h 17"/>
                <a:gd name="T18" fmla="*/ 0 w 17"/>
                <a:gd name="T19" fmla="*/ 5 h 17"/>
                <a:gd name="T20" fmla="*/ 0 w 17"/>
                <a:gd name="T21" fmla="*/ 7 h 17"/>
                <a:gd name="T22" fmla="*/ 0 w 17"/>
                <a:gd name="T23" fmla="*/ 9 h 17"/>
                <a:gd name="T24" fmla="*/ 1 w 17"/>
                <a:gd name="T25" fmla="*/ 12 h 17"/>
                <a:gd name="T26" fmla="*/ 2 w 17"/>
                <a:gd name="T27" fmla="*/ 14 h 17"/>
                <a:gd name="T28" fmla="*/ 3 w 17"/>
                <a:gd name="T29" fmla="*/ 16 h 17"/>
                <a:gd name="T30" fmla="*/ 4 w 17"/>
                <a:gd name="T31" fmla="*/ 16 h 17"/>
                <a:gd name="T32" fmla="*/ 10 w 17"/>
                <a:gd name="T33" fmla="*/ 16 h 17"/>
                <a:gd name="T34" fmla="*/ 12 w 17"/>
                <a:gd name="T35" fmla="*/ 16 h 17"/>
                <a:gd name="T36" fmla="*/ 13 w 17"/>
                <a:gd name="T37" fmla="*/ 14 h 17"/>
                <a:gd name="T38" fmla="*/ 14 w 17"/>
                <a:gd name="T39" fmla="*/ 12 h 17"/>
                <a:gd name="T40" fmla="*/ 16 w 17"/>
                <a:gd name="T41" fmla="*/ 9 h 1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7"/>
                <a:gd name="T64" fmla="*/ 0 h 17"/>
                <a:gd name="T65" fmla="*/ 17 w 17"/>
                <a:gd name="T66" fmla="*/ 17 h 1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7" h="17">
                  <a:moveTo>
                    <a:pt x="16" y="9"/>
                  </a:moveTo>
                  <a:lnTo>
                    <a:pt x="15" y="5"/>
                  </a:lnTo>
                  <a:lnTo>
                    <a:pt x="15" y="4"/>
                  </a:lnTo>
                  <a:lnTo>
                    <a:pt x="14" y="2"/>
                  </a:lnTo>
                  <a:lnTo>
                    <a:pt x="12" y="2"/>
                  </a:lnTo>
                  <a:lnTo>
                    <a:pt x="11" y="0"/>
                  </a:lnTo>
                  <a:lnTo>
                    <a:pt x="3" y="0"/>
                  </a:lnTo>
                  <a:lnTo>
                    <a:pt x="2" y="2"/>
                  </a:lnTo>
                  <a:lnTo>
                    <a:pt x="0" y="4"/>
                  </a:lnTo>
                  <a:lnTo>
                    <a:pt x="0" y="5"/>
                  </a:lnTo>
                  <a:lnTo>
                    <a:pt x="0" y="7"/>
                  </a:lnTo>
                  <a:lnTo>
                    <a:pt x="0" y="9"/>
                  </a:lnTo>
                  <a:lnTo>
                    <a:pt x="1" y="12"/>
                  </a:lnTo>
                  <a:lnTo>
                    <a:pt x="2" y="14"/>
                  </a:lnTo>
                  <a:lnTo>
                    <a:pt x="3" y="16"/>
                  </a:lnTo>
                  <a:lnTo>
                    <a:pt x="4" y="16"/>
                  </a:lnTo>
                  <a:lnTo>
                    <a:pt x="10" y="16"/>
                  </a:lnTo>
                  <a:lnTo>
                    <a:pt x="12" y="16"/>
                  </a:lnTo>
                  <a:lnTo>
                    <a:pt x="13" y="14"/>
                  </a:lnTo>
                  <a:lnTo>
                    <a:pt x="14" y="12"/>
                  </a:lnTo>
                  <a:lnTo>
                    <a:pt x="16" y="9"/>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27685" name="Freeform 79"/>
            <p:cNvSpPr>
              <a:spLocks/>
            </p:cNvSpPr>
            <p:nvPr/>
          </p:nvSpPr>
          <p:spPr bwMode="auto">
            <a:xfrm>
              <a:off x="4094" y="3054"/>
              <a:ext cx="68" cy="22"/>
            </a:xfrm>
            <a:custGeom>
              <a:avLst/>
              <a:gdLst>
                <a:gd name="T0" fmla="*/ 0 w 68"/>
                <a:gd name="T1" fmla="*/ 21 h 22"/>
                <a:gd name="T2" fmla="*/ 4 w 68"/>
                <a:gd name="T3" fmla="*/ 19 h 22"/>
                <a:gd name="T4" fmla="*/ 8 w 68"/>
                <a:gd name="T5" fmla="*/ 17 h 22"/>
                <a:gd name="T6" fmla="*/ 12 w 68"/>
                <a:gd name="T7" fmla="*/ 14 h 22"/>
                <a:gd name="T8" fmla="*/ 17 w 68"/>
                <a:gd name="T9" fmla="*/ 12 h 22"/>
                <a:gd name="T10" fmla="*/ 20 w 68"/>
                <a:gd name="T11" fmla="*/ 9 h 22"/>
                <a:gd name="T12" fmla="*/ 24 w 68"/>
                <a:gd name="T13" fmla="*/ 10 h 22"/>
                <a:gd name="T14" fmla="*/ 28 w 68"/>
                <a:gd name="T15" fmla="*/ 11 h 22"/>
                <a:gd name="T16" fmla="*/ 33 w 68"/>
                <a:gd name="T17" fmla="*/ 10 h 22"/>
                <a:gd name="T18" fmla="*/ 39 w 68"/>
                <a:gd name="T19" fmla="*/ 9 h 22"/>
                <a:gd name="T20" fmla="*/ 44 w 68"/>
                <a:gd name="T21" fmla="*/ 8 h 22"/>
                <a:gd name="T22" fmla="*/ 48 w 68"/>
                <a:gd name="T23" fmla="*/ 5 h 22"/>
                <a:gd name="T24" fmla="*/ 52 w 68"/>
                <a:gd name="T25" fmla="*/ 3 h 22"/>
                <a:gd name="T26" fmla="*/ 56 w 68"/>
                <a:gd name="T27" fmla="*/ 1 h 22"/>
                <a:gd name="T28" fmla="*/ 61 w 68"/>
                <a:gd name="T29" fmla="*/ 0 h 22"/>
                <a:gd name="T30" fmla="*/ 67 w 68"/>
                <a:gd name="T31" fmla="*/ 0 h 22"/>
                <a:gd name="T32" fmla="*/ 64 w 68"/>
                <a:gd name="T33" fmla="*/ 0 h 22"/>
                <a:gd name="T34" fmla="*/ 65 w 68"/>
                <a:gd name="T35" fmla="*/ 2 h 22"/>
                <a:gd name="T36" fmla="*/ 59 w 68"/>
                <a:gd name="T37" fmla="*/ 4 h 22"/>
                <a:gd name="T38" fmla="*/ 54 w 68"/>
                <a:gd name="T39" fmla="*/ 5 h 22"/>
                <a:gd name="T40" fmla="*/ 50 w 68"/>
                <a:gd name="T41" fmla="*/ 7 h 22"/>
                <a:gd name="T42" fmla="*/ 52 w 68"/>
                <a:gd name="T43" fmla="*/ 8 h 22"/>
                <a:gd name="T44" fmla="*/ 54 w 68"/>
                <a:gd name="T45" fmla="*/ 10 h 22"/>
                <a:gd name="T46" fmla="*/ 49 w 68"/>
                <a:gd name="T47" fmla="*/ 10 h 22"/>
                <a:gd name="T48" fmla="*/ 43 w 68"/>
                <a:gd name="T49" fmla="*/ 12 h 22"/>
                <a:gd name="T50" fmla="*/ 38 w 68"/>
                <a:gd name="T51" fmla="*/ 13 h 22"/>
                <a:gd name="T52" fmla="*/ 38 w 68"/>
                <a:gd name="T53" fmla="*/ 14 h 22"/>
                <a:gd name="T54" fmla="*/ 39 w 68"/>
                <a:gd name="T55" fmla="*/ 15 h 22"/>
                <a:gd name="T56" fmla="*/ 35 w 68"/>
                <a:gd name="T57" fmla="*/ 16 h 22"/>
                <a:gd name="T58" fmla="*/ 32 w 68"/>
                <a:gd name="T59" fmla="*/ 16 h 22"/>
                <a:gd name="T60" fmla="*/ 34 w 68"/>
                <a:gd name="T61" fmla="*/ 17 h 22"/>
                <a:gd name="T62" fmla="*/ 39 w 68"/>
                <a:gd name="T63" fmla="*/ 17 h 22"/>
                <a:gd name="T64" fmla="*/ 41 w 68"/>
                <a:gd name="T65" fmla="*/ 19 h 22"/>
                <a:gd name="T66" fmla="*/ 18 w 68"/>
                <a:gd name="T67" fmla="*/ 19 h 22"/>
                <a:gd name="T68" fmla="*/ 12 w 68"/>
                <a:gd name="T69" fmla="*/ 20 h 22"/>
                <a:gd name="T70" fmla="*/ 5 w 68"/>
                <a:gd name="T71" fmla="*/ 21 h 22"/>
                <a:gd name="T72" fmla="*/ 0 w 68"/>
                <a:gd name="T73" fmla="*/ 21 h 2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8"/>
                <a:gd name="T112" fmla="*/ 0 h 22"/>
                <a:gd name="T113" fmla="*/ 68 w 68"/>
                <a:gd name="T114" fmla="*/ 22 h 2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8" h="22">
                  <a:moveTo>
                    <a:pt x="0" y="21"/>
                  </a:moveTo>
                  <a:lnTo>
                    <a:pt x="4" y="19"/>
                  </a:lnTo>
                  <a:lnTo>
                    <a:pt x="8" y="17"/>
                  </a:lnTo>
                  <a:lnTo>
                    <a:pt x="12" y="14"/>
                  </a:lnTo>
                  <a:lnTo>
                    <a:pt x="17" y="12"/>
                  </a:lnTo>
                  <a:lnTo>
                    <a:pt x="20" y="9"/>
                  </a:lnTo>
                  <a:lnTo>
                    <a:pt x="24" y="10"/>
                  </a:lnTo>
                  <a:lnTo>
                    <a:pt x="28" y="11"/>
                  </a:lnTo>
                  <a:lnTo>
                    <a:pt x="33" y="10"/>
                  </a:lnTo>
                  <a:lnTo>
                    <a:pt x="39" y="9"/>
                  </a:lnTo>
                  <a:lnTo>
                    <a:pt x="44" y="8"/>
                  </a:lnTo>
                  <a:lnTo>
                    <a:pt x="48" y="5"/>
                  </a:lnTo>
                  <a:lnTo>
                    <a:pt x="52" y="3"/>
                  </a:lnTo>
                  <a:lnTo>
                    <a:pt x="56" y="1"/>
                  </a:lnTo>
                  <a:lnTo>
                    <a:pt x="61" y="0"/>
                  </a:lnTo>
                  <a:lnTo>
                    <a:pt x="67" y="0"/>
                  </a:lnTo>
                  <a:lnTo>
                    <a:pt x="64" y="0"/>
                  </a:lnTo>
                  <a:lnTo>
                    <a:pt x="65" y="2"/>
                  </a:lnTo>
                  <a:lnTo>
                    <a:pt x="59" y="4"/>
                  </a:lnTo>
                  <a:lnTo>
                    <a:pt x="54" y="5"/>
                  </a:lnTo>
                  <a:lnTo>
                    <a:pt x="50" y="7"/>
                  </a:lnTo>
                  <a:lnTo>
                    <a:pt x="52" y="8"/>
                  </a:lnTo>
                  <a:lnTo>
                    <a:pt x="54" y="10"/>
                  </a:lnTo>
                  <a:lnTo>
                    <a:pt x="49" y="10"/>
                  </a:lnTo>
                  <a:lnTo>
                    <a:pt x="43" y="12"/>
                  </a:lnTo>
                  <a:lnTo>
                    <a:pt x="38" y="13"/>
                  </a:lnTo>
                  <a:lnTo>
                    <a:pt x="38" y="14"/>
                  </a:lnTo>
                  <a:lnTo>
                    <a:pt x="39" y="15"/>
                  </a:lnTo>
                  <a:lnTo>
                    <a:pt x="35" y="16"/>
                  </a:lnTo>
                  <a:lnTo>
                    <a:pt x="32" y="16"/>
                  </a:lnTo>
                  <a:lnTo>
                    <a:pt x="34" y="17"/>
                  </a:lnTo>
                  <a:lnTo>
                    <a:pt x="39" y="17"/>
                  </a:lnTo>
                  <a:lnTo>
                    <a:pt x="41" y="19"/>
                  </a:lnTo>
                  <a:lnTo>
                    <a:pt x="18" y="19"/>
                  </a:lnTo>
                  <a:lnTo>
                    <a:pt x="12" y="20"/>
                  </a:lnTo>
                  <a:lnTo>
                    <a:pt x="5" y="21"/>
                  </a:lnTo>
                  <a:lnTo>
                    <a:pt x="0" y="21"/>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27686" name="Freeform 80"/>
            <p:cNvSpPr>
              <a:spLocks/>
            </p:cNvSpPr>
            <p:nvPr/>
          </p:nvSpPr>
          <p:spPr bwMode="auto">
            <a:xfrm>
              <a:off x="3985" y="3098"/>
              <a:ext cx="122" cy="39"/>
            </a:xfrm>
            <a:custGeom>
              <a:avLst/>
              <a:gdLst>
                <a:gd name="T0" fmla="*/ 3 w 122"/>
                <a:gd name="T1" fmla="*/ 35 h 39"/>
                <a:gd name="T2" fmla="*/ 13 w 122"/>
                <a:gd name="T3" fmla="*/ 32 h 39"/>
                <a:gd name="T4" fmla="*/ 22 w 122"/>
                <a:gd name="T5" fmla="*/ 27 h 39"/>
                <a:gd name="T6" fmla="*/ 34 w 122"/>
                <a:gd name="T7" fmla="*/ 22 h 39"/>
                <a:gd name="T8" fmla="*/ 43 w 122"/>
                <a:gd name="T9" fmla="*/ 19 h 39"/>
                <a:gd name="T10" fmla="*/ 51 w 122"/>
                <a:gd name="T11" fmla="*/ 16 h 39"/>
                <a:gd name="T12" fmla="*/ 57 w 122"/>
                <a:gd name="T13" fmla="*/ 12 h 39"/>
                <a:gd name="T14" fmla="*/ 76 w 122"/>
                <a:gd name="T15" fmla="*/ 11 h 39"/>
                <a:gd name="T16" fmla="*/ 85 w 122"/>
                <a:gd name="T17" fmla="*/ 9 h 39"/>
                <a:gd name="T18" fmla="*/ 93 w 122"/>
                <a:gd name="T19" fmla="*/ 6 h 39"/>
                <a:gd name="T20" fmla="*/ 101 w 122"/>
                <a:gd name="T21" fmla="*/ 5 h 39"/>
                <a:gd name="T22" fmla="*/ 112 w 122"/>
                <a:gd name="T23" fmla="*/ 1 h 39"/>
                <a:gd name="T24" fmla="*/ 121 w 122"/>
                <a:gd name="T25" fmla="*/ 0 h 39"/>
                <a:gd name="T26" fmla="*/ 117 w 122"/>
                <a:gd name="T27" fmla="*/ 1 h 39"/>
                <a:gd name="T28" fmla="*/ 112 w 122"/>
                <a:gd name="T29" fmla="*/ 4 h 39"/>
                <a:gd name="T30" fmla="*/ 107 w 122"/>
                <a:gd name="T31" fmla="*/ 7 h 39"/>
                <a:gd name="T32" fmla="*/ 110 w 122"/>
                <a:gd name="T33" fmla="*/ 7 h 39"/>
                <a:gd name="T34" fmla="*/ 110 w 122"/>
                <a:gd name="T35" fmla="*/ 10 h 39"/>
                <a:gd name="T36" fmla="*/ 110 w 122"/>
                <a:gd name="T37" fmla="*/ 10 h 39"/>
                <a:gd name="T38" fmla="*/ 107 w 122"/>
                <a:gd name="T39" fmla="*/ 12 h 39"/>
                <a:gd name="T40" fmla="*/ 99 w 122"/>
                <a:gd name="T41" fmla="*/ 12 h 39"/>
                <a:gd name="T42" fmla="*/ 88 w 122"/>
                <a:gd name="T43" fmla="*/ 12 h 39"/>
                <a:gd name="T44" fmla="*/ 85 w 122"/>
                <a:gd name="T45" fmla="*/ 14 h 39"/>
                <a:gd name="T46" fmla="*/ 89 w 122"/>
                <a:gd name="T47" fmla="*/ 16 h 39"/>
                <a:gd name="T48" fmla="*/ 95 w 122"/>
                <a:gd name="T49" fmla="*/ 17 h 39"/>
                <a:gd name="T50" fmla="*/ 89 w 122"/>
                <a:gd name="T51" fmla="*/ 18 h 39"/>
                <a:gd name="T52" fmla="*/ 94 w 122"/>
                <a:gd name="T53" fmla="*/ 20 h 39"/>
                <a:gd name="T54" fmla="*/ 103 w 122"/>
                <a:gd name="T55" fmla="*/ 22 h 39"/>
                <a:gd name="T56" fmla="*/ 99 w 122"/>
                <a:gd name="T57" fmla="*/ 25 h 39"/>
                <a:gd name="T58" fmla="*/ 89 w 122"/>
                <a:gd name="T59" fmla="*/ 27 h 39"/>
                <a:gd name="T60" fmla="*/ 73 w 122"/>
                <a:gd name="T61" fmla="*/ 30 h 39"/>
                <a:gd name="T62" fmla="*/ 57 w 122"/>
                <a:gd name="T63" fmla="*/ 31 h 39"/>
                <a:gd name="T64" fmla="*/ 40 w 122"/>
                <a:gd name="T65" fmla="*/ 29 h 39"/>
                <a:gd name="T66" fmla="*/ 46 w 122"/>
                <a:gd name="T67" fmla="*/ 31 h 39"/>
                <a:gd name="T68" fmla="*/ 45 w 122"/>
                <a:gd name="T69" fmla="*/ 32 h 39"/>
                <a:gd name="T70" fmla="*/ 41 w 122"/>
                <a:gd name="T71" fmla="*/ 34 h 39"/>
                <a:gd name="T72" fmla="*/ 46 w 122"/>
                <a:gd name="T73" fmla="*/ 35 h 39"/>
                <a:gd name="T74" fmla="*/ 40 w 122"/>
                <a:gd name="T75" fmla="*/ 36 h 39"/>
                <a:gd name="T76" fmla="*/ 24 w 122"/>
                <a:gd name="T77" fmla="*/ 35 h 39"/>
                <a:gd name="T78" fmla="*/ 15 w 122"/>
                <a:gd name="T79" fmla="*/ 37 h 39"/>
                <a:gd name="T80" fmla="*/ 7 w 122"/>
                <a:gd name="T81" fmla="*/ 38 h 39"/>
                <a:gd name="T82" fmla="*/ 0 w 122"/>
                <a:gd name="T83" fmla="*/ 36 h 3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22"/>
                <a:gd name="T127" fmla="*/ 0 h 39"/>
                <a:gd name="T128" fmla="*/ 122 w 122"/>
                <a:gd name="T129" fmla="*/ 39 h 3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22" h="39">
                  <a:moveTo>
                    <a:pt x="0" y="36"/>
                  </a:moveTo>
                  <a:lnTo>
                    <a:pt x="3" y="35"/>
                  </a:lnTo>
                  <a:lnTo>
                    <a:pt x="8" y="34"/>
                  </a:lnTo>
                  <a:lnTo>
                    <a:pt x="13" y="32"/>
                  </a:lnTo>
                  <a:lnTo>
                    <a:pt x="16" y="31"/>
                  </a:lnTo>
                  <a:lnTo>
                    <a:pt x="22" y="27"/>
                  </a:lnTo>
                  <a:lnTo>
                    <a:pt x="29" y="24"/>
                  </a:lnTo>
                  <a:lnTo>
                    <a:pt x="34" y="22"/>
                  </a:lnTo>
                  <a:lnTo>
                    <a:pt x="39" y="21"/>
                  </a:lnTo>
                  <a:lnTo>
                    <a:pt x="43" y="19"/>
                  </a:lnTo>
                  <a:lnTo>
                    <a:pt x="47" y="18"/>
                  </a:lnTo>
                  <a:lnTo>
                    <a:pt x="51" y="16"/>
                  </a:lnTo>
                  <a:lnTo>
                    <a:pt x="54" y="14"/>
                  </a:lnTo>
                  <a:lnTo>
                    <a:pt x="57" y="12"/>
                  </a:lnTo>
                  <a:lnTo>
                    <a:pt x="71" y="12"/>
                  </a:lnTo>
                  <a:lnTo>
                    <a:pt x="76" y="11"/>
                  </a:lnTo>
                  <a:lnTo>
                    <a:pt x="82" y="10"/>
                  </a:lnTo>
                  <a:lnTo>
                    <a:pt x="85" y="9"/>
                  </a:lnTo>
                  <a:lnTo>
                    <a:pt x="90" y="7"/>
                  </a:lnTo>
                  <a:lnTo>
                    <a:pt x="93" y="6"/>
                  </a:lnTo>
                  <a:lnTo>
                    <a:pt x="97" y="5"/>
                  </a:lnTo>
                  <a:lnTo>
                    <a:pt x="101" y="5"/>
                  </a:lnTo>
                  <a:lnTo>
                    <a:pt x="107" y="3"/>
                  </a:lnTo>
                  <a:lnTo>
                    <a:pt x="112" y="1"/>
                  </a:lnTo>
                  <a:lnTo>
                    <a:pt x="118" y="1"/>
                  </a:lnTo>
                  <a:lnTo>
                    <a:pt x="121" y="0"/>
                  </a:lnTo>
                  <a:lnTo>
                    <a:pt x="118" y="1"/>
                  </a:lnTo>
                  <a:lnTo>
                    <a:pt x="117" y="1"/>
                  </a:lnTo>
                  <a:lnTo>
                    <a:pt x="115" y="3"/>
                  </a:lnTo>
                  <a:lnTo>
                    <a:pt x="112" y="4"/>
                  </a:lnTo>
                  <a:lnTo>
                    <a:pt x="108" y="5"/>
                  </a:lnTo>
                  <a:lnTo>
                    <a:pt x="107" y="7"/>
                  </a:lnTo>
                  <a:lnTo>
                    <a:pt x="108" y="7"/>
                  </a:lnTo>
                  <a:lnTo>
                    <a:pt x="110" y="7"/>
                  </a:lnTo>
                  <a:lnTo>
                    <a:pt x="112" y="9"/>
                  </a:lnTo>
                  <a:lnTo>
                    <a:pt x="110" y="10"/>
                  </a:lnTo>
                  <a:lnTo>
                    <a:pt x="109" y="10"/>
                  </a:lnTo>
                  <a:lnTo>
                    <a:pt x="110" y="10"/>
                  </a:lnTo>
                  <a:lnTo>
                    <a:pt x="110" y="12"/>
                  </a:lnTo>
                  <a:lnTo>
                    <a:pt x="107" y="12"/>
                  </a:lnTo>
                  <a:lnTo>
                    <a:pt x="103" y="12"/>
                  </a:lnTo>
                  <a:lnTo>
                    <a:pt x="99" y="12"/>
                  </a:lnTo>
                  <a:lnTo>
                    <a:pt x="93" y="11"/>
                  </a:lnTo>
                  <a:lnTo>
                    <a:pt x="88" y="12"/>
                  </a:lnTo>
                  <a:lnTo>
                    <a:pt x="85" y="12"/>
                  </a:lnTo>
                  <a:lnTo>
                    <a:pt x="85" y="14"/>
                  </a:lnTo>
                  <a:lnTo>
                    <a:pt x="87" y="15"/>
                  </a:lnTo>
                  <a:lnTo>
                    <a:pt x="89" y="16"/>
                  </a:lnTo>
                  <a:lnTo>
                    <a:pt x="92" y="16"/>
                  </a:lnTo>
                  <a:lnTo>
                    <a:pt x="95" y="17"/>
                  </a:lnTo>
                  <a:lnTo>
                    <a:pt x="90" y="17"/>
                  </a:lnTo>
                  <a:lnTo>
                    <a:pt x="89" y="18"/>
                  </a:lnTo>
                  <a:lnTo>
                    <a:pt x="93" y="18"/>
                  </a:lnTo>
                  <a:lnTo>
                    <a:pt x="94" y="20"/>
                  </a:lnTo>
                  <a:lnTo>
                    <a:pt x="98" y="21"/>
                  </a:lnTo>
                  <a:lnTo>
                    <a:pt x="103" y="22"/>
                  </a:lnTo>
                  <a:lnTo>
                    <a:pt x="104" y="22"/>
                  </a:lnTo>
                  <a:lnTo>
                    <a:pt x="99" y="25"/>
                  </a:lnTo>
                  <a:lnTo>
                    <a:pt x="93" y="27"/>
                  </a:lnTo>
                  <a:lnTo>
                    <a:pt x="89" y="27"/>
                  </a:lnTo>
                  <a:lnTo>
                    <a:pt x="81" y="29"/>
                  </a:lnTo>
                  <a:lnTo>
                    <a:pt x="73" y="30"/>
                  </a:lnTo>
                  <a:lnTo>
                    <a:pt x="65" y="31"/>
                  </a:lnTo>
                  <a:lnTo>
                    <a:pt x="57" y="31"/>
                  </a:lnTo>
                  <a:lnTo>
                    <a:pt x="49" y="30"/>
                  </a:lnTo>
                  <a:lnTo>
                    <a:pt x="40" y="29"/>
                  </a:lnTo>
                  <a:lnTo>
                    <a:pt x="44" y="30"/>
                  </a:lnTo>
                  <a:lnTo>
                    <a:pt x="46" y="31"/>
                  </a:lnTo>
                  <a:lnTo>
                    <a:pt x="46" y="32"/>
                  </a:lnTo>
                  <a:lnTo>
                    <a:pt x="45" y="32"/>
                  </a:lnTo>
                  <a:lnTo>
                    <a:pt x="38" y="32"/>
                  </a:lnTo>
                  <a:lnTo>
                    <a:pt x="41" y="34"/>
                  </a:lnTo>
                  <a:lnTo>
                    <a:pt x="44" y="35"/>
                  </a:lnTo>
                  <a:lnTo>
                    <a:pt x="46" y="35"/>
                  </a:lnTo>
                  <a:lnTo>
                    <a:pt x="44" y="36"/>
                  </a:lnTo>
                  <a:lnTo>
                    <a:pt x="40" y="36"/>
                  </a:lnTo>
                  <a:lnTo>
                    <a:pt x="34" y="35"/>
                  </a:lnTo>
                  <a:lnTo>
                    <a:pt x="24" y="35"/>
                  </a:lnTo>
                  <a:lnTo>
                    <a:pt x="20" y="36"/>
                  </a:lnTo>
                  <a:lnTo>
                    <a:pt x="15" y="37"/>
                  </a:lnTo>
                  <a:lnTo>
                    <a:pt x="11" y="38"/>
                  </a:lnTo>
                  <a:lnTo>
                    <a:pt x="7" y="38"/>
                  </a:lnTo>
                  <a:lnTo>
                    <a:pt x="3" y="37"/>
                  </a:lnTo>
                  <a:lnTo>
                    <a:pt x="0" y="36"/>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27687" name="Freeform 81"/>
            <p:cNvSpPr>
              <a:spLocks/>
            </p:cNvSpPr>
            <p:nvPr/>
          </p:nvSpPr>
          <p:spPr bwMode="auto">
            <a:xfrm>
              <a:off x="4012" y="3152"/>
              <a:ext cx="52" cy="17"/>
            </a:xfrm>
            <a:custGeom>
              <a:avLst/>
              <a:gdLst>
                <a:gd name="T0" fmla="*/ 0 w 52"/>
                <a:gd name="T1" fmla="*/ 13 h 17"/>
                <a:gd name="T2" fmla="*/ 5 w 52"/>
                <a:gd name="T3" fmla="*/ 12 h 17"/>
                <a:gd name="T4" fmla="*/ 11 w 52"/>
                <a:gd name="T5" fmla="*/ 10 h 17"/>
                <a:gd name="T6" fmla="*/ 19 w 52"/>
                <a:gd name="T7" fmla="*/ 6 h 17"/>
                <a:gd name="T8" fmla="*/ 28 w 52"/>
                <a:gd name="T9" fmla="*/ 4 h 17"/>
                <a:gd name="T10" fmla="*/ 36 w 52"/>
                <a:gd name="T11" fmla="*/ 1 h 17"/>
                <a:gd name="T12" fmla="*/ 42 w 52"/>
                <a:gd name="T13" fmla="*/ 0 h 17"/>
                <a:gd name="T14" fmla="*/ 51 w 52"/>
                <a:gd name="T15" fmla="*/ 0 h 17"/>
                <a:gd name="T16" fmla="*/ 48 w 52"/>
                <a:gd name="T17" fmla="*/ 1 h 17"/>
                <a:gd name="T18" fmla="*/ 40 w 52"/>
                <a:gd name="T19" fmla="*/ 3 h 17"/>
                <a:gd name="T20" fmla="*/ 35 w 52"/>
                <a:gd name="T21" fmla="*/ 6 h 17"/>
                <a:gd name="T22" fmla="*/ 35 w 52"/>
                <a:gd name="T23" fmla="*/ 9 h 17"/>
                <a:gd name="T24" fmla="*/ 37 w 52"/>
                <a:gd name="T25" fmla="*/ 12 h 17"/>
                <a:gd name="T26" fmla="*/ 33 w 52"/>
                <a:gd name="T27" fmla="*/ 13 h 17"/>
                <a:gd name="T28" fmla="*/ 19 w 52"/>
                <a:gd name="T29" fmla="*/ 13 h 17"/>
                <a:gd name="T30" fmla="*/ 15 w 52"/>
                <a:gd name="T31" fmla="*/ 16 h 17"/>
                <a:gd name="T32" fmla="*/ 5 w 52"/>
                <a:gd name="T33" fmla="*/ 16 h 17"/>
                <a:gd name="T34" fmla="*/ 0 w 52"/>
                <a:gd name="T35" fmla="*/ 13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2"/>
                <a:gd name="T55" fmla="*/ 0 h 17"/>
                <a:gd name="T56" fmla="*/ 52 w 52"/>
                <a:gd name="T57" fmla="*/ 17 h 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2" h="17">
                  <a:moveTo>
                    <a:pt x="0" y="13"/>
                  </a:moveTo>
                  <a:lnTo>
                    <a:pt x="5" y="12"/>
                  </a:lnTo>
                  <a:lnTo>
                    <a:pt x="11" y="10"/>
                  </a:lnTo>
                  <a:lnTo>
                    <a:pt x="19" y="6"/>
                  </a:lnTo>
                  <a:lnTo>
                    <a:pt x="28" y="4"/>
                  </a:lnTo>
                  <a:lnTo>
                    <a:pt x="36" y="1"/>
                  </a:lnTo>
                  <a:lnTo>
                    <a:pt x="42" y="0"/>
                  </a:lnTo>
                  <a:lnTo>
                    <a:pt x="51" y="0"/>
                  </a:lnTo>
                  <a:lnTo>
                    <a:pt x="48" y="1"/>
                  </a:lnTo>
                  <a:lnTo>
                    <a:pt x="40" y="3"/>
                  </a:lnTo>
                  <a:lnTo>
                    <a:pt x="35" y="6"/>
                  </a:lnTo>
                  <a:lnTo>
                    <a:pt x="35" y="9"/>
                  </a:lnTo>
                  <a:lnTo>
                    <a:pt x="37" y="12"/>
                  </a:lnTo>
                  <a:lnTo>
                    <a:pt x="33" y="13"/>
                  </a:lnTo>
                  <a:lnTo>
                    <a:pt x="19" y="13"/>
                  </a:lnTo>
                  <a:lnTo>
                    <a:pt x="15" y="16"/>
                  </a:lnTo>
                  <a:lnTo>
                    <a:pt x="5" y="16"/>
                  </a:lnTo>
                  <a:lnTo>
                    <a:pt x="0" y="13"/>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27688" name="Freeform 82"/>
            <p:cNvSpPr>
              <a:spLocks/>
            </p:cNvSpPr>
            <p:nvPr/>
          </p:nvSpPr>
          <p:spPr bwMode="auto">
            <a:xfrm>
              <a:off x="4085" y="3133"/>
              <a:ext cx="55" cy="17"/>
            </a:xfrm>
            <a:custGeom>
              <a:avLst/>
              <a:gdLst>
                <a:gd name="T0" fmla="*/ 0 w 55"/>
                <a:gd name="T1" fmla="*/ 13 h 17"/>
                <a:gd name="T2" fmla="*/ 5 w 55"/>
                <a:gd name="T3" fmla="*/ 13 h 17"/>
                <a:gd name="T4" fmla="*/ 11 w 55"/>
                <a:gd name="T5" fmla="*/ 13 h 17"/>
                <a:gd name="T6" fmla="*/ 18 w 55"/>
                <a:gd name="T7" fmla="*/ 16 h 17"/>
                <a:gd name="T8" fmla="*/ 24 w 55"/>
                <a:gd name="T9" fmla="*/ 16 h 17"/>
                <a:gd name="T10" fmla="*/ 27 w 55"/>
                <a:gd name="T11" fmla="*/ 13 h 17"/>
                <a:gd name="T12" fmla="*/ 23 w 55"/>
                <a:gd name="T13" fmla="*/ 13 h 17"/>
                <a:gd name="T14" fmla="*/ 28 w 55"/>
                <a:gd name="T15" fmla="*/ 13 h 17"/>
                <a:gd name="T16" fmla="*/ 33 w 55"/>
                <a:gd name="T17" fmla="*/ 8 h 17"/>
                <a:gd name="T18" fmla="*/ 39 w 55"/>
                <a:gd name="T19" fmla="*/ 5 h 17"/>
                <a:gd name="T20" fmla="*/ 44 w 55"/>
                <a:gd name="T21" fmla="*/ 2 h 17"/>
                <a:gd name="T22" fmla="*/ 54 w 55"/>
                <a:gd name="T23" fmla="*/ 0 h 17"/>
                <a:gd name="T24" fmla="*/ 43 w 55"/>
                <a:gd name="T25" fmla="*/ 2 h 17"/>
                <a:gd name="T26" fmla="*/ 36 w 55"/>
                <a:gd name="T27" fmla="*/ 2 h 17"/>
                <a:gd name="T28" fmla="*/ 30 w 55"/>
                <a:gd name="T29" fmla="*/ 4 h 17"/>
                <a:gd name="T30" fmla="*/ 23 w 55"/>
                <a:gd name="T31" fmla="*/ 8 h 17"/>
                <a:gd name="T32" fmla="*/ 14 w 55"/>
                <a:gd name="T33" fmla="*/ 9 h 17"/>
                <a:gd name="T34" fmla="*/ 5 w 55"/>
                <a:gd name="T35" fmla="*/ 9 h 17"/>
                <a:gd name="T36" fmla="*/ 0 w 55"/>
                <a:gd name="T37" fmla="*/ 13 h 1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5"/>
                <a:gd name="T58" fmla="*/ 0 h 17"/>
                <a:gd name="T59" fmla="*/ 55 w 55"/>
                <a:gd name="T60" fmla="*/ 17 h 1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5" h="17">
                  <a:moveTo>
                    <a:pt x="0" y="13"/>
                  </a:moveTo>
                  <a:lnTo>
                    <a:pt x="5" y="13"/>
                  </a:lnTo>
                  <a:lnTo>
                    <a:pt x="11" y="13"/>
                  </a:lnTo>
                  <a:lnTo>
                    <a:pt x="18" y="16"/>
                  </a:lnTo>
                  <a:lnTo>
                    <a:pt x="24" y="16"/>
                  </a:lnTo>
                  <a:lnTo>
                    <a:pt x="27" y="13"/>
                  </a:lnTo>
                  <a:lnTo>
                    <a:pt x="23" y="13"/>
                  </a:lnTo>
                  <a:lnTo>
                    <a:pt x="28" y="13"/>
                  </a:lnTo>
                  <a:lnTo>
                    <a:pt x="33" y="8"/>
                  </a:lnTo>
                  <a:lnTo>
                    <a:pt x="39" y="5"/>
                  </a:lnTo>
                  <a:lnTo>
                    <a:pt x="44" y="2"/>
                  </a:lnTo>
                  <a:lnTo>
                    <a:pt x="54" y="0"/>
                  </a:lnTo>
                  <a:lnTo>
                    <a:pt x="43" y="2"/>
                  </a:lnTo>
                  <a:lnTo>
                    <a:pt x="36" y="2"/>
                  </a:lnTo>
                  <a:lnTo>
                    <a:pt x="30" y="4"/>
                  </a:lnTo>
                  <a:lnTo>
                    <a:pt x="23" y="8"/>
                  </a:lnTo>
                  <a:lnTo>
                    <a:pt x="14" y="9"/>
                  </a:lnTo>
                  <a:lnTo>
                    <a:pt x="5" y="9"/>
                  </a:lnTo>
                  <a:lnTo>
                    <a:pt x="0" y="13"/>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27689" name="Freeform 83"/>
            <p:cNvSpPr>
              <a:spLocks/>
            </p:cNvSpPr>
            <p:nvPr/>
          </p:nvSpPr>
          <p:spPr bwMode="auto">
            <a:xfrm>
              <a:off x="3633" y="3040"/>
              <a:ext cx="53" cy="17"/>
            </a:xfrm>
            <a:custGeom>
              <a:avLst/>
              <a:gdLst>
                <a:gd name="T0" fmla="*/ 0 w 53"/>
                <a:gd name="T1" fmla="*/ 0 h 17"/>
                <a:gd name="T2" fmla="*/ 20 w 53"/>
                <a:gd name="T3" fmla="*/ 16 h 17"/>
                <a:gd name="T4" fmla="*/ 52 w 53"/>
                <a:gd name="T5" fmla="*/ 16 h 17"/>
                <a:gd name="T6" fmla="*/ 0 60000 65536"/>
                <a:gd name="T7" fmla="*/ 0 60000 65536"/>
                <a:gd name="T8" fmla="*/ 0 60000 65536"/>
                <a:gd name="T9" fmla="*/ 0 w 53"/>
                <a:gd name="T10" fmla="*/ 0 h 17"/>
                <a:gd name="T11" fmla="*/ 53 w 53"/>
                <a:gd name="T12" fmla="*/ 17 h 17"/>
              </a:gdLst>
              <a:ahLst/>
              <a:cxnLst>
                <a:cxn ang="T6">
                  <a:pos x="T0" y="T1"/>
                </a:cxn>
                <a:cxn ang="T7">
                  <a:pos x="T2" y="T3"/>
                </a:cxn>
                <a:cxn ang="T8">
                  <a:pos x="T4" y="T5"/>
                </a:cxn>
              </a:cxnLst>
              <a:rect l="T9" t="T10" r="T11" b="T12"/>
              <a:pathLst>
                <a:path w="53" h="17">
                  <a:moveTo>
                    <a:pt x="0" y="0"/>
                  </a:moveTo>
                  <a:lnTo>
                    <a:pt x="20" y="16"/>
                  </a:lnTo>
                  <a:lnTo>
                    <a:pt x="52" y="16"/>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7690" name="Line 84"/>
            <p:cNvSpPr>
              <a:spLocks noChangeShapeType="1"/>
            </p:cNvSpPr>
            <p:nvPr/>
          </p:nvSpPr>
          <p:spPr bwMode="auto">
            <a:xfrm flipH="1">
              <a:off x="3641" y="3030"/>
              <a:ext cx="11"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691" name="Freeform 85"/>
            <p:cNvSpPr>
              <a:spLocks/>
            </p:cNvSpPr>
            <p:nvPr/>
          </p:nvSpPr>
          <p:spPr bwMode="auto">
            <a:xfrm>
              <a:off x="3964" y="3164"/>
              <a:ext cx="27" cy="17"/>
            </a:xfrm>
            <a:custGeom>
              <a:avLst/>
              <a:gdLst>
                <a:gd name="T0" fmla="*/ 0 w 27"/>
                <a:gd name="T1" fmla="*/ 16 h 17"/>
                <a:gd name="T2" fmla="*/ 5 w 27"/>
                <a:gd name="T3" fmla="*/ 14 h 17"/>
                <a:gd name="T4" fmla="*/ 8 w 27"/>
                <a:gd name="T5" fmla="*/ 12 h 17"/>
                <a:gd name="T6" fmla="*/ 12 w 27"/>
                <a:gd name="T7" fmla="*/ 11 h 17"/>
                <a:gd name="T8" fmla="*/ 16 w 27"/>
                <a:gd name="T9" fmla="*/ 9 h 17"/>
                <a:gd name="T10" fmla="*/ 20 w 27"/>
                <a:gd name="T11" fmla="*/ 5 h 17"/>
                <a:gd name="T12" fmla="*/ 26 w 27"/>
                <a:gd name="T13" fmla="*/ 0 h 17"/>
                <a:gd name="T14" fmla="*/ 0 60000 65536"/>
                <a:gd name="T15" fmla="*/ 0 60000 65536"/>
                <a:gd name="T16" fmla="*/ 0 60000 65536"/>
                <a:gd name="T17" fmla="*/ 0 60000 65536"/>
                <a:gd name="T18" fmla="*/ 0 60000 65536"/>
                <a:gd name="T19" fmla="*/ 0 60000 65536"/>
                <a:gd name="T20" fmla="*/ 0 60000 65536"/>
                <a:gd name="T21" fmla="*/ 0 w 27"/>
                <a:gd name="T22" fmla="*/ 0 h 17"/>
                <a:gd name="T23" fmla="*/ 27 w 27"/>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17">
                  <a:moveTo>
                    <a:pt x="0" y="16"/>
                  </a:moveTo>
                  <a:lnTo>
                    <a:pt x="5" y="14"/>
                  </a:lnTo>
                  <a:lnTo>
                    <a:pt x="8" y="12"/>
                  </a:lnTo>
                  <a:lnTo>
                    <a:pt x="12" y="11"/>
                  </a:lnTo>
                  <a:lnTo>
                    <a:pt x="16" y="9"/>
                  </a:lnTo>
                  <a:lnTo>
                    <a:pt x="20" y="5"/>
                  </a:lnTo>
                  <a:lnTo>
                    <a:pt x="26"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7692" name="Freeform 86"/>
            <p:cNvSpPr>
              <a:spLocks/>
            </p:cNvSpPr>
            <p:nvPr/>
          </p:nvSpPr>
          <p:spPr bwMode="auto">
            <a:xfrm>
              <a:off x="3990" y="3160"/>
              <a:ext cx="22" cy="17"/>
            </a:xfrm>
            <a:custGeom>
              <a:avLst/>
              <a:gdLst>
                <a:gd name="T0" fmla="*/ 0 w 22"/>
                <a:gd name="T1" fmla="*/ 16 h 17"/>
                <a:gd name="T2" fmla="*/ 8 w 22"/>
                <a:gd name="T3" fmla="*/ 7 h 17"/>
                <a:gd name="T4" fmla="*/ 12 w 22"/>
                <a:gd name="T5" fmla="*/ 0 h 17"/>
                <a:gd name="T6" fmla="*/ 15 w 22"/>
                <a:gd name="T7" fmla="*/ 7 h 17"/>
                <a:gd name="T8" fmla="*/ 21 w 22"/>
                <a:gd name="T9" fmla="*/ 7 h 17"/>
                <a:gd name="T10" fmla="*/ 0 60000 65536"/>
                <a:gd name="T11" fmla="*/ 0 60000 65536"/>
                <a:gd name="T12" fmla="*/ 0 60000 65536"/>
                <a:gd name="T13" fmla="*/ 0 60000 65536"/>
                <a:gd name="T14" fmla="*/ 0 60000 65536"/>
                <a:gd name="T15" fmla="*/ 0 w 22"/>
                <a:gd name="T16" fmla="*/ 0 h 17"/>
                <a:gd name="T17" fmla="*/ 22 w 22"/>
                <a:gd name="T18" fmla="*/ 17 h 17"/>
              </a:gdLst>
              <a:ahLst/>
              <a:cxnLst>
                <a:cxn ang="T10">
                  <a:pos x="T0" y="T1"/>
                </a:cxn>
                <a:cxn ang="T11">
                  <a:pos x="T2" y="T3"/>
                </a:cxn>
                <a:cxn ang="T12">
                  <a:pos x="T4" y="T5"/>
                </a:cxn>
                <a:cxn ang="T13">
                  <a:pos x="T6" y="T7"/>
                </a:cxn>
                <a:cxn ang="T14">
                  <a:pos x="T8" y="T9"/>
                </a:cxn>
              </a:cxnLst>
              <a:rect l="T15" t="T16" r="T17" b="T18"/>
              <a:pathLst>
                <a:path w="22" h="17">
                  <a:moveTo>
                    <a:pt x="0" y="16"/>
                  </a:moveTo>
                  <a:lnTo>
                    <a:pt x="8" y="7"/>
                  </a:lnTo>
                  <a:lnTo>
                    <a:pt x="12" y="0"/>
                  </a:lnTo>
                  <a:lnTo>
                    <a:pt x="15" y="7"/>
                  </a:lnTo>
                  <a:lnTo>
                    <a:pt x="21" y="7"/>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7693" name="Freeform 87"/>
            <p:cNvSpPr>
              <a:spLocks/>
            </p:cNvSpPr>
            <p:nvPr/>
          </p:nvSpPr>
          <p:spPr bwMode="auto">
            <a:xfrm>
              <a:off x="4063" y="3142"/>
              <a:ext cx="23" cy="17"/>
            </a:xfrm>
            <a:custGeom>
              <a:avLst/>
              <a:gdLst>
                <a:gd name="T0" fmla="*/ 0 w 23"/>
                <a:gd name="T1" fmla="*/ 16 h 17"/>
                <a:gd name="T2" fmla="*/ 8 w 23"/>
                <a:gd name="T3" fmla="*/ 12 h 17"/>
                <a:gd name="T4" fmla="*/ 15 w 23"/>
                <a:gd name="T5" fmla="*/ 8 h 17"/>
                <a:gd name="T6" fmla="*/ 20 w 23"/>
                <a:gd name="T7" fmla="*/ 3 h 17"/>
                <a:gd name="T8" fmla="*/ 22 w 23"/>
                <a:gd name="T9" fmla="*/ 0 h 17"/>
                <a:gd name="T10" fmla="*/ 0 60000 65536"/>
                <a:gd name="T11" fmla="*/ 0 60000 65536"/>
                <a:gd name="T12" fmla="*/ 0 60000 65536"/>
                <a:gd name="T13" fmla="*/ 0 60000 65536"/>
                <a:gd name="T14" fmla="*/ 0 60000 65536"/>
                <a:gd name="T15" fmla="*/ 0 w 23"/>
                <a:gd name="T16" fmla="*/ 0 h 17"/>
                <a:gd name="T17" fmla="*/ 23 w 23"/>
                <a:gd name="T18" fmla="*/ 17 h 17"/>
              </a:gdLst>
              <a:ahLst/>
              <a:cxnLst>
                <a:cxn ang="T10">
                  <a:pos x="T0" y="T1"/>
                </a:cxn>
                <a:cxn ang="T11">
                  <a:pos x="T2" y="T3"/>
                </a:cxn>
                <a:cxn ang="T12">
                  <a:pos x="T4" y="T5"/>
                </a:cxn>
                <a:cxn ang="T13">
                  <a:pos x="T6" y="T7"/>
                </a:cxn>
                <a:cxn ang="T14">
                  <a:pos x="T8" y="T9"/>
                </a:cxn>
              </a:cxnLst>
              <a:rect l="T15" t="T16" r="T17" b="T18"/>
              <a:pathLst>
                <a:path w="23" h="17">
                  <a:moveTo>
                    <a:pt x="0" y="16"/>
                  </a:moveTo>
                  <a:lnTo>
                    <a:pt x="8" y="12"/>
                  </a:lnTo>
                  <a:lnTo>
                    <a:pt x="15" y="8"/>
                  </a:lnTo>
                  <a:lnTo>
                    <a:pt x="20" y="3"/>
                  </a:lnTo>
                  <a:lnTo>
                    <a:pt x="22"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7694" name="Freeform 88"/>
            <p:cNvSpPr>
              <a:spLocks/>
            </p:cNvSpPr>
            <p:nvPr/>
          </p:nvSpPr>
          <p:spPr bwMode="auto">
            <a:xfrm>
              <a:off x="4058" y="3075"/>
              <a:ext cx="37" cy="17"/>
            </a:xfrm>
            <a:custGeom>
              <a:avLst/>
              <a:gdLst>
                <a:gd name="T0" fmla="*/ 0 w 37"/>
                <a:gd name="T1" fmla="*/ 16 h 17"/>
                <a:gd name="T2" fmla="*/ 6 w 37"/>
                <a:gd name="T3" fmla="*/ 13 h 17"/>
                <a:gd name="T4" fmla="*/ 11 w 37"/>
                <a:gd name="T5" fmla="*/ 9 h 17"/>
                <a:gd name="T6" fmla="*/ 17 w 37"/>
                <a:gd name="T7" fmla="*/ 4 h 17"/>
                <a:gd name="T8" fmla="*/ 22 w 37"/>
                <a:gd name="T9" fmla="*/ 4 h 17"/>
                <a:gd name="T10" fmla="*/ 29 w 37"/>
                <a:gd name="T11" fmla="*/ 3 h 17"/>
                <a:gd name="T12" fmla="*/ 36 w 37"/>
                <a:gd name="T13" fmla="*/ 0 h 17"/>
                <a:gd name="T14" fmla="*/ 0 60000 65536"/>
                <a:gd name="T15" fmla="*/ 0 60000 65536"/>
                <a:gd name="T16" fmla="*/ 0 60000 65536"/>
                <a:gd name="T17" fmla="*/ 0 60000 65536"/>
                <a:gd name="T18" fmla="*/ 0 60000 65536"/>
                <a:gd name="T19" fmla="*/ 0 60000 65536"/>
                <a:gd name="T20" fmla="*/ 0 60000 65536"/>
                <a:gd name="T21" fmla="*/ 0 w 37"/>
                <a:gd name="T22" fmla="*/ 0 h 17"/>
                <a:gd name="T23" fmla="*/ 37 w 37"/>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17">
                  <a:moveTo>
                    <a:pt x="0" y="16"/>
                  </a:moveTo>
                  <a:lnTo>
                    <a:pt x="6" y="13"/>
                  </a:lnTo>
                  <a:lnTo>
                    <a:pt x="11" y="9"/>
                  </a:lnTo>
                  <a:lnTo>
                    <a:pt x="17" y="4"/>
                  </a:lnTo>
                  <a:lnTo>
                    <a:pt x="22" y="4"/>
                  </a:lnTo>
                  <a:lnTo>
                    <a:pt x="29" y="3"/>
                  </a:lnTo>
                  <a:lnTo>
                    <a:pt x="36"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7695" name="Line 89"/>
            <p:cNvSpPr>
              <a:spLocks noChangeShapeType="1"/>
            </p:cNvSpPr>
            <p:nvPr/>
          </p:nvSpPr>
          <p:spPr bwMode="auto">
            <a:xfrm flipV="1">
              <a:off x="3765" y="2799"/>
              <a:ext cx="0" cy="28"/>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696" name="Line 90"/>
            <p:cNvSpPr>
              <a:spLocks noChangeShapeType="1"/>
            </p:cNvSpPr>
            <p:nvPr/>
          </p:nvSpPr>
          <p:spPr bwMode="auto">
            <a:xfrm flipV="1">
              <a:off x="3780" y="2833"/>
              <a:ext cx="0"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697" name="Line 91"/>
            <p:cNvSpPr>
              <a:spLocks noChangeShapeType="1"/>
            </p:cNvSpPr>
            <p:nvPr/>
          </p:nvSpPr>
          <p:spPr bwMode="auto">
            <a:xfrm flipV="1">
              <a:off x="3746" y="2833"/>
              <a:ext cx="0"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698" name="Line 92"/>
            <p:cNvSpPr>
              <a:spLocks noChangeShapeType="1"/>
            </p:cNvSpPr>
            <p:nvPr/>
          </p:nvSpPr>
          <p:spPr bwMode="auto">
            <a:xfrm>
              <a:off x="3752" y="2845"/>
              <a:ext cx="10" cy="4"/>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699" name="Line 93"/>
            <p:cNvSpPr>
              <a:spLocks noChangeShapeType="1"/>
            </p:cNvSpPr>
            <p:nvPr/>
          </p:nvSpPr>
          <p:spPr bwMode="auto">
            <a:xfrm flipH="1">
              <a:off x="3769" y="2845"/>
              <a:ext cx="9"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700" name="Line 94"/>
            <p:cNvSpPr>
              <a:spLocks noChangeShapeType="1"/>
            </p:cNvSpPr>
            <p:nvPr/>
          </p:nvSpPr>
          <p:spPr bwMode="auto">
            <a:xfrm>
              <a:off x="3748" y="2865"/>
              <a:ext cx="14" cy="6"/>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701" name="Line 95"/>
            <p:cNvSpPr>
              <a:spLocks noChangeShapeType="1"/>
            </p:cNvSpPr>
            <p:nvPr/>
          </p:nvSpPr>
          <p:spPr bwMode="auto">
            <a:xfrm flipV="1">
              <a:off x="3767" y="2864"/>
              <a:ext cx="14"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702" name="Line 96"/>
            <p:cNvSpPr>
              <a:spLocks noChangeShapeType="1"/>
            </p:cNvSpPr>
            <p:nvPr/>
          </p:nvSpPr>
          <p:spPr bwMode="auto">
            <a:xfrm flipH="1">
              <a:off x="3671" y="3010"/>
              <a:ext cx="17" cy="4"/>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703" name="Line 97"/>
            <p:cNvSpPr>
              <a:spLocks noChangeShapeType="1"/>
            </p:cNvSpPr>
            <p:nvPr/>
          </p:nvSpPr>
          <p:spPr bwMode="auto">
            <a:xfrm flipH="1">
              <a:off x="3697" y="3034"/>
              <a:ext cx="1" cy="1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704" name="Line 98"/>
            <p:cNvSpPr>
              <a:spLocks noChangeShapeType="1"/>
            </p:cNvSpPr>
            <p:nvPr/>
          </p:nvSpPr>
          <p:spPr bwMode="auto">
            <a:xfrm flipH="1">
              <a:off x="3710" y="3034"/>
              <a:ext cx="3" cy="1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705" name="Line 99"/>
            <p:cNvSpPr>
              <a:spLocks noChangeShapeType="1"/>
            </p:cNvSpPr>
            <p:nvPr/>
          </p:nvSpPr>
          <p:spPr bwMode="auto">
            <a:xfrm>
              <a:off x="3633" y="3044"/>
              <a:ext cx="0" cy="19"/>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706" name="Line 100"/>
            <p:cNvSpPr>
              <a:spLocks noChangeShapeType="1"/>
            </p:cNvSpPr>
            <p:nvPr/>
          </p:nvSpPr>
          <p:spPr bwMode="auto">
            <a:xfrm flipV="1">
              <a:off x="3945" y="3035"/>
              <a:ext cx="5"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707" name="Freeform 101"/>
            <p:cNvSpPr>
              <a:spLocks/>
            </p:cNvSpPr>
            <p:nvPr/>
          </p:nvSpPr>
          <p:spPr bwMode="auto">
            <a:xfrm>
              <a:off x="3714" y="3038"/>
              <a:ext cx="222" cy="17"/>
            </a:xfrm>
            <a:custGeom>
              <a:avLst/>
              <a:gdLst>
                <a:gd name="T0" fmla="*/ 221 w 222"/>
                <a:gd name="T1" fmla="*/ 0 h 17"/>
                <a:gd name="T2" fmla="*/ 218 w 222"/>
                <a:gd name="T3" fmla="*/ 4 h 17"/>
                <a:gd name="T4" fmla="*/ 215 w 222"/>
                <a:gd name="T5" fmla="*/ 8 h 17"/>
                <a:gd name="T6" fmla="*/ 212 w 222"/>
                <a:gd name="T7" fmla="*/ 13 h 17"/>
                <a:gd name="T8" fmla="*/ 209 w 222"/>
                <a:gd name="T9" fmla="*/ 15 h 17"/>
                <a:gd name="T10" fmla="*/ 205 w 222"/>
                <a:gd name="T11" fmla="*/ 15 h 17"/>
                <a:gd name="T12" fmla="*/ 201 w 222"/>
                <a:gd name="T13" fmla="*/ 16 h 17"/>
                <a:gd name="T14" fmla="*/ 198 w 222"/>
                <a:gd name="T15" fmla="*/ 15 h 17"/>
                <a:gd name="T16" fmla="*/ 0 w 222"/>
                <a:gd name="T17" fmla="*/ 15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2"/>
                <a:gd name="T28" fmla="*/ 0 h 17"/>
                <a:gd name="T29" fmla="*/ 222 w 222"/>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2" h="17">
                  <a:moveTo>
                    <a:pt x="221" y="0"/>
                  </a:moveTo>
                  <a:lnTo>
                    <a:pt x="218" y="4"/>
                  </a:lnTo>
                  <a:lnTo>
                    <a:pt x="215" y="8"/>
                  </a:lnTo>
                  <a:lnTo>
                    <a:pt x="212" y="13"/>
                  </a:lnTo>
                  <a:lnTo>
                    <a:pt x="209" y="15"/>
                  </a:lnTo>
                  <a:lnTo>
                    <a:pt x="205" y="15"/>
                  </a:lnTo>
                  <a:lnTo>
                    <a:pt x="201" y="16"/>
                  </a:lnTo>
                  <a:lnTo>
                    <a:pt x="198" y="15"/>
                  </a:lnTo>
                  <a:lnTo>
                    <a:pt x="0" y="15"/>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7708" name="Line 102"/>
            <p:cNvSpPr>
              <a:spLocks noChangeShapeType="1"/>
            </p:cNvSpPr>
            <p:nvPr/>
          </p:nvSpPr>
          <p:spPr bwMode="auto">
            <a:xfrm flipV="1">
              <a:off x="3967" y="3011"/>
              <a:ext cx="21" cy="1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709" name="Line 103"/>
            <p:cNvSpPr>
              <a:spLocks noChangeShapeType="1"/>
            </p:cNvSpPr>
            <p:nvPr/>
          </p:nvSpPr>
          <p:spPr bwMode="auto">
            <a:xfrm>
              <a:off x="3958" y="3014"/>
              <a:ext cx="25"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710" name="Line 104"/>
            <p:cNvSpPr>
              <a:spLocks noChangeShapeType="1"/>
            </p:cNvSpPr>
            <p:nvPr/>
          </p:nvSpPr>
          <p:spPr bwMode="auto">
            <a:xfrm flipV="1">
              <a:off x="3999" y="3004"/>
              <a:ext cx="106" cy="3"/>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711" name="Line 105"/>
            <p:cNvSpPr>
              <a:spLocks noChangeShapeType="1"/>
            </p:cNvSpPr>
            <p:nvPr/>
          </p:nvSpPr>
          <p:spPr bwMode="auto">
            <a:xfrm flipH="1">
              <a:off x="4020" y="3046"/>
              <a:ext cx="4"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712" name="Line 106"/>
            <p:cNvSpPr>
              <a:spLocks noChangeShapeType="1"/>
            </p:cNvSpPr>
            <p:nvPr/>
          </p:nvSpPr>
          <p:spPr bwMode="auto">
            <a:xfrm flipH="1">
              <a:off x="3999" y="3047"/>
              <a:ext cx="17"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713" name="Line 107"/>
            <p:cNvSpPr>
              <a:spLocks noChangeShapeType="1"/>
            </p:cNvSpPr>
            <p:nvPr/>
          </p:nvSpPr>
          <p:spPr bwMode="auto">
            <a:xfrm flipH="1">
              <a:off x="3964" y="3048"/>
              <a:ext cx="31"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714" name="Line 108"/>
            <p:cNvSpPr>
              <a:spLocks noChangeShapeType="1"/>
            </p:cNvSpPr>
            <p:nvPr/>
          </p:nvSpPr>
          <p:spPr bwMode="auto">
            <a:xfrm flipV="1">
              <a:off x="3995" y="3039"/>
              <a:ext cx="0" cy="7"/>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715" name="Line 109"/>
            <p:cNvSpPr>
              <a:spLocks noChangeShapeType="1"/>
            </p:cNvSpPr>
            <p:nvPr/>
          </p:nvSpPr>
          <p:spPr bwMode="auto">
            <a:xfrm>
              <a:off x="3997" y="3037"/>
              <a:ext cx="1"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716" name="Line 110"/>
            <p:cNvSpPr>
              <a:spLocks noChangeShapeType="1"/>
            </p:cNvSpPr>
            <p:nvPr/>
          </p:nvSpPr>
          <p:spPr bwMode="auto">
            <a:xfrm>
              <a:off x="4002" y="3037"/>
              <a:ext cx="10"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717" name="Freeform 111"/>
            <p:cNvSpPr>
              <a:spLocks/>
            </p:cNvSpPr>
            <p:nvPr/>
          </p:nvSpPr>
          <p:spPr bwMode="auto">
            <a:xfrm>
              <a:off x="4012" y="3037"/>
              <a:ext cx="17" cy="17"/>
            </a:xfrm>
            <a:custGeom>
              <a:avLst/>
              <a:gdLst>
                <a:gd name="T0" fmla="*/ 0 w 17"/>
                <a:gd name="T1" fmla="*/ 0 h 17"/>
                <a:gd name="T2" fmla="*/ 16 w 17"/>
                <a:gd name="T3" fmla="*/ 0 h 17"/>
                <a:gd name="T4" fmla="*/ 16 w 17"/>
                <a:gd name="T5" fmla="*/ 16 h 17"/>
                <a:gd name="T6" fmla="*/ 0 60000 65536"/>
                <a:gd name="T7" fmla="*/ 0 60000 65536"/>
                <a:gd name="T8" fmla="*/ 0 60000 65536"/>
                <a:gd name="T9" fmla="*/ 0 w 17"/>
                <a:gd name="T10" fmla="*/ 0 h 17"/>
                <a:gd name="T11" fmla="*/ 17 w 17"/>
                <a:gd name="T12" fmla="*/ 17 h 17"/>
              </a:gdLst>
              <a:ahLst/>
              <a:cxnLst>
                <a:cxn ang="T6">
                  <a:pos x="T0" y="T1"/>
                </a:cxn>
                <a:cxn ang="T7">
                  <a:pos x="T2" y="T3"/>
                </a:cxn>
                <a:cxn ang="T8">
                  <a:pos x="T4" y="T5"/>
                </a:cxn>
              </a:cxnLst>
              <a:rect l="T9" t="T10" r="T11" b="T12"/>
              <a:pathLst>
                <a:path w="17" h="17">
                  <a:moveTo>
                    <a:pt x="0" y="0"/>
                  </a:moveTo>
                  <a:lnTo>
                    <a:pt x="16" y="0"/>
                  </a:lnTo>
                  <a:lnTo>
                    <a:pt x="16" y="16"/>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7718" name="Freeform 112"/>
            <p:cNvSpPr>
              <a:spLocks/>
            </p:cNvSpPr>
            <p:nvPr/>
          </p:nvSpPr>
          <p:spPr bwMode="auto">
            <a:xfrm>
              <a:off x="4009" y="3036"/>
              <a:ext cx="17" cy="17"/>
            </a:xfrm>
            <a:custGeom>
              <a:avLst/>
              <a:gdLst>
                <a:gd name="T0" fmla="*/ 16 w 17"/>
                <a:gd name="T1" fmla="*/ 16 h 17"/>
                <a:gd name="T2" fmla="*/ 12 w 17"/>
                <a:gd name="T3" fmla="*/ 3 h 17"/>
                <a:gd name="T4" fmla="*/ 0 w 17"/>
                <a:gd name="T5" fmla="*/ 0 h 17"/>
                <a:gd name="T6" fmla="*/ 0 60000 65536"/>
                <a:gd name="T7" fmla="*/ 0 60000 65536"/>
                <a:gd name="T8" fmla="*/ 0 60000 65536"/>
                <a:gd name="T9" fmla="*/ 0 w 17"/>
                <a:gd name="T10" fmla="*/ 0 h 17"/>
                <a:gd name="T11" fmla="*/ 17 w 17"/>
                <a:gd name="T12" fmla="*/ 17 h 17"/>
              </a:gdLst>
              <a:ahLst/>
              <a:cxnLst>
                <a:cxn ang="T6">
                  <a:pos x="T0" y="T1"/>
                </a:cxn>
                <a:cxn ang="T7">
                  <a:pos x="T2" y="T3"/>
                </a:cxn>
                <a:cxn ang="T8">
                  <a:pos x="T4" y="T5"/>
                </a:cxn>
              </a:cxnLst>
              <a:rect l="T9" t="T10" r="T11" b="T12"/>
              <a:pathLst>
                <a:path w="17" h="17">
                  <a:moveTo>
                    <a:pt x="16" y="16"/>
                  </a:moveTo>
                  <a:lnTo>
                    <a:pt x="12" y="3"/>
                  </a:lnTo>
                  <a:lnTo>
                    <a:pt x="0"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7719" name="Line 113"/>
            <p:cNvSpPr>
              <a:spLocks noChangeShapeType="1"/>
            </p:cNvSpPr>
            <p:nvPr/>
          </p:nvSpPr>
          <p:spPr bwMode="auto">
            <a:xfrm flipH="1">
              <a:off x="4005" y="3035"/>
              <a:ext cx="4"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720" name="Line 114"/>
            <p:cNvSpPr>
              <a:spLocks noChangeShapeType="1"/>
            </p:cNvSpPr>
            <p:nvPr/>
          </p:nvSpPr>
          <p:spPr bwMode="auto">
            <a:xfrm flipH="1">
              <a:off x="4000" y="3036"/>
              <a:ext cx="1"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721" name="Line 115"/>
            <p:cNvSpPr>
              <a:spLocks noChangeShapeType="1"/>
            </p:cNvSpPr>
            <p:nvPr/>
          </p:nvSpPr>
          <p:spPr bwMode="auto">
            <a:xfrm flipV="1">
              <a:off x="4001" y="3026"/>
              <a:ext cx="0" cy="7"/>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722" name="Line 116"/>
            <p:cNvSpPr>
              <a:spLocks noChangeShapeType="1"/>
            </p:cNvSpPr>
            <p:nvPr/>
          </p:nvSpPr>
          <p:spPr bwMode="auto">
            <a:xfrm flipV="1">
              <a:off x="4009" y="3026"/>
              <a:ext cx="0" cy="7"/>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723" name="Line 117"/>
            <p:cNvSpPr>
              <a:spLocks noChangeShapeType="1"/>
            </p:cNvSpPr>
            <p:nvPr/>
          </p:nvSpPr>
          <p:spPr bwMode="auto">
            <a:xfrm flipH="1">
              <a:off x="3956" y="3052"/>
              <a:ext cx="4" cy="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724" name="Freeform 118"/>
            <p:cNvSpPr>
              <a:spLocks/>
            </p:cNvSpPr>
            <p:nvPr/>
          </p:nvSpPr>
          <p:spPr bwMode="auto">
            <a:xfrm>
              <a:off x="3999" y="3052"/>
              <a:ext cx="26" cy="17"/>
            </a:xfrm>
            <a:custGeom>
              <a:avLst/>
              <a:gdLst>
                <a:gd name="T0" fmla="*/ 0 w 26"/>
                <a:gd name="T1" fmla="*/ 16 h 17"/>
                <a:gd name="T2" fmla="*/ 9 w 26"/>
                <a:gd name="T3" fmla="*/ 16 h 17"/>
                <a:gd name="T4" fmla="*/ 14 w 26"/>
                <a:gd name="T5" fmla="*/ 12 h 17"/>
                <a:gd name="T6" fmla="*/ 19 w 26"/>
                <a:gd name="T7" fmla="*/ 4 h 17"/>
                <a:gd name="T8" fmla="*/ 23 w 26"/>
                <a:gd name="T9" fmla="*/ 0 h 17"/>
                <a:gd name="T10" fmla="*/ 25 w 26"/>
                <a:gd name="T11" fmla="*/ 0 h 17"/>
                <a:gd name="T12" fmla="*/ 0 60000 65536"/>
                <a:gd name="T13" fmla="*/ 0 60000 65536"/>
                <a:gd name="T14" fmla="*/ 0 60000 65536"/>
                <a:gd name="T15" fmla="*/ 0 60000 65536"/>
                <a:gd name="T16" fmla="*/ 0 60000 65536"/>
                <a:gd name="T17" fmla="*/ 0 60000 65536"/>
                <a:gd name="T18" fmla="*/ 0 w 26"/>
                <a:gd name="T19" fmla="*/ 0 h 17"/>
                <a:gd name="T20" fmla="*/ 26 w 26"/>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26" h="17">
                  <a:moveTo>
                    <a:pt x="0" y="16"/>
                  </a:moveTo>
                  <a:lnTo>
                    <a:pt x="9" y="16"/>
                  </a:lnTo>
                  <a:lnTo>
                    <a:pt x="14" y="12"/>
                  </a:lnTo>
                  <a:lnTo>
                    <a:pt x="19" y="4"/>
                  </a:lnTo>
                  <a:lnTo>
                    <a:pt x="23" y="0"/>
                  </a:lnTo>
                  <a:lnTo>
                    <a:pt x="25"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7725" name="Line 119"/>
            <p:cNvSpPr>
              <a:spLocks noChangeShapeType="1"/>
            </p:cNvSpPr>
            <p:nvPr/>
          </p:nvSpPr>
          <p:spPr bwMode="auto">
            <a:xfrm flipH="1">
              <a:off x="3963" y="3082"/>
              <a:ext cx="17" cy="9"/>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27726" name="Freeform 120"/>
            <p:cNvSpPr>
              <a:spLocks/>
            </p:cNvSpPr>
            <p:nvPr/>
          </p:nvSpPr>
          <p:spPr bwMode="auto">
            <a:xfrm>
              <a:off x="3931" y="3091"/>
              <a:ext cx="29" cy="17"/>
            </a:xfrm>
            <a:custGeom>
              <a:avLst/>
              <a:gdLst>
                <a:gd name="T0" fmla="*/ 0 w 29"/>
                <a:gd name="T1" fmla="*/ 16 h 17"/>
                <a:gd name="T2" fmla="*/ 4 w 29"/>
                <a:gd name="T3" fmla="*/ 16 h 17"/>
                <a:gd name="T4" fmla="*/ 8 w 29"/>
                <a:gd name="T5" fmla="*/ 13 h 17"/>
                <a:gd name="T6" fmla="*/ 13 w 29"/>
                <a:gd name="T7" fmla="*/ 11 h 17"/>
                <a:gd name="T8" fmla="*/ 16 w 29"/>
                <a:gd name="T9" fmla="*/ 9 h 17"/>
                <a:gd name="T10" fmla="*/ 21 w 29"/>
                <a:gd name="T11" fmla="*/ 5 h 17"/>
                <a:gd name="T12" fmla="*/ 25 w 29"/>
                <a:gd name="T13" fmla="*/ 4 h 17"/>
                <a:gd name="T14" fmla="*/ 28 w 29"/>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29"/>
                <a:gd name="T25" fmla="*/ 0 h 17"/>
                <a:gd name="T26" fmla="*/ 29 w 29"/>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 h="17">
                  <a:moveTo>
                    <a:pt x="0" y="16"/>
                  </a:moveTo>
                  <a:lnTo>
                    <a:pt x="4" y="16"/>
                  </a:lnTo>
                  <a:lnTo>
                    <a:pt x="8" y="13"/>
                  </a:lnTo>
                  <a:lnTo>
                    <a:pt x="13" y="11"/>
                  </a:lnTo>
                  <a:lnTo>
                    <a:pt x="16" y="9"/>
                  </a:lnTo>
                  <a:lnTo>
                    <a:pt x="21" y="5"/>
                  </a:lnTo>
                  <a:lnTo>
                    <a:pt x="25" y="4"/>
                  </a:lnTo>
                  <a:lnTo>
                    <a:pt x="28"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7727" name="Freeform 121"/>
            <p:cNvSpPr>
              <a:spLocks/>
            </p:cNvSpPr>
            <p:nvPr/>
          </p:nvSpPr>
          <p:spPr bwMode="auto">
            <a:xfrm>
              <a:off x="4161" y="3051"/>
              <a:ext cx="17" cy="17"/>
            </a:xfrm>
            <a:custGeom>
              <a:avLst/>
              <a:gdLst>
                <a:gd name="T0" fmla="*/ 0 w 17"/>
                <a:gd name="T1" fmla="*/ 16 h 17"/>
                <a:gd name="T2" fmla="*/ 8 w 17"/>
                <a:gd name="T3" fmla="*/ 8 h 17"/>
                <a:gd name="T4" fmla="*/ 16 w 17"/>
                <a:gd name="T5" fmla="*/ 0 h 17"/>
                <a:gd name="T6" fmla="*/ 0 60000 65536"/>
                <a:gd name="T7" fmla="*/ 0 60000 65536"/>
                <a:gd name="T8" fmla="*/ 0 60000 65536"/>
                <a:gd name="T9" fmla="*/ 0 w 17"/>
                <a:gd name="T10" fmla="*/ 0 h 17"/>
                <a:gd name="T11" fmla="*/ 17 w 17"/>
                <a:gd name="T12" fmla="*/ 17 h 17"/>
              </a:gdLst>
              <a:ahLst/>
              <a:cxnLst>
                <a:cxn ang="T6">
                  <a:pos x="T0" y="T1"/>
                </a:cxn>
                <a:cxn ang="T7">
                  <a:pos x="T2" y="T3"/>
                </a:cxn>
                <a:cxn ang="T8">
                  <a:pos x="T4" y="T5"/>
                </a:cxn>
              </a:cxnLst>
              <a:rect l="T9" t="T10" r="T11" b="T12"/>
              <a:pathLst>
                <a:path w="17" h="17">
                  <a:moveTo>
                    <a:pt x="0" y="16"/>
                  </a:moveTo>
                  <a:lnTo>
                    <a:pt x="8" y="8"/>
                  </a:lnTo>
                  <a:lnTo>
                    <a:pt x="16"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7728" name="Freeform 122"/>
            <p:cNvSpPr>
              <a:spLocks/>
            </p:cNvSpPr>
            <p:nvPr/>
          </p:nvSpPr>
          <p:spPr bwMode="auto">
            <a:xfrm>
              <a:off x="3689" y="3046"/>
              <a:ext cx="22" cy="20"/>
            </a:xfrm>
            <a:custGeom>
              <a:avLst/>
              <a:gdLst>
                <a:gd name="T0" fmla="*/ 0 w 22"/>
                <a:gd name="T1" fmla="*/ 0 h 20"/>
                <a:gd name="T2" fmla="*/ 7 w 22"/>
                <a:gd name="T3" fmla="*/ 15 h 20"/>
                <a:gd name="T4" fmla="*/ 9 w 22"/>
                <a:gd name="T5" fmla="*/ 18 h 20"/>
                <a:gd name="T6" fmla="*/ 11 w 22"/>
                <a:gd name="T7" fmla="*/ 19 h 20"/>
                <a:gd name="T8" fmla="*/ 16 w 22"/>
                <a:gd name="T9" fmla="*/ 19 h 20"/>
                <a:gd name="T10" fmla="*/ 18 w 22"/>
                <a:gd name="T11" fmla="*/ 18 h 20"/>
                <a:gd name="T12" fmla="*/ 21 w 22"/>
                <a:gd name="T13" fmla="*/ 16 h 20"/>
                <a:gd name="T14" fmla="*/ 21 w 22"/>
                <a:gd name="T15" fmla="*/ 10 h 20"/>
                <a:gd name="T16" fmla="*/ 18 w 22"/>
                <a:gd name="T17" fmla="*/ 0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
                <a:gd name="T28" fmla="*/ 0 h 20"/>
                <a:gd name="T29" fmla="*/ 22 w 22"/>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 h="20">
                  <a:moveTo>
                    <a:pt x="0" y="0"/>
                  </a:moveTo>
                  <a:lnTo>
                    <a:pt x="7" y="15"/>
                  </a:lnTo>
                  <a:lnTo>
                    <a:pt x="9" y="18"/>
                  </a:lnTo>
                  <a:lnTo>
                    <a:pt x="11" y="19"/>
                  </a:lnTo>
                  <a:lnTo>
                    <a:pt x="16" y="19"/>
                  </a:lnTo>
                  <a:lnTo>
                    <a:pt x="18" y="18"/>
                  </a:lnTo>
                  <a:lnTo>
                    <a:pt x="21" y="16"/>
                  </a:lnTo>
                  <a:lnTo>
                    <a:pt x="21" y="10"/>
                  </a:lnTo>
                  <a:lnTo>
                    <a:pt x="18"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7729" name="Freeform 123"/>
            <p:cNvSpPr>
              <a:spLocks/>
            </p:cNvSpPr>
            <p:nvPr/>
          </p:nvSpPr>
          <p:spPr bwMode="auto">
            <a:xfrm>
              <a:off x="3931" y="3063"/>
              <a:ext cx="17" cy="34"/>
            </a:xfrm>
            <a:custGeom>
              <a:avLst/>
              <a:gdLst>
                <a:gd name="T0" fmla="*/ 16 w 17"/>
                <a:gd name="T1" fmla="*/ 0 h 34"/>
                <a:gd name="T2" fmla="*/ 13 w 17"/>
                <a:gd name="T3" fmla="*/ 5 h 34"/>
                <a:gd name="T4" fmla="*/ 11 w 17"/>
                <a:gd name="T5" fmla="*/ 9 h 34"/>
                <a:gd name="T6" fmla="*/ 9 w 17"/>
                <a:gd name="T7" fmla="*/ 13 h 34"/>
                <a:gd name="T8" fmla="*/ 6 w 17"/>
                <a:gd name="T9" fmla="*/ 17 h 34"/>
                <a:gd name="T10" fmla="*/ 4 w 17"/>
                <a:gd name="T11" fmla="*/ 21 h 34"/>
                <a:gd name="T12" fmla="*/ 2 w 17"/>
                <a:gd name="T13" fmla="*/ 26 h 34"/>
                <a:gd name="T14" fmla="*/ 1 w 17"/>
                <a:gd name="T15" fmla="*/ 30 h 34"/>
                <a:gd name="T16" fmla="*/ 0 w 17"/>
                <a:gd name="T17" fmla="*/ 33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
                <a:gd name="T28" fmla="*/ 0 h 34"/>
                <a:gd name="T29" fmla="*/ 17 w 17"/>
                <a:gd name="T30" fmla="*/ 34 h 3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 h="34">
                  <a:moveTo>
                    <a:pt x="16" y="0"/>
                  </a:moveTo>
                  <a:lnTo>
                    <a:pt x="13" y="5"/>
                  </a:lnTo>
                  <a:lnTo>
                    <a:pt x="11" y="9"/>
                  </a:lnTo>
                  <a:lnTo>
                    <a:pt x="9" y="13"/>
                  </a:lnTo>
                  <a:lnTo>
                    <a:pt x="6" y="17"/>
                  </a:lnTo>
                  <a:lnTo>
                    <a:pt x="4" y="21"/>
                  </a:lnTo>
                  <a:lnTo>
                    <a:pt x="2" y="26"/>
                  </a:lnTo>
                  <a:lnTo>
                    <a:pt x="1" y="30"/>
                  </a:lnTo>
                  <a:lnTo>
                    <a:pt x="0" y="33"/>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7730" name="Freeform 124"/>
            <p:cNvSpPr>
              <a:spLocks/>
            </p:cNvSpPr>
            <p:nvPr/>
          </p:nvSpPr>
          <p:spPr bwMode="auto">
            <a:xfrm>
              <a:off x="3888" y="3134"/>
              <a:ext cx="98" cy="45"/>
            </a:xfrm>
            <a:custGeom>
              <a:avLst/>
              <a:gdLst>
                <a:gd name="T0" fmla="*/ 97 w 98"/>
                <a:gd name="T1" fmla="*/ 0 h 45"/>
                <a:gd name="T2" fmla="*/ 92 w 98"/>
                <a:gd name="T3" fmla="*/ 4 h 45"/>
                <a:gd name="T4" fmla="*/ 87 w 98"/>
                <a:gd name="T5" fmla="*/ 8 h 45"/>
                <a:gd name="T6" fmla="*/ 82 w 98"/>
                <a:gd name="T7" fmla="*/ 11 h 45"/>
                <a:gd name="T8" fmla="*/ 77 w 98"/>
                <a:gd name="T9" fmla="*/ 15 h 45"/>
                <a:gd name="T10" fmla="*/ 72 w 98"/>
                <a:gd name="T11" fmla="*/ 18 h 45"/>
                <a:gd name="T12" fmla="*/ 66 w 98"/>
                <a:gd name="T13" fmla="*/ 22 h 45"/>
                <a:gd name="T14" fmla="*/ 61 w 98"/>
                <a:gd name="T15" fmla="*/ 24 h 45"/>
                <a:gd name="T16" fmla="*/ 56 w 98"/>
                <a:gd name="T17" fmla="*/ 27 h 45"/>
                <a:gd name="T18" fmla="*/ 52 w 98"/>
                <a:gd name="T19" fmla="*/ 28 h 45"/>
                <a:gd name="T20" fmla="*/ 48 w 98"/>
                <a:gd name="T21" fmla="*/ 30 h 45"/>
                <a:gd name="T22" fmla="*/ 44 w 98"/>
                <a:gd name="T23" fmla="*/ 31 h 45"/>
                <a:gd name="T24" fmla="*/ 40 w 98"/>
                <a:gd name="T25" fmla="*/ 33 h 45"/>
                <a:gd name="T26" fmla="*/ 36 w 98"/>
                <a:gd name="T27" fmla="*/ 35 h 45"/>
                <a:gd name="T28" fmla="*/ 31 w 98"/>
                <a:gd name="T29" fmla="*/ 35 h 45"/>
                <a:gd name="T30" fmla="*/ 25 w 98"/>
                <a:gd name="T31" fmla="*/ 36 h 45"/>
                <a:gd name="T32" fmla="*/ 19 w 98"/>
                <a:gd name="T33" fmla="*/ 38 h 45"/>
                <a:gd name="T34" fmla="*/ 13 w 98"/>
                <a:gd name="T35" fmla="*/ 39 h 45"/>
                <a:gd name="T36" fmla="*/ 7 w 98"/>
                <a:gd name="T37" fmla="*/ 41 h 45"/>
                <a:gd name="T38" fmla="*/ 1 w 98"/>
                <a:gd name="T39" fmla="*/ 43 h 45"/>
                <a:gd name="T40" fmla="*/ 0 w 98"/>
                <a:gd name="T41" fmla="*/ 44 h 4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8"/>
                <a:gd name="T64" fmla="*/ 0 h 45"/>
                <a:gd name="T65" fmla="*/ 98 w 98"/>
                <a:gd name="T66" fmla="*/ 45 h 4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8" h="45">
                  <a:moveTo>
                    <a:pt x="97" y="0"/>
                  </a:moveTo>
                  <a:lnTo>
                    <a:pt x="92" y="4"/>
                  </a:lnTo>
                  <a:lnTo>
                    <a:pt x="87" y="8"/>
                  </a:lnTo>
                  <a:lnTo>
                    <a:pt x="82" y="11"/>
                  </a:lnTo>
                  <a:lnTo>
                    <a:pt x="77" y="15"/>
                  </a:lnTo>
                  <a:lnTo>
                    <a:pt x="72" y="18"/>
                  </a:lnTo>
                  <a:lnTo>
                    <a:pt x="66" y="22"/>
                  </a:lnTo>
                  <a:lnTo>
                    <a:pt x="61" y="24"/>
                  </a:lnTo>
                  <a:lnTo>
                    <a:pt x="56" y="27"/>
                  </a:lnTo>
                  <a:lnTo>
                    <a:pt x="52" y="28"/>
                  </a:lnTo>
                  <a:lnTo>
                    <a:pt x="48" y="30"/>
                  </a:lnTo>
                  <a:lnTo>
                    <a:pt x="44" y="31"/>
                  </a:lnTo>
                  <a:lnTo>
                    <a:pt x="40" y="33"/>
                  </a:lnTo>
                  <a:lnTo>
                    <a:pt x="36" y="35"/>
                  </a:lnTo>
                  <a:lnTo>
                    <a:pt x="31" y="35"/>
                  </a:lnTo>
                  <a:lnTo>
                    <a:pt x="25" y="36"/>
                  </a:lnTo>
                  <a:lnTo>
                    <a:pt x="19" y="38"/>
                  </a:lnTo>
                  <a:lnTo>
                    <a:pt x="13" y="39"/>
                  </a:lnTo>
                  <a:lnTo>
                    <a:pt x="7" y="41"/>
                  </a:lnTo>
                  <a:lnTo>
                    <a:pt x="1" y="43"/>
                  </a:lnTo>
                  <a:lnTo>
                    <a:pt x="0" y="44"/>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27731" name="Freeform 125"/>
            <p:cNvSpPr>
              <a:spLocks/>
            </p:cNvSpPr>
            <p:nvPr/>
          </p:nvSpPr>
          <p:spPr bwMode="auto">
            <a:xfrm>
              <a:off x="3902" y="3110"/>
              <a:ext cx="75" cy="57"/>
            </a:xfrm>
            <a:custGeom>
              <a:avLst/>
              <a:gdLst>
                <a:gd name="T0" fmla="*/ 0 w 75"/>
                <a:gd name="T1" fmla="*/ 56 h 57"/>
                <a:gd name="T2" fmla="*/ 7 w 75"/>
                <a:gd name="T3" fmla="*/ 52 h 57"/>
                <a:gd name="T4" fmla="*/ 14 w 75"/>
                <a:gd name="T5" fmla="*/ 48 h 57"/>
                <a:gd name="T6" fmla="*/ 21 w 75"/>
                <a:gd name="T7" fmla="*/ 44 h 57"/>
                <a:gd name="T8" fmla="*/ 28 w 75"/>
                <a:gd name="T9" fmla="*/ 39 h 57"/>
                <a:gd name="T10" fmla="*/ 34 w 75"/>
                <a:gd name="T11" fmla="*/ 35 h 57"/>
                <a:gd name="T12" fmla="*/ 41 w 75"/>
                <a:gd name="T13" fmla="*/ 30 h 57"/>
                <a:gd name="T14" fmla="*/ 46 w 75"/>
                <a:gd name="T15" fmla="*/ 24 h 57"/>
                <a:gd name="T16" fmla="*/ 52 w 75"/>
                <a:gd name="T17" fmla="*/ 19 h 57"/>
                <a:gd name="T18" fmla="*/ 58 w 75"/>
                <a:gd name="T19" fmla="*/ 13 h 57"/>
                <a:gd name="T20" fmla="*/ 63 w 75"/>
                <a:gd name="T21" fmla="*/ 7 h 57"/>
                <a:gd name="T22" fmla="*/ 68 w 75"/>
                <a:gd name="T23" fmla="*/ 1 h 57"/>
                <a:gd name="T24" fmla="*/ 69 w 75"/>
                <a:gd name="T25" fmla="*/ 0 h 57"/>
                <a:gd name="T26" fmla="*/ 70 w 75"/>
                <a:gd name="T27" fmla="*/ 0 h 57"/>
                <a:gd name="T28" fmla="*/ 66 w 75"/>
                <a:gd name="T29" fmla="*/ 9 h 57"/>
                <a:gd name="T30" fmla="*/ 71 w 75"/>
                <a:gd name="T31" fmla="*/ 9 h 57"/>
                <a:gd name="T32" fmla="*/ 70 w 75"/>
                <a:gd name="T33" fmla="*/ 10 h 57"/>
                <a:gd name="T34" fmla="*/ 60 w 75"/>
                <a:gd name="T35" fmla="*/ 18 h 57"/>
                <a:gd name="T36" fmla="*/ 74 w 75"/>
                <a:gd name="T37" fmla="*/ 15 h 57"/>
                <a:gd name="T38" fmla="*/ 70 w 75"/>
                <a:gd name="T39" fmla="*/ 19 h 57"/>
                <a:gd name="T40" fmla="*/ 52 w 75"/>
                <a:gd name="T41" fmla="*/ 28 h 57"/>
                <a:gd name="T42" fmla="*/ 46 w 75"/>
                <a:gd name="T43" fmla="*/ 31 h 57"/>
                <a:gd name="T44" fmla="*/ 52 w 75"/>
                <a:gd name="T45" fmla="*/ 30 h 57"/>
                <a:gd name="T46" fmla="*/ 47 w 75"/>
                <a:gd name="T47" fmla="*/ 32 h 57"/>
                <a:gd name="T48" fmla="*/ 45 w 75"/>
                <a:gd name="T49" fmla="*/ 35 h 57"/>
                <a:gd name="T50" fmla="*/ 20 w 75"/>
                <a:gd name="T51" fmla="*/ 48 h 57"/>
                <a:gd name="T52" fmla="*/ 21 w 75"/>
                <a:gd name="T53" fmla="*/ 50 h 57"/>
                <a:gd name="T54" fmla="*/ 8 w 75"/>
                <a:gd name="T55" fmla="*/ 52 h 57"/>
                <a:gd name="T56" fmla="*/ 0 w 75"/>
                <a:gd name="T57" fmla="*/ 56 h 5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75"/>
                <a:gd name="T88" fmla="*/ 0 h 57"/>
                <a:gd name="T89" fmla="*/ 75 w 75"/>
                <a:gd name="T90" fmla="*/ 57 h 5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75" h="57">
                  <a:moveTo>
                    <a:pt x="0" y="56"/>
                  </a:moveTo>
                  <a:lnTo>
                    <a:pt x="7" y="52"/>
                  </a:lnTo>
                  <a:lnTo>
                    <a:pt x="14" y="48"/>
                  </a:lnTo>
                  <a:lnTo>
                    <a:pt x="21" y="44"/>
                  </a:lnTo>
                  <a:lnTo>
                    <a:pt x="28" y="39"/>
                  </a:lnTo>
                  <a:lnTo>
                    <a:pt x="34" y="35"/>
                  </a:lnTo>
                  <a:lnTo>
                    <a:pt x="41" y="30"/>
                  </a:lnTo>
                  <a:lnTo>
                    <a:pt x="46" y="24"/>
                  </a:lnTo>
                  <a:lnTo>
                    <a:pt x="52" y="19"/>
                  </a:lnTo>
                  <a:lnTo>
                    <a:pt x="58" y="13"/>
                  </a:lnTo>
                  <a:lnTo>
                    <a:pt x="63" y="7"/>
                  </a:lnTo>
                  <a:lnTo>
                    <a:pt x="68" y="1"/>
                  </a:lnTo>
                  <a:lnTo>
                    <a:pt x="69" y="0"/>
                  </a:lnTo>
                  <a:lnTo>
                    <a:pt x="70" y="0"/>
                  </a:lnTo>
                  <a:lnTo>
                    <a:pt x="66" y="9"/>
                  </a:lnTo>
                  <a:lnTo>
                    <a:pt x="71" y="9"/>
                  </a:lnTo>
                  <a:lnTo>
                    <a:pt x="70" y="10"/>
                  </a:lnTo>
                  <a:lnTo>
                    <a:pt x="60" y="18"/>
                  </a:lnTo>
                  <a:lnTo>
                    <a:pt x="74" y="15"/>
                  </a:lnTo>
                  <a:lnTo>
                    <a:pt x="70" y="19"/>
                  </a:lnTo>
                  <a:lnTo>
                    <a:pt x="52" y="28"/>
                  </a:lnTo>
                  <a:lnTo>
                    <a:pt x="46" y="31"/>
                  </a:lnTo>
                  <a:lnTo>
                    <a:pt x="52" y="30"/>
                  </a:lnTo>
                  <a:lnTo>
                    <a:pt x="47" y="32"/>
                  </a:lnTo>
                  <a:lnTo>
                    <a:pt x="45" y="35"/>
                  </a:lnTo>
                  <a:lnTo>
                    <a:pt x="20" y="48"/>
                  </a:lnTo>
                  <a:lnTo>
                    <a:pt x="21" y="50"/>
                  </a:lnTo>
                  <a:lnTo>
                    <a:pt x="8" y="52"/>
                  </a:lnTo>
                  <a:lnTo>
                    <a:pt x="0" y="56"/>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27732" name="Freeform 126"/>
            <p:cNvSpPr>
              <a:spLocks/>
            </p:cNvSpPr>
            <p:nvPr/>
          </p:nvSpPr>
          <p:spPr bwMode="auto">
            <a:xfrm>
              <a:off x="3748" y="3161"/>
              <a:ext cx="217" cy="43"/>
            </a:xfrm>
            <a:custGeom>
              <a:avLst/>
              <a:gdLst>
                <a:gd name="T0" fmla="*/ 137 w 217"/>
                <a:gd name="T1" fmla="*/ 17 h 43"/>
                <a:gd name="T2" fmla="*/ 154 w 217"/>
                <a:gd name="T3" fmla="*/ 15 h 43"/>
                <a:gd name="T4" fmla="*/ 173 w 217"/>
                <a:gd name="T5" fmla="*/ 11 h 43"/>
                <a:gd name="T6" fmla="*/ 216 w 217"/>
                <a:gd name="T7" fmla="*/ 9 h 43"/>
                <a:gd name="T8" fmla="*/ 170 w 217"/>
                <a:gd name="T9" fmla="*/ 15 h 43"/>
                <a:gd name="T10" fmla="*/ 156 w 217"/>
                <a:gd name="T11" fmla="*/ 17 h 43"/>
                <a:gd name="T12" fmla="*/ 146 w 217"/>
                <a:gd name="T13" fmla="*/ 17 h 43"/>
                <a:gd name="T14" fmla="*/ 150 w 217"/>
                <a:gd name="T15" fmla="*/ 19 h 43"/>
                <a:gd name="T16" fmla="*/ 148 w 217"/>
                <a:gd name="T17" fmla="*/ 23 h 43"/>
                <a:gd name="T18" fmla="*/ 108 w 217"/>
                <a:gd name="T19" fmla="*/ 29 h 43"/>
                <a:gd name="T20" fmla="*/ 92 w 217"/>
                <a:gd name="T21" fmla="*/ 36 h 43"/>
                <a:gd name="T22" fmla="*/ 59 w 217"/>
                <a:gd name="T23" fmla="*/ 39 h 43"/>
                <a:gd name="T24" fmla="*/ 47 w 217"/>
                <a:gd name="T25" fmla="*/ 41 h 43"/>
                <a:gd name="T26" fmla="*/ 31 w 217"/>
                <a:gd name="T27" fmla="*/ 31 h 43"/>
                <a:gd name="T28" fmla="*/ 24 w 217"/>
                <a:gd name="T29" fmla="*/ 27 h 43"/>
                <a:gd name="T30" fmla="*/ 10 w 217"/>
                <a:gd name="T31" fmla="*/ 21 h 43"/>
                <a:gd name="T32" fmla="*/ 15 w 217"/>
                <a:gd name="T33" fmla="*/ 16 h 43"/>
                <a:gd name="T34" fmla="*/ 17 w 217"/>
                <a:gd name="T35" fmla="*/ 14 h 43"/>
                <a:gd name="T36" fmla="*/ 32 w 217"/>
                <a:gd name="T37" fmla="*/ 9 h 43"/>
                <a:gd name="T38" fmla="*/ 30 w 217"/>
                <a:gd name="T39" fmla="*/ 7 h 43"/>
                <a:gd name="T40" fmla="*/ 36 w 217"/>
                <a:gd name="T41" fmla="*/ 4 h 43"/>
                <a:gd name="T42" fmla="*/ 34 w 217"/>
                <a:gd name="T43" fmla="*/ 1 h 43"/>
                <a:gd name="T44" fmla="*/ 39 w 217"/>
                <a:gd name="T45" fmla="*/ 0 h 43"/>
                <a:gd name="T46" fmla="*/ 43 w 217"/>
                <a:gd name="T47" fmla="*/ 9 h 43"/>
                <a:gd name="T48" fmla="*/ 47 w 217"/>
                <a:gd name="T49" fmla="*/ 24 h 43"/>
                <a:gd name="T50" fmla="*/ 48 w 217"/>
                <a:gd name="T51" fmla="*/ 33 h 43"/>
                <a:gd name="T52" fmla="*/ 49 w 217"/>
                <a:gd name="T53" fmla="*/ 34 h 43"/>
                <a:gd name="T54" fmla="*/ 50 w 217"/>
                <a:gd name="T55" fmla="*/ 35 h 43"/>
                <a:gd name="T56" fmla="*/ 52 w 217"/>
                <a:gd name="T57" fmla="*/ 36 h 43"/>
                <a:gd name="T58" fmla="*/ 55 w 217"/>
                <a:gd name="T59" fmla="*/ 34 h 43"/>
                <a:gd name="T60" fmla="*/ 56 w 217"/>
                <a:gd name="T61" fmla="*/ 31 h 43"/>
                <a:gd name="T62" fmla="*/ 57 w 217"/>
                <a:gd name="T63" fmla="*/ 28 h 43"/>
                <a:gd name="T64" fmla="*/ 58 w 217"/>
                <a:gd name="T65" fmla="*/ 25 h 43"/>
                <a:gd name="T66" fmla="*/ 60 w 217"/>
                <a:gd name="T67" fmla="*/ 22 h 43"/>
                <a:gd name="T68" fmla="*/ 62 w 217"/>
                <a:gd name="T69" fmla="*/ 21 h 43"/>
                <a:gd name="T70" fmla="*/ 62 w 217"/>
                <a:gd name="T71" fmla="*/ 25 h 43"/>
                <a:gd name="T72" fmla="*/ 64 w 217"/>
                <a:gd name="T73" fmla="*/ 19 h 43"/>
                <a:gd name="T74" fmla="*/ 67 w 217"/>
                <a:gd name="T75" fmla="*/ 15 h 43"/>
                <a:gd name="T76" fmla="*/ 75 w 217"/>
                <a:gd name="T77" fmla="*/ 9 h 43"/>
                <a:gd name="T78" fmla="*/ 79 w 217"/>
                <a:gd name="T79" fmla="*/ 7 h 43"/>
                <a:gd name="T80" fmla="*/ 80 w 217"/>
                <a:gd name="T81" fmla="*/ 9 h 43"/>
                <a:gd name="T82" fmla="*/ 80 w 217"/>
                <a:gd name="T83" fmla="*/ 11 h 43"/>
                <a:gd name="T84" fmla="*/ 83 w 217"/>
                <a:gd name="T85" fmla="*/ 9 h 43"/>
                <a:gd name="T86" fmla="*/ 91 w 217"/>
                <a:gd name="T87" fmla="*/ 8 h 43"/>
                <a:gd name="T88" fmla="*/ 89 w 217"/>
                <a:gd name="T89" fmla="*/ 12 h 43"/>
                <a:gd name="T90" fmla="*/ 88 w 217"/>
                <a:gd name="T91" fmla="*/ 15 h 43"/>
                <a:gd name="T92" fmla="*/ 91 w 217"/>
                <a:gd name="T93" fmla="*/ 14 h 43"/>
                <a:gd name="T94" fmla="*/ 94 w 217"/>
                <a:gd name="T95" fmla="*/ 13 h 43"/>
                <a:gd name="T96" fmla="*/ 100 w 217"/>
                <a:gd name="T97" fmla="*/ 14 h 43"/>
                <a:gd name="T98" fmla="*/ 99 w 217"/>
                <a:gd name="T99" fmla="*/ 17 h 43"/>
                <a:gd name="T100" fmla="*/ 108 w 217"/>
                <a:gd name="T101" fmla="*/ 18 h 43"/>
                <a:gd name="T102" fmla="*/ 114 w 217"/>
                <a:gd name="T103" fmla="*/ 17 h 43"/>
                <a:gd name="T104" fmla="*/ 120 w 217"/>
                <a:gd name="T105" fmla="*/ 15 h 43"/>
                <a:gd name="T106" fmla="*/ 127 w 217"/>
                <a:gd name="T107" fmla="*/ 16 h 43"/>
                <a:gd name="T108" fmla="*/ 135 w 217"/>
                <a:gd name="T109" fmla="*/ 16 h 4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17"/>
                <a:gd name="T166" fmla="*/ 0 h 43"/>
                <a:gd name="T167" fmla="*/ 217 w 217"/>
                <a:gd name="T168" fmla="*/ 43 h 4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17" h="43">
                  <a:moveTo>
                    <a:pt x="135" y="16"/>
                  </a:moveTo>
                  <a:lnTo>
                    <a:pt x="137" y="17"/>
                  </a:lnTo>
                  <a:lnTo>
                    <a:pt x="140" y="16"/>
                  </a:lnTo>
                  <a:lnTo>
                    <a:pt x="154" y="15"/>
                  </a:lnTo>
                  <a:lnTo>
                    <a:pt x="167" y="11"/>
                  </a:lnTo>
                  <a:lnTo>
                    <a:pt x="173" y="11"/>
                  </a:lnTo>
                  <a:lnTo>
                    <a:pt x="173" y="13"/>
                  </a:lnTo>
                  <a:lnTo>
                    <a:pt x="216" y="9"/>
                  </a:lnTo>
                  <a:lnTo>
                    <a:pt x="180" y="16"/>
                  </a:lnTo>
                  <a:lnTo>
                    <a:pt x="170" y="15"/>
                  </a:lnTo>
                  <a:lnTo>
                    <a:pt x="173" y="17"/>
                  </a:lnTo>
                  <a:lnTo>
                    <a:pt x="156" y="17"/>
                  </a:lnTo>
                  <a:lnTo>
                    <a:pt x="150" y="16"/>
                  </a:lnTo>
                  <a:lnTo>
                    <a:pt x="146" y="17"/>
                  </a:lnTo>
                  <a:lnTo>
                    <a:pt x="146" y="19"/>
                  </a:lnTo>
                  <a:lnTo>
                    <a:pt x="150" y="19"/>
                  </a:lnTo>
                  <a:lnTo>
                    <a:pt x="152" y="20"/>
                  </a:lnTo>
                  <a:lnTo>
                    <a:pt x="148" y="23"/>
                  </a:lnTo>
                  <a:lnTo>
                    <a:pt x="107" y="27"/>
                  </a:lnTo>
                  <a:lnTo>
                    <a:pt x="108" y="29"/>
                  </a:lnTo>
                  <a:lnTo>
                    <a:pt x="89" y="34"/>
                  </a:lnTo>
                  <a:lnTo>
                    <a:pt x="92" y="36"/>
                  </a:lnTo>
                  <a:lnTo>
                    <a:pt x="68" y="36"/>
                  </a:lnTo>
                  <a:lnTo>
                    <a:pt x="59" y="39"/>
                  </a:lnTo>
                  <a:lnTo>
                    <a:pt x="53" y="42"/>
                  </a:lnTo>
                  <a:lnTo>
                    <a:pt x="47" y="41"/>
                  </a:lnTo>
                  <a:lnTo>
                    <a:pt x="38" y="33"/>
                  </a:lnTo>
                  <a:lnTo>
                    <a:pt x="31" y="31"/>
                  </a:lnTo>
                  <a:lnTo>
                    <a:pt x="33" y="29"/>
                  </a:lnTo>
                  <a:lnTo>
                    <a:pt x="24" y="27"/>
                  </a:lnTo>
                  <a:lnTo>
                    <a:pt x="26" y="25"/>
                  </a:lnTo>
                  <a:lnTo>
                    <a:pt x="10" y="21"/>
                  </a:lnTo>
                  <a:lnTo>
                    <a:pt x="0" y="20"/>
                  </a:lnTo>
                  <a:lnTo>
                    <a:pt x="15" y="16"/>
                  </a:lnTo>
                  <a:lnTo>
                    <a:pt x="19" y="15"/>
                  </a:lnTo>
                  <a:lnTo>
                    <a:pt x="17" y="14"/>
                  </a:lnTo>
                  <a:lnTo>
                    <a:pt x="25" y="10"/>
                  </a:lnTo>
                  <a:lnTo>
                    <a:pt x="32" y="9"/>
                  </a:lnTo>
                  <a:lnTo>
                    <a:pt x="32" y="8"/>
                  </a:lnTo>
                  <a:lnTo>
                    <a:pt x="30" y="7"/>
                  </a:lnTo>
                  <a:lnTo>
                    <a:pt x="31" y="4"/>
                  </a:lnTo>
                  <a:lnTo>
                    <a:pt x="36" y="4"/>
                  </a:lnTo>
                  <a:lnTo>
                    <a:pt x="37" y="2"/>
                  </a:lnTo>
                  <a:lnTo>
                    <a:pt x="34" y="1"/>
                  </a:lnTo>
                  <a:lnTo>
                    <a:pt x="35" y="0"/>
                  </a:lnTo>
                  <a:lnTo>
                    <a:pt x="39" y="0"/>
                  </a:lnTo>
                  <a:lnTo>
                    <a:pt x="40" y="1"/>
                  </a:lnTo>
                  <a:lnTo>
                    <a:pt x="43" y="9"/>
                  </a:lnTo>
                  <a:lnTo>
                    <a:pt x="45" y="16"/>
                  </a:lnTo>
                  <a:lnTo>
                    <a:pt x="47" y="24"/>
                  </a:lnTo>
                  <a:lnTo>
                    <a:pt x="48" y="32"/>
                  </a:lnTo>
                  <a:lnTo>
                    <a:pt x="48" y="33"/>
                  </a:lnTo>
                  <a:lnTo>
                    <a:pt x="49" y="33"/>
                  </a:lnTo>
                  <a:lnTo>
                    <a:pt x="49" y="34"/>
                  </a:lnTo>
                  <a:lnTo>
                    <a:pt x="49" y="35"/>
                  </a:lnTo>
                  <a:lnTo>
                    <a:pt x="50" y="35"/>
                  </a:lnTo>
                  <a:lnTo>
                    <a:pt x="51" y="36"/>
                  </a:lnTo>
                  <a:lnTo>
                    <a:pt x="52" y="36"/>
                  </a:lnTo>
                  <a:lnTo>
                    <a:pt x="53" y="36"/>
                  </a:lnTo>
                  <a:lnTo>
                    <a:pt x="55" y="34"/>
                  </a:lnTo>
                  <a:lnTo>
                    <a:pt x="55" y="33"/>
                  </a:lnTo>
                  <a:lnTo>
                    <a:pt x="56" y="31"/>
                  </a:lnTo>
                  <a:lnTo>
                    <a:pt x="56" y="29"/>
                  </a:lnTo>
                  <a:lnTo>
                    <a:pt x="57" y="28"/>
                  </a:lnTo>
                  <a:lnTo>
                    <a:pt x="57" y="26"/>
                  </a:lnTo>
                  <a:lnTo>
                    <a:pt x="58" y="25"/>
                  </a:lnTo>
                  <a:lnTo>
                    <a:pt x="59" y="24"/>
                  </a:lnTo>
                  <a:lnTo>
                    <a:pt x="60" y="22"/>
                  </a:lnTo>
                  <a:lnTo>
                    <a:pt x="61" y="20"/>
                  </a:lnTo>
                  <a:lnTo>
                    <a:pt x="62" y="21"/>
                  </a:lnTo>
                  <a:lnTo>
                    <a:pt x="62" y="23"/>
                  </a:lnTo>
                  <a:lnTo>
                    <a:pt x="62" y="25"/>
                  </a:lnTo>
                  <a:lnTo>
                    <a:pt x="63" y="22"/>
                  </a:lnTo>
                  <a:lnTo>
                    <a:pt x="64" y="19"/>
                  </a:lnTo>
                  <a:lnTo>
                    <a:pt x="66" y="17"/>
                  </a:lnTo>
                  <a:lnTo>
                    <a:pt x="67" y="15"/>
                  </a:lnTo>
                  <a:lnTo>
                    <a:pt x="72" y="10"/>
                  </a:lnTo>
                  <a:lnTo>
                    <a:pt x="75" y="9"/>
                  </a:lnTo>
                  <a:lnTo>
                    <a:pt x="77" y="8"/>
                  </a:lnTo>
                  <a:lnTo>
                    <a:pt x="79" y="7"/>
                  </a:lnTo>
                  <a:lnTo>
                    <a:pt x="80" y="7"/>
                  </a:lnTo>
                  <a:lnTo>
                    <a:pt x="80" y="9"/>
                  </a:lnTo>
                  <a:lnTo>
                    <a:pt x="79" y="11"/>
                  </a:lnTo>
                  <a:lnTo>
                    <a:pt x="80" y="11"/>
                  </a:lnTo>
                  <a:lnTo>
                    <a:pt x="81" y="10"/>
                  </a:lnTo>
                  <a:lnTo>
                    <a:pt x="83" y="9"/>
                  </a:lnTo>
                  <a:lnTo>
                    <a:pt x="84" y="8"/>
                  </a:lnTo>
                  <a:lnTo>
                    <a:pt x="91" y="8"/>
                  </a:lnTo>
                  <a:lnTo>
                    <a:pt x="93" y="8"/>
                  </a:lnTo>
                  <a:lnTo>
                    <a:pt x="89" y="12"/>
                  </a:lnTo>
                  <a:lnTo>
                    <a:pt x="88" y="14"/>
                  </a:lnTo>
                  <a:lnTo>
                    <a:pt x="88" y="15"/>
                  </a:lnTo>
                  <a:lnTo>
                    <a:pt x="89" y="15"/>
                  </a:lnTo>
                  <a:lnTo>
                    <a:pt x="91" y="14"/>
                  </a:lnTo>
                  <a:lnTo>
                    <a:pt x="92" y="14"/>
                  </a:lnTo>
                  <a:lnTo>
                    <a:pt x="94" y="13"/>
                  </a:lnTo>
                  <a:lnTo>
                    <a:pt x="99" y="13"/>
                  </a:lnTo>
                  <a:lnTo>
                    <a:pt x="100" y="14"/>
                  </a:lnTo>
                  <a:lnTo>
                    <a:pt x="99" y="15"/>
                  </a:lnTo>
                  <a:lnTo>
                    <a:pt x="99" y="17"/>
                  </a:lnTo>
                  <a:lnTo>
                    <a:pt x="102" y="18"/>
                  </a:lnTo>
                  <a:lnTo>
                    <a:pt x="108" y="18"/>
                  </a:lnTo>
                  <a:lnTo>
                    <a:pt x="111" y="17"/>
                  </a:lnTo>
                  <a:lnTo>
                    <a:pt x="114" y="17"/>
                  </a:lnTo>
                  <a:lnTo>
                    <a:pt x="117" y="16"/>
                  </a:lnTo>
                  <a:lnTo>
                    <a:pt x="120" y="15"/>
                  </a:lnTo>
                  <a:lnTo>
                    <a:pt x="121" y="18"/>
                  </a:lnTo>
                  <a:lnTo>
                    <a:pt x="127" y="16"/>
                  </a:lnTo>
                  <a:lnTo>
                    <a:pt x="131" y="14"/>
                  </a:lnTo>
                  <a:lnTo>
                    <a:pt x="135" y="16"/>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grpSp>
      <p:grpSp>
        <p:nvGrpSpPr>
          <p:cNvPr id="17514" name="Group 106"/>
          <p:cNvGrpSpPr>
            <a:grpSpLocks/>
          </p:cNvGrpSpPr>
          <p:nvPr/>
        </p:nvGrpSpPr>
        <p:grpSpPr bwMode="auto">
          <a:xfrm>
            <a:off x="7183438" y="3403600"/>
            <a:ext cx="1462087" cy="579438"/>
            <a:chOff x="4525" y="2144"/>
            <a:chExt cx="921" cy="365"/>
          </a:xfrm>
          <a:solidFill>
            <a:schemeClr val="bg1">
              <a:lumMod val="50000"/>
              <a:lumOff val="50000"/>
            </a:schemeClr>
          </a:solidFill>
        </p:grpSpPr>
        <p:sp>
          <p:nvSpPr>
            <p:cNvPr id="17515" name="Freeform 107"/>
            <p:cNvSpPr>
              <a:spLocks/>
            </p:cNvSpPr>
            <p:nvPr/>
          </p:nvSpPr>
          <p:spPr bwMode="auto">
            <a:xfrm>
              <a:off x="4525" y="2144"/>
              <a:ext cx="921" cy="363"/>
            </a:xfrm>
            <a:custGeom>
              <a:avLst/>
              <a:gdLst/>
              <a:ahLst/>
              <a:cxnLst>
                <a:cxn ang="0">
                  <a:pos x="640" y="239"/>
                </a:cxn>
                <a:cxn ang="0">
                  <a:pos x="701" y="231"/>
                </a:cxn>
                <a:cxn ang="0">
                  <a:pos x="846" y="236"/>
                </a:cxn>
                <a:cxn ang="0">
                  <a:pos x="860" y="193"/>
                </a:cxn>
                <a:cxn ang="0">
                  <a:pos x="884" y="118"/>
                </a:cxn>
                <a:cxn ang="0">
                  <a:pos x="850" y="132"/>
                </a:cxn>
                <a:cxn ang="0">
                  <a:pos x="779" y="16"/>
                </a:cxn>
                <a:cxn ang="0">
                  <a:pos x="821" y="19"/>
                </a:cxn>
                <a:cxn ang="0">
                  <a:pos x="734" y="139"/>
                </a:cxn>
                <a:cxn ang="0">
                  <a:pos x="704" y="157"/>
                </a:cxn>
                <a:cxn ang="0">
                  <a:pos x="605" y="153"/>
                </a:cxn>
                <a:cxn ang="0">
                  <a:pos x="599" y="103"/>
                </a:cxn>
                <a:cxn ang="0">
                  <a:pos x="662" y="76"/>
                </a:cxn>
                <a:cxn ang="0">
                  <a:pos x="665" y="54"/>
                </a:cxn>
                <a:cxn ang="0">
                  <a:pos x="704" y="4"/>
                </a:cxn>
                <a:cxn ang="0">
                  <a:pos x="655" y="1"/>
                </a:cxn>
                <a:cxn ang="0">
                  <a:pos x="547" y="26"/>
                </a:cxn>
                <a:cxn ang="0">
                  <a:pos x="493" y="47"/>
                </a:cxn>
                <a:cxn ang="0">
                  <a:pos x="481" y="70"/>
                </a:cxn>
                <a:cxn ang="0">
                  <a:pos x="473" y="83"/>
                </a:cxn>
                <a:cxn ang="0">
                  <a:pos x="434" y="115"/>
                </a:cxn>
                <a:cxn ang="0">
                  <a:pos x="397" y="118"/>
                </a:cxn>
                <a:cxn ang="0">
                  <a:pos x="375" y="125"/>
                </a:cxn>
                <a:cxn ang="0">
                  <a:pos x="364" y="130"/>
                </a:cxn>
                <a:cxn ang="0">
                  <a:pos x="113" y="130"/>
                </a:cxn>
                <a:cxn ang="0">
                  <a:pos x="52" y="139"/>
                </a:cxn>
                <a:cxn ang="0">
                  <a:pos x="12" y="162"/>
                </a:cxn>
                <a:cxn ang="0">
                  <a:pos x="0" y="177"/>
                </a:cxn>
                <a:cxn ang="0">
                  <a:pos x="17" y="192"/>
                </a:cxn>
                <a:cxn ang="0">
                  <a:pos x="76" y="214"/>
                </a:cxn>
                <a:cxn ang="0">
                  <a:pos x="277" y="230"/>
                </a:cxn>
                <a:cxn ang="0">
                  <a:pos x="320" y="278"/>
                </a:cxn>
                <a:cxn ang="0">
                  <a:pos x="283" y="281"/>
                </a:cxn>
                <a:cxn ang="0">
                  <a:pos x="266" y="292"/>
                </a:cxn>
                <a:cxn ang="0">
                  <a:pos x="268" y="320"/>
                </a:cxn>
                <a:cxn ang="0">
                  <a:pos x="304" y="321"/>
                </a:cxn>
                <a:cxn ang="0">
                  <a:pos x="347" y="320"/>
                </a:cxn>
                <a:cxn ang="0">
                  <a:pos x="330" y="327"/>
                </a:cxn>
                <a:cxn ang="0">
                  <a:pos x="328" y="352"/>
                </a:cxn>
                <a:cxn ang="0">
                  <a:pos x="361" y="362"/>
                </a:cxn>
                <a:cxn ang="0">
                  <a:pos x="411" y="359"/>
                </a:cxn>
                <a:cxn ang="0">
                  <a:pos x="440" y="341"/>
                </a:cxn>
                <a:cxn ang="0">
                  <a:pos x="495" y="355"/>
                </a:cxn>
                <a:cxn ang="0">
                  <a:pos x="473" y="278"/>
                </a:cxn>
                <a:cxn ang="0">
                  <a:pos x="385" y="293"/>
                </a:cxn>
                <a:cxn ang="0">
                  <a:pos x="373" y="312"/>
                </a:cxn>
                <a:cxn ang="0">
                  <a:pos x="384" y="317"/>
                </a:cxn>
                <a:cxn ang="0">
                  <a:pos x="477" y="245"/>
                </a:cxn>
                <a:cxn ang="0">
                  <a:pos x="535" y="150"/>
                </a:cxn>
              </a:cxnLst>
              <a:rect l="0" t="0" r="r" b="b"/>
              <a:pathLst>
                <a:path w="921" h="363">
                  <a:moveTo>
                    <a:pt x="477" y="245"/>
                  </a:moveTo>
                  <a:lnTo>
                    <a:pt x="532" y="246"/>
                  </a:lnTo>
                  <a:lnTo>
                    <a:pt x="587" y="244"/>
                  </a:lnTo>
                  <a:lnTo>
                    <a:pt x="640" y="239"/>
                  </a:lnTo>
                  <a:lnTo>
                    <a:pt x="695" y="232"/>
                  </a:lnTo>
                  <a:lnTo>
                    <a:pt x="698" y="235"/>
                  </a:lnTo>
                  <a:lnTo>
                    <a:pt x="703" y="235"/>
                  </a:lnTo>
                  <a:lnTo>
                    <a:pt x="701" y="231"/>
                  </a:lnTo>
                  <a:lnTo>
                    <a:pt x="744" y="222"/>
                  </a:lnTo>
                  <a:lnTo>
                    <a:pt x="788" y="211"/>
                  </a:lnTo>
                  <a:lnTo>
                    <a:pt x="831" y="231"/>
                  </a:lnTo>
                  <a:lnTo>
                    <a:pt x="846" y="236"/>
                  </a:lnTo>
                  <a:lnTo>
                    <a:pt x="854" y="238"/>
                  </a:lnTo>
                  <a:lnTo>
                    <a:pt x="861" y="238"/>
                  </a:lnTo>
                  <a:lnTo>
                    <a:pt x="888" y="236"/>
                  </a:lnTo>
                  <a:lnTo>
                    <a:pt x="860" y="193"/>
                  </a:lnTo>
                  <a:lnTo>
                    <a:pt x="860" y="189"/>
                  </a:lnTo>
                  <a:lnTo>
                    <a:pt x="920" y="123"/>
                  </a:lnTo>
                  <a:lnTo>
                    <a:pt x="890" y="118"/>
                  </a:lnTo>
                  <a:lnTo>
                    <a:pt x="884" y="118"/>
                  </a:lnTo>
                  <a:lnTo>
                    <a:pt x="879" y="118"/>
                  </a:lnTo>
                  <a:lnTo>
                    <a:pt x="873" y="119"/>
                  </a:lnTo>
                  <a:lnTo>
                    <a:pt x="869" y="121"/>
                  </a:lnTo>
                  <a:lnTo>
                    <a:pt x="850" y="132"/>
                  </a:lnTo>
                  <a:lnTo>
                    <a:pt x="873" y="16"/>
                  </a:lnTo>
                  <a:lnTo>
                    <a:pt x="848" y="15"/>
                  </a:lnTo>
                  <a:lnTo>
                    <a:pt x="817" y="16"/>
                  </a:lnTo>
                  <a:lnTo>
                    <a:pt x="779" y="16"/>
                  </a:lnTo>
                  <a:lnTo>
                    <a:pt x="779" y="17"/>
                  </a:lnTo>
                  <a:lnTo>
                    <a:pt x="817" y="17"/>
                  </a:lnTo>
                  <a:lnTo>
                    <a:pt x="820" y="18"/>
                  </a:lnTo>
                  <a:lnTo>
                    <a:pt x="821" y="19"/>
                  </a:lnTo>
                  <a:lnTo>
                    <a:pt x="821" y="21"/>
                  </a:lnTo>
                  <a:lnTo>
                    <a:pt x="819" y="24"/>
                  </a:lnTo>
                  <a:lnTo>
                    <a:pt x="748" y="123"/>
                  </a:lnTo>
                  <a:lnTo>
                    <a:pt x="734" y="139"/>
                  </a:lnTo>
                  <a:lnTo>
                    <a:pt x="726" y="144"/>
                  </a:lnTo>
                  <a:lnTo>
                    <a:pt x="719" y="150"/>
                  </a:lnTo>
                  <a:lnTo>
                    <a:pt x="711" y="154"/>
                  </a:lnTo>
                  <a:lnTo>
                    <a:pt x="704" y="157"/>
                  </a:lnTo>
                  <a:lnTo>
                    <a:pt x="696" y="158"/>
                  </a:lnTo>
                  <a:lnTo>
                    <a:pt x="687" y="158"/>
                  </a:lnTo>
                  <a:lnTo>
                    <a:pt x="609" y="154"/>
                  </a:lnTo>
                  <a:lnTo>
                    <a:pt x="605" y="153"/>
                  </a:lnTo>
                  <a:lnTo>
                    <a:pt x="603" y="152"/>
                  </a:lnTo>
                  <a:lnTo>
                    <a:pt x="601" y="149"/>
                  </a:lnTo>
                  <a:lnTo>
                    <a:pt x="600" y="145"/>
                  </a:lnTo>
                  <a:lnTo>
                    <a:pt x="599" y="103"/>
                  </a:lnTo>
                  <a:lnTo>
                    <a:pt x="625" y="97"/>
                  </a:lnTo>
                  <a:lnTo>
                    <a:pt x="646" y="88"/>
                  </a:lnTo>
                  <a:lnTo>
                    <a:pt x="655" y="81"/>
                  </a:lnTo>
                  <a:lnTo>
                    <a:pt x="662" y="76"/>
                  </a:lnTo>
                  <a:lnTo>
                    <a:pt x="665" y="68"/>
                  </a:lnTo>
                  <a:lnTo>
                    <a:pt x="666" y="64"/>
                  </a:lnTo>
                  <a:lnTo>
                    <a:pt x="667" y="59"/>
                  </a:lnTo>
                  <a:lnTo>
                    <a:pt x="665" y="54"/>
                  </a:lnTo>
                  <a:lnTo>
                    <a:pt x="664" y="49"/>
                  </a:lnTo>
                  <a:lnTo>
                    <a:pt x="661" y="45"/>
                  </a:lnTo>
                  <a:lnTo>
                    <a:pt x="657" y="41"/>
                  </a:lnTo>
                  <a:lnTo>
                    <a:pt x="704" y="4"/>
                  </a:lnTo>
                  <a:lnTo>
                    <a:pt x="685" y="0"/>
                  </a:lnTo>
                  <a:lnTo>
                    <a:pt x="672" y="0"/>
                  </a:lnTo>
                  <a:lnTo>
                    <a:pt x="662" y="0"/>
                  </a:lnTo>
                  <a:lnTo>
                    <a:pt x="655" y="1"/>
                  </a:lnTo>
                  <a:lnTo>
                    <a:pt x="611" y="25"/>
                  </a:lnTo>
                  <a:lnTo>
                    <a:pt x="590" y="22"/>
                  </a:lnTo>
                  <a:lnTo>
                    <a:pt x="568" y="22"/>
                  </a:lnTo>
                  <a:lnTo>
                    <a:pt x="547" y="26"/>
                  </a:lnTo>
                  <a:lnTo>
                    <a:pt x="526" y="30"/>
                  </a:lnTo>
                  <a:lnTo>
                    <a:pt x="508" y="38"/>
                  </a:lnTo>
                  <a:lnTo>
                    <a:pt x="500" y="43"/>
                  </a:lnTo>
                  <a:lnTo>
                    <a:pt x="493" y="47"/>
                  </a:lnTo>
                  <a:lnTo>
                    <a:pt x="488" y="53"/>
                  </a:lnTo>
                  <a:lnTo>
                    <a:pt x="485" y="58"/>
                  </a:lnTo>
                  <a:lnTo>
                    <a:pt x="482" y="64"/>
                  </a:lnTo>
                  <a:lnTo>
                    <a:pt x="481" y="70"/>
                  </a:lnTo>
                  <a:lnTo>
                    <a:pt x="480" y="71"/>
                  </a:lnTo>
                  <a:lnTo>
                    <a:pt x="478" y="72"/>
                  </a:lnTo>
                  <a:lnTo>
                    <a:pt x="475" y="76"/>
                  </a:lnTo>
                  <a:lnTo>
                    <a:pt x="473" y="83"/>
                  </a:lnTo>
                  <a:lnTo>
                    <a:pt x="473" y="90"/>
                  </a:lnTo>
                  <a:lnTo>
                    <a:pt x="473" y="98"/>
                  </a:lnTo>
                  <a:lnTo>
                    <a:pt x="446" y="112"/>
                  </a:lnTo>
                  <a:lnTo>
                    <a:pt x="434" y="115"/>
                  </a:lnTo>
                  <a:lnTo>
                    <a:pt x="425" y="117"/>
                  </a:lnTo>
                  <a:lnTo>
                    <a:pt x="417" y="118"/>
                  </a:lnTo>
                  <a:lnTo>
                    <a:pt x="407" y="119"/>
                  </a:lnTo>
                  <a:lnTo>
                    <a:pt x="397" y="118"/>
                  </a:lnTo>
                  <a:lnTo>
                    <a:pt x="388" y="119"/>
                  </a:lnTo>
                  <a:lnTo>
                    <a:pt x="381" y="121"/>
                  </a:lnTo>
                  <a:lnTo>
                    <a:pt x="376" y="123"/>
                  </a:lnTo>
                  <a:lnTo>
                    <a:pt x="375" y="125"/>
                  </a:lnTo>
                  <a:lnTo>
                    <a:pt x="370" y="124"/>
                  </a:lnTo>
                  <a:lnTo>
                    <a:pt x="368" y="124"/>
                  </a:lnTo>
                  <a:lnTo>
                    <a:pt x="366" y="127"/>
                  </a:lnTo>
                  <a:lnTo>
                    <a:pt x="364" y="130"/>
                  </a:lnTo>
                  <a:lnTo>
                    <a:pt x="361" y="138"/>
                  </a:lnTo>
                  <a:lnTo>
                    <a:pt x="360" y="141"/>
                  </a:lnTo>
                  <a:lnTo>
                    <a:pt x="153" y="130"/>
                  </a:lnTo>
                  <a:lnTo>
                    <a:pt x="113" y="130"/>
                  </a:lnTo>
                  <a:lnTo>
                    <a:pt x="95" y="130"/>
                  </a:lnTo>
                  <a:lnTo>
                    <a:pt x="78" y="131"/>
                  </a:lnTo>
                  <a:lnTo>
                    <a:pt x="65" y="135"/>
                  </a:lnTo>
                  <a:lnTo>
                    <a:pt x="52" y="139"/>
                  </a:lnTo>
                  <a:lnTo>
                    <a:pt x="40" y="144"/>
                  </a:lnTo>
                  <a:lnTo>
                    <a:pt x="30" y="152"/>
                  </a:lnTo>
                  <a:lnTo>
                    <a:pt x="21" y="159"/>
                  </a:lnTo>
                  <a:lnTo>
                    <a:pt x="12" y="162"/>
                  </a:lnTo>
                  <a:lnTo>
                    <a:pt x="7" y="167"/>
                  </a:lnTo>
                  <a:lnTo>
                    <a:pt x="3" y="170"/>
                  </a:lnTo>
                  <a:lnTo>
                    <a:pt x="1" y="173"/>
                  </a:lnTo>
                  <a:lnTo>
                    <a:pt x="0" y="177"/>
                  </a:lnTo>
                  <a:lnTo>
                    <a:pt x="1" y="181"/>
                  </a:lnTo>
                  <a:lnTo>
                    <a:pt x="1" y="183"/>
                  </a:lnTo>
                  <a:lnTo>
                    <a:pt x="4" y="184"/>
                  </a:lnTo>
                  <a:lnTo>
                    <a:pt x="17" y="192"/>
                  </a:lnTo>
                  <a:lnTo>
                    <a:pt x="31" y="199"/>
                  </a:lnTo>
                  <a:lnTo>
                    <a:pt x="46" y="204"/>
                  </a:lnTo>
                  <a:lnTo>
                    <a:pt x="60" y="210"/>
                  </a:lnTo>
                  <a:lnTo>
                    <a:pt x="76" y="214"/>
                  </a:lnTo>
                  <a:lnTo>
                    <a:pt x="92" y="218"/>
                  </a:lnTo>
                  <a:lnTo>
                    <a:pt x="106" y="220"/>
                  </a:lnTo>
                  <a:lnTo>
                    <a:pt x="120" y="221"/>
                  </a:lnTo>
                  <a:lnTo>
                    <a:pt x="277" y="230"/>
                  </a:lnTo>
                  <a:lnTo>
                    <a:pt x="348" y="272"/>
                  </a:lnTo>
                  <a:lnTo>
                    <a:pt x="340" y="275"/>
                  </a:lnTo>
                  <a:lnTo>
                    <a:pt x="329" y="277"/>
                  </a:lnTo>
                  <a:lnTo>
                    <a:pt x="320" y="278"/>
                  </a:lnTo>
                  <a:lnTo>
                    <a:pt x="311" y="278"/>
                  </a:lnTo>
                  <a:lnTo>
                    <a:pt x="299" y="277"/>
                  </a:lnTo>
                  <a:lnTo>
                    <a:pt x="290" y="278"/>
                  </a:lnTo>
                  <a:lnTo>
                    <a:pt x="283" y="281"/>
                  </a:lnTo>
                  <a:lnTo>
                    <a:pt x="277" y="286"/>
                  </a:lnTo>
                  <a:lnTo>
                    <a:pt x="272" y="287"/>
                  </a:lnTo>
                  <a:lnTo>
                    <a:pt x="268" y="289"/>
                  </a:lnTo>
                  <a:lnTo>
                    <a:pt x="266" y="292"/>
                  </a:lnTo>
                  <a:lnTo>
                    <a:pt x="264" y="303"/>
                  </a:lnTo>
                  <a:lnTo>
                    <a:pt x="265" y="314"/>
                  </a:lnTo>
                  <a:lnTo>
                    <a:pt x="267" y="317"/>
                  </a:lnTo>
                  <a:lnTo>
                    <a:pt x="268" y="320"/>
                  </a:lnTo>
                  <a:lnTo>
                    <a:pt x="269" y="320"/>
                  </a:lnTo>
                  <a:lnTo>
                    <a:pt x="271" y="321"/>
                  </a:lnTo>
                  <a:lnTo>
                    <a:pt x="297" y="323"/>
                  </a:lnTo>
                  <a:lnTo>
                    <a:pt x="304" y="321"/>
                  </a:lnTo>
                  <a:lnTo>
                    <a:pt x="306" y="321"/>
                  </a:lnTo>
                  <a:lnTo>
                    <a:pt x="306" y="320"/>
                  </a:lnTo>
                  <a:lnTo>
                    <a:pt x="344" y="320"/>
                  </a:lnTo>
                  <a:lnTo>
                    <a:pt x="347" y="320"/>
                  </a:lnTo>
                  <a:lnTo>
                    <a:pt x="343" y="321"/>
                  </a:lnTo>
                  <a:lnTo>
                    <a:pt x="340" y="325"/>
                  </a:lnTo>
                  <a:lnTo>
                    <a:pt x="335" y="325"/>
                  </a:lnTo>
                  <a:lnTo>
                    <a:pt x="330" y="327"/>
                  </a:lnTo>
                  <a:lnTo>
                    <a:pt x="329" y="331"/>
                  </a:lnTo>
                  <a:lnTo>
                    <a:pt x="328" y="337"/>
                  </a:lnTo>
                  <a:lnTo>
                    <a:pt x="327" y="342"/>
                  </a:lnTo>
                  <a:lnTo>
                    <a:pt x="328" y="352"/>
                  </a:lnTo>
                  <a:lnTo>
                    <a:pt x="330" y="357"/>
                  </a:lnTo>
                  <a:lnTo>
                    <a:pt x="331" y="359"/>
                  </a:lnTo>
                  <a:lnTo>
                    <a:pt x="334" y="359"/>
                  </a:lnTo>
                  <a:lnTo>
                    <a:pt x="361" y="362"/>
                  </a:lnTo>
                  <a:lnTo>
                    <a:pt x="369" y="362"/>
                  </a:lnTo>
                  <a:lnTo>
                    <a:pt x="371" y="362"/>
                  </a:lnTo>
                  <a:lnTo>
                    <a:pt x="371" y="359"/>
                  </a:lnTo>
                  <a:lnTo>
                    <a:pt x="411" y="359"/>
                  </a:lnTo>
                  <a:lnTo>
                    <a:pt x="439" y="354"/>
                  </a:lnTo>
                  <a:lnTo>
                    <a:pt x="440" y="350"/>
                  </a:lnTo>
                  <a:lnTo>
                    <a:pt x="440" y="346"/>
                  </a:lnTo>
                  <a:lnTo>
                    <a:pt x="440" y="341"/>
                  </a:lnTo>
                  <a:lnTo>
                    <a:pt x="440" y="339"/>
                  </a:lnTo>
                  <a:lnTo>
                    <a:pt x="453" y="333"/>
                  </a:lnTo>
                  <a:lnTo>
                    <a:pt x="487" y="354"/>
                  </a:lnTo>
                  <a:lnTo>
                    <a:pt x="495" y="355"/>
                  </a:lnTo>
                  <a:lnTo>
                    <a:pt x="512" y="356"/>
                  </a:lnTo>
                  <a:lnTo>
                    <a:pt x="582" y="357"/>
                  </a:lnTo>
                  <a:lnTo>
                    <a:pt x="550" y="354"/>
                  </a:lnTo>
                  <a:lnTo>
                    <a:pt x="473" y="278"/>
                  </a:lnTo>
                  <a:lnTo>
                    <a:pt x="475" y="247"/>
                  </a:lnTo>
                  <a:lnTo>
                    <a:pt x="477" y="245"/>
                  </a:lnTo>
                  <a:lnTo>
                    <a:pt x="414" y="309"/>
                  </a:lnTo>
                  <a:lnTo>
                    <a:pt x="385" y="293"/>
                  </a:lnTo>
                  <a:lnTo>
                    <a:pt x="372" y="299"/>
                  </a:lnTo>
                  <a:lnTo>
                    <a:pt x="373" y="302"/>
                  </a:lnTo>
                  <a:lnTo>
                    <a:pt x="374" y="307"/>
                  </a:lnTo>
                  <a:lnTo>
                    <a:pt x="373" y="312"/>
                  </a:lnTo>
                  <a:lnTo>
                    <a:pt x="372" y="314"/>
                  </a:lnTo>
                  <a:lnTo>
                    <a:pt x="362" y="316"/>
                  </a:lnTo>
                  <a:lnTo>
                    <a:pt x="375" y="317"/>
                  </a:lnTo>
                  <a:lnTo>
                    <a:pt x="384" y="317"/>
                  </a:lnTo>
                  <a:lnTo>
                    <a:pt x="395" y="316"/>
                  </a:lnTo>
                  <a:lnTo>
                    <a:pt x="405" y="314"/>
                  </a:lnTo>
                  <a:lnTo>
                    <a:pt x="414" y="309"/>
                  </a:lnTo>
                  <a:lnTo>
                    <a:pt x="477" y="245"/>
                  </a:lnTo>
                  <a:lnTo>
                    <a:pt x="557" y="151"/>
                  </a:lnTo>
                  <a:lnTo>
                    <a:pt x="557" y="123"/>
                  </a:lnTo>
                  <a:lnTo>
                    <a:pt x="546" y="133"/>
                  </a:lnTo>
                  <a:lnTo>
                    <a:pt x="535" y="150"/>
                  </a:lnTo>
                  <a:lnTo>
                    <a:pt x="557" y="151"/>
                  </a:lnTo>
                  <a:lnTo>
                    <a:pt x="477" y="24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16" name="Freeform 108"/>
            <p:cNvSpPr>
              <a:spLocks/>
            </p:cNvSpPr>
            <p:nvPr/>
          </p:nvSpPr>
          <p:spPr bwMode="auto">
            <a:xfrm>
              <a:off x="4525" y="2144"/>
              <a:ext cx="921" cy="363"/>
            </a:xfrm>
            <a:custGeom>
              <a:avLst/>
              <a:gdLst/>
              <a:ahLst/>
              <a:cxnLst>
                <a:cxn ang="0">
                  <a:pos x="587" y="244"/>
                </a:cxn>
                <a:cxn ang="0">
                  <a:pos x="698" y="235"/>
                </a:cxn>
                <a:cxn ang="0">
                  <a:pos x="744" y="222"/>
                </a:cxn>
                <a:cxn ang="0">
                  <a:pos x="846" y="236"/>
                </a:cxn>
                <a:cxn ang="0">
                  <a:pos x="888" y="236"/>
                </a:cxn>
                <a:cxn ang="0">
                  <a:pos x="920" y="123"/>
                </a:cxn>
                <a:cxn ang="0">
                  <a:pos x="879" y="118"/>
                </a:cxn>
                <a:cxn ang="0">
                  <a:pos x="850" y="132"/>
                </a:cxn>
                <a:cxn ang="0">
                  <a:pos x="817" y="16"/>
                </a:cxn>
                <a:cxn ang="0">
                  <a:pos x="817" y="17"/>
                </a:cxn>
                <a:cxn ang="0">
                  <a:pos x="821" y="21"/>
                </a:cxn>
                <a:cxn ang="0">
                  <a:pos x="734" y="139"/>
                </a:cxn>
                <a:cxn ang="0">
                  <a:pos x="711" y="154"/>
                </a:cxn>
                <a:cxn ang="0">
                  <a:pos x="687" y="158"/>
                </a:cxn>
                <a:cxn ang="0">
                  <a:pos x="603" y="152"/>
                </a:cxn>
                <a:cxn ang="0">
                  <a:pos x="599" y="103"/>
                </a:cxn>
                <a:cxn ang="0">
                  <a:pos x="655" y="81"/>
                </a:cxn>
                <a:cxn ang="0">
                  <a:pos x="666" y="64"/>
                </a:cxn>
                <a:cxn ang="0">
                  <a:pos x="664" y="49"/>
                </a:cxn>
                <a:cxn ang="0">
                  <a:pos x="704" y="4"/>
                </a:cxn>
                <a:cxn ang="0">
                  <a:pos x="662" y="0"/>
                </a:cxn>
                <a:cxn ang="0">
                  <a:pos x="590" y="22"/>
                </a:cxn>
                <a:cxn ang="0">
                  <a:pos x="526" y="30"/>
                </a:cxn>
                <a:cxn ang="0">
                  <a:pos x="493" y="47"/>
                </a:cxn>
                <a:cxn ang="0">
                  <a:pos x="482" y="64"/>
                </a:cxn>
                <a:cxn ang="0">
                  <a:pos x="478" y="72"/>
                </a:cxn>
                <a:cxn ang="0">
                  <a:pos x="473" y="90"/>
                </a:cxn>
                <a:cxn ang="0">
                  <a:pos x="434" y="115"/>
                </a:cxn>
                <a:cxn ang="0">
                  <a:pos x="407" y="119"/>
                </a:cxn>
                <a:cxn ang="0">
                  <a:pos x="381" y="121"/>
                </a:cxn>
                <a:cxn ang="0">
                  <a:pos x="370" y="124"/>
                </a:cxn>
                <a:cxn ang="0">
                  <a:pos x="364" y="130"/>
                </a:cxn>
                <a:cxn ang="0">
                  <a:pos x="153" y="130"/>
                </a:cxn>
                <a:cxn ang="0">
                  <a:pos x="78" y="131"/>
                </a:cxn>
                <a:cxn ang="0">
                  <a:pos x="40" y="144"/>
                </a:cxn>
                <a:cxn ang="0">
                  <a:pos x="12" y="162"/>
                </a:cxn>
                <a:cxn ang="0">
                  <a:pos x="1" y="173"/>
                </a:cxn>
                <a:cxn ang="0">
                  <a:pos x="1" y="183"/>
                </a:cxn>
                <a:cxn ang="0">
                  <a:pos x="31" y="199"/>
                </a:cxn>
                <a:cxn ang="0">
                  <a:pos x="76" y="214"/>
                </a:cxn>
                <a:cxn ang="0">
                  <a:pos x="120" y="221"/>
                </a:cxn>
                <a:cxn ang="0">
                  <a:pos x="340" y="275"/>
                </a:cxn>
                <a:cxn ang="0">
                  <a:pos x="311" y="278"/>
                </a:cxn>
                <a:cxn ang="0">
                  <a:pos x="283" y="281"/>
                </a:cxn>
                <a:cxn ang="0">
                  <a:pos x="268" y="289"/>
                </a:cxn>
                <a:cxn ang="0">
                  <a:pos x="265" y="314"/>
                </a:cxn>
                <a:cxn ang="0">
                  <a:pos x="269" y="320"/>
                </a:cxn>
                <a:cxn ang="0">
                  <a:pos x="304" y="321"/>
                </a:cxn>
                <a:cxn ang="0">
                  <a:pos x="344" y="320"/>
                </a:cxn>
                <a:cxn ang="0">
                  <a:pos x="340" y="325"/>
                </a:cxn>
                <a:cxn ang="0">
                  <a:pos x="329" y="331"/>
                </a:cxn>
                <a:cxn ang="0">
                  <a:pos x="328" y="352"/>
                </a:cxn>
                <a:cxn ang="0">
                  <a:pos x="334" y="359"/>
                </a:cxn>
                <a:cxn ang="0">
                  <a:pos x="371" y="362"/>
                </a:cxn>
                <a:cxn ang="0">
                  <a:pos x="439" y="354"/>
                </a:cxn>
                <a:cxn ang="0">
                  <a:pos x="440" y="341"/>
                </a:cxn>
                <a:cxn ang="0">
                  <a:pos x="487" y="354"/>
                </a:cxn>
                <a:cxn ang="0">
                  <a:pos x="582" y="357"/>
                </a:cxn>
                <a:cxn ang="0">
                  <a:pos x="475" y="247"/>
                </a:cxn>
              </a:cxnLst>
              <a:rect l="0" t="0" r="r" b="b"/>
              <a:pathLst>
                <a:path w="921" h="363">
                  <a:moveTo>
                    <a:pt x="477" y="245"/>
                  </a:moveTo>
                  <a:lnTo>
                    <a:pt x="532" y="246"/>
                  </a:lnTo>
                  <a:lnTo>
                    <a:pt x="587" y="244"/>
                  </a:lnTo>
                  <a:lnTo>
                    <a:pt x="640" y="239"/>
                  </a:lnTo>
                  <a:lnTo>
                    <a:pt x="695" y="232"/>
                  </a:lnTo>
                  <a:lnTo>
                    <a:pt x="698" y="235"/>
                  </a:lnTo>
                  <a:lnTo>
                    <a:pt x="703" y="235"/>
                  </a:lnTo>
                  <a:lnTo>
                    <a:pt x="701" y="231"/>
                  </a:lnTo>
                  <a:lnTo>
                    <a:pt x="744" y="222"/>
                  </a:lnTo>
                  <a:lnTo>
                    <a:pt x="788" y="211"/>
                  </a:lnTo>
                  <a:lnTo>
                    <a:pt x="831" y="231"/>
                  </a:lnTo>
                  <a:lnTo>
                    <a:pt x="846" y="236"/>
                  </a:lnTo>
                  <a:lnTo>
                    <a:pt x="854" y="238"/>
                  </a:lnTo>
                  <a:lnTo>
                    <a:pt x="861" y="238"/>
                  </a:lnTo>
                  <a:lnTo>
                    <a:pt x="888" y="236"/>
                  </a:lnTo>
                  <a:lnTo>
                    <a:pt x="860" y="193"/>
                  </a:lnTo>
                  <a:lnTo>
                    <a:pt x="860" y="189"/>
                  </a:lnTo>
                  <a:lnTo>
                    <a:pt x="920" y="123"/>
                  </a:lnTo>
                  <a:lnTo>
                    <a:pt x="890" y="118"/>
                  </a:lnTo>
                  <a:lnTo>
                    <a:pt x="884" y="118"/>
                  </a:lnTo>
                  <a:lnTo>
                    <a:pt x="879" y="118"/>
                  </a:lnTo>
                  <a:lnTo>
                    <a:pt x="873" y="119"/>
                  </a:lnTo>
                  <a:lnTo>
                    <a:pt x="869" y="121"/>
                  </a:lnTo>
                  <a:lnTo>
                    <a:pt x="850" y="132"/>
                  </a:lnTo>
                  <a:lnTo>
                    <a:pt x="873" y="16"/>
                  </a:lnTo>
                  <a:lnTo>
                    <a:pt x="848" y="15"/>
                  </a:lnTo>
                  <a:lnTo>
                    <a:pt x="817" y="16"/>
                  </a:lnTo>
                  <a:lnTo>
                    <a:pt x="779" y="16"/>
                  </a:lnTo>
                  <a:lnTo>
                    <a:pt x="779" y="17"/>
                  </a:lnTo>
                  <a:lnTo>
                    <a:pt x="817" y="17"/>
                  </a:lnTo>
                  <a:lnTo>
                    <a:pt x="820" y="18"/>
                  </a:lnTo>
                  <a:lnTo>
                    <a:pt x="821" y="19"/>
                  </a:lnTo>
                  <a:lnTo>
                    <a:pt x="821" y="21"/>
                  </a:lnTo>
                  <a:lnTo>
                    <a:pt x="819" y="24"/>
                  </a:lnTo>
                  <a:lnTo>
                    <a:pt x="748" y="123"/>
                  </a:lnTo>
                  <a:lnTo>
                    <a:pt x="734" y="139"/>
                  </a:lnTo>
                  <a:lnTo>
                    <a:pt x="726" y="144"/>
                  </a:lnTo>
                  <a:lnTo>
                    <a:pt x="719" y="150"/>
                  </a:lnTo>
                  <a:lnTo>
                    <a:pt x="711" y="154"/>
                  </a:lnTo>
                  <a:lnTo>
                    <a:pt x="704" y="157"/>
                  </a:lnTo>
                  <a:lnTo>
                    <a:pt x="696" y="158"/>
                  </a:lnTo>
                  <a:lnTo>
                    <a:pt x="687" y="158"/>
                  </a:lnTo>
                  <a:lnTo>
                    <a:pt x="609" y="154"/>
                  </a:lnTo>
                  <a:lnTo>
                    <a:pt x="605" y="153"/>
                  </a:lnTo>
                  <a:lnTo>
                    <a:pt x="603" y="152"/>
                  </a:lnTo>
                  <a:lnTo>
                    <a:pt x="601" y="149"/>
                  </a:lnTo>
                  <a:lnTo>
                    <a:pt x="600" y="145"/>
                  </a:lnTo>
                  <a:lnTo>
                    <a:pt x="599" y="103"/>
                  </a:lnTo>
                  <a:lnTo>
                    <a:pt x="625" y="97"/>
                  </a:lnTo>
                  <a:lnTo>
                    <a:pt x="646" y="88"/>
                  </a:lnTo>
                  <a:lnTo>
                    <a:pt x="655" y="81"/>
                  </a:lnTo>
                  <a:lnTo>
                    <a:pt x="662" y="76"/>
                  </a:lnTo>
                  <a:lnTo>
                    <a:pt x="665" y="68"/>
                  </a:lnTo>
                  <a:lnTo>
                    <a:pt x="666" y="64"/>
                  </a:lnTo>
                  <a:lnTo>
                    <a:pt x="667" y="59"/>
                  </a:lnTo>
                  <a:lnTo>
                    <a:pt x="665" y="54"/>
                  </a:lnTo>
                  <a:lnTo>
                    <a:pt x="664" y="49"/>
                  </a:lnTo>
                  <a:lnTo>
                    <a:pt x="661" y="45"/>
                  </a:lnTo>
                  <a:lnTo>
                    <a:pt x="657" y="41"/>
                  </a:lnTo>
                  <a:lnTo>
                    <a:pt x="704" y="4"/>
                  </a:lnTo>
                  <a:lnTo>
                    <a:pt x="685" y="0"/>
                  </a:lnTo>
                  <a:lnTo>
                    <a:pt x="672" y="0"/>
                  </a:lnTo>
                  <a:lnTo>
                    <a:pt x="662" y="0"/>
                  </a:lnTo>
                  <a:lnTo>
                    <a:pt x="655" y="1"/>
                  </a:lnTo>
                  <a:lnTo>
                    <a:pt x="611" y="25"/>
                  </a:lnTo>
                  <a:lnTo>
                    <a:pt x="590" y="22"/>
                  </a:lnTo>
                  <a:lnTo>
                    <a:pt x="568" y="22"/>
                  </a:lnTo>
                  <a:lnTo>
                    <a:pt x="547" y="26"/>
                  </a:lnTo>
                  <a:lnTo>
                    <a:pt x="526" y="30"/>
                  </a:lnTo>
                  <a:lnTo>
                    <a:pt x="508" y="38"/>
                  </a:lnTo>
                  <a:lnTo>
                    <a:pt x="500" y="43"/>
                  </a:lnTo>
                  <a:lnTo>
                    <a:pt x="493" y="47"/>
                  </a:lnTo>
                  <a:lnTo>
                    <a:pt x="488" y="53"/>
                  </a:lnTo>
                  <a:lnTo>
                    <a:pt x="485" y="58"/>
                  </a:lnTo>
                  <a:lnTo>
                    <a:pt x="482" y="64"/>
                  </a:lnTo>
                  <a:lnTo>
                    <a:pt x="481" y="70"/>
                  </a:lnTo>
                  <a:lnTo>
                    <a:pt x="480" y="71"/>
                  </a:lnTo>
                  <a:lnTo>
                    <a:pt x="478" y="72"/>
                  </a:lnTo>
                  <a:lnTo>
                    <a:pt x="475" y="76"/>
                  </a:lnTo>
                  <a:lnTo>
                    <a:pt x="473" y="83"/>
                  </a:lnTo>
                  <a:lnTo>
                    <a:pt x="473" y="90"/>
                  </a:lnTo>
                  <a:lnTo>
                    <a:pt x="473" y="98"/>
                  </a:lnTo>
                  <a:lnTo>
                    <a:pt x="446" y="112"/>
                  </a:lnTo>
                  <a:lnTo>
                    <a:pt x="434" y="115"/>
                  </a:lnTo>
                  <a:lnTo>
                    <a:pt x="425" y="117"/>
                  </a:lnTo>
                  <a:lnTo>
                    <a:pt x="417" y="118"/>
                  </a:lnTo>
                  <a:lnTo>
                    <a:pt x="407" y="119"/>
                  </a:lnTo>
                  <a:lnTo>
                    <a:pt x="397" y="118"/>
                  </a:lnTo>
                  <a:lnTo>
                    <a:pt x="388" y="119"/>
                  </a:lnTo>
                  <a:lnTo>
                    <a:pt x="381" y="121"/>
                  </a:lnTo>
                  <a:lnTo>
                    <a:pt x="376" y="123"/>
                  </a:lnTo>
                  <a:lnTo>
                    <a:pt x="375" y="125"/>
                  </a:lnTo>
                  <a:lnTo>
                    <a:pt x="370" y="124"/>
                  </a:lnTo>
                  <a:lnTo>
                    <a:pt x="368" y="124"/>
                  </a:lnTo>
                  <a:lnTo>
                    <a:pt x="366" y="127"/>
                  </a:lnTo>
                  <a:lnTo>
                    <a:pt x="364" y="130"/>
                  </a:lnTo>
                  <a:lnTo>
                    <a:pt x="361" y="138"/>
                  </a:lnTo>
                  <a:lnTo>
                    <a:pt x="360" y="141"/>
                  </a:lnTo>
                  <a:lnTo>
                    <a:pt x="153" y="130"/>
                  </a:lnTo>
                  <a:lnTo>
                    <a:pt x="113" y="130"/>
                  </a:lnTo>
                  <a:lnTo>
                    <a:pt x="95" y="130"/>
                  </a:lnTo>
                  <a:lnTo>
                    <a:pt x="78" y="131"/>
                  </a:lnTo>
                  <a:lnTo>
                    <a:pt x="65" y="135"/>
                  </a:lnTo>
                  <a:lnTo>
                    <a:pt x="52" y="139"/>
                  </a:lnTo>
                  <a:lnTo>
                    <a:pt x="40" y="144"/>
                  </a:lnTo>
                  <a:lnTo>
                    <a:pt x="30" y="152"/>
                  </a:lnTo>
                  <a:lnTo>
                    <a:pt x="21" y="159"/>
                  </a:lnTo>
                  <a:lnTo>
                    <a:pt x="12" y="162"/>
                  </a:lnTo>
                  <a:lnTo>
                    <a:pt x="7" y="167"/>
                  </a:lnTo>
                  <a:lnTo>
                    <a:pt x="3" y="170"/>
                  </a:lnTo>
                  <a:lnTo>
                    <a:pt x="1" y="173"/>
                  </a:lnTo>
                  <a:lnTo>
                    <a:pt x="0" y="177"/>
                  </a:lnTo>
                  <a:lnTo>
                    <a:pt x="1" y="181"/>
                  </a:lnTo>
                  <a:lnTo>
                    <a:pt x="1" y="183"/>
                  </a:lnTo>
                  <a:lnTo>
                    <a:pt x="4" y="184"/>
                  </a:lnTo>
                  <a:lnTo>
                    <a:pt x="17" y="192"/>
                  </a:lnTo>
                  <a:lnTo>
                    <a:pt x="31" y="199"/>
                  </a:lnTo>
                  <a:lnTo>
                    <a:pt x="46" y="204"/>
                  </a:lnTo>
                  <a:lnTo>
                    <a:pt x="60" y="210"/>
                  </a:lnTo>
                  <a:lnTo>
                    <a:pt x="76" y="214"/>
                  </a:lnTo>
                  <a:lnTo>
                    <a:pt x="92" y="218"/>
                  </a:lnTo>
                  <a:lnTo>
                    <a:pt x="106" y="220"/>
                  </a:lnTo>
                  <a:lnTo>
                    <a:pt x="120" y="221"/>
                  </a:lnTo>
                  <a:lnTo>
                    <a:pt x="277" y="230"/>
                  </a:lnTo>
                  <a:lnTo>
                    <a:pt x="348" y="272"/>
                  </a:lnTo>
                  <a:lnTo>
                    <a:pt x="340" y="275"/>
                  </a:lnTo>
                  <a:lnTo>
                    <a:pt x="329" y="277"/>
                  </a:lnTo>
                  <a:lnTo>
                    <a:pt x="320" y="278"/>
                  </a:lnTo>
                  <a:lnTo>
                    <a:pt x="311" y="278"/>
                  </a:lnTo>
                  <a:lnTo>
                    <a:pt x="299" y="277"/>
                  </a:lnTo>
                  <a:lnTo>
                    <a:pt x="290" y="278"/>
                  </a:lnTo>
                  <a:lnTo>
                    <a:pt x="283" y="281"/>
                  </a:lnTo>
                  <a:lnTo>
                    <a:pt x="277" y="286"/>
                  </a:lnTo>
                  <a:lnTo>
                    <a:pt x="272" y="287"/>
                  </a:lnTo>
                  <a:lnTo>
                    <a:pt x="268" y="289"/>
                  </a:lnTo>
                  <a:lnTo>
                    <a:pt x="266" y="292"/>
                  </a:lnTo>
                  <a:lnTo>
                    <a:pt x="264" y="303"/>
                  </a:lnTo>
                  <a:lnTo>
                    <a:pt x="265" y="314"/>
                  </a:lnTo>
                  <a:lnTo>
                    <a:pt x="267" y="317"/>
                  </a:lnTo>
                  <a:lnTo>
                    <a:pt x="268" y="320"/>
                  </a:lnTo>
                  <a:lnTo>
                    <a:pt x="269" y="320"/>
                  </a:lnTo>
                  <a:lnTo>
                    <a:pt x="271" y="321"/>
                  </a:lnTo>
                  <a:lnTo>
                    <a:pt x="297" y="323"/>
                  </a:lnTo>
                  <a:lnTo>
                    <a:pt x="304" y="321"/>
                  </a:lnTo>
                  <a:lnTo>
                    <a:pt x="306" y="321"/>
                  </a:lnTo>
                  <a:lnTo>
                    <a:pt x="306" y="320"/>
                  </a:lnTo>
                  <a:lnTo>
                    <a:pt x="344" y="320"/>
                  </a:lnTo>
                  <a:lnTo>
                    <a:pt x="347" y="320"/>
                  </a:lnTo>
                  <a:lnTo>
                    <a:pt x="343" y="321"/>
                  </a:lnTo>
                  <a:lnTo>
                    <a:pt x="340" y="325"/>
                  </a:lnTo>
                  <a:lnTo>
                    <a:pt x="335" y="325"/>
                  </a:lnTo>
                  <a:lnTo>
                    <a:pt x="330" y="327"/>
                  </a:lnTo>
                  <a:lnTo>
                    <a:pt x="329" y="331"/>
                  </a:lnTo>
                  <a:lnTo>
                    <a:pt x="328" y="337"/>
                  </a:lnTo>
                  <a:lnTo>
                    <a:pt x="327" y="342"/>
                  </a:lnTo>
                  <a:lnTo>
                    <a:pt x="328" y="352"/>
                  </a:lnTo>
                  <a:lnTo>
                    <a:pt x="330" y="357"/>
                  </a:lnTo>
                  <a:lnTo>
                    <a:pt x="331" y="359"/>
                  </a:lnTo>
                  <a:lnTo>
                    <a:pt x="334" y="359"/>
                  </a:lnTo>
                  <a:lnTo>
                    <a:pt x="361" y="362"/>
                  </a:lnTo>
                  <a:lnTo>
                    <a:pt x="369" y="362"/>
                  </a:lnTo>
                  <a:lnTo>
                    <a:pt x="371" y="362"/>
                  </a:lnTo>
                  <a:lnTo>
                    <a:pt x="371" y="359"/>
                  </a:lnTo>
                  <a:lnTo>
                    <a:pt x="411" y="359"/>
                  </a:lnTo>
                  <a:lnTo>
                    <a:pt x="439" y="354"/>
                  </a:lnTo>
                  <a:lnTo>
                    <a:pt x="440" y="350"/>
                  </a:lnTo>
                  <a:lnTo>
                    <a:pt x="440" y="346"/>
                  </a:lnTo>
                  <a:lnTo>
                    <a:pt x="440" y="341"/>
                  </a:lnTo>
                  <a:lnTo>
                    <a:pt x="440" y="339"/>
                  </a:lnTo>
                  <a:lnTo>
                    <a:pt x="453" y="333"/>
                  </a:lnTo>
                  <a:lnTo>
                    <a:pt x="487" y="354"/>
                  </a:lnTo>
                  <a:lnTo>
                    <a:pt x="495" y="355"/>
                  </a:lnTo>
                  <a:lnTo>
                    <a:pt x="512" y="356"/>
                  </a:lnTo>
                  <a:lnTo>
                    <a:pt x="582" y="357"/>
                  </a:lnTo>
                  <a:lnTo>
                    <a:pt x="550" y="354"/>
                  </a:lnTo>
                  <a:lnTo>
                    <a:pt x="473" y="278"/>
                  </a:lnTo>
                  <a:lnTo>
                    <a:pt x="475" y="247"/>
                  </a:lnTo>
                  <a:lnTo>
                    <a:pt x="477" y="24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17" name="Freeform 109"/>
            <p:cNvSpPr>
              <a:spLocks/>
            </p:cNvSpPr>
            <p:nvPr/>
          </p:nvSpPr>
          <p:spPr bwMode="auto">
            <a:xfrm>
              <a:off x="4887" y="2436"/>
              <a:ext cx="52" cy="27"/>
            </a:xfrm>
            <a:custGeom>
              <a:avLst/>
              <a:gdLst/>
              <a:ahLst/>
              <a:cxnLst>
                <a:cxn ang="0">
                  <a:pos x="51" y="17"/>
                </a:cxn>
                <a:cxn ang="0">
                  <a:pos x="23" y="0"/>
                </a:cxn>
                <a:cxn ang="0">
                  <a:pos x="9" y="7"/>
                </a:cxn>
                <a:cxn ang="0">
                  <a:pos x="10" y="9"/>
                </a:cxn>
                <a:cxn ang="0">
                  <a:pos x="11" y="15"/>
                </a:cxn>
                <a:cxn ang="0">
                  <a:pos x="10" y="20"/>
                </a:cxn>
                <a:cxn ang="0">
                  <a:pos x="9" y="22"/>
                </a:cxn>
                <a:cxn ang="0">
                  <a:pos x="0" y="24"/>
                </a:cxn>
                <a:cxn ang="0">
                  <a:pos x="12" y="26"/>
                </a:cxn>
                <a:cxn ang="0">
                  <a:pos x="22" y="26"/>
                </a:cxn>
                <a:cxn ang="0">
                  <a:pos x="32" y="24"/>
                </a:cxn>
                <a:cxn ang="0">
                  <a:pos x="42" y="22"/>
                </a:cxn>
                <a:cxn ang="0">
                  <a:pos x="51" y="17"/>
                </a:cxn>
              </a:cxnLst>
              <a:rect l="0" t="0" r="r" b="b"/>
              <a:pathLst>
                <a:path w="52" h="27">
                  <a:moveTo>
                    <a:pt x="51" y="17"/>
                  </a:moveTo>
                  <a:lnTo>
                    <a:pt x="23" y="0"/>
                  </a:lnTo>
                  <a:lnTo>
                    <a:pt x="9" y="7"/>
                  </a:lnTo>
                  <a:lnTo>
                    <a:pt x="10" y="9"/>
                  </a:lnTo>
                  <a:lnTo>
                    <a:pt x="11" y="15"/>
                  </a:lnTo>
                  <a:lnTo>
                    <a:pt x="10" y="20"/>
                  </a:lnTo>
                  <a:lnTo>
                    <a:pt x="9" y="22"/>
                  </a:lnTo>
                  <a:lnTo>
                    <a:pt x="0" y="24"/>
                  </a:lnTo>
                  <a:lnTo>
                    <a:pt x="12" y="26"/>
                  </a:lnTo>
                  <a:lnTo>
                    <a:pt x="22" y="26"/>
                  </a:lnTo>
                  <a:lnTo>
                    <a:pt x="32" y="24"/>
                  </a:lnTo>
                  <a:lnTo>
                    <a:pt x="42" y="22"/>
                  </a:lnTo>
                  <a:lnTo>
                    <a:pt x="51" y="17"/>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18" name="Freeform 110"/>
            <p:cNvSpPr>
              <a:spLocks/>
            </p:cNvSpPr>
            <p:nvPr/>
          </p:nvSpPr>
          <p:spPr bwMode="auto">
            <a:xfrm>
              <a:off x="5061" y="2268"/>
              <a:ext cx="23" cy="29"/>
            </a:xfrm>
            <a:custGeom>
              <a:avLst/>
              <a:gdLst/>
              <a:ahLst/>
              <a:cxnLst>
                <a:cxn ang="0">
                  <a:pos x="22" y="28"/>
                </a:cxn>
                <a:cxn ang="0">
                  <a:pos x="22" y="0"/>
                </a:cxn>
                <a:cxn ang="0">
                  <a:pos x="10" y="10"/>
                </a:cxn>
                <a:cxn ang="0">
                  <a:pos x="0" y="26"/>
                </a:cxn>
                <a:cxn ang="0">
                  <a:pos x="22" y="28"/>
                </a:cxn>
              </a:cxnLst>
              <a:rect l="0" t="0" r="r" b="b"/>
              <a:pathLst>
                <a:path w="23" h="29">
                  <a:moveTo>
                    <a:pt x="22" y="28"/>
                  </a:moveTo>
                  <a:lnTo>
                    <a:pt x="22" y="0"/>
                  </a:lnTo>
                  <a:lnTo>
                    <a:pt x="10" y="10"/>
                  </a:lnTo>
                  <a:lnTo>
                    <a:pt x="0" y="26"/>
                  </a:lnTo>
                  <a:lnTo>
                    <a:pt x="22" y="28"/>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19" name="Line 111"/>
            <p:cNvSpPr>
              <a:spLocks noChangeShapeType="1"/>
            </p:cNvSpPr>
            <p:nvPr/>
          </p:nvSpPr>
          <p:spPr bwMode="auto">
            <a:xfrm flipH="1" flipV="1">
              <a:off x="4879" y="2289"/>
              <a:ext cx="180" cy="2"/>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20" name="Freeform 112"/>
            <p:cNvSpPr>
              <a:spLocks/>
            </p:cNvSpPr>
            <p:nvPr/>
          </p:nvSpPr>
          <p:spPr bwMode="auto">
            <a:xfrm>
              <a:off x="4913" y="2257"/>
              <a:ext cx="87" cy="32"/>
            </a:xfrm>
            <a:custGeom>
              <a:avLst/>
              <a:gdLst/>
              <a:ahLst/>
              <a:cxnLst>
                <a:cxn ang="0">
                  <a:pos x="0" y="31"/>
                </a:cxn>
                <a:cxn ang="0">
                  <a:pos x="44" y="6"/>
                </a:cxn>
                <a:cxn ang="0">
                  <a:pos x="52" y="4"/>
                </a:cxn>
                <a:cxn ang="0">
                  <a:pos x="62" y="2"/>
                </a:cxn>
                <a:cxn ang="0">
                  <a:pos x="86" y="0"/>
                </a:cxn>
                <a:cxn ang="0">
                  <a:pos x="57" y="0"/>
                </a:cxn>
              </a:cxnLst>
              <a:rect l="0" t="0" r="r" b="b"/>
              <a:pathLst>
                <a:path w="87" h="32">
                  <a:moveTo>
                    <a:pt x="0" y="31"/>
                  </a:moveTo>
                  <a:lnTo>
                    <a:pt x="44" y="6"/>
                  </a:lnTo>
                  <a:lnTo>
                    <a:pt x="52" y="4"/>
                  </a:lnTo>
                  <a:lnTo>
                    <a:pt x="62" y="2"/>
                  </a:lnTo>
                  <a:lnTo>
                    <a:pt x="86" y="0"/>
                  </a:lnTo>
                  <a:lnTo>
                    <a:pt x="57"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1" name="Freeform 113"/>
            <p:cNvSpPr>
              <a:spLocks/>
            </p:cNvSpPr>
            <p:nvPr/>
          </p:nvSpPr>
          <p:spPr bwMode="auto">
            <a:xfrm>
              <a:off x="4921" y="2274"/>
              <a:ext cx="17" cy="17"/>
            </a:xfrm>
            <a:custGeom>
              <a:avLst/>
              <a:gdLst/>
              <a:ahLst/>
              <a:cxnLst>
                <a:cxn ang="0">
                  <a:pos x="0" y="16"/>
                </a:cxn>
                <a:cxn ang="0">
                  <a:pos x="11" y="5"/>
                </a:cxn>
                <a:cxn ang="0">
                  <a:pos x="16" y="0"/>
                </a:cxn>
              </a:cxnLst>
              <a:rect l="0" t="0" r="r" b="b"/>
              <a:pathLst>
                <a:path w="17" h="17">
                  <a:moveTo>
                    <a:pt x="0" y="16"/>
                  </a:moveTo>
                  <a:lnTo>
                    <a:pt x="11" y="5"/>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2" name="Freeform 114"/>
            <p:cNvSpPr>
              <a:spLocks/>
            </p:cNvSpPr>
            <p:nvPr/>
          </p:nvSpPr>
          <p:spPr bwMode="auto">
            <a:xfrm>
              <a:off x="4899" y="2270"/>
              <a:ext cx="35" cy="17"/>
            </a:xfrm>
            <a:custGeom>
              <a:avLst/>
              <a:gdLst/>
              <a:ahLst/>
              <a:cxnLst>
                <a:cxn ang="0">
                  <a:pos x="34" y="16"/>
                </a:cxn>
                <a:cxn ang="0">
                  <a:pos x="27" y="11"/>
                </a:cxn>
                <a:cxn ang="0">
                  <a:pos x="27" y="10"/>
                </a:cxn>
                <a:cxn ang="0">
                  <a:pos x="26" y="10"/>
                </a:cxn>
                <a:cxn ang="0">
                  <a:pos x="21" y="6"/>
                </a:cxn>
                <a:cxn ang="0">
                  <a:pos x="0" y="0"/>
                </a:cxn>
              </a:cxnLst>
              <a:rect l="0" t="0" r="r" b="b"/>
              <a:pathLst>
                <a:path w="35" h="17">
                  <a:moveTo>
                    <a:pt x="34" y="16"/>
                  </a:moveTo>
                  <a:lnTo>
                    <a:pt x="27" y="11"/>
                  </a:lnTo>
                  <a:lnTo>
                    <a:pt x="27" y="10"/>
                  </a:lnTo>
                  <a:lnTo>
                    <a:pt x="26" y="10"/>
                  </a:lnTo>
                  <a:lnTo>
                    <a:pt x="21" y="6"/>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3" name="Freeform 115"/>
            <p:cNvSpPr>
              <a:spLocks/>
            </p:cNvSpPr>
            <p:nvPr/>
          </p:nvSpPr>
          <p:spPr bwMode="auto">
            <a:xfrm>
              <a:off x="4889" y="2268"/>
              <a:ext cx="17" cy="20"/>
            </a:xfrm>
            <a:custGeom>
              <a:avLst/>
              <a:gdLst/>
              <a:ahLst/>
              <a:cxnLst>
                <a:cxn ang="0">
                  <a:pos x="16" y="0"/>
                </a:cxn>
                <a:cxn ang="0">
                  <a:pos x="13" y="2"/>
                </a:cxn>
                <a:cxn ang="0">
                  <a:pos x="8" y="6"/>
                </a:cxn>
                <a:cxn ang="0">
                  <a:pos x="0" y="19"/>
                </a:cxn>
              </a:cxnLst>
              <a:rect l="0" t="0" r="r" b="b"/>
              <a:pathLst>
                <a:path w="17" h="20">
                  <a:moveTo>
                    <a:pt x="16" y="0"/>
                  </a:moveTo>
                  <a:lnTo>
                    <a:pt x="13" y="2"/>
                  </a:lnTo>
                  <a:lnTo>
                    <a:pt x="8" y="6"/>
                  </a:lnTo>
                  <a:lnTo>
                    <a:pt x="0" y="1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4" name="Line 116"/>
            <p:cNvSpPr>
              <a:spLocks noChangeShapeType="1"/>
            </p:cNvSpPr>
            <p:nvPr/>
          </p:nvSpPr>
          <p:spPr bwMode="auto">
            <a:xfrm flipV="1">
              <a:off x="4994" y="2233"/>
              <a:ext cx="20" cy="1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25" name="Freeform 117"/>
            <p:cNvSpPr>
              <a:spLocks/>
            </p:cNvSpPr>
            <p:nvPr/>
          </p:nvSpPr>
          <p:spPr bwMode="auto">
            <a:xfrm>
              <a:off x="5002" y="2216"/>
              <a:ext cx="124" cy="36"/>
            </a:xfrm>
            <a:custGeom>
              <a:avLst/>
              <a:gdLst/>
              <a:ahLst/>
              <a:cxnLst>
                <a:cxn ang="0">
                  <a:pos x="0" y="24"/>
                </a:cxn>
                <a:cxn ang="0">
                  <a:pos x="0" y="13"/>
                </a:cxn>
                <a:cxn ang="0">
                  <a:pos x="2" y="5"/>
                </a:cxn>
                <a:cxn ang="0">
                  <a:pos x="5" y="0"/>
                </a:cxn>
                <a:cxn ang="0">
                  <a:pos x="5" y="5"/>
                </a:cxn>
                <a:cxn ang="0">
                  <a:pos x="8" y="10"/>
                </a:cxn>
                <a:cxn ang="0">
                  <a:pos x="11" y="14"/>
                </a:cxn>
                <a:cxn ang="0">
                  <a:pos x="16" y="17"/>
                </a:cxn>
                <a:cxn ang="0">
                  <a:pos x="29" y="25"/>
                </a:cxn>
                <a:cxn ang="0">
                  <a:pos x="45" y="30"/>
                </a:cxn>
                <a:cxn ang="0">
                  <a:pos x="64" y="33"/>
                </a:cxn>
                <a:cxn ang="0">
                  <a:pos x="83" y="35"/>
                </a:cxn>
                <a:cxn ang="0">
                  <a:pos x="104" y="33"/>
                </a:cxn>
                <a:cxn ang="0">
                  <a:pos x="123" y="31"/>
                </a:cxn>
              </a:cxnLst>
              <a:rect l="0" t="0" r="r" b="b"/>
              <a:pathLst>
                <a:path w="124" h="36">
                  <a:moveTo>
                    <a:pt x="0" y="24"/>
                  </a:moveTo>
                  <a:lnTo>
                    <a:pt x="0" y="13"/>
                  </a:lnTo>
                  <a:lnTo>
                    <a:pt x="2" y="5"/>
                  </a:lnTo>
                  <a:lnTo>
                    <a:pt x="5" y="0"/>
                  </a:lnTo>
                  <a:lnTo>
                    <a:pt x="5" y="5"/>
                  </a:lnTo>
                  <a:lnTo>
                    <a:pt x="8" y="10"/>
                  </a:lnTo>
                  <a:lnTo>
                    <a:pt x="11" y="14"/>
                  </a:lnTo>
                  <a:lnTo>
                    <a:pt x="16" y="17"/>
                  </a:lnTo>
                  <a:lnTo>
                    <a:pt x="29" y="25"/>
                  </a:lnTo>
                  <a:lnTo>
                    <a:pt x="45" y="30"/>
                  </a:lnTo>
                  <a:lnTo>
                    <a:pt x="64" y="33"/>
                  </a:lnTo>
                  <a:lnTo>
                    <a:pt x="83" y="35"/>
                  </a:lnTo>
                  <a:lnTo>
                    <a:pt x="104" y="33"/>
                  </a:lnTo>
                  <a:lnTo>
                    <a:pt x="123" y="3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6" name="Line 118"/>
            <p:cNvSpPr>
              <a:spLocks noChangeShapeType="1"/>
            </p:cNvSpPr>
            <p:nvPr/>
          </p:nvSpPr>
          <p:spPr bwMode="auto">
            <a:xfrm>
              <a:off x="5083" y="2255"/>
              <a:ext cx="0" cy="19"/>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27" name="Freeform 119"/>
            <p:cNvSpPr>
              <a:spLocks/>
            </p:cNvSpPr>
            <p:nvPr/>
          </p:nvSpPr>
          <p:spPr bwMode="auto">
            <a:xfrm>
              <a:off x="5071" y="2250"/>
              <a:ext cx="56" cy="71"/>
            </a:xfrm>
            <a:custGeom>
              <a:avLst/>
              <a:gdLst/>
              <a:ahLst/>
              <a:cxnLst>
                <a:cxn ang="0">
                  <a:pos x="10" y="45"/>
                </a:cxn>
                <a:cxn ang="0">
                  <a:pos x="10" y="48"/>
                </a:cxn>
                <a:cxn ang="0">
                  <a:pos x="7" y="50"/>
                </a:cxn>
                <a:cxn ang="0">
                  <a:pos x="2" y="55"/>
                </a:cxn>
                <a:cxn ang="0">
                  <a:pos x="1" y="57"/>
                </a:cxn>
                <a:cxn ang="0">
                  <a:pos x="0" y="58"/>
                </a:cxn>
                <a:cxn ang="0">
                  <a:pos x="1" y="61"/>
                </a:cxn>
                <a:cxn ang="0">
                  <a:pos x="5" y="64"/>
                </a:cxn>
                <a:cxn ang="0">
                  <a:pos x="15" y="68"/>
                </a:cxn>
                <a:cxn ang="0">
                  <a:pos x="27" y="70"/>
                </a:cxn>
                <a:cxn ang="0">
                  <a:pos x="39" y="68"/>
                </a:cxn>
                <a:cxn ang="0">
                  <a:pos x="48" y="65"/>
                </a:cxn>
                <a:cxn ang="0">
                  <a:pos x="52" y="63"/>
                </a:cxn>
                <a:cxn ang="0">
                  <a:pos x="55" y="61"/>
                </a:cxn>
                <a:cxn ang="0">
                  <a:pos x="53" y="58"/>
                </a:cxn>
                <a:cxn ang="0">
                  <a:pos x="52" y="57"/>
                </a:cxn>
                <a:cxn ang="0">
                  <a:pos x="47" y="52"/>
                </a:cxn>
                <a:cxn ang="0">
                  <a:pos x="46" y="50"/>
                </a:cxn>
                <a:cxn ang="0">
                  <a:pos x="46" y="47"/>
                </a:cxn>
                <a:cxn ang="0">
                  <a:pos x="46" y="0"/>
                </a:cxn>
              </a:cxnLst>
              <a:rect l="0" t="0" r="r" b="b"/>
              <a:pathLst>
                <a:path w="56" h="71">
                  <a:moveTo>
                    <a:pt x="10" y="45"/>
                  </a:moveTo>
                  <a:lnTo>
                    <a:pt x="10" y="48"/>
                  </a:lnTo>
                  <a:lnTo>
                    <a:pt x="7" y="50"/>
                  </a:lnTo>
                  <a:lnTo>
                    <a:pt x="2" y="55"/>
                  </a:lnTo>
                  <a:lnTo>
                    <a:pt x="1" y="57"/>
                  </a:lnTo>
                  <a:lnTo>
                    <a:pt x="0" y="58"/>
                  </a:lnTo>
                  <a:lnTo>
                    <a:pt x="1" y="61"/>
                  </a:lnTo>
                  <a:lnTo>
                    <a:pt x="5" y="64"/>
                  </a:lnTo>
                  <a:lnTo>
                    <a:pt x="15" y="68"/>
                  </a:lnTo>
                  <a:lnTo>
                    <a:pt x="27" y="70"/>
                  </a:lnTo>
                  <a:lnTo>
                    <a:pt x="39" y="68"/>
                  </a:lnTo>
                  <a:lnTo>
                    <a:pt x="48" y="65"/>
                  </a:lnTo>
                  <a:lnTo>
                    <a:pt x="52" y="63"/>
                  </a:lnTo>
                  <a:lnTo>
                    <a:pt x="55" y="61"/>
                  </a:lnTo>
                  <a:lnTo>
                    <a:pt x="53" y="58"/>
                  </a:lnTo>
                  <a:lnTo>
                    <a:pt x="52" y="57"/>
                  </a:lnTo>
                  <a:lnTo>
                    <a:pt x="47" y="52"/>
                  </a:lnTo>
                  <a:lnTo>
                    <a:pt x="46" y="50"/>
                  </a:lnTo>
                  <a:lnTo>
                    <a:pt x="46" y="47"/>
                  </a:lnTo>
                  <a:lnTo>
                    <a:pt x="4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8" name="Freeform 120"/>
            <p:cNvSpPr>
              <a:spLocks/>
            </p:cNvSpPr>
            <p:nvPr/>
          </p:nvSpPr>
          <p:spPr bwMode="auto">
            <a:xfrm>
              <a:off x="5108" y="2250"/>
              <a:ext cx="17" cy="67"/>
            </a:xfrm>
            <a:custGeom>
              <a:avLst/>
              <a:gdLst/>
              <a:ahLst/>
              <a:cxnLst>
                <a:cxn ang="0">
                  <a:pos x="5" y="0"/>
                </a:cxn>
                <a:cxn ang="0">
                  <a:pos x="0" y="47"/>
                </a:cxn>
                <a:cxn ang="0">
                  <a:pos x="2" y="58"/>
                </a:cxn>
                <a:cxn ang="0">
                  <a:pos x="7" y="62"/>
                </a:cxn>
                <a:cxn ang="0">
                  <a:pos x="16" y="66"/>
                </a:cxn>
              </a:cxnLst>
              <a:rect l="0" t="0" r="r" b="b"/>
              <a:pathLst>
                <a:path w="17" h="67">
                  <a:moveTo>
                    <a:pt x="5" y="0"/>
                  </a:moveTo>
                  <a:lnTo>
                    <a:pt x="0" y="47"/>
                  </a:lnTo>
                  <a:lnTo>
                    <a:pt x="2" y="58"/>
                  </a:lnTo>
                  <a:lnTo>
                    <a:pt x="7" y="62"/>
                  </a:lnTo>
                  <a:lnTo>
                    <a:pt x="16" y="6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9" name="Line 121"/>
            <p:cNvSpPr>
              <a:spLocks noChangeShapeType="1"/>
            </p:cNvSpPr>
            <p:nvPr/>
          </p:nvSpPr>
          <p:spPr bwMode="auto">
            <a:xfrm>
              <a:off x="5112" y="2298"/>
              <a:ext cx="22" cy="1"/>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0" name="Freeform 122"/>
            <p:cNvSpPr>
              <a:spLocks/>
            </p:cNvSpPr>
            <p:nvPr/>
          </p:nvSpPr>
          <p:spPr bwMode="auto">
            <a:xfrm>
              <a:off x="5110" y="2166"/>
              <a:ext cx="24" cy="81"/>
            </a:xfrm>
            <a:custGeom>
              <a:avLst/>
              <a:gdLst/>
              <a:ahLst/>
              <a:cxnLst>
                <a:cxn ang="0">
                  <a:pos x="19" y="80"/>
                </a:cxn>
                <a:cxn ang="0">
                  <a:pos x="20" y="75"/>
                </a:cxn>
                <a:cxn ang="0">
                  <a:pos x="23" y="70"/>
                </a:cxn>
                <a:cxn ang="0">
                  <a:pos x="21" y="63"/>
                </a:cxn>
                <a:cxn ang="0">
                  <a:pos x="20" y="54"/>
                </a:cxn>
                <a:cxn ang="0">
                  <a:pos x="12" y="32"/>
                </a:cxn>
                <a:cxn ang="0">
                  <a:pos x="0" y="0"/>
                </a:cxn>
              </a:cxnLst>
              <a:rect l="0" t="0" r="r" b="b"/>
              <a:pathLst>
                <a:path w="24" h="81">
                  <a:moveTo>
                    <a:pt x="19" y="80"/>
                  </a:moveTo>
                  <a:lnTo>
                    <a:pt x="20" y="75"/>
                  </a:lnTo>
                  <a:lnTo>
                    <a:pt x="23" y="70"/>
                  </a:lnTo>
                  <a:lnTo>
                    <a:pt x="21" y="63"/>
                  </a:lnTo>
                  <a:lnTo>
                    <a:pt x="20" y="54"/>
                  </a:lnTo>
                  <a:lnTo>
                    <a:pt x="12" y="32"/>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1" name="Freeform 123"/>
            <p:cNvSpPr>
              <a:spLocks/>
            </p:cNvSpPr>
            <p:nvPr/>
          </p:nvSpPr>
          <p:spPr bwMode="auto">
            <a:xfrm>
              <a:off x="5076" y="2166"/>
              <a:ext cx="51" cy="63"/>
            </a:xfrm>
            <a:custGeom>
              <a:avLst/>
              <a:gdLst/>
              <a:ahLst/>
              <a:cxnLst>
                <a:cxn ang="0">
                  <a:pos x="31" y="0"/>
                </a:cxn>
                <a:cxn ang="0">
                  <a:pos x="43" y="35"/>
                </a:cxn>
                <a:cxn ang="0">
                  <a:pos x="47" y="49"/>
                </a:cxn>
                <a:cxn ang="0">
                  <a:pos x="50" y="58"/>
                </a:cxn>
                <a:cxn ang="0">
                  <a:pos x="18" y="62"/>
                </a:cxn>
                <a:cxn ang="0">
                  <a:pos x="16" y="52"/>
                </a:cxn>
                <a:cxn ang="0">
                  <a:pos x="12" y="38"/>
                </a:cxn>
                <a:cxn ang="0">
                  <a:pos x="0" y="3"/>
                </a:cxn>
              </a:cxnLst>
              <a:rect l="0" t="0" r="r" b="b"/>
              <a:pathLst>
                <a:path w="51" h="63">
                  <a:moveTo>
                    <a:pt x="31" y="0"/>
                  </a:moveTo>
                  <a:lnTo>
                    <a:pt x="43" y="35"/>
                  </a:lnTo>
                  <a:lnTo>
                    <a:pt x="47" y="49"/>
                  </a:lnTo>
                  <a:lnTo>
                    <a:pt x="50" y="58"/>
                  </a:lnTo>
                  <a:lnTo>
                    <a:pt x="18" y="62"/>
                  </a:lnTo>
                  <a:lnTo>
                    <a:pt x="16" y="52"/>
                  </a:lnTo>
                  <a:lnTo>
                    <a:pt x="12" y="38"/>
                  </a:lnTo>
                  <a:lnTo>
                    <a:pt x="0" y="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2" name="Freeform 124"/>
            <p:cNvSpPr>
              <a:spLocks/>
            </p:cNvSpPr>
            <p:nvPr/>
          </p:nvSpPr>
          <p:spPr bwMode="auto">
            <a:xfrm>
              <a:off x="5071" y="2170"/>
              <a:ext cx="20" cy="82"/>
            </a:xfrm>
            <a:custGeom>
              <a:avLst/>
              <a:gdLst/>
              <a:ahLst/>
              <a:cxnLst>
                <a:cxn ang="0">
                  <a:pos x="0" y="0"/>
                </a:cxn>
                <a:cxn ang="0">
                  <a:pos x="11" y="33"/>
                </a:cxn>
                <a:cxn ang="0">
                  <a:pos x="17" y="54"/>
                </a:cxn>
                <a:cxn ang="0">
                  <a:pos x="19" y="63"/>
                </a:cxn>
                <a:cxn ang="0">
                  <a:pos x="19" y="69"/>
                </a:cxn>
                <a:cxn ang="0">
                  <a:pos x="18" y="76"/>
                </a:cxn>
                <a:cxn ang="0">
                  <a:pos x="17" y="81"/>
                </a:cxn>
              </a:cxnLst>
              <a:rect l="0" t="0" r="r" b="b"/>
              <a:pathLst>
                <a:path w="20" h="82">
                  <a:moveTo>
                    <a:pt x="0" y="0"/>
                  </a:moveTo>
                  <a:lnTo>
                    <a:pt x="11" y="33"/>
                  </a:lnTo>
                  <a:lnTo>
                    <a:pt x="17" y="54"/>
                  </a:lnTo>
                  <a:lnTo>
                    <a:pt x="19" y="63"/>
                  </a:lnTo>
                  <a:lnTo>
                    <a:pt x="19" y="69"/>
                  </a:lnTo>
                  <a:lnTo>
                    <a:pt x="18" y="76"/>
                  </a:lnTo>
                  <a:lnTo>
                    <a:pt x="17" y="8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3" name="Freeform 125"/>
            <p:cNvSpPr>
              <a:spLocks/>
            </p:cNvSpPr>
            <p:nvPr/>
          </p:nvSpPr>
          <p:spPr bwMode="auto">
            <a:xfrm>
              <a:off x="5136" y="2169"/>
              <a:ext cx="47" cy="17"/>
            </a:xfrm>
            <a:custGeom>
              <a:avLst/>
              <a:gdLst/>
              <a:ahLst/>
              <a:cxnLst>
                <a:cxn ang="0">
                  <a:pos x="46" y="16"/>
                </a:cxn>
                <a:cxn ang="0">
                  <a:pos x="38" y="11"/>
                </a:cxn>
                <a:cxn ang="0">
                  <a:pos x="27" y="5"/>
                </a:cxn>
                <a:cxn ang="0">
                  <a:pos x="14" y="2"/>
                </a:cxn>
                <a:cxn ang="0">
                  <a:pos x="0" y="0"/>
                </a:cxn>
              </a:cxnLst>
              <a:rect l="0" t="0" r="r" b="b"/>
              <a:pathLst>
                <a:path w="47" h="17">
                  <a:moveTo>
                    <a:pt x="46" y="16"/>
                  </a:moveTo>
                  <a:lnTo>
                    <a:pt x="38" y="11"/>
                  </a:lnTo>
                  <a:lnTo>
                    <a:pt x="27" y="5"/>
                  </a:lnTo>
                  <a:lnTo>
                    <a:pt x="14" y="2"/>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4" name="Line 126"/>
            <p:cNvSpPr>
              <a:spLocks noChangeShapeType="1"/>
            </p:cNvSpPr>
            <p:nvPr/>
          </p:nvSpPr>
          <p:spPr bwMode="auto">
            <a:xfrm flipV="1">
              <a:off x="5136" y="2149"/>
              <a:ext cx="49" cy="24"/>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5" name="Line 127"/>
            <p:cNvSpPr>
              <a:spLocks noChangeShapeType="1"/>
            </p:cNvSpPr>
            <p:nvPr/>
          </p:nvSpPr>
          <p:spPr bwMode="auto">
            <a:xfrm>
              <a:off x="5180" y="2145"/>
              <a:ext cx="38" cy="10"/>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6" name="Line 128"/>
            <p:cNvSpPr>
              <a:spLocks noChangeShapeType="1"/>
            </p:cNvSpPr>
            <p:nvPr/>
          </p:nvSpPr>
          <p:spPr bwMode="auto">
            <a:xfrm flipH="1">
              <a:off x="5169" y="2156"/>
              <a:ext cx="37" cy="26"/>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7" name="Line 129"/>
            <p:cNvSpPr>
              <a:spLocks noChangeShapeType="1"/>
            </p:cNvSpPr>
            <p:nvPr/>
          </p:nvSpPr>
          <p:spPr bwMode="auto">
            <a:xfrm flipV="1">
              <a:off x="5157" y="2151"/>
              <a:ext cx="38" cy="2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8" name="Freeform 130"/>
            <p:cNvSpPr>
              <a:spLocks/>
            </p:cNvSpPr>
            <p:nvPr/>
          </p:nvSpPr>
          <p:spPr bwMode="auto">
            <a:xfrm>
              <a:off x="5034" y="2250"/>
              <a:ext cx="47" cy="44"/>
            </a:xfrm>
            <a:custGeom>
              <a:avLst/>
              <a:gdLst/>
              <a:ahLst/>
              <a:cxnLst>
                <a:cxn ang="0">
                  <a:pos x="46" y="0"/>
                </a:cxn>
                <a:cxn ang="0">
                  <a:pos x="20" y="20"/>
                </a:cxn>
                <a:cxn ang="0">
                  <a:pos x="0" y="43"/>
                </a:cxn>
              </a:cxnLst>
              <a:rect l="0" t="0" r="r" b="b"/>
              <a:pathLst>
                <a:path w="47" h="44">
                  <a:moveTo>
                    <a:pt x="46" y="0"/>
                  </a:moveTo>
                  <a:lnTo>
                    <a:pt x="20" y="20"/>
                  </a:lnTo>
                  <a:lnTo>
                    <a:pt x="0" y="4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9" name="Line 131"/>
            <p:cNvSpPr>
              <a:spLocks noChangeShapeType="1"/>
            </p:cNvSpPr>
            <p:nvPr/>
          </p:nvSpPr>
          <p:spPr bwMode="auto">
            <a:xfrm flipH="1" flipV="1">
              <a:off x="5048" y="2270"/>
              <a:ext cx="21" cy="6"/>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0" name="Line 132"/>
            <p:cNvSpPr>
              <a:spLocks noChangeShapeType="1"/>
            </p:cNvSpPr>
            <p:nvPr/>
          </p:nvSpPr>
          <p:spPr bwMode="auto">
            <a:xfrm flipV="1">
              <a:off x="4997" y="2252"/>
              <a:ext cx="62" cy="45"/>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1" name="Line 133"/>
            <p:cNvSpPr>
              <a:spLocks noChangeShapeType="1"/>
            </p:cNvSpPr>
            <p:nvPr/>
          </p:nvSpPr>
          <p:spPr bwMode="auto">
            <a:xfrm flipH="1">
              <a:off x="4975" y="2237"/>
              <a:ext cx="43" cy="22"/>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2" name="Line 134"/>
            <p:cNvSpPr>
              <a:spLocks noChangeShapeType="1"/>
            </p:cNvSpPr>
            <p:nvPr/>
          </p:nvSpPr>
          <p:spPr bwMode="auto">
            <a:xfrm flipH="1">
              <a:off x="4916" y="2262"/>
              <a:ext cx="56" cy="2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3" name="Freeform 135"/>
            <p:cNvSpPr>
              <a:spLocks/>
            </p:cNvSpPr>
            <p:nvPr/>
          </p:nvSpPr>
          <p:spPr bwMode="auto">
            <a:xfrm>
              <a:off x="5212" y="2181"/>
              <a:ext cx="154" cy="137"/>
            </a:xfrm>
            <a:custGeom>
              <a:avLst/>
              <a:gdLst/>
              <a:ahLst/>
              <a:cxnLst>
                <a:cxn ang="0">
                  <a:pos x="0" y="119"/>
                </a:cxn>
                <a:cxn ang="0">
                  <a:pos x="23" y="128"/>
                </a:cxn>
                <a:cxn ang="0">
                  <a:pos x="34" y="130"/>
                </a:cxn>
                <a:cxn ang="0">
                  <a:pos x="44" y="131"/>
                </a:cxn>
                <a:cxn ang="0">
                  <a:pos x="114" y="136"/>
                </a:cxn>
                <a:cxn ang="0">
                  <a:pos x="153" y="0"/>
                </a:cxn>
              </a:cxnLst>
              <a:rect l="0" t="0" r="r" b="b"/>
              <a:pathLst>
                <a:path w="154" h="137">
                  <a:moveTo>
                    <a:pt x="0" y="119"/>
                  </a:moveTo>
                  <a:lnTo>
                    <a:pt x="23" y="128"/>
                  </a:lnTo>
                  <a:lnTo>
                    <a:pt x="34" y="130"/>
                  </a:lnTo>
                  <a:lnTo>
                    <a:pt x="44" y="131"/>
                  </a:lnTo>
                  <a:lnTo>
                    <a:pt x="114" y="136"/>
                  </a:lnTo>
                  <a:lnTo>
                    <a:pt x="153"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44" name="Freeform 136"/>
            <p:cNvSpPr>
              <a:spLocks/>
            </p:cNvSpPr>
            <p:nvPr/>
          </p:nvSpPr>
          <p:spPr bwMode="auto">
            <a:xfrm>
              <a:off x="5295" y="2181"/>
              <a:ext cx="99" cy="136"/>
            </a:xfrm>
            <a:custGeom>
              <a:avLst/>
              <a:gdLst/>
              <a:ahLst/>
              <a:cxnLst>
                <a:cxn ang="0">
                  <a:pos x="98" y="1"/>
                </a:cxn>
                <a:cxn ang="0">
                  <a:pos x="59" y="0"/>
                </a:cxn>
                <a:cxn ang="0">
                  <a:pos x="0" y="135"/>
                </a:cxn>
              </a:cxnLst>
              <a:rect l="0" t="0" r="r" b="b"/>
              <a:pathLst>
                <a:path w="99" h="136">
                  <a:moveTo>
                    <a:pt x="98" y="1"/>
                  </a:moveTo>
                  <a:lnTo>
                    <a:pt x="59" y="0"/>
                  </a:lnTo>
                  <a:lnTo>
                    <a:pt x="0" y="13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45" name="Freeform 137"/>
            <p:cNvSpPr>
              <a:spLocks/>
            </p:cNvSpPr>
            <p:nvPr/>
          </p:nvSpPr>
          <p:spPr bwMode="auto">
            <a:xfrm>
              <a:off x="5328" y="2316"/>
              <a:ext cx="58" cy="18"/>
            </a:xfrm>
            <a:custGeom>
              <a:avLst/>
              <a:gdLst/>
              <a:ahLst/>
              <a:cxnLst>
                <a:cxn ang="0">
                  <a:pos x="0" y="0"/>
                </a:cxn>
                <a:cxn ang="0">
                  <a:pos x="38" y="2"/>
                </a:cxn>
                <a:cxn ang="0">
                  <a:pos x="44" y="3"/>
                </a:cxn>
                <a:cxn ang="0">
                  <a:pos x="49" y="5"/>
                </a:cxn>
                <a:cxn ang="0">
                  <a:pos x="54" y="9"/>
                </a:cxn>
                <a:cxn ang="0">
                  <a:pos x="55" y="12"/>
                </a:cxn>
                <a:cxn ang="0">
                  <a:pos x="57" y="17"/>
                </a:cxn>
              </a:cxnLst>
              <a:rect l="0" t="0" r="r" b="b"/>
              <a:pathLst>
                <a:path w="58" h="18">
                  <a:moveTo>
                    <a:pt x="0" y="0"/>
                  </a:moveTo>
                  <a:lnTo>
                    <a:pt x="38" y="2"/>
                  </a:lnTo>
                  <a:lnTo>
                    <a:pt x="44" y="3"/>
                  </a:lnTo>
                  <a:lnTo>
                    <a:pt x="49" y="5"/>
                  </a:lnTo>
                  <a:lnTo>
                    <a:pt x="54" y="9"/>
                  </a:lnTo>
                  <a:lnTo>
                    <a:pt x="55" y="12"/>
                  </a:lnTo>
                  <a:lnTo>
                    <a:pt x="57" y="17"/>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46" name="Freeform 138"/>
            <p:cNvSpPr>
              <a:spLocks/>
            </p:cNvSpPr>
            <p:nvPr/>
          </p:nvSpPr>
          <p:spPr bwMode="auto">
            <a:xfrm>
              <a:off x="5338" y="2316"/>
              <a:ext cx="17" cy="17"/>
            </a:xfrm>
            <a:custGeom>
              <a:avLst/>
              <a:gdLst/>
              <a:ahLst/>
              <a:cxnLst>
                <a:cxn ang="0">
                  <a:pos x="16" y="0"/>
                </a:cxn>
                <a:cxn ang="0">
                  <a:pos x="0" y="8"/>
                </a:cxn>
                <a:cxn ang="0">
                  <a:pos x="0" y="16"/>
                </a:cxn>
              </a:cxnLst>
              <a:rect l="0" t="0" r="r" b="b"/>
              <a:pathLst>
                <a:path w="17" h="17">
                  <a:moveTo>
                    <a:pt x="16" y="0"/>
                  </a:moveTo>
                  <a:lnTo>
                    <a:pt x="0" y="8"/>
                  </a:lnTo>
                  <a:lnTo>
                    <a:pt x="0"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47" name="Line 139"/>
            <p:cNvSpPr>
              <a:spLocks noChangeShapeType="1"/>
            </p:cNvSpPr>
            <p:nvPr/>
          </p:nvSpPr>
          <p:spPr bwMode="auto">
            <a:xfrm flipV="1">
              <a:off x="5368" y="2278"/>
              <a:ext cx="5" cy="4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8" name="Line 140"/>
            <p:cNvSpPr>
              <a:spLocks noChangeShapeType="1"/>
            </p:cNvSpPr>
            <p:nvPr/>
          </p:nvSpPr>
          <p:spPr bwMode="auto">
            <a:xfrm flipV="1">
              <a:off x="5368" y="2264"/>
              <a:ext cx="32" cy="24"/>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9" name="Line 141"/>
            <p:cNvSpPr>
              <a:spLocks noChangeShapeType="1"/>
            </p:cNvSpPr>
            <p:nvPr/>
          </p:nvSpPr>
          <p:spPr bwMode="auto">
            <a:xfrm flipH="1">
              <a:off x="5367" y="2268"/>
              <a:ext cx="56" cy="40"/>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0" name="Line 142"/>
            <p:cNvSpPr>
              <a:spLocks noChangeShapeType="1"/>
            </p:cNvSpPr>
            <p:nvPr/>
          </p:nvSpPr>
          <p:spPr bwMode="auto">
            <a:xfrm flipV="1">
              <a:off x="5371" y="2270"/>
              <a:ext cx="65" cy="59"/>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1" name="Freeform 143"/>
            <p:cNvSpPr>
              <a:spLocks/>
            </p:cNvSpPr>
            <p:nvPr/>
          </p:nvSpPr>
          <p:spPr bwMode="auto">
            <a:xfrm>
              <a:off x="5393" y="2265"/>
              <a:ext cx="47" cy="17"/>
            </a:xfrm>
            <a:custGeom>
              <a:avLst/>
              <a:gdLst/>
              <a:ahLst/>
              <a:cxnLst>
                <a:cxn ang="0">
                  <a:pos x="0" y="0"/>
                </a:cxn>
                <a:cxn ang="0">
                  <a:pos x="2" y="0"/>
                </a:cxn>
                <a:cxn ang="0">
                  <a:pos x="10" y="0"/>
                </a:cxn>
                <a:cxn ang="0">
                  <a:pos x="24" y="5"/>
                </a:cxn>
                <a:cxn ang="0">
                  <a:pos x="46" y="16"/>
                </a:cxn>
              </a:cxnLst>
              <a:rect l="0" t="0" r="r" b="b"/>
              <a:pathLst>
                <a:path w="47" h="17">
                  <a:moveTo>
                    <a:pt x="0" y="0"/>
                  </a:moveTo>
                  <a:lnTo>
                    <a:pt x="2" y="0"/>
                  </a:lnTo>
                  <a:lnTo>
                    <a:pt x="10" y="0"/>
                  </a:lnTo>
                  <a:lnTo>
                    <a:pt x="24" y="5"/>
                  </a:lnTo>
                  <a:lnTo>
                    <a:pt x="46"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2" name="Freeform 144"/>
            <p:cNvSpPr>
              <a:spLocks/>
            </p:cNvSpPr>
            <p:nvPr/>
          </p:nvSpPr>
          <p:spPr bwMode="auto">
            <a:xfrm>
              <a:off x="5280" y="2330"/>
              <a:ext cx="106" cy="25"/>
            </a:xfrm>
            <a:custGeom>
              <a:avLst/>
              <a:gdLst/>
              <a:ahLst/>
              <a:cxnLst>
                <a:cxn ang="0">
                  <a:pos x="105" y="6"/>
                </a:cxn>
                <a:cxn ang="0">
                  <a:pos x="103" y="5"/>
                </a:cxn>
                <a:cxn ang="0">
                  <a:pos x="76" y="1"/>
                </a:cxn>
                <a:cxn ang="0">
                  <a:pos x="49" y="0"/>
                </a:cxn>
                <a:cxn ang="0">
                  <a:pos x="24" y="1"/>
                </a:cxn>
                <a:cxn ang="0">
                  <a:pos x="2" y="5"/>
                </a:cxn>
                <a:cxn ang="0">
                  <a:pos x="1" y="6"/>
                </a:cxn>
                <a:cxn ang="0">
                  <a:pos x="0" y="7"/>
                </a:cxn>
                <a:cxn ang="0">
                  <a:pos x="1" y="10"/>
                </a:cxn>
                <a:cxn ang="0">
                  <a:pos x="32" y="24"/>
                </a:cxn>
              </a:cxnLst>
              <a:rect l="0" t="0" r="r" b="b"/>
              <a:pathLst>
                <a:path w="106" h="25">
                  <a:moveTo>
                    <a:pt x="105" y="6"/>
                  </a:moveTo>
                  <a:lnTo>
                    <a:pt x="103" y="5"/>
                  </a:lnTo>
                  <a:lnTo>
                    <a:pt x="76" y="1"/>
                  </a:lnTo>
                  <a:lnTo>
                    <a:pt x="49" y="0"/>
                  </a:lnTo>
                  <a:lnTo>
                    <a:pt x="24" y="1"/>
                  </a:lnTo>
                  <a:lnTo>
                    <a:pt x="2" y="5"/>
                  </a:lnTo>
                  <a:lnTo>
                    <a:pt x="1" y="6"/>
                  </a:lnTo>
                  <a:lnTo>
                    <a:pt x="0" y="7"/>
                  </a:lnTo>
                  <a:lnTo>
                    <a:pt x="1" y="10"/>
                  </a:lnTo>
                  <a:lnTo>
                    <a:pt x="32" y="24"/>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3" name="Line 145"/>
            <p:cNvSpPr>
              <a:spLocks noChangeShapeType="1"/>
            </p:cNvSpPr>
            <p:nvPr/>
          </p:nvSpPr>
          <p:spPr bwMode="auto">
            <a:xfrm>
              <a:off x="5285" y="2335"/>
              <a:ext cx="96" cy="47"/>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4" name="Line 146"/>
            <p:cNvSpPr>
              <a:spLocks noChangeShapeType="1"/>
            </p:cNvSpPr>
            <p:nvPr/>
          </p:nvSpPr>
          <p:spPr bwMode="auto">
            <a:xfrm flipH="1" flipV="1">
              <a:off x="5329" y="2333"/>
              <a:ext cx="62" cy="47"/>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5" name="Line 147"/>
            <p:cNvSpPr>
              <a:spLocks noChangeShapeType="1"/>
            </p:cNvSpPr>
            <p:nvPr/>
          </p:nvSpPr>
          <p:spPr bwMode="auto">
            <a:xfrm>
              <a:off x="5368" y="2337"/>
              <a:ext cx="40" cy="4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6" name="Freeform 148"/>
            <p:cNvSpPr>
              <a:spLocks/>
            </p:cNvSpPr>
            <p:nvPr/>
          </p:nvSpPr>
          <p:spPr bwMode="auto">
            <a:xfrm>
              <a:off x="5353" y="2365"/>
              <a:ext cx="52" cy="17"/>
            </a:xfrm>
            <a:custGeom>
              <a:avLst/>
              <a:gdLst/>
              <a:ahLst/>
              <a:cxnLst>
                <a:cxn ang="0">
                  <a:pos x="51" y="0"/>
                </a:cxn>
                <a:cxn ang="0">
                  <a:pos x="21" y="0"/>
                </a:cxn>
                <a:cxn ang="0">
                  <a:pos x="4" y="5"/>
                </a:cxn>
                <a:cxn ang="0">
                  <a:pos x="1" y="7"/>
                </a:cxn>
                <a:cxn ang="0">
                  <a:pos x="0" y="10"/>
                </a:cxn>
                <a:cxn ang="0">
                  <a:pos x="1" y="13"/>
                </a:cxn>
                <a:cxn ang="0">
                  <a:pos x="3" y="16"/>
                </a:cxn>
              </a:cxnLst>
              <a:rect l="0" t="0" r="r" b="b"/>
              <a:pathLst>
                <a:path w="52" h="17">
                  <a:moveTo>
                    <a:pt x="51" y="0"/>
                  </a:moveTo>
                  <a:lnTo>
                    <a:pt x="21" y="0"/>
                  </a:lnTo>
                  <a:lnTo>
                    <a:pt x="4" y="5"/>
                  </a:lnTo>
                  <a:lnTo>
                    <a:pt x="1" y="7"/>
                  </a:lnTo>
                  <a:lnTo>
                    <a:pt x="0" y="10"/>
                  </a:lnTo>
                  <a:lnTo>
                    <a:pt x="1" y="13"/>
                  </a:lnTo>
                  <a:lnTo>
                    <a:pt x="3"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7" name="Freeform 149"/>
            <p:cNvSpPr>
              <a:spLocks/>
            </p:cNvSpPr>
            <p:nvPr/>
          </p:nvSpPr>
          <p:spPr bwMode="auto">
            <a:xfrm>
              <a:off x="5182" y="2331"/>
              <a:ext cx="17" cy="29"/>
            </a:xfrm>
            <a:custGeom>
              <a:avLst/>
              <a:gdLst/>
              <a:ahLst/>
              <a:cxnLst>
                <a:cxn ang="0">
                  <a:pos x="14" y="28"/>
                </a:cxn>
                <a:cxn ang="0">
                  <a:pos x="15" y="28"/>
                </a:cxn>
                <a:cxn ang="0">
                  <a:pos x="16" y="26"/>
                </a:cxn>
                <a:cxn ang="0">
                  <a:pos x="16" y="3"/>
                </a:cxn>
                <a:cxn ang="0">
                  <a:pos x="16" y="1"/>
                </a:cxn>
                <a:cxn ang="0">
                  <a:pos x="15" y="1"/>
                </a:cxn>
                <a:cxn ang="0">
                  <a:pos x="3" y="0"/>
                </a:cxn>
                <a:cxn ang="0">
                  <a:pos x="2" y="1"/>
                </a:cxn>
                <a:cxn ang="0">
                  <a:pos x="0" y="26"/>
                </a:cxn>
                <a:cxn ang="0">
                  <a:pos x="1" y="26"/>
                </a:cxn>
                <a:cxn ang="0">
                  <a:pos x="2" y="28"/>
                </a:cxn>
                <a:cxn ang="0">
                  <a:pos x="14" y="28"/>
                </a:cxn>
              </a:cxnLst>
              <a:rect l="0" t="0" r="r" b="b"/>
              <a:pathLst>
                <a:path w="17" h="29">
                  <a:moveTo>
                    <a:pt x="14" y="28"/>
                  </a:moveTo>
                  <a:lnTo>
                    <a:pt x="15" y="28"/>
                  </a:lnTo>
                  <a:lnTo>
                    <a:pt x="16" y="26"/>
                  </a:lnTo>
                  <a:lnTo>
                    <a:pt x="16" y="3"/>
                  </a:lnTo>
                  <a:lnTo>
                    <a:pt x="16" y="1"/>
                  </a:lnTo>
                  <a:lnTo>
                    <a:pt x="15" y="1"/>
                  </a:lnTo>
                  <a:lnTo>
                    <a:pt x="3" y="0"/>
                  </a:lnTo>
                  <a:lnTo>
                    <a:pt x="2" y="1"/>
                  </a:lnTo>
                  <a:lnTo>
                    <a:pt x="0" y="26"/>
                  </a:lnTo>
                  <a:lnTo>
                    <a:pt x="1" y="26"/>
                  </a:lnTo>
                  <a:lnTo>
                    <a:pt x="2" y="28"/>
                  </a:lnTo>
                  <a:lnTo>
                    <a:pt x="14" y="28"/>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8" name="Freeform 150"/>
            <p:cNvSpPr>
              <a:spLocks/>
            </p:cNvSpPr>
            <p:nvPr/>
          </p:nvSpPr>
          <p:spPr bwMode="auto">
            <a:xfrm>
              <a:off x="5188" y="2337"/>
              <a:ext cx="17" cy="17"/>
            </a:xfrm>
            <a:custGeom>
              <a:avLst/>
              <a:gdLst/>
              <a:ahLst/>
              <a:cxnLst>
                <a:cxn ang="0">
                  <a:pos x="11" y="16"/>
                </a:cxn>
                <a:cxn ang="0">
                  <a:pos x="0" y="11"/>
                </a:cxn>
                <a:cxn ang="0">
                  <a:pos x="0" y="0"/>
                </a:cxn>
                <a:cxn ang="0">
                  <a:pos x="11" y="0"/>
                </a:cxn>
                <a:cxn ang="0">
                  <a:pos x="16" y="0"/>
                </a:cxn>
                <a:cxn ang="0">
                  <a:pos x="16" y="11"/>
                </a:cxn>
                <a:cxn ang="0">
                  <a:pos x="11" y="16"/>
                </a:cxn>
              </a:cxnLst>
              <a:rect l="0" t="0" r="r" b="b"/>
              <a:pathLst>
                <a:path w="17" h="17">
                  <a:moveTo>
                    <a:pt x="11" y="16"/>
                  </a:moveTo>
                  <a:lnTo>
                    <a:pt x="0" y="11"/>
                  </a:lnTo>
                  <a:lnTo>
                    <a:pt x="0" y="0"/>
                  </a:lnTo>
                  <a:lnTo>
                    <a:pt x="11" y="0"/>
                  </a:lnTo>
                  <a:lnTo>
                    <a:pt x="16" y="0"/>
                  </a:lnTo>
                  <a:lnTo>
                    <a:pt x="16" y="11"/>
                  </a:lnTo>
                  <a:lnTo>
                    <a:pt x="11"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9" name="Line 151"/>
            <p:cNvSpPr>
              <a:spLocks noChangeShapeType="1"/>
            </p:cNvSpPr>
            <p:nvPr/>
          </p:nvSpPr>
          <p:spPr bwMode="auto">
            <a:xfrm>
              <a:off x="5217" y="2376"/>
              <a:ext cx="9" cy="0"/>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60" name="Freeform 152"/>
            <p:cNvSpPr>
              <a:spLocks/>
            </p:cNvSpPr>
            <p:nvPr/>
          </p:nvSpPr>
          <p:spPr bwMode="auto">
            <a:xfrm>
              <a:off x="5153" y="2373"/>
              <a:ext cx="17" cy="17"/>
            </a:xfrm>
            <a:custGeom>
              <a:avLst/>
              <a:gdLst/>
              <a:ahLst/>
              <a:cxnLst>
                <a:cxn ang="0">
                  <a:pos x="14" y="13"/>
                </a:cxn>
                <a:cxn ang="0">
                  <a:pos x="16" y="13"/>
                </a:cxn>
                <a:cxn ang="0">
                  <a:pos x="16" y="1"/>
                </a:cxn>
                <a:cxn ang="0">
                  <a:pos x="14" y="0"/>
                </a:cxn>
                <a:cxn ang="0">
                  <a:pos x="1" y="0"/>
                </a:cxn>
                <a:cxn ang="0">
                  <a:pos x="0" y="0"/>
                </a:cxn>
                <a:cxn ang="0">
                  <a:pos x="0" y="16"/>
                </a:cxn>
                <a:cxn ang="0">
                  <a:pos x="1" y="16"/>
                </a:cxn>
                <a:cxn ang="0">
                  <a:pos x="14" y="13"/>
                </a:cxn>
              </a:cxnLst>
              <a:rect l="0" t="0" r="r" b="b"/>
              <a:pathLst>
                <a:path w="17" h="17">
                  <a:moveTo>
                    <a:pt x="14" y="13"/>
                  </a:moveTo>
                  <a:lnTo>
                    <a:pt x="16" y="13"/>
                  </a:lnTo>
                  <a:lnTo>
                    <a:pt x="16" y="1"/>
                  </a:lnTo>
                  <a:lnTo>
                    <a:pt x="14" y="0"/>
                  </a:lnTo>
                  <a:lnTo>
                    <a:pt x="1" y="0"/>
                  </a:lnTo>
                  <a:lnTo>
                    <a:pt x="0" y="0"/>
                  </a:lnTo>
                  <a:lnTo>
                    <a:pt x="0" y="16"/>
                  </a:lnTo>
                  <a:lnTo>
                    <a:pt x="1" y="16"/>
                  </a:lnTo>
                  <a:lnTo>
                    <a:pt x="14" y="1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1" name="Freeform 153"/>
            <p:cNvSpPr>
              <a:spLocks/>
            </p:cNvSpPr>
            <p:nvPr/>
          </p:nvSpPr>
          <p:spPr bwMode="auto">
            <a:xfrm>
              <a:off x="5108" y="2379"/>
              <a:ext cx="17" cy="17"/>
            </a:xfrm>
            <a:custGeom>
              <a:avLst/>
              <a:gdLst/>
              <a:ahLst/>
              <a:cxnLst>
                <a:cxn ang="0">
                  <a:pos x="14" y="16"/>
                </a:cxn>
                <a:cxn ang="0">
                  <a:pos x="16" y="10"/>
                </a:cxn>
                <a:cxn ang="0">
                  <a:pos x="16" y="2"/>
                </a:cxn>
                <a:cxn ang="0">
                  <a:pos x="14" y="0"/>
                </a:cxn>
                <a:cxn ang="0">
                  <a:pos x="4" y="2"/>
                </a:cxn>
                <a:cxn ang="0">
                  <a:pos x="0" y="5"/>
                </a:cxn>
                <a:cxn ang="0">
                  <a:pos x="0" y="13"/>
                </a:cxn>
                <a:cxn ang="0">
                  <a:pos x="4" y="16"/>
                </a:cxn>
                <a:cxn ang="0">
                  <a:pos x="14" y="16"/>
                </a:cxn>
              </a:cxnLst>
              <a:rect l="0" t="0" r="r" b="b"/>
              <a:pathLst>
                <a:path w="17" h="17">
                  <a:moveTo>
                    <a:pt x="14" y="16"/>
                  </a:moveTo>
                  <a:lnTo>
                    <a:pt x="16" y="10"/>
                  </a:lnTo>
                  <a:lnTo>
                    <a:pt x="16" y="2"/>
                  </a:lnTo>
                  <a:lnTo>
                    <a:pt x="14" y="0"/>
                  </a:lnTo>
                  <a:lnTo>
                    <a:pt x="4" y="2"/>
                  </a:lnTo>
                  <a:lnTo>
                    <a:pt x="0" y="5"/>
                  </a:lnTo>
                  <a:lnTo>
                    <a:pt x="0" y="13"/>
                  </a:lnTo>
                  <a:lnTo>
                    <a:pt x="4" y="16"/>
                  </a:lnTo>
                  <a:lnTo>
                    <a:pt x="14"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2" name="Freeform 154"/>
            <p:cNvSpPr>
              <a:spLocks/>
            </p:cNvSpPr>
            <p:nvPr/>
          </p:nvSpPr>
          <p:spPr bwMode="auto">
            <a:xfrm>
              <a:off x="4892" y="2442"/>
              <a:ext cx="17" cy="17"/>
            </a:xfrm>
            <a:custGeom>
              <a:avLst/>
              <a:gdLst/>
              <a:ahLst/>
              <a:cxnLst>
                <a:cxn ang="0">
                  <a:pos x="16" y="0"/>
                </a:cxn>
                <a:cxn ang="0">
                  <a:pos x="0" y="8"/>
                </a:cxn>
                <a:cxn ang="0">
                  <a:pos x="0" y="13"/>
                </a:cxn>
                <a:cxn ang="0">
                  <a:pos x="16" y="16"/>
                </a:cxn>
              </a:cxnLst>
              <a:rect l="0" t="0" r="r" b="b"/>
              <a:pathLst>
                <a:path w="17" h="17">
                  <a:moveTo>
                    <a:pt x="16" y="0"/>
                  </a:moveTo>
                  <a:lnTo>
                    <a:pt x="0" y="8"/>
                  </a:lnTo>
                  <a:lnTo>
                    <a:pt x="0" y="13"/>
                  </a:lnTo>
                  <a:lnTo>
                    <a:pt x="16"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3" name="Freeform 155"/>
            <p:cNvSpPr>
              <a:spLocks/>
            </p:cNvSpPr>
            <p:nvPr/>
          </p:nvSpPr>
          <p:spPr bwMode="auto">
            <a:xfrm>
              <a:off x="4802" y="2430"/>
              <a:ext cx="96" cy="17"/>
            </a:xfrm>
            <a:custGeom>
              <a:avLst/>
              <a:gdLst/>
              <a:ahLst/>
              <a:cxnLst>
                <a:cxn ang="0">
                  <a:pos x="95" y="16"/>
                </a:cxn>
                <a:cxn ang="0">
                  <a:pos x="68" y="6"/>
                </a:cxn>
                <a:cxn ang="0">
                  <a:pos x="30" y="3"/>
                </a:cxn>
                <a:cxn ang="0">
                  <a:pos x="29" y="1"/>
                </a:cxn>
                <a:cxn ang="0">
                  <a:pos x="23" y="0"/>
                </a:cxn>
                <a:cxn ang="0">
                  <a:pos x="0" y="0"/>
                </a:cxn>
              </a:cxnLst>
              <a:rect l="0" t="0" r="r" b="b"/>
              <a:pathLst>
                <a:path w="96" h="17">
                  <a:moveTo>
                    <a:pt x="95" y="16"/>
                  </a:moveTo>
                  <a:lnTo>
                    <a:pt x="68" y="6"/>
                  </a:lnTo>
                  <a:lnTo>
                    <a:pt x="30" y="3"/>
                  </a:lnTo>
                  <a:lnTo>
                    <a:pt x="29" y="1"/>
                  </a:lnTo>
                  <a:lnTo>
                    <a:pt x="23" y="0"/>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4" name="Freeform 156"/>
            <p:cNvSpPr>
              <a:spLocks/>
            </p:cNvSpPr>
            <p:nvPr/>
          </p:nvSpPr>
          <p:spPr bwMode="auto">
            <a:xfrm>
              <a:off x="4791" y="2430"/>
              <a:ext cx="17" cy="36"/>
            </a:xfrm>
            <a:custGeom>
              <a:avLst/>
              <a:gdLst/>
              <a:ahLst/>
              <a:cxnLst>
                <a:cxn ang="0">
                  <a:pos x="16" y="0"/>
                </a:cxn>
                <a:cxn ang="0">
                  <a:pos x="4" y="4"/>
                </a:cxn>
                <a:cxn ang="0">
                  <a:pos x="0" y="16"/>
                </a:cxn>
                <a:cxn ang="0">
                  <a:pos x="4" y="29"/>
                </a:cxn>
                <a:cxn ang="0">
                  <a:pos x="4" y="32"/>
                </a:cxn>
                <a:cxn ang="0">
                  <a:pos x="11" y="35"/>
                </a:cxn>
              </a:cxnLst>
              <a:rect l="0" t="0" r="r" b="b"/>
              <a:pathLst>
                <a:path w="17" h="36">
                  <a:moveTo>
                    <a:pt x="16" y="0"/>
                  </a:moveTo>
                  <a:lnTo>
                    <a:pt x="4" y="4"/>
                  </a:lnTo>
                  <a:lnTo>
                    <a:pt x="0" y="16"/>
                  </a:lnTo>
                  <a:lnTo>
                    <a:pt x="4" y="29"/>
                  </a:lnTo>
                  <a:lnTo>
                    <a:pt x="4" y="32"/>
                  </a:lnTo>
                  <a:lnTo>
                    <a:pt x="11" y="3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5" name="Freeform 157"/>
            <p:cNvSpPr>
              <a:spLocks/>
            </p:cNvSpPr>
            <p:nvPr/>
          </p:nvSpPr>
          <p:spPr bwMode="auto">
            <a:xfrm>
              <a:off x="4826" y="2432"/>
              <a:ext cx="17" cy="34"/>
            </a:xfrm>
            <a:custGeom>
              <a:avLst/>
              <a:gdLst/>
              <a:ahLst/>
              <a:cxnLst>
                <a:cxn ang="0">
                  <a:pos x="11" y="33"/>
                </a:cxn>
                <a:cxn ang="0">
                  <a:pos x="7" y="31"/>
                </a:cxn>
                <a:cxn ang="0">
                  <a:pos x="4" y="29"/>
                </a:cxn>
                <a:cxn ang="0">
                  <a:pos x="0" y="16"/>
                </a:cxn>
                <a:cxn ang="0">
                  <a:pos x="7" y="3"/>
                </a:cxn>
                <a:cxn ang="0">
                  <a:pos x="11" y="1"/>
                </a:cxn>
                <a:cxn ang="0">
                  <a:pos x="16" y="0"/>
                </a:cxn>
              </a:cxnLst>
              <a:rect l="0" t="0" r="r" b="b"/>
              <a:pathLst>
                <a:path w="17" h="34">
                  <a:moveTo>
                    <a:pt x="11" y="33"/>
                  </a:moveTo>
                  <a:lnTo>
                    <a:pt x="7" y="31"/>
                  </a:lnTo>
                  <a:lnTo>
                    <a:pt x="4" y="29"/>
                  </a:lnTo>
                  <a:lnTo>
                    <a:pt x="0" y="16"/>
                  </a:lnTo>
                  <a:lnTo>
                    <a:pt x="7" y="3"/>
                  </a:lnTo>
                  <a:lnTo>
                    <a:pt x="11" y="1"/>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6" name="Freeform 158"/>
            <p:cNvSpPr>
              <a:spLocks/>
            </p:cNvSpPr>
            <p:nvPr/>
          </p:nvSpPr>
          <p:spPr bwMode="auto">
            <a:xfrm>
              <a:off x="4856" y="2436"/>
              <a:ext cx="17" cy="30"/>
            </a:xfrm>
            <a:custGeom>
              <a:avLst/>
              <a:gdLst/>
              <a:ahLst/>
              <a:cxnLst>
                <a:cxn ang="0">
                  <a:pos x="16" y="0"/>
                </a:cxn>
                <a:cxn ang="0">
                  <a:pos x="11" y="0"/>
                </a:cxn>
                <a:cxn ang="0">
                  <a:pos x="5" y="3"/>
                </a:cxn>
                <a:cxn ang="0">
                  <a:pos x="0" y="14"/>
                </a:cxn>
                <a:cxn ang="0">
                  <a:pos x="5" y="25"/>
                </a:cxn>
                <a:cxn ang="0">
                  <a:pos x="11" y="29"/>
                </a:cxn>
              </a:cxnLst>
              <a:rect l="0" t="0" r="r" b="b"/>
              <a:pathLst>
                <a:path w="17" h="30">
                  <a:moveTo>
                    <a:pt x="16" y="0"/>
                  </a:moveTo>
                  <a:lnTo>
                    <a:pt x="11" y="0"/>
                  </a:lnTo>
                  <a:lnTo>
                    <a:pt x="5" y="3"/>
                  </a:lnTo>
                  <a:lnTo>
                    <a:pt x="0" y="14"/>
                  </a:lnTo>
                  <a:lnTo>
                    <a:pt x="5" y="25"/>
                  </a:lnTo>
                  <a:lnTo>
                    <a:pt x="11" y="2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7" name="Freeform 159"/>
            <p:cNvSpPr>
              <a:spLocks/>
            </p:cNvSpPr>
            <p:nvPr/>
          </p:nvSpPr>
          <p:spPr bwMode="auto">
            <a:xfrm>
              <a:off x="4865" y="2436"/>
              <a:ext cx="17" cy="30"/>
            </a:xfrm>
            <a:custGeom>
              <a:avLst/>
              <a:gdLst/>
              <a:ahLst/>
              <a:cxnLst>
                <a:cxn ang="0">
                  <a:pos x="10" y="29"/>
                </a:cxn>
                <a:cxn ang="0">
                  <a:pos x="2" y="25"/>
                </a:cxn>
                <a:cxn ang="0">
                  <a:pos x="0" y="21"/>
                </a:cxn>
                <a:cxn ang="0">
                  <a:pos x="0" y="14"/>
                </a:cxn>
                <a:cxn ang="0">
                  <a:pos x="8" y="3"/>
                </a:cxn>
                <a:cxn ang="0">
                  <a:pos x="10" y="1"/>
                </a:cxn>
                <a:cxn ang="0">
                  <a:pos x="16" y="0"/>
                </a:cxn>
              </a:cxnLst>
              <a:rect l="0" t="0" r="r" b="b"/>
              <a:pathLst>
                <a:path w="17" h="30">
                  <a:moveTo>
                    <a:pt x="10" y="29"/>
                  </a:moveTo>
                  <a:lnTo>
                    <a:pt x="2" y="25"/>
                  </a:lnTo>
                  <a:lnTo>
                    <a:pt x="0" y="21"/>
                  </a:lnTo>
                  <a:lnTo>
                    <a:pt x="0" y="14"/>
                  </a:lnTo>
                  <a:lnTo>
                    <a:pt x="8" y="3"/>
                  </a:lnTo>
                  <a:lnTo>
                    <a:pt x="10" y="1"/>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8" name="Freeform 160"/>
            <p:cNvSpPr>
              <a:spLocks/>
            </p:cNvSpPr>
            <p:nvPr/>
          </p:nvSpPr>
          <p:spPr bwMode="auto">
            <a:xfrm>
              <a:off x="4873" y="2460"/>
              <a:ext cx="17" cy="17"/>
            </a:xfrm>
            <a:custGeom>
              <a:avLst/>
              <a:gdLst/>
              <a:ahLst/>
              <a:cxnLst>
                <a:cxn ang="0">
                  <a:pos x="0" y="16"/>
                </a:cxn>
                <a:cxn ang="0">
                  <a:pos x="7" y="5"/>
                </a:cxn>
                <a:cxn ang="0">
                  <a:pos x="16" y="0"/>
                </a:cxn>
              </a:cxnLst>
              <a:rect l="0" t="0" r="r" b="b"/>
              <a:pathLst>
                <a:path w="17" h="17">
                  <a:moveTo>
                    <a:pt x="0" y="16"/>
                  </a:moveTo>
                  <a:lnTo>
                    <a:pt x="7" y="5"/>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9" name="Freeform 161"/>
            <p:cNvSpPr>
              <a:spLocks/>
            </p:cNvSpPr>
            <p:nvPr/>
          </p:nvSpPr>
          <p:spPr bwMode="auto">
            <a:xfrm>
              <a:off x="4865" y="2471"/>
              <a:ext cx="33" cy="17"/>
            </a:xfrm>
            <a:custGeom>
              <a:avLst/>
              <a:gdLst/>
              <a:ahLst/>
              <a:cxnLst>
                <a:cxn ang="0">
                  <a:pos x="32" y="16"/>
                </a:cxn>
                <a:cxn ang="0">
                  <a:pos x="29" y="5"/>
                </a:cxn>
                <a:cxn ang="0">
                  <a:pos x="23" y="0"/>
                </a:cxn>
                <a:cxn ang="0">
                  <a:pos x="0" y="0"/>
                </a:cxn>
              </a:cxnLst>
              <a:rect l="0" t="0" r="r" b="b"/>
              <a:pathLst>
                <a:path w="33" h="17">
                  <a:moveTo>
                    <a:pt x="32" y="16"/>
                  </a:moveTo>
                  <a:lnTo>
                    <a:pt x="29" y="5"/>
                  </a:lnTo>
                  <a:lnTo>
                    <a:pt x="23" y="0"/>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0" name="Freeform 162"/>
            <p:cNvSpPr>
              <a:spLocks/>
            </p:cNvSpPr>
            <p:nvPr/>
          </p:nvSpPr>
          <p:spPr bwMode="auto">
            <a:xfrm>
              <a:off x="4960" y="2483"/>
              <a:ext cx="17" cy="17"/>
            </a:xfrm>
            <a:custGeom>
              <a:avLst/>
              <a:gdLst/>
              <a:ahLst/>
              <a:cxnLst>
                <a:cxn ang="0">
                  <a:pos x="16" y="0"/>
                </a:cxn>
                <a:cxn ang="0">
                  <a:pos x="0" y="2"/>
                </a:cxn>
                <a:cxn ang="0">
                  <a:pos x="0" y="7"/>
                </a:cxn>
                <a:cxn ang="0">
                  <a:pos x="0" y="12"/>
                </a:cxn>
                <a:cxn ang="0">
                  <a:pos x="7" y="16"/>
                </a:cxn>
              </a:cxnLst>
              <a:rect l="0" t="0" r="r" b="b"/>
              <a:pathLst>
                <a:path w="17" h="17">
                  <a:moveTo>
                    <a:pt x="16" y="0"/>
                  </a:moveTo>
                  <a:lnTo>
                    <a:pt x="0" y="2"/>
                  </a:lnTo>
                  <a:lnTo>
                    <a:pt x="0" y="7"/>
                  </a:lnTo>
                  <a:lnTo>
                    <a:pt x="0" y="12"/>
                  </a:lnTo>
                  <a:lnTo>
                    <a:pt x="7"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1" name="Freeform 163"/>
            <p:cNvSpPr>
              <a:spLocks/>
            </p:cNvSpPr>
            <p:nvPr/>
          </p:nvSpPr>
          <p:spPr bwMode="auto">
            <a:xfrm>
              <a:off x="4897" y="2472"/>
              <a:ext cx="70" cy="17"/>
            </a:xfrm>
            <a:custGeom>
              <a:avLst/>
              <a:gdLst/>
              <a:ahLst/>
              <a:cxnLst>
                <a:cxn ang="0">
                  <a:pos x="69" y="16"/>
                </a:cxn>
                <a:cxn ang="0">
                  <a:pos x="41" y="4"/>
                </a:cxn>
                <a:cxn ang="0">
                  <a:pos x="0" y="0"/>
                </a:cxn>
              </a:cxnLst>
              <a:rect l="0" t="0" r="r" b="b"/>
              <a:pathLst>
                <a:path w="70" h="17">
                  <a:moveTo>
                    <a:pt x="69" y="16"/>
                  </a:moveTo>
                  <a:lnTo>
                    <a:pt x="41" y="4"/>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2" name="Freeform 164"/>
            <p:cNvSpPr>
              <a:spLocks/>
            </p:cNvSpPr>
            <p:nvPr/>
          </p:nvSpPr>
          <p:spPr bwMode="auto">
            <a:xfrm>
              <a:off x="4856" y="2470"/>
              <a:ext cx="17" cy="34"/>
            </a:xfrm>
            <a:custGeom>
              <a:avLst/>
              <a:gdLst/>
              <a:ahLst/>
              <a:cxnLst>
                <a:cxn ang="0">
                  <a:pos x="16" y="0"/>
                </a:cxn>
                <a:cxn ang="0">
                  <a:pos x="11" y="2"/>
                </a:cxn>
                <a:cxn ang="0">
                  <a:pos x="8" y="5"/>
                </a:cxn>
                <a:cxn ang="0">
                  <a:pos x="0" y="17"/>
                </a:cxn>
                <a:cxn ang="0">
                  <a:pos x="3" y="27"/>
                </a:cxn>
                <a:cxn ang="0">
                  <a:pos x="8" y="31"/>
                </a:cxn>
                <a:cxn ang="0">
                  <a:pos x="11" y="33"/>
                </a:cxn>
              </a:cxnLst>
              <a:rect l="0" t="0" r="r" b="b"/>
              <a:pathLst>
                <a:path w="17" h="34">
                  <a:moveTo>
                    <a:pt x="16" y="0"/>
                  </a:moveTo>
                  <a:lnTo>
                    <a:pt x="11" y="2"/>
                  </a:lnTo>
                  <a:lnTo>
                    <a:pt x="8" y="5"/>
                  </a:lnTo>
                  <a:lnTo>
                    <a:pt x="0" y="17"/>
                  </a:lnTo>
                  <a:lnTo>
                    <a:pt x="3" y="27"/>
                  </a:lnTo>
                  <a:lnTo>
                    <a:pt x="8" y="31"/>
                  </a:lnTo>
                  <a:lnTo>
                    <a:pt x="11" y="3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3" name="Freeform 165"/>
            <p:cNvSpPr>
              <a:spLocks/>
            </p:cNvSpPr>
            <p:nvPr/>
          </p:nvSpPr>
          <p:spPr bwMode="auto">
            <a:xfrm>
              <a:off x="4892" y="2472"/>
              <a:ext cx="17" cy="32"/>
            </a:xfrm>
            <a:custGeom>
              <a:avLst/>
              <a:gdLst/>
              <a:ahLst/>
              <a:cxnLst>
                <a:cxn ang="0">
                  <a:pos x="12" y="31"/>
                </a:cxn>
                <a:cxn ang="0">
                  <a:pos x="6" y="27"/>
                </a:cxn>
                <a:cxn ang="0">
                  <a:pos x="0" y="16"/>
                </a:cxn>
                <a:cxn ang="0">
                  <a:pos x="6" y="3"/>
                </a:cxn>
                <a:cxn ang="0">
                  <a:pos x="12" y="0"/>
                </a:cxn>
                <a:cxn ang="0">
                  <a:pos x="16" y="0"/>
                </a:cxn>
              </a:cxnLst>
              <a:rect l="0" t="0" r="r" b="b"/>
              <a:pathLst>
                <a:path w="17" h="32">
                  <a:moveTo>
                    <a:pt x="12" y="31"/>
                  </a:moveTo>
                  <a:lnTo>
                    <a:pt x="6" y="27"/>
                  </a:lnTo>
                  <a:lnTo>
                    <a:pt x="0" y="16"/>
                  </a:lnTo>
                  <a:lnTo>
                    <a:pt x="6" y="3"/>
                  </a:lnTo>
                  <a:lnTo>
                    <a:pt x="12" y="0"/>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4" name="Freeform 166"/>
            <p:cNvSpPr>
              <a:spLocks/>
            </p:cNvSpPr>
            <p:nvPr/>
          </p:nvSpPr>
          <p:spPr bwMode="auto">
            <a:xfrm>
              <a:off x="4923" y="2474"/>
              <a:ext cx="17" cy="30"/>
            </a:xfrm>
            <a:custGeom>
              <a:avLst/>
              <a:gdLst/>
              <a:ahLst/>
              <a:cxnLst>
                <a:cxn ang="0">
                  <a:pos x="16" y="0"/>
                </a:cxn>
                <a:cxn ang="0">
                  <a:pos x="11" y="1"/>
                </a:cxn>
                <a:cxn ang="0">
                  <a:pos x="4" y="3"/>
                </a:cxn>
                <a:cxn ang="0">
                  <a:pos x="0" y="14"/>
                </a:cxn>
                <a:cxn ang="0">
                  <a:pos x="0" y="20"/>
                </a:cxn>
                <a:cxn ang="0">
                  <a:pos x="4" y="25"/>
                </a:cxn>
                <a:cxn ang="0">
                  <a:pos x="11" y="29"/>
                </a:cxn>
              </a:cxnLst>
              <a:rect l="0" t="0" r="r" b="b"/>
              <a:pathLst>
                <a:path w="17" h="30">
                  <a:moveTo>
                    <a:pt x="16" y="0"/>
                  </a:moveTo>
                  <a:lnTo>
                    <a:pt x="11" y="1"/>
                  </a:lnTo>
                  <a:lnTo>
                    <a:pt x="4" y="3"/>
                  </a:lnTo>
                  <a:lnTo>
                    <a:pt x="0" y="14"/>
                  </a:lnTo>
                  <a:lnTo>
                    <a:pt x="0" y="20"/>
                  </a:lnTo>
                  <a:lnTo>
                    <a:pt x="4" y="25"/>
                  </a:lnTo>
                  <a:lnTo>
                    <a:pt x="11" y="2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5" name="Freeform 167"/>
            <p:cNvSpPr>
              <a:spLocks/>
            </p:cNvSpPr>
            <p:nvPr/>
          </p:nvSpPr>
          <p:spPr bwMode="auto">
            <a:xfrm>
              <a:off x="4932" y="2474"/>
              <a:ext cx="17" cy="30"/>
            </a:xfrm>
            <a:custGeom>
              <a:avLst/>
              <a:gdLst/>
              <a:ahLst/>
              <a:cxnLst>
                <a:cxn ang="0">
                  <a:pos x="9" y="29"/>
                </a:cxn>
                <a:cxn ang="0">
                  <a:pos x="6" y="27"/>
                </a:cxn>
                <a:cxn ang="0">
                  <a:pos x="2" y="25"/>
                </a:cxn>
                <a:cxn ang="0">
                  <a:pos x="0" y="15"/>
                </a:cxn>
                <a:cxn ang="0">
                  <a:pos x="6" y="3"/>
                </a:cxn>
                <a:cxn ang="0">
                  <a:pos x="16" y="0"/>
                </a:cxn>
              </a:cxnLst>
              <a:rect l="0" t="0" r="r" b="b"/>
              <a:pathLst>
                <a:path w="17" h="30">
                  <a:moveTo>
                    <a:pt x="9" y="29"/>
                  </a:moveTo>
                  <a:lnTo>
                    <a:pt x="6" y="27"/>
                  </a:lnTo>
                  <a:lnTo>
                    <a:pt x="2" y="25"/>
                  </a:lnTo>
                  <a:lnTo>
                    <a:pt x="0" y="15"/>
                  </a:lnTo>
                  <a:lnTo>
                    <a:pt x="6" y="3"/>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6" name="Freeform 168"/>
            <p:cNvSpPr>
              <a:spLocks/>
            </p:cNvSpPr>
            <p:nvPr/>
          </p:nvSpPr>
          <p:spPr bwMode="auto">
            <a:xfrm>
              <a:off x="4938" y="2452"/>
              <a:ext cx="41" cy="25"/>
            </a:xfrm>
            <a:custGeom>
              <a:avLst/>
              <a:gdLst/>
              <a:ahLst/>
              <a:cxnLst>
                <a:cxn ang="0">
                  <a:pos x="40" y="24"/>
                </a:cxn>
                <a:cxn ang="0">
                  <a:pos x="8" y="6"/>
                </a:cxn>
                <a:cxn ang="0">
                  <a:pos x="7" y="6"/>
                </a:cxn>
                <a:cxn ang="0">
                  <a:pos x="7" y="5"/>
                </a:cxn>
                <a:cxn ang="0">
                  <a:pos x="11" y="3"/>
                </a:cxn>
                <a:cxn ang="0">
                  <a:pos x="34" y="1"/>
                </a:cxn>
                <a:cxn ang="0">
                  <a:pos x="26" y="0"/>
                </a:cxn>
                <a:cxn ang="0">
                  <a:pos x="16" y="0"/>
                </a:cxn>
                <a:cxn ang="0">
                  <a:pos x="7" y="1"/>
                </a:cxn>
                <a:cxn ang="0">
                  <a:pos x="0" y="1"/>
                </a:cxn>
              </a:cxnLst>
              <a:rect l="0" t="0" r="r" b="b"/>
              <a:pathLst>
                <a:path w="41" h="25">
                  <a:moveTo>
                    <a:pt x="40" y="24"/>
                  </a:moveTo>
                  <a:lnTo>
                    <a:pt x="8" y="6"/>
                  </a:lnTo>
                  <a:lnTo>
                    <a:pt x="7" y="6"/>
                  </a:lnTo>
                  <a:lnTo>
                    <a:pt x="7" y="5"/>
                  </a:lnTo>
                  <a:lnTo>
                    <a:pt x="11" y="3"/>
                  </a:lnTo>
                  <a:lnTo>
                    <a:pt x="34" y="1"/>
                  </a:lnTo>
                  <a:lnTo>
                    <a:pt x="26" y="0"/>
                  </a:lnTo>
                  <a:lnTo>
                    <a:pt x="16" y="0"/>
                  </a:lnTo>
                  <a:lnTo>
                    <a:pt x="7" y="1"/>
                  </a:lnTo>
                  <a:lnTo>
                    <a:pt x="0" y="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7" name="Freeform 169"/>
            <p:cNvSpPr>
              <a:spLocks/>
            </p:cNvSpPr>
            <p:nvPr/>
          </p:nvSpPr>
          <p:spPr bwMode="auto">
            <a:xfrm>
              <a:off x="4874" y="2415"/>
              <a:ext cx="38" cy="22"/>
            </a:xfrm>
            <a:custGeom>
              <a:avLst/>
              <a:gdLst/>
              <a:ahLst/>
              <a:cxnLst>
                <a:cxn ang="0">
                  <a:pos x="37" y="21"/>
                </a:cxn>
                <a:cxn ang="0">
                  <a:pos x="6" y="4"/>
                </a:cxn>
                <a:cxn ang="0">
                  <a:pos x="5" y="4"/>
                </a:cxn>
                <a:cxn ang="0">
                  <a:pos x="9" y="2"/>
                </a:cxn>
                <a:cxn ang="0">
                  <a:pos x="32" y="0"/>
                </a:cxn>
                <a:cxn ang="0">
                  <a:pos x="24" y="0"/>
                </a:cxn>
                <a:cxn ang="0">
                  <a:pos x="14" y="0"/>
                </a:cxn>
                <a:cxn ang="0">
                  <a:pos x="5" y="0"/>
                </a:cxn>
                <a:cxn ang="0">
                  <a:pos x="0" y="1"/>
                </a:cxn>
              </a:cxnLst>
              <a:rect l="0" t="0" r="r" b="b"/>
              <a:pathLst>
                <a:path w="38" h="22">
                  <a:moveTo>
                    <a:pt x="37" y="21"/>
                  </a:moveTo>
                  <a:lnTo>
                    <a:pt x="6" y="4"/>
                  </a:lnTo>
                  <a:lnTo>
                    <a:pt x="5" y="4"/>
                  </a:lnTo>
                  <a:lnTo>
                    <a:pt x="9" y="2"/>
                  </a:lnTo>
                  <a:lnTo>
                    <a:pt x="32" y="0"/>
                  </a:lnTo>
                  <a:lnTo>
                    <a:pt x="24" y="0"/>
                  </a:lnTo>
                  <a:lnTo>
                    <a:pt x="14" y="0"/>
                  </a:lnTo>
                  <a:lnTo>
                    <a:pt x="5" y="0"/>
                  </a:lnTo>
                  <a:lnTo>
                    <a:pt x="0" y="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8" name="Freeform 170"/>
            <p:cNvSpPr>
              <a:spLocks/>
            </p:cNvSpPr>
            <p:nvPr/>
          </p:nvSpPr>
          <p:spPr bwMode="auto">
            <a:xfrm>
              <a:off x="4794" y="2348"/>
              <a:ext cx="217" cy="41"/>
            </a:xfrm>
            <a:custGeom>
              <a:avLst/>
              <a:gdLst/>
              <a:ahLst/>
              <a:cxnLst>
                <a:cxn ang="0">
                  <a:pos x="7" y="24"/>
                </a:cxn>
                <a:cxn ang="0">
                  <a:pos x="1" y="21"/>
                </a:cxn>
                <a:cxn ang="0">
                  <a:pos x="0" y="19"/>
                </a:cxn>
                <a:cxn ang="0">
                  <a:pos x="0" y="16"/>
                </a:cxn>
                <a:cxn ang="0">
                  <a:pos x="1" y="13"/>
                </a:cxn>
                <a:cxn ang="0">
                  <a:pos x="3" y="10"/>
                </a:cxn>
                <a:cxn ang="0">
                  <a:pos x="9" y="6"/>
                </a:cxn>
                <a:cxn ang="0">
                  <a:pos x="17" y="3"/>
                </a:cxn>
                <a:cxn ang="0">
                  <a:pos x="39" y="0"/>
                </a:cxn>
                <a:cxn ang="0">
                  <a:pos x="61" y="0"/>
                </a:cxn>
                <a:cxn ang="0">
                  <a:pos x="83" y="0"/>
                </a:cxn>
                <a:cxn ang="0">
                  <a:pos x="107" y="3"/>
                </a:cxn>
                <a:cxn ang="0">
                  <a:pos x="132" y="8"/>
                </a:cxn>
                <a:cxn ang="0">
                  <a:pos x="157" y="13"/>
                </a:cxn>
                <a:cxn ang="0">
                  <a:pos x="186" y="22"/>
                </a:cxn>
                <a:cxn ang="0">
                  <a:pos x="216" y="32"/>
                </a:cxn>
                <a:cxn ang="0">
                  <a:pos x="209" y="40"/>
                </a:cxn>
              </a:cxnLst>
              <a:rect l="0" t="0" r="r" b="b"/>
              <a:pathLst>
                <a:path w="217" h="41">
                  <a:moveTo>
                    <a:pt x="7" y="24"/>
                  </a:moveTo>
                  <a:lnTo>
                    <a:pt x="1" y="21"/>
                  </a:lnTo>
                  <a:lnTo>
                    <a:pt x="0" y="19"/>
                  </a:lnTo>
                  <a:lnTo>
                    <a:pt x="0" y="16"/>
                  </a:lnTo>
                  <a:lnTo>
                    <a:pt x="1" y="13"/>
                  </a:lnTo>
                  <a:lnTo>
                    <a:pt x="3" y="10"/>
                  </a:lnTo>
                  <a:lnTo>
                    <a:pt x="9" y="6"/>
                  </a:lnTo>
                  <a:lnTo>
                    <a:pt x="17" y="3"/>
                  </a:lnTo>
                  <a:lnTo>
                    <a:pt x="39" y="0"/>
                  </a:lnTo>
                  <a:lnTo>
                    <a:pt x="61" y="0"/>
                  </a:lnTo>
                  <a:lnTo>
                    <a:pt x="83" y="0"/>
                  </a:lnTo>
                  <a:lnTo>
                    <a:pt x="107" y="3"/>
                  </a:lnTo>
                  <a:lnTo>
                    <a:pt x="132" y="8"/>
                  </a:lnTo>
                  <a:lnTo>
                    <a:pt x="157" y="13"/>
                  </a:lnTo>
                  <a:lnTo>
                    <a:pt x="186" y="22"/>
                  </a:lnTo>
                  <a:lnTo>
                    <a:pt x="216" y="32"/>
                  </a:lnTo>
                  <a:lnTo>
                    <a:pt x="209" y="4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9" name="Freeform 171"/>
            <p:cNvSpPr>
              <a:spLocks/>
            </p:cNvSpPr>
            <p:nvPr/>
          </p:nvSpPr>
          <p:spPr bwMode="auto">
            <a:xfrm>
              <a:off x="4857" y="2347"/>
              <a:ext cx="212" cy="44"/>
            </a:xfrm>
            <a:custGeom>
              <a:avLst/>
              <a:gdLst/>
              <a:ahLst/>
              <a:cxnLst>
                <a:cxn ang="0">
                  <a:pos x="183" y="43"/>
                </a:cxn>
                <a:cxn ang="0">
                  <a:pos x="195" y="41"/>
                </a:cxn>
                <a:cxn ang="0">
                  <a:pos x="205" y="39"/>
                </a:cxn>
                <a:cxn ang="0">
                  <a:pos x="209" y="36"/>
                </a:cxn>
                <a:cxn ang="0">
                  <a:pos x="211" y="35"/>
                </a:cxn>
                <a:cxn ang="0">
                  <a:pos x="209" y="34"/>
                </a:cxn>
                <a:cxn ang="0">
                  <a:pos x="185" y="26"/>
                </a:cxn>
                <a:cxn ang="0">
                  <a:pos x="161" y="18"/>
                </a:cxn>
                <a:cxn ang="0">
                  <a:pos x="135" y="12"/>
                </a:cxn>
                <a:cxn ang="0">
                  <a:pos x="110" y="7"/>
                </a:cxn>
                <a:cxn ang="0">
                  <a:pos x="83" y="4"/>
                </a:cxn>
                <a:cxn ang="0">
                  <a:pos x="56" y="2"/>
                </a:cxn>
                <a:cxn ang="0">
                  <a:pos x="0" y="0"/>
                </a:cxn>
              </a:cxnLst>
              <a:rect l="0" t="0" r="r" b="b"/>
              <a:pathLst>
                <a:path w="212" h="44">
                  <a:moveTo>
                    <a:pt x="183" y="43"/>
                  </a:moveTo>
                  <a:lnTo>
                    <a:pt x="195" y="41"/>
                  </a:lnTo>
                  <a:lnTo>
                    <a:pt x="205" y="39"/>
                  </a:lnTo>
                  <a:lnTo>
                    <a:pt x="209" y="36"/>
                  </a:lnTo>
                  <a:lnTo>
                    <a:pt x="211" y="35"/>
                  </a:lnTo>
                  <a:lnTo>
                    <a:pt x="209" y="34"/>
                  </a:lnTo>
                  <a:lnTo>
                    <a:pt x="185" y="26"/>
                  </a:lnTo>
                  <a:lnTo>
                    <a:pt x="161" y="18"/>
                  </a:lnTo>
                  <a:lnTo>
                    <a:pt x="135" y="12"/>
                  </a:lnTo>
                  <a:lnTo>
                    <a:pt x="110" y="7"/>
                  </a:lnTo>
                  <a:lnTo>
                    <a:pt x="83" y="4"/>
                  </a:lnTo>
                  <a:lnTo>
                    <a:pt x="56" y="2"/>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0" name="Freeform 172"/>
            <p:cNvSpPr>
              <a:spLocks/>
            </p:cNvSpPr>
            <p:nvPr/>
          </p:nvSpPr>
          <p:spPr bwMode="auto">
            <a:xfrm>
              <a:off x="4811" y="2376"/>
              <a:ext cx="17" cy="17"/>
            </a:xfrm>
            <a:custGeom>
              <a:avLst/>
              <a:gdLst/>
              <a:ahLst/>
              <a:cxnLst>
                <a:cxn ang="0">
                  <a:pos x="0" y="10"/>
                </a:cxn>
                <a:cxn ang="0">
                  <a:pos x="0" y="4"/>
                </a:cxn>
                <a:cxn ang="0">
                  <a:pos x="6" y="0"/>
                </a:cxn>
                <a:cxn ang="0">
                  <a:pos x="16" y="4"/>
                </a:cxn>
                <a:cxn ang="0">
                  <a:pos x="9" y="10"/>
                </a:cxn>
                <a:cxn ang="0">
                  <a:pos x="9" y="16"/>
                </a:cxn>
              </a:cxnLst>
              <a:rect l="0" t="0" r="r" b="b"/>
              <a:pathLst>
                <a:path w="17" h="17">
                  <a:moveTo>
                    <a:pt x="0" y="10"/>
                  </a:moveTo>
                  <a:lnTo>
                    <a:pt x="0" y="4"/>
                  </a:lnTo>
                  <a:lnTo>
                    <a:pt x="6" y="0"/>
                  </a:lnTo>
                  <a:lnTo>
                    <a:pt x="16" y="4"/>
                  </a:lnTo>
                  <a:lnTo>
                    <a:pt x="9" y="10"/>
                  </a:lnTo>
                  <a:lnTo>
                    <a:pt x="9"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1" name="Line 173"/>
            <p:cNvSpPr>
              <a:spLocks noChangeShapeType="1"/>
            </p:cNvSpPr>
            <p:nvPr/>
          </p:nvSpPr>
          <p:spPr bwMode="auto">
            <a:xfrm>
              <a:off x="4815" y="2356"/>
              <a:ext cx="88" cy="5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82" name="Line 174"/>
            <p:cNvSpPr>
              <a:spLocks noChangeShapeType="1"/>
            </p:cNvSpPr>
            <p:nvPr/>
          </p:nvSpPr>
          <p:spPr bwMode="auto">
            <a:xfrm>
              <a:off x="4908" y="2419"/>
              <a:ext cx="52" cy="3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83" name="Line 175"/>
            <p:cNvSpPr>
              <a:spLocks noChangeShapeType="1"/>
            </p:cNvSpPr>
            <p:nvPr/>
          </p:nvSpPr>
          <p:spPr bwMode="auto">
            <a:xfrm>
              <a:off x="4966" y="2458"/>
              <a:ext cx="56" cy="34"/>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84" name="Freeform 176"/>
            <p:cNvSpPr>
              <a:spLocks/>
            </p:cNvSpPr>
            <p:nvPr/>
          </p:nvSpPr>
          <p:spPr bwMode="auto">
            <a:xfrm>
              <a:off x="5010" y="2492"/>
              <a:ext cx="67" cy="17"/>
            </a:xfrm>
            <a:custGeom>
              <a:avLst/>
              <a:gdLst/>
              <a:ahLst/>
              <a:cxnLst>
                <a:cxn ang="0">
                  <a:pos x="66" y="16"/>
                </a:cxn>
                <a:cxn ang="0">
                  <a:pos x="18" y="3"/>
                </a:cxn>
                <a:cxn ang="0">
                  <a:pos x="7" y="0"/>
                </a:cxn>
                <a:cxn ang="0">
                  <a:pos x="2" y="3"/>
                </a:cxn>
                <a:cxn ang="0">
                  <a:pos x="0" y="6"/>
                </a:cxn>
                <a:cxn ang="0">
                  <a:pos x="2" y="16"/>
                </a:cxn>
              </a:cxnLst>
              <a:rect l="0" t="0" r="r" b="b"/>
              <a:pathLst>
                <a:path w="67" h="17">
                  <a:moveTo>
                    <a:pt x="66" y="16"/>
                  </a:moveTo>
                  <a:lnTo>
                    <a:pt x="18" y="3"/>
                  </a:lnTo>
                  <a:lnTo>
                    <a:pt x="7" y="0"/>
                  </a:lnTo>
                  <a:lnTo>
                    <a:pt x="2" y="3"/>
                  </a:lnTo>
                  <a:lnTo>
                    <a:pt x="0" y="6"/>
                  </a:lnTo>
                  <a:lnTo>
                    <a:pt x="2"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5" name="Freeform 177"/>
            <p:cNvSpPr>
              <a:spLocks/>
            </p:cNvSpPr>
            <p:nvPr/>
          </p:nvSpPr>
          <p:spPr bwMode="auto">
            <a:xfrm>
              <a:off x="4921" y="2354"/>
              <a:ext cx="121" cy="139"/>
            </a:xfrm>
            <a:custGeom>
              <a:avLst/>
              <a:gdLst/>
              <a:ahLst/>
              <a:cxnLst>
                <a:cxn ang="0">
                  <a:pos x="120" y="138"/>
                </a:cxn>
                <a:cxn ang="0">
                  <a:pos x="33" y="60"/>
                </a:cxn>
                <a:cxn ang="0">
                  <a:pos x="0" y="0"/>
                </a:cxn>
              </a:cxnLst>
              <a:rect l="0" t="0" r="r" b="b"/>
              <a:pathLst>
                <a:path w="121" h="139">
                  <a:moveTo>
                    <a:pt x="120" y="138"/>
                  </a:moveTo>
                  <a:lnTo>
                    <a:pt x="33" y="60"/>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6" name="Line 178"/>
            <p:cNvSpPr>
              <a:spLocks noChangeShapeType="1"/>
            </p:cNvSpPr>
            <p:nvPr/>
          </p:nvSpPr>
          <p:spPr bwMode="auto">
            <a:xfrm>
              <a:off x="4952" y="2418"/>
              <a:ext cx="46" cy="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87" name="Freeform 179"/>
            <p:cNvSpPr>
              <a:spLocks/>
            </p:cNvSpPr>
            <p:nvPr/>
          </p:nvSpPr>
          <p:spPr bwMode="auto">
            <a:xfrm>
              <a:off x="5010" y="2383"/>
              <a:ext cx="59" cy="17"/>
            </a:xfrm>
            <a:custGeom>
              <a:avLst/>
              <a:gdLst/>
              <a:ahLst/>
              <a:cxnLst>
                <a:cxn ang="0">
                  <a:pos x="0" y="0"/>
                </a:cxn>
                <a:cxn ang="0">
                  <a:pos x="30" y="16"/>
                </a:cxn>
                <a:cxn ang="0">
                  <a:pos x="58" y="16"/>
                </a:cxn>
              </a:cxnLst>
              <a:rect l="0" t="0" r="r" b="b"/>
              <a:pathLst>
                <a:path w="59" h="17">
                  <a:moveTo>
                    <a:pt x="0" y="0"/>
                  </a:moveTo>
                  <a:lnTo>
                    <a:pt x="30" y="16"/>
                  </a:lnTo>
                  <a:lnTo>
                    <a:pt x="58"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8" name="Freeform 180"/>
            <p:cNvSpPr>
              <a:spLocks/>
            </p:cNvSpPr>
            <p:nvPr/>
          </p:nvSpPr>
          <p:spPr bwMode="auto">
            <a:xfrm>
              <a:off x="4968" y="2371"/>
              <a:ext cx="62" cy="84"/>
            </a:xfrm>
            <a:custGeom>
              <a:avLst/>
              <a:gdLst/>
              <a:ahLst/>
              <a:cxnLst>
                <a:cxn ang="0">
                  <a:pos x="7" y="0"/>
                </a:cxn>
                <a:cxn ang="0">
                  <a:pos x="0" y="15"/>
                </a:cxn>
                <a:cxn ang="0">
                  <a:pos x="5" y="49"/>
                </a:cxn>
                <a:cxn ang="0">
                  <a:pos x="35" y="78"/>
                </a:cxn>
                <a:cxn ang="0">
                  <a:pos x="61" y="83"/>
                </a:cxn>
              </a:cxnLst>
              <a:rect l="0" t="0" r="r" b="b"/>
              <a:pathLst>
                <a:path w="62" h="84">
                  <a:moveTo>
                    <a:pt x="7" y="0"/>
                  </a:moveTo>
                  <a:lnTo>
                    <a:pt x="0" y="15"/>
                  </a:lnTo>
                  <a:lnTo>
                    <a:pt x="5" y="49"/>
                  </a:lnTo>
                  <a:lnTo>
                    <a:pt x="35" y="78"/>
                  </a:lnTo>
                  <a:lnTo>
                    <a:pt x="61" y="8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9" name="Line 181"/>
            <p:cNvSpPr>
              <a:spLocks noChangeShapeType="1"/>
            </p:cNvSpPr>
            <p:nvPr/>
          </p:nvSpPr>
          <p:spPr bwMode="auto">
            <a:xfrm>
              <a:off x="5011" y="2453"/>
              <a:ext cx="44" cy="36"/>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90" name="Line 182"/>
            <p:cNvSpPr>
              <a:spLocks noChangeShapeType="1"/>
            </p:cNvSpPr>
            <p:nvPr/>
          </p:nvSpPr>
          <p:spPr bwMode="auto">
            <a:xfrm flipH="1">
              <a:off x="5015" y="2491"/>
              <a:ext cx="51" cy="1"/>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91" name="Freeform 183"/>
            <p:cNvSpPr>
              <a:spLocks/>
            </p:cNvSpPr>
            <p:nvPr/>
          </p:nvSpPr>
          <p:spPr bwMode="auto">
            <a:xfrm>
              <a:off x="4894" y="2328"/>
              <a:ext cx="17" cy="19"/>
            </a:xfrm>
            <a:custGeom>
              <a:avLst/>
              <a:gdLst/>
              <a:ahLst/>
              <a:cxnLst>
                <a:cxn ang="0">
                  <a:pos x="16" y="15"/>
                </a:cxn>
                <a:cxn ang="0">
                  <a:pos x="14" y="8"/>
                </a:cxn>
                <a:cxn ang="0">
                  <a:pos x="16" y="1"/>
                </a:cxn>
                <a:cxn ang="0">
                  <a:pos x="14" y="0"/>
                </a:cxn>
                <a:cxn ang="0">
                  <a:pos x="8" y="0"/>
                </a:cxn>
                <a:cxn ang="0">
                  <a:pos x="2" y="0"/>
                </a:cxn>
                <a:cxn ang="0">
                  <a:pos x="1" y="1"/>
                </a:cxn>
                <a:cxn ang="0">
                  <a:pos x="0" y="8"/>
                </a:cxn>
                <a:cxn ang="0">
                  <a:pos x="0" y="14"/>
                </a:cxn>
                <a:cxn ang="0">
                  <a:pos x="1" y="16"/>
                </a:cxn>
                <a:cxn ang="0">
                  <a:pos x="7" y="18"/>
                </a:cxn>
                <a:cxn ang="0">
                  <a:pos x="13" y="16"/>
                </a:cxn>
                <a:cxn ang="0">
                  <a:pos x="16" y="15"/>
                </a:cxn>
              </a:cxnLst>
              <a:rect l="0" t="0" r="r" b="b"/>
              <a:pathLst>
                <a:path w="17" h="19">
                  <a:moveTo>
                    <a:pt x="16" y="15"/>
                  </a:moveTo>
                  <a:lnTo>
                    <a:pt x="14" y="8"/>
                  </a:lnTo>
                  <a:lnTo>
                    <a:pt x="16" y="1"/>
                  </a:lnTo>
                  <a:lnTo>
                    <a:pt x="14" y="0"/>
                  </a:lnTo>
                  <a:lnTo>
                    <a:pt x="8" y="0"/>
                  </a:lnTo>
                  <a:lnTo>
                    <a:pt x="2" y="0"/>
                  </a:lnTo>
                  <a:lnTo>
                    <a:pt x="1" y="1"/>
                  </a:lnTo>
                  <a:lnTo>
                    <a:pt x="0" y="8"/>
                  </a:lnTo>
                  <a:lnTo>
                    <a:pt x="0" y="14"/>
                  </a:lnTo>
                  <a:lnTo>
                    <a:pt x="1" y="16"/>
                  </a:lnTo>
                  <a:lnTo>
                    <a:pt x="7" y="18"/>
                  </a:lnTo>
                  <a:lnTo>
                    <a:pt x="13" y="16"/>
                  </a:lnTo>
                  <a:lnTo>
                    <a:pt x="16" y="1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2" name="Freeform 184"/>
            <p:cNvSpPr>
              <a:spLocks/>
            </p:cNvSpPr>
            <p:nvPr/>
          </p:nvSpPr>
          <p:spPr bwMode="auto">
            <a:xfrm>
              <a:off x="4894" y="2331"/>
              <a:ext cx="17" cy="17"/>
            </a:xfrm>
            <a:custGeom>
              <a:avLst/>
              <a:gdLst/>
              <a:ahLst/>
              <a:cxnLst>
                <a:cxn ang="0">
                  <a:pos x="12" y="16"/>
                </a:cxn>
                <a:cxn ang="0">
                  <a:pos x="0" y="12"/>
                </a:cxn>
                <a:cxn ang="0">
                  <a:pos x="0" y="4"/>
                </a:cxn>
                <a:cxn ang="0">
                  <a:pos x="4" y="0"/>
                </a:cxn>
                <a:cxn ang="0">
                  <a:pos x="16" y="4"/>
                </a:cxn>
                <a:cxn ang="0">
                  <a:pos x="16" y="12"/>
                </a:cxn>
                <a:cxn ang="0">
                  <a:pos x="12" y="16"/>
                </a:cxn>
              </a:cxnLst>
              <a:rect l="0" t="0" r="r" b="b"/>
              <a:pathLst>
                <a:path w="17" h="17">
                  <a:moveTo>
                    <a:pt x="12" y="16"/>
                  </a:moveTo>
                  <a:lnTo>
                    <a:pt x="0" y="12"/>
                  </a:lnTo>
                  <a:lnTo>
                    <a:pt x="0" y="4"/>
                  </a:lnTo>
                  <a:lnTo>
                    <a:pt x="4" y="0"/>
                  </a:lnTo>
                  <a:lnTo>
                    <a:pt x="16" y="4"/>
                  </a:lnTo>
                  <a:lnTo>
                    <a:pt x="16" y="12"/>
                  </a:lnTo>
                  <a:lnTo>
                    <a:pt x="12"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3" name="Freeform 185"/>
            <p:cNvSpPr>
              <a:spLocks/>
            </p:cNvSpPr>
            <p:nvPr/>
          </p:nvSpPr>
          <p:spPr bwMode="auto">
            <a:xfrm>
              <a:off x="4841" y="2325"/>
              <a:ext cx="17" cy="19"/>
            </a:xfrm>
            <a:custGeom>
              <a:avLst/>
              <a:gdLst/>
              <a:ahLst/>
              <a:cxnLst>
                <a:cxn ang="0">
                  <a:pos x="16" y="15"/>
                </a:cxn>
                <a:cxn ang="0">
                  <a:pos x="16" y="3"/>
                </a:cxn>
                <a:cxn ang="0">
                  <a:pos x="16" y="1"/>
                </a:cxn>
                <a:cxn ang="0">
                  <a:pos x="14" y="1"/>
                </a:cxn>
                <a:cxn ang="0">
                  <a:pos x="9" y="0"/>
                </a:cxn>
                <a:cxn ang="0">
                  <a:pos x="2" y="1"/>
                </a:cxn>
                <a:cxn ang="0">
                  <a:pos x="1" y="2"/>
                </a:cxn>
                <a:cxn ang="0">
                  <a:pos x="0" y="15"/>
                </a:cxn>
                <a:cxn ang="0">
                  <a:pos x="2" y="18"/>
                </a:cxn>
                <a:cxn ang="0">
                  <a:pos x="9" y="18"/>
                </a:cxn>
                <a:cxn ang="0">
                  <a:pos x="14" y="18"/>
                </a:cxn>
                <a:cxn ang="0">
                  <a:pos x="16" y="15"/>
                </a:cxn>
              </a:cxnLst>
              <a:rect l="0" t="0" r="r" b="b"/>
              <a:pathLst>
                <a:path w="17" h="19">
                  <a:moveTo>
                    <a:pt x="16" y="15"/>
                  </a:moveTo>
                  <a:lnTo>
                    <a:pt x="16" y="3"/>
                  </a:lnTo>
                  <a:lnTo>
                    <a:pt x="16" y="1"/>
                  </a:lnTo>
                  <a:lnTo>
                    <a:pt x="14" y="1"/>
                  </a:lnTo>
                  <a:lnTo>
                    <a:pt x="9" y="0"/>
                  </a:lnTo>
                  <a:lnTo>
                    <a:pt x="2" y="1"/>
                  </a:lnTo>
                  <a:lnTo>
                    <a:pt x="1" y="2"/>
                  </a:lnTo>
                  <a:lnTo>
                    <a:pt x="0" y="15"/>
                  </a:lnTo>
                  <a:lnTo>
                    <a:pt x="2" y="18"/>
                  </a:lnTo>
                  <a:lnTo>
                    <a:pt x="9" y="18"/>
                  </a:lnTo>
                  <a:lnTo>
                    <a:pt x="14" y="18"/>
                  </a:lnTo>
                  <a:lnTo>
                    <a:pt x="16" y="1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4" name="Freeform 186"/>
            <p:cNvSpPr>
              <a:spLocks/>
            </p:cNvSpPr>
            <p:nvPr/>
          </p:nvSpPr>
          <p:spPr bwMode="auto">
            <a:xfrm>
              <a:off x="4566" y="2302"/>
              <a:ext cx="17" cy="17"/>
            </a:xfrm>
            <a:custGeom>
              <a:avLst/>
              <a:gdLst/>
              <a:ahLst/>
              <a:cxnLst>
                <a:cxn ang="0">
                  <a:pos x="14" y="14"/>
                </a:cxn>
                <a:cxn ang="0">
                  <a:pos x="16" y="0"/>
                </a:cxn>
                <a:cxn ang="0">
                  <a:pos x="5" y="0"/>
                </a:cxn>
                <a:cxn ang="0">
                  <a:pos x="0" y="16"/>
                </a:cxn>
                <a:cxn ang="0">
                  <a:pos x="14" y="14"/>
                </a:cxn>
              </a:cxnLst>
              <a:rect l="0" t="0" r="r" b="b"/>
              <a:pathLst>
                <a:path w="17" h="17">
                  <a:moveTo>
                    <a:pt x="14" y="14"/>
                  </a:moveTo>
                  <a:lnTo>
                    <a:pt x="16" y="0"/>
                  </a:lnTo>
                  <a:lnTo>
                    <a:pt x="5" y="0"/>
                  </a:lnTo>
                  <a:lnTo>
                    <a:pt x="0" y="16"/>
                  </a:lnTo>
                  <a:lnTo>
                    <a:pt x="14" y="14"/>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5" name="Freeform 187"/>
            <p:cNvSpPr>
              <a:spLocks/>
            </p:cNvSpPr>
            <p:nvPr/>
          </p:nvSpPr>
          <p:spPr bwMode="auto">
            <a:xfrm>
              <a:off x="4556" y="2302"/>
              <a:ext cx="17" cy="17"/>
            </a:xfrm>
            <a:custGeom>
              <a:avLst/>
              <a:gdLst/>
              <a:ahLst/>
              <a:cxnLst>
                <a:cxn ang="0">
                  <a:pos x="11" y="16"/>
                </a:cxn>
                <a:cxn ang="0">
                  <a:pos x="16" y="0"/>
                </a:cxn>
                <a:cxn ang="0">
                  <a:pos x="8" y="0"/>
                </a:cxn>
                <a:cxn ang="0">
                  <a:pos x="0" y="10"/>
                </a:cxn>
                <a:cxn ang="0">
                  <a:pos x="11" y="16"/>
                </a:cxn>
              </a:cxnLst>
              <a:rect l="0" t="0" r="r" b="b"/>
              <a:pathLst>
                <a:path w="17" h="17">
                  <a:moveTo>
                    <a:pt x="11" y="16"/>
                  </a:moveTo>
                  <a:lnTo>
                    <a:pt x="16" y="0"/>
                  </a:lnTo>
                  <a:lnTo>
                    <a:pt x="8" y="0"/>
                  </a:lnTo>
                  <a:lnTo>
                    <a:pt x="0" y="10"/>
                  </a:lnTo>
                  <a:lnTo>
                    <a:pt x="11"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6" name="Freeform 188"/>
            <p:cNvSpPr>
              <a:spLocks/>
            </p:cNvSpPr>
            <p:nvPr/>
          </p:nvSpPr>
          <p:spPr bwMode="auto">
            <a:xfrm>
              <a:off x="4548" y="2297"/>
              <a:ext cx="17" cy="17"/>
            </a:xfrm>
            <a:custGeom>
              <a:avLst/>
              <a:gdLst/>
              <a:ahLst/>
              <a:cxnLst>
                <a:cxn ang="0">
                  <a:pos x="0" y="5"/>
                </a:cxn>
                <a:cxn ang="0">
                  <a:pos x="10" y="16"/>
                </a:cxn>
                <a:cxn ang="0">
                  <a:pos x="16" y="7"/>
                </a:cxn>
                <a:cxn ang="0">
                  <a:pos x="8" y="0"/>
                </a:cxn>
              </a:cxnLst>
              <a:rect l="0" t="0" r="r" b="b"/>
              <a:pathLst>
                <a:path w="17" h="17">
                  <a:moveTo>
                    <a:pt x="0" y="5"/>
                  </a:moveTo>
                  <a:lnTo>
                    <a:pt x="10" y="16"/>
                  </a:lnTo>
                  <a:lnTo>
                    <a:pt x="16" y="7"/>
                  </a:lnTo>
                  <a:lnTo>
                    <a:pt x="8"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7" name="Freeform 189"/>
            <p:cNvSpPr>
              <a:spLocks/>
            </p:cNvSpPr>
            <p:nvPr/>
          </p:nvSpPr>
          <p:spPr bwMode="auto">
            <a:xfrm>
              <a:off x="4559" y="2293"/>
              <a:ext cx="17" cy="17"/>
            </a:xfrm>
            <a:custGeom>
              <a:avLst/>
              <a:gdLst/>
              <a:ahLst/>
              <a:cxnLst>
                <a:cxn ang="0">
                  <a:pos x="0" y="6"/>
                </a:cxn>
                <a:cxn ang="0">
                  <a:pos x="9" y="16"/>
                </a:cxn>
                <a:cxn ang="0">
                  <a:pos x="16" y="9"/>
                </a:cxn>
                <a:cxn ang="0">
                  <a:pos x="6" y="0"/>
                </a:cxn>
                <a:cxn ang="0">
                  <a:pos x="0" y="6"/>
                </a:cxn>
              </a:cxnLst>
              <a:rect l="0" t="0" r="r" b="b"/>
              <a:pathLst>
                <a:path w="17" h="17">
                  <a:moveTo>
                    <a:pt x="0" y="6"/>
                  </a:moveTo>
                  <a:lnTo>
                    <a:pt x="9" y="16"/>
                  </a:lnTo>
                  <a:lnTo>
                    <a:pt x="16" y="9"/>
                  </a:lnTo>
                  <a:lnTo>
                    <a:pt x="6" y="0"/>
                  </a:lnTo>
                  <a:lnTo>
                    <a:pt x="0" y="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8" name="Freeform 190"/>
            <p:cNvSpPr>
              <a:spLocks/>
            </p:cNvSpPr>
            <p:nvPr/>
          </p:nvSpPr>
          <p:spPr bwMode="auto">
            <a:xfrm>
              <a:off x="4562" y="2299"/>
              <a:ext cx="17" cy="17"/>
            </a:xfrm>
            <a:custGeom>
              <a:avLst/>
              <a:gdLst/>
              <a:ahLst/>
              <a:cxnLst>
                <a:cxn ang="0">
                  <a:pos x="13" y="16"/>
                </a:cxn>
                <a:cxn ang="0">
                  <a:pos x="16" y="11"/>
                </a:cxn>
                <a:cxn ang="0">
                  <a:pos x="6" y="0"/>
                </a:cxn>
                <a:cxn ang="0">
                  <a:pos x="0" y="16"/>
                </a:cxn>
                <a:cxn ang="0">
                  <a:pos x="13" y="16"/>
                </a:cxn>
              </a:cxnLst>
              <a:rect l="0" t="0" r="r" b="b"/>
              <a:pathLst>
                <a:path w="17" h="17">
                  <a:moveTo>
                    <a:pt x="13" y="16"/>
                  </a:moveTo>
                  <a:lnTo>
                    <a:pt x="16" y="11"/>
                  </a:lnTo>
                  <a:lnTo>
                    <a:pt x="6" y="0"/>
                  </a:lnTo>
                  <a:lnTo>
                    <a:pt x="0" y="16"/>
                  </a:lnTo>
                  <a:lnTo>
                    <a:pt x="13"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9" name="Freeform 191"/>
            <p:cNvSpPr>
              <a:spLocks/>
            </p:cNvSpPr>
            <p:nvPr/>
          </p:nvSpPr>
          <p:spPr bwMode="auto">
            <a:xfrm>
              <a:off x="4532" y="2308"/>
              <a:ext cx="25" cy="17"/>
            </a:xfrm>
            <a:custGeom>
              <a:avLst/>
              <a:gdLst/>
              <a:ahLst/>
              <a:cxnLst>
                <a:cxn ang="0">
                  <a:pos x="24" y="0"/>
                </a:cxn>
                <a:cxn ang="0">
                  <a:pos x="18" y="11"/>
                </a:cxn>
                <a:cxn ang="0">
                  <a:pos x="12" y="16"/>
                </a:cxn>
                <a:cxn ang="0">
                  <a:pos x="5" y="11"/>
                </a:cxn>
                <a:cxn ang="0">
                  <a:pos x="0" y="4"/>
                </a:cxn>
              </a:cxnLst>
              <a:rect l="0" t="0" r="r" b="b"/>
              <a:pathLst>
                <a:path w="25" h="17">
                  <a:moveTo>
                    <a:pt x="24" y="0"/>
                  </a:moveTo>
                  <a:lnTo>
                    <a:pt x="18" y="11"/>
                  </a:lnTo>
                  <a:lnTo>
                    <a:pt x="12" y="16"/>
                  </a:lnTo>
                  <a:lnTo>
                    <a:pt x="5" y="11"/>
                  </a:lnTo>
                  <a:lnTo>
                    <a:pt x="0" y="4"/>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grpSp>
    </p:spTree>
    <p:extLst>
      <p:ext uri="{BB962C8B-B14F-4D97-AF65-F5344CB8AC3E}">
        <p14:creationId xmlns:p14="http://schemas.microsoft.com/office/powerpoint/2010/main" val="9182023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30416" y="-40832"/>
            <a:ext cx="9013584" cy="1143000"/>
          </a:xfrm>
        </p:spPr>
        <p:txBody>
          <a:bodyPr>
            <a:normAutofit/>
            <a:scene3d>
              <a:camera prst="orthographicFront"/>
              <a:lightRig rig="soft" dir="t">
                <a:rot lat="0" lon="0" rev="16800000"/>
              </a:lightRig>
            </a:scene3d>
            <a:sp3d prstMaterial="softEdge">
              <a:bevelT w="38100" h="38100"/>
            </a:sp3d>
          </a:bodyPr>
          <a:lstStyle/>
          <a:p>
            <a:pPr algn="ctr" eaLnBrk="1" fontAlgn="auto" hangingPunct="1">
              <a:spcAft>
                <a:spcPts val="0"/>
              </a:spcAft>
              <a:defRPr/>
            </a:pPr>
            <a:r>
              <a:rPr lang="en-US" sz="2800" b="1">
                <a:solidFill>
                  <a:schemeClr val="accent2">
                    <a:lumMod val="75000"/>
                  </a:schemeClr>
                </a:solidFill>
                <a:latin typeface="+mn-lt"/>
              </a:rPr>
              <a:t>Initial</a:t>
            </a:r>
            <a:r>
              <a:rPr lang="en-US" sz="4100" b="1" kern="1200">
                <a:ln w="6350">
                  <a:noFill/>
                </a:ln>
                <a:solidFill>
                  <a:schemeClr val="tx1"/>
                </a:solidFill>
              </a:rPr>
              <a:t> </a:t>
            </a:r>
            <a:r>
              <a:rPr lang="en-US" sz="2800" b="1">
                <a:solidFill>
                  <a:schemeClr val="accent2">
                    <a:lumMod val="75000"/>
                  </a:schemeClr>
                </a:solidFill>
                <a:latin typeface="+mn-lt"/>
              </a:rPr>
              <a:t>Entry Messages (J0.0)</a:t>
            </a:r>
          </a:p>
        </p:txBody>
      </p:sp>
      <p:sp>
        <p:nvSpPr>
          <p:cNvPr id="16387" name="Text Box 3"/>
          <p:cNvSpPr txBox="1">
            <a:spLocks noChangeArrowheads="1"/>
          </p:cNvSpPr>
          <p:nvPr/>
        </p:nvSpPr>
        <p:spPr bwMode="auto">
          <a:xfrm>
            <a:off x="-4345" y="1273628"/>
            <a:ext cx="9146878" cy="2616743"/>
          </a:xfrm>
          <a:prstGeom prst="rect">
            <a:avLst/>
          </a:prstGeom>
          <a:noFill/>
          <a:ln w="9525">
            <a:noFill/>
            <a:miter lim="800000"/>
            <a:headEnd/>
            <a:tailEnd/>
          </a:ln>
          <a:effectLst/>
        </p:spPr>
        <p:txBody>
          <a:bodyPr wrap="square" lIns="92075" tIns="46038" rIns="92075" bIns="46038" anchor="t">
            <a:spAutoFit/>
          </a:bodyPr>
          <a:lstStyle/>
          <a:p>
            <a:pPr algn="l" eaLnBrk="0" hangingPunct="0">
              <a:spcBef>
                <a:spcPct val="20000"/>
              </a:spcBef>
              <a:buClr>
                <a:schemeClr val="tx1"/>
              </a:buClr>
              <a:defRPr/>
            </a:pPr>
            <a:r>
              <a:rPr lang="en-US" sz="2000" b="0">
                <a:latin typeface="+mn-lt"/>
              </a:rPr>
              <a:t>Label				J0</a:t>
            </a:r>
            <a:endParaRPr lang="en-US" sz="2000" b="0">
              <a:latin typeface="+mn-lt"/>
              <a:cs typeface="Arial"/>
            </a:endParaRPr>
          </a:p>
          <a:p>
            <a:pPr algn="l" eaLnBrk="0" hangingPunct="0">
              <a:spcBef>
                <a:spcPct val="20000"/>
              </a:spcBef>
              <a:buClr>
                <a:schemeClr val="tx1"/>
              </a:buClr>
              <a:defRPr/>
            </a:pPr>
            <a:r>
              <a:rPr lang="en-US" sz="2000" b="0">
                <a:latin typeface="+mn-lt"/>
              </a:rPr>
              <a:t>Sub-label			.0I</a:t>
            </a:r>
            <a:endParaRPr lang="en-US" sz="2000" b="0">
              <a:latin typeface="+mn-lt"/>
              <a:cs typeface="Arial"/>
            </a:endParaRPr>
          </a:p>
          <a:p>
            <a:pPr algn="l" eaLnBrk="0" hangingPunct="0">
              <a:spcBef>
                <a:spcPct val="20000"/>
              </a:spcBef>
              <a:buClr>
                <a:schemeClr val="tx1"/>
              </a:buClr>
              <a:defRPr/>
            </a:pPr>
            <a:r>
              <a:rPr lang="en-US" sz="2000" b="0">
                <a:latin typeface="+mn-lt"/>
              </a:rPr>
              <a:t>Message length			0-7 additional words</a:t>
            </a:r>
            <a:endParaRPr lang="en-US" sz="2000" b="0">
              <a:latin typeface="+mn-lt"/>
              <a:cs typeface="Arial"/>
            </a:endParaRPr>
          </a:p>
          <a:p>
            <a:pPr algn="l" eaLnBrk="0" hangingPunct="0">
              <a:spcBef>
                <a:spcPct val="20000"/>
              </a:spcBef>
              <a:buClr>
                <a:schemeClr val="tx1"/>
              </a:buClr>
              <a:defRPr/>
            </a:pPr>
            <a:r>
              <a:rPr lang="en-US" sz="2000" b="0">
                <a:latin typeface="+mn-lt"/>
              </a:rPr>
              <a:t>Default net number		0</a:t>
            </a:r>
            <a:endParaRPr lang="en-US" sz="2000" b="0">
              <a:latin typeface="+mn-lt"/>
              <a:cs typeface="Arial"/>
            </a:endParaRPr>
          </a:p>
          <a:p>
            <a:pPr algn="l" eaLnBrk="0" hangingPunct="0">
              <a:spcBef>
                <a:spcPct val="20000"/>
              </a:spcBef>
              <a:buClr>
                <a:schemeClr val="tx1"/>
              </a:buClr>
              <a:defRPr/>
            </a:pPr>
            <a:r>
              <a:rPr lang="en-US" sz="2000" b="0">
                <a:latin typeface="+mn-lt"/>
              </a:rPr>
              <a:t>RTT Reply Status		0 (will reply)</a:t>
            </a:r>
            <a:endParaRPr lang="en-US" sz="2000" b="0">
              <a:latin typeface="+mn-lt"/>
              <a:cs typeface="Arial"/>
            </a:endParaRPr>
          </a:p>
          <a:p>
            <a:pPr algn="l" eaLnBrk="0" hangingPunct="0">
              <a:spcBef>
                <a:spcPct val="20000"/>
              </a:spcBef>
              <a:buClr>
                <a:schemeClr val="tx1"/>
              </a:buClr>
              <a:defRPr/>
            </a:pPr>
            <a:r>
              <a:rPr lang="en-US" sz="2000" b="0">
                <a:latin typeface="+mn-lt"/>
              </a:rPr>
              <a:t>Time Quality			0-15</a:t>
            </a:r>
            <a:endParaRPr lang="en-US" sz="2000" b="0">
              <a:latin typeface="+mn-lt"/>
              <a:cs typeface="Arial"/>
            </a:endParaRPr>
          </a:p>
          <a:p>
            <a:pPr algn="l" eaLnBrk="0" hangingPunct="0">
              <a:spcBef>
                <a:spcPct val="20000"/>
              </a:spcBef>
              <a:buClr>
                <a:schemeClr val="tx1"/>
              </a:buClr>
              <a:defRPr/>
            </a:pPr>
            <a:r>
              <a:rPr lang="en-US" sz="2000" b="0">
                <a:latin typeface="+mn-lt"/>
              </a:rPr>
              <a:t>Slot Block Assignments		Not used	</a:t>
            </a:r>
            <a:endParaRPr lang="en-US" sz="2000" b="0">
              <a:latin typeface="+mn-lt"/>
              <a:cs typeface="Arial"/>
            </a:endParaRPr>
          </a:p>
        </p:txBody>
      </p:sp>
      <p:grpSp>
        <p:nvGrpSpPr>
          <p:cNvPr id="29699" name="Group 4"/>
          <p:cNvGrpSpPr>
            <a:grpSpLocks/>
          </p:cNvGrpSpPr>
          <p:nvPr/>
        </p:nvGrpSpPr>
        <p:grpSpPr bwMode="auto">
          <a:xfrm>
            <a:off x="2484438" y="5122863"/>
            <a:ext cx="4483100" cy="687387"/>
            <a:chOff x="1240" y="682"/>
            <a:chExt cx="4378" cy="421"/>
          </a:xfrm>
        </p:grpSpPr>
        <p:grpSp>
          <p:nvGrpSpPr>
            <p:cNvPr id="29700" name="Group 5"/>
            <p:cNvGrpSpPr>
              <a:grpSpLocks/>
            </p:cNvGrpSpPr>
            <p:nvPr/>
          </p:nvGrpSpPr>
          <p:grpSpPr bwMode="auto">
            <a:xfrm>
              <a:off x="5014" y="682"/>
              <a:ext cx="604" cy="421"/>
              <a:chOff x="4967" y="1690"/>
              <a:chExt cx="604" cy="421"/>
            </a:xfrm>
          </p:grpSpPr>
          <p:sp>
            <p:nvSpPr>
              <p:cNvPr id="16390" name="Rectangle 6"/>
              <p:cNvSpPr>
                <a:spLocks noChangeArrowheads="1"/>
              </p:cNvSpPr>
              <p:nvPr/>
            </p:nvSpPr>
            <p:spPr bwMode="auto">
              <a:xfrm>
                <a:off x="5452" y="1690"/>
                <a:ext cx="119"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sp>
            <p:nvSpPr>
              <p:cNvPr id="16391" name="Rectangle 7"/>
              <p:cNvSpPr>
                <a:spLocks noChangeArrowheads="1"/>
              </p:cNvSpPr>
              <p:nvPr/>
            </p:nvSpPr>
            <p:spPr bwMode="auto">
              <a:xfrm>
                <a:off x="5325" y="1690"/>
                <a:ext cx="121"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sp>
            <p:nvSpPr>
              <p:cNvPr id="16392" name="Rectangle 8"/>
              <p:cNvSpPr>
                <a:spLocks noChangeArrowheads="1"/>
              </p:cNvSpPr>
              <p:nvPr/>
            </p:nvSpPr>
            <p:spPr bwMode="auto">
              <a:xfrm>
                <a:off x="5084" y="1690"/>
                <a:ext cx="121"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sp>
            <p:nvSpPr>
              <p:cNvPr id="16393" name="Rectangle 9"/>
              <p:cNvSpPr>
                <a:spLocks noChangeArrowheads="1"/>
              </p:cNvSpPr>
              <p:nvPr/>
            </p:nvSpPr>
            <p:spPr bwMode="auto">
              <a:xfrm>
                <a:off x="5202" y="1690"/>
                <a:ext cx="122"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sp>
            <p:nvSpPr>
              <p:cNvPr id="16394" name="Rectangle 10"/>
              <p:cNvSpPr>
                <a:spLocks noChangeArrowheads="1"/>
              </p:cNvSpPr>
              <p:nvPr/>
            </p:nvSpPr>
            <p:spPr bwMode="auto">
              <a:xfrm>
                <a:off x="4965" y="1690"/>
                <a:ext cx="121"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grpSp>
        <p:grpSp>
          <p:nvGrpSpPr>
            <p:cNvPr id="29701" name="Group 11"/>
            <p:cNvGrpSpPr>
              <a:grpSpLocks/>
            </p:cNvGrpSpPr>
            <p:nvPr/>
          </p:nvGrpSpPr>
          <p:grpSpPr bwMode="auto">
            <a:xfrm>
              <a:off x="3189" y="682"/>
              <a:ext cx="1821" cy="421"/>
              <a:chOff x="3142" y="1690"/>
              <a:chExt cx="1821" cy="421"/>
            </a:xfrm>
          </p:grpSpPr>
          <p:grpSp>
            <p:nvGrpSpPr>
              <p:cNvPr id="29720" name="Group 12"/>
              <p:cNvGrpSpPr>
                <a:grpSpLocks/>
              </p:cNvGrpSpPr>
              <p:nvPr/>
            </p:nvGrpSpPr>
            <p:grpSpPr bwMode="auto">
              <a:xfrm>
                <a:off x="3142" y="1690"/>
                <a:ext cx="604" cy="421"/>
                <a:chOff x="3142" y="1690"/>
                <a:chExt cx="604" cy="421"/>
              </a:xfrm>
            </p:grpSpPr>
            <p:sp>
              <p:nvSpPr>
                <p:cNvPr id="16397" name="Rectangle 13"/>
                <p:cNvSpPr>
                  <a:spLocks noChangeArrowheads="1"/>
                </p:cNvSpPr>
                <p:nvPr/>
              </p:nvSpPr>
              <p:spPr bwMode="auto">
                <a:xfrm>
                  <a:off x="3627" y="1690"/>
                  <a:ext cx="119"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sp>
              <p:nvSpPr>
                <p:cNvPr id="16398" name="Rectangle 14"/>
                <p:cNvSpPr>
                  <a:spLocks noChangeArrowheads="1"/>
                </p:cNvSpPr>
                <p:nvPr/>
              </p:nvSpPr>
              <p:spPr bwMode="auto">
                <a:xfrm>
                  <a:off x="3500" y="1690"/>
                  <a:ext cx="121"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sp>
              <p:nvSpPr>
                <p:cNvPr id="16399" name="Rectangle 15"/>
                <p:cNvSpPr>
                  <a:spLocks noChangeArrowheads="1"/>
                </p:cNvSpPr>
                <p:nvPr/>
              </p:nvSpPr>
              <p:spPr bwMode="auto">
                <a:xfrm>
                  <a:off x="3260" y="1690"/>
                  <a:ext cx="121"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sp>
              <p:nvSpPr>
                <p:cNvPr id="16400" name="Rectangle 16"/>
                <p:cNvSpPr>
                  <a:spLocks noChangeArrowheads="1"/>
                </p:cNvSpPr>
                <p:nvPr/>
              </p:nvSpPr>
              <p:spPr bwMode="auto">
                <a:xfrm>
                  <a:off x="3377" y="1690"/>
                  <a:ext cx="122"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sp>
              <p:nvSpPr>
                <p:cNvPr id="16401" name="Rectangle 17"/>
                <p:cNvSpPr>
                  <a:spLocks noChangeArrowheads="1"/>
                </p:cNvSpPr>
                <p:nvPr/>
              </p:nvSpPr>
              <p:spPr bwMode="auto">
                <a:xfrm>
                  <a:off x="3142" y="1690"/>
                  <a:ext cx="121"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grpSp>
          <p:grpSp>
            <p:nvGrpSpPr>
              <p:cNvPr id="29721" name="Group 18"/>
              <p:cNvGrpSpPr>
                <a:grpSpLocks/>
              </p:cNvGrpSpPr>
              <p:nvPr/>
            </p:nvGrpSpPr>
            <p:grpSpPr bwMode="auto">
              <a:xfrm>
                <a:off x="4359" y="1690"/>
                <a:ext cx="604" cy="421"/>
                <a:chOff x="4359" y="1690"/>
                <a:chExt cx="604" cy="421"/>
              </a:xfrm>
            </p:grpSpPr>
            <p:sp>
              <p:nvSpPr>
                <p:cNvPr id="16403" name="Rectangle 19"/>
                <p:cNvSpPr>
                  <a:spLocks noChangeArrowheads="1"/>
                </p:cNvSpPr>
                <p:nvPr/>
              </p:nvSpPr>
              <p:spPr bwMode="auto">
                <a:xfrm>
                  <a:off x="4842" y="1690"/>
                  <a:ext cx="121"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sp>
              <p:nvSpPr>
                <p:cNvPr id="16404" name="Rectangle 20"/>
                <p:cNvSpPr>
                  <a:spLocks noChangeArrowheads="1"/>
                </p:cNvSpPr>
                <p:nvPr/>
              </p:nvSpPr>
              <p:spPr bwMode="auto">
                <a:xfrm>
                  <a:off x="4717" y="1690"/>
                  <a:ext cx="121"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sp>
              <p:nvSpPr>
                <p:cNvPr id="16405" name="Rectangle 21"/>
                <p:cNvSpPr>
                  <a:spLocks noChangeArrowheads="1"/>
                </p:cNvSpPr>
                <p:nvPr/>
              </p:nvSpPr>
              <p:spPr bwMode="auto">
                <a:xfrm>
                  <a:off x="4477" y="1690"/>
                  <a:ext cx="121"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sp>
              <p:nvSpPr>
                <p:cNvPr id="16406" name="Rectangle 22"/>
                <p:cNvSpPr>
                  <a:spLocks noChangeArrowheads="1"/>
                </p:cNvSpPr>
                <p:nvPr/>
              </p:nvSpPr>
              <p:spPr bwMode="auto">
                <a:xfrm>
                  <a:off x="4594" y="1690"/>
                  <a:ext cx="122"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sp>
              <p:nvSpPr>
                <p:cNvPr id="16407" name="Rectangle 23"/>
                <p:cNvSpPr>
                  <a:spLocks noChangeArrowheads="1"/>
                </p:cNvSpPr>
                <p:nvPr/>
              </p:nvSpPr>
              <p:spPr bwMode="auto">
                <a:xfrm>
                  <a:off x="4359" y="1690"/>
                  <a:ext cx="121"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grpSp>
          <p:grpSp>
            <p:nvGrpSpPr>
              <p:cNvPr id="29722" name="Group 24"/>
              <p:cNvGrpSpPr>
                <a:grpSpLocks/>
              </p:cNvGrpSpPr>
              <p:nvPr/>
            </p:nvGrpSpPr>
            <p:grpSpPr bwMode="auto">
              <a:xfrm>
                <a:off x="3750" y="1690"/>
                <a:ext cx="604" cy="421"/>
                <a:chOff x="3750" y="1690"/>
                <a:chExt cx="604" cy="421"/>
              </a:xfrm>
            </p:grpSpPr>
            <p:sp>
              <p:nvSpPr>
                <p:cNvPr id="16409" name="Rectangle 25"/>
                <p:cNvSpPr>
                  <a:spLocks noChangeArrowheads="1"/>
                </p:cNvSpPr>
                <p:nvPr/>
              </p:nvSpPr>
              <p:spPr bwMode="auto">
                <a:xfrm>
                  <a:off x="4235" y="1690"/>
                  <a:ext cx="119"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sp>
              <p:nvSpPr>
                <p:cNvPr id="16410" name="Rectangle 26"/>
                <p:cNvSpPr>
                  <a:spLocks noChangeArrowheads="1"/>
                </p:cNvSpPr>
                <p:nvPr/>
              </p:nvSpPr>
              <p:spPr bwMode="auto">
                <a:xfrm>
                  <a:off x="4108" y="1690"/>
                  <a:ext cx="121"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sp>
              <p:nvSpPr>
                <p:cNvPr id="16411" name="Rectangle 27"/>
                <p:cNvSpPr>
                  <a:spLocks noChangeArrowheads="1"/>
                </p:cNvSpPr>
                <p:nvPr/>
              </p:nvSpPr>
              <p:spPr bwMode="auto">
                <a:xfrm>
                  <a:off x="3867" y="1690"/>
                  <a:ext cx="121"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sp>
              <p:nvSpPr>
                <p:cNvPr id="16412" name="Rectangle 28"/>
                <p:cNvSpPr>
                  <a:spLocks noChangeArrowheads="1"/>
                </p:cNvSpPr>
                <p:nvPr/>
              </p:nvSpPr>
              <p:spPr bwMode="auto">
                <a:xfrm>
                  <a:off x="3987" y="1690"/>
                  <a:ext cx="121"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sp>
              <p:nvSpPr>
                <p:cNvPr id="16413" name="Rectangle 29"/>
                <p:cNvSpPr>
                  <a:spLocks noChangeArrowheads="1"/>
                </p:cNvSpPr>
                <p:nvPr/>
              </p:nvSpPr>
              <p:spPr bwMode="auto">
                <a:xfrm>
                  <a:off x="3748" y="1690"/>
                  <a:ext cx="121"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grpSp>
        </p:grpSp>
        <p:grpSp>
          <p:nvGrpSpPr>
            <p:cNvPr id="29702" name="Group 30"/>
            <p:cNvGrpSpPr>
              <a:grpSpLocks/>
            </p:cNvGrpSpPr>
            <p:nvPr/>
          </p:nvGrpSpPr>
          <p:grpSpPr bwMode="auto">
            <a:xfrm>
              <a:off x="2695" y="682"/>
              <a:ext cx="491" cy="421"/>
              <a:chOff x="2648" y="1690"/>
              <a:chExt cx="491" cy="421"/>
            </a:xfrm>
          </p:grpSpPr>
          <p:sp>
            <p:nvSpPr>
              <p:cNvPr id="16415" name="Rectangle 31"/>
              <p:cNvSpPr>
                <a:spLocks noChangeArrowheads="1"/>
              </p:cNvSpPr>
              <p:nvPr/>
            </p:nvSpPr>
            <p:spPr bwMode="auto">
              <a:xfrm>
                <a:off x="2990" y="1690"/>
                <a:ext cx="149"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sp>
            <p:nvSpPr>
              <p:cNvPr id="16416" name="Rectangle 32"/>
              <p:cNvSpPr>
                <a:spLocks noChangeArrowheads="1"/>
              </p:cNvSpPr>
              <p:nvPr/>
            </p:nvSpPr>
            <p:spPr bwMode="auto">
              <a:xfrm>
                <a:off x="2838" y="1690"/>
                <a:ext cx="149"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sp>
            <p:nvSpPr>
              <p:cNvPr id="16417" name="Rectangle 33"/>
              <p:cNvSpPr>
                <a:spLocks noChangeArrowheads="1"/>
              </p:cNvSpPr>
              <p:nvPr/>
            </p:nvSpPr>
            <p:spPr bwMode="auto">
              <a:xfrm>
                <a:off x="2650" y="1690"/>
                <a:ext cx="191"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grpSp>
        <p:grpSp>
          <p:nvGrpSpPr>
            <p:cNvPr id="29703" name="Group 34"/>
            <p:cNvGrpSpPr>
              <a:grpSpLocks/>
            </p:cNvGrpSpPr>
            <p:nvPr/>
          </p:nvGrpSpPr>
          <p:grpSpPr bwMode="auto">
            <a:xfrm>
              <a:off x="2258" y="682"/>
              <a:ext cx="435" cy="421"/>
              <a:chOff x="2211" y="1690"/>
              <a:chExt cx="435" cy="421"/>
            </a:xfrm>
          </p:grpSpPr>
          <p:sp>
            <p:nvSpPr>
              <p:cNvPr id="16419" name="Rectangle 35"/>
              <p:cNvSpPr>
                <a:spLocks noChangeArrowheads="1"/>
              </p:cNvSpPr>
              <p:nvPr/>
            </p:nvSpPr>
            <p:spPr bwMode="auto">
              <a:xfrm>
                <a:off x="2501" y="1690"/>
                <a:ext cx="143"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sp>
            <p:nvSpPr>
              <p:cNvPr id="16420" name="Rectangle 36"/>
              <p:cNvSpPr>
                <a:spLocks noChangeArrowheads="1"/>
              </p:cNvSpPr>
              <p:nvPr/>
            </p:nvSpPr>
            <p:spPr bwMode="auto">
              <a:xfrm>
                <a:off x="2354" y="1690"/>
                <a:ext cx="144"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sp>
            <p:nvSpPr>
              <p:cNvPr id="16421" name="Rectangle 37"/>
              <p:cNvSpPr>
                <a:spLocks noChangeArrowheads="1"/>
              </p:cNvSpPr>
              <p:nvPr/>
            </p:nvSpPr>
            <p:spPr bwMode="auto">
              <a:xfrm>
                <a:off x="2213" y="1690"/>
                <a:ext cx="143"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grpSp>
        <p:grpSp>
          <p:nvGrpSpPr>
            <p:cNvPr id="29704" name="Group 38"/>
            <p:cNvGrpSpPr>
              <a:grpSpLocks/>
            </p:cNvGrpSpPr>
            <p:nvPr/>
          </p:nvGrpSpPr>
          <p:grpSpPr bwMode="auto">
            <a:xfrm>
              <a:off x="1240" y="682"/>
              <a:ext cx="411" cy="420"/>
              <a:chOff x="1193" y="1690"/>
              <a:chExt cx="411" cy="420"/>
            </a:xfrm>
          </p:grpSpPr>
          <p:sp>
            <p:nvSpPr>
              <p:cNvPr id="16423" name="Rectangle 39"/>
              <p:cNvSpPr>
                <a:spLocks noChangeArrowheads="1"/>
              </p:cNvSpPr>
              <p:nvPr/>
            </p:nvSpPr>
            <p:spPr bwMode="auto">
              <a:xfrm>
                <a:off x="1391" y="1690"/>
                <a:ext cx="211" cy="420"/>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sp>
            <p:nvSpPr>
              <p:cNvPr id="16424" name="Rectangle 40"/>
              <p:cNvSpPr>
                <a:spLocks noChangeArrowheads="1"/>
              </p:cNvSpPr>
              <p:nvPr/>
            </p:nvSpPr>
            <p:spPr bwMode="auto">
              <a:xfrm>
                <a:off x="1193" y="1690"/>
                <a:ext cx="211" cy="420"/>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grpSp>
        <p:grpSp>
          <p:nvGrpSpPr>
            <p:cNvPr id="29705" name="Group 41"/>
            <p:cNvGrpSpPr>
              <a:grpSpLocks/>
            </p:cNvGrpSpPr>
            <p:nvPr/>
          </p:nvGrpSpPr>
          <p:grpSpPr bwMode="auto">
            <a:xfrm>
              <a:off x="1652" y="682"/>
              <a:ext cx="604" cy="421"/>
              <a:chOff x="1605" y="1690"/>
              <a:chExt cx="604" cy="421"/>
            </a:xfrm>
          </p:grpSpPr>
          <p:sp>
            <p:nvSpPr>
              <p:cNvPr id="16426" name="Rectangle 42"/>
              <p:cNvSpPr>
                <a:spLocks noChangeArrowheads="1"/>
              </p:cNvSpPr>
              <p:nvPr/>
            </p:nvSpPr>
            <p:spPr bwMode="auto">
              <a:xfrm>
                <a:off x="2086" y="1690"/>
                <a:ext cx="121"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sp>
            <p:nvSpPr>
              <p:cNvPr id="16427" name="Rectangle 43"/>
              <p:cNvSpPr>
                <a:spLocks noChangeArrowheads="1"/>
              </p:cNvSpPr>
              <p:nvPr/>
            </p:nvSpPr>
            <p:spPr bwMode="auto">
              <a:xfrm>
                <a:off x="1962" y="1690"/>
                <a:ext cx="121"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sp>
            <p:nvSpPr>
              <p:cNvPr id="16428" name="Rectangle 44"/>
              <p:cNvSpPr>
                <a:spLocks noChangeArrowheads="1"/>
              </p:cNvSpPr>
              <p:nvPr/>
            </p:nvSpPr>
            <p:spPr bwMode="auto">
              <a:xfrm>
                <a:off x="1723" y="1690"/>
                <a:ext cx="119"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sp>
            <p:nvSpPr>
              <p:cNvPr id="16429" name="Rectangle 45"/>
              <p:cNvSpPr>
                <a:spLocks noChangeArrowheads="1"/>
              </p:cNvSpPr>
              <p:nvPr/>
            </p:nvSpPr>
            <p:spPr bwMode="auto">
              <a:xfrm>
                <a:off x="1841" y="1690"/>
                <a:ext cx="119"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sp>
            <p:nvSpPr>
              <p:cNvPr id="16430" name="Rectangle 46"/>
              <p:cNvSpPr>
                <a:spLocks noChangeArrowheads="1"/>
              </p:cNvSpPr>
              <p:nvPr/>
            </p:nvSpPr>
            <p:spPr bwMode="auto">
              <a:xfrm>
                <a:off x="1605" y="1690"/>
                <a:ext cx="119" cy="421"/>
              </a:xfrm>
              <a:prstGeom prst="rect">
                <a:avLst/>
              </a:prstGeom>
              <a:solidFill>
                <a:srgbClr val="CECECE"/>
              </a:solidFill>
              <a:ln w="12700">
                <a:solidFill>
                  <a:schemeClr val="bg2"/>
                </a:solidFill>
                <a:miter lim="800000"/>
                <a:headEnd/>
                <a:tailEnd/>
              </a:ln>
              <a:effectLst/>
            </p:spPr>
            <p:txBody>
              <a:bodyPr wrap="none" anchor="ctr"/>
              <a:lstStyle/>
              <a:p>
                <a:pPr algn="ctr" eaLnBrk="0" hangingPunct="0">
                  <a:defRPr/>
                </a:pPr>
                <a:endParaRPr lang="en-US">
                  <a:latin typeface="+mn-lt"/>
                </a:endParaRPr>
              </a:p>
            </p:txBody>
          </p:sp>
        </p:grpSp>
        <p:sp>
          <p:nvSpPr>
            <p:cNvPr id="16431" name="Rectangle 47"/>
            <p:cNvSpPr>
              <a:spLocks noChangeArrowheads="1"/>
            </p:cNvSpPr>
            <p:nvPr/>
          </p:nvSpPr>
          <p:spPr bwMode="auto">
            <a:xfrm flipH="1">
              <a:off x="1722" y="763"/>
              <a:ext cx="3378" cy="245"/>
            </a:xfrm>
            <a:prstGeom prst="rect">
              <a:avLst/>
            </a:prstGeom>
            <a:solidFill>
              <a:srgbClr val="CECECE"/>
            </a:solidFill>
            <a:ln w="9525">
              <a:noFill/>
              <a:miter lim="800000"/>
              <a:headEnd/>
              <a:tailEnd/>
            </a:ln>
            <a:effectLst/>
          </p:spPr>
          <p:txBody>
            <a:bodyPr lIns="92075" tIns="46038" rIns="92075" bIns="46038">
              <a:spAutoFit/>
            </a:bodyPr>
            <a:lstStyle/>
            <a:p>
              <a:pPr algn="ctr" eaLnBrk="0" hangingPunct="0">
                <a:defRPr/>
              </a:pPr>
              <a:r>
                <a:rPr lang="en-US" sz="2000">
                  <a:latin typeface="+mn-lt"/>
                </a:rPr>
                <a:t>          </a:t>
              </a:r>
              <a:r>
                <a:rPr lang="en-US" sz="2000">
                  <a:solidFill>
                    <a:schemeClr val="bg2"/>
                  </a:solidFill>
                  <a:latin typeface="+mn-lt"/>
                </a:rPr>
                <a:t>Information Fields    </a:t>
              </a:r>
            </a:p>
          </p:txBody>
        </p:sp>
      </p:grpSp>
    </p:spTree>
    <p:extLst>
      <p:ext uri="{BB962C8B-B14F-4D97-AF65-F5344CB8AC3E}">
        <p14:creationId xmlns:p14="http://schemas.microsoft.com/office/powerpoint/2010/main" val="4039601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Title 198"/>
          <p:cNvSpPr>
            <a:spLocks noGrp="1"/>
          </p:cNvSpPr>
          <p:nvPr>
            <p:ph type="title" idx="4294967295"/>
          </p:nvPr>
        </p:nvSpPr>
        <p:spPr>
          <a:xfrm>
            <a:off x="0" y="0"/>
            <a:ext cx="9144000" cy="1143000"/>
          </a:xfrm>
        </p:spPr>
        <p:txBody>
          <a:bodyPr>
            <a:normAutofit/>
            <a:scene3d>
              <a:camera prst="orthographicFront"/>
              <a:lightRig rig="soft" dir="t">
                <a:rot lat="0" lon="0" rev="16800000"/>
              </a:lightRig>
            </a:scene3d>
            <a:sp3d prstMaterial="softEdge">
              <a:bevelT w="38100" h="38100"/>
            </a:sp3d>
          </a:bodyPr>
          <a:lstStyle/>
          <a:p>
            <a:pPr algn="ctr" eaLnBrk="1" fontAlgn="auto" hangingPunct="1">
              <a:spcAft>
                <a:spcPts val="0"/>
              </a:spcAft>
              <a:defRPr/>
            </a:pPr>
            <a:r>
              <a:rPr lang="en-US" sz="2800" b="1">
                <a:solidFill>
                  <a:schemeClr val="accent2">
                    <a:lumMod val="75000"/>
                  </a:schemeClr>
                </a:solidFill>
                <a:latin typeface="+mn-lt"/>
              </a:rPr>
              <a:t>Estimated Time of Day</a:t>
            </a:r>
          </a:p>
        </p:txBody>
      </p:sp>
      <p:sp>
        <p:nvSpPr>
          <p:cNvPr id="31746" name="Content Placeholder 199"/>
          <p:cNvSpPr>
            <a:spLocks noGrp="1"/>
          </p:cNvSpPr>
          <p:nvPr>
            <p:ph idx="4294967295"/>
          </p:nvPr>
        </p:nvSpPr>
        <p:spPr>
          <a:xfrm>
            <a:off x="0" y="1600200"/>
            <a:ext cx="5257800" cy="4525963"/>
          </a:xfrm>
        </p:spPr>
        <p:txBody>
          <a:bodyPr/>
          <a:lstStyle/>
          <a:p>
            <a:pPr eaLnBrk="1" hangingPunct="1"/>
            <a:r>
              <a:rPr lang="en-US" sz="2000"/>
              <a:t>An entering unit must guess at network time</a:t>
            </a:r>
            <a:endParaRPr lang="en-US" sz="2000">
              <a:cs typeface="Arial"/>
            </a:endParaRPr>
          </a:p>
          <a:p>
            <a:pPr eaLnBrk="1" hangingPunct="1"/>
            <a:endParaRPr lang="en-US" sz="2000">
              <a:cs typeface="Arial"/>
            </a:endParaRPr>
          </a:p>
          <a:p>
            <a:pPr eaLnBrk="1" hangingPunct="1"/>
            <a:r>
              <a:rPr lang="en-US" sz="2000"/>
              <a:t>This guess is used to calculate the proper reception codes</a:t>
            </a:r>
            <a:endParaRPr lang="en-US" sz="2000">
              <a:cs typeface="Arial"/>
            </a:endParaRPr>
          </a:p>
          <a:p>
            <a:pPr eaLnBrk="1" hangingPunct="1"/>
            <a:endParaRPr lang="en-US" sz="2000">
              <a:cs typeface="Arial"/>
            </a:endParaRPr>
          </a:p>
          <a:p>
            <a:pPr eaLnBrk="1" hangingPunct="1"/>
            <a:r>
              <a:rPr lang="en-US" sz="2000"/>
              <a:t>Large time estimate errors will delay entry</a:t>
            </a:r>
            <a:endParaRPr lang="en-US" sz="2000">
              <a:cs typeface="Arial"/>
            </a:endParaRPr>
          </a:p>
          <a:p>
            <a:pPr eaLnBrk="1" hangingPunct="1"/>
            <a:endParaRPr lang="en-US" sz="2000">
              <a:cs typeface="Arial"/>
            </a:endParaRPr>
          </a:p>
          <a:p>
            <a:pPr eaLnBrk="1" hangingPunct="1"/>
            <a:r>
              <a:rPr lang="en-US" sz="2000"/>
              <a:t>Recommended entry accuracy is </a:t>
            </a:r>
            <a:r>
              <a:rPr lang="en-US" sz="2000" b="1" baseline="20000"/>
              <a:t>+</a:t>
            </a:r>
            <a:r>
              <a:rPr lang="en-US" sz="2000"/>
              <a:t>/</a:t>
            </a:r>
            <a:r>
              <a:rPr lang="en-US" sz="2000" b="1"/>
              <a:t>-</a:t>
            </a:r>
            <a:r>
              <a:rPr lang="en-US" sz="2000"/>
              <a:t>6 seconds</a:t>
            </a:r>
            <a:endParaRPr lang="en-US" sz="2000">
              <a:cs typeface="Arial"/>
            </a:endParaRPr>
          </a:p>
          <a:p>
            <a:pPr eaLnBrk="1" hangingPunct="1"/>
            <a:endParaRPr lang="en-US" sz="2000">
              <a:cs typeface="Arial"/>
            </a:endParaRPr>
          </a:p>
        </p:txBody>
      </p:sp>
      <p:sp>
        <p:nvSpPr>
          <p:cNvPr id="31747" name="Freeform 4"/>
          <p:cNvSpPr>
            <a:spLocks/>
          </p:cNvSpPr>
          <p:nvPr/>
        </p:nvSpPr>
        <p:spPr bwMode="auto">
          <a:xfrm>
            <a:off x="6391275" y="3810000"/>
            <a:ext cx="1020763" cy="866775"/>
          </a:xfrm>
          <a:custGeom>
            <a:avLst/>
            <a:gdLst>
              <a:gd name="T0" fmla="*/ 0 w 643"/>
              <a:gd name="T1" fmla="*/ 2147483647 h 546"/>
              <a:gd name="T2" fmla="*/ 2147483647 w 643"/>
              <a:gd name="T3" fmla="*/ 2147483647 h 546"/>
              <a:gd name="T4" fmla="*/ 2147483647 w 643"/>
              <a:gd name="T5" fmla="*/ 2147483647 h 546"/>
              <a:gd name="T6" fmla="*/ 2147483647 w 643"/>
              <a:gd name="T7" fmla="*/ 0 h 546"/>
              <a:gd name="T8" fmla="*/ 0 60000 65536"/>
              <a:gd name="T9" fmla="*/ 0 60000 65536"/>
              <a:gd name="T10" fmla="*/ 0 60000 65536"/>
              <a:gd name="T11" fmla="*/ 0 60000 65536"/>
              <a:gd name="T12" fmla="*/ 0 w 643"/>
              <a:gd name="T13" fmla="*/ 0 h 546"/>
              <a:gd name="T14" fmla="*/ 643 w 643"/>
              <a:gd name="T15" fmla="*/ 546 h 546"/>
            </a:gdLst>
            <a:ahLst/>
            <a:cxnLst>
              <a:cxn ang="T8">
                <a:pos x="T0" y="T1"/>
              </a:cxn>
              <a:cxn ang="T9">
                <a:pos x="T2" y="T3"/>
              </a:cxn>
              <a:cxn ang="T10">
                <a:pos x="T4" y="T5"/>
              </a:cxn>
              <a:cxn ang="T11">
                <a:pos x="T6" y="T7"/>
              </a:cxn>
            </a:cxnLst>
            <a:rect l="T12" t="T13" r="T14" b="T15"/>
            <a:pathLst>
              <a:path w="643" h="546">
                <a:moveTo>
                  <a:pt x="0" y="545"/>
                </a:moveTo>
                <a:lnTo>
                  <a:pt x="364" y="221"/>
                </a:lnTo>
                <a:lnTo>
                  <a:pt x="303" y="341"/>
                </a:lnTo>
                <a:lnTo>
                  <a:pt x="642" y="0"/>
                </a:lnTo>
              </a:path>
            </a:pathLst>
          </a:custGeom>
          <a:noFill/>
          <a:ln w="12700" cap="rnd" cmpd="sng">
            <a:solidFill>
              <a:schemeClr val="bg1"/>
            </a:solidFill>
            <a:prstDash val="solid"/>
            <a:round/>
            <a:headEnd type="none" w="sm" len="sm"/>
            <a:tailEnd type="none" w="sm" len="sm"/>
          </a:ln>
        </p:spPr>
        <p:txBody>
          <a:bodyPr/>
          <a:lstStyle/>
          <a:p>
            <a:endParaRPr lang="en-US"/>
          </a:p>
        </p:txBody>
      </p:sp>
      <p:grpSp>
        <p:nvGrpSpPr>
          <p:cNvPr id="31748" name="Group 5"/>
          <p:cNvGrpSpPr>
            <a:grpSpLocks/>
          </p:cNvGrpSpPr>
          <p:nvPr/>
        </p:nvGrpSpPr>
        <p:grpSpPr bwMode="auto">
          <a:xfrm>
            <a:off x="6324600" y="1752600"/>
            <a:ext cx="1022350" cy="1054100"/>
            <a:chOff x="3384" y="1480"/>
            <a:chExt cx="644" cy="664"/>
          </a:xfrm>
        </p:grpSpPr>
        <p:grpSp>
          <p:nvGrpSpPr>
            <p:cNvPr id="31829" name="Group 6"/>
            <p:cNvGrpSpPr>
              <a:grpSpLocks/>
            </p:cNvGrpSpPr>
            <p:nvPr/>
          </p:nvGrpSpPr>
          <p:grpSpPr bwMode="auto">
            <a:xfrm>
              <a:off x="3403" y="1480"/>
              <a:ext cx="625" cy="664"/>
              <a:chOff x="3403" y="1480"/>
              <a:chExt cx="625" cy="664"/>
            </a:xfrm>
          </p:grpSpPr>
          <p:grpSp>
            <p:nvGrpSpPr>
              <p:cNvPr id="31843" name="Group 7"/>
              <p:cNvGrpSpPr>
                <a:grpSpLocks/>
              </p:cNvGrpSpPr>
              <p:nvPr/>
            </p:nvGrpSpPr>
            <p:grpSpPr bwMode="auto">
              <a:xfrm>
                <a:off x="3403" y="1480"/>
                <a:ext cx="625" cy="664"/>
                <a:chOff x="3403" y="1480"/>
                <a:chExt cx="625" cy="664"/>
              </a:xfrm>
            </p:grpSpPr>
            <p:sp>
              <p:nvSpPr>
                <p:cNvPr id="31848" name="Oval 8"/>
                <p:cNvSpPr>
                  <a:spLocks noChangeArrowheads="1"/>
                </p:cNvSpPr>
                <p:nvPr/>
              </p:nvSpPr>
              <p:spPr bwMode="auto">
                <a:xfrm>
                  <a:off x="3403" y="1480"/>
                  <a:ext cx="625" cy="664"/>
                </a:xfrm>
                <a:prstGeom prst="ellipse">
                  <a:avLst/>
                </a:prstGeom>
                <a:solidFill>
                  <a:schemeClr val="accent1"/>
                </a:solidFill>
                <a:ln w="12700">
                  <a:solidFill>
                    <a:schemeClr val="tx1"/>
                  </a:solidFill>
                  <a:round/>
                  <a:headEnd/>
                  <a:tailEnd/>
                </a:ln>
              </p:spPr>
              <p:txBody>
                <a:bodyPr wrap="none" anchor="ctr"/>
                <a:lstStyle/>
                <a:p>
                  <a:pPr algn="ctr" eaLnBrk="0" hangingPunct="0"/>
                  <a:endParaRPr lang="en-CA"/>
                </a:p>
              </p:txBody>
            </p:sp>
            <p:sp>
              <p:nvSpPr>
                <p:cNvPr id="31849" name="Oval 9"/>
                <p:cNvSpPr>
                  <a:spLocks noChangeArrowheads="1"/>
                </p:cNvSpPr>
                <p:nvPr/>
              </p:nvSpPr>
              <p:spPr bwMode="auto">
                <a:xfrm>
                  <a:off x="3437" y="1521"/>
                  <a:ext cx="557" cy="579"/>
                </a:xfrm>
                <a:prstGeom prst="ellipse">
                  <a:avLst/>
                </a:prstGeom>
                <a:solidFill>
                  <a:srgbClr val="CECECE"/>
                </a:solidFill>
                <a:ln w="12700">
                  <a:solidFill>
                    <a:schemeClr val="tx1"/>
                  </a:solidFill>
                  <a:round/>
                  <a:headEnd/>
                  <a:tailEnd/>
                </a:ln>
              </p:spPr>
              <p:txBody>
                <a:bodyPr wrap="none" anchor="ctr"/>
                <a:lstStyle/>
                <a:p>
                  <a:pPr algn="ctr" eaLnBrk="0" hangingPunct="0"/>
                  <a:endParaRPr lang="en-CA"/>
                </a:p>
              </p:txBody>
            </p:sp>
          </p:grpSp>
          <p:sp>
            <p:nvSpPr>
              <p:cNvPr id="31844" name="Oval 10"/>
              <p:cNvSpPr>
                <a:spLocks noChangeArrowheads="1"/>
              </p:cNvSpPr>
              <p:nvPr/>
            </p:nvSpPr>
            <p:spPr bwMode="auto">
              <a:xfrm>
                <a:off x="3440" y="1808"/>
                <a:ext cx="279" cy="18"/>
              </a:xfrm>
              <a:prstGeom prst="ellipse">
                <a:avLst/>
              </a:prstGeom>
              <a:solidFill>
                <a:schemeClr val="hlink"/>
              </a:solidFill>
              <a:ln w="12700">
                <a:solidFill>
                  <a:schemeClr val="tx1"/>
                </a:solidFill>
                <a:round/>
                <a:headEnd/>
                <a:tailEnd/>
              </a:ln>
            </p:spPr>
            <p:txBody>
              <a:bodyPr wrap="none" anchor="ctr"/>
              <a:lstStyle/>
              <a:p>
                <a:pPr algn="ctr" eaLnBrk="0" hangingPunct="0"/>
                <a:endParaRPr lang="en-CA"/>
              </a:p>
            </p:txBody>
          </p:sp>
          <p:sp>
            <p:nvSpPr>
              <p:cNvPr id="31845" name="Oval 11"/>
              <p:cNvSpPr>
                <a:spLocks noChangeArrowheads="1"/>
              </p:cNvSpPr>
              <p:nvPr/>
            </p:nvSpPr>
            <p:spPr bwMode="auto">
              <a:xfrm rot="-2520000">
                <a:off x="3682" y="1753"/>
                <a:ext cx="159" cy="17"/>
              </a:xfrm>
              <a:prstGeom prst="ellipse">
                <a:avLst/>
              </a:prstGeom>
              <a:solidFill>
                <a:schemeClr val="hlink"/>
              </a:solidFill>
              <a:ln w="12700">
                <a:solidFill>
                  <a:schemeClr val="tx1"/>
                </a:solidFill>
                <a:round/>
                <a:headEnd/>
                <a:tailEnd/>
              </a:ln>
            </p:spPr>
            <p:txBody>
              <a:bodyPr wrap="none" anchor="ctr"/>
              <a:lstStyle/>
              <a:p>
                <a:pPr algn="ctr" eaLnBrk="0" hangingPunct="0"/>
                <a:endParaRPr lang="en-CA"/>
              </a:p>
            </p:txBody>
          </p:sp>
          <p:sp>
            <p:nvSpPr>
              <p:cNvPr id="31846" name="Line 12"/>
              <p:cNvSpPr>
                <a:spLocks noChangeShapeType="1"/>
              </p:cNvSpPr>
              <p:nvPr/>
            </p:nvSpPr>
            <p:spPr bwMode="auto">
              <a:xfrm>
                <a:off x="3710" y="1819"/>
                <a:ext cx="213" cy="13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31847" name="Oval 13"/>
              <p:cNvSpPr>
                <a:spLocks noChangeArrowheads="1"/>
              </p:cNvSpPr>
              <p:nvPr/>
            </p:nvSpPr>
            <p:spPr bwMode="auto">
              <a:xfrm>
                <a:off x="3699" y="1798"/>
                <a:ext cx="27" cy="34"/>
              </a:xfrm>
              <a:prstGeom prst="ellipse">
                <a:avLst/>
              </a:prstGeom>
              <a:solidFill>
                <a:schemeClr val="tx1"/>
              </a:solidFill>
              <a:ln w="12700">
                <a:solidFill>
                  <a:schemeClr val="tx1"/>
                </a:solidFill>
                <a:round/>
                <a:headEnd/>
                <a:tailEnd/>
              </a:ln>
            </p:spPr>
            <p:txBody>
              <a:bodyPr wrap="none" anchor="ctr"/>
              <a:lstStyle/>
              <a:p>
                <a:pPr algn="ctr" eaLnBrk="0" hangingPunct="0"/>
                <a:endParaRPr lang="en-CA"/>
              </a:p>
            </p:txBody>
          </p:sp>
        </p:grpSp>
        <p:grpSp>
          <p:nvGrpSpPr>
            <p:cNvPr id="31830" name="Group 14"/>
            <p:cNvGrpSpPr>
              <a:grpSpLocks/>
            </p:cNvGrpSpPr>
            <p:nvPr/>
          </p:nvGrpSpPr>
          <p:grpSpPr bwMode="auto">
            <a:xfrm>
              <a:off x="3384" y="1505"/>
              <a:ext cx="637" cy="617"/>
              <a:chOff x="3384" y="1505"/>
              <a:chExt cx="637" cy="617"/>
            </a:xfrm>
          </p:grpSpPr>
          <p:sp>
            <p:nvSpPr>
              <p:cNvPr id="31831" name="Rectangle 15"/>
              <p:cNvSpPr>
                <a:spLocks noChangeArrowheads="1"/>
              </p:cNvSpPr>
              <p:nvPr/>
            </p:nvSpPr>
            <p:spPr bwMode="auto">
              <a:xfrm>
                <a:off x="3724" y="1530"/>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1</a:t>
                </a:r>
              </a:p>
            </p:txBody>
          </p:sp>
          <p:sp>
            <p:nvSpPr>
              <p:cNvPr id="31832" name="Rectangle 16"/>
              <p:cNvSpPr>
                <a:spLocks noChangeArrowheads="1"/>
              </p:cNvSpPr>
              <p:nvPr/>
            </p:nvSpPr>
            <p:spPr bwMode="auto">
              <a:xfrm>
                <a:off x="3817" y="1616"/>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2</a:t>
                </a:r>
              </a:p>
            </p:txBody>
          </p:sp>
          <p:sp>
            <p:nvSpPr>
              <p:cNvPr id="31833" name="Rectangle 17"/>
              <p:cNvSpPr>
                <a:spLocks noChangeArrowheads="1"/>
              </p:cNvSpPr>
              <p:nvPr/>
            </p:nvSpPr>
            <p:spPr bwMode="auto">
              <a:xfrm>
                <a:off x="3857" y="1729"/>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3</a:t>
                </a:r>
              </a:p>
            </p:txBody>
          </p:sp>
          <p:sp>
            <p:nvSpPr>
              <p:cNvPr id="31834" name="Rectangle 18"/>
              <p:cNvSpPr>
                <a:spLocks noChangeArrowheads="1"/>
              </p:cNvSpPr>
              <p:nvPr/>
            </p:nvSpPr>
            <p:spPr bwMode="auto">
              <a:xfrm>
                <a:off x="3825" y="1847"/>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4</a:t>
                </a:r>
              </a:p>
            </p:txBody>
          </p:sp>
          <p:sp>
            <p:nvSpPr>
              <p:cNvPr id="31835" name="Rectangle 19"/>
              <p:cNvSpPr>
                <a:spLocks noChangeArrowheads="1"/>
              </p:cNvSpPr>
              <p:nvPr/>
            </p:nvSpPr>
            <p:spPr bwMode="auto">
              <a:xfrm>
                <a:off x="3737" y="1928"/>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5</a:t>
                </a:r>
              </a:p>
            </p:txBody>
          </p:sp>
          <p:sp>
            <p:nvSpPr>
              <p:cNvPr id="31836" name="Rectangle 20"/>
              <p:cNvSpPr>
                <a:spLocks noChangeArrowheads="1"/>
              </p:cNvSpPr>
              <p:nvPr/>
            </p:nvSpPr>
            <p:spPr bwMode="auto">
              <a:xfrm>
                <a:off x="3622" y="1949"/>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6</a:t>
                </a:r>
              </a:p>
            </p:txBody>
          </p:sp>
          <p:sp>
            <p:nvSpPr>
              <p:cNvPr id="31837" name="Rectangle 21"/>
              <p:cNvSpPr>
                <a:spLocks noChangeArrowheads="1"/>
              </p:cNvSpPr>
              <p:nvPr/>
            </p:nvSpPr>
            <p:spPr bwMode="auto">
              <a:xfrm>
                <a:off x="3598" y="1505"/>
                <a:ext cx="212"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12</a:t>
                </a:r>
              </a:p>
            </p:txBody>
          </p:sp>
          <p:sp>
            <p:nvSpPr>
              <p:cNvPr id="31838" name="Rectangle 22"/>
              <p:cNvSpPr>
                <a:spLocks noChangeArrowheads="1"/>
              </p:cNvSpPr>
              <p:nvPr/>
            </p:nvSpPr>
            <p:spPr bwMode="auto">
              <a:xfrm>
                <a:off x="3502" y="1926"/>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7</a:t>
                </a:r>
              </a:p>
            </p:txBody>
          </p:sp>
          <p:sp>
            <p:nvSpPr>
              <p:cNvPr id="31839" name="Rectangle 23"/>
              <p:cNvSpPr>
                <a:spLocks noChangeArrowheads="1"/>
              </p:cNvSpPr>
              <p:nvPr/>
            </p:nvSpPr>
            <p:spPr bwMode="auto">
              <a:xfrm>
                <a:off x="3419" y="1847"/>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8</a:t>
                </a:r>
              </a:p>
            </p:txBody>
          </p:sp>
          <p:sp>
            <p:nvSpPr>
              <p:cNvPr id="31840" name="Rectangle 24"/>
              <p:cNvSpPr>
                <a:spLocks noChangeArrowheads="1"/>
              </p:cNvSpPr>
              <p:nvPr/>
            </p:nvSpPr>
            <p:spPr bwMode="auto">
              <a:xfrm>
                <a:off x="3384" y="1741"/>
                <a:ext cx="164"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9</a:t>
                </a:r>
              </a:p>
            </p:txBody>
          </p:sp>
          <p:sp>
            <p:nvSpPr>
              <p:cNvPr id="31841" name="Rectangle 25"/>
              <p:cNvSpPr>
                <a:spLocks noChangeArrowheads="1"/>
              </p:cNvSpPr>
              <p:nvPr/>
            </p:nvSpPr>
            <p:spPr bwMode="auto">
              <a:xfrm>
                <a:off x="3405" y="1637"/>
                <a:ext cx="212"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10</a:t>
                </a:r>
              </a:p>
            </p:txBody>
          </p:sp>
          <p:sp>
            <p:nvSpPr>
              <p:cNvPr id="31842" name="Rectangle 26"/>
              <p:cNvSpPr>
                <a:spLocks noChangeArrowheads="1"/>
              </p:cNvSpPr>
              <p:nvPr/>
            </p:nvSpPr>
            <p:spPr bwMode="auto">
              <a:xfrm>
                <a:off x="3485" y="1551"/>
                <a:ext cx="212" cy="173"/>
              </a:xfrm>
              <a:prstGeom prst="rect">
                <a:avLst/>
              </a:prstGeom>
              <a:noFill/>
              <a:ln w="9525">
                <a:noFill/>
                <a:miter lim="800000"/>
                <a:headEnd/>
                <a:tailEnd/>
              </a:ln>
            </p:spPr>
            <p:txBody>
              <a:bodyPr wrap="none" lIns="92075" tIns="46038" rIns="92075" bIns="46038">
                <a:spAutoFit/>
              </a:bodyPr>
              <a:lstStyle/>
              <a:p>
                <a:pPr eaLnBrk="0" hangingPunct="0"/>
                <a:r>
                  <a:rPr lang="en-US" sz="1200" b="1">
                    <a:solidFill>
                      <a:schemeClr val="tx1"/>
                    </a:solidFill>
                    <a:latin typeface="Times New Roman" pitchFamily="18" charset="0"/>
                  </a:rPr>
                  <a:t>11</a:t>
                </a:r>
              </a:p>
            </p:txBody>
          </p:sp>
        </p:grpSp>
      </p:grpSp>
      <p:sp>
        <p:nvSpPr>
          <p:cNvPr id="17435" name="Rectangle 27"/>
          <p:cNvSpPr>
            <a:spLocks noChangeArrowheads="1"/>
          </p:cNvSpPr>
          <p:nvPr/>
        </p:nvSpPr>
        <p:spPr bwMode="auto">
          <a:xfrm>
            <a:off x="7356475" y="2925763"/>
            <a:ext cx="419100" cy="708025"/>
          </a:xfrm>
          <a:prstGeom prst="rect">
            <a:avLst/>
          </a:prstGeom>
          <a:noFill/>
          <a:ln w="9525">
            <a:noFill/>
            <a:miter lim="800000"/>
            <a:headEnd/>
            <a:tailEnd/>
          </a:ln>
          <a:effectLst/>
        </p:spPr>
        <p:txBody>
          <a:bodyPr wrap="none" lIns="92075" tIns="46038" rIns="92075" bIns="46038">
            <a:spAutoFit/>
          </a:bodyPr>
          <a:lstStyle/>
          <a:p>
            <a:pPr eaLnBrk="0" hangingPunct="0">
              <a:defRPr/>
            </a:pPr>
            <a:r>
              <a:rPr lang="en-US" sz="4000" b="1">
                <a:solidFill>
                  <a:schemeClr val="hlink"/>
                </a:solidFill>
                <a:latin typeface="+mn-lt"/>
              </a:rPr>
              <a:t>?</a:t>
            </a:r>
          </a:p>
        </p:txBody>
      </p:sp>
      <p:grpSp>
        <p:nvGrpSpPr>
          <p:cNvPr id="31750" name="Group 28"/>
          <p:cNvGrpSpPr>
            <a:grpSpLocks/>
          </p:cNvGrpSpPr>
          <p:nvPr/>
        </p:nvGrpSpPr>
        <p:grpSpPr bwMode="auto">
          <a:xfrm>
            <a:off x="5848350" y="4502150"/>
            <a:ext cx="900113" cy="642938"/>
            <a:chOff x="3684" y="2836"/>
            <a:chExt cx="567" cy="405"/>
          </a:xfrm>
        </p:grpSpPr>
        <p:sp>
          <p:nvSpPr>
            <p:cNvPr id="31752" name="Freeform 29"/>
            <p:cNvSpPr>
              <a:spLocks/>
            </p:cNvSpPr>
            <p:nvPr/>
          </p:nvSpPr>
          <p:spPr bwMode="auto">
            <a:xfrm>
              <a:off x="3684" y="3075"/>
              <a:ext cx="333" cy="31"/>
            </a:xfrm>
            <a:custGeom>
              <a:avLst/>
              <a:gdLst>
                <a:gd name="T0" fmla="*/ 47 w 333"/>
                <a:gd name="T1" fmla="*/ 30 h 31"/>
                <a:gd name="T2" fmla="*/ 47 w 333"/>
                <a:gd name="T3" fmla="*/ 24 h 31"/>
                <a:gd name="T4" fmla="*/ 22 w 333"/>
                <a:gd name="T5" fmla="*/ 24 h 31"/>
                <a:gd name="T6" fmla="*/ 0 w 333"/>
                <a:gd name="T7" fmla="*/ 18 h 31"/>
                <a:gd name="T8" fmla="*/ 0 w 333"/>
                <a:gd name="T9" fmla="*/ 4 h 31"/>
                <a:gd name="T10" fmla="*/ 12 w 333"/>
                <a:gd name="T11" fmla="*/ 0 h 31"/>
                <a:gd name="T12" fmla="*/ 22 w 333"/>
                <a:gd name="T13" fmla="*/ 1 h 31"/>
                <a:gd name="T14" fmla="*/ 24 w 333"/>
                <a:gd name="T15" fmla="*/ 0 h 31"/>
                <a:gd name="T16" fmla="*/ 76 w 333"/>
                <a:gd name="T17" fmla="*/ 0 h 31"/>
                <a:gd name="T18" fmla="*/ 74 w 333"/>
                <a:gd name="T19" fmla="*/ 4 h 31"/>
                <a:gd name="T20" fmla="*/ 73 w 333"/>
                <a:gd name="T21" fmla="*/ 7 h 31"/>
                <a:gd name="T22" fmla="*/ 103 w 333"/>
                <a:gd name="T23" fmla="*/ 7 h 31"/>
                <a:gd name="T24" fmla="*/ 103 w 333"/>
                <a:gd name="T25" fmla="*/ 1 h 31"/>
                <a:gd name="T26" fmla="*/ 105 w 333"/>
                <a:gd name="T27" fmla="*/ 0 h 31"/>
                <a:gd name="T28" fmla="*/ 332 w 333"/>
                <a:gd name="T29" fmla="*/ 0 h 31"/>
                <a:gd name="T30" fmla="*/ 332 w 333"/>
                <a:gd name="T31" fmla="*/ 24 h 31"/>
                <a:gd name="T32" fmla="*/ 313 w 333"/>
                <a:gd name="T33" fmla="*/ 24 h 31"/>
                <a:gd name="T34" fmla="*/ 314 w 333"/>
                <a:gd name="T35" fmla="*/ 30 h 31"/>
                <a:gd name="T36" fmla="*/ 47 w 333"/>
                <a:gd name="T37" fmla="*/ 30 h 3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33"/>
                <a:gd name="T58" fmla="*/ 0 h 31"/>
                <a:gd name="T59" fmla="*/ 333 w 333"/>
                <a:gd name="T60" fmla="*/ 31 h 3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33" h="31">
                  <a:moveTo>
                    <a:pt x="47" y="30"/>
                  </a:moveTo>
                  <a:lnTo>
                    <a:pt x="47" y="24"/>
                  </a:lnTo>
                  <a:lnTo>
                    <a:pt x="22" y="24"/>
                  </a:lnTo>
                  <a:lnTo>
                    <a:pt x="0" y="18"/>
                  </a:lnTo>
                  <a:lnTo>
                    <a:pt x="0" y="4"/>
                  </a:lnTo>
                  <a:lnTo>
                    <a:pt x="12" y="0"/>
                  </a:lnTo>
                  <a:lnTo>
                    <a:pt x="22" y="1"/>
                  </a:lnTo>
                  <a:lnTo>
                    <a:pt x="24" y="0"/>
                  </a:lnTo>
                  <a:lnTo>
                    <a:pt x="76" y="0"/>
                  </a:lnTo>
                  <a:lnTo>
                    <a:pt x="74" y="4"/>
                  </a:lnTo>
                  <a:lnTo>
                    <a:pt x="73" y="7"/>
                  </a:lnTo>
                  <a:lnTo>
                    <a:pt x="103" y="7"/>
                  </a:lnTo>
                  <a:lnTo>
                    <a:pt x="103" y="1"/>
                  </a:lnTo>
                  <a:lnTo>
                    <a:pt x="105" y="0"/>
                  </a:lnTo>
                  <a:lnTo>
                    <a:pt x="332" y="0"/>
                  </a:lnTo>
                  <a:lnTo>
                    <a:pt x="332" y="24"/>
                  </a:lnTo>
                  <a:lnTo>
                    <a:pt x="313" y="24"/>
                  </a:lnTo>
                  <a:lnTo>
                    <a:pt x="314" y="30"/>
                  </a:lnTo>
                  <a:lnTo>
                    <a:pt x="47" y="3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1753" name="Freeform 30"/>
            <p:cNvSpPr>
              <a:spLocks/>
            </p:cNvSpPr>
            <p:nvPr/>
          </p:nvSpPr>
          <p:spPr bwMode="auto">
            <a:xfrm>
              <a:off x="3731" y="3054"/>
              <a:ext cx="403" cy="182"/>
            </a:xfrm>
            <a:custGeom>
              <a:avLst/>
              <a:gdLst>
                <a:gd name="T0" fmla="*/ 217 w 403"/>
                <a:gd name="T1" fmla="*/ 160 h 182"/>
                <a:gd name="T2" fmla="*/ 210 w 403"/>
                <a:gd name="T3" fmla="*/ 159 h 182"/>
                <a:gd name="T4" fmla="*/ 205 w 403"/>
                <a:gd name="T5" fmla="*/ 160 h 182"/>
                <a:gd name="T6" fmla="*/ 198 w 403"/>
                <a:gd name="T7" fmla="*/ 161 h 182"/>
                <a:gd name="T8" fmla="*/ 192 w 403"/>
                <a:gd name="T9" fmla="*/ 162 h 182"/>
                <a:gd name="T10" fmla="*/ 189 w 403"/>
                <a:gd name="T11" fmla="*/ 159 h 182"/>
                <a:gd name="T12" fmla="*/ 189 w 403"/>
                <a:gd name="T13" fmla="*/ 157 h 182"/>
                <a:gd name="T14" fmla="*/ 182 w 403"/>
                <a:gd name="T15" fmla="*/ 157 h 182"/>
                <a:gd name="T16" fmla="*/ 180 w 403"/>
                <a:gd name="T17" fmla="*/ 159 h 182"/>
                <a:gd name="T18" fmla="*/ 178 w 403"/>
                <a:gd name="T19" fmla="*/ 157 h 182"/>
                <a:gd name="T20" fmla="*/ 183 w 403"/>
                <a:gd name="T21" fmla="*/ 151 h 182"/>
                <a:gd name="T22" fmla="*/ 173 w 403"/>
                <a:gd name="T23" fmla="*/ 153 h 182"/>
                <a:gd name="T24" fmla="*/ 169 w 403"/>
                <a:gd name="T25" fmla="*/ 155 h 182"/>
                <a:gd name="T26" fmla="*/ 170 w 403"/>
                <a:gd name="T27" fmla="*/ 151 h 182"/>
                <a:gd name="T28" fmla="*/ 167 w 403"/>
                <a:gd name="T29" fmla="*/ 151 h 182"/>
                <a:gd name="T30" fmla="*/ 162 w 403"/>
                <a:gd name="T31" fmla="*/ 154 h 182"/>
                <a:gd name="T32" fmla="*/ 156 w 403"/>
                <a:gd name="T33" fmla="*/ 161 h 182"/>
                <a:gd name="T34" fmla="*/ 153 w 403"/>
                <a:gd name="T35" fmla="*/ 166 h 182"/>
                <a:gd name="T36" fmla="*/ 152 w 403"/>
                <a:gd name="T37" fmla="*/ 166 h 182"/>
                <a:gd name="T38" fmla="*/ 152 w 403"/>
                <a:gd name="T39" fmla="*/ 164 h 182"/>
                <a:gd name="T40" fmla="*/ 149 w 403"/>
                <a:gd name="T41" fmla="*/ 168 h 182"/>
                <a:gd name="T42" fmla="*/ 147 w 403"/>
                <a:gd name="T43" fmla="*/ 170 h 182"/>
                <a:gd name="T44" fmla="*/ 146 w 403"/>
                <a:gd name="T45" fmla="*/ 173 h 182"/>
                <a:gd name="T46" fmla="*/ 145 w 403"/>
                <a:gd name="T47" fmla="*/ 177 h 182"/>
                <a:gd name="T48" fmla="*/ 143 w 403"/>
                <a:gd name="T49" fmla="*/ 181 h 182"/>
                <a:gd name="T50" fmla="*/ 141 w 403"/>
                <a:gd name="T51" fmla="*/ 180 h 182"/>
                <a:gd name="T52" fmla="*/ 139 w 403"/>
                <a:gd name="T53" fmla="*/ 177 h 182"/>
                <a:gd name="T54" fmla="*/ 137 w 403"/>
                <a:gd name="T55" fmla="*/ 168 h 182"/>
                <a:gd name="T56" fmla="*/ 133 w 403"/>
                <a:gd name="T57" fmla="*/ 153 h 182"/>
                <a:gd name="T58" fmla="*/ 129 w 403"/>
                <a:gd name="T59" fmla="*/ 143 h 182"/>
                <a:gd name="T60" fmla="*/ 122 w 403"/>
                <a:gd name="T61" fmla="*/ 129 h 182"/>
                <a:gd name="T62" fmla="*/ 113 w 403"/>
                <a:gd name="T63" fmla="*/ 116 h 182"/>
                <a:gd name="T64" fmla="*/ 98 w 403"/>
                <a:gd name="T65" fmla="*/ 100 h 182"/>
                <a:gd name="T66" fmla="*/ 88 w 403"/>
                <a:gd name="T67" fmla="*/ 93 h 182"/>
                <a:gd name="T68" fmla="*/ 66 w 403"/>
                <a:gd name="T69" fmla="*/ 79 h 182"/>
                <a:gd name="T70" fmla="*/ 44 w 403"/>
                <a:gd name="T71" fmla="*/ 67 h 182"/>
                <a:gd name="T72" fmla="*/ 20 w 403"/>
                <a:gd name="T73" fmla="*/ 57 h 182"/>
                <a:gd name="T74" fmla="*/ 0 w 403"/>
                <a:gd name="T75" fmla="*/ 50 h 182"/>
                <a:gd name="T76" fmla="*/ 266 w 403"/>
                <a:gd name="T77" fmla="*/ 45 h 182"/>
                <a:gd name="T78" fmla="*/ 294 w 403"/>
                <a:gd name="T79" fmla="*/ 36 h 182"/>
                <a:gd name="T80" fmla="*/ 307 w 403"/>
                <a:gd name="T81" fmla="*/ 21 h 182"/>
                <a:gd name="T82" fmla="*/ 338 w 403"/>
                <a:gd name="T83" fmla="*/ 3 h 182"/>
                <a:gd name="T84" fmla="*/ 343 w 403"/>
                <a:gd name="T85" fmla="*/ 6 h 182"/>
                <a:gd name="T86" fmla="*/ 352 w 403"/>
                <a:gd name="T87" fmla="*/ 3 h 182"/>
                <a:gd name="T88" fmla="*/ 402 w 403"/>
                <a:gd name="T89" fmla="*/ 1 h 182"/>
                <a:gd name="T90" fmla="*/ 400 w 403"/>
                <a:gd name="T91" fmla="*/ 4 h 182"/>
                <a:gd name="T92" fmla="*/ 398 w 403"/>
                <a:gd name="T93" fmla="*/ 7 h 182"/>
                <a:gd name="T94" fmla="*/ 393 w 403"/>
                <a:gd name="T95" fmla="*/ 12 h 182"/>
                <a:gd name="T96" fmla="*/ 388 w 403"/>
                <a:gd name="T97" fmla="*/ 17 h 182"/>
                <a:gd name="T98" fmla="*/ 382 w 403"/>
                <a:gd name="T99" fmla="*/ 21 h 182"/>
                <a:gd name="T100" fmla="*/ 371 w 403"/>
                <a:gd name="T101" fmla="*/ 26 h 182"/>
                <a:gd name="T102" fmla="*/ 366 w 403"/>
                <a:gd name="T103" fmla="*/ 34 h 182"/>
                <a:gd name="T104" fmla="*/ 322 w 403"/>
                <a:gd name="T105" fmla="*/ 65 h 182"/>
                <a:gd name="T106" fmla="*/ 321 w 403"/>
                <a:gd name="T107" fmla="*/ 70 h 182"/>
                <a:gd name="T108" fmla="*/ 320 w 403"/>
                <a:gd name="T109" fmla="*/ 75 h 182"/>
                <a:gd name="T110" fmla="*/ 312 w 403"/>
                <a:gd name="T111" fmla="*/ 93 h 182"/>
                <a:gd name="T112" fmla="*/ 306 w 403"/>
                <a:gd name="T113" fmla="*/ 100 h 182"/>
                <a:gd name="T114" fmla="*/ 296 w 403"/>
                <a:gd name="T115" fmla="*/ 112 h 182"/>
                <a:gd name="T116" fmla="*/ 284 w 403"/>
                <a:gd name="T117" fmla="*/ 122 h 182"/>
                <a:gd name="T118" fmla="*/ 271 w 403"/>
                <a:gd name="T119" fmla="*/ 132 h 182"/>
                <a:gd name="T120" fmla="*/ 257 w 403"/>
                <a:gd name="T121" fmla="*/ 141 h 182"/>
                <a:gd name="T122" fmla="*/ 243 w 403"/>
                <a:gd name="T123" fmla="*/ 148 h 182"/>
                <a:gd name="T124" fmla="*/ 227 w 403"/>
                <a:gd name="T125" fmla="*/ 157 h 18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03"/>
                <a:gd name="T190" fmla="*/ 0 h 182"/>
                <a:gd name="T191" fmla="*/ 403 w 403"/>
                <a:gd name="T192" fmla="*/ 182 h 18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03" h="182">
                  <a:moveTo>
                    <a:pt x="221" y="158"/>
                  </a:moveTo>
                  <a:lnTo>
                    <a:pt x="217" y="160"/>
                  </a:lnTo>
                  <a:lnTo>
                    <a:pt x="212" y="161"/>
                  </a:lnTo>
                  <a:lnTo>
                    <a:pt x="210" y="159"/>
                  </a:lnTo>
                  <a:lnTo>
                    <a:pt x="207" y="160"/>
                  </a:lnTo>
                  <a:lnTo>
                    <a:pt x="205" y="160"/>
                  </a:lnTo>
                  <a:lnTo>
                    <a:pt x="201" y="161"/>
                  </a:lnTo>
                  <a:lnTo>
                    <a:pt x="198" y="161"/>
                  </a:lnTo>
                  <a:lnTo>
                    <a:pt x="195" y="162"/>
                  </a:lnTo>
                  <a:lnTo>
                    <a:pt x="192" y="162"/>
                  </a:lnTo>
                  <a:lnTo>
                    <a:pt x="189" y="161"/>
                  </a:lnTo>
                  <a:lnTo>
                    <a:pt x="189" y="159"/>
                  </a:lnTo>
                  <a:lnTo>
                    <a:pt x="191" y="157"/>
                  </a:lnTo>
                  <a:lnTo>
                    <a:pt x="189" y="157"/>
                  </a:lnTo>
                  <a:lnTo>
                    <a:pt x="185" y="157"/>
                  </a:lnTo>
                  <a:lnTo>
                    <a:pt x="182" y="157"/>
                  </a:lnTo>
                  <a:lnTo>
                    <a:pt x="181" y="158"/>
                  </a:lnTo>
                  <a:lnTo>
                    <a:pt x="180" y="159"/>
                  </a:lnTo>
                  <a:lnTo>
                    <a:pt x="178" y="159"/>
                  </a:lnTo>
                  <a:lnTo>
                    <a:pt x="178" y="157"/>
                  </a:lnTo>
                  <a:lnTo>
                    <a:pt x="180" y="156"/>
                  </a:lnTo>
                  <a:lnTo>
                    <a:pt x="183" y="151"/>
                  </a:lnTo>
                  <a:lnTo>
                    <a:pt x="174" y="151"/>
                  </a:lnTo>
                  <a:lnTo>
                    <a:pt x="173" y="153"/>
                  </a:lnTo>
                  <a:lnTo>
                    <a:pt x="171" y="154"/>
                  </a:lnTo>
                  <a:lnTo>
                    <a:pt x="169" y="155"/>
                  </a:lnTo>
                  <a:lnTo>
                    <a:pt x="170" y="153"/>
                  </a:lnTo>
                  <a:lnTo>
                    <a:pt x="170" y="151"/>
                  </a:lnTo>
                  <a:lnTo>
                    <a:pt x="169" y="151"/>
                  </a:lnTo>
                  <a:lnTo>
                    <a:pt x="167" y="151"/>
                  </a:lnTo>
                  <a:lnTo>
                    <a:pt x="165" y="153"/>
                  </a:lnTo>
                  <a:lnTo>
                    <a:pt x="162" y="154"/>
                  </a:lnTo>
                  <a:lnTo>
                    <a:pt x="157" y="159"/>
                  </a:lnTo>
                  <a:lnTo>
                    <a:pt x="156" y="161"/>
                  </a:lnTo>
                  <a:lnTo>
                    <a:pt x="155" y="164"/>
                  </a:lnTo>
                  <a:lnTo>
                    <a:pt x="153" y="166"/>
                  </a:lnTo>
                  <a:lnTo>
                    <a:pt x="152" y="169"/>
                  </a:lnTo>
                  <a:lnTo>
                    <a:pt x="152" y="166"/>
                  </a:lnTo>
                  <a:lnTo>
                    <a:pt x="152" y="165"/>
                  </a:lnTo>
                  <a:lnTo>
                    <a:pt x="152" y="164"/>
                  </a:lnTo>
                  <a:lnTo>
                    <a:pt x="150" y="166"/>
                  </a:lnTo>
                  <a:lnTo>
                    <a:pt x="149" y="168"/>
                  </a:lnTo>
                  <a:lnTo>
                    <a:pt x="148" y="169"/>
                  </a:lnTo>
                  <a:lnTo>
                    <a:pt x="147" y="170"/>
                  </a:lnTo>
                  <a:lnTo>
                    <a:pt x="146" y="172"/>
                  </a:lnTo>
                  <a:lnTo>
                    <a:pt x="146" y="173"/>
                  </a:lnTo>
                  <a:lnTo>
                    <a:pt x="146" y="175"/>
                  </a:lnTo>
                  <a:lnTo>
                    <a:pt x="145" y="177"/>
                  </a:lnTo>
                  <a:lnTo>
                    <a:pt x="145" y="178"/>
                  </a:lnTo>
                  <a:lnTo>
                    <a:pt x="143" y="181"/>
                  </a:lnTo>
                  <a:lnTo>
                    <a:pt x="142" y="181"/>
                  </a:lnTo>
                  <a:lnTo>
                    <a:pt x="141" y="180"/>
                  </a:lnTo>
                  <a:lnTo>
                    <a:pt x="139" y="178"/>
                  </a:lnTo>
                  <a:lnTo>
                    <a:pt x="139" y="177"/>
                  </a:lnTo>
                  <a:lnTo>
                    <a:pt x="138" y="176"/>
                  </a:lnTo>
                  <a:lnTo>
                    <a:pt x="137" y="168"/>
                  </a:lnTo>
                  <a:lnTo>
                    <a:pt x="135" y="160"/>
                  </a:lnTo>
                  <a:lnTo>
                    <a:pt x="133" y="153"/>
                  </a:lnTo>
                  <a:lnTo>
                    <a:pt x="130" y="145"/>
                  </a:lnTo>
                  <a:lnTo>
                    <a:pt x="129" y="143"/>
                  </a:lnTo>
                  <a:lnTo>
                    <a:pt x="126" y="135"/>
                  </a:lnTo>
                  <a:lnTo>
                    <a:pt x="122" y="129"/>
                  </a:lnTo>
                  <a:lnTo>
                    <a:pt x="118" y="122"/>
                  </a:lnTo>
                  <a:lnTo>
                    <a:pt x="113" y="116"/>
                  </a:lnTo>
                  <a:lnTo>
                    <a:pt x="109" y="111"/>
                  </a:lnTo>
                  <a:lnTo>
                    <a:pt x="98" y="100"/>
                  </a:lnTo>
                  <a:lnTo>
                    <a:pt x="92" y="96"/>
                  </a:lnTo>
                  <a:lnTo>
                    <a:pt x="88" y="93"/>
                  </a:lnTo>
                  <a:lnTo>
                    <a:pt x="77" y="85"/>
                  </a:lnTo>
                  <a:lnTo>
                    <a:pt x="66" y="79"/>
                  </a:lnTo>
                  <a:lnTo>
                    <a:pt x="55" y="73"/>
                  </a:lnTo>
                  <a:lnTo>
                    <a:pt x="44" y="67"/>
                  </a:lnTo>
                  <a:lnTo>
                    <a:pt x="32" y="62"/>
                  </a:lnTo>
                  <a:lnTo>
                    <a:pt x="20" y="57"/>
                  </a:lnTo>
                  <a:lnTo>
                    <a:pt x="9" y="53"/>
                  </a:lnTo>
                  <a:lnTo>
                    <a:pt x="0" y="50"/>
                  </a:lnTo>
                  <a:lnTo>
                    <a:pt x="266" y="50"/>
                  </a:lnTo>
                  <a:lnTo>
                    <a:pt x="266" y="45"/>
                  </a:lnTo>
                  <a:lnTo>
                    <a:pt x="284" y="45"/>
                  </a:lnTo>
                  <a:lnTo>
                    <a:pt x="294" y="36"/>
                  </a:lnTo>
                  <a:lnTo>
                    <a:pt x="294" y="21"/>
                  </a:lnTo>
                  <a:lnTo>
                    <a:pt x="307" y="21"/>
                  </a:lnTo>
                  <a:lnTo>
                    <a:pt x="338" y="1"/>
                  </a:lnTo>
                  <a:lnTo>
                    <a:pt x="338" y="3"/>
                  </a:lnTo>
                  <a:lnTo>
                    <a:pt x="343" y="3"/>
                  </a:lnTo>
                  <a:lnTo>
                    <a:pt x="343" y="6"/>
                  </a:lnTo>
                  <a:lnTo>
                    <a:pt x="352" y="6"/>
                  </a:lnTo>
                  <a:lnTo>
                    <a:pt x="352" y="3"/>
                  </a:lnTo>
                  <a:lnTo>
                    <a:pt x="401" y="0"/>
                  </a:lnTo>
                  <a:lnTo>
                    <a:pt x="402" y="1"/>
                  </a:lnTo>
                  <a:lnTo>
                    <a:pt x="402" y="2"/>
                  </a:lnTo>
                  <a:lnTo>
                    <a:pt x="400" y="4"/>
                  </a:lnTo>
                  <a:lnTo>
                    <a:pt x="400" y="5"/>
                  </a:lnTo>
                  <a:lnTo>
                    <a:pt x="398" y="7"/>
                  </a:lnTo>
                  <a:lnTo>
                    <a:pt x="396" y="10"/>
                  </a:lnTo>
                  <a:lnTo>
                    <a:pt x="393" y="12"/>
                  </a:lnTo>
                  <a:lnTo>
                    <a:pt x="391" y="15"/>
                  </a:lnTo>
                  <a:lnTo>
                    <a:pt x="388" y="17"/>
                  </a:lnTo>
                  <a:lnTo>
                    <a:pt x="385" y="19"/>
                  </a:lnTo>
                  <a:lnTo>
                    <a:pt x="382" y="21"/>
                  </a:lnTo>
                  <a:lnTo>
                    <a:pt x="377" y="23"/>
                  </a:lnTo>
                  <a:lnTo>
                    <a:pt x="371" y="26"/>
                  </a:lnTo>
                  <a:lnTo>
                    <a:pt x="366" y="29"/>
                  </a:lnTo>
                  <a:lnTo>
                    <a:pt x="366" y="34"/>
                  </a:lnTo>
                  <a:lnTo>
                    <a:pt x="321" y="60"/>
                  </a:lnTo>
                  <a:lnTo>
                    <a:pt x="322" y="65"/>
                  </a:lnTo>
                  <a:lnTo>
                    <a:pt x="322" y="67"/>
                  </a:lnTo>
                  <a:lnTo>
                    <a:pt x="321" y="70"/>
                  </a:lnTo>
                  <a:lnTo>
                    <a:pt x="321" y="72"/>
                  </a:lnTo>
                  <a:lnTo>
                    <a:pt x="320" y="75"/>
                  </a:lnTo>
                  <a:lnTo>
                    <a:pt x="319" y="77"/>
                  </a:lnTo>
                  <a:lnTo>
                    <a:pt x="312" y="93"/>
                  </a:lnTo>
                  <a:lnTo>
                    <a:pt x="311" y="94"/>
                  </a:lnTo>
                  <a:lnTo>
                    <a:pt x="306" y="100"/>
                  </a:lnTo>
                  <a:lnTo>
                    <a:pt x="301" y="106"/>
                  </a:lnTo>
                  <a:lnTo>
                    <a:pt x="296" y="112"/>
                  </a:lnTo>
                  <a:lnTo>
                    <a:pt x="289" y="118"/>
                  </a:lnTo>
                  <a:lnTo>
                    <a:pt x="284" y="122"/>
                  </a:lnTo>
                  <a:lnTo>
                    <a:pt x="278" y="127"/>
                  </a:lnTo>
                  <a:lnTo>
                    <a:pt x="271" y="132"/>
                  </a:lnTo>
                  <a:lnTo>
                    <a:pt x="265" y="136"/>
                  </a:lnTo>
                  <a:lnTo>
                    <a:pt x="257" y="141"/>
                  </a:lnTo>
                  <a:lnTo>
                    <a:pt x="251" y="145"/>
                  </a:lnTo>
                  <a:lnTo>
                    <a:pt x="243" y="148"/>
                  </a:lnTo>
                  <a:lnTo>
                    <a:pt x="235" y="151"/>
                  </a:lnTo>
                  <a:lnTo>
                    <a:pt x="227" y="157"/>
                  </a:lnTo>
                  <a:lnTo>
                    <a:pt x="221" y="158"/>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1754" name="Freeform 31"/>
            <p:cNvSpPr>
              <a:spLocks/>
            </p:cNvSpPr>
            <p:nvPr/>
          </p:nvSpPr>
          <p:spPr bwMode="auto">
            <a:xfrm>
              <a:off x="3790" y="2866"/>
              <a:ext cx="89" cy="94"/>
            </a:xfrm>
            <a:custGeom>
              <a:avLst/>
              <a:gdLst>
                <a:gd name="T0" fmla="*/ 8 w 89"/>
                <a:gd name="T1" fmla="*/ 93 h 94"/>
                <a:gd name="T2" fmla="*/ 0 w 89"/>
                <a:gd name="T3" fmla="*/ 93 h 94"/>
                <a:gd name="T4" fmla="*/ 0 w 89"/>
                <a:gd name="T5" fmla="*/ 85 h 94"/>
                <a:gd name="T6" fmla="*/ 5 w 89"/>
                <a:gd name="T7" fmla="*/ 85 h 94"/>
                <a:gd name="T8" fmla="*/ 5 w 89"/>
                <a:gd name="T9" fmla="*/ 83 h 94"/>
                <a:gd name="T10" fmla="*/ 6 w 89"/>
                <a:gd name="T11" fmla="*/ 82 h 94"/>
                <a:gd name="T12" fmla="*/ 8 w 89"/>
                <a:gd name="T13" fmla="*/ 81 h 94"/>
                <a:gd name="T14" fmla="*/ 10 w 89"/>
                <a:gd name="T15" fmla="*/ 81 h 94"/>
                <a:gd name="T16" fmla="*/ 10 w 89"/>
                <a:gd name="T17" fmla="*/ 82 h 94"/>
                <a:gd name="T18" fmla="*/ 11 w 89"/>
                <a:gd name="T19" fmla="*/ 82 h 94"/>
                <a:gd name="T20" fmla="*/ 11 w 89"/>
                <a:gd name="T21" fmla="*/ 83 h 94"/>
                <a:gd name="T22" fmla="*/ 11 w 89"/>
                <a:gd name="T23" fmla="*/ 85 h 94"/>
                <a:gd name="T24" fmla="*/ 27 w 89"/>
                <a:gd name="T25" fmla="*/ 85 h 94"/>
                <a:gd name="T26" fmla="*/ 27 w 89"/>
                <a:gd name="T27" fmla="*/ 82 h 94"/>
                <a:gd name="T28" fmla="*/ 16 w 89"/>
                <a:gd name="T29" fmla="*/ 82 h 94"/>
                <a:gd name="T30" fmla="*/ 16 w 89"/>
                <a:gd name="T31" fmla="*/ 65 h 94"/>
                <a:gd name="T32" fmla="*/ 33 w 89"/>
                <a:gd name="T33" fmla="*/ 65 h 94"/>
                <a:gd name="T34" fmla="*/ 33 w 89"/>
                <a:gd name="T35" fmla="*/ 55 h 94"/>
                <a:gd name="T36" fmla="*/ 44 w 89"/>
                <a:gd name="T37" fmla="*/ 55 h 94"/>
                <a:gd name="T38" fmla="*/ 44 w 89"/>
                <a:gd name="T39" fmla="*/ 33 h 94"/>
                <a:gd name="T40" fmla="*/ 6 w 89"/>
                <a:gd name="T41" fmla="*/ 30 h 94"/>
                <a:gd name="T42" fmla="*/ 44 w 89"/>
                <a:gd name="T43" fmla="*/ 30 h 94"/>
                <a:gd name="T44" fmla="*/ 44 w 89"/>
                <a:gd name="T45" fmla="*/ 27 h 94"/>
                <a:gd name="T46" fmla="*/ 34 w 89"/>
                <a:gd name="T47" fmla="*/ 25 h 94"/>
                <a:gd name="T48" fmla="*/ 44 w 89"/>
                <a:gd name="T49" fmla="*/ 25 h 94"/>
                <a:gd name="T50" fmla="*/ 44 w 89"/>
                <a:gd name="T51" fmla="*/ 12 h 94"/>
                <a:gd name="T52" fmla="*/ 9 w 89"/>
                <a:gd name="T53" fmla="*/ 10 h 94"/>
                <a:gd name="T54" fmla="*/ 45 w 89"/>
                <a:gd name="T55" fmla="*/ 10 h 94"/>
                <a:gd name="T56" fmla="*/ 45 w 89"/>
                <a:gd name="T57" fmla="*/ 0 h 94"/>
                <a:gd name="T58" fmla="*/ 47 w 89"/>
                <a:gd name="T59" fmla="*/ 0 h 94"/>
                <a:gd name="T60" fmla="*/ 47 w 89"/>
                <a:gd name="T61" fmla="*/ 10 h 94"/>
                <a:gd name="T62" fmla="*/ 81 w 89"/>
                <a:gd name="T63" fmla="*/ 10 h 94"/>
                <a:gd name="T64" fmla="*/ 47 w 89"/>
                <a:gd name="T65" fmla="*/ 12 h 94"/>
                <a:gd name="T66" fmla="*/ 48 w 89"/>
                <a:gd name="T67" fmla="*/ 26 h 94"/>
                <a:gd name="T68" fmla="*/ 57 w 89"/>
                <a:gd name="T69" fmla="*/ 26 h 94"/>
                <a:gd name="T70" fmla="*/ 48 w 89"/>
                <a:gd name="T71" fmla="*/ 27 h 94"/>
                <a:gd name="T72" fmla="*/ 48 w 89"/>
                <a:gd name="T73" fmla="*/ 30 h 94"/>
                <a:gd name="T74" fmla="*/ 88 w 89"/>
                <a:gd name="T75" fmla="*/ 30 h 94"/>
                <a:gd name="T76" fmla="*/ 48 w 89"/>
                <a:gd name="T77" fmla="*/ 33 h 94"/>
                <a:gd name="T78" fmla="*/ 47 w 89"/>
                <a:gd name="T79" fmla="*/ 48 h 94"/>
                <a:gd name="T80" fmla="*/ 59 w 89"/>
                <a:gd name="T81" fmla="*/ 48 h 94"/>
                <a:gd name="T82" fmla="*/ 59 w 89"/>
                <a:gd name="T83" fmla="*/ 57 h 94"/>
                <a:gd name="T84" fmla="*/ 54 w 89"/>
                <a:gd name="T85" fmla="*/ 57 h 94"/>
                <a:gd name="T86" fmla="*/ 54 w 89"/>
                <a:gd name="T87" fmla="*/ 77 h 94"/>
                <a:gd name="T88" fmla="*/ 59 w 89"/>
                <a:gd name="T89" fmla="*/ 77 h 94"/>
                <a:gd name="T90" fmla="*/ 59 w 89"/>
                <a:gd name="T91" fmla="*/ 74 h 94"/>
                <a:gd name="T92" fmla="*/ 63 w 89"/>
                <a:gd name="T93" fmla="*/ 74 h 94"/>
                <a:gd name="T94" fmla="*/ 63 w 89"/>
                <a:gd name="T95" fmla="*/ 77 h 94"/>
                <a:gd name="T96" fmla="*/ 67 w 89"/>
                <a:gd name="T97" fmla="*/ 77 h 94"/>
                <a:gd name="T98" fmla="*/ 67 w 89"/>
                <a:gd name="T99" fmla="*/ 74 h 94"/>
                <a:gd name="T100" fmla="*/ 77 w 89"/>
                <a:gd name="T101" fmla="*/ 74 h 94"/>
                <a:gd name="T102" fmla="*/ 77 w 89"/>
                <a:gd name="T103" fmla="*/ 81 h 94"/>
                <a:gd name="T104" fmla="*/ 46 w 89"/>
                <a:gd name="T105" fmla="*/ 81 h 94"/>
                <a:gd name="T106" fmla="*/ 46 w 89"/>
                <a:gd name="T107" fmla="*/ 85 h 94"/>
                <a:gd name="T108" fmla="*/ 77 w 89"/>
                <a:gd name="T109" fmla="*/ 85 h 94"/>
                <a:gd name="T110" fmla="*/ 77 w 89"/>
                <a:gd name="T111" fmla="*/ 93 h 94"/>
                <a:gd name="T112" fmla="*/ 8 w 89"/>
                <a:gd name="T113" fmla="*/ 93 h 9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9"/>
                <a:gd name="T172" fmla="*/ 0 h 94"/>
                <a:gd name="T173" fmla="*/ 89 w 89"/>
                <a:gd name="T174" fmla="*/ 94 h 9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9" h="94">
                  <a:moveTo>
                    <a:pt x="8" y="93"/>
                  </a:moveTo>
                  <a:lnTo>
                    <a:pt x="0" y="93"/>
                  </a:lnTo>
                  <a:lnTo>
                    <a:pt x="0" y="85"/>
                  </a:lnTo>
                  <a:lnTo>
                    <a:pt x="5" y="85"/>
                  </a:lnTo>
                  <a:lnTo>
                    <a:pt x="5" y="83"/>
                  </a:lnTo>
                  <a:lnTo>
                    <a:pt x="6" y="82"/>
                  </a:lnTo>
                  <a:lnTo>
                    <a:pt x="8" y="81"/>
                  </a:lnTo>
                  <a:lnTo>
                    <a:pt x="10" y="81"/>
                  </a:lnTo>
                  <a:lnTo>
                    <a:pt x="10" y="82"/>
                  </a:lnTo>
                  <a:lnTo>
                    <a:pt x="11" y="82"/>
                  </a:lnTo>
                  <a:lnTo>
                    <a:pt x="11" y="83"/>
                  </a:lnTo>
                  <a:lnTo>
                    <a:pt x="11" y="85"/>
                  </a:lnTo>
                  <a:lnTo>
                    <a:pt x="27" y="85"/>
                  </a:lnTo>
                  <a:lnTo>
                    <a:pt x="27" y="82"/>
                  </a:lnTo>
                  <a:lnTo>
                    <a:pt x="16" y="82"/>
                  </a:lnTo>
                  <a:lnTo>
                    <a:pt x="16" y="65"/>
                  </a:lnTo>
                  <a:lnTo>
                    <a:pt x="33" y="65"/>
                  </a:lnTo>
                  <a:lnTo>
                    <a:pt x="33" y="55"/>
                  </a:lnTo>
                  <a:lnTo>
                    <a:pt x="44" y="55"/>
                  </a:lnTo>
                  <a:lnTo>
                    <a:pt x="44" y="33"/>
                  </a:lnTo>
                  <a:lnTo>
                    <a:pt x="6" y="30"/>
                  </a:lnTo>
                  <a:lnTo>
                    <a:pt x="44" y="30"/>
                  </a:lnTo>
                  <a:lnTo>
                    <a:pt x="44" y="27"/>
                  </a:lnTo>
                  <a:lnTo>
                    <a:pt x="34" y="25"/>
                  </a:lnTo>
                  <a:lnTo>
                    <a:pt x="44" y="25"/>
                  </a:lnTo>
                  <a:lnTo>
                    <a:pt x="44" y="12"/>
                  </a:lnTo>
                  <a:lnTo>
                    <a:pt x="9" y="10"/>
                  </a:lnTo>
                  <a:lnTo>
                    <a:pt x="45" y="10"/>
                  </a:lnTo>
                  <a:lnTo>
                    <a:pt x="45" y="0"/>
                  </a:lnTo>
                  <a:lnTo>
                    <a:pt x="47" y="0"/>
                  </a:lnTo>
                  <a:lnTo>
                    <a:pt x="47" y="10"/>
                  </a:lnTo>
                  <a:lnTo>
                    <a:pt x="81" y="10"/>
                  </a:lnTo>
                  <a:lnTo>
                    <a:pt x="47" y="12"/>
                  </a:lnTo>
                  <a:lnTo>
                    <a:pt x="48" y="26"/>
                  </a:lnTo>
                  <a:lnTo>
                    <a:pt x="57" y="26"/>
                  </a:lnTo>
                  <a:lnTo>
                    <a:pt x="48" y="27"/>
                  </a:lnTo>
                  <a:lnTo>
                    <a:pt x="48" y="30"/>
                  </a:lnTo>
                  <a:lnTo>
                    <a:pt x="88" y="30"/>
                  </a:lnTo>
                  <a:lnTo>
                    <a:pt x="48" y="33"/>
                  </a:lnTo>
                  <a:lnTo>
                    <a:pt x="47" y="48"/>
                  </a:lnTo>
                  <a:lnTo>
                    <a:pt x="59" y="48"/>
                  </a:lnTo>
                  <a:lnTo>
                    <a:pt x="59" y="57"/>
                  </a:lnTo>
                  <a:lnTo>
                    <a:pt x="54" y="57"/>
                  </a:lnTo>
                  <a:lnTo>
                    <a:pt x="54" y="77"/>
                  </a:lnTo>
                  <a:lnTo>
                    <a:pt x="59" y="77"/>
                  </a:lnTo>
                  <a:lnTo>
                    <a:pt x="59" y="74"/>
                  </a:lnTo>
                  <a:lnTo>
                    <a:pt x="63" y="74"/>
                  </a:lnTo>
                  <a:lnTo>
                    <a:pt x="63" y="77"/>
                  </a:lnTo>
                  <a:lnTo>
                    <a:pt x="67" y="77"/>
                  </a:lnTo>
                  <a:lnTo>
                    <a:pt x="67" y="74"/>
                  </a:lnTo>
                  <a:lnTo>
                    <a:pt x="77" y="74"/>
                  </a:lnTo>
                  <a:lnTo>
                    <a:pt x="77" y="81"/>
                  </a:lnTo>
                  <a:lnTo>
                    <a:pt x="46" y="81"/>
                  </a:lnTo>
                  <a:lnTo>
                    <a:pt x="46" y="85"/>
                  </a:lnTo>
                  <a:lnTo>
                    <a:pt x="77" y="85"/>
                  </a:lnTo>
                  <a:lnTo>
                    <a:pt x="77" y="93"/>
                  </a:lnTo>
                  <a:lnTo>
                    <a:pt x="8" y="93"/>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1755" name="Freeform 32"/>
            <p:cNvSpPr>
              <a:spLocks/>
            </p:cNvSpPr>
            <p:nvPr/>
          </p:nvSpPr>
          <p:spPr bwMode="auto">
            <a:xfrm>
              <a:off x="3817" y="2864"/>
              <a:ext cx="17" cy="17"/>
            </a:xfrm>
            <a:custGeom>
              <a:avLst/>
              <a:gdLst>
                <a:gd name="T0" fmla="*/ 16 w 17"/>
                <a:gd name="T1" fmla="*/ 7 h 17"/>
                <a:gd name="T2" fmla="*/ 16 w 17"/>
                <a:gd name="T3" fmla="*/ 5 h 17"/>
                <a:gd name="T4" fmla="*/ 13 w 17"/>
                <a:gd name="T5" fmla="*/ 2 h 17"/>
                <a:gd name="T6" fmla="*/ 11 w 17"/>
                <a:gd name="T7" fmla="*/ 2 h 17"/>
                <a:gd name="T8" fmla="*/ 8 w 17"/>
                <a:gd name="T9" fmla="*/ 0 h 17"/>
                <a:gd name="T10" fmla="*/ 3 w 17"/>
                <a:gd name="T11" fmla="*/ 0 h 17"/>
                <a:gd name="T12" fmla="*/ 3 w 17"/>
                <a:gd name="T13" fmla="*/ 2 h 17"/>
                <a:gd name="T14" fmla="*/ 0 w 17"/>
                <a:gd name="T15" fmla="*/ 5 h 17"/>
                <a:gd name="T16" fmla="*/ 0 w 17"/>
                <a:gd name="T17" fmla="*/ 11 h 17"/>
                <a:gd name="T18" fmla="*/ 3 w 17"/>
                <a:gd name="T19" fmla="*/ 13 h 17"/>
                <a:gd name="T20" fmla="*/ 5 w 17"/>
                <a:gd name="T21" fmla="*/ 13 h 17"/>
                <a:gd name="T22" fmla="*/ 5 w 17"/>
                <a:gd name="T23" fmla="*/ 16 h 17"/>
                <a:gd name="T24" fmla="*/ 11 w 17"/>
                <a:gd name="T25" fmla="*/ 13 h 17"/>
                <a:gd name="T26" fmla="*/ 13 w 17"/>
                <a:gd name="T27" fmla="*/ 11 h 17"/>
                <a:gd name="T28" fmla="*/ 16 w 17"/>
                <a:gd name="T29" fmla="*/ 11 h 17"/>
                <a:gd name="T30" fmla="*/ 16 w 17"/>
                <a:gd name="T31" fmla="*/ 7 h 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7"/>
                <a:gd name="T49" fmla="*/ 0 h 17"/>
                <a:gd name="T50" fmla="*/ 17 w 17"/>
                <a:gd name="T51" fmla="*/ 17 h 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7" h="17">
                  <a:moveTo>
                    <a:pt x="16" y="7"/>
                  </a:moveTo>
                  <a:lnTo>
                    <a:pt x="16" y="5"/>
                  </a:lnTo>
                  <a:lnTo>
                    <a:pt x="13" y="2"/>
                  </a:lnTo>
                  <a:lnTo>
                    <a:pt x="11" y="2"/>
                  </a:lnTo>
                  <a:lnTo>
                    <a:pt x="8" y="0"/>
                  </a:lnTo>
                  <a:lnTo>
                    <a:pt x="3" y="0"/>
                  </a:lnTo>
                  <a:lnTo>
                    <a:pt x="3" y="2"/>
                  </a:lnTo>
                  <a:lnTo>
                    <a:pt x="0" y="5"/>
                  </a:lnTo>
                  <a:lnTo>
                    <a:pt x="0" y="11"/>
                  </a:lnTo>
                  <a:lnTo>
                    <a:pt x="3" y="13"/>
                  </a:lnTo>
                  <a:lnTo>
                    <a:pt x="5" y="13"/>
                  </a:lnTo>
                  <a:lnTo>
                    <a:pt x="5" y="16"/>
                  </a:lnTo>
                  <a:lnTo>
                    <a:pt x="11" y="13"/>
                  </a:lnTo>
                  <a:lnTo>
                    <a:pt x="13" y="11"/>
                  </a:lnTo>
                  <a:lnTo>
                    <a:pt x="16" y="11"/>
                  </a:lnTo>
                  <a:lnTo>
                    <a:pt x="16" y="7"/>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1756" name="Freeform 33"/>
            <p:cNvSpPr>
              <a:spLocks/>
            </p:cNvSpPr>
            <p:nvPr/>
          </p:nvSpPr>
          <p:spPr bwMode="auto">
            <a:xfrm>
              <a:off x="3851" y="2864"/>
              <a:ext cx="17" cy="17"/>
            </a:xfrm>
            <a:custGeom>
              <a:avLst/>
              <a:gdLst>
                <a:gd name="T0" fmla="*/ 16 w 17"/>
                <a:gd name="T1" fmla="*/ 7 h 17"/>
                <a:gd name="T2" fmla="*/ 16 w 17"/>
                <a:gd name="T3" fmla="*/ 2 h 17"/>
                <a:gd name="T4" fmla="*/ 13 w 17"/>
                <a:gd name="T5" fmla="*/ 2 h 17"/>
                <a:gd name="T6" fmla="*/ 13 w 17"/>
                <a:gd name="T7" fmla="*/ 0 h 17"/>
                <a:gd name="T8" fmla="*/ 8 w 17"/>
                <a:gd name="T9" fmla="*/ 0 h 17"/>
                <a:gd name="T10" fmla="*/ 6 w 17"/>
                <a:gd name="T11" fmla="*/ 2 h 17"/>
                <a:gd name="T12" fmla="*/ 3 w 17"/>
                <a:gd name="T13" fmla="*/ 2 h 17"/>
                <a:gd name="T14" fmla="*/ 3 w 17"/>
                <a:gd name="T15" fmla="*/ 5 h 17"/>
                <a:gd name="T16" fmla="*/ 0 w 17"/>
                <a:gd name="T17" fmla="*/ 7 h 17"/>
                <a:gd name="T18" fmla="*/ 0 w 17"/>
                <a:gd name="T19" fmla="*/ 8 h 17"/>
                <a:gd name="T20" fmla="*/ 3 w 17"/>
                <a:gd name="T21" fmla="*/ 11 h 17"/>
                <a:gd name="T22" fmla="*/ 3 w 17"/>
                <a:gd name="T23" fmla="*/ 13 h 17"/>
                <a:gd name="T24" fmla="*/ 8 w 17"/>
                <a:gd name="T25" fmla="*/ 13 h 17"/>
                <a:gd name="T26" fmla="*/ 8 w 17"/>
                <a:gd name="T27" fmla="*/ 16 h 17"/>
                <a:gd name="T28" fmla="*/ 13 w 17"/>
                <a:gd name="T29" fmla="*/ 13 h 17"/>
                <a:gd name="T30" fmla="*/ 16 w 17"/>
                <a:gd name="T31" fmla="*/ 11 h 17"/>
                <a:gd name="T32" fmla="*/ 16 w 17"/>
                <a:gd name="T33" fmla="*/ 7 h 1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
                <a:gd name="T52" fmla="*/ 0 h 17"/>
                <a:gd name="T53" fmla="*/ 17 w 17"/>
                <a:gd name="T54" fmla="*/ 17 h 1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 h="17">
                  <a:moveTo>
                    <a:pt x="16" y="7"/>
                  </a:moveTo>
                  <a:lnTo>
                    <a:pt x="16" y="2"/>
                  </a:lnTo>
                  <a:lnTo>
                    <a:pt x="13" y="2"/>
                  </a:lnTo>
                  <a:lnTo>
                    <a:pt x="13" y="0"/>
                  </a:lnTo>
                  <a:lnTo>
                    <a:pt x="8" y="0"/>
                  </a:lnTo>
                  <a:lnTo>
                    <a:pt x="6" y="2"/>
                  </a:lnTo>
                  <a:lnTo>
                    <a:pt x="3" y="2"/>
                  </a:lnTo>
                  <a:lnTo>
                    <a:pt x="3" y="5"/>
                  </a:lnTo>
                  <a:lnTo>
                    <a:pt x="0" y="7"/>
                  </a:lnTo>
                  <a:lnTo>
                    <a:pt x="0" y="8"/>
                  </a:lnTo>
                  <a:lnTo>
                    <a:pt x="3" y="11"/>
                  </a:lnTo>
                  <a:lnTo>
                    <a:pt x="3" y="13"/>
                  </a:lnTo>
                  <a:lnTo>
                    <a:pt x="8" y="13"/>
                  </a:lnTo>
                  <a:lnTo>
                    <a:pt x="8" y="16"/>
                  </a:lnTo>
                  <a:lnTo>
                    <a:pt x="13" y="13"/>
                  </a:lnTo>
                  <a:lnTo>
                    <a:pt x="16" y="11"/>
                  </a:lnTo>
                  <a:lnTo>
                    <a:pt x="16" y="7"/>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1757" name="Freeform 34"/>
            <p:cNvSpPr>
              <a:spLocks/>
            </p:cNvSpPr>
            <p:nvPr/>
          </p:nvSpPr>
          <p:spPr bwMode="auto">
            <a:xfrm>
              <a:off x="3837" y="2948"/>
              <a:ext cx="31" cy="17"/>
            </a:xfrm>
            <a:custGeom>
              <a:avLst/>
              <a:gdLst>
                <a:gd name="T0" fmla="*/ 0 w 31"/>
                <a:gd name="T1" fmla="*/ 0 h 17"/>
                <a:gd name="T2" fmla="*/ 30 w 31"/>
                <a:gd name="T3" fmla="*/ 0 h 17"/>
                <a:gd name="T4" fmla="*/ 27 w 31"/>
                <a:gd name="T5" fmla="*/ 16 h 17"/>
                <a:gd name="T6" fmla="*/ 0 w 31"/>
                <a:gd name="T7" fmla="*/ 16 h 17"/>
                <a:gd name="T8" fmla="*/ 0 w 31"/>
                <a:gd name="T9" fmla="*/ 0 h 17"/>
                <a:gd name="T10" fmla="*/ 0 60000 65536"/>
                <a:gd name="T11" fmla="*/ 0 60000 65536"/>
                <a:gd name="T12" fmla="*/ 0 60000 65536"/>
                <a:gd name="T13" fmla="*/ 0 60000 65536"/>
                <a:gd name="T14" fmla="*/ 0 60000 65536"/>
                <a:gd name="T15" fmla="*/ 0 w 31"/>
                <a:gd name="T16" fmla="*/ 0 h 17"/>
                <a:gd name="T17" fmla="*/ 31 w 31"/>
                <a:gd name="T18" fmla="*/ 17 h 17"/>
              </a:gdLst>
              <a:ahLst/>
              <a:cxnLst>
                <a:cxn ang="T10">
                  <a:pos x="T0" y="T1"/>
                </a:cxn>
                <a:cxn ang="T11">
                  <a:pos x="T2" y="T3"/>
                </a:cxn>
                <a:cxn ang="T12">
                  <a:pos x="T4" y="T5"/>
                </a:cxn>
                <a:cxn ang="T13">
                  <a:pos x="T6" y="T7"/>
                </a:cxn>
                <a:cxn ang="T14">
                  <a:pos x="T8" y="T9"/>
                </a:cxn>
              </a:cxnLst>
              <a:rect l="T15" t="T16" r="T17" b="T18"/>
              <a:pathLst>
                <a:path w="31" h="17">
                  <a:moveTo>
                    <a:pt x="0" y="0"/>
                  </a:moveTo>
                  <a:lnTo>
                    <a:pt x="30" y="0"/>
                  </a:lnTo>
                  <a:lnTo>
                    <a:pt x="27" y="16"/>
                  </a:lnTo>
                  <a:lnTo>
                    <a:pt x="0" y="16"/>
                  </a:lnTo>
                  <a:lnTo>
                    <a:pt x="0"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1758" name="Freeform 35"/>
            <p:cNvSpPr>
              <a:spLocks/>
            </p:cNvSpPr>
            <p:nvPr/>
          </p:nvSpPr>
          <p:spPr bwMode="auto">
            <a:xfrm>
              <a:off x="3799" y="2959"/>
              <a:ext cx="70" cy="17"/>
            </a:xfrm>
            <a:custGeom>
              <a:avLst/>
              <a:gdLst>
                <a:gd name="T0" fmla="*/ 0 w 70"/>
                <a:gd name="T1" fmla="*/ 16 h 17"/>
                <a:gd name="T2" fmla="*/ 66 w 70"/>
                <a:gd name="T3" fmla="*/ 16 h 17"/>
                <a:gd name="T4" fmla="*/ 69 w 70"/>
                <a:gd name="T5" fmla="*/ 0 h 17"/>
                <a:gd name="T6" fmla="*/ 0 w 70"/>
                <a:gd name="T7" fmla="*/ 0 h 17"/>
                <a:gd name="T8" fmla="*/ 0 w 70"/>
                <a:gd name="T9" fmla="*/ 16 h 17"/>
                <a:gd name="T10" fmla="*/ 0 60000 65536"/>
                <a:gd name="T11" fmla="*/ 0 60000 65536"/>
                <a:gd name="T12" fmla="*/ 0 60000 65536"/>
                <a:gd name="T13" fmla="*/ 0 60000 65536"/>
                <a:gd name="T14" fmla="*/ 0 60000 65536"/>
                <a:gd name="T15" fmla="*/ 0 w 70"/>
                <a:gd name="T16" fmla="*/ 0 h 17"/>
                <a:gd name="T17" fmla="*/ 70 w 70"/>
                <a:gd name="T18" fmla="*/ 17 h 17"/>
              </a:gdLst>
              <a:ahLst/>
              <a:cxnLst>
                <a:cxn ang="T10">
                  <a:pos x="T0" y="T1"/>
                </a:cxn>
                <a:cxn ang="T11">
                  <a:pos x="T2" y="T3"/>
                </a:cxn>
                <a:cxn ang="T12">
                  <a:pos x="T4" y="T5"/>
                </a:cxn>
                <a:cxn ang="T13">
                  <a:pos x="T6" y="T7"/>
                </a:cxn>
                <a:cxn ang="T14">
                  <a:pos x="T8" y="T9"/>
                </a:cxn>
              </a:cxnLst>
              <a:rect l="T15" t="T16" r="T17" b="T18"/>
              <a:pathLst>
                <a:path w="70" h="17">
                  <a:moveTo>
                    <a:pt x="0" y="16"/>
                  </a:moveTo>
                  <a:lnTo>
                    <a:pt x="66" y="16"/>
                  </a:lnTo>
                  <a:lnTo>
                    <a:pt x="69" y="0"/>
                  </a:lnTo>
                  <a:lnTo>
                    <a:pt x="0" y="0"/>
                  </a:lnTo>
                  <a:lnTo>
                    <a:pt x="0"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1759" name="Freeform 36"/>
            <p:cNvSpPr>
              <a:spLocks/>
            </p:cNvSpPr>
            <p:nvPr/>
          </p:nvSpPr>
          <p:spPr bwMode="auto">
            <a:xfrm>
              <a:off x="3799" y="2963"/>
              <a:ext cx="70" cy="17"/>
            </a:xfrm>
            <a:custGeom>
              <a:avLst/>
              <a:gdLst>
                <a:gd name="T0" fmla="*/ 69 w 70"/>
                <a:gd name="T1" fmla="*/ 0 h 17"/>
                <a:gd name="T2" fmla="*/ 0 w 70"/>
                <a:gd name="T3" fmla="*/ 0 h 17"/>
                <a:gd name="T4" fmla="*/ 0 w 70"/>
                <a:gd name="T5" fmla="*/ 16 h 17"/>
                <a:gd name="T6" fmla="*/ 69 w 70"/>
                <a:gd name="T7" fmla="*/ 16 h 17"/>
                <a:gd name="T8" fmla="*/ 69 w 70"/>
                <a:gd name="T9" fmla="*/ 0 h 17"/>
                <a:gd name="T10" fmla="*/ 0 60000 65536"/>
                <a:gd name="T11" fmla="*/ 0 60000 65536"/>
                <a:gd name="T12" fmla="*/ 0 60000 65536"/>
                <a:gd name="T13" fmla="*/ 0 60000 65536"/>
                <a:gd name="T14" fmla="*/ 0 60000 65536"/>
                <a:gd name="T15" fmla="*/ 0 w 70"/>
                <a:gd name="T16" fmla="*/ 0 h 17"/>
                <a:gd name="T17" fmla="*/ 70 w 70"/>
                <a:gd name="T18" fmla="*/ 17 h 17"/>
              </a:gdLst>
              <a:ahLst/>
              <a:cxnLst>
                <a:cxn ang="T10">
                  <a:pos x="T0" y="T1"/>
                </a:cxn>
                <a:cxn ang="T11">
                  <a:pos x="T2" y="T3"/>
                </a:cxn>
                <a:cxn ang="T12">
                  <a:pos x="T4" y="T5"/>
                </a:cxn>
                <a:cxn ang="T13">
                  <a:pos x="T6" y="T7"/>
                </a:cxn>
                <a:cxn ang="T14">
                  <a:pos x="T8" y="T9"/>
                </a:cxn>
              </a:cxnLst>
              <a:rect l="T15" t="T16" r="T17" b="T18"/>
              <a:pathLst>
                <a:path w="70" h="17">
                  <a:moveTo>
                    <a:pt x="69" y="0"/>
                  </a:moveTo>
                  <a:lnTo>
                    <a:pt x="0" y="0"/>
                  </a:lnTo>
                  <a:lnTo>
                    <a:pt x="0" y="16"/>
                  </a:lnTo>
                  <a:lnTo>
                    <a:pt x="69" y="16"/>
                  </a:lnTo>
                  <a:lnTo>
                    <a:pt x="69" y="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1760" name="Freeform 37"/>
            <p:cNvSpPr>
              <a:spLocks/>
            </p:cNvSpPr>
            <p:nvPr/>
          </p:nvSpPr>
          <p:spPr bwMode="auto">
            <a:xfrm>
              <a:off x="3799" y="2967"/>
              <a:ext cx="70" cy="17"/>
            </a:xfrm>
            <a:custGeom>
              <a:avLst/>
              <a:gdLst>
                <a:gd name="T0" fmla="*/ 65 w 70"/>
                <a:gd name="T1" fmla="*/ 16 h 17"/>
                <a:gd name="T2" fmla="*/ 10 w 70"/>
                <a:gd name="T3" fmla="*/ 16 h 17"/>
                <a:gd name="T4" fmla="*/ 7 w 70"/>
                <a:gd name="T5" fmla="*/ 8 h 17"/>
                <a:gd name="T6" fmla="*/ 2 w 70"/>
                <a:gd name="T7" fmla="*/ 8 h 17"/>
                <a:gd name="T8" fmla="*/ 0 w 70"/>
                <a:gd name="T9" fmla="*/ 0 h 17"/>
                <a:gd name="T10" fmla="*/ 69 w 70"/>
                <a:gd name="T11" fmla="*/ 0 h 17"/>
                <a:gd name="T12" fmla="*/ 65 w 70"/>
                <a:gd name="T13" fmla="*/ 16 h 17"/>
                <a:gd name="T14" fmla="*/ 0 60000 65536"/>
                <a:gd name="T15" fmla="*/ 0 60000 65536"/>
                <a:gd name="T16" fmla="*/ 0 60000 65536"/>
                <a:gd name="T17" fmla="*/ 0 60000 65536"/>
                <a:gd name="T18" fmla="*/ 0 60000 65536"/>
                <a:gd name="T19" fmla="*/ 0 60000 65536"/>
                <a:gd name="T20" fmla="*/ 0 60000 65536"/>
                <a:gd name="T21" fmla="*/ 0 w 70"/>
                <a:gd name="T22" fmla="*/ 0 h 17"/>
                <a:gd name="T23" fmla="*/ 70 w 70"/>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17">
                  <a:moveTo>
                    <a:pt x="65" y="16"/>
                  </a:moveTo>
                  <a:lnTo>
                    <a:pt x="10" y="16"/>
                  </a:lnTo>
                  <a:lnTo>
                    <a:pt x="7" y="8"/>
                  </a:lnTo>
                  <a:lnTo>
                    <a:pt x="2" y="8"/>
                  </a:lnTo>
                  <a:lnTo>
                    <a:pt x="0" y="0"/>
                  </a:lnTo>
                  <a:lnTo>
                    <a:pt x="69" y="0"/>
                  </a:lnTo>
                  <a:lnTo>
                    <a:pt x="65" y="16"/>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1761" name="Freeform 38"/>
            <p:cNvSpPr>
              <a:spLocks/>
            </p:cNvSpPr>
            <p:nvPr/>
          </p:nvSpPr>
          <p:spPr bwMode="auto">
            <a:xfrm>
              <a:off x="3808" y="2973"/>
              <a:ext cx="60" cy="17"/>
            </a:xfrm>
            <a:custGeom>
              <a:avLst/>
              <a:gdLst>
                <a:gd name="T0" fmla="*/ 0 w 60"/>
                <a:gd name="T1" fmla="*/ 16 h 17"/>
                <a:gd name="T2" fmla="*/ 59 w 60"/>
                <a:gd name="T3" fmla="*/ 16 h 17"/>
                <a:gd name="T4" fmla="*/ 59 w 60"/>
                <a:gd name="T5" fmla="*/ 0 h 17"/>
                <a:gd name="T6" fmla="*/ 0 w 60"/>
                <a:gd name="T7" fmla="*/ 0 h 17"/>
                <a:gd name="T8" fmla="*/ 0 w 60"/>
                <a:gd name="T9" fmla="*/ 16 h 17"/>
                <a:gd name="T10" fmla="*/ 0 60000 65536"/>
                <a:gd name="T11" fmla="*/ 0 60000 65536"/>
                <a:gd name="T12" fmla="*/ 0 60000 65536"/>
                <a:gd name="T13" fmla="*/ 0 60000 65536"/>
                <a:gd name="T14" fmla="*/ 0 60000 65536"/>
                <a:gd name="T15" fmla="*/ 0 w 60"/>
                <a:gd name="T16" fmla="*/ 0 h 17"/>
                <a:gd name="T17" fmla="*/ 60 w 60"/>
                <a:gd name="T18" fmla="*/ 17 h 17"/>
              </a:gdLst>
              <a:ahLst/>
              <a:cxnLst>
                <a:cxn ang="T10">
                  <a:pos x="T0" y="T1"/>
                </a:cxn>
                <a:cxn ang="T11">
                  <a:pos x="T2" y="T3"/>
                </a:cxn>
                <a:cxn ang="T12">
                  <a:pos x="T4" y="T5"/>
                </a:cxn>
                <a:cxn ang="T13">
                  <a:pos x="T6" y="T7"/>
                </a:cxn>
                <a:cxn ang="T14">
                  <a:pos x="T8" y="T9"/>
                </a:cxn>
              </a:cxnLst>
              <a:rect l="T15" t="T16" r="T17" b="T18"/>
              <a:pathLst>
                <a:path w="60" h="17">
                  <a:moveTo>
                    <a:pt x="0" y="16"/>
                  </a:moveTo>
                  <a:lnTo>
                    <a:pt x="59" y="16"/>
                  </a:lnTo>
                  <a:lnTo>
                    <a:pt x="59" y="0"/>
                  </a:lnTo>
                  <a:lnTo>
                    <a:pt x="0" y="0"/>
                  </a:lnTo>
                  <a:lnTo>
                    <a:pt x="0" y="16"/>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1762" name="Freeform 39"/>
            <p:cNvSpPr>
              <a:spLocks/>
            </p:cNvSpPr>
            <p:nvPr/>
          </p:nvSpPr>
          <p:spPr bwMode="auto">
            <a:xfrm>
              <a:off x="3818" y="2980"/>
              <a:ext cx="49" cy="40"/>
            </a:xfrm>
            <a:custGeom>
              <a:avLst/>
              <a:gdLst>
                <a:gd name="T0" fmla="*/ 48 w 49"/>
                <a:gd name="T1" fmla="*/ 7 h 40"/>
                <a:gd name="T2" fmla="*/ 48 w 49"/>
                <a:gd name="T3" fmla="*/ 0 h 40"/>
                <a:gd name="T4" fmla="*/ 0 w 49"/>
                <a:gd name="T5" fmla="*/ 0 h 40"/>
                <a:gd name="T6" fmla="*/ 0 w 49"/>
                <a:gd name="T7" fmla="*/ 39 h 40"/>
                <a:gd name="T8" fmla="*/ 32 w 49"/>
                <a:gd name="T9" fmla="*/ 39 h 40"/>
                <a:gd name="T10" fmla="*/ 32 w 49"/>
                <a:gd name="T11" fmla="*/ 9 h 40"/>
                <a:gd name="T12" fmla="*/ 48 w 49"/>
                <a:gd name="T13" fmla="*/ 9 h 40"/>
                <a:gd name="T14" fmla="*/ 48 w 49"/>
                <a:gd name="T15" fmla="*/ 7 h 40"/>
                <a:gd name="T16" fmla="*/ 0 60000 65536"/>
                <a:gd name="T17" fmla="*/ 0 60000 65536"/>
                <a:gd name="T18" fmla="*/ 0 60000 65536"/>
                <a:gd name="T19" fmla="*/ 0 60000 65536"/>
                <a:gd name="T20" fmla="*/ 0 60000 65536"/>
                <a:gd name="T21" fmla="*/ 0 60000 65536"/>
                <a:gd name="T22" fmla="*/ 0 60000 65536"/>
                <a:gd name="T23" fmla="*/ 0 60000 65536"/>
                <a:gd name="T24" fmla="*/ 0 w 49"/>
                <a:gd name="T25" fmla="*/ 0 h 40"/>
                <a:gd name="T26" fmla="*/ 49 w 49"/>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9" h="40">
                  <a:moveTo>
                    <a:pt x="48" y="7"/>
                  </a:moveTo>
                  <a:lnTo>
                    <a:pt x="48" y="0"/>
                  </a:lnTo>
                  <a:lnTo>
                    <a:pt x="0" y="0"/>
                  </a:lnTo>
                  <a:lnTo>
                    <a:pt x="0" y="39"/>
                  </a:lnTo>
                  <a:lnTo>
                    <a:pt x="32" y="39"/>
                  </a:lnTo>
                  <a:lnTo>
                    <a:pt x="32" y="9"/>
                  </a:lnTo>
                  <a:lnTo>
                    <a:pt x="48" y="9"/>
                  </a:lnTo>
                  <a:lnTo>
                    <a:pt x="48" y="7"/>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1763" name="Freeform 40"/>
            <p:cNvSpPr>
              <a:spLocks/>
            </p:cNvSpPr>
            <p:nvPr/>
          </p:nvSpPr>
          <p:spPr bwMode="auto">
            <a:xfrm>
              <a:off x="3851" y="3001"/>
              <a:ext cx="44" cy="17"/>
            </a:xfrm>
            <a:custGeom>
              <a:avLst/>
              <a:gdLst>
                <a:gd name="T0" fmla="*/ 43 w 44"/>
                <a:gd name="T1" fmla="*/ 16 h 17"/>
                <a:gd name="T2" fmla="*/ 0 w 44"/>
                <a:gd name="T3" fmla="*/ 16 h 17"/>
                <a:gd name="T4" fmla="*/ 0 w 44"/>
                <a:gd name="T5" fmla="*/ 0 h 17"/>
                <a:gd name="T6" fmla="*/ 31 w 44"/>
                <a:gd name="T7" fmla="*/ 0 h 17"/>
                <a:gd name="T8" fmla="*/ 43 w 44"/>
                <a:gd name="T9" fmla="*/ 16 h 17"/>
                <a:gd name="T10" fmla="*/ 0 60000 65536"/>
                <a:gd name="T11" fmla="*/ 0 60000 65536"/>
                <a:gd name="T12" fmla="*/ 0 60000 65536"/>
                <a:gd name="T13" fmla="*/ 0 60000 65536"/>
                <a:gd name="T14" fmla="*/ 0 60000 65536"/>
                <a:gd name="T15" fmla="*/ 0 w 44"/>
                <a:gd name="T16" fmla="*/ 0 h 17"/>
                <a:gd name="T17" fmla="*/ 44 w 44"/>
                <a:gd name="T18" fmla="*/ 17 h 17"/>
              </a:gdLst>
              <a:ahLst/>
              <a:cxnLst>
                <a:cxn ang="T10">
                  <a:pos x="T0" y="T1"/>
                </a:cxn>
                <a:cxn ang="T11">
                  <a:pos x="T2" y="T3"/>
                </a:cxn>
                <a:cxn ang="T12">
                  <a:pos x="T4" y="T5"/>
                </a:cxn>
                <a:cxn ang="T13">
                  <a:pos x="T6" y="T7"/>
                </a:cxn>
                <a:cxn ang="T14">
                  <a:pos x="T8" y="T9"/>
                </a:cxn>
              </a:cxnLst>
              <a:rect l="T15" t="T16" r="T17" b="T18"/>
              <a:pathLst>
                <a:path w="44" h="17">
                  <a:moveTo>
                    <a:pt x="43" y="16"/>
                  </a:moveTo>
                  <a:lnTo>
                    <a:pt x="0" y="16"/>
                  </a:lnTo>
                  <a:lnTo>
                    <a:pt x="0" y="0"/>
                  </a:lnTo>
                  <a:lnTo>
                    <a:pt x="31" y="0"/>
                  </a:lnTo>
                  <a:lnTo>
                    <a:pt x="43"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1764" name="Freeform 41"/>
            <p:cNvSpPr>
              <a:spLocks/>
            </p:cNvSpPr>
            <p:nvPr/>
          </p:nvSpPr>
          <p:spPr bwMode="auto">
            <a:xfrm>
              <a:off x="3794" y="3012"/>
              <a:ext cx="25" cy="17"/>
            </a:xfrm>
            <a:custGeom>
              <a:avLst/>
              <a:gdLst>
                <a:gd name="T0" fmla="*/ 0 w 25"/>
                <a:gd name="T1" fmla="*/ 16 h 17"/>
                <a:gd name="T2" fmla="*/ 0 w 25"/>
                <a:gd name="T3" fmla="*/ 8 h 17"/>
                <a:gd name="T4" fmla="*/ 24 w 25"/>
                <a:gd name="T5" fmla="*/ 0 h 17"/>
                <a:gd name="T6" fmla="*/ 24 w 25"/>
                <a:gd name="T7" fmla="*/ 9 h 17"/>
                <a:gd name="T8" fmla="*/ 0 w 25"/>
                <a:gd name="T9" fmla="*/ 16 h 17"/>
                <a:gd name="T10" fmla="*/ 0 60000 65536"/>
                <a:gd name="T11" fmla="*/ 0 60000 65536"/>
                <a:gd name="T12" fmla="*/ 0 60000 65536"/>
                <a:gd name="T13" fmla="*/ 0 60000 65536"/>
                <a:gd name="T14" fmla="*/ 0 60000 65536"/>
                <a:gd name="T15" fmla="*/ 0 w 25"/>
                <a:gd name="T16" fmla="*/ 0 h 17"/>
                <a:gd name="T17" fmla="*/ 25 w 25"/>
                <a:gd name="T18" fmla="*/ 17 h 17"/>
              </a:gdLst>
              <a:ahLst/>
              <a:cxnLst>
                <a:cxn ang="T10">
                  <a:pos x="T0" y="T1"/>
                </a:cxn>
                <a:cxn ang="T11">
                  <a:pos x="T2" y="T3"/>
                </a:cxn>
                <a:cxn ang="T12">
                  <a:pos x="T4" y="T5"/>
                </a:cxn>
                <a:cxn ang="T13">
                  <a:pos x="T6" y="T7"/>
                </a:cxn>
                <a:cxn ang="T14">
                  <a:pos x="T8" y="T9"/>
                </a:cxn>
              </a:cxnLst>
              <a:rect l="T15" t="T16" r="T17" b="T18"/>
              <a:pathLst>
                <a:path w="25" h="17">
                  <a:moveTo>
                    <a:pt x="0" y="16"/>
                  </a:moveTo>
                  <a:lnTo>
                    <a:pt x="0" y="8"/>
                  </a:lnTo>
                  <a:lnTo>
                    <a:pt x="24" y="0"/>
                  </a:lnTo>
                  <a:lnTo>
                    <a:pt x="24" y="9"/>
                  </a:lnTo>
                  <a:lnTo>
                    <a:pt x="0"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1765" name="Freeform 42"/>
            <p:cNvSpPr>
              <a:spLocks/>
            </p:cNvSpPr>
            <p:nvPr/>
          </p:nvSpPr>
          <p:spPr bwMode="auto">
            <a:xfrm>
              <a:off x="3685" y="3036"/>
              <a:ext cx="102" cy="40"/>
            </a:xfrm>
            <a:custGeom>
              <a:avLst/>
              <a:gdLst>
                <a:gd name="T0" fmla="*/ 73 w 102"/>
                <a:gd name="T1" fmla="*/ 30 h 40"/>
                <a:gd name="T2" fmla="*/ 75 w 102"/>
                <a:gd name="T3" fmla="*/ 39 h 40"/>
                <a:gd name="T4" fmla="*/ 23 w 102"/>
                <a:gd name="T5" fmla="*/ 39 h 40"/>
                <a:gd name="T6" fmla="*/ 25 w 102"/>
                <a:gd name="T7" fmla="*/ 36 h 40"/>
                <a:gd name="T8" fmla="*/ 18 w 102"/>
                <a:gd name="T9" fmla="*/ 29 h 40"/>
                <a:gd name="T10" fmla="*/ 47 w 102"/>
                <a:gd name="T11" fmla="*/ 17 h 40"/>
                <a:gd name="T12" fmla="*/ 19 w 102"/>
                <a:gd name="T13" fmla="*/ 18 h 40"/>
                <a:gd name="T14" fmla="*/ 19 w 102"/>
                <a:gd name="T15" fmla="*/ 15 h 40"/>
                <a:gd name="T16" fmla="*/ 0 w 102"/>
                <a:gd name="T17" fmla="*/ 9 h 40"/>
                <a:gd name="T18" fmla="*/ 0 w 102"/>
                <a:gd name="T19" fmla="*/ 0 h 40"/>
                <a:gd name="T20" fmla="*/ 101 w 102"/>
                <a:gd name="T21" fmla="*/ 0 h 40"/>
                <a:gd name="T22" fmla="*/ 40 w 102"/>
                <a:gd name="T23" fmla="*/ 30 h 40"/>
                <a:gd name="T24" fmla="*/ 73 w 102"/>
                <a:gd name="T25" fmla="*/ 30 h 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2"/>
                <a:gd name="T40" fmla="*/ 0 h 40"/>
                <a:gd name="T41" fmla="*/ 102 w 102"/>
                <a:gd name="T42" fmla="*/ 40 h 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2" h="40">
                  <a:moveTo>
                    <a:pt x="73" y="30"/>
                  </a:moveTo>
                  <a:lnTo>
                    <a:pt x="75" y="39"/>
                  </a:lnTo>
                  <a:lnTo>
                    <a:pt x="23" y="39"/>
                  </a:lnTo>
                  <a:lnTo>
                    <a:pt x="25" y="36"/>
                  </a:lnTo>
                  <a:lnTo>
                    <a:pt x="18" y="29"/>
                  </a:lnTo>
                  <a:lnTo>
                    <a:pt x="47" y="17"/>
                  </a:lnTo>
                  <a:lnTo>
                    <a:pt x="19" y="18"/>
                  </a:lnTo>
                  <a:lnTo>
                    <a:pt x="19" y="15"/>
                  </a:lnTo>
                  <a:lnTo>
                    <a:pt x="0" y="9"/>
                  </a:lnTo>
                  <a:lnTo>
                    <a:pt x="0" y="0"/>
                  </a:lnTo>
                  <a:lnTo>
                    <a:pt x="101" y="0"/>
                  </a:lnTo>
                  <a:lnTo>
                    <a:pt x="40" y="30"/>
                  </a:lnTo>
                  <a:lnTo>
                    <a:pt x="73" y="3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1766" name="Freeform 43"/>
            <p:cNvSpPr>
              <a:spLocks/>
            </p:cNvSpPr>
            <p:nvPr/>
          </p:nvSpPr>
          <p:spPr bwMode="auto">
            <a:xfrm>
              <a:off x="3733" y="3042"/>
              <a:ext cx="17" cy="17"/>
            </a:xfrm>
            <a:custGeom>
              <a:avLst/>
              <a:gdLst>
                <a:gd name="T0" fmla="*/ 16 w 17"/>
                <a:gd name="T1" fmla="*/ 3 h 17"/>
                <a:gd name="T2" fmla="*/ 16 w 17"/>
                <a:gd name="T3" fmla="*/ 11 h 17"/>
                <a:gd name="T4" fmla="*/ 0 w 17"/>
                <a:gd name="T5" fmla="*/ 16 h 17"/>
                <a:gd name="T6" fmla="*/ 0 w 17"/>
                <a:gd name="T7" fmla="*/ 2 h 17"/>
                <a:gd name="T8" fmla="*/ 6 w 17"/>
                <a:gd name="T9" fmla="*/ 0 h 17"/>
                <a:gd name="T10" fmla="*/ 10 w 17"/>
                <a:gd name="T11" fmla="*/ 0 h 17"/>
                <a:gd name="T12" fmla="*/ 13 w 17"/>
                <a:gd name="T13" fmla="*/ 0 h 17"/>
                <a:gd name="T14" fmla="*/ 15 w 17"/>
                <a:gd name="T15" fmla="*/ 1 h 17"/>
                <a:gd name="T16" fmla="*/ 15 w 17"/>
                <a:gd name="T17" fmla="*/ 2 h 17"/>
                <a:gd name="T18" fmla="*/ 16 w 17"/>
                <a:gd name="T19" fmla="*/ 3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17"/>
                <a:gd name="T32" fmla="*/ 17 w 17"/>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17">
                  <a:moveTo>
                    <a:pt x="16" y="3"/>
                  </a:moveTo>
                  <a:lnTo>
                    <a:pt x="16" y="11"/>
                  </a:lnTo>
                  <a:lnTo>
                    <a:pt x="0" y="16"/>
                  </a:lnTo>
                  <a:lnTo>
                    <a:pt x="0" y="2"/>
                  </a:lnTo>
                  <a:lnTo>
                    <a:pt x="6" y="0"/>
                  </a:lnTo>
                  <a:lnTo>
                    <a:pt x="10" y="0"/>
                  </a:lnTo>
                  <a:lnTo>
                    <a:pt x="13" y="0"/>
                  </a:lnTo>
                  <a:lnTo>
                    <a:pt x="15" y="1"/>
                  </a:lnTo>
                  <a:lnTo>
                    <a:pt x="15" y="2"/>
                  </a:lnTo>
                  <a:lnTo>
                    <a:pt x="16" y="3"/>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1767" name="Freeform 44"/>
            <p:cNvSpPr>
              <a:spLocks/>
            </p:cNvSpPr>
            <p:nvPr/>
          </p:nvSpPr>
          <p:spPr bwMode="auto">
            <a:xfrm>
              <a:off x="3757" y="3067"/>
              <a:ext cx="38" cy="17"/>
            </a:xfrm>
            <a:custGeom>
              <a:avLst/>
              <a:gdLst>
                <a:gd name="T0" fmla="*/ 1 w 38"/>
                <a:gd name="T1" fmla="*/ 0 h 17"/>
                <a:gd name="T2" fmla="*/ 3 w 38"/>
                <a:gd name="T3" fmla="*/ 8 h 17"/>
                <a:gd name="T4" fmla="*/ 0 w 38"/>
                <a:gd name="T5" fmla="*/ 13 h 17"/>
                <a:gd name="T6" fmla="*/ 0 w 38"/>
                <a:gd name="T7" fmla="*/ 16 h 17"/>
                <a:gd name="T8" fmla="*/ 30 w 38"/>
                <a:gd name="T9" fmla="*/ 16 h 17"/>
                <a:gd name="T10" fmla="*/ 30 w 38"/>
                <a:gd name="T11" fmla="*/ 9 h 17"/>
                <a:gd name="T12" fmla="*/ 32 w 38"/>
                <a:gd name="T13" fmla="*/ 8 h 17"/>
                <a:gd name="T14" fmla="*/ 37 w 38"/>
                <a:gd name="T15" fmla="*/ 0 h 17"/>
                <a:gd name="T16" fmla="*/ 1 w 38"/>
                <a:gd name="T17" fmla="*/ 0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
                <a:gd name="T28" fmla="*/ 0 h 17"/>
                <a:gd name="T29" fmla="*/ 38 w 38"/>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 h="17">
                  <a:moveTo>
                    <a:pt x="1" y="0"/>
                  </a:moveTo>
                  <a:lnTo>
                    <a:pt x="3" y="8"/>
                  </a:lnTo>
                  <a:lnTo>
                    <a:pt x="0" y="13"/>
                  </a:lnTo>
                  <a:lnTo>
                    <a:pt x="0" y="16"/>
                  </a:lnTo>
                  <a:lnTo>
                    <a:pt x="30" y="16"/>
                  </a:lnTo>
                  <a:lnTo>
                    <a:pt x="30" y="9"/>
                  </a:lnTo>
                  <a:lnTo>
                    <a:pt x="32" y="8"/>
                  </a:lnTo>
                  <a:lnTo>
                    <a:pt x="37" y="0"/>
                  </a:lnTo>
                  <a:lnTo>
                    <a:pt x="1"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1768" name="Freeform 45"/>
            <p:cNvSpPr>
              <a:spLocks/>
            </p:cNvSpPr>
            <p:nvPr/>
          </p:nvSpPr>
          <p:spPr bwMode="auto">
            <a:xfrm>
              <a:off x="3789" y="3067"/>
              <a:ext cx="211" cy="17"/>
            </a:xfrm>
            <a:custGeom>
              <a:avLst/>
              <a:gdLst>
                <a:gd name="T0" fmla="*/ 210 w 211"/>
                <a:gd name="T1" fmla="*/ 0 h 17"/>
                <a:gd name="T2" fmla="*/ 210 w 211"/>
                <a:gd name="T3" fmla="*/ 16 h 17"/>
                <a:gd name="T4" fmla="*/ 0 w 211"/>
                <a:gd name="T5" fmla="*/ 16 h 17"/>
                <a:gd name="T6" fmla="*/ 4 w 211"/>
                <a:gd name="T7" fmla="*/ 0 h 17"/>
                <a:gd name="T8" fmla="*/ 210 w 211"/>
                <a:gd name="T9" fmla="*/ 0 h 17"/>
                <a:gd name="T10" fmla="*/ 0 60000 65536"/>
                <a:gd name="T11" fmla="*/ 0 60000 65536"/>
                <a:gd name="T12" fmla="*/ 0 60000 65536"/>
                <a:gd name="T13" fmla="*/ 0 60000 65536"/>
                <a:gd name="T14" fmla="*/ 0 60000 65536"/>
                <a:gd name="T15" fmla="*/ 0 w 211"/>
                <a:gd name="T16" fmla="*/ 0 h 17"/>
                <a:gd name="T17" fmla="*/ 211 w 211"/>
                <a:gd name="T18" fmla="*/ 17 h 17"/>
              </a:gdLst>
              <a:ahLst/>
              <a:cxnLst>
                <a:cxn ang="T10">
                  <a:pos x="T0" y="T1"/>
                </a:cxn>
                <a:cxn ang="T11">
                  <a:pos x="T2" y="T3"/>
                </a:cxn>
                <a:cxn ang="T12">
                  <a:pos x="T4" y="T5"/>
                </a:cxn>
                <a:cxn ang="T13">
                  <a:pos x="T6" y="T7"/>
                </a:cxn>
                <a:cxn ang="T14">
                  <a:pos x="T8" y="T9"/>
                </a:cxn>
              </a:cxnLst>
              <a:rect l="T15" t="T16" r="T17" b="T18"/>
              <a:pathLst>
                <a:path w="211" h="17">
                  <a:moveTo>
                    <a:pt x="210" y="0"/>
                  </a:moveTo>
                  <a:lnTo>
                    <a:pt x="210" y="16"/>
                  </a:lnTo>
                  <a:lnTo>
                    <a:pt x="0" y="16"/>
                  </a:lnTo>
                  <a:lnTo>
                    <a:pt x="4" y="0"/>
                  </a:lnTo>
                  <a:lnTo>
                    <a:pt x="210"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1769" name="Freeform 46"/>
            <p:cNvSpPr>
              <a:spLocks/>
            </p:cNvSpPr>
            <p:nvPr/>
          </p:nvSpPr>
          <p:spPr bwMode="auto">
            <a:xfrm>
              <a:off x="3999" y="3062"/>
              <a:ext cx="40" cy="17"/>
            </a:xfrm>
            <a:custGeom>
              <a:avLst/>
              <a:gdLst>
                <a:gd name="T0" fmla="*/ 0 w 40"/>
                <a:gd name="T1" fmla="*/ 3 h 17"/>
                <a:gd name="T2" fmla="*/ 6 w 40"/>
                <a:gd name="T3" fmla="*/ 0 h 17"/>
                <a:gd name="T4" fmla="*/ 39 w 40"/>
                <a:gd name="T5" fmla="*/ 0 h 17"/>
                <a:gd name="T6" fmla="*/ 39 w 40"/>
                <a:gd name="T7" fmla="*/ 16 h 17"/>
                <a:gd name="T8" fmla="*/ 26 w 40"/>
                <a:gd name="T9" fmla="*/ 16 h 17"/>
                <a:gd name="T10" fmla="*/ 26 w 40"/>
                <a:gd name="T11" fmla="*/ 8 h 17"/>
                <a:gd name="T12" fmla="*/ 7 w 40"/>
                <a:gd name="T13" fmla="*/ 8 h 17"/>
                <a:gd name="T14" fmla="*/ 0 w 40"/>
                <a:gd name="T15" fmla="*/ 14 h 17"/>
                <a:gd name="T16" fmla="*/ 0 w 40"/>
                <a:gd name="T17" fmla="*/ 3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17"/>
                <a:gd name="T29" fmla="*/ 40 w 40"/>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17">
                  <a:moveTo>
                    <a:pt x="0" y="3"/>
                  </a:moveTo>
                  <a:lnTo>
                    <a:pt x="6" y="0"/>
                  </a:lnTo>
                  <a:lnTo>
                    <a:pt x="39" y="0"/>
                  </a:lnTo>
                  <a:lnTo>
                    <a:pt x="39" y="16"/>
                  </a:lnTo>
                  <a:lnTo>
                    <a:pt x="26" y="16"/>
                  </a:lnTo>
                  <a:lnTo>
                    <a:pt x="26" y="8"/>
                  </a:lnTo>
                  <a:lnTo>
                    <a:pt x="7" y="8"/>
                  </a:lnTo>
                  <a:lnTo>
                    <a:pt x="0" y="14"/>
                  </a:lnTo>
                  <a:lnTo>
                    <a:pt x="0" y="3"/>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1770" name="Freeform 47"/>
            <p:cNvSpPr>
              <a:spLocks/>
            </p:cNvSpPr>
            <p:nvPr/>
          </p:nvSpPr>
          <p:spPr bwMode="auto">
            <a:xfrm>
              <a:off x="4049" y="3038"/>
              <a:ext cx="22" cy="17"/>
            </a:xfrm>
            <a:custGeom>
              <a:avLst/>
              <a:gdLst>
                <a:gd name="T0" fmla="*/ 21 w 22"/>
                <a:gd name="T1" fmla="*/ 16 h 17"/>
                <a:gd name="T2" fmla="*/ 21 w 22"/>
                <a:gd name="T3" fmla="*/ 6 h 17"/>
                <a:gd name="T4" fmla="*/ 2 w 22"/>
                <a:gd name="T5" fmla="*/ 7 h 17"/>
                <a:gd name="T6" fmla="*/ 2 w 22"/>
                <a:gd name="T7" fmla="*/ 3 h 17"/>
                <a:gd name="T8" fmla="*/ 1 w 22"/>
                <a:gd name="T9" fmla="*/ 0 h 17"/>
                <a:gd name="T10" fmla="*/ 0 w 22"/>
                <a:gd name="T11" fmla="*/ 3 h 17"/>
                <a:gd name="T12" fmla="*/ 0 w 22"/>
                <a:gd name="T13" fmla="*/ 12 h 17"/>
                <a:gd name="T14" fmla="*/ 17 w 22"/>
                <a:gd name="T15" fmla="*/ 11 h 17"/>
                <a:gd name="T16" fmla="*/ 14 w 22"/>
                <a:gd name="T17" fmla="*/ 16 h 17"/>
                <a:gd name="T18" fmla="*/ 21 w 22"/>
                <a:gd name="T19" fmla="*/ 16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17"/>
                <a:gd name="T32" fmla="*/ 22 w 22"/>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17">
                  <a:moveTo>
                    <a:pt x="21" y="16"/>
                  </a:moveTo>
                  <a:lnTo>
                    <a:pt x="21" y="6"/>
                  </a:lnTo>
                  <a:lnTo>
                    <a:pt x="2" y="7"/>
                  </a:lnTo>
                  <a:lnTo>
                    <a:pt x="2" y="3"/>
                  </a:lnTo>
                  <a:lnTo>
                    <a:pt x="1" y="0"/>
                  </a:lnTo>
                  <a:lnTo>
                    <a:pt x="0" y="3"/>
                  </a:lnTo>
                  <a:lnTo>
                    <a:pt x="0" y="12"/>
                  </a:lnTo>
                  <a:lnTo>
                    <a:pt x="17" y="11"/>
                  </a:lnTo>
                  <a:lnTo>
                    <a:pt x="14" y="16"/>
                  </a:lnTo>
                  <a:lnTo>
                    <a:pt x="21" y="16"/>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1771" name="Freeform 48"/>
            <p:cNvSpPr>
              <a:spLocks/>
            </p:cNvSpPr>
            <p:nvPr/>
          </p:nvSpPr>
          <p:spPr bwMode="auto">
            <a:xfrm>
              <a:off x="4006" y="3039"/>
              <a:ext cx="65" cy="39"/>
            </a:xfrm>
            <a:custGeom>
              <a:avLst/>
              <a:gdLst>
                <a:gd name="T0" fmla="*/ 43 w 65"/>
                <a:gd name="T1" fmla="*/ 0 h 39"/>
                <a:gd name="T2" fmla="*/ 0 w 65"/>
                <a:gd name="T3" fmla="*/ 23 h 39"/>
                <a:gd name="T4" fmla="*/ 32 w 65"/>
                <a:gd name="T5" fmla="*/ 23 h 39"/>
                <a:gd name="T6" fmla="*/ 32 w 65"/>
                <a:gd name="T7" fmla="*/ 38 h 39"/>
                <a:gd name="T8" fmla="*/ 64 w 65"/>
                <a:gd name="T9" fmla="*/ 17 h 39"/>
                <a:gd name="T10" fmla="*/ 64 w 65"/>
                <a:gd name="T11" fmla="*/ 6 h 39"/>
                <a:gd name="T12" fmla="*/ 57 w 65"/>
                <a:gd name="T13" fmla="*/ 6 h 39"/>
                <a:gd name="T14" fmla="*/ 60 w 65"/>
                <a:gd name="T15" fmla="*/ 4 h 39"/>
                <a:gd name="T16" fmla="*/ 43 w 65"/>
                <a:gd name="T17" fmla="*/ 4 h 39"/>
                <a:gd name="T18" fmla="*/ 43 w 65"/>
                <a:gd name="T19" fmla="*/ 0 h 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5"/>
                <a:gd name="T31" fmla="*/ 0 h 39"/>
                <a:gd name="T32" fmla="*/ 65 w 65"/>
                <a:gd name="T33" fmla="*/ 39 h 3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5" h="39">
                  <a:moveTo>
                    <a:pt x="43" y="0"/>
                  </a:moveTo>
                  <a:lnTo>
                    <a:pt x="0" y="23"/>
                  </a:lnTo>
                  <a:lnTo>
                    <a:pt x="32" y="23"/>
                  </a:lnTo>
                  <a:lnTo>
                    <a:pt x="32" y="38"/>
                  </a:lnTo>
                  <a:lnTo>
                    <a:pt x="64" y="17"/>
                  </a:lnTo>
                  <a:lnTo>
                    <a:pt x="64" y="6"/>
                  </a:lnTo>
                  <a:lnTo>
                    <a:pt x="57" y="6"/>
                  </a:lnTo>
                  <a:lnTo>
                    <a:pt x="60" y="4"/>
                  </a:lnTo>
                  <a:lnTo>
                    <a:pt x="43" y="4"/>
                  </a:lnTo>
                  <a:lnTo>
                    <a:pt x="43" y="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1772" name="Freeform 49"/>
            <p:cNvSpPr>
              <a:spLocks/>
            </p:cNvSpPr>
            <p:nvPr/>
          </p:nvSpPr>
          <p:spPr bwMode="auto">
            <a:xfrm>
              <a:off x="3999" y="3070"/>
              <a:ext cx="27" cy="31"/>
            </a:xfrm>
            <a:custGeom>
              <a:avLst/>
              <a:gdLst>
                <a:gd name="T0" fmla="*/ 8 w 27"/>
                <a:gd name="T1" fmla="*/ 5 h 31"/>
                <a:gd name="T2" fmla="*/ 16 w 27"/>
                <a:gd name="T3" fmla="*/ 5 h 31"/>
                <a:gd name="T4" fmla="*/ 16 w 27"/>
                <a:gd name="T5" fmla="*/ 30 h 31"/>
                <a:gd name="T6" fmla="*/ 26 w 27"/>
                <a:gd name="T7" fmla="*/ 21 h 31"/>
                <a:gd name="T8" fmla="*/ 26 w 27"/>
                <a:gd name="T9" fmla="*/ 0 h 31"/>
                <a:gd name="T10" fmla="*/ 7 w 27"/>
                <a:gd name="T11" fmla="*/ 0 h 31"/>
                <a:gd name="T12" fmla="*/ 0 w 27"/>
                <a:gd name="T13" fmla="*/ 5 h 31"/>
                <a:gd name="T14" fmla="*/ 8 w 27"/>
                <a:gd name="T15" fmla="*/ 5 h 31"/>
                <a:gd name="T16" fmla="*/ 0 60000 65536"/>
                <a:gd name="T17" fmla="*/ 0 60000 65536"/>
                <a:gd name="T18" fmla="*/ 0 60000 65536"/>
                <a:gd name="T19" fmla="*/ 0 60000 65536"/>
                <a:gd name="T20" fmla="*/ 0 60000 65536"/>
                <a:gd name="T21" fmla="*/ 0 60000 65536"/>
                <a:gd name="T22" fmla="*/ 0 60000 65536"/>
                <a:gd name="T23" fmla="*/ 0 60000 65536"/>
                <a:gd name="T24" fmla="*/ 0 w 27"/>
                <a:gd name="T25" fmla="*/ 0 h 31"/>
                <a:gd name="T26" fmla="*/ 27 w 27"/>
                <a:gd name="T27" fmla="*/ 31 h 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 h="31">
                  <a:moveTo>
                    <a:pt x="8" y="5"/>
                  </a:moveTo>
                  <a:lnTo>
                    <a:pt x="16" y="5"/>
                  </a:lnTo>
                  <a:lnTo>
                    <a:pt x="16" y="30"/>
                  </a:lnTo>
                  <a:lnTo>
                    <a:pt x="26" y="21"/>
                  </a:lnTo>
                  <a:lnTo>
                    <a:pt x="26" y="0"/>
                  </a:lnTo>
                  <a:lnTo>
                    <a:pt x="7" y="0"/>
                  </a:lnTo>
                  <a:lnTo>
                    <a:pt x="0" y="5"/>
                  </a:lnTo>
                  <a:lnTo>
                    <a:pt x="8" y="5"/>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1773" name="Freeform 50"/>
            <p:cNvSpPr>
              <a:spLocks/>
            </p:cNvSpPr>
            <p:nvPr/>
          </p:nvSpPr>
          <p:spPr bwMode="auto">
            <a:xfrm>
              <a:off x="3942" y="3024"/>
              <a:ext cx="23" cy="44"/>
            </a:xfrm>
            <a:custGeom>
              <a:avLst/>
              <a:gdLst>
                <a:gd name="T0" fmla="*/ 12 w 23"/>
                <a:gd name="T1" fmla="*/ 43 h 44"/>
                <a:gd name="T2" fmla="*/ 22 w 23"/>
                <a:gd name="T3" fmla="*/ 0 h 44"/>
                <a:gd name="T4" fmla="*/ 13 w 23"/>
                <a:gd name="T5" fmla="*/ 0 h 44"/>
                <a:gd name="T6" fmla="*/ 0 w 23"/>
                <a:gd name="T7" fmla="*/ 43 h 44"/>
                <a:gd name="T8" fmla="*/ 12 w 23"/>
                <a:gd name="T9" fmla="*/ 43 h 44"/>
                <a:gd name="T10" fmla="*/ 0 60000 65536"/>
                <a:gd name="T11" fmla="*/ 0 60000 65536"/>
                <a:gd name="T12" fmla="*/ 0 60000 65536"/>
                <a:gd name="T13" fmla="*/ 0 60000 65536"/>
                <a:gd name="T14" fmla="*/ 0 60000 65536"/>
                <a:gd name="T15" fmla="*/ 0 w 23"/>
                <a:gd name="T16" fmla="*/ 0 h 44"/>
                <a:gd name="T17" fmla="*/ 23 w 23"/>
                <a:gd name="T18" fmla="*/ 44 h 44"/>
              </a:gdLst>
              <a:ahLst/>
              <a:cxnLst>
                <a:cxn ang="T10">
                  <a:pos x="T0" y="T1"/>
                </a:cxn>
                <a:cxn ang="T11">
                  <a:pos x="T2" y="T3"/>
                </a:cxn>
                <a:cxn ang="T12">
                  <a:pos x="T4" y="T5"/>
                </a:cxn>
                <a:cxn ang="T13">
                  <a:pos x="T6" y="T7"/>
                </a:cxn>
                <a:cxn ang="T14">
                  <a:pos x="T8" y="T9"/>
                </a:cxn>
              </a:cxnLst>
              <a:rect l="T15" t="T16" r="T17" b="T18"/>
              <a:pathLst>
                <a:path w="23" h="44">
                  <a:moveTo>
                    <a:pt x="12" y="43"/>
                  </a:moveTo>
                  <a:lnTo>
                    <a:pt x="22" y="0"/>
                  </a:lnTo>
                  <a:lnTo>
                    <a:pt x="13" y="0"/>
                  </a:lnTo>
                  <a:lnTo>
                    <a:pt x="0" y="43"/>
                  </a:lnTo>
                  <a:lnTo>
                    <a:pt x="12" y="43"/>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1774" name="Freeform 51"/>
            <p:cNvSpPr>
              <a:spLocks/>
            </p:cNvSpPr>
            <p:nvPr/>
          </p:nvSpPr>
          <p:spPr bwMode="auto">
            <a:xfrm>
              <a:off x="3771" y="3027"/>
              <a:ext cx="67" cy="41"/>
            </a:xfrm>
            <a:custGeom>
              <a:avLst/>
              <a:gdLst>
                <a:gd name="T0" fmla="*/ 57 w 67"/>
                <a:gd name="T1" fmla="*/ 0 h 41"/>
                <a:gd name="T2" fmla="*/ 66 w 67"/>
                <a:gd name="T3" fmla="*/ 0 h 41"/>
                <a:gd name="T4" fmla="*/ 15 w 67"/>
                <a:gd name="T5" fmla="*/ 40 h 41"/>
                <a:gd name="T6" fmla="*/ 0 w 67"/>
                <a:gd name="T7" fmla="*/ 40 h 41"/>
                <a:gd name="T8" fmla="*/ 57 w 67"/>
                <a:gd name="T9" fmla="*/ 0 h 41"/>
                <a:gd name="T10" fmla="*/ 0 60000 65536"/>
                <a:gd name="T11" fmla="*/ 0 60000 65536"/>
                <a:gd name="T12" fmla="*/ 0 60000 65536"/>
                <a:gd name="T13" fmla="*/ 0 60000 65536"/>
                <a:gd name="T14" fmla="*/ 0 60000 65536"/>
                <a:gd name="T15" fmla="*/ 0 w 67"/>
                <a:gd name="T16" fmla="*/ 0 h 41"/>
                <a:gd name="T17" fmla="*/ 67 w 67"/>
                <a:gd name="T18" fmla="*/ 41 h 41"/>
              </a:gdLst>
              <a:ahLst/>
              <a:cxnLst>
                <a:cxn ang="T10">
                  <a:pos x="T0" y="T1"/>
                </a:cxn>
                <a:cxn ang="T11">
                  <a:pos x="T2" y="T3"/>
                </a:cxn>
                <a:cxn ang="T12">
                  <a:pos x="T4" y="T5"/>
                </a:cxn>
                <a:cxn ang="T13">
                  <a:pos x="T6" y="T7"/>
                </a:cxn>
                <a:cxn ang="T14">
                  <a:pos x="T8" y="T9"/>
                </a:cxn>
              </a:cxnLst>
              <a:rect l="T15" t="T16" r="T17" b="T18"/>
              <a:pathLst>
                <a:path w="67" h="41">
                  <a:moveTo>
                    <a:pt x="57" y="0"/>
                  </a:moveTo>
                  <a:lnTo>
                    <a:pt x="66" y="0"/>
                  </a:lnTo>
                  <a:lnTo>
                    <a:pt x="15" y="40"/>
                  </a:lnTo>
                  <a:lnTo>
                    <a:pt x="0" y="40"/>
                  </a:lnTo>
                  <a:lnTo>
                    <a:pt x="57" y="0"/>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1775" name="Freeform 52"/>
            <p:cNvSpPr>
              <a:spLocks/>
            </p:cNvSpPr>
            <p:nvPr/>
          </p:nvSpPr>
          <p:spPr bwMode="auto">
            <a:xfrm>
              <a:off x="3685" y="3008"/>
              <a:ext cx="509" cy="60"/>
            </a:xfrm>
            <a:custGeom>
              <a:avLst/>
              <a:gdLst>
                <a:gd name="T0" fmla="*/ 73 w 509"/>
                <a:gd name="T1" fmla="*/ 59 h 60"/>
                <a:gd name="T2" fmla="*/ 40 w 509"/>
                <a:gd name="T3" fmla="*/ 59 h 60"/>
                <a:gd name="T4" fmla="*/ 100 w 509"/>
                <a:gd name="T5" fmla="*/ 28 h 60"/>
                <a:gd name="T6" fmla="*/ 0 w 509"/>
                <a:gd name="T7" fmla="*/ 28 h 60"/>
                <a:gd name="T8" fmla="*/ 109 w 509"/>
                <a:gd name="T9" fmla="*/ 11 h 60"/>
                <a:gd name="T10" fmla="*/ 132 w 509"/>
                <a:gd name="T11" fmla="*/ 8 h 60"/>
                <a:gd name="T12" fmla="*/ 132 w 509"/>
                <a:gd name="T13" fmla="*/ 10 h 60"/>
                <a:gd name="T14" fmla="*/ 165 w 509"/>
                <a:gd name="T15" fmla="*/ 10 h 60"/>
                <a:gd name="T16" fmla="*/ 165 w 509"/>
                <a:gd name="T17" fmla="*/ 0 h 60"/>
                <a:gd name="T18" fmla="*/ 344 w 509"/>
                <a:gd name="T19" fmla="*/ 0 h 60"/>
                <a:gd name="T20" fmla="*/ 351 w 509"/>
                <a:gd name="T21" fmla="*/ 0 h 60"/>
                <a:gd name="T22" fmla="*/ 417 w 509"/>
                <a:gd name="T23" fmla="*/ 0 h 60"/>
                <a:gd name="T24" fmla="*/ 452 w 509"/>
                <a:gd name="T25" fmla="*/ 12 h 60"/>
                <a:gd name="T26" fmla="*/ 508 w 509"/>
                <a:gd name="T27" fmla="*/ 23 h 60"/>
                <a:gd name="T28" fmla="*/ 508 w 509"/>
                <a:gd name="T29" fmla="*/ 25 h 60"/>
                <a:gd name="T30" fmla="*/ 384 w 509"/>
                <a:gd name="T31" fmla="*/ 32 h 60"/>
                <a:gd name="T32" fmla="*/ 366 w 509"/>
                <a:gd name="T33" fmla="*/ 33 h 60"/>
                <a:gd name="T34" fmla="*/ 366 w 509"/>
                <a:gd name="T35" fmla="*/ 30 h 60"/>
                <a:gd name="T36" fmla="*/ 365 w 509"/>
                <a:gd name="T37" fmla="*/ 29 h 60"/>
                <a:gd name="T38" fmla="*/ 363 w 509"/>
                <a:gd name="T39" fmla="*/ 30 h 60"/>
                <a:gd name="T40" fmla="*/ 320 w 509"/>
                <a:gd name="T41" fmla="*/ 53 h 60"/>
                <a:gd name="T42" fmla="*/ 313 w 509"/>
                <a:gd name="T43" fmla="*/ 56 h 60"/>
                <a:gd name="T44" fmla="*/ 313 w 509"/>
                <a:gd name="T45" fmla="*/ 59 h 60"/>
                <a:gd name="T46" fmla="*/ 269 w 509"/>
                <a:gd name="T47" fmla="*/ 59 h 60"/>
                <a:gd name="T48" fmla="*/ 278 w 509"/>
                <a:gd name="T49" fmla="*/ 16 h 60"/>
                <a:gd name="T50" fmla="*/ 270 w 509"/>
                <a:gd name="T51" fmla="*/ 16 h 60"/>
                <a:gd name="T52" fmla="*/ 256 w 509"/>
                <a:gd name="T53" fmla="*/ 59 h 60"/>
                <a:gd name="T54" fmla="*/ 100 w 509"/>
                <a:gd name="T55" fmla="*/ 59 h 60"/>
                <a:gd name="T56" fmla="*/ 151 w 509"/>
                <a:gd name="T57" fmla="*/ 19 h 60"/>
                <a:gd name="T58" fmla="*/ 142 w 509"/>
                <a:gd name="T59" fmla="*/ 19 h 60"/>
                <a:gd name="T60" fmla="*/ 85 w 509"/>
                <a:gd name="T61" fmla="*/ 59 h 60"/>
                <a:gd name="T62" fmla="*/ 73 w 509"/>
                <a:gd name="T63" fmla="*/ 59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09"/>
                <a:gd name="T97" fmla="*/ 0 h 60"/>
                <a:gd name="T98" fmla="*/ 509 w 509"/>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09" h="60">
                  <a:moveTo>
                    <a:pt x="73" y="59"/>
                  </a:moveTo>
                  <a:lnTo>
                    <a:pt x="40" y="59"/>
                  </a:lnTo>
                  <a:lnTo>
                    <a:pt x="100" y="28"/>
                  </a:lnTo>
                  <a:lnTo>
                    <a:pt x="0" y="28"/>
                  </a:lnTo>
                  <a:lnTo>
                    <a:pt x="109" y="11"/>
                  </a:lnTo>
                  <a:lnTo>
                    <a:pt x="132" y="8"/>
                  </a:lnTo>
                  <a:lnTo>
                    <a:pt x="132" y="10"/>
                  </a:lnTo>
                  <a:lnTo>
                    <a:pt x="165" y="10"/>
                  </a:lnTo>
                  <a:lnTo>
                    <a:pt x="165" y="0"/>
                  </a:lnTo>
                  <a:lnTo>
                    <a:pt x="344" y="0"/>
                  </a:lnTo>
                  <a:lnTo>
                    <a:pt x="351" y="0"/>
                  </a:lnTo>
                  <a:lnTo>
                    <a:pt x="417" y="0"/>
                  </a:lnTo>
                  <a:lnTo>
                    <a:pt x="452" y="12"/>
                  </a:lnTo>
                  <a:lnTo>
                    <a:pt x="508" y="23"/>
                  </a:lnTo>
                  <a:lnTo>
                    <a:pt x="508" y="25"/>
                  </a:lnTo>
                  <a:lnTo>
                    <a:pt x="384" y="32"/>
                  </a:lnTo>
                  <a:lnTo>
                    <a:pt x="366" y="33"/>
                  </a:lnTo>
                  <a:lnTo>
                    <a:pt x="366" y="30"/>
                  </a:lnTo>
                  <a:lnTo>
                    <a:pt x="365" y="29"/>
                  </a:lnTo>
                  <a:lnTo>
                    <a:pt x="363" y="30"/>
                  </a:lnTo>
                  <a:lnTo>
                    <a:pt x="320" y="53"/>
                  </a:lnTo>
                  <a:lnTo>
                    <a:pt x="313" y="56"/>
                  </a:lnTo>
                  <a:lnTo>
                    <a:pt x="313" y="59"/>
                  </a:lnTo>
                  <a:lnTo>
                    <a:pt x="269" y="59"/>
                  </a:lnTo>
                  <a:lnTo>
                    <a:pt x="278" y="16"/>
                  </a:lnTo>
                  <a:lnTo>
                    <a:pt x="270" y="16"/>
                  </a:lnTo>
                  <a:lnTo>
                    <a:pt x="256" y="59"/>
                  </a:lnTo>
                  <a:lnTo>
                    <a:pt x="100" y="59"/>
                  </a:lnTo>
                  <a:lnTo>
                    <a:pt x="151" y="19"/>
                  </a:lnTo>
                  <a:lnTo>
                    <a:pt x="142" y="19"/>
                  </a:lnTo>
                  <a:lnTo>
                    <a:pt x="85" y="59"/>
                  </a:lnTo>
                  <a:lnTo>
                    <a:pt x="73" y="59"/>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1776" name="Freeform 53"/>
            <p:cNvSpPr>
              <a:spLocks/>
            </p:cNvSpPr>
            <p:nvPr/>
          </p:nvSpPr>
          <p:spPr bwMode="auto">
            <a:xfrm>
              <a:off x="4070" y="3034"/>
              <a:ext cx="124" cy="25"/>
            </a:xfrm>
            <a:custGeom>
              <a:avLst/>
              <a:gdLst>
                <a:gd name="T0" fmla="*/ 123 w 124"/>
                <a:gd name="T1" fmla="*/ 0 h 25"/>
                <a:gd name="T2" fmla="*/ 0 w 124"/>
                <a:gd name="T3" fmla="*/ 6 h 25"/>
                <a:gd name="T4" fmla="*/ 0 w 124"/>
                <a:gd name="T5" fmla="*/ 24 h 25"/>
                <a:gd name="T6" fmla="*/ 5 w 124"/>
                <a:gd name="T7" fmla="*/ 23 h 25"/>
                <a:gd name="T8" fmla="*/ 5 w 124"/>
                <a:gd name="T9" fmla="*/ 16 h 25"/>
                <a:gd name="T10" fmla="*/ 5 w 124"/>
                <a:gd name="T11" fmla="*/ 15 h 25"/>
                <a:gd name="T12" fmla="*/ 6 w 124"/>
                <a:gd name="T13" fmla="*/ 14 h 25"/>
                <a:gd name="T14" fmla="*/ 8 w 124"/>
                <a:gd name="T15" fmla="*/ 14 h 25"/>
                <a:gd name="T16" fmla="*/ 8 w 124"/>
                <a:gd name="T17" fmla="*/ 13 h 25"/>
                <a:gd name="T18" fmla="*/ 9 w 124"/>
                <a:gd name="T19" fmla="*/ 12 h 25"/>
                <a:gd name="T20" fmla="*/ 10 w 124"/>
                <a:gd name="T21" fmla="*/ 12 h 25"/>
                <a:gd name="T22" fmla="*/ 11 w 124"/>
                <a:gd name="T23" fmla="*/ 13 h 25"/>
                <a:gd name="T24" fmla="*/ 12 w 124"/>
                <a:gd name="T25" fmla="*/ 13 h 25"/>
                <a:gd name="T26" fmla="*/ 13 w 124"/>
                <a:gd name="T27" fmla="*/ 14 h 25"/>
                <a:gd name="T28" fmla="*/ 14 w 124"/>
                <a:gd name="T29" fmla="*/ 16 h 25"/>
                <a:gd name="T30" fmla="*/ 14 w 124"/>
                <a:gd name="T31" fmla="*/ 17 h 25"/>
                <a:gd name="T32" fmla="*/ 13 w 124"/>
                <a:gd name="T33" fmla="*/ 23 h 25"/>
                <a:gd name="T34" fmla="*/ 62 w 124"/>
                <a:gd name="T35" fmla="*/ 20 h 25"/>
                <a:gd name="T36" fmla="*/ 109 w 124"/>
                <a:gd name="T37" fmla="*/ 17 h 25"/>
                <a:gd name="T38" fmla="*/ 109 w 124"/>
                <a:gd name="T39" fmla="*/ 5 h 25"/>
                <a:gd name="T40" fmla="*/ 123 w 124"/>
                <a:gd name="T41" fmla="*/ 0 h 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24"/>
                <a:gd name="T64" fmla="*/ 0 h 25"/>
                <a:gd name="T65" fmla="*/ 124 w 124"/>
                <a:gd name="T66" fmla="*/ 25 h 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24" h="25">
                  <a:moveTo>
                    <a:pt x="123" y="0"/>
                  </a:moveTo>
                  <a:lnTo>
                    <a:pt x="0" y="6"/>
                  </a:lnTo>
                  <a:lnTo>
                    <a:pt x="0" y="24"/>
                  </a:lnTo>
                  <a:lnTo>
                    <a:pt x="5" y="23"/>
                  </a:lnTo>
                  <a:lnTo>
                    <a:pt x="5" y="16"/>
                  </a:lnTo>
                  <a:lnTo>
                    <a:pt x="5" y="15"/>
                  </a:lnTo>
                  <a:lnTo>
                    <a:pt x="6" y="14"/>
                  </a:lnTo>
                  <a:lnTo>
                    <a:pt x="8" y="14"/>
                  </a:lnTo>
                  <a:lnTo>
                    <a:pt x="8" y="13"/>
                  </a:lnTo>
                  <a:lnTo>
                    <a:pt x="9" y="12"/>
                  </a:lnTo>
                  <a:lnTo>
                    <a:pt x="10" y="12"/>
                  </a:lnTo>
                  <a:lnTo>
                    <a:pt x="11" y="13"/>
                  </a:lnTo>
                  <a:lnTo>
                    <a:pt x="12" y="13"/>
                  </a:lnTo>
                  <a:lnTo>
                    <a:pt x="13" y="14"/>
                  </a:lnTo>
                  <a:lnTo>
                    <a:pt x="14" y="16"/>
                  </a:lnTo>
                  <a:lnTo>
                    <a:pt x="14" y="17"/>
                  </a:lnTo>
                  <a:lnTo>
                    <a:pt x="13" y="23"/>
                  </a:lnTo>
                  <a:lnTo>
                    <a:pt x="62" y="20"/>
                  </a:lnTo>
                  <a:lnTo>
                    <a:pt x="109" y="17"/>
                  </a:lnTo>
                  <a:lnTo>
                    <a:pt x="109" y="5"/>
                  </a:lnTo>
                  <a:lnTo>
                    <a:pt x="123" y="0"/>
                  </a:lnTo>
                </a:path>
              </a:pathLst>
            </a:custGeom>
            <a:solidFill>
              <a:srgbClr val="E0E0E0"/>
            </a:solidFill>
            <a:ln w="12700" cap="rnd" cmpd="sng">
              <a:solidFill>
                <a:srgbClr val="000000"/>
              </a:solidFill>
              <a:prstDash val="solid"/>
              <a:round/>
              <a:headEnd type="none" w="sm" len="sm"/>
              <a:tailEnd type="none" w="sm" len="sm"/>
            </a:ln>
          </p:spPr>
          <p:txBody>
            <a:bodyPr/>
            <a:lstStyle/>
            <a:p>
              <a:endParaRPr lang="en-US"/>
            </a:p>
          </p:txBody>
        </p:sp>
        <p:sp>
          <p:nvSpPr>
            <p:cNvPr id="31777" name="Freeform 54"/>
            <p:cNvSpPr>
              <a:spLocks/>
            </p:cNvSpPr>
            <p:nvPr/>
          </p:nvSpPr>
          <p:spPr bwMode="auto">
            <a:xfrm>
              <a:off x="4075" y="3047"/>
              <a:ext cx="17" cy="17"/>
            </a:xfrm>
            <a:custGeom>
              <a:avLst/>
              <a:gdLst>
                <a:gd name="T0" fmla="*/ 16 w 17"/>
                <a:gd name="T1" fmla="*/ 4 h 17"/>
                <a:gd name="T2" fmla="*/ 15 w 17"/>
                <a:gd name="T3" fmla="*/ 12 h 17"/>
                <a:gd name="T4" fmla="*/ 13 w 17"/>
                <a:gd name="T5" fmla="*/ 16 h 17"/>
                <a:gd name="T6" fmla="*/ 0 w 17"/>
                <a:gd name="T7" fmla="*/ 16 h 17"/>
                <a:gd name="T8" fmla="*/ 0 w 17"/>
                <a:gd name="T9" fmla="*/ 12 h 17"/>
                <a:gd name="T10" fmla="*/ 1 w 17"/>
                <a:gd name="T11" fmla="*/ 4 h 17"/>
                <a:gd name="T12" fmla="*/ 1 w 17"/>
                <a:gd name="T13" fmla="*/ 2 h 17"/>
                <a:gd name="T14" fmla="*/ 2 w 17"/>
                <a:gd name="T15" fmla="*/ 1 h 17"/>
                <a:gd name="T16" fmla="*/ 5 w 17"/>
                <a:gd name="T17" fmla="*/ 1 h 17"/>
                <a:gd name="T18" fmla="*/ 5 w 17"/>
                <a:gd name="T19" fmla="*/ 0 h 17"/>
                <a:gd name="T20" fmla="*/ 6 w 17"/>
                <a:gd name="T21" fmla="*/ 0 h 17"/>
                <a:gd name="T22" fmla="*/ 7 w 17"/>
                <a:gd name="T23" fmla="*/ 0 h 17"/>
                <a:gd name="T24" fmla="*/ 10 w 17"/>
                <a:gd name="T25" fmla="*/ 0 h 17"/>
                <a:gd name="T26" fmla="*/ 11 w 17"/>
                <a:gd name="T27" fmla="*/ 0 h 17"/>
                <a:gd name="T28" fmla="*/ 13 w 17"/>
                <a:gd name="T29" fmla="*/ 0 h 17"/>
                <a:gd name="T30" fmla="*/ 13 w 17"/>
                <a:gd name="T31" fmla="*/ 1 h 17"/>
                <a:gd name="T32" fmla="*/ 16 w 17"/>
                <a:gd name="T33" fmla="*/ 3 h 17"/>
                <a:gd name="T34" fmla="*/ 16 w 17"/>
                <a:gd name="T35" fmla="*/ 4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
                <a:gd name="T55" fmla="*/ 0 h 17"/>
                <a:gd name="T56" fmla="*/ 17 w 17"/>
                <a:gd name="T57" fmla="*/ 17 h 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 h="17">
                  <a:moveTo>
                    <a:pt x="16" y="4"/>
                  </a:moveTo>
                  <a:lnTo>
                    <a:pt x="15" y="12"/>
                  </a:lnTo>
                  <a:lnTo>
                    <a:pt x="13" y="16"/>
                  </a:lnTo>
                  <a:lnTo>
                    <a:pt x="0" y="16"/>
                  </a:lnTo>
                  <a:lnTo>
                    <a:pt x="0" y="12"/>
                  </a:lnTo>
                  <a:lnTo>
                    <a:pt x="1" y="4"/>
                  </a:lnTo>
                  <a:lnTo>
                    <a:pt x="1" y="2"/>
                  </a:lnTo>
                  <a:lnTo>
                    <a:pt x="2" y="1"/>
                  </a:lnTo>
                  <a:lnTo>
                    <a:pt x="5" y="1"/>
                  </a:lnTo>
                  <a:lnTo>
                    <a:pt x="5" y="0"/>
                  </a:lnTo>
                  <a:lnTo>
                    <a:pt x="6" y="0"/>
                  </a:lnTo>
                  <a:lnTo>
                    <a:pt x="7" y="0"/>
                  </a:lnTo>
                  <a:lnTo>
                    <a:pt x="10" y="0"/>
                  </a:lnTo>
                  <a:lnTo>
                    <a:pt x="11" y="0"/>
                  </a:lnTo>
                  <a:lnTo>
                    <a:pt x="13" y="0"/>
                  </a:lnTo>
                  <a:lnTo>
                    <a:pt x="13" y="1"/>
                  </a:lnTo>
                  <a:lnTo>
                    <a:pt x="16" y="3"/>
                  </a:lnTo>
                  <a:lnTo>
                    <a:pt x="16" y="4"/>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1778" name="Freeform 55"/>
            <p:cNvSpPr>
              <a:spLocks/>
            </p:cNvSpPr>
            <p:nvPr/>
          </p:nvSpPr>
          <p:spPr bwMode="auto">
            <a:xfrm>
              <a:off x="3856" y="3125"/>
              <a:ext cx="21" cy="17"/>
            </a:xfrm>
            <a:custGeom>
              <a:avLst/>
              <a:gdLst>
                <a:gd name="T0" fmla="*/ 20 w 21"/>
                <a:gd name="T1" fmla="*/ 7 h 17"/>
                <a:gd name="T2" fmla="*/ 20 w 21"/>
                <a:gd name="T3" fmla="*/ 6 h 17"/>
                <a:gd name="T4" fmla="*/ 18 w 21"/>
                <a:gd name="T5" fmla="*/ 4 h 17"/>
                <a:gd name="T6" fmla="*/ 17 w 21"/>
                <a:gd name="T7" fmla="*/ 3 h 17"/>
                <a:gd name="T8" fmla="*/ 15 w 21"/>
                <a:gd name="T9" fmla="*/ 2 h 17"/>
                <a:gd name="T10" fmla="*/ 14 w 21"/>
                <a:gd name="T11" fmla="*/ 0 h 17"/>
                <a:gd name="T12" fmla="*/ 12 w 21"/>
                <a:gd name="T13" fmla="*/ 0 h 17"/>
                <a:gd name="T14" fmla="*/ 7 w 21"/>
                <a:gd name="T15" fmla="*/ 0 h 17"/>
                <a:gd name="T16" fmla="*/ 5 w 21"/>
                <a:gd name="T17" fmla="*/ 2 h 17"/>
                <a:gd name="T18" fmla="*/ 4 w 21"/>
                <a:gd name="T19" fmla="*/ 2 h 17"/>
                <a:gd name="T20" fmla="*/ 2 w 21"/>
                <a:gd name="T21" fmla="*/ 3 h 17"/>
                <a:gd name="T22" fmla="*/ 1 w 21"/>
                <a:gd name="T23" fmla="*/ 4 h 17"/>
                <a:gd name="T24" fmla="*/ 1 w 21"/>
                <a:gd name="T25" fmla="*/ 6 h 17"/>
                <a:gd name="T26" fmla="*/ 0 w 21"/>
                <a:gd name="T27" fmla="*/ 7 h 17"/>
                <a:gd name="T28" fmla="*/ 0 w 21"/>
                <a:gd name="T29" fmla="*/ 9 h 17"/>
                <a:gd name="T30" fmla="*/ 1 w 21"/>
                <a:gd name="T31" fmla="*/ 11 h 17"/>
                <a:gd name="T32" fmla="*/ 2 w 21"/>
                <a:gd name="T33" fmla="*/ 13 h 17"/>
                <a:gd name="T34" fmla="*/ 3 w 21"/>
                <a:gd name="T35" fmla="*/ 13 h 17"/>
                <a:gd name="T36" fmla="*/ 4 w 21"/>
                <a:gd name="T37" fmla="*/ 14 h 17"/>
                <a:gd name="T38" fmla="*/ 5 w 21"/>
                <a:gd name="T39" fmla="*/ 14 h 17"/>
                <a:gd name="T40" fmla="*/ 7 w 21"/>
                <a:gd name="T41" fmla="*/ 16 h 17"/>
                <a:gd name="T42" fmla="*/ 13 w 21"/>
                <a:gd name="T43" fmla="*/ 16 h 17"/>
                <a:gd name="T44" fmla="*/ 15 w 21"/>
                <a:gd name="T45" fmla="*/ 14 h 17"/>
                <a:gd name="T46" fmla="*/ 16 w 21"/>
                <a:gd name="T47" fmla="*/ 14 h 17"/>
                <a:gd name="T48" fmla="*/ 17 w 21"/>
                <a:gd name="T49" fmla="*/ 13 h 17"/>
                <a:gd name="T50" fmla="*/ 18 w 21"/>
                <a:gd name="T51" fmla="*/ 11 h 17"/>
                <a:gd name="T52" fmla="*/ 19 w 21"/>
                <a:gd name="T53" fmla="*/ 11 h 17"/>
                <a:gd name="T54" fmla="*/ 20 w 21"/>
                <a:gd name="T55" fmla="*/ 9 h 17"/>
                <a:gd name="T56" fmla="*/ 20 w 21"/>
                <a:gd name="T57" fmla="*/ 7 h 1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1"/>
                <a:gd name="T88" fmla="*/ 0 h 17"/>
                <a:gd name="T89" fmla="*/ 21 w 21"/>
                <a:gd name="T90" fmla="*/ 17 h 1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1" h="17">
                  <a:moveTo>
                    <a:pt x="20" y="7"/>
                  </a:moveTo>
                  <a:lnTo>
                    <a:pt x="20" y="6"/>
                  </a:lnTo>
                  <a:lnTo>
                    <a:pt x="18" y="4"/>
                  </a:lnTo>
                  <a:lnTo>
                    <a:pt x="17" y="3"/>
                  </a:lnTo>
                  <a:lnTo>
                    <a:pt x="15" y="2"/>
                  </a:lnTo>
                  <a:lnTo>
                    <a:pt x="14" y="0"/>
                  </a:lnTo>
                  <a:lnTo>
                    <a:pt x="12" y="0"/>
                  </a:lnTo>
                  <a:lnTo>
                    <a:pt x="7" y="0"/>
                  </a:lnTo>
                  <a:lnTo>
                    <a:pt x="5" y="2"/>
                  </a:lnTo>
                  <a:lnTo>
                    <a:pt x="4" y="2"/>
                  </a:lnTo>
                  <a:lnTo>
                    <a:pt x="2" y="3"/>
                  </a:lnTo>
                  <a:lnTo>
                    <a:pt x="1" y="4"/>
                  </a:lnTo>
                  <a:lnTo>
                    <a:pt x="1" y="6"/>
                  </a:lnTo>
                  <a:lnTo>
                    <a:pt x="0" y="7"/>
                  </a:lnTo>
                  <a:lnTo>
                    <a:pt x="0" y="9"/>
                  </a:lnTo>
                  <a:lnTo>
                    <a:pt x="1" y="11"/>
                  </a:lnTo>
                  <a:lnTo>
                    <a:pt x="2" y="13"/>
                  </a:lnTo>
                  <a:lnTo>
                    <a:pt x="3" y="13"/>
                  </a:lnTo>
                  <a:lnTo>
                    <a:pt x="4" y="14"/>
                  </a:lnTo>
                  <a:lnTo>
                    <a:pt x="5" y="14"/>
                  </a:lnTo>
                  <a:lnTo>
                    <a:pt x="7" y="16"/>
                  </a:lnTo>
                  <a:lnTo>
                    <a:pt x="13" y="16"/>
                  </a:lnTo>
                  <a:lnTo>
                    <a:pt x="15" y="14"/>
                  </a:lnTo>
                  <a:lnTo>
                    <a:pt x="16" y="14"/>
                  </a:lnTo>
                  <a:lnTo>
                    <a:pt x="17" y="13"/>
                  </a:lnTo>
                  <a:lnTo>
                    <a:pt x="18" y="11"/>
                  </a:lnTo>
                  <a:lnTo>
                    <a:pt x="19" y="11"/>
                  </a:lnTo>
                  <a:lnTo>
                    <a:pt x="20" y="9"/>
                  </a:lnTo>
                  <a:lnTo>
                    <a:pt x="20" y="7"/>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1779" name="Freeform 56"/>
            <p:cNvSpPr>
              <a:spLocks/>
            </p:cNvSpPr>
            <p:nvPr/>
          </p:nvSpPr>
          <p:spPr bwMode="auto">
            <a:xfrm>
              <a:off x="3833" y="3122"/>
              <a:ext cx="17" cy="17"/>
            </a:xfrm>
            <a:custGeom>
              <a:avLst/>
              <a:gdLst>
                <a:gd name="T0" fmla="*/ 16 w 17"/>
                <a:gd name="T1" fmla="*/ 9 h 17"/>
                <a:gd name="T2" fmla="*/ 15 w 17"/>
                <a:gd name="T3" fmla="*/ 5 h 17"/>
                <a:gd name="T4" fmla="*/ 15 w 17"/>
                <a:gd name="T5" fmla="*/ 4 h 17"/>
                <a:gd name="T6" fmla="*/ 14 w 17"/>
                <a:gd name="T7" fmla="*/ 2 h 17"/>
                <a:gd name="T8" fmla="*/ 13 w 17"/>
                <a:gd name="T9" fmla="*/ 1 h 17"/>
                <a:gd name="T10" fmla="*/ 10 w 17"/>
                <a:gd name="T11" fmla="*/ 1 h 17"/>
                <a:gd name="T12" fmla="*/ 8 w 17"/>
                <a:gd name="T13" fmla="*/ 0 h 17"/>
                <a:gd name="T14" fmla="*/ 6 w 17"/>
                <a:gd name="T15" fmla="*/ 0 h 17"/>
                <a:gd name="T16" fmla="*/ 5 w 17"/>
                <a:gd name="T17" fmla="*/ 1 h 17"/>
                <a:gd name="T18" fmla="*/ 3 w 17"/>
                <a:gd name="T19" fmla="*/ 1 h 17"/>
                <a:gd name="T20" fmla="*/ 2 w 17"/>
                <a:gd name="T21" fmla="*/ 2 h 17"/>
                <a:gd name="T22" fmla="*/ 1 w 17"/>
                <a:gd name="T23" fmla="*/ 2 h 17"/>
                <a:gd name="T24" fmla="*/ 0 w 17"/>
                <a:gd name="T25" fmla="*/ 5 h 17"/>
                <a:gd name="T26" fmla="*/ 0 w 17"/>
                <a:gd name="T27" fmla="*/ 10 h 17"/>
                <a:gd name="T28" fmla="*/ 1 w 17"/>
                <a:gd name="T29" fmla="*/ 12 h 17"/>
                <a:gd name="T30" fmla="*/ 2 w 17"/>
                <a:gd name="T31" fmla="*/ 13 h 17"/>
                <a:gd name="T32" fmla="*/ 3 w 17"/>
                <a:gd name="T33" fmla="*/ 15 h 17"/>
                <a:gd name="T34" fmla="*/ 5 w 17"/>
                <a:gd name="T35" fmla="*/ 15 h 17"/>
                <a:gd name="T36" fmla="*/ 6 w 17"/>
                <a:gd name="T37" fmla="*/ 16 h 17"/>
                <a:gd name="T38" fmla="*/ 8 w 17"/>
                <a:gd name="T39" fmla="*/ 16 h 17"/>
                <a:gd name="T40" fmla="*/ 10 w 17"/>
                <a:gd name="T41" fmla="*/ 15 h 17"/>
                <a:gd name="T42" fmla="*/ 12 w 17"/>
                <a:gd name="T43" fmla="*/ 15 h 17"/>
                <a:gd name="T44" fmla="*/ 13 w 17"/>
                <a:gd name="T45" fmla="*/ 13 h 17"/>
                <a:gd name="T46" fmla="*/ 14 w 17"/>
                <a:gd name="T47" fmla="*/ 12 h 17"/>
                <a:gd name="T48" fmla="*/ 16 w 17"/>
                <a:gd name="T49" fmla="*/ 9 h 1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7"/>
                <a:gd name="T76" fmla="*/ 0 h 17"/>
                <a:gd name="T77" fmla="*/ 17 w 17"/>
                <a:gd name="T78" fmla="*/ 17 h 1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7" h="17">
                  <a:moveTo>
                    <a:pt x="16" y="9"/>
                  </a:moveTo>
                  <a:lnTo>
                    <a:pt x="15" y="5"/>
                  </a:lnTo>
                  <a:lnTo>
                    <a:pt x="15" y="4"/>
                  </a:lnTo>
                  <a:lnTo>
                    <a:pt x="14" y="2"/>
                  </a:lnTo>
                  <a:lnTo>
                    <a:pt x="13" y="1"/>
                  </a:lnTo>
                  <a:lnTo>
                    <a:pt x="10" y="1"/>
                  </a:lnTo>
                  <a:lnTo>
                    <a:pt x="8" y="0"/>
                  </a:lnTo>
                  <a:lnTo>
                    <a:pt x="6" y="0"/>
                  </a:lnTo>
                  <a:lnTo>
                    <a:pt x="5" y="1"/>
                  </a:lnTo>
                  <a:lnTo>
                    <a:pt x="3" y="1"/>
                  </a:lnTo>
                  <a:lnTo>
                    <a:pt x="2" y="2"/>
                  </a:lnTo>
                  <a:lnTo>
                    <a:pt x="1" y="2"/>
                  </a:lnTo>
                  <a:lnTo>
                    <a:pt x="0" y="5"/>
                  </a:lnTo>
                  <a:lnTo>
                    <a:pt x="0" y="10"/>
                  </a:lnTo>
                  <a:lnTo>
                    <a:pt x="1" y="12"/>
                  </a:lnTo>
                  <a:lnTo>
                    <a:pt x="2" y="13"/>
                  </a:lnTo>
                  <a:lnTo>
                    <a:pt x="3" y="15"/>
                  </a:lnTo>
                  <a:lnTo>
                    <a:pt x="5" y="15"/>
                  </a:lnTo>
                  <a:lnTo>
                    <a:pt x="6" y="16"/>
                  </a:lnTo>
                  <a:lnTo>
                    <a:pt x="8" y="16"/>
                  </a:lnTo>
                  <a:lnTo>
                    <a:pt x="10" y="15"/>
                  </a:lnTo>
                  <a:lnTo>
                    <a:pt x="12" y="15"/>
                  </a:lnTo>
                  <a:lnTo>
                    <a:pt x="13" y="13"/>
                  </a:lnTo>
                  <a:lnTo>
                    <a:pt x="14" y="12"/>
                  </a:lnTo>
                  <a:lnTo>
                    <a:pt x="16" y="9"/>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1780" name="Freeform 57"/>
            <p:cNvSpPr>
              <a:spLocks/>
            </p:cNvSpPr>
            <p:nvPr/>
          </p:nvSpPr>
          <p:spPr bwMode="auto">
            <a:xfrm>
              <a:off x="3881" y="3123"/>
              <a:ext cx="17" cy="17"/>
            </a:xfrm>
            <a:custGeom>
              <a:avLst/>
              <a:gdLst>
                <a:gd name="T0" fmla="*/ 16 w 17"/>
                <a:gd name="T1" fmla="*/ 9 h 17"/>
                <a:gd name="T2" fmla="*/ 15 w 17"/>
                <a:gd name="T3" fmla="*/ 5 h 17"/>
                <a:gd name="T4" fmla="*/ 15 w 17"/>
                <a:gd name="T5" fmla="*/ 4 h 17"/>
                <a:gd name="T6" fmla="*/ 14 w 17"/>
                <a:gd name="T7" fmla="*/ 2 h 17"/>
                <a:gd name="T8" fmla="*/ 12 w 17"/>
                <a:gd name="T9" fmla="*/ 2 h 17"/>
                <a:gd name="T10" fmla="*/ 11 w 17"/>
                <a:gd name="T11" fmla="*/ 0 h 17"/>
                <a:gd name="T12" fmla="*/ 3 w 17"/>
                <a:gd name="T13" fmla="*/ 0 h 17"/>
                <a:gd name="T14" fmla="*/ 2 w 17"/>
                <a:gd name="T15" fmla="*/ 2 h 17"/>
                <a:gd name="T16" fmla="*/ 0 w 17"/>
                <a:gd name="T17" fmla="*/ 4 h 17"/>
                <a:gd name="T18" fmla="*/ 0 w 17"/>
                <a:gd name="T19" fmla="*/ 5 h 17"/>
                <a:gd name="T20" fmla="*/ 0 w 17"/>
                <a:gd name="T21" fmla="*/ 7 h 17"/>
                <a:gd name="T22" fmla="*/ 0 w 17"/>
                <a:gd name="T23" fmla="*/ 9 h 17"/>
                <a:gd name="T24" fmla="*/ 1 w 17"/>
                <a:gd name="T25" fmla="*/ 12 h 17"/>
                <a:gd name="T26" fmla="*/ 2 w 17"/>
                <a:gd name="T27" fmla="*/ 14 h 17"/>
                <a:gd name="T28" fmla="*/ 3 w 17"/>
                <a:gd name="T29" fmla="*/ 16 h 17"/>
                <a:gd name="T30" fmla="*/ 4 w 17"/>
                <a:gd name="T31" fmla="*/ 16 h 17"/>
                <a:gd name="T32" fmla="*/ 10 w 17"/>
                <a:gd name="T33" fmla="*/ 16 h 17"/>
                <a:gd name="T34" fmla="*/ 12 w 17"/>
                <a:gd name="T35" fmla="*/ 16 h 17"/>
                <a:gd name="T36" fmla="*/ 13 w 17"/>
                <a:gd name="T37" fmla="*/ 14 h 17"/>
                <a:gd name="T38" fmla="*/ 14 w 17"/>
                <a:gd name="T39" fmla="*/ 12 h 17"/>
                <a:gd name="T40" fmla="*/ 16 w 17"/>
                <a:gd name="T41" fmla="*/ 9 h 1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7"/>
                <a:gd name="T64" fmla="*/ 0 h 17"/>
                <a:gd name="T65" fmla="*/ 17 w 17"/>
                <a:gd name="T66" fmla="*/ 17 h 1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7" h="17">
                  <a:moveTo>
                    <a:pt x="16" y="9"/>
                  </a:moveTo>
                  <a:lnTo>
                    <a:pt x="15" y="5"/>
                  </a:lnTo>
                  <a:lnTo>
                    <a:pt x="15" y="4"/>
                  </a:lnTo>
                  <a:lnTo>
                    <a:pt x="14" y="2"/>
                  </a:lnTo>
                  <a:lnTo>
                    <a:pt x="12" y="2"/>
                  </a:lnTo>
                  <a:lnTo>
                    <a:pt x="11" y="0"/>
                  </a:lnTo>
                  <a:lnTo>
                    <a:pt x="3" y="0"/>
                  </a:lnTo>
                  <a:lnTo>
                    <a:pt x="2" y="2"/>
                  </a:lnTo>
                  <a:lnTo>
                    <a:pt x="0" y="4"/>
                  </a:lnTo>
                  <a:lnTo>
                    <a:pt x="0" y="5"/>
                  </a:lnTo>
                  <a:lnTo>
                    <a:pt x="0" y="7"/>
                  </a:lnTo>
                  <a:lnTo>
                    <a:pt x="0" y="9"/>
                  </a:lnTo>
                  <a:lnTo>
                    <a:pt x="1" y="12"/>
                  </a:lnTo>
                  <a:lnTo>
                    <a:pt x="2" y="14"/>
                  </a:lnTo>
                  <a:lnTo>
                    <a:pt x="3" y="16"/>
                  </a:lnTo>
                  <a:lnTo>
                    <a:pt x="4" y="16"/>
                  </a:lnTo>
                  <a:lnTo>
                    <a:pt x="10" y="16"/>
                  </a:lnTo>
                  <a:lnTo>
                    <a:pt x="12" y="16"/>
                  </a:lnTo>
                  <a:lnTo>
                    <a:pt x="13" y="14"/>
                  </a:lnTo>
                  <a:lnTo>
                    <a:pt x="14" y="12"/>
                  </a:lnTo>
                  <a:lnTo>
                    <a:pt x="16" y="9"/>
                  </a:lnTo>
                </a:path>
              </a:pathLst>
            </a:custGeom>
            <a:solidFill>
              <a:srgbClr val="000000"/>
            </a:solidFill>
            <a:ln w="12700" cap="rnd" cmpd="sng">
              <a:solidFill>
                <a:srgbClr val="000000"/>
              </a:solidFill>
              <a:prstDash val="solid"/>
              <a:round/>
              <a:headEnd type="none" w="sm" len="sm"/>
              <a:tailEnd type="none" w="sm" len="sm"/>
            </a:ln>
          </p:spPr>
          <p:txBody>
            <a:bodyPr/>
            <a:lstStyle/>
            <a:p>
              <a:endParaRPr lang="en-US"/>
            </a:p>
          </p:txBody>
        </p:sp>
        <p:sp>
          <p:nvSpPr>
            <p:cNvPr id="31781" name="Freeform 58"/>
            <p:cNvSpPr>
              <a:spLocks/>
            </p:cNvSpPr>
            <p:nvPr/>
          </p:nvSpPr>
          <p:spPr bwMode="auto">
            <a:xfrm>
              <a:off x="4167" y="3091"/>
              <a:ext cx="68" cy="22"/>
            </a:xfrm>
            <a:custGeom>
              <a:avLst/>
              <a:gdLst>
                <a:gd name="T0" fmla="*/ 0 w 68"/>
                <a:gd name="T1" fmla="*/ 21 h 22"/>
                <a:gd name="T2" fmla="*/ 4 w 68"/>
                <a:gd name="T3" fmla="*/ 19 h 22"/>
                <a:gd name="T4" fmla="*/ 8 w 68"/>
                <a:gd name="T5" fmla="*/ 17 h 22"/>
                <a:gd name="T6" fmla="*/ 12 w 68"/>
                <a:gd name="T7" fmla="*/ 14 h 22"/>
                <a:gd name="T8" fmla="*/ 17 w 68"/>
                <a:gd name="T9" fmla="*/ 12 h 22"/>
                <a:gd name="T10" fmla="*/ 20 w 68"/>
                <a:gd name="T11" fmla="*/ 9 h 22"/>
                <a:gd name="T12" fmla="*/ 24 w 68"/>
                <a:gd name="T13" fmla="*/ 10 h 22"/>
                <a:gd name="T14" fmla="*/ 28 w 68"/>
                <a:gd name="T15" fmla="*/ 11 h 22"/>
                <a:gd name="T16" fmla="*/ 33 w 68"/>
                <a:gd name="T17" fmla="*/ 10 h 22"/>
                <a:gd name="T18" fmla="*/ 39 w 68"/>
                <a:gd name="T19" fmla="*/ 9 h 22"/>
                <a:gd name="T20" fmla="*/ 44 w 68"/>
                <a:gd name="T21" fmla="*/ 8 h 22"/>
                <a:gd name="T22" fmla="*/ 48 w 68"/>
                <a:gd name="T23" fmla="*/ 5 h 22"/>
                <a:gd name="T24" fmla="*/ 52 w 68"/>
                <a:gd name="T25" fmla="*/ 3 h 22"/>
                <a:gd name="T26" fmla="*/ 56 w 68"/>
                <a:gd name="T27" fmla="*/ 1 h 22"/>
                <a:gd name="T28" fmla="*/ 61 w 68"/>
                <a:gd name="T29" fmla="*/ 0 h 22"/>
                <a:gd name="T30" fmla="*/ 67 w 68"/>
                <a:gd name="T31" fmla="*/ 0 h 22"/>
                <a:gd name="T32" fmla="*/ 64 w 68"/>
                <a:gd name="T33" fmla="*/ 0 h 22"/>
                <a:gd name="T34" fmla="*/ 65 w 68"/>
                <a:gd name="T35" fmla="*/ 2 h 22"/>
                <a:gd name="T36" fmla="*/ 59 w 68"/>
                <a:gd name="T37" fmla="*/ 4 h 22"/>
                <a:gd name="T38" fmla="*/ 54 w 68"/>
                <a:gd name="T39" fmla="*/ 5 h 22"/>
                <a:gd name="T40" fmla="*/ 50 w 68"/>
                <a:gd name="T41" fmla="*/ 7 h 22"/>
                <a:gd name="T42" fmla="*/ 52 w 68"/>
                <a:gd name="T43" fmla="*/ 8 h 22"/>
                <a:gd name="T44" fmla="*/ 54 w 68"/>
                <a:gd name="T45" fmla="*/ 10 h 22"/>
                <a:gd name="T46" fmla="*/ 49 w 68"/>
                <a:gd name="T47" fmla="*/ 10 h 22"/>
                <a:gd name="T48" fmla="*/ 43 w 68"/>
                <a:gd name="T49" fmla="*/ 12 h 22"/>
                <a:gd name="T50" fmla="*/ 38 w 68"/>
                <a:gd name="T51" fmla="*/ 13 h 22"/>
                <a:gd name="T52" fmla="*/ 38 w 68"/>
                <a:gd name="T53" fmla="*/ 14 h 22"/>
                <a:gd name="T54" fmla="*/ 39 w 68"/>
                <a:gd name="T55" fmla="*/ 15 h 22"/>
                <a:gd name="T56" fmla="*/ 35 w 68"/>
                <a:gd name="T57" fmla="*/ 16 h 22"/>
                <a:gd name="T58" fmla="*/ 32 w 68"/>
                <a:gd name="T59" fmla="*/ 16 h 22"/>
                <a:gd name="T60" fmla="*/ 34 w 68"/>
                <a:gd name="T61" fmla="*/ 17 h 22"/>
                <a:gd name="T62" fmla="*/ 39 w 68"/>
                <a:gd name="T63" fmla="*/ 17 h 22"/>
                <a:gd name="T64" fmla="*/ 41 w 68"/>
                <a:gd name="T65" fmla="*/ 19 h 22"/>
                <a:gd name="T66" fmla="*/ 18 w 68"/>
                <a:gd name="T67" fmla="*/ 19 h 22"/>
                <a:gd name="T68" fmla="*/ 12 w 68"/>
                <a:gd name="T69" fmla="*/ 20 h 22"/>
                <a:gd name="T70" fmla="*/ 5 w 68"/>
                <a:gd name="T71" fmla="*/ 21 h 22"/>
                <a:gd name="T72" fmla="*/ 0 w 68"/>
                <a:gd name="T73" fmla="*/ 21 h 2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8"/>
                <a:gd name="T112" fmla="*/ 0 h 22"/>
                <a:gd name="T113" fmla="*/ 68 w 68"/>
                <a:gd name="T114" fmla="*/ 22 h 2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8" h="22">
                  <a:moveTo>
                    <a:pt x="0" y="21"/>
                  </a:moveTo>
                  <a:lnTo>
                    <a:pt x="4" y="19"/>
                  </a:lnTo>
                  <a:lnTo>
                    <a:pt x="8" y="17"/>
                  </a:lnTo>
                  <a:lnTo>
                    <a:pt x="12" y="14"/>
                  </a:lnTo>
                  <a:lnTo>
                    <a:pt x="17" y="12"/>
                  </a:lnTo>
                  <a:lnTo>
                    <a:pt x="20" y="9"/>
                  </a:lnTo>
                  <a:lnTo>
                    <a:pt x="24" y="10"/>
                  </a:lnTo>
                  <a:lnTo>
                    <a:pt x="28" y="11"/>
                  </a:lnTo>
                  <a:lnTo>
                    <a:pt x="33" y="10"/>
                  </a:lnTo>
                  <a:lnTo>
                    <a:pt x="39" y="9"/>
                  </a:lnTo>
                  <a:lnTo>
                    <a:pt x="44" y="8"/>
                  </a:lnTo>
                  <a:lnTo>
                    <a:pt x="48" y="5"/>
                  </a:lnTo>
                  <a:lnTo>
                    <a:pt x="52" y="3"/>
                  </a:lnTo>
                  <a:lnTo>
                    <a:pt x="56" y="1"/>
                  </a:lnTo>
                  <a:lnTo>
                    <a:pt x="61" y="0"/>
                  </a:lnTo>
                  <a:lnTo>
                    <a:pt x="67" y="0"/>
                  </a:lnTo>
                  <a:lnTo>
                    <a:pt x="64" y="0"/>
                  </a:lnTo>
                  <a:lnTo>
                    <a:pt x="65" y="2"/>
                  </a:lnTo>
                  <a:lnTo>
                    <a:pt x="59" y="4"/>
                  </a:lnTo>
                  <a:lnTo>
                    <a:pt x="54" y="5"/>
                  </a:lnTo>
                  <a:lnTo>
                    <a:pt x="50" y="7"/>
                  </a:lnTo>
                  <a:lnTo>
                    <a:pt x="52" y="8"/>
                  </a:lnTo>
                  <a:lnTo>
                    <a:pt x="54" y="10"/>
                  </a:lnTo>
                  <a:lnTo>
                    <a:pt x="49" y="10"/>
                  </a:lnTo>
                  <a:lnTo>
                    <a:pt x="43" y="12"/>
                  </a:lnTo>
                  <a:lnTo>
                    <a:pt x="38" y="13"/>
                  </a:lnTo>
                  <a:lnTo>
                    <a:pt x="38" y="14"/>
                  </a:lnTo>
                  <a:lnTo>
                    <a:pt x="39" y="15"/>
                  </a:lnTo>
                  <a:lnTo>
                    <a:pt x="35" y="16"/>
                  </a:lnTo>
                  <a:lnTo>
                    <a:pt x="32" y="16"/>
                  </a:lnTo>
                  <a:lnTo>
                    <a:pt x="34" y="17"/>
                  </a:lnTo>
                  <a:lnTo>
                    <a:pt x="39" y="17"/>
                  </a:lnTo>
                  <a:lnTo>
                    <a:pt x="41" y="19"/>
                  </a:lnTo>
                  <a:lnTo>
                    <a:pt x="18" y="19"/>
                  </a:lnTo>
                  <a:lnTo>
                    <a:pt x="12" y="20"/>
                  </a:lnTo>
                  <a:lnTo>
                    <a:pt x="5" y="21"/>
                  </a:lnTo>
                  <a:lnTo>
                    <a:pt x="0" y="21"/>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31782" name="Freeform 59"/>
            <p:cNvSpPr>
              <a:spLocks/>
            </p:cNvSpPr>
            <p:nvPr/>
          </p:nvSpPr>
          <p:spPr bwMode="auto">
            <a:xfrm>
              <a:off x="4058" y="3135"/>
              <a:ext cx="122" cy="39"/>
            </a:xfrm>
            <a:custGeom>
              <a:avLst/>
              <a:gdLst>
                <a:gd name="T0" fmla="*/ 3 w 122"/>
                <a:gd name="T1" fmla="*/ 35 h 39"/>
                <a:gd name="T2" fmla="*/ 13 w 122"/>
                <a:gd name="T3" fmla="*/ 32 h 39"/>
                <a:gd name="T4" fmla="*/ 22 w 122"/>
                <a:gd name="T5" fmla="*/ 27 h 39"/>
                <a:gd name="T6" fmla="*/ 34 w 122"/>
                <a:gd name="T7" fmla="*/ 22 h 39"/>
                <a:gd name="T8" fmla="*/ 43 w 122"/>
                <a:gd name="T9" fmla="*/ 19 h 39"/>
                <a:gd name="T10" fmla="*/ 51 w 122"/>
                <a:gd name="T11" fmla="*/ 16 h 39"/>
                <a:gd name="T12" fmla="*/ 57 w 122"/>
                <a:gd name="T13" fmla="*/ 12 h 39"/>
                <a:gd name="T14" fmla="*/ 76 w 122"/>
                <a:gd name="T15" fmla="*/ 11 h 39"/>
                <a:gd name="T16" fmla="*/ 85 w 122"/>
                <a:gd name="T17" fmla="*/ 9 h 39"/>
                <a:gd name="T18" fmla="*/ 93 w 122"/>
                <a:gd name="T19" fmla="*/ 6 h 39"/>
                <a:gd name="T20" fmla="*/ 101 w 122"/>
                <a:gd name="T21" fmla="*/ 5 h 39"/>
                <a:gd name="T22" fmla="*/ 112 w 122"/>
                <a:gd name="T23" fmla="*/ 1 h 39"/>
                <a:gd name="T24" fmla="*/ 121 w 122"/>
                <a:gd name="T25" fmla="*/ 0 h 39"/>
                <a:gd name="T26" fmla="*/ 117 w 122"/>
                <a:gd name="T27" fmla="*/ 1 h 39"/>
                <a:gd name="T28" fmla="*/ 112 w 122"/>
                <a:gd name="T29" fmla="*/ 4 h 39"/>
                <a:gd name="T30" fmla="*/ 107 w 122"/>
                <a:gd name="T31" fmla="*/ 7 h 39"/>
                <a:gd name="T32" fmla="*/ 110 w 122"/>
                <a:gd name="T33" fmla="*/ 7 h 39"/>
                <a:gd name="T34" fmla="*/ 110 w 122"/>
                <a:gd name="T35" fmla="*/ 10 h 39"/>
                <a:gd name="T36" fmla="*/ 110 w 122"/>
                <a:gd name="T37" fmla="*/ 10 h 39"/>
                <a:gd name="T38" fmla="*/ 107 w 122"/>
                <a:gd name="T39" fmla="*/ 12 h 39"/>
                <a:gd name="T40" fmla="*/ 99 w 122"/>
                <a:gd name="T41" fmla="*/ 12 h 39"/>
                <a:gd name="T42" fmla="*/ 88 w 122"/>
                <a:gd name="T43" fmla="*/ 12 h 39"/>
                <a:gd name="T44" fmla="*/ 85 w 122"/>
                <a:gd name="T45" fmla="*/ 14 h 39"/>
                <a:gd name="T46" fmla="*/ 89 w 122"/>
                <a:gd name="T47" fmla="*/ 16 h 39"/>
                <a:gd name="T48" fmla="*/ 95 w 122"/>
                <a:gd name="T49" fmla="*/ 17 h 39"/>
                <a:gd name="T50" fmla="*/ 89 w 122"/>
                <a:gd name="T51" fmla="*/ 18 h 39"/>
                <a:gd name="T52" fmla="*/ 94 w 122"/>
                <a:gd name="T53" fmla="*/ 20 h 39"/>
                <a:gd name="T54" fmla="*/ 103 w 122"/>
                <a:gd name="T55" fmla="*/ 22 h 39"/>
                <a:gd name="T56" fmla="*/ 99 w 122"/>
                <a:gd name="T57" fmla="*/ 25 h 39"/>
                <a:gd name="T58" fmla="*/ 89 w 122"/>
                <a:gd name="T59" fmla="*/ 27 h 39"/>
                <a:gd name="T60" fmla="*/ 73 w 122"/>
                <a:gd name="T61" fmla="*/ 30 h 39"/>
                <a:gd name="T62" fmla="*/ 57 w 122"/>
                <a:gd name="T63" fmla="*/ 31 h 39"/>
                <a:gd name="T64" fmla="*/ 40 w 122"/>
                <a:gd name="T65" fmla="*/ 29 h 39"/>
                <a:gd name="T66" fmla="*/ 46 w 122"/>
                <a:gd name="T67" fmla="*/ 31 h 39"/>
                <a:gd name="T68" fmla="*/ 45 w 122"/>
                <a:gd name="T69" fmla="*/ 32 h 39"/>
                <a:gd name="T70" fmla="*/ 41 w 122"/>
                <a:gd name="T71" fmla="*/ 34 h 39"/>
                <a:gd name="T72" fmla="*/ 46 w 122"/>
                <a:gd name="T73" fmla="*/ 35 h 39"/>
                <a:gd name="T74" fmla="*/ 40 w 122"/>
                <a:gd name="T75" fmla="*/ 36 h 39"/>
                <a:gd name="T76" fmla="*/ 24 w 122"/>
                <a:gd name="T77" fmla="*/ 35 h 39"/>
                <a:gd name="T78" fmla="*/ 15 w 122"/>
                <a:gd name="T79" fmla="*/ 37 h 39"/>
                <a:gd name="T80" fmla="*/ 7 w 122"/>
                <a:gd name="T81" fmla="*/ 38 h 39"/>
                <a:gd name="T82" fmla="*/ 0 w 122"/>
                <a:gd name="T83" fmla="*/ 36 h 3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22"/>
                <a:gd name="T127" fmla="*/ 0 h 39"/>
                <a:gd name="T128" fmla="*/ 122 w 122"/>
                <a:gd name="T129" fmla="*/ 39 h 3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22" h="39">
                  <a:moveTo>
                    <a:pt x="0" y="36"/>
                  </a:moveTo>
                  <a:lnTo>
                    <a:pt x="3" y="35"/>
                  </a:lnTo>
                  <a:lnTo>
                    <a:pt x="8" y="34"/>
                  </a:lnTo>
                  <a:lnTo>
                    <a:pt x="13" y="32"/>
                  </a:lnTo>
                  <a:lnTo>
                    <a:pt x="16" y="31"/>
                  </a:lnTo>
                  <a:lnTo>
                    <a:pt x="22" y="27"/>
                  </a:lnTo>
                  <a:lnTo>
                    <a:pt x="29" y="24"/>
                  </a:lnTo>
                  <a:lnTo>
                    <a:pt x="34" y="22"/>
                  </a:lnTo>
                  <a:lnTo>
                    <a:pt x="39" y="21"/>
                  </a:lnTo>
                  <a:lnTo>
                    <a:pt x="43" y="19"/>
                  </a:lnTo>
                  <a:lnTo>
                    <a:pt x="47" y="18"/>
                  </a:lnTo>
                  <a:lnTo>
                    <a:pt x="51" y="16"/>
                  </a:lnTo>
                  <a:lnTo>
                    <a:pt x="54" y="14"/>
                  </a:lnTo>
                  <a:lnTo>
                    <a:pt x="57" y="12"/>
                  </a:lnTo>
                  <a:lnTo>
                    <a:pt x="71" y="12"/>
                  </a:lnTo>
                  <a:lnTo>
                    <a:pt x="76" y="11"/>
                  </a:lnTo>
                  <a:lnTo>
                    <a:pt x="82" y="10"/>
                  </a:lnTo>
                  <a:lnTo>
                    <a:pt x="85" y="9"/>
                  </a:lnTo>
                  <a:lnTo>
                    <a:pt x="90" y="7"/>
                  </a:lnTo>
                  <a:lnTo>
                    <a:pt x="93" y="6"/>
                  </a:lnTo>
                  <a:lnTo>
                    <a:pt x="97" y="5"/>
                  </a:lnTo>
                  <a:lnTo>
                    <a:pt x="101" y="5"/>
                  </a:lnTo>
                  <a:lnTo>
                    <a:pt x="107" y="3"/>
                  </a:lnTo>
                  <a:lnTo>
                    <a:pt x="112" y="1"/>
                  </a:lnTo>
                  <a:lnTo>
                    <a:pt x="118" y="1"/>
                  </a:lnTo>
                  <a:lnTo>
                    <a:pt x="121" y="0"/>
                  </a:lnTo>
                  <a:lnTo>
                    <a:pt x="118" y="1"/>
                  </a:lnTo>
                  <a:lnTo>
                    <a:pt x="117" y="1"/>
                  </a:lnTo>
                  <a:lnTo>
                    <a:pt x="115" y="3"/>
                  </a:lnTo>
                  <a:lnTo>
                    <a:pt x="112" y="4"/>
                  </a:lnTo>
                  <a:lnTo>
                    <a:pt x="108" y="5"/>
                  </a:lnTo>
                  <a:lnTo>
                    <a:pt x="107" y="7"/>
                  </a:lnTo>
                  <a:lnTo>
                    <a:pt x="108" y="7"/>
                  </a:lnTo>
                  <a:lnTo>
                    <a:pt x="110" y="7"/>
                  </a:lnTo>
                  <a:lnTo>
                    <a:pt x="112" y="9"/>
                  </a:lnTo>
                  <a:lnTo>
                    <a:pt x="110" y="10"/>
                  </a:lnTo>
                  <a:lnTo>
                    <a:pt x="109" y="10"/>
                  </a:lnTo>
                  <a:lnTo>
                    <a:pt x="110" y="10"/>
                  </a:lnTo>
                  <a:lnTo>
                    <a:pt x="110" y="12"/>
                  </a:lnTo>
                  <a:lnTo>
                    <a:pt x="107" y="12"/>
                  </a:lnTo>
                  <a:lnTo>
                    <a:pt x="103" y="12"/>
                  </a:lnTo>
                  <a:lnTo>
                    <a:pt x="99" y="12"/>
                  </a:lnTo>
                  <a:lnTo>
                    <a:pt x="93" y="11"/>
                  </a:lnTo>
                  <a:lnTo>
                    <a:pt x="88" y="12"/>
                  </a:lnTo>
                  <a:lnTo>
                    <a:pt x="85" y="12"/>
                  </a:lnTo>
                  <a:lnTo>
                    <a:pt x="85" y="14"/>
                  </a:lnTo>
                  <a:lnTo>
                    <a:pt x="87" y="15"/>
                  </a:lnTo>
                  <a:lnTo>
                    <a:pt x="89" y="16"/>
                  </a:lnTo>
                  <a:lnTo>
                    <a:pt x="92" y="16"/>
                  </a:lnTo>
                  <a:lnTo>
                    <a:pt x="95" y="17"/>
                  </a:lnTo>
                  <a:lnTo>
                    <a:pt x="90" y="17"/>
                  </a:lnTo>
                  <a:lnTo>
                    <a:pt x="89" y="18"/>
                  </a:lnTo>
                  <a:lnTo>
                    <a:pt x="93" y="18"/>
                  </a:lnTo>
                  <a:lnTo>
                    <a:pt x="94" y="20"/>
                  </a:lnTo>
                  <a:lnTo>
                    <a:pt x="98" y="21"/>
                  </a:lnTo>
                  <a:lnTo>
                    <a:pt x="103" y="22"/>
                  </a:lnTo>
                  <a:lnTo>
                    <a:pt x="104" y="22"/>
                  </a:lnTo>
                  <a:lnTo>
                    <a:pt x="99" y="25"/>
                  </a:lnTo>
                  <a:lnTo>
                    <a:pt x="93" y="27"/>
                  </a:lnTo>
                  <a:lnTo>
                    <a:pt x="89" y="27"/>
                  </a:lnTo>
                  <a:lnTo>
                    <a:pt x="81" y="29"/>
                  </a:lnTo>
                  <a:lnTo>
                    <a:pt x="73" y="30"/>
                  </a:lnTo>
                  <a:lnTo>
                    <a:pt x="65" y="31"/>
                  </a:lnTo>
                  <a:lnTo>
                    <a:pt x="57" y="31"/>
                  </a:lnTo>
                  <a:lnTo>
                    <a:pt x="49" y="30"/>
                  </a:lnTo>
                  <a:lnTo>
                    <a:pt x="40" y="29"/>
                  </a:lnTo>
                  <a:lnTo>
                    <a:pt x="44" y="30"/>
                  </a:lnTo>
                  <a:lnTo>
                    <a:pt x="46" y="31"/>
                  </a:lnTo>
                  <a:lnTo>
                    <a:pt x="46" y="32"/>
                  </a:lnTo>
                  <a:lnTo>
                    <a:pt x="45" y="32"/>
                  </a:lnTo>
                  <a:lnTo>
                    <a:pt x="38" y="32"/>
                  </a:lnTo>
                  <a:lnTo>
                    <a:pt x="41" y="34"/>
                  </a:lnTo>
                  <a:lnTo>
                    <a:pt x="44" y="35"/>
                  </a:lnTo>
                  <a:lnTo>
                    <a:pt x="46" y="35"/>
                  </a:lnTo>
                  <a:lnTo>
                    <a:pt x="44" y="36"/>
                  </a:lnTo>
                  <a:lnTo>
                    <a:pt x="40" y="36"/>
                  </a:lnTo>
                  <a:lnTo>
                    <a:pt x="34" y="35"/>
                  </a:lnTo>
                  <a:lnTo>
                    <a:pt x="24" y="35"/>
                  </a:lnTo>
                  <a:lnTo>
                    <a:pt x="20" y="36"/>
                  </a:lnTo>
                  <a:lnTo>
                    <a:pt x="15" y="37"/>
                  </a:lnTo>
                  <a:lnTo>
                    <a:pt x="11" y="38"/>
                  </a:lnTo>
                  <a:lnTo>
                    <a:pt x="7" y="38"/>
                  </a:lnTo>
                  <a:lnTo>
                    <a:pt x="3" y="37"/>
                  </a:lnTo>
                  <a:lnTo>
                    <a:pt x="0" y="36"/>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31783" name="Freeform 60"/>
            <p:cNvSpPr>
              <a:spLocks/>
            </p:cNvSpPr>
            <p:nvPr/>
          </p:nvSpPr>
          <p:spPr bwMode="auto">
            <a:xfrm>
              <a:off x="4085" y="3189"/>
              <a:ext cx="52" cy="17"/>
            </a:xfrm>
            <a:custGeom>
              <a:avLst/>
              <a:gdLst>
                <a:gd name="T0" fmla="*/ 0 w 52"/>
                <a:gd name="T1" fmla="*/ 13 h 17"/>
                <a:gd name="T2" fmla="*/ 5 w 52"/>
                <a:gd name="T3" fmla="*/ 12 h 17"/>
                <a:gd name="T4" fmla="*/ 11 w 52"/>
                <a:gd name="T5" fmla="*/ 10 h 17"/>
                <a:gd name="T6" fmla="*/ 19 w 52"/>
                <a:gd name="T7" fmla="*/ 6 h 17"/>
                <a:gd name="T8" fmla="*/ 28 w 52"/>
                <a:gd name="T9" fmla="*/ 4 h 17"/>
                <a:gd name="T10" fmla="*/ 36 w 52"/>
                <a:gd name="T11" fmla="*/ 1 h 17"/>
                <a:gd name="T12" fmla="*/ 42 w 52"/>
                <a:gd name="T13" fmla="*/ 0 h 17"/>
                <a:gd name="T14" fmla="*/ 51 w 52"/>
                <a:gd name="T15" fmla="*/ 0 h 17"/>
                <a:gd name="T16" fmla="*/ 48 w 52"/>
                <a:gd name="T17" fmla="*/ 1 h 17"/>
                <a:gd name="T18" fmla="*/ 40 w 52"/>
                <a:gd name="T19" fmla="*/ 3 h 17"/>
                <a:gd name="T20" fmla="*/ 35 w 52"/>
                <a:gd name="T21" fmla="*/ 6 h 17"/>
                <a:gd name="T22" fmla="*/ 35 w 52"/>
                <a:gd name="T23" fmla="*/ 9 h 17"/>
                <a:gd name="T24" fmla="*/ 37 w 52"/>
                <a:gd name="T25" fmla="*/ 12 h 17"/>
                <a:gd name="T26" fmla="*/ 33 w 52"/>
                <a:gd name="T27" fmla="*/ 13 h 17"/>
                <a:gd name="T28" fmla="*/ 19 w 52"/>
                <a:gd name="T29" fmla="*/ 13 h 17"/>
                <a:gd name="T30" fmla="*/ 15 w 52"/>
                <a:gd name="T31" fmla="*/ 16 h 17"/>
                <a:gd name="T32" fmla="*/ 5 w 52"/>
                <a:gd name="T33" fmla="*/ 16 h 17"/>
                <a:gd name="T34" fmla="*/ 0 w 52"/>
                <a:gd name="T35" fmla="*/ 13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2"/>
                <a:gd name="T55" fmla="*/ 0 h 17"/>
                <a:gd name="T56" fmla="*/ 52 w 52"/>
                <a:gd name="T57" fmla="*/ 17 h 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2" h="17">
                  <a:moveTo>
                    <a:pt x="0" y="13"/>
                  </a:moveTo>
                  <a:lnTo>
                    <a:pt x="5" y="12"/>
                  </a:lnTo>
                  <a:lnTo>
                    <a:pt x="11" y="10"/>
                  </a:lnTo>
                  <a:lnTo>
                    <a:pt x="19" y="6"/>
                  </a:lnTo>
                  <a:lnTo>
                    <a:pt x="28" y="4"/>
                  </a:lnTo>
                  <a:lnTo>
                    <a:pt x="36" y="1"/>
                  </a:lnTo>
                  <a:lnTo>
                    <a:pt x="42" y="0"/>
                  </a:lnTo>
                  <a:lnTo>
                    <a:pt x="51" y="0"/>
                  </a:lnTo>
                  <a:lnTo>
                    <a:pt x="48" y="1"/>
                  </a:lnTo>
                  <a:lnTo>
                    <a:pt x="40" y="3"/>
                  </a:lnTo>
                  <a:lnTo>
                    <a:pt x="35" y="6"/>
                  </a:lnTo>
                  <a:lnTo>
                    <a:pt x="35" y="9"/>
                  </a:lnTo>
                  <a:lnTo>
                    <a:pt x="37" y="12"/>
                  </a:lnTo>
                  <a:lnTo>
                    <a:pt x="33" y="13"/>
                  </a:lnTo>
                  <a:lnTo>
                    <a:pt x="19" y="13"/>
                  </a:lnTo>
                  <a:lnTo>
                    <a:pt x="15" y="16"/>
                  </a:lnTo>
                  <a:lnTo>
                    <a:pt x="5" y="16"/>
                  </a:lnTo>
                  <a:lnTo>
                    <a:pt x="0" y="13"/>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31784" name="Freeform 61"/>
            <p:cNvSpPr>
              <a:spLocks/>
            </p:cNvSpPr>
            <p:nvPr/>
          </p:nvSpPr>
          <p:spPr bwMode="auto">
            <a:xfrm>
              <a:off x="4158" y="3170"/>
              <a:ext cx="55" cy="17"/>
            </a:xfrm>
            <a:custGeom>
              <a:avLst/>
              <a:gdLst>
                <a:gd name="T0" fmla="*/ 0 w 55"/>
                <a:gd name="T1" fmla="*/ 13 h 17"/>
                <a:gd name="T2" fmla="*/ 5 w 55"/>
                <a:gd name="T3" fmla="*/ 13 h 17"/>
                <a:gd name="T4" fmla="*/ 11 w 55"/>
                <a:gd name="T5" fmla="*/ 13 h 17"/>
                <a:gd name="T6" fmla="*/ 18 w 55"/>
                <a:gd name="T7" fmla="*/ 16 h 17"/>
                <a:gd name="T8" fmla="*/ 24 w 55"/>
                <a:gd name="T9" fmla="*/ 16 h 17"/>
                <a:gd name="T10" fmla="*/ 27 w 55"/>
                <a:gd name="T11" fmla="*/ 13 h 17"/>
                <a:gd name="T12" fmla="*/ 23 w 55"/>
                <a:gd name="T13" fmla="*/ 13 h 17"/>
                <a:gd name="T14" fmla="*/ 28 w 55"/>
                <a:gd name="T15" fmla="*/ 13 h 17"/>
                <a:gd name="T16" fmla="*/ 33 w 55"/>
                <a:gd name="T17" fmla="*/ 8 h 17"/>
                <a:gd name="T18" fmla="*/ 39 w 55"/>
                <a:gd name="T19" fmla="*/ 5 h 17"/>
                <a:gd name="T20" fmla="*/ 44 w 55"/>
                <a:gd name="T21" fmla="*/ 2 h 17"/>
                <a:gd name="T22" fmla="*/ 54 w 55"/>
                <a:gd name="T23" fmla="*/ 0 h 17"/>
                <a:gd name="T24" fmla="*/ 43 w 55"/>
                <a:gd name="T25" fmla="*/ 2 h 17"/>
                <a:gd name="T26" fmla="*/ 36 w 55"/>
                <a:gd name="T27" fmla="*/ 2 h 17"/>
                <a:gd name="T28" fmla="*/ 30 w 55"/>
                <a:gd name="T29" fmla="*/ 4 h 17"/>
                <a:gd name="T30" fmla="*/ 23 w 55"/>
                <a:gd name="T31" fmla="*/ 8 h 17"/>
                <a:gd name="T32" fmla="*/ 14 w 55"/>
                <a:gd name="T33" fmla="*/ 9 h 17"/>
                <a:gd name="T34" fmla="*/ 5 w 55"/>
                <a:gd name="T35" fmla="*/ 9 h 17"/>
                <a:gd name="T36" fmla="*/ 0 w 55"/>
                <a:gd name="T37" fmla="*/ 13 h 1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5"/>
                <a:gd name="T58" fmla="*/ 0 h 17"/>
                <a:gd name="T59" fmla="*/ 55 w 55"/>
                <a:gd name="T60" fmla="*/ 17 h 1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5" h="17">
                  <a:moveTo>
                    <a:pt x="0" y="13"/>
                  </a:moveTo>
                  <a:lnTo>
                    <a:pt x="5" y="13"/>
                  </a:lnTo>
                  <a:lnTo>
                    <a:pt x="11" y="13"/>
                  </a:lnTo>
                  <a:lnTo>
                    <a:pt x="18" y="16"/>
                  </a:lnTo>
                  <a:lnTo>
                    <a:pt x="24" y="16"/>
                  </a:lnTo>
                  <a:lnTo>
                    <a:pt x="27" y="13"/>
                  </a:lnTo>
                  <a:lnTo>
                    <a:pt x="23" y="13"/>
                  </a:lnTo>
                  <a:lnTo>
                    <a:pt x="28" y="13"/>
                  </a:lnTo>
                  <a:lnTo>
                    <a:pt x="33" y="8"/>
                  </a:lnTo>
                  <a:lnTo>
                    <a:pt x="39" y="5"/>
                  </a:lnTo>
                  <a:lnTo>
                    <a:pt x="44" y="2"/>
                  </a:lnTo>
                  <a:lnTo>
                    <a:pt x="54" y="0"/>
                  </a:lnTo>
                  <a:lnTo>
                    <a:pt x="43" y="2"/>
                  </a:lnTo>
                  <a:lnTo>
                    <a:pt x="36" y="2"/>
                  </a:lnTo>
                  <a:lnTo>
                    <a:pt x="30" y="4"/>
                  </a:lnTo>
                  <a:lnTo>
                    <a:pt x="23" y="8"/>
                  </a:lnTo>
                  <a:lnTo>
                    <a:pt x="14" y="9"/>
                  </a:lnTo>
                  <a:lnTo>
                    <a:pt x="5" y="9"/>
                  </a:lnTo>
                  <a:lnTo>
                    <a:pt x="0" y="13"/>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31785" name="Freeform 62"/>
            <p:cNvSpPr>
              <a:spLocks/>
            </p:cNvSpPr>
            <p:nvPr/>
          </p:nvSpPr>
          <p:spPr bwMode="auto">
            <a:xfrm>
              <a:off x="3706" y="3077"/>
              <a:ext cx="53" cy="17"/>
            </a:xfrm>
            <a:custGeom>
              <a:avLst/>
              <a:gdLst>
                <a:gd name="T0" fmla="*/ 0 w 53"/>
                <a:gd name="T1" fmla="*/ 0 h 17"/>
                <a:gd name="T2" fmla="*/ 20 w 53"/>
                <a:gd name="T3" fmla="*/ 16 h 17"/>
                <a:gd name="T4" fmla="*/ 52 w 53"/>
                <a:gd name="T5" fmla="*/ 16 h 17"/>
                <a:gd name="T6" fmla="*/ 0 60000 65536"/>
                <a:gd name="T7" fmla="*/ 0 60000 65536"/>
                <a:gd name="T8" fmla="*/ 0 60000 65536"/>
                <a:gd name="T9" fmla="*/ 0 w 53"/>
                <a:gd name="T10" fmla="*/ 0 h 17"/>
                <a:gd name="T11" fmla="*/ 53 w 53"/>
                <a:gd name="T12" fmla="*/ 17 h 17"/>
              </a:gdLst>
              <a:ahLst/>
              <a:cxnLst>
                <a:cxn ang="T6">
                  <a:pos x="T0" y="T1"/>
                </a:cxn>
                <a:cxn ang="T7">
                  <a:pos x="T2" y="T3"/>
                </a:cxn>
                <a:cxn ang="T8">
                  <a:pos x="T4" y="T5"/>
                </a:cxn>
              </a:cxnLst>
              <a:rect l="T9" t="T10" r="T11" b="T12"/>
              <a:pathLst>
                <a:path w="53" h="17">
                  <a:moveTo>
                    <a:pt x="0" y="0"/>
                  </a:moveTo>
                  <a:lnTo>
                    <a:pt x="20" y="16"/>
                  </a:lnTo>
                  <a:lnTo>
                    <a:pt x="52" y="16"/>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1786" name="Line 63"/>
            <p:cNvSpPr>
              <a:spLocks noChangeShapeType="1"/>
            </p:cNvSpPr>
            <p:nvPr/>
          </p:nvSpPr>
          <p:spPr bwMode="auto">
            <a:xfrm flipH="1">
              <a:off x="3714" y="3067"/>
              <a:ext cx="11"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787" name="Freeform 64"/>
            <p:cNvSpPr>
              <a:spLocks/>
            </p:cNvSpPr>
            <p:nvPr/>
          </p:nvSpPr>
          <p:spPr bwMode="auto">
            <a:xfrm>
              <a:off x="4037" y="3201"/>
              <a:ext cx="27" cy="17"/>
            </a:xfrm>
            <a:custGeom>
              <a:avLst/>
              <a:gdLst>
                <a:gd name="T0" fmla="*/ 0 w 27"/>
                <a:gd name="T1" fmla="*/ 16 h 17"/>
                <a:gd name="T2" fmla="*/ 5 w 27"/>
                <a:gd name="T3" fmla="*/ 14 h 17"/>
                <a:gd name="T4" fmla="*/ 8 w 27"/>
                <a:gd name="T5" fmla="*/ 12 h 17"/>
                <a:gd name="T6" fmla="*/ 12 w 27"/>
                <a:gd name="T7" fmla="*/ 11 h 17"/>
                <a:gd name="T8" fmla="*/ 16 w 27"/>
                <a:gd name="T9" fmla="*/ 9 h 17"/>
                <a:gd name="T10" fmla="*/ 20 w 27"/>
                <a:gd name="T11" fmla="*/ 5 h 17"/>
                <a:gd name="T12" fmla="*/ 26 w 27"/>
                <a:gd name="T13" fmla="*/ 0 h 17"/>
                <a:gd name="T14" fmla="*/ 0 60000 65536"/>
                <a:gd name="T15" fmla="*/ 0 60000 65536"/>
                <a:gd name="T16" fmla="*/ 0 60000 65536"/>
                <a:gd name="T17" fmla="*/ 0 60000 65536"/>
                <a:gd name="T18" fmla="*/ 0 60000 65536"/>
                <a:gd name="T19" fmla="*/ 0 60000 65536"/>
                <a:gd name="T20" fmla="*/ 0 60000 65536"/>
                <a:gd name="T21" fmla="*/ 0 w 27"/>
                <a:gd name="T22" fmla="*/ 0 h 17"/>
                <a:gd name="T23" fmla="*/ 27 w 27"/>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17">
                  <a:moveTo>
                    <a:pt x="0" y="16"/>
                  </a:moveTo>
                  <a:lnTo>
                    <a:pt x="5" y="14"/>
                  </a:lnTo>
                  <a:lnTo>
                    <a:pt x="8" y="12"/>
                  </a:lnTo>
                  <a:lnTo>
                    <a:pt x="12" y="11"/>
                  </a:lnTo>
                  <a:lnTo>
                    <a:pt x="16" y="9"/>
                  </a:lnTo>
                  <a:lnTo>
                    <a:pt x="20" y="5"/>
                  </a:lnTo>
                  <a:lnTo>
                    <a:pt x="26"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1788" name="Freeform 65"/>
            <p:cNvSpPr>
              <a:spLocks/>
            </p:cNvSpPr>
            <p:nvPr/>
          </p:nvSpPr>
          <p:spPr bwMode="auto">
            <a:xfrm>
              <a:off x="4063" y="3197"/>
              <a:ext cx="22" cy="17"/>
            </a:xfrm>
            <a:custGeom>
              <a:avLst/>
              <a:gdLst>
                <a:gd name="T0" fmla="*/ 0 w 22"/>
                <a:gd name="T1" fmla="*/ 16 h 17"/>
                <a:gd name="T2" fmla="*/ 8 w 22"/>
                <a:gd name="T3" fmla="*/ 7 h 17"/>
                <a:gd name="T4" fmla="*/ 12 w 22"/>
                <a:gd name="T5" fmla="*/ 0 h 17"/>
                <a:gd name="T6" fmla="*/ 15 w 22"/>
                <a:gd name="T7" fmla="*/ 7 h 17"/>
                <a:gd name="T8" fmla="*/ 21 w 22"/>
                <a:gd name="T9" fmla="*/ 7 h 17"/>
                <a:gd name="T10" fmla="*/ 0 60000 65536"/>
                <a:gd name="T11" fmla="*/ 0 60000 65536"/>
                <a:gd name="T12" fmla="*/ 0 60000 65536"/>
                <a:gd name="T13" fmla="*/ 0 60000 65536"/>
                <a:gd name="T14" fmla="*/ 0 60000 65536"/>
                <a:gd name="T15" fmla="*/ 0 w 22"/>
                <a:gd name="T16" fmla="*/ 0 h 17"/>
                <a:gd name="T17" fmla="*/ 22 w 22"/>
                <a:gd name="T18" fmla="*/ 17 h 17"/>
              </a:gdLst>
              <a:ahLst/>
              <a:cxnLst>
                <a:cxn ang="T10">
                  <a:pos x="T0" y="T1"/>
                </a:cxn>
                <a:cxn ang="T11">
                  <a:pos x="T2" y="T3"/>
                </a:cxn>
                <a:cxn ang="T12">
                  <a:pos x="T4" y="T5"/>
                </a:cxn>
                <a:cxn ang="T13">
                  <a:pos x="T6" y="T7"/>
                </a:cxn>
                <a:cxn ang="T14">
                  <a:pos x="T8" y="T9"/>
                </a:cxn>
              </a:cxnLst>
              <a:rect l="T15" t="T16" r="T17" b="T18"/>
              <a:pathLst>
                <a:path w="22" h="17">
                  <a:moveTo>
                    <a:pt x="0" y="16"/>
                  </a:moveTo>
                  <a:lnTo>
                    <a:pt x="8" y="7"/>
                  </a:lnTo>
                  <a:lnTo>
                    <a:pt x="12" y="0"/>
                  </a:lnTo>
                  <a:lnTo>
                    <a:pt x="15" y="7"/>
                  </a:lnTo>
                  <a:lnTo>
                    <a:pt x="21" y="7"/>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1789" name="Freeform 66"/>
            <p:cNvSpPr>
              <a:spLocks/>
            </p:cNvSpPr>
            <p:nvPr/>
          </p:nvSpPr>
          <p:spPr bwMode="auto">
            <a:xfrm>
              <a:off x="4136" y="3179"/>
              <a:ext cx="23" cy="17"/>
            </a:xfrm>
            <a:custGeom>
              <a:avLst/>
              <a:gdLst>
                <a:gd name="T0" fmla="*/ 0 w 23"/>
                <a:gd name="T1" fmla="*/ 16 h 17"/>
                <a:gd name="T2" fmla="*/ 8 w 23"/>
                <a:gd name="T3" fmla="*/ 12 h 17"/>
                <a:gd name="T4" fmla="*/ 15 w 23"/>
                <a:gd name="T5" fmla="*/ 8 h 17"/>
                <a:gd name="T6" fmla="*/ 20 w 23"/>
                <a:gd name="T7" fmla="*/ 3 h 17"/>
                <a:gd name="T8" fmla="*/ 22 w 23"/>
                <a:gd name="T9" fmla="*/ 0 h 17"/>
                <a:gd name="T10" fmla="*/ 0 60000 65536"/>
                <a:gd name="T11" fmla="*/ 0 60000 65536"/>
                <a:gd name="T12" fmla="*/ 0 60000 65536"/>
                <a:gd name="T13" fmla="*/ 0 60000 65536"/>
                <a:gd name="T14" fmla="*/ 0 60000 65536"/>
                <a:gd name="T15" fmla="*/ 0 w 23"/>
                <a:gd name="T16" fmla="*/ 0 h 17"/>
                <a:gd name="T17" fmla="*/ 23 w 23"/>
                <a:gd name="T18" fmla="*/ 17 h 17"/>
              </a:gdLst>
              <a:ahLst/>
              <a:cxnLst>
                <a:cxn ang="T10">
                  <a:pos x="T0" y="T1"/>
                </a:cxn>
                <a:cxn ang="T11">
                  <a:pos x="T2" y="T3"/>
                </a:cxn>
                <a:cxn ang="T12">
                  <a:pos x="T4" y="T5"/>
                </a:cxn>
                <a:cxn ang="T13">
                  <a:pos x="T6" y="T7"/>
                </a:cxn>
                <a:cxn ang="T14">
                  <a:pos x="T8" y="T9"/>
                </a:cxn>
              </a:cxnLst>
              <a:rect l="T15" t="T16" r="T17" b="T18"/>
              <a:pathLst>
                <a:path w="23" h="17">
                  <a:moveTo>
                    <a:pt x="0" y="16"/>
                  </a:moveTo>
                  <a:lnTo>
                    <a:pt x="8" y="12"/>
                  </a:lnTo>
                  <a:lnTo>
                    <a:pt x="15" y="8"/>
                  </a:lnTo>
                  <a:lnTo>
                    <a:pt x="20" y="3"/>
                  </a:lnTo>
                  <a:lnTo>
                    <a:pt x="22"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1790" name="Freeform 67"/>
            <p:cNvSpPr>
              <a:spLocks/>
            </p:cNvSpPr>
            <p:nvPr/>
          </p:nvSpPr>
          <p:spPr bwMode="auto">
            <a:xfrm>
              <a:off x="4131" y="3112"/>
              <a:ext cx="37" cy="17"/>
            </a:xfrm>
            <a:custGeom>
              <a:avLst/>
              <a:gdLst>
                <a:gd name="T0" fmla="*/ 0 w 37"/>
                <a:gd name="T1" fmla="*/ 16 h 17"/>
                <a:gd name="T2" fmla="*/ 6 w 37"/>
                <a:gd name="T3" fmla="*/ 13 h 17"/>
                <a:gd name="T4" fmla="*/ 11 w 37"/>
                <a:gd name="T5" fmla="*/ 9 h 17"/>
                <a:gd name="T6" fmla="*/ 17 w 37"/>
                <a:gd name="T7" fmla="*/ 4 h 17"/>
                <a:gd name="T8" fmla="*/ 22 w 37"/>
                <a:gd name="T9" fmla="*/ 4 h 17"/>
                <a:gd name="T10" fmla="*/ 29 w 37"/>
                <a:gd name="T11" fmla="*/ 3 h 17"/>
                <a:gd name="T12" fmla="*/ 36 w 37"/>
                <a:gd name="T13" fmla="*/ 0 h 17"/>
                <a:gd name="T14" fmla="*/ 0 60000 65536"/>
                <a:gd name="T15" fmla="*/ 0 60000 65536"/>
                <a:gd name="T16" fmla="*/ 0 60000 65536"/>
                <a:gd name="T17" fmla="*/ 0 60000 65536"/>
                <a:gd name="T18" fmla="*/ 0 60000 65536"/>
                <a:gd name="T19" fmla="*/ 0 60000 65536"/>
                <a:gd name="T20" fmla="*/ 0 60000 65536"/>
                <a:gd name="T21" fmla="*/ 0 w 37"/>
                <a:gd name="T22" fmla="*/ 0 h 17"/>
                <a:gd name="T23" fmla="*/ 37 w 37"/>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17">
                  <a:moveTo>
                    <a:pt x="0" y="16"/>
                  </a:moveTo>
                  <a:lnTo>
                    <a:pt x="6" y="13"/>
                  </a:lnTo>
                  <a:lnTo>
                    <a:pt x="11" y="9"/>
                  </a:lnTo>
                  <a:lnTo>
                    <a:pt x="17" y="4"/>
                  </a:lnTo>
                  <a:lnTo>
                    <a:pt x="22" y="4"/>
                  </a:lnTo>
                  <a:lnTo>
                    <a:pt x="29" y="3"/>
                  </a:lnTo>
                  <a:lnTo>
                    <a:pt x="36"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1791" name="Line 68"/>
            <p:cNvSpPr>
              <a:spLocks noChangeShapeType="1"/>
            </p:cNvSpPr>
            <p:nvPr/>
          </p:nvSpPr>
          <p:spPr bwMode="auto">
            <a:xfrm flipV="1">
              <a:off x="3838" y="2836"/>
              <a:ext cx="0" cy="28"/>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792" name="Line 69"/>
            <p:cNvSpPr>
              <a:spLocks noChangeShapeType="1"/>
            </p:cNvSpPr>
            <p:nvPr/>
          </p:nvSpPr>
          <p:spPr bwMode="auto">
            <a:xfrm flipV="1">
              <a:off x="3853" y="2870"/>
              <a:ext cx="0"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793" name="Line 70"/>
            <p:cNvSpPr>
              <a:spLocks noChangeShapeType="1"/>
            </p:cNvSpPr>
            <p:nvPr/>
          </p:nvSpPr>
          <p:spPr bwMode="auto">
            <a:xfrm flipV="1">
              <a:off x="3819" y="2870"/>
              <a:ext cx="0"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794" name="Line 71"/>
            <p:cNvSpPr>
              <a:spLocks noChangeShapeType="1"/>
            </p:cNvSpPr>
            <p:nvPr/>
          </p:nvSpPr>
          <p:spPr bwMode="auto">
            <a:xfrm>
              <a:off x="3825" y="2882"/>
              <a:ext cx="10" cy="4"/>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795" name="Line 72"/>
            <p:cNvSpPr>
              <a:spLocks noChangeShapeType="1"/>
            </p:cNvSpPr>
            <p:nvPr/>
          </p:nvSpPr>
          <p:spPr bwMode="auto">
            <a:xfrm flipH="1">
              <a:off x="3842" y="2882"/>
              <a:ext cx="9"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796" name="Line 73"/>
            <p:cNvSpPr>
              <a:spLocks noChangeShapeType="1"/>
            </p:cNvSpPr>
            <p:nvPr/>
          </p:nvSpPr>
          <p:spPr bwMode="auto">
            <a:xfrm>
              <a:off x="3821" y="2902"/>
              <a:ext cx="14" cy="6"/>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797" name="Line 74"/>
            <p:cNvSpPr>
              <a:spLocks noChangeShapeType="1"/>
            </p:cNvSpPr>
            <p:nvPr/>
          </p:nvSpPr>
          <p:spPr bwMode="auto">
            <a:xfrm flipV="1">
              <a:off x="3840" y="2901"/>
              <a:ext cx="14" cy="5"/>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798" name="Line 75"/>
            <p:cNvSpPr>
              <a:spLocks noChangeShapeType="1"/>
            </p:cNvSpPr>
            <p:nvPr/>
          </p:nvSpPr>
          <p:spPr bwMode="auto">
            <a:xfrm flipH="1">
              <a:off x="3744" y="3047"/>
              <a:ext cx="17" cy="4"/>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799" name="Line 76"/>
            <p:cNvSpPr>
              <a:spLocks noChangeShapeType="1"/>
            </p:cNvSpPr>
            <p:nvPr/>
          </p:nvSpPr>
          <p:spPr bwMode="auto">
            <a:xfrm flipH="1">
              <a:off x="3770" y="3071"/>
              <a:ext cx="1" cy="1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800" name="Line 77"/>
            <p:cNvSpPr>
              <a:spLocks noChangeShapeType="1"/>
            </p:cNvSpPr>
            <p:nvPr/>
          </p:nvSpPr>
          <p:spPr bwMode="auto">
            <a:xfrm flipH="1">
              <a:off x="3783" y="3071"/>
              <a:ext cx="3" cy="1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801" name="Line 78"/>
            <p:cNvSpPr>
              <a:spLocks noChangeShapeType="1"/>
            </p:cNvSpPr>
            <p:nvPr/>
          </p:nvSpPr>
          <p:spPr bwMode="auto">
            <a:xfrm>
              <a:off x="3706" y="3081"/>
              <a:ext cx="0" cy="19"/>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802" name="Line 79"/>
            <p:cNvSpPr>
              <a:spLocks noChangeShapeType="1"/>
            </p:cNvSpPr>
            <p:nvPr/>
          </p:nvSpPr>
          <p:spPr bwMode="auto">
            <a:xfrm flipV="1">
              <a:off x="4018" y="3072"/>
              <a:ext cx="5"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803" name="Freeform 80"/>
            <p:cNvSpPr>
              <a:spLocks/>
            </p:cNvSpPr>
            <p:nvPr/>
          </p:nvSpPr>
          <p:spPr bwMode="auto">
            <a:xfrm>
              <a:off x="3787" y="3075"/>
              <a:ext cx="222" cy="17"/>
            </a:xfrm>
            <a:custGeom>
              <a:avLst/>
              <a:gdLst>
                <a:gd name="T0" fmla="*/ 221 w 222"/>
                <a:gd name="T1" fmla="*/ 0 h 17"/>
                <a:gd name="T2" fmla="*/ 218 w 222"/>
                <a:gd name="T3" fmla="*/ 4 h 17"/>
                <a:gd name="T4" fmla="*/ 215 w 222"/>
                <a:gd name="T5" fmla="*/ 8 h 17"/>
                <a:gd name="T6" fmla="*/ 212 w 222"/>
                <a:gd name="T7" fmla="*/ 13 h 17"/>
                <a:gd name="T8" fmla="*/ 209 w 222"/>
                <a:gd name="T9" fmla="*/ 15 h 17"/>
                <a:gd name="T10" fmla="*/ 205 w 222"/>
                <a:gd name="T11" fmla="*/ 15 h 17"/>
                <a:gd name="T12" fmla="*/ 201 w 222"/>
                <a:gd name="T13" fmla="*/ 16 h 17"/>
                <a:gd name="T14" fmla="*/ 198 w 222"/>
                <a:gd name="T15" fmla="*/ 15 h 17"/>
                <a:gd name="T16" fmla="*/ 0 w 222"/>
                <a:gd name="T17" fmla="*/ 15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2"/>
                <a:gd name="T28" fmla="*/ 0 h 17"/>
                <a:gd name="T29" fmla="*/ 222 w 222"/>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2" h="17">
                  <a:moveTo>
                    <a:pt x="221" y="0"/>
                  </a:moveTo>
                  <a:lnTo>
                    <a:pt x="218" y="4"/>
                  </a:lnTo>
                  <a:lnTo>
                    <a:pt x="215" y="8"/>
                  </a:lnTo>
                  <a:lnTo>
                    <a:pt x="212" y="13"/>
                  </a:lnTo>
                  <a:lnTo>
                    <a:pt x="209" y="15"/>
                  </a:lnTo>
                  <a:lnTo>
                    <a:pt x="205" y="15"/>
                  </a:lnTo>
                  <a:lnTo>
                    <a:pt x="201" y="16"/>
                  </a:lnTo>
                  <a:lnTo>
                    <a:pt x="198" y="15"/>
                  </a:lnTo>
                  <a:lnTo>
                    <a:pt x="0" y="15"/>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1804" name="Line 81"/>
            <p:cNvSpPr>
              <a:spLocks noChangeShapeType="1"/>
            </p:cNvSpPr>
            <p:nvPr/>
          </p:nvSpPr>
          <p:spPr bwMode="auto">
            <a:xfrm flipV="1">
              <a:off x="4040" y="3048"/>
              <a:ext cx="21" cy="1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805" name="Line 82"/>
            <p:cNvSpPr>
              <a:spLocks noChangeShapeType="1"/>
            </p:cNvSpPr>
            <p:nvPr/>
          </p:nvSpPr>
          <p:spPr bwMode="auto">
            <a:xfrm>
              <a:off x="4031" y="3051"/>
              <a:ext cx="25"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806" name="Line 83"/>
            <p:cNvSpPr>
              <a:spLocks noChangeShapeType="1"/>
            </p:cNvSpPr>
            <p:nvPr/>
          </p:nvSpPr>
          <p:spPr bwMode="auto">
            <a:xfrm flipV="1">
              <a:off x="4072" y="3041"/>
              <a:ext cx="106" cy="3"/>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807" name="Line 84"/>
            <p:cNvSpPr>
              <a:spLocks noChangeShapeType="1"/>
            </p:cNvSpPr>
            <p:nvPr/>
          </p:nvSpPr>
          <p:spPr bwMode="auto">
            <a:xfrm flipH="1">
              <a:off x="4093" y="3083"/>
              <a:ext cx="4"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808" name="Line 85"/>
            <p:cNvSpPr>
              <a:spLocks noChangeShapeType="1"/>
            </p:cNvSpPr>
            <p:nvPr/>
          </p:nvSpPr>
          <p:spPr bwMode="auto">
            <a:xfrm flipH="1">
              <a:off x="4072" y="3084"/>
              <a:ext cx="17"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809" name="Line 86"/>
            <p:cNvSpPr>
              <a:spLocks noChangeShapeType="1"/>
            </p:cNvSpPr>
            <p:nvPr/>
          </p:nvSpPr>
          <p:spPr bwMode="auto">
            <a:xfrm flipH="1">
              <a:off x="4037" y="3085"/>
              <a:ext cx="31"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810" name="Line 87"/>
            <p:cNvSpPr>
              <a:spLocks noChangeShapeType="1"/>
            </p:cNvSpPr>
            <p:nvPr/>
          </p:nvSpPr>
          <p:spPr bwMode="auto">
            <a:xfrm flipV="1">
              <a:off x="4068" y="3076"/>
              <a:ext cx="0" cy="7"/>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811" name="Line 88"/>
            <p:cNvSpPr>
              <a:spLocks noChangeShapeType="1"/>
            </p:cNvSpPr>
            <p:nvPr/>
          </p:nvSpPr>
          <p:spPr bwMode="auto">
            <a:xfrm>
              <a:off x="4070" y="3074"/>
              <a:ext cx="1"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812" name="Line 89"/>
            <p:cNvSpPr>
              <a:spLocks noChangeShapeType="1"/>
            </p:cNvSpPr>
            <p:nvPr/>
          </p:nvSpPr>
          <p:spPr bwMode="auto">
            <a:xfrm>
              <a:off x="4075" y="3074"/>
              <a:ext cx="10"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813" name="Freeform 90"/>
            <p:cNvSpPr>
              <a:spLocks/>
            </p:cNvSpPr>
            <p:nvPr/>
          </p:nvSpPr>
          <p:spPr bwMode="auto">
            <a:xfrm>
              <a:off x="4085" y="3074"/>
              <a:ext cx="17" cy="17"/>
            </a:xfrm>
            <a:custGeom>
              <a:avLst/>
              <a:gdLst>
                <a:gd name="T0" fmla="*/ 0 w 17"/>
                <a:gd name="T1" fmla="*/ 0 h 17"/>
                <a:gd name="T2" fmla="*/ 16 w 17"/>
                <a:gd name="T3" fmla="*/ 0 h 17"/>
                <a:gd name="T4" fmla="*/ 16 w 17"/>
                <a:gd name="T5" fmla="*/ 16 h 17"/>
                <a:gd name="T6" fmla="*/ 0 60000 65536"/>
                <a:gd name="T7" fmla="*/ 0 60000 65536"/>
                <a:gd name="T8" fmla="*/ 0 60000 65536"/>
                <a:gd name="T9" fmla="*/ 0 w 17"/>
                <a:gd name="T10" fmla="*/ 0 h 17"/>
                <a:gd name="T11" fmla="*/ 17 w 17"/>
                <a:gd name="T12" fmla="*/ 17 h 17"/>
              </a:gdLst>
              <a:ahLst/>
              <a:cxnLst>
                <a:cxn ang="T6">
                  <a:pos x="T0" y="T1"/>
                </a:cxn>
                <a:cxn ang="T7">
                  <a:pos x="T2" y="T3"/>
                </a:cxn>
                <a:cxn ang="T8">
                  <a:pos x="T4" y="T5"/>
                </a:cxn>
              </a:cxnLst>
              <a:rect l="T9" t="T10" r="T11" b="T12"/>
              <a:pathLst>
                <a:path w="17" h="17">
                  <a:moveTo>
                    <a:pt x="0" y="0"/>
                  </a:moveTo>
                  <a:lnTo>
                    <a:pt x="16" y="0"/>
                  </a:lnTo>
                  <a:lnTo>
                    <a:pt x="16" y="16"/>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1814" name="Freeform 91"/>
            <p:cNvSpPr>
              <a:spLocks/>
            </p:cNvSpPr>
            <p:nvPr/>
          </p:nvSpPr>
          <p:spPr bwMode="auto">
            <a:xfrm>
              <a:off x="4082" y="3073"/>
              <a:ext cx="17" cy="17"/>
            </a:xfrm>
            <a:custGeom>
              <a:avLst/>
              <a:gdLst>
                <a:gd name="T0" fmla="*/ 16 w 17"/>
                <a:gd name="T1" fmla="*/ 16 h 17"/>
                <a:gd name="T2" fmla="*/ 12 w 17"/>
                <a:gd name="T3" fmla="*/ 3 h 17"/>
                <a:gd name="T4" fmla="*/ 0 w 17"/>
                <a:gd name="T5" fmla="*/ 0 h 17"/>
                <a:gd name="T6" fmla="*/ 0 60000 65536"/>
                <a:gd name="T7" fmla="*/ 0 60000 65536"/>
                <a:gd name="T8" fmla="*/ 0 60000 65536"/>
                <a:gd name="T9" fmla="*/ 0 w 17"/>
                <a:gd name="T10" fmla="*/ 0 h 17"/>
                <a:gd name="T11" fmla="*/ 17 w 17"/>
                <a:gd name="T12" fmla="*/ 17 h 17"/>
              </a:gdLst>
              <a:ahLst/>
              <a:cxnLst>
                <a:cxn ang="T6">
                  <a:pos x="T0" y="T1"/>
                </a:cxn>
                <a:cxn ang="T7">
                  <a:pos x="T2" y="T3"/>
                </a:cxn>
                <a:cxn ang="T8">
                  <a:pos x="T4" y="T5"/>
                </a:cxn>
              </a:cxnLst>
              <a:rect l="T9" t="T10" r="T11" b="T12"/>
              <a:pathLst>
                <a:path w="17" h="17">
                  <a:moveTo>
                    <a:pt x="16" y="16"/>
                  </a:moveTo>
                  <a:lnTo>
                    <a:pt x="12" y="3"/>
                  </a:lnTo>
                  <a:lnTo>
                    <a:pt x="0"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1815" name="Line 92"/>
            <p:cNvSpPr>
              <a:spLocks noChangeShapeType="1"/>
            </p:cNvSpPr>
            <p:nvPr/>
          </p:nvSpPr>
          <p:spPr bwMode="auto">
            <a:xfrm flipH="1">
              <a:off x="4078" y="3072"/>
              <a:ext cx="4" cy="0"/>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816" name="Line 93"/>
            <p:cNvSpPr>
              <a:spLocks noChangeShapeType="1"/>
            </p:cNvSpPr>
            <p:nvPr/>
          </p:nvSpPr>
          <p:spPr bwMode="auto">
            <a:xfrm flipH="1">
              <a:off x="4073" y="3073"/>
              <a:ext cx="1" cy="1"/>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817" name="Line 94"/>
            <p:cNvSpPr>
              <a:spLocks noChangeShapeType="1"/>
            </p:cNvSpPr>
            <p:nvPr/>
          </p:nvSpPr>
          <p:spPr bwMode="auto">
            <a:xfrm flipV="1">
              <a:off x="4074" y="3063"/>
              <a:ext cx="0" cy="7"/>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818" name="Line 95"/>
            <p:cNvSpPr>
              <a:spLocks noChangeShapeType="1"/>
            </p:cNvSpPr>
            <p:nvPr/>
          </p:nvSpPr>
          <p:spPr bwMode="auto">
            <a:xfrm flipV="1">
              <a:off x="4082" y="3063"/>
              <a:ext cx="0" cy="7"/>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819" name="Line 96"/>
            <p:cNvSpPr>
              <a:spLocks noChangeShapeType="1"/>
            </p:cNvSpPr>
            <p:nvPr/>
          </p:nvSpPr>
          <p:spPr bwMode="auto">
            <a:xfrm flipH="1">
              <a:off x="4029" y="3089"/>
              <a:ext cx="4" cy="2"/>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820" name="Freeform 97"/>
            <p:cNvSpPr>
              <a:spLocks/>
            </p:cNvSpPr>
            <p:nvPr/>
          </p:nvSpPr>
          <p:spPr bwMode="auto">
            <a:xfrm>
              <a:off x="4072" y="3089"/>
              <a:ext cx="26" cy="17"/>
            </a:xfrm>
            <a:custGeom>
              <a:avLst/>
              <a:gdLst>
                <a:gd name="T0" fmla="*/ 0 w 26"/>
                <a:gd name="T1" fmla="*/ 16 h 17"/>
                <a:gd name="T2" fmla="*/ 9 w 26"/>
                <a:gd name="T3" fmla="*/ 16 h 17"/>
                <a:gd name="T4" fmla="*/ 14 w 26"/>
                <a:gd name="T5" fmla="*/ 12 h 17"/>
                <a:gd name="T6" fmla="*/ 19 w 26"/>
                <a:gd name="T7" fmla="*/ 4 h 17"/>
                <a:gd name="T8" fmla="*/ 23 w 26"/>
                <a:gd name="T9" fmla="*/ 0 h 17"/>
                <a:gd name="T10" fmla="*/ 25 w 26"/>
                <a:gd name="T11" fmla="*/ 0 h 17"/>
                <a:gd name="T12" fmla="*/ 0 60000 65536"/>
                <a:gd name="T13" fmla="*/ 0 60000 65536"/>
                <a:gd name="T14" fmla="*/ 0 60000 65536"/>
                <a:gd name="T15" fmla="*/ 0 60000 65536"/>
                <a:gd name="T16" fmla="*/ 0 60000 65536"/>
                <a:gd name="T17" fmla="*/ 0 60000 65536"/>
                <a:gd name="T18" fmla="*/ 0 w 26"/>
                <a:gd name="T19" fmla="*/ 0 h 17"/>
                <a:gd name="T20" fmla="*/ 26 w 26"/>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26" h="17">
                  <a:moveTo>
                    <a:pt x="0" y="16"/>
                  </a:moveTo>
                  <a:lnTo>
                    <a:pt x="9" y="16"/>
                  </a:lnTo>
                  <a:lnTo>
                    <a:pt x="14" y="12"/>
                  </a:lnTo>
                  <a:lnTo>
                    <a:pt x="19" y="4"/>
                  </a:lnTo>
                  <a:lnTo>
                    <a:pt x="23" y="0"/>
                  </a:lnTo>
                  <a:lnTo>
                    <a:pt x="25"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1821" name="Line 98"/>
            <p:cNvSpPr>
              <a:spLocks noChangeShapeType="1"/>
            </p:cNvSpPr>
            <p:nvPr/>
          </p:nvSpPr>
          <p:spPr bwMode="auto">
            <a:xfrm flipH="1">
              <a:off x="4036" y="3119"/>
              <a:ext cx="17" cy="9"/>
            </a:xfrm>
            <a:prstGeom prst="line">
              <a:avLst/>
            </a:prstGeom>
            <a:noFill/>
            <a:ln w="12700">
              <a:solidFill>
                <a:srgbClr val="000000"/>
              </a:solidFill>
              <a:round/>
              <a:headEnd type="none" w="sm" len="sm"/>
              <a:tailEnd type="none" w="sm" len="sm"/>
            </a:ln>
          </p:spPr>
          <p:txBody>
            <a:bodyPr wrap="none" anchor="ctr"/>
            <a:lstStyle/>
            <a:p>
              <a:endParaRPr lang="en-US"/>
            </a:p>
          </p:txBody>
        </p:sp>
        <p:sp>
          <p:nvSpPr>
            <p:cNvPr id="31822" name="Freeform 99"/>
            <p:cNvSpPr>
              <a:spLocks/>
            </p:cNvSpPr>
            <p:nvPr/>
          </p:nvSpPr>
          <p:spPr bwMode="auto">
            <a:xfrm>
              <a:off x="4004" y="3128"/>
              <a:ext cx="29" cy="17"/>
            </a:xfrm>
            <a:custGeom>
              <a:avLst/>
              <a:gdLst>
                <a:gd name="T0" fmla="*/ 0 w 29"/>
                <a:gd name="T1" fmla="*/ 16 h 17"/>
                <a:gd name="T2" fmla="*/ 4 w 29"/>
                <a:gd name="T3" fmla="*/ 16 h 17"/>
                <a:gd name="T4" fmla="*/ 8 w 29"/>
                <a:gd name="T5" fmla="*/ 13 h 17"/>
                <a:gd name="T6" fmla="*/ 13 w 29"/>
                <a:gd name="T7" fmla="*/ 11 h 17"/>
                <a:gd name="T8" fmla="*/ 16 w 29"/>
                <a:gd name="T9" fmla="*/ 9 h 17"/>
                <a:gd name="T10" fmla="*/ 21 w 29"/>
                <a:gd name="T11" fmla="*/ 5 h 17"/>
                <a:gd name="T12" fmla="*/ 25 w 29"/>
                <a:gd name="T13" fmla="*/ 4 h 17"/>
                <a:gd name="T14" fmla="*/ 28 w 29"/>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29"/>
                <a:gd name="T25" fmla="*/ 0 h 17"/>
                <a:gd name="T26" fmla="*/ 29 w 29"/>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 h="17">
                  <a:moveTo>
                    <a:pt x="0" y="16"/>
                  </a:moveTo>
                  <a:lnTo>
                    <a:pt x="4" y="16"/>
                  </a:lnTo>
                  <a:lnTo>
                    <a:pt x="8" y="13"/>
                  </a:lnTo>
                  <a:lnTo>
                    <a:pt x="13" y="11"/>
                  </a:lnTo>
                  <a:lnTo>
                    <a:pt x="16" y="9"/>
                  </a:lnTo>
                  <a:lnTo>
                    <a:pt x="21" y="5"/>
                  </a:lnTo>
                  <a:lnTo>
                    <a:pt x="25" y="4"/>
                  </a:lnTo>
                  <a:lnTo>
                    <a:pt x="28"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1823" name="Freeform 100"/>
            <p:cNvSpPr>
              <a:spLocks/>
            </p:cNvSpPr>
            <p:nvPr/>
          </p:nvSpPr>
          <p:spPr bwMode="auto">
            <a:xfrm>
              <a:off x="4234" y="3088"/>
              <a:ext cx="17" cy="17"/>
            </a:xfrm>
            <a:custGeom>
              <a:avLst/>
              <a:gdLst>
                <a:gd name="T0" fmla="*/ 0 w 17"/>
                <a:gd name="T1" fmla="*/ 16 h 17"/>
                <a:gd name="T2" fmla="*/ 8 w 17"/>
                <a:gd name="T3" fmla="*/ 8 h 17"/>
                <a:gd name="T4" fmla="*/ 16 w 17"/>
                <a:gd name="T5" fmla="*/ 0 h 17"/>
                <a:gd name="T6" fmla="*/ 0 60000 65536"/>
                <a:gd name="T7" fmla="*/ 0 60000 65536"/>
                <a:gd name="T8" fmla="*/ 0 60000 65536"/>
                <a:gd name="T9" fmla="*/ 0 w 17"/>
                <a:gd name="T10" fmla="*/ 0 h 17"/>
                <a:gd name="T11" fmla="*/ 17 w 17"/>
                <a:gd name="T12" fmla="*/ 17 h 17"/>
              </a:gdLst>
              <a:ahLst/>
              <a:cxnLst>
                <a:cxn ang="T6">
                  <a:pos x="T0" y="T1"/>
                </a:cxn>
                <a:cxn ang="T7">
                  <a:pos x="T2" y="T3"/>
                </a:cxn>
                <a:cxn ang="T8">
                  <a:pos x="T4" y="T5"/>
                </a:cxn>
              </a:cxnLst>
              <a:rect l="T9" t="T10" r="T11" b="T12"/>
              <a:pathLst>
                <a:path w="17" h="17">
                  <a:moveTo>
                    <a:pt x="0" y="16"/>
                  </a:moveTo>
                  <a:lnTo>
                    <a:pt x="8" y="8"/>
                  </a:lnTo>
                  <a:lnTo>
                    <a:pt x="16"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1824" name="Freeform 101"/>
            <p:cNvSpPr>
              <a:spLocks/>
            </p:cNvSpPr>
            <p:nvPr/>
          </p:nvSpPr>
          <p:spPr bwMode="auto">
            <a:xfrm>
              <a:off x="3762" y="3083"/>
              <a:ext cx="22" cy="20"/>
            </a:xfrm>
            <a:custGeom>
              <a:avLst/>
              <a:gdLst>
                <a:gd name="T0" fmla="*/ 0 w 22"/>
                <a:gd name="T1" fmla="*/ 0 h 20"/>
                <a:gd name="T2" fmla="*/ 7 w 22"/>
                <a:gd name="T3" fmla="*/ 15 h 20"/>
                <a:gd name="T4" fmla="*/ 9 w 22"/>
                <a:gd name="T5" fmla="*/ 18 h 20"/>
                <a:gd name="T6" fmla="*/ 11 w 22"/>
                <a:gd name="T7" fmla="*/ 19 h 20"/>
                <a:gd name="T8" fmla="*/ 16 w 22"/>
                <a:gd name="T9" fmla="*/ 19 h 20"/>
                <a:gd name="T10" fmla="*/ 18 w 22"/>
                <a:gd name="T11" fmla="*/ 18 h 20"/>
                <a:gd name="T12" fmla="*/ 21 w 22"/>
                <a:gd name="T13" fmla="*/ 16 h 20"/>
                <a:gd name="T14" fmla="*/ 21 w 22"/>
                <a:gd name="T15" fmla="*/ 10 h 20"/>
                <a:gd name="T16" fmla="*/ 18 w 22"/>
                <a:gd name="T17" fmla="*/ 0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
                <a:gd name="T28" fmla="*/ 0 h 20"/>
                <a:gd name="T29" fmla="*/ 22 w 22"/>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 h="20">
                  <a:moveTo>
                    <a:pt x="0" y="0"/>
                  </a:moveTo>
                  <a:lnTo>
                    <a:pt x="7" y="15"/>
                  </a:lnTo>
                  <a:lnTo>
                    <a:pt x="9" y="18"/>
                  </a:lnTo>
                  <a:lnTo>
                    <a:pt x="11" y="19"/>
                  </a:lnTo>
                  <a:lnTo>
                    <a:pt x="16" y="19"/>
                  </a:lnTo>
                  <a:lnTo>
                    <a:pt x="18" y="18"/>
                  </a:lnTo>
                  <a:lnTo>
                    <a:pt x="21" y="16"/>
                  </a:lnTo>
                  <a:lnTo>
                    <a:pt x="21" y="10"/>
                  </a:lnTo>
                  <a:lnTo>
                    <a:pt x="18" y="0"/>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1825" name="Freeform 102"/>
            <p:cNvSpPr>
              <a:spLocks/>
            </p:cNvSpPr>
            <p:nvPr/>
          </p:nvSpPr>
          <p:spPr bwMode="auto">
            <a:xfrm>
              <a:off x="4004" y="3100"/>
              <a:ext cx="17" cy="34"/>
            </a:xfrm>
            <a:custGeom>
              <a:avLst/>
              <a:gdLst>
                <a:gd name="T0" fmla="*/ 16 w 17"/>
                <a:gd name="T1" fmla="*/ 0 h 34"/>
                <a:gd name="T2" fmla="*/ 13 w 17"/>
                <a:gd name="T3" fmla="*/ 5 h 34"/>
                <a:gd name="T4" fmla="*/ 11 w 17"/>
                <a:gd name="T5" fmla="*/ 9 h 34"/>
                <a:gd name="T6" fmla="*/ 9 w 17"/>
                <a:gd name="T7" fmla="*/ 13 h 34"/>
                <a:gd name="T8" fmla="*/ 6 w 17"/>
                <a:gd name="T9" fmla="*/ 17 h 34"/>
                <a:gd name="T10" fmla="*/ 4 w 17"/>
                <a:gd name="T11" fmla="*/ 21 h 34"/>
                <a:gd name="T12" fmla="*/ 2 w 17"/>
                <a:gd name="T13" fmla="*/ 26 h 34"/>
                <a:gd name="T14" fmla="*/ 1 w 17"/>
                <a:gd name="T15" fmla="*/ 30 h 34"/>
                <a:gd name="T16" fmla="*/ 0 w 17"/>
                <a:gd name="T17" fmla="*/ 33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
                <a:gd name="T28" fmla="*/ 0 h 34"/>
                <a:gd name="T29" fmla="*/ 17 w 17"/>
                <a:gd name="T30" fmla="*/ 34 h 3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 h="34">
                  <a:moveTo>
                    <a:pt x="16" y="0"/>
                  </a:moveTo>
                  <a:lnTo>
                    <a:pt x="13" y="5"/>
                  </a:lnTo>
                  <a:lnTo>
                    <a:pt x="11" y="9"/>
                  </a:lnTo>
                  <a:lnTo>
                    <a:pt x="9" y="13"/>
                  </a:lnTo>
                  <a:lnTo>
                    <a:pt x="6" y="17"/>
                  </a:lnTo>
                  <a:lnTo>
                    <a:pt x="4" y="21"/>
                  </a:lnTo>
                  <a:lnTo>
                    <a:pt x="2" y="26"/>
                  </a:lnTo>
                  <a:lnTo>
                    <a:pt x="1" y="30"/>
                  </a:lnTo>
                  <a:lnTo>
                    <a:pt x="0" y="33"/>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1826" name="Freeform 103"/>
            <p:cNvSpPr>
              <a:spLocks/>
            </p:cNvSpPr>
            <p:nvPr/>
          </p:nvSpPr>
          <p:spPr bwMode="auto">
            <a:xfrm>
              <a:off x="3961" y="3171"/>
              <a:ext cx="98" cy="45"/>
            </a:xfrm>
            <a:custGeom>
              <a:avLst/>
              <a:gdLst>
                <a:gd name="T0" fmla="*/ 97 w 98"/>
                <a:gd name="T1" fmla="*/ 0 h 45"/>
                <a:gd name="T2" fmla="*/ 92 w 98"/>
                <a:gd name="T3" fmla="*/ 4 h 45"/>
                <a:gd name="T4" fmla="*/ 87 w 98"/>
                <a:gd name="T5" fmla="*/ 8 h 45"/>
                <a:gd name="T6" fmla="*/ 82 w 98"/>
                <a:gd name="T7" fmla="*/ 11 h 45"/>
                <a:gd name="T8" fmla="*/ 77 w 98"/>
                <a:gd name="T9" fmla="*/ 15 h 45"/>
                <a:gd name="T10" fmla="*/ 72 w 98"/>
                <a:gd name="T11" fmla="*/ 18 h 45"/>
                <a:gd name="T12" fmla="*/ 66 w 98"/>
                <a:gd name="T13" fmla="*/ 22 h 45"/>
                <a:gd name="T14" fmla="*/ 61 w 98"/>
                <a:gd name="T15" fmla="*/ 24 h 45"/>
                <a:gd name="T16" fmla="*/ 56 w 98"/>
                <a:gd name="T17" fmla="*/ 27 h 45"/>
                <a:gd name="T18" fmla="*/ 52 w 98"/>
                <a:gd name="T19" fmla="*/ 28 h 45"/>
                <a:gd name="T20" fmla="*/ 48 w 98"/>
                <a:gd name="T21" fmla="*/ 30 h 45"/>
                <a:gd name="T22" fmla="*/ 44 w 98"/>
                <a:gd name="T23" fmla="*/ 31 h 45"/>
                <a:gd name="T24" fmla="*/ 40 w 98"/>
                <a:gd name="T25" fmla="*/ 33 h 45"/>
                <a:gd name="T26" fmla="*/ 36 w 98"/>
                <a:gd name="T27" fmla="*/ 35 h 45"/>
                <a:gd name="T28" fmla="*/ 31 w 98"/>
                <a:gd name="T29" fmla="*/ 35 h 45"/>
                <a:gd name="T30" fmla="*/ 25 w 98"/>
                <a:gd name="T31" fmla="*/ 36 h 45"/>
                <a:gd name="T32" fmla="*/ 19 w 98"/>
                <a:gd name="T33" fmla="*/ 38 h 45"/>
                <a:gd name="T34" fmla="*/ 13 w 98"/>
                <a:gd name="T35" fmla="*/ 39 h 45"/>
                <a:gd name="T36" fmla="*/ 7 w 98"/>
                <a:gd name="T37" fmla="*/ 41 h 45"/>
                <a:gd name="T38" fmla="*/ 1 w 98"/>
                <a:gd name="T39" fmla="*/ 43 h 45"/>
                <a:gd name="T40" fmla="*/ 0 w 98"/>
                <a:gd name="T41" fmla="*/ 44 h 4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8"/>
                <a:gd name="T64" fmla="*/ 0 h 45"/>
                <a:gd name="T65" fmla="*/ 98 w 98"/>
                <a:gd name="T66" fmla="*/ 45 h 4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8" h="45">
                  <a:moveTo>
                    <a:pt x="97" y="0"/>
                  </a:moveTo>
                  <a:lnTo>
                    <a:pt x="92" y="4"/>
                  </a:lnTo>
                  <a:lnTo>
                    <a:pt x="87" y="8"/>
                  </a:lnTo>
                  <a:lnTo>
                    <a:pt x="82" y="11"/>
                  </a:lnTo>
                  <a:lnTo>
                    <a:pt x="77" y="15"/>
                  </a:lnTo>
                  <a:lnTo>
                    <a:pt x="72" y="18"/>
                  </a:lnTo>
                  <a:lnTo>
                    <a:pt x="66" y="22"/>
                  </a:lnTo>
                  <a:lnTo>
                    <a:pt x="61" y="24"/>
                  </a:lnTo>
                  <a:lnTo>
                    <a:pt x="56" y="27"/>
                  </a:lnTo>
                  <a:lnTo>
                    <a:pt x="52" y="28"/>
                  </a:lnTo>
                  <a:lnTo>
                    <a:pt x="48" y="30"/>
                  </a:lnTo>
                  <a:lnTo>
                    <a:pt x="44" y="31"/>
                  </a:lnTo>
                  <a:lnTo>
                    <a:pt x="40" y="33"/>
                  </a:lnTo>
                  <a:lnTo>
                    <a:pt x="36" y="35"/>
                  </a:lnTo>
                  <a:lnTo>
                    <a:pt x="31" y="35"/>
                  </a:lnTo>
                  <a:lnTo>
                    <a:pt x="25" y="36"/>
                  </a:lnTo>
                  <a:lnTo>
                    <a:pt x="19" y="38"/>
                  </a:lnTo>
                  <a:lnTo>
                    <a:pt x="13" y="39"/>
                  </a:lnTo>
                  <a:lnTo>
                    <a:pt x="7" y="41"/>
                  </a:lnTo>
                  <a:lnTo>
                    <a:pt x="1" y="43"/>
                  </a:lnTo>
                  <a:lnTo>
                    <a:pt x="0" y="44"/>
                  </a:lnTo>
                </a:path>
              </a:pathLst>
            </a:custGeom>
            <a:noFill/>
            <a:ln w="12700" cap="rnd" cmpd="sng">
              <a:solidFill>
                <a:srgbClr val="000000"/>
              </a:solidFill>
              <a:prstDash val="solid"/>
              <a:round/>
              <a:headEnd type="none" w="sm" len="sm"/>
              <a:tailEnd type="none" w="sm" len="sm"/>
            </a:ln>
          </p:spPr>
          <p:txBody>
            <a:bodyPr/>
            <a:lstStyle/>
            <a:p>
              <a:endParaRPr lang="en-US"/>
            </a:p>
          </p:txBody>
        </p:sp>
        <p:sp>
          <p:nvSpPr>
            <p:cNvPr id="31827" name="Freeform 104"/>
            <p:cNvSpPr>
              <a:spLocks/>
            </p:cNvSpPr>
            <p:nvPr/>
          </p:nvSpPr>
          <p:spPr bwMode="auto">
            <a:xfrm>
              <a:off x="3975" y="3147"/>
              <a:ext cx="75" cy="57"/>
            </a:xfrm>
            <a:custGeom>
              <a:avLst/>
              <a:gdLst>
                <a:gd name="T0" fmla="*/ 0 w 75"/>
                <a:gd name="T1" fmla="*/ 56 h 57"/>
                <a:gd name="T2" fmla="*/ 7 w 75"/>
                <a:gd name="T3" fmla="*/ 52 h 57"/>
                <a:gd name="T4" fmla="*/ 14 w 75"/>
                <a:gd name="T5" fmla="*/ 48 h 57"/>
                <a:gd name="T6" fmla="*/ 21 w 75"/>
                <a:gd name="T7" fmla="*/ 44 h 57"/>
                <a:gd name="T8" fmla="*/ 28 w 75"/>
                <a:gd name="T9" fmla="*/ 39 h 57"/>
                <a:gd name="T10" fmla="*/ 34 w 75"/>
                <a:gd name="T11" fmla="*/ 35 h 57"/>
                <a:gd name="T12" fmla="*/ 41 w 75"/>
                <a:gd name="T13" fmla="*/ 30 h 57"/>
                <a:gd name="T14" fmla="*/ 46 w 75"/>
                <a:gd name="T15" fmla="*/ 24 h 57"/>
                <a:gd name="T16" fmla="*/ 52 w 75"/>
                <a:gd name="T17" fmla="*/ 19 h 57"/>
                <a:gd name="T18" fmla="*/ 58 w 75"/>
                <a:gd name="T19" fmla="*/ 13 h 57"/>
                <a:gd name="T20" fmla="*/ 63 w 75"/>
                <a:gd name="T21" fmla="*/ 7 h 57"/>
                <a:gd name="T22" fmla="*/ 68 w 75"/>
                <a:gd name="T23" fmla="*/ 1 h 57"/>
                <a:gd name="T24" fmla="*/ 69 w 75"/>
                <a:gd name="T25" fmla="*/ 0 h 57"/>
                <a:gd name="T26" fmla="*/ 70 w 75"/>
                <a:gd name="T27" fmla="*/ 0 h 57"/>
                <a:gd name="T28" fmla="*/ 66 w 75"/>
                <a:gd name="T29" fmla="*/ 9 h 57"/>
                <a:gd name="T30" fmla="*/ 71 w 75"/>
                <a:gd name="T31" fmla="*/ 9 h 57"/>
                <a:gd name="T32" fmla="*/ 70 w 75"/>
                <a:gd name="T33" fmla="*/ 10 h 57"/>
                <a:gd name="T34" fmla="*/ 60 w 75"/>
                <a:gd name="T35" fmla="*/ 18 h 57"/>
                <a:gd name="T36" fmla="*/ 74 w 75"/>
                <a:gd name="T37" fmla="*/ 15 h 57"/>
                <a:gd name="T38" fmla="*/ 70 w 75"/>
                <a:gd name="T39" fmla="*/ 19 h 57"/>
                <a:gd name="T40" fmla="*/ 52 w 75"/>
                <a:gd name="T41" fmla="*/ 28 h 57"/>
                <a:gd name="T42" fmla="*/ 46 w 75"/>
                <a:gd name="T43" fmla="*/ 31 h 57"/>
                <a:gd name="T44" fmla="*/ 52 w 75"/>
                <a:gd name="T45" fmla="*/ 30 h 57"/>
                <a:gd name="T46" fmla="*/ 47 w 75"/>
                <a:gd name="T47" fmla="*/ 32 h 57"/>
                <a:gd name="T48" fmla="*/ 45 w 75"/>
                <a:gd name="T49" fmla="*/ 35 h 57"/>
                <a:gd name="T50" fmla="*/ 20 w 75"/>
                <a:gd name="T51" fmla="*/ 48 h 57"/>
                <a:gd name="T52" fmla="*/ 21 w 75"/>
                <a:gd name="T53" fmla="*/ 50 h 57"/>
                <a:gd name="T54" fmla="*/ 8 w 75"/>
                <a:gd name="T55" fmla="*/ 52 h 57"/>
                <a:gd name="T56" fmla="*/ 0 w 75"/>
                <a:gd name="T57" fmla="*/ 56 h 5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75"/>
                <a:gd name="T88" fmla="*/ 0 h 57"/>
                <a:gd name="T89" fmla="*/ 75 w 75"/>
                <a:gd name="T90" fmla="*/ 57 h 5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75" h="57">
                  <a:moveTo>
                    <a:pt x="0" y="56"/>
                  </a:moveTo>
                  <a:lnTo>
                    <a:pt x="7" y="52"/>
                  </a:lnTo>
                  <a:lnTo>
                    <a:pt x="14" y="48"/>
                  </a:lnTo>
                  <a:lnTo>
                    <a:pt x="21" y="44"/>
                  </a:lnTo>
                  <a:lnTo>
                    <a:pt x="28" y="39"/>
                  </a:lnTo>
                  <a:lnTo>
                    <a:pt x="34" y="35"/>
                  </a:lnTo>
                  <a:lnTo>
                    <a:pt x="41" y="30"/>
                  </a:lnTo>
                  <a:lnTo>
                    <a:pt x="46" y="24"/>
                  </a:lnTo>
                  <a:lnTo>
                    <a:pt x="52" y="19"/>
                  </a:lnTo>
                  <a:lnTo>
                    <a:pt x="58" y="13"/>
                  </a:lnTo>
                  <a:lnTo>
                    <a:pt x="63" y="7"/>
                  </a:lnTo>
                  <a:lnTo>
                    <a:pt x="68" y="1"/>
                  </a:lnTo>
                  <a:lnTo>
                    <a:pt x="69" y="0"/>
                  </a:lnTo>
                  <a:lnTo>
                    <a:pt x="70" y="0"/>
                  </a:lnTo>
                  <a:lnTo>
                    <a:pt x="66" y="9"/>
                  </a:lnTo>
                  <a:lnTo>
                    <a:pt x="71" y="9"/>
                  </a:lnTo>
                  <a:lnTo>
                    <a:pt x="70" y="10"/>
                  </a:lnTo>
                  <a:lnTo>
                    <a:pt x="60" y="18"/>
                  </a:lnTo>
                  <a:lnTo>
                    <a:pt x="74" y="15"/>
                  </a:lnTo>
                  <a:lnTo>
                    <a:pt x="70" y="19"/>
                  </a:lnTo>
                  <a:lnTo>
                    <a:pt x="52" y="28"/>
                  </a:lnTo>
                  <a:lnTo>
                    <a:pt x="46" y="31"/>
                  </a:lnTo>
                  <a:lnTo>
                    <a:pt x="52" y="30"/>
                  </a:lnTo>
                  <a:lnTo>
                    <a:pt x="47" y="32"/>
                  </a:lnTo>
                  <a:lnTo>
                    <a:pt x="45" y="35"/>
                  </a:lnTo>
                  <a:lnTo>
                    <a:pt x="20" y="48"/>
                  </a:lnTo>
                  <a:lnTo>
                    <a:pt x="21" y="50"/>
                  </a:lnTo>
                  <a:lnTo>
                    <a:pt x="8" y="52"/>
                  </a:lnTo>
                  <a:lnTo>
                    <a:pt x="0" y="56"/>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sp>
          <p:nvSpPr>
            <p:cNvPr id="31828" name="Freeform 105"/>
            <p:cNvSpPr>
              <a:spLocks/>
            </p:cNvSpPr>
            <p:nvPr/>
          </p:nvSpPr>
          <p:spPr bwMode="auto">
            <a:xfrm>
              <a:off x="3821" y="3198"/>
              <a:ext cx="217" cy="43"/>
            </a:xfrm>
            <a:custGeom>
              <a:avLst/>
              <a:gdLst>
                <a:gd name="T0" fmla="*/ 137 w 217"/>
                <a:gd name="T1" fmla="*/ 17 h 43"/>
                <a:gd name="T2" fmla="*/ 154 w 217"/>
                <a:gd name="T3" fmla="*/ 15 h 43"/>
                <a:gd name="T4" fmla="*/ 173 w 217"/>
                <a:gd name="T5" fmla="*/ 11 h 43"/>
                <a:gd name="T6" fmla="*/ 216 w 217"/>
                <a:gd name="T7" fmla="*/ 9 h 43"/>
                <a:gd name="T8" fmla="*/ 170 w 217"/>
                <a:gd name="T9" fmla="*/ 15 h 43"/>
                <a:gd name="T10" fmla="*/ 156 w 217"/>
                <a:gd name="T11" fmla="*/ 17 h 43"/>
                <a:gd name="T12" fmla="*/ 146 w 217"/>
                <a:gd name="T13" fmla="*/ 17 h 43"/>
                <a:gd name="T14" fmla="*/ 150 w 217"/>
                <a:gd name="T15" fmla="*/ 19 h 43"/>
                <a:gd name="T16" fmla="*/ 148 w 217"/>
                <a:gd name="T17" fmla="*/ 23 h 43"/>
                <a:gd name="T18" fmla="*/ 108 w 217"/>
                <a:gd name="T19" fmla="*/ 29 h 43"/>
                <a:gd name="T20" fmla="*/ 92 w 217"/>
                <a:gd name="T21" fmla="*/ 36 h 43"/>
                <a:gd name="T22" fmla="*/ 59 w 217"/>
                <a:gd name="T23" fmla="*/ 39 h 43"/>
                <a:gd name="T24" fmla="*/ 47 w 217"/>
                <a:gd name="T25" fmla="*/ 41 h 43"/>
                <a:gd name="T26" fmla="*/ 31 w 217"/>
                <a:gd name="T27" fmla="*/ 31 h 43"/>
                <a:gd name="T28" fmla="*/ 24 w 217"/>
                <a:gd name="T29" fmla="*/ 27 h 43"/>
                <a:gd name="T30" fmla="*/ 10 w 217"/>
                <a:gd name="T31" fmla="*/ 21 h 43"/>
                <a:gd name="T32" fmla="*/ 15 w 217"/>
                <a:gd name="T33" fmla="*/ 16 h 43"/>
                <a:gd name="T34" fmla="*/ 17 w 217"/>
                <a:gd name="T35" fmla="*/ 14 h 43"/>
                <a:gd name="T36" fmla="*/ 32 w 217"/>
                <a:gd name="T37" fmla="*/ 9 h 43"/>
                <a:gd name="T38" fmla="*/ 30 w 217"/>
                <a:gd name="T39" fmla="*/ 7 h 43"/>
                <a:gd name="T40" fmla="*/ 36 w 217"/>
                <a:gd name="T41" fmla="*/ 4 h 43"/>
                <a:gd name="T42" fmla="*/ 34 w 217"/>
                <a:gd name="T43" fmla="*/ 1 h 43"/>
                <a:gd name="T44" fmla="*/ 39 w 217"/>
                <a:gd name="T45" fmla="*/ 0 h 43"/>
                <a:gd name="T46" fmla="*/ 43 w 217"/>
                <a:gd name="T47" fmla="*/ 9 h 43"/>
                <a:gd name="T48" fmla="*/ 47 w 217"/>
                <a:gd name="T49" fmla="*/ 24 h 43"/>
                <a:gd name="T50" fmla="*/ 48 w 217"/>
                <a:gd name="T51" fmla="*/ 33 h 43"/>
                <a:gd name="T52" fmla="*/ 49 w 217"/>
                <a:gd name="T53" fmla="*/ 34 h 43"/>
                <a:gd name="T54" fmla="*/ 50 w 217"/>
                <a:gd name="T55" fmla="*/ 35 h 43"/>
                <a:gd name="T56" fmla="*/ 52 w 217"/>
                <a:gd name="T57" fmla="*/ 36 h 43"/>
                <a:gd name="T58" fmla="*/ 55 w 217"/>
                <a:gd name="T59" fmla="*/ 34 h 43"/>
                <a:gd name="T60" fmla="*/ 56 w 217"/>
                <a:gd name="T61" fmla="*/ 31 h 43"/>
                <a:gd name="T62" fmla="*/ 57 w 217"/>
                <a:gd name="T63" fmla="*/ 28 h 43"/>
                <a:gd name="T64" fmla="*/ 58 w 217"/>
                <a:gd name="T65" fmla="*/ 25 h 43"/>
                <a:gd name="T66" fmla="*/ 60 w 217"/>
                <a:gd name="T67" fmla="*/ 22 h 43"/>
                <a:gd name="T68" fmla="*/ 62 w 217"/>
                <a:gd name="T69" fmla="*/ 21 h 43"/>
                <a:gd name="T70" fmla="*/ 62 w 217"/>
                <a:gd name="T71" fmla="*/ 25 h 43"/>
                <a:gd name="T72" fmla="*/ 64 w 217"/>
                <a:gd name="T73" fmla="*/ 19 h 43"/>
                <a:gd name="T74" fmla="*/ 67 w 217"/>
                <a:gd name="T75" fmla="*/ 15 h 43"/>
                <a:gd name="T76" fmla="*/ 75 w 217"/>
                <a:gd name="T77" fmla="*/ 9 h 43"/>
                <a:gd name="T78" fmla="*/ 79 w 217"/>
                <a:gd name="T79" fmla="*/ 7 h 43"/>
                <a:gd name="T80" fmla="*/ 80 w 217"/>
                <a:gd name="T81" fmla="*/ 9 h 43"/>
                <a:gd name="T82" fmla="*/ 80 w 217"/>
                <a:gd name="T83" fmla="*/ 11 h 43"/>
                <a:gd name="T84" fmla="*/ 83 w 217"/>
                <a:gd name="T85" fmla="*/ 9 h 43"/>
                <a:gd name="T86" fmla="*/ 91 w 217"/>
                <a:gd name="T87" fmla="*/ 8 h 43"/>
                <a:gd name="T88" fmla="*/ 89 w 217"/>
                <a:gd name="T89" fmla="*/ 12 h 43"/>
                <a:gd name="T90" fmla="*/ 88 w 217"/>
                <a:gd name="T91" fmla="*/ 15 h 43"/>
                <a:gd name="T92" fmla="*/ 91 w 217"/>
                <a:gd name="T93" fmla="*/ 14 h 43"/>
                <a:gd name="T94" fmla="*/ 94 w 217"/>
                <a:gd name="T95" fmla="*/ 13 h 43"/>
                <a:gd name="T96" fmla="*/ 100 w 217"/>
                <a:gd name="T97" fmla="*/ 14 h 43"/>
                <a:gd name="T98" fmla="*/ 99 w 217"/>
                <a:gd name="T99" fmla="*/ 17 h 43"/>
                <a:gd name="T100" fmla="*/ 108 w 217"/>
                <a:gd name="T101" fmla="*/ 18 h 43"/>
                <a:gd name="T102" fmla="*/ 114 w 217"/>
                <a:gd name="T103" fmla="*/ 17 h 43"/>
                <a:gd name="T104" fmla="*/ 120 w 217"/>
                <a:gd name="T105" fmla="*/ 15 h 43"/>
                <a:gd name="T106" fmla="*/ 127 w 217"/>
                <a:gd name="T107" fmla="*/ 16 h 43"/>
                <a:gd name="T108" fmla="*/ 135 w 217"/>
                <a:gd name="T109" fmla="*/ 16 h 4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17"/>
                <a:gd name="T166" fmla="*/ 0 h 43"/>
                <a:gd name="T167" fmla="*/ 217 w 217"/>
                <a:gd name="T168" fmla="*/ 43 h 4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17" h="43">
                  <a:moveTo>
                    <a:pt x="135" y="16"/>
                  </a:moveTo>
                  <a:lnTo>
                    <a:pt x="137" y="17"/>
                  </a:lnTo>
                  <a:lnTo>
                    <a:pt x="140" y="16"/>
                  </a:lnTo>
                  <a:lnTo>
                    <a:pt x="154" y="15"/>
                  </a:lnTo>
                  <a:lnTo>
                    <a:pt x="167" y="11"/>
                  </a:lnTo>
                  <a:lnTo>
                    <a:pt x="173" y="11"/>
                  </a:lnTo>
                  <a:lnTo>
                    <a:pt x="173" y="13"/>
                  </a:lnTo>
                  <a:lnTo>
                    <a:pt x="216" y="9"/>
                  </a:lnTo>
                  <a:lnTo>
                    <a:pt x="180" y="16"/>
                  </a:lnTo>
                  <a:lnTo>
                    <a:pt x="170" y="15"/>
                  </a:lnTo>
                  <a:lnTo>
                    <a:pt x="173" y="17"/>
                  </a:lnTo>
                  <a:lnTo>
                    <a:pt x="156" y="17"/>
                  </a:lnTo>
                  <a:lnTo>
                    <a:pt x="150" y="16"/>
                  </a:lnTo>
                  <a:lnTo>
                    <a:pt x="146" y="17"/>
                  </a:lnTo>
                  <a:lnTo>
                    <a:pt x="146" y="19"/>
                  </a:lnTo>
                  <a:lnTo>
                    <a:pt x="150" y="19"/>
                  </a:lnTo>
                  <a:lnTo>
                    <a:pt x="152" y="20"/>
                  </a:lnTo>
                  <a:lnTo>
                    <a:pt x="148" y="23"/>
                  </a:lnTo>
                  <a:lnTo>
                    <a:pt x="107" y="27"/>
                  </a:lnTo>
                  <a:lnTo>
                    <a:pt x="108" y="29"/>
                  </a:lnTo>
                  <a:lnTo>
                    <a:pt x="89" y="34"/>
                  </a:lnTo>
                  <a:lnTo>
                    <a:pt x="92" y="36"/>
                  </a:lnTo>
                  <a:lnTo>
                    <a:pt x="68" y="36"/>
                  </a:lnTo>
                  <a:lnTo>
                    <a:pt x="59" y="39"/>
                  </a:lnTo>
                  <a:lnTo>
                    <a:pt x="53" y="42"/>
                  </a:lnTo>
                  <a:lnTo>
                    <a:pt x="47" y="41"/>
                  </a:lnTo>
                  <a:lnTo>
                    <a:pt x="38" y="33"/>
                  </a:lnTo>
                  <a:lnTo>
                    <a:pt x="31" y="31"/>
                  </a:lnTo>
                  <a:lnTo>
                    <a:pt x="33" y="29"/>
                  </a:lnTo>
                  <a:lnTo>
                    <a:pt x="24" y="27"/>
                  </a:lnTo>
                  <a:lnTo>
                    <a:pt x="26" y="25"/>
                  </a:lnTo>
                  <a:lnTo>
                    <a:pt x="10" y="21"/>
                  </a:lnTo>
                  <a:lnTo>
                    <a:pt x="0" y="20"/>
                  </a:lnTo>
                  <a:lnTo>
                    <a:pt x="15" y="16"/>
                  </a:lnTo>
                  <a:lnTo>
                    <a:pt x="19" y="15"/>
                  </a:lnTo>
                  <a:lnTo>
                    <a:pt x="17" y="14"/>
                  </a:lnTo>
                  <a:lnTo>
                    <a:pt x="25" y="10"/>
                  </a:lnTo>
                  <a:lnTo>
                    <a:pt x="32" y="9"/>
                  </a:lnTo>
                  <a:lnTo>
                    <a:pt x="32" y="8"/>
                  </a:lnTo>
                  <a:lnTo>
                    <a:pt x="30" y="7"/>
                  </a:lnTo>
                  <a:lnTo>
                    <a:pt x="31" y="4"/>
                  </a:lnTo>
                  <a:lnTo>
                    <a:pt x="36" y="4"/>
                  </a:lnTo>
                  <a:lnTo>
                    <a:pt x="37" y="2"/>
                  </a:lnTo>
                  <a:lnTo>
                    <a:pt x="34" y="1"/>
                  </a:lnTo>
                  <a:lnTo>
                    <a:pt x="35" y="0"/>
                  </a:lnTo>
                  <a:lnTo>
                    <a:pt x="39" y="0"/>
                  </a:lnTo>
                  <a:lnTo>
                    <a:pt x="40" y="1"/>
                  </a:lnTo>
                  <a:lnTo>
                    <a:pt x="43" y="9"/>
                  </a:lnTo>
                  <a:lnTo>
                    <a:pt x="45" y="16"/>
                  </a:lnTo>
                  <a:lnTo>
                    <a:pt x="47" y="24"/>
                  </a:lnTo>
                  <a:lnTo>
                    <a:pt x="48" y="32"/>
                  </a:lnTo>
                  <a:lnTo>
                    <a:pt x="48" y="33"/>
                  </a:lnTo>
                  <a:lnTo>
                    <a:pt x="49" y="33"/>
                  </a:lnTo>
                  <a:lnTo>
                    <a:pt x="49" y="34"/>
                  </a:lnTo>
                  <a:lnTo>
                    <a:pt x="49" y="35"/>
                  </a:lnTo>
                  <a:lnTo>
                    <a:pt x="50" y="35"/>
                  </a:lnTo>
                  <a:lnTo>
                    <a:pt x="51" y="36"/>
                  </a:lnTo>
                  <a:lnTo>
                    <a:pt x="52" y="36"/>
                  </a:lnTo>
                  <a:lnTo>
                    <a:pt x="53" y="36"/>
                  </a:lnTo>
                  <a:lnTo>
                    <a:pt x="55" y="34"/>
                  </a:lnTo>
                  <a:lnTo>
                    <a:pt x="55" y="33"/>
                  </a:lnTo>
                  <a:lnTo>
                    <a:pt x="56" y="31"/>
                  </a:lnTo>
                  <a:lnTo>
                    <a:pt x="56" y="29"/>
                  </a:lnTo>
                  <a:lnTo>
                    <a:pt x="57" y="28"/>
                  </a:lnTo>
                  <a:lnTo>
                    <a:pt x="57" y="26"/>
                  </a:lnTo>
                  <a:lnTo>
                    <a:pt x="58" y="25"/>
                  </a:lnTo>
                  <a:lnTo>
                    <a:pt x="59" y="24"/>
                  </a:lnTo>
                  <a:lnTo>
                    <a:pt x="60" y="22"/>
                  </a:lnTo>
                  <a:lnTo>
                    <a:pt x="61" y="20"/>
                  </a:lnTo>
                  <a:lnTo>
                    <a:pt x="62" y="21"/>
                  </a:lnTo>
                  <a:lnTo>
                    <a:pt x="62" y="23"/>
                  </a:lnTo>
                  <a:lnTo>
                    <a:pt x="62" y="25"/>
                  </a:lnTo>
                  <a:lnTo>
                    <a:pt x="63" y="22"/>
                  </a:lnTo>
                  <a:lnTo>
                    <a:pt x="64" y="19"/>
                  </a:lnTo>
                  <a:lnTo>
                    <a:pt x="66" y="17"/>
                  </a:lnTo>
                  <a:lnTo>
                    <a:pt x="67" y="15"/>
                  </a:lnTo>
                  <a:lnTo>
                    <a:pt x="72" y="10"/>
                  </a:lnTo>
                  <a:lnTo>
                    <a:pt x="75" y="9"/>
                  </a:lnTo>
                  <a:lnTo>
                    <a:pt x="77" y="8"/>
                  </a:lnTo>
                  <a:lnTo>
                    <a:pt x="79" y="7"/>
                  </a:lnTo>
                  <a:lnTo>
                    <a:pt x="80" y="7"/>
                  </a:lnTo>
                  <a:lnTo>
                    <a:pt x="80" y="9"/>
                  </a:lnTo>
                  <a:lnTo>
                    <a:pt x="79" y="11"/>
                  </a:lnTo>
                  <a:lnTo>
                    <a:pt x="80" y="11"/>
                  </a:lnTo>
                  <a:lnTo>
                    <a:pt x="81" y="10"/>
                  </a:lnTo>
                  <a:lnTo>
                    <a:pt x="83" y="9"/>
                  </a:lnTo>
                  <a:lnTo>
                    <a:pt x="84" y="8"/>
                  </a:lnTo>
                  <a:lnTo>
                    <a:pt x="91" y="8"/>
                  </a:lnTo>
                  <a:lnTo>
                    <a:pt x="93" y="8"/>
                  </a:lnTo>
                  <a:lnTo>
                    <a:pt x="89" y="12"/>
                  </a:lnTo>
                  <a:lnTo>
                    <a:pt x="88" y="14"/>
                  </a:lnTo>
                  <a:lnTo>
                    <a:pt x="88" y="15"/>
                  </a:lnTo>
                  <a:lnTo>
                    <a:pt x="89" y="15"/>
                  </a:lnTo>
                  <a:lnTo>
                    <a:pt x="91" y="14"/>
                  </a:lnTo>
                  <a:lnTo>
                    <a:pt x="92" y="14"/>
                  </a:lnTo>
                  <a:lnTo>
                    <a:pt x="94" y="13"/>
                  </a:lnTo>
                  <a:lnTo>
                    <a:pt x="99" y="13"/>
                  </a:lnTo>
                  <a:lnTo>
                    <a:pt x="100" y="14"/>
                  </a:lnTo>
                  <a:lnTo>
                    <a:pt x="99" y="15"/>
                  </a:lnTo>
                  <a:lnTo>
                    <a:pt x="99" y="17"/>
                  </a:lnTo>
                  <a:lnTo>
                    <a:pt x="102" y="18"/>
                  </a:lnTo>
                  <a:lnTo>
                    <a:pt x="108" y="18"/>
                  </a:lnTo>
                  <a:lnTo>
                    <a:pt x="111" y="17"/>
                  </a:lnTo>
                  <a:lnTo>
                    <a:pt x="114" y="17"/>
                  </a:lnTo>
                  <a:lnTo>
                    <a:pt x="117" y="16"/>
                  </a:lnTo>
                  <a:lnTo>
                    <a:pt x="120" y="15"/>
                  </a:lnTo>
                  <a:lnTo>
                    <a:pt x="121" y="18"/>
                  </a:lnTo>
                  <a:lnTo>
                    <a:pt x="127" y="16"/>
                  </a:lnTo>
                  <a:lnTo>
                    <a:pt x="131" y="14"/>
                  </a:lnTo>
                  <a:lnTo>
                    <a:pt x="135" y="16"/>
                  </a:lnTo>
                </a:path>
              </a:pathLst>
            </a:custGeom>
            <a:solidFill>
              <a:srgbClr val="0000B2"/>
            </a:solidFill>
            <a:ln w="12700" cap="rnd" cmpd="sng">
              <a:solidFill>
                <a:srgbClr val="000000"/>
              </a:solidFill>
              <a:prstDash val="solid"/>
              <a:round/>
              <a:headEnd type="none" w="sm" len="sm"/>
              <a:tailEnd type="none" w="sm" len="sm"/>
            </a:ln>
          </p:spPr>
          <p:txBody>
            <a:bodyPr/>
            <a:lstStyle/>
            <a:p>
              <a:endParaRPr lang="en-US"/>
            </a:p>
          </p:txBody>
        </p:sp>
      </p:grpSp>
      <p:grpSp>
        <p:nvGrpSpPr>
          <p:cNvPr id="17514" name="Group 106"/>
          <p:cNvGrpSpPr>
            <a:grpSpLocks/>
          </p:cNvGrpSpPr>
          <p:nvPr/>
        </p:nvGrpSpPr>
        <p:grpSpPr bwMode="auto">
          <a:xfrm>
            <a:off x="7183438" y="3403600"/>
            <a:ext cx="1462087" cy="579438"/>
            <a:chOff x="4525" y="2144"/>
            <a:chExt cx="921" cy="365"/>
          </a:xfrm>
          <a:solidFill>
            <a:schemeClr val="bg1">
              <a:lumMod val="50000"/>
              <a:lumOff val="50000"/>
            </a:schemeClr>
          </a:solidFill>
        </p:grpSpPr>
        <p:sp>
          <p:nvSpPr>
            <p:cNvPr id="17515" name="Freeform 107"/>
            <p:cNvSpPr>
              <a:spLocks/>
            </p:cNvSpPr>
            <p:nvPr/>
          </p:nvSpPr>
          <p:spPr bwMode="auto">
            <a:xfrm>
              <a:off x="4525" y="2144"/>
              <a:ext cx="921" cy="363"/>
            </a:xfrm>
            <a:custGeom>
              <a:avLst/>
              <a:gdLst/>
              <a:ahLst/>
              <a:cxnLst>
                <a:cxn ang="0">
                  <a:pos x="640" y="239"/>
                </a:cxn>
                <a:cxn ang="0">
                  <a:pos x="701" y="231"/>
                </a:cxn>
                <a:cxn ang="0">
                  <a:pos x="846" y="236"/>
                </a:cxn>
                <a:cxn ang="0">
                  <a:pos x="860" y="193"/>
                </a:cxn>
                <a:cxn ang="0">
                  <a:pos x="884" y="118"/>
                </a:cxn>
                <a:cxn ang="0">
                  <a:pos x="850" y="132"/>
                </a:cxn>
                <a:cxn ang="0">
                  <a:pos x="779" y="16"/>
                </a:cxn>
                <a:cxn ang="0">
                  <a:pos x="821" y="19"/>
                </a:cxn>
                <a:cxn ang="0">
                  <a:pos x="734" y="139"/>
                </a:cxn>
                <a:cxn ang="0">
                  <a:pos x="704" y="157"/>
                </a:cxn>
                <a:cxn ang="0">
                  <a:pos x="605" y="153"/>
                </a:cxn>
                <a:cxn ang="0">
                  <a:pos x="599" y="103"/>
                </a:cxn>
                <a:cxn ang="0">
                  <a:pos x="662" y="76"/>
                </a:cxn>
                <a:cxn ang="0">
                  <a:pos x="665" y="54"/>
                </a:cxn>
                <a:cxn ang="0">
                  <a:pos x="704" y="4"/>
                </a:cxn>
                <a:cxn ang="0">
                  <a:pos x="655" y="1"/>
                </a:cxn>
                <a:cxn ang="0">
                  <a:pos x="547" y="26"/>
                </a:cxn>
                <a:cxn ang="0">
                  <a:pos x="493" y="47"/>
                </a:cxn>
                <a:cxn ang="0">
                  <a:pos x="481" y="70"/>
                </a:cxn>
                <a:cxn ang="0">
                  <a:pos x="473" y="83"/>
                </a:cxn>
                <a:cxn ang="0">
                  <a:pos x="434" y="115"/>
                </a:cxn>
                <a:cxn ang="0">
                  <a:pos x="397" y="118"/>
                </a:cxn>
                <a:cxn ang="0">
                  <a:pos x="375" y="125"/>
                </a:cxn>
                <a:cxn ang="0">
                  <a:pos x="364" y="130"/>
                </a:cxn>
                <a:cxn ang="0">
                  <a:pos x="113" y="130"/>
                </a:cxn>
                <a:cxn ang="0">
                  <a:pos x="52" y="139"/>
                </a:cxn>
                <a:cxn ang="0">
                  <a:pos x="12" y="162"/>
                </a:cxn>
                <a:cxn ang="0">
                  <a:pos x="0" y="177"/>
                </a:cxn>
                <a:cxn ang="0">
                  <a:pos x="17" y="192"/>
                </a:cxn>
                <a:cxn ang="0">
                  <a:pos x="76" y="214"/>
                </a:cxn>
                <a:cxn ang="0">
                  <a:pos x="277" y="230"/>
                </a:cxn>
                <a:cxn ang="0">
                  <a:pos x="320" y="278"/>
                </a:cxn>
                <a:cxn ang="0">
                  <a:pos x="283" y="281"/>
                </a:cxn>
                <a:cxn ang="0">
                  <a:pos x="266" y="292"/>
                </a:cxn>
                <a:cxn ang="0">
                  <a:pos x="268" y="320"/>
                </a:cxn>
                <a:cxn ang="0">
                  <a:pos x="304" y="321"/>
                </a:cxn>
                <a:cxn ang="0">
                  <a:pos x="347" y="320"/>
                </a:cxn>
                <a:cxn ang="0">
                  <a:pos x="330" y="327"/>
                </a:cxn>
                <a:cxn ang="0">
                  <a:pos x="328" y="352"/>
                </a:cxn>
                <a:cxn ang="0">
                  <a:pos x="361" y="362"/>
                </a:cxn>
                <a:cxn ang="0">
                  <a:pos x="411" y="359"/>
                </a:cxn>
                <a:cxn ang="0">
                  <a:pos x="440" y="341"/>
                </a:cxn>
                <a:cxn ang="0">
                  <a:pos x="495" y="355"/>
                </a:cxn>
                <a:cxn ang="0">
                  <a:pos x="473" y="278"/>
                </a:cxn>
                <a:cxn ang="0">
                  <a:pos x="385" y="293"/>
                </a:cxn>
                <a:cxn ang="0">
                  <a:pos x="373" y="312"/>
                </a:cxn>
                <a:cxn ang="0">
                  <a:pos x="384" y="317"/>
                </a:cxn>
                <a:cxn ang="0">
                  <a:pos x="477" y="245"/>
                </a:cxn>
                <a:cxn ang="0">
                  <a:pos x="535" y="150"/>
                </a:cxn>
              </a:cxnLst>
              <a:rect l="0" t="0" r="r" b="b"/>
              <a:pathLst>
                <a:path w="921" h="363">
                  <a:moveTo>
                    <a:pt x="477" y="245"/>
                  </a:moveTo>
                  <a:lnTo>
                    <a:pt x="532" y="246"/>
                  </a:lnTo>
                  <a:lnTo>
                    <a:pt x="587" y="244"/>
                  </a:lnTo>
                  <a:lnTo>
                    <a:pt x="640" y="239"/>
                  </a:lnTo>
                  <a:lnTo>
                    <a:pt x="695" y="232"/>
                  </a:lnTo>
                  <a:lnTo>
                    <a:pt x="698" y="235"/>
                  </a:lnTo>
                  <a:lnTo>
                    <a:pt x="703" y="235"/>
                  </a:lnTo>
                  <a:lnTo>
                    <a:pt x="701" y="231"/>
                  </a:lnTo>
                  <a:lnTo>
                    <a:pt x="744" y="222"/>
                  </a:lnTo>
                  <a:lnTo>
                    <a:pt x="788" y="211"/>
                  </a:lnTo>
                  <a:lnTo>
                    <a:pt x="831" y="231"/>
                  </a:lnTo>
                  <a:lnTo>
                    <a:pt x="846" y="236"/>
                  </a:lnTo>
                  <a:lnTo>
                    <a:pt x="854" y="238"/>
                  </a:lnTo>
                  <a:lnTo>
                    <a:pt x="861" y="238"/>
                  </a:lnTo>
                  <a:lnTo>
                    <a:pt x="888" y="236"/>
                  </a:lnTo>
                  <a:lnTo>
                    <a:pt x="860" y="193"/>
                  </a:lnTo>
                  <a:lnTo>
                    <a:pt x="860" y="189"/>
                  </a:lnTo>
                  <a:lnTo>
                    <a:pt x="920" y="123"/>
                  </a:lnTo>
                  <a:lnTo>
                    <a:pt x="890" y="118"/>
                  </a:lnTo>
                  <a:lnTo>
                    <a:pt x="884" y="118"/>
                  </a:lnTo>
                  <a:lnTo>
                    <a:pt x="879" y="118"/>
                  </a:lnTo>
                  <a:lnTo>
                    <a:pt x="873" y="119"/>
                  </a:lnTo>
                  <a:lnTo>
                    <a:pt x="869" y="121"/>
                  </a:lnTo>
                  <a:lnTo>
                    <a:pt x="850" y="132"/>
                  </a:lnTo>
                  <a:lnTo>
                    <a:pt x="873" y="16"/>
                  </a:lnTo>
                  <a:lnTo>
                    <a:pt x="848" y="15"/>
                  </a:lnTo>
                  <a:lnTo>
                    <a:pt x="817" y="16"/>
                  </a:lnTo>
                  <a:lnTo>
                    <a:pt x="779" y="16"/>
                  </a:lnTo>
                  <a:lnTo>
                    <a:pt x="779" y="17"/>
                  </a:lnTo>
                  <a:lnTo>
                    <a:pt x="817" y="17"/>
                  </a:lnTo>
                  <a:lnTo>
                    <a:pt x="820" y="18"/>
                  </a:lnTo>
                  <a:lnTo>
                    <a:pt x="821" y="19"/>
                  </a:lnTo>
                  <a:lnTo>
                    <a:pt x="821" y="21"/>
                  </a:lnTo>
                  <a:lnTo>
                    <a:pt x="819" y="24"/>
                  </a:lnTo>
                  <a:lnTo>
                    <a:pt x="748" y="123"/>
                  </a:lnTo>
                  <a:lnTo>
                    <a:pt x="734" y="139"/>
                  </a:lnTo>
                  <a:lnTo>
                    <a:pt x="726" y="144"/>
                  </a:lnTo>
                  <a:lnTo>
                    <a:pt x="719" y="150"/>
                  </a:lnTo>
                  <a:lnTo>
                    <a:pt x="711" y="154"/>
                  </a:lnTo>
                  <a:lnTo>
                    <a:pt x="704" y="157"/>
                  </a:lnTo>
                  <a:lnTo>
                    <a:pt x="696" y="158"/>
                  </a:lnTo>
                  <a:lnTo>
                    <a:pt x="687" y="158"/>
                  </a:lnTo>
                  <a:lnTo>
                    <a:pt x="609" y="154"/>
                  </a:lnTo>
                  <a:lnTo>
                    <a:pt x="605" y="153"/>
                  </a:lnTo>
                  <a:lnTo>
                    <a:pt x="603" y="152"/>
                  </a:lnTo>
                  <a:lnTo>
                    <a:pt x="601" y="149"/>
                  </a:lnTo>
                  <a:lnTo>
                    <a:pt x="600" y="145"/>
                  </a:lnTo>
                  <a:lnTo>
                    <a:pt x="599" y="103"/>
                  </a:lnTo>
                  <a:lnTo>
                    <a:pt x="625" y="97"/>
                  </a:lnTo>
                  <a:lnTo>
                    <a:pt x="646" y="88"/>
                  </a:lnTo>
                  <a:lnTo>
                    <a:pt x="655" y="81"/>
                  </a:lnTo>
                  <a:lnTo>
                    <a:pt x="662" y="76"/>
                  </a:lnTo>
                  <a:lnTo>
                    <a:pt x="665" y="68"/>
                  </a:lnTo>
                  <a:lnTo>
                    <a:pt x="666" y="64"/>
                  </a:lnTo>
                  <a:lnTo>
                    <a:pt x="667" y="59"/>
                  </a:lnTo>
                  <a:lnTo>
                    <a:pt x="665" y="54"/>
                  </a:lnTo>
                  <a:lnTo>
                    <a:pt x="664" y="49"/>
                  </a:lnTo>
                  <a:lnTo>
                    <a:pt x="661" y="45"/>
                  </a:lnTo>
                  <a:lnTo>
                    <a:pt x="657" y="41"/>
                  </a:lnTo>
                  <a:lnTo>
                    <a:pt x="704" y="4"/>
                  </a:lnTo>
                  <a:lnTo>
                    <a:pt x="685" y="0"/>
                  </a:lnTo>
                  <a:lnTo>
                    <a:pt x="672" y="0"/>
                  </a:lnTo>
                  <a:lnTo>
                    <a:pt x="662" y="0"/>
                  </a:lnTo>
                  <a:lnTo>
                    <a:pt x="655" y="1"/>
                  </a:lnTo>
                  <a:lnTo>
                    <a:pt x="611" y="25"/>
                  </a:lnTo>
                  <a:lnTo>
                    <a:pt x="590" y="22"/>
                  </a:lnTo>
                  <a:lnTo>
                    <a:pt x="568" y="22"/>
                  </a:lnTo>
                  <a:lnTo>
                    <a:pt x="547" y="26"/>
                  </a:lnTo>
                  <a:lnTo>
                    <a:pt x="526" y="30"/>
                  </a:lnTo>
                  <a:lnTo>
                    <a:pt x="508" y="38"/>
                  </a:lnTo>
                  <a:lnTo>
                    <a:pt x="500" y="43"/>
                  </a:lnTo>
                  <a:lnTo>
                    <a:pt x="493" y="47"/>
                  </a:lnTo>
                  <a:lnTo>
                    <a:pt x="488" y="53"/>
                  </a:lnTo>
                  <a:lnTo>
                    <a:pt x="485" y="58"/>
                  </a:lnTo>
                  <a:lnTo>
                    <a:pt x="482" y="64"/>
                  </a:lnTo>
                  <a:lnTo>
                    <a:pt x="481" y="70"/>
                  </a:lnTo>
                  <a:lnTo>
                    <a:pt x="480" y="71"/>
                  </a:lnTo>
                  <a:lnTo>
                    <a:pt x="478" y="72"/>
                  </a:lnTo>
                  <a:lnTo>
                    <a:pt x="475" y="76"/>
                  </a:lnTo>
                  <a:lnTo>
                    <a:pt x="473" y="83"/>
                  </a:lnTo>
                  <a:lnTo>
                    <a:pt x="473" y="90"/>
                  </a:lnTo>
                  <a:lnTo>
                    <a:pt x="473" y="98"/>
                  </a:lnTo>
                  <a:lnTo>
                    <a:pt x="446" y="112"/>
                  </a:lnTo>
                  <a:lnTo>
                    <a:pt x="434" y="115"/>
                  </a:lnTo>
                  <a:lnTo>
                    <a:pt x="425" y="117"/>
                  </a:lnTo>
                  <a:lnTo>
                    <a:pt x="417" y="118"/>
                  </a:lnTo>
                  <a:lnTo>
                    <a:pt x="407" y="119"/>
                  </a:lnTo>
                  <a:lnTo>
                    <a:pt x="397" y="118"/>
                  </a:lnTo>
                  <a:lnTo>
                    <a:pt x="388" y="119"/>
                  </a:lnTo>
                  <a:lnTo>
                    <a:pt x="381" y="121"/>
                  </a:lnTo>
                  <a:lnTo>
                    <a:pt x="376" y="123"/>
                  </a:lnTo>
                  <a:lnTo>
                    <a:pt x="375" y="125"/>
                  </a:lnTo>
                  <a:lnTo>
                    <a:pt x="370" y="124"/>
                  </a:lnTo>
                  <a:lnTo>
                    <a:pt x="368" y="124"/>
                  </a:lnTo>
                  <a:lnTo>
                    <a:pt x="366" y="127"/>
                  </a:lnTo>
                  <a:lnTo>
                    <a:pt x="364" y="130"/>
                  </a:lnTo>
                  <a:lnTo>
                    <a:pt x="361" y="138"/>
                  </a:lnTo>
                  <a:lnTo>
                    <a:pt x="360" y="141"/>
                  </a:lnTo>
                  <a:lnTo>
                    <a:pt x="153" y="130"/>
                  </a:lnTo>
                  <a:lnTo>
                    <a:pt x="113" y="130"/>
                  </a:lnTo>
                  <a:lnTo>
                    <a:pt x="95" y="130"/>
                  </a:lnTo>
                  <a:lnTo>
                    <a:pt x="78" y="131"/>
                  </a:lnTo>
                  <a:lnTo>
                    <a:pt x="65" y="135"/>
                  </a:lnTo>
                  <a:lnTo>
                    <a:pt x="52" y="139"/>
                  </a:lnTo>
                  <a:lnTo>
                    <a:pt x="40" y="144"/>
                  </a:lnTo>
                  <a:lnTo>
                    <a:pt x="30" y="152"/>
                  </a:lnTo>
                  <a:lnTo>
                    <a:pt x="21" y="159"/>
                  </a:lnTo>
                  <a:lnTo>
                    <a:pt x="12" y="162"/>
                  </a:lnTo>
                  <a:lnTo>
                    <a:pt x="7" y="167"/>
                  </a:lnTo>
                  <a:lnTo>
                    <a:pt x="3" y="170"/>
                  </a:lnTo>
                  <a:lnTo>
                    <a:pt x="1" y="173"/>
                  </a:lnTo>
                  <a:lnTo>
                    <a:pt x="0" y="177"/>
                  </a:lnTo>
                  <a:lnTo>
                    <a:pt x="1" y="181"/>
                  </a:lnTo>
                  <a:lnTo>
                    <a:pt x="1" y="183"/>
                  </a:lnTo>
                  <a:lnTo>
                    <a:pt x="4" y="184"/>
                  </a:lnTo>
                  <a:lnTo>
                    <a:pt x="17" y="192"/>
                  </a:lnTo>
                  <a:lnTo>
                    <a:pt x="31" y="199"/>
                  </a:lnTo>
                  <a:lnTo>
                    <a:pt x="46" y="204"/>
                  </a:lnTo>
                  <a:lnTo>
                    <a:pt x="60" y="210"/>
                  </a:lnTo>
                  <a:lnTo>
                    <a:pt x="76" y="214"/>
                  </a:lnTo>
                  <a:lnTo>
                    <a:pt x="92" y="218"/>
                  </a:lnTo>
                  <a:lnTo>
                    <a:pt x="106" y="220"/>
                  </a:lnTo>
                  <a:lnTo>
                    <a:pt x="120" y="221"/>
                  </a:lnTo>
                  <a:lnTo>
                    <a:pt x="277" y="230"/>
                  </a:lnTo>
                  <a:lnTo>
                    <a:pt x="348" y="272"/>
                  </a:lnTo>
                  <a:lnTo>
                    <a:pt x="340" y="275"/>
                  </a:lnTo>
                  <a:lnTo>
                    <a:pt x="329" y="277"/>
                  </a:lnTo>
                  <a:lnTo>
                    <a:pt x="320" y="278"/>
                  </a:lnTo>
                  <a:lnTo>
                    <a:pt x="311" y="278"/>
                  </a:lnTo>
                  <a:lnTo>
                    <a:pt x="299" y="277"/>
                  </a:lnTo>
                  <a:lnTo>
                    <a:pt x="290" y="278"/>
                  </a:lnTo>
                  <a:lnTo>
                    <a:pt x="283" y="281"/>
                  </a:lnTo>
                  <a:lnTo>
                    <a:pt x="277" y="286"/>
                  </a:lnTo>
                  <a:lnTo>
                    <a:pt x="272" y="287"/>
                  </a:lnTo>
                  <a:lnTo>
                    <a:pt x="268" y="289"/>
                  </a:lnTo>
                  <a:lnTo>
                    <a:pt x="266" y="292"/>
                  </a:lnTo>
                  <a:lnTo>
                    <a:pt x="264" y="303"/>
                  </a:lnTo>
                  <a:lnTo>
                    <a:pt x="265" y="314"/>
                  </a:lnTo>
                  <a:lnTo>
                    <a:pt x="267" y="317"/>
                  </a:lnTo>
                  <a:lnTo>
                    <a:pt x="268" y="320"/>
                  </a:lnTo>
                  <a:lnTo>
                    <a:pt x="269" y="320"/>
                  </a:lnTo>
                  <a:lnTo>
                    <a:pt x="271" y="321"/>
                  </a:lnTo>
                  <a:lnTo>
                    <a:pt x="297" y="323"/>
                  </a:lnTo>
                  <a:lnTo>
                    <a:pt x="304" y="321"/>
                  </a:lnTo>
                  <a:lnTo>
                    <a:pt x="306" y="321"/>
                  </a:lnTo>
                  <a:lnTo>
                    <a:pt x="306" y="320"/>
                  </a:lnTo>
                  <a:lnTo>
                    <a:pt x="344" y="320"/>
                  </a:lnTo>
                  <a:lnTo>
                    <a:pt x="347" y="320"/>
                  </a:lnTo>
                  <a:lnTo>
                    <a:pt x="343" y="321"/>
                  </a:lnTo>
                  <a:lnTo>
                    <a:pt x="340" y="325"/>
                  </a:lnTo>
                  <a:lnTo>
                    <a:pt x="335" y="325"/>
                  </a:lnTo>
                  <a:lnTo>
                    <a:pt x="330" y="327"/>
                  </a:lnTo>
                  <a:lnTo>
                    <a:pt x="329" y="331"/>
                  </a:lnTo>
                  <a:lnTo>
                    <a:pt x="328" y="337"/>
                  </a:lnTo>
                  <a:lnTo>
                    <a:pt x="327" y="342"/>
                  </a:lnTo>
                  <a:lnTo>
                    <a:pt x="328" y="352"/>
                  </a:lnTo>
                  <a:lnTo>
                    <a:pt x="330" y="357"/>
                  </a:lnTo>
                  <a:lnTo>
                    <a:pt x="331" y="359"/>
                  </a:lnTo>
                  <a:lnTo>
                    <a:pt x="334" y="359"/>
                  </a:lnTo>
                  <a:lnTo>
                    <a:pt x="361" y="362"/>
                  </a:lnTo>
                  <a:lnTo>
                    <a:pt x="369" y="362"/>
                  </a:lnTo>
                  <a:lnTo>
                    <a:pt x="371" y="362"/>
                  </a:lnTo>
                  <a:lnTo>
                    <a:pt x="371" y="359"/>
                  </a:lnTo>
                  <a:lnTo>
                    <a:pt x="411" y="359"/>
                  </a:lnTo>
                  <a:lnTo>
                    <a:pt x="439" y="354"/>
                  </a:lnTo>
                  <a:lnTo>
                    <a:pt x="440" y="350"/>
                  </a:lnTo>
                  <a:lnTo>
                    <a:pt x="440" y="346"/>
                  </a:lnTo>
                  <a:lnTo>
                    <a:pt x="440" y="341"/>
                  </a:lnTo>
                  <a:lnTo>
                    <a:pt x="440" y="339"/>
                  </a:lnTo>
                  <a:lnTo>
                    <a:pt x="453" y="333"/>
                  </a:lnTo>
                  <a:lnTo>
                    <a:pt x="487" y="354"/>
                  </a:lnTo>
                  <a:lnTo>
                    <a:pt x="495" y="355"/>
                  </a:lnTo>
                  <a:lnTo>
                    <a:pt x="512" y="356"/>
                  </a:lnTo>
                  <a:lnTo>
                    <a:pt x="582" y="357"/>
                  </a:lnTo>
                  <a:lnTo>
                    <a:pt x="550" y="354"/>
                  </a:lnTo>
                  <a:lnTo>
                    <a:pt x="473" y="278"/>
                  </a:lnTo>
                  <a:lnTo>
                    <a:pt x="475" y="247"/>
                  </a:lnTo>
                  <a:lnTo>
                    <a:pt x="477" y="245"/>
                  </a:lnTo>
                  <a:lnTo>
                    <a:pt x="414" y="309"/>
                  </a:lnTo>
                  <a:lnTo>
                    <a:pt x="385" y="293"/>
                  </a:lnTo>
                  <a:lnTo>
                    <a:pt x="372" y="299"/>
                  </a:lnTo>
                  <a:lnTo>
                    <a:pt x="373" y="302"/>
                  </a:lnTo>
                  <a:lnTo>
                    <a:pt x="374" y="307"/>
                  </a:lnTo>
                  <a:lnTo>
                    <a:pt x="373" y="312"/>
                  </a:lnTo>
                  <a:lnTo>
                    <a:pt x="372" y="314"/>
                  </a:lnTo>
                  <a:lnTo>
                    <a:pt x="362" y="316"/>
                  </a:lnTo>
                  <a:lnTo>
                    <a:pt x="375" y="317"/>
                  </a:lnTo>
                  <a:lnTo>
                    <a:pt x="384" y="317"/>
                  </a:lnTo>
                  <a:lnTo>
                    <a:pt x="395" y="316"/>
                  </a:lnTo>
                  <a:lnTo>
                    <a:pt x="405" y="314"/>
                  </a:lnTo>
                  <a:lnTo>
                    <a:pt x="414" y="309"/>
                  </a:lnTo>
                  <a:lnTo>
                    <a:pt x="477" y="245"/>
                  </a:lnTo>
                  <a:lnTo>
                    <a:pt x="557" y="151"/>
                  </a:lnTo>
                  <a:lnTo>
                    <a:pt x="557" y="123"/>
                  </a:lnTo>
                  <a:lnTo>
                    <a:pt x="546" y="133"/>
                  </a:lnTo>
                  <a:lnTo>
                    <a:pt x="535" y="150"/>
                  </a:lnTo>
                  <a:lnTo>
                    <a:pt x="557" y="151"/>
                  </a:lnTo>
                  <a:lnTo>
                    <a:pt x="477" y="24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16" name="Freeform 108"/>
            <p:cNvSpPr>
              <a:spLocks/>
            </p:cNvSpPr>
            <p:nvPr/>
          </p:nvSpPr>
          <p:spPr bwMode="auto">
            <a:xfrm>
              <a:off x="4525" y="2144"/>
              <a:ext cx="921" cy="363"/>
            </a:xfrm>
            <a:custGeom>
              <a:avLst/>
              <a:gdLst/>
              <a:ahLst/>
              <a:cxnLst>
                <a:cxn ang="0">
                  <a:pos x="587" y="244"/>
                </a:cxn>
                <a:cxn ang="0">
                  <a:pos x="698" y="235"/>
                </a:cxn>
                <a:cxn ang="0">
                  <a:pos x="744" y="222"/>
                </a:cxn>
                <a:cxn ang="0">
                  <a:pos x="846" y="236"/>
                </a:cxn>
                <a:cxn ang="0">
                  <a:pos x="888" y="236"/>
                </a:cxn>
                <a:cxn ang="0">
                  <a:pos x="920" y="123"/>
                </a:cxn>
                <a:cxn ang="0">
                  <a:pos x="879" y="118"/>
                </a:cxn>
                <a:cxn ang="0">
                  <a:pos x="850" y="132"/>
                </a:cxn>
                <a:cxn ang="0">
                  <a:pos x="817" y="16"/>
                </a:cxn>
                <a:cxn ang="0">
                  <a:pos x="817" y="17"/>
                </a:cxn>
                <a:cxn ang="0">
                  <a:pos x="821" y="21"/>
                </a:cxn>
                <a:cxn ang="0">
                  <a:pos x="734" y="139"/>
                </a:cxn>
                <a:cxn ang="0">
                  <a:pos x="711" y="154"/>
                </a:cxn>
                <a:cxn ang="0">
                  <a:pos x="687" y="158"/>
                </a:cxn>
                <a:cxn ang="0">
                  <a:pos x="603" y="152"/>
                </a:cxn>
                <a:cxn ang="0">
                  <a:pos x="599" y="103"/>
                </a:cxn>
                <a:cxn ang="0">
                  <a:pos x="655" y="81"/>
                </a:cxn>
                <a:cxn ang="0">
                  <a:pos x="666" y="64"/>
                </a:cxn>
                <a:cxn ang="0">
                  <a:pos x="664" y="49"/>
                </a:cxn>
                <a:cxn ang="0">
                  <a:pos x="704" y="4"/>
                </a:cxn>
                <a:cxn ang="0">
                  <a:pos x="662" y="0"/>
                </a:cxn>
                <a:cxn ang="0">
                  <a:pos x="590" y="22"/>
                </a:cxn>
                <a:cxn ang="0">
                  <a:pos x="526" y="30"/>
                </a:cxn>
                <a:cxn ang="0">
                  <a:pos x="493" y="47"/>
                </a:cxn>
                <a:cxn ang="0">
                  <a:pos x="482" y="64"/>
                </a:cxn>
                <a:cxn ang="0">
                  <a:pos x="478" y="72"/>
                </a:cxn>
                <a:cxn ang="0">
                  <a:pos x="473" y="90"/>
                </a:cxn>
                <a:cxn ang="0">
                  <a:pos x="434" y="115"/>
                </a:cxn>
                <a:cxn ang="0">
                  <a:pos x="407" y="119"/>
                </a:cxn>
                <a:cxn ang="0">
                  <a:pos x="381" y="121"/>
                </a:cxn>
                <a:cxn ang="0">
                  <a:pos x="370" y="124"/>
                </a:cxn>
                <a:cxn ang="0">
                  <a:pos x="364" y="130"/>
                </a:cxn>
                <a:cxn ang="0">
                  <a:pos x="153" y="130"/>
                </a:cxn>
                <a:cxn ang="0">
                  <a:pos x="78" y="131"/>
                </a:cxn>
                <a:cxn ang="0">
                  <a:pos x="40" y="144"/>
                </a:cxn>
                <a:cxn ang="0">
                  <a:pos x="12" y="162"/>
                </a:cxn>
                <a:cxn ang="0">
                  <a:pos x="1" y="173"/>
                </a:cxn>
                <a:cxn ang="0">
                  <a:pos x="1" y="183"/>
                </a:cxn>
                <a:cxn ang="0">
                  <a:pos x="31" y="199"/>
                </a:cxn>
                <a:cxn ang="0">
                  <a:pos x="76" y="214"/>
                </a:cxn>
                <a:cxn ang="0">
                  <a:pos x="120" y="221"/>
                </a:cxn>
                <a:cxn ang="0">
                  <a:pos x="340" y="275"/>
                </a:cxn>
                <a:cxn ang="0">
                  <a:pos x="311" y="278"/>
                </a:cxn>
                <a:cxn ang="0">
                  <a:pos x="283" y="281"/>
                </a:cxn>
                <a:cxn ang="0">
                  <a:pos x="268" y="289"/>
                </a:cxn>
                <a:cxn ang="0">
                  <a:pos x="265" y="314"/>
                </a:cxn>
                <a:cxn ang="0">
                  <a:pos x="269" y="320"/>
                </a:cxn>
                <a:cxn ang="0">
                  <a:pos x="304" y="321"/>
                </a:cxn>
                <a:cxn ang="0">
                  <a:pos x="344" y="320"/>
                </a:cxn>
                <a:cxn ang="0">
                  <a:pos x="340" y="325"/>
                </a:cxn>
                <a:cxn ang="0">
                  <a:pos x="329" y="331"/>
                </a:cxn>
                <a:cxn ang="0">
                  <a:pos x="328" y="352"/>
                </a:cxn>
                <a:cxn ang="0">
                  <a:pos x="334" y="359"/>
                </a:cxn>
                <a:cxn ang="0">
                  <a:pos x="371" y="362"/>
                </a:cxn>
                <a:cxn ang="0">
                  <a:pos x="439" y="354"/>
                </a:cxn>
                <a:cxn ang="0">
                  <a:pos x="440" y="341"/>
                </a:cxn>
                <a:cxn ang="0">
                  <a:pos x="487" y="354"/>
                </a:cxn>
                <a:cxn ang="0">
                  <a:pos x="582" y="357"/>
                </a:cxn>
                <a:cxn ang="0">
                  <a:pos x="475" y="247"/>
                </a:cxn>
              </a:cxnLst>
              <a:rect l="0" t="0" r="r" b="b"/>
              <a:pathLst>
                <a:path w="921" h="363">
                  <a:moveTo>
                    <a:pt x="477" y="245"/>
                  </a:moveTo>
                  <a:lnTo>
                    <a:pt x="532" y="246"/>
                  </a:lnTo>
                  <a:lnTo>
                    <a:pt x="587" y="244"/>
                  </a:lnTo>
                  <a:lnTo>
                    <a:pt x="640" y="239"/>
                  </a:lnTo>
                  <a:lnTo>
                    <a:pt x="695" y="232"/>
                  </a:lnTo>
                  <a:lnTo>
                    <a:pt x="698" y="235"/>
                  </a:lnTo>
                  <a:lnTo>
                    <a:pt x="703" y="235"/>
                  </a:lnTo>
                  <a:lnTo>
                    <a:pt x="701" y="231"/>
                  </a:lnTo>
                  <a:lnTo>
                    <a:pt x="744" y="222"/>
                  </a:lnTo>
                  <a:lnTo>
                    <a:pt x="788" y="211"/>
                  </a:lnTo>
                  <a:lnTo>
                    <a:pt x="831" y="231"/>
                  </a:lnTo>
                  <a:lnTo>
                    <a:pt x="846" y="236"/>
                  </a:lnTo>
                  <a:lnTo>
                    <a:pt x="854" y="238"/>
                  </a:lnTo>
                  <a:lnTo>
                    <a:pt x="861" y="238"/>
                  </a:lnTo>
                  <a:lnTo>
                    <a:pt x="888" y="236"/>
                  </a:lnTo>
                  <a:lnTo>
                    <a:pt x="860" y="193"/>
                  </a:lnTo>
                  <a:lnTo>
                    <a:pt x="860" y="189"/>
                  </a:lnTo>
                  <a:lnTo>
                    <a:pt x="920" y="123"/>
                  </a:lnTo>
                  <a:lnTo>
                    <a:pt x="890" y="118"/>
                  </a:lnTo>
                  <a:lnTo>
                    <a:pt x="884" y="118"/>
                  </a:lnTo>
                  <a:lnTo>
                    <a:pt x="879" y="118"/>
                  </a:lnTo>
                  <a:lnTo>
                    <a:pt x="873" y="119"/>
                  </a:lnTo>
                  <a:lnTo>
                    <a:pt x="869" y="121"/>
                  </a:lnTo>
                  <a:lnTo>
                    <a:pt x="850" y="132"/>
                  </a:lnTo>
                  <a:lnTo>
                    <a:pt x="873" y="16"/>
                  </a:lnTo>
                  <a:lnTo>
                    <a:pt x="848" y="15"/>
                  </a:lnTo>
                  <a:lnTo>
                    <a:pt x="817" y="16"/>
                  </a:lnTo>
                  <a:lnTo>
                    <a:pt x="779" y="16"/>
                  </a:lnTo>
                  <a:lnTo>
                    <a:pt x="779" y="17"/>
                  </a:lnTo>
                  <a:lnTo>
                    <a:pt x="817" y="17"/>
                  </a:lnTo>
                  <a:lnTo>
                    <a:pt x="820" y="18"/>
                  </a:lnTo>
                  <a:lnTo>
                    <a:pt x="821" y="19"/>
                  </a:lnTo>
                  <a:lnTo>
                    <a:pt x="821" y="21"/>
                  </a:lnTo>
                  <a:lnTo>
                    <a:pt x="819" y="24"/>
                  </a:lnTo>
                  <a:lnTo>
                    <a:pt x="748" y="123"/>
                  </a:lnTo>
                  <a:lnTo>
                    <a:pt x="734" y="139"/>
                  </a:lnTo>
                  <a:lnTo>
                    <a:pt x="726" y="144"/>
                  </a:lnTo>
                  <a:lnTo>
                    <a:pt x="719" y="150"/>
                  </a:lnTo>
                  <a:lnTo>
                    <a:pt x="711" y="154"/>
                  </a:lnTo>
                  <a:lnTo>
                    <a:pt x="704" y="157"/>
                  </a:lnTo>
                  <a:lnTo>
                    <a:pt x="696" y="158"/>
                  </a:lnTo>
                  <a:lnTo>
                    <a:pt x="687" y="158"/>
                  </a:lnTo>
                  <a:lnTo>
                    <a:pt x="609" y="154"/>
                  </a:lnTo>
                  <a:lnTo>
                    <a:pt x="605" y="153"/>
                  </a:lnTo>
                  <a:lnTo>
                    <a:pt x="603" y="152"/>
                  </a:lnTo>
                  <a:lnTo>
                    <a:pt x="601" y="149"/>
                  </a:lnTo>
                  <a:lnTo>
                    <a:pt x="600" y="145"/>
                  </a:lnTo>
                  <a:lnTo>
                    <a:pt x="599" y="103"/>
                  </a:lnTo>
                  <a:lnTo>
                    <a:pt x="625" y="97"/>
                  </a:lnTo>
                  <a:lnTo>
                    <a:pt x="646" y="88"/>
                  </a:lnTo>
                  <a:lnTo>
                    <a:pt x="655" y="81"/>
                  </a:lnTo>
                  <a:lnTo>
                    <a:pt x="662" y="76"/>
                  </a:lnTo>
                  <a:lnTo>
                    <a:pt x="665" y="68"/>
                  </a:lnTo>
                  <a:lnTo>
                    <a:pt x="666" y="64"/>
                  </a:lnTo>
                  <a:lnTo>
                    <a:pt x="667" y="59"/>
                  </a:lnTo>
                  <a:lnTo>
                    <a:pt x="665" y="54"/>
                  </a:lnTo>
                  <a:lnTo>
                    <a:pt x="664" y="49"/>
                  </a:lnTo>
                  <a:lnTo>
                    <a:pt x="661" y="45"/>
                  </a:lnTo>
                  <a:lnTo>
                    <a:pt x="657" y="41"/>
                  </a:lnTo>
                  <a:lnTo>
                    <a:pt x="704" y="4"/>
                  </a:lnTo>
                  <a:lnTo>
                    <a:pt x="685" y="0"/>
                  </a:lnTo>
                  <a:lnTo>
                    <a:pt x="672" y="0"/>
                  </a:lnTo>
                  <a:lnTo>
                    <a:pt x="662" y="0"/>
                  </a:lnTo>
                  <a:lnTo>
                    <a:pt x="655" y="1"/>
                  </a:lnTo>
                  <a:lnTo>
                    <a:pt x="611" y="25"/>
                  </a:lnTo>
                  <a:lnTo>
                    <a:pt x="590" y="22"/>
                  </a:lnTo>
                  <a:lnTo>
                    <a:pt x="568" y="22"/>
                  </a:lnTo>
                  <a:lnTo>
                    <a:pt x="547" y="26"/>
                  </a:lnTo>
                  <a:lnTo>
                    <a:pt x="526" y="30"/>
                  </a:lnTo>
                  <a:lnTo>
                    <a:pt x="508" y="38"/>
                  </a:lnTo>
                  <a:lnTo>
                    <a:pt x="500" y="43"/>
                  </a:lnTo>
                  <a:lnTo>
                    <a:pt x="493" y="47"/>
                  </a:lnTo>
                  <a:lnTo>
                    <a:pt x="488" y="53"/>
                  </a:lnTo>
                  <a:lnTo>
                    <a:pt x="485" y="58"/>
                  </a:lnTo>
                  <a:lnTo>
                    <a:pt x="482" y="64"/>
                  </a:lnTo>
                  <a:lnTo>
                    <a:pt x="481" y="70"/>
                  </a:lnTo>
                  <a:lnTo>
                    <a:pt x="480" y="71"/>
                  </a:lnTo>
                  <a:lnTo>
                    <a:pt x="478" y="72"/>
                  </a:lnTo>
                  <a:lnTo>
                    <a:pt x="475" y="76"/>
                  </a:lnTo>
                  <a:lnTo>
                    <a:pt x="473" y="83"/>
                  </a:lnTo>
                  <a:lnTo>
                    <a:pt x="473" y="90"/>
                  </a:lnTo>
                  <a:lnTo>
                    <a:pt x="473" y="98"/>
                  </a:lnTo>
                  <a:lnTo>
                    <a:pt x="446" y="112"/>
                  </a:lnTo>
                  <a:lnTo>
                    <a:pt x="434" y="115"/>
                  </a:lnTo>
                  <a:lnTo>
                    <a:pt x="425" y="117"/>
                  </a:lnTo>
                  <a:lnTo>
                    <a:pt x="417" y="118"/>
                  </a:lnTo>
                  <a:lnTo>
                    <a:pt x="407" y="119"/>
                  </a:lnTo>
                  <a:lnTo>
                    <a:pt x="397" y="118"/>
                  </a:lnTo>
                  <a:lnTo>
                    <a:pt x="388" y="119"/>
                  </a:lnTo>
                  <a:lnTo>
                    <a:pt x="381" y="121"/>
                  </a:lnTo>
                  <a:lnTo>
                    <a:pt x="376" y="123"/>
                  </a:lnTo>
                  <a:lnTo>
                    <a:pt x="375" y="125"/>
                  </a:lnTo>
                  <a:lnTo>
                    <a:pt x="370" y="124"/>
                  </a:lnTo>
                  <a:lnTo>
                    <a:pt x="368" y="124"/>
                  </a:lnTo>
                  <a:lnTo>
                    <a:pt x="366" y="127"/>
                  </a:lnTo>
                  <a:lnTo>
                    <a:pt x="364" y="130"/>
                  </a:lnTo>
                  <a:lnTo>
                    <a:pt x="361" y="138"/>
                  </a:lnTo>
                  <a:lnTo>
                    <a:pt x="360" y="141"/>
                  </a:lnTo>
                  <a:lnTo>
                    <a:pt x="153" y="130"/>
                  </a:lnTo>
                  <a:lnTo>
                    <a:pt x="113" y="130"/>
                  </a:lnTo>
                  <a:lnTo>
                    <a:pt x="95" y="130"/>
                  </a:lnTo>
                  <a:lnTo>
                    <a:pt x="78" y="131"/>
                  </a:lnTo>
                  <a:lnTo>
                    <a:pt x="65" y="135"/>
                  </a:lnTo>
                  <a:lnTo>
                    <a:pt x="52" y="139"/>
                  </a:lnTo>
                  <a:lnTo>
                    <a:pt x="40" y="144"/>
                  </a:lnTo>
                  <a:lnTo>
                    <a:pt x="30" y="152"/>
                  </a:lnTo>
                  <a:lnTo>
                    <a:pt x="21" y="159"/>
                  </a:lnTo>
                  <a:lnTo>
                    <a:pt x="12" y="162"/>
                  </a:lnTo>
                  <a:lnTo>
                    <a:pt x="7" y="167"/>
                  </a:lnTo>
                  <a:lnTo>
                    <a:pt x="3" y="170"/>
                  </a:lnTo>
                  <a:lnTo>
                    <a:pt x="1" y="173"/>
                  </a:lnTo>
                  <a:lnTo>
                    <a:pt x="0" y="177"/>
                  </a:lnTo>
                  <a:lnTo>
                    <a:pt x="1" y="181"/>
                  </a:lnTo>
                  <a:lnTo>
                    <a:pt x="1" y="183"/>
                  </a:lnTo>
                  <a:lnTo>
                    <a:pt x="4" y="184"/>
                  </a:lnTo>
                  <a:lnTo>
                    <a:pt x="17" y="192"/>
                  </a:lnTo>
                  <a:lnTo>
                    <a:pt x="31" y="199"/>
                  </a:lnTo>
                  <a:lnTo>
                    <a:pt x="46" y="204"/>
                  </a:lnTo>
                  <a:lnTo>
                    <a:pt x="60" y="210"/>
                  </a:lnTo>
                  <a:lnTo>
                    <a:pt x="76" y="214"/>
                  </a:lnTo>
                  <a:lnTo>
                    <a:pt x="92" y="218"/>
                  </a:lnTo>
                  <a:lnTo>
                    <a:pt x="106" y="220"/>
                  </a:lnTo>
                  <a:lnTo>
                    <a:pt x="120" y="221"/>
                  </a:lnTo>
                  <a:lnTo>
                    <a:pt x="277" y="230"/>
                  </a:lnTo>
                  <a:lnTo>
                    <a:pt x="348" y="272"/>
                  </a:lnTo>
                  <a:lnTo>
                    <a:pt x="340" y="275"/>
                  </a:lnTo>
                  <a:lnTo>
                    <a:pt x="329" y="277"/>
                  </a:lnTo>
                  <a:lnTo>
                    <a:pt x="320" y="278"/>
                  </a:lnTo>
                  <a:lnTo>
                    <a:pt x="311" y="278"/>
                  </a:lnTo>
                  <a:lnTo>
                    <a:pt x="299" y="277"/>
                  </a:lnTo>
                  <a:lnTo>
                    <a:pt x="290" y="278"/>
                  </a:lnTo>
                  <a:lnTo>
                    <a:pt x="283" y="281"/>
                  </a:lnTo>
                  <a:lnTo>
                    <a:pt x="277" y="286"/>
                  </a:lnTo>
                  <a:lnTo>
                    <a:pt x="272" y="287"/>
                  </a:lnTo>
                  <a:lnTo>
                    <a:pt x="268" y="289"/>
                  </a:lnTo>
                  <a:lnTo>
                    <a:pt x="266" y="292"/>
                  </a:lnTo>
                  <a:lnTo>
                    <a:pt x="264" y="303"/>
                  </a:lnTo>
                  <a:lnTo>
                    <a:pt x="265" y="314"/>
                  </a:lnTo>
                  <a:lnTo>
                    <a:pt x="267" y="317"/>
                  </a:lnTo>
                  <a:lnTo>
                    <a:pt x="268" y="320"/>
                  </a:lnTo>
                  <a:lnTo>
                    <a:pt x="269" y="320"/>
                  </a:lnTo>
                  <a:lnTo>
                    <a:pt x="271" y="321"/>
                  </a:lnTo>
                  <a:lnTo>
                    <a:pt x="297" y="323"/>
                  </a:lnTo>
                  <a:lnTo>
                    <a:pt x="304" y="321"/>
                  </a:lnTo>
                  <a:lnTo>
                    <a:pt x="306" y="321"/>
                  </a:lnTo>
                  <a:lnTo>
                    <a:pt x="306" y="320"/>
                  </a:lnTo>
                  <a:lnTo>
                    <a:pt x="344" y="320"/>
                  </a:lnTo>
                  <a:lnTo>
                    <a:pt x="347" y="320"/>
                  </a:lnTo>
                  <a:lnTo>
                    <a:pt x="343" y="321"/>
                  </a:lnTo>
                  <a:lnTo>
                    <a:pt x="340" y="325"/>
                  </a:lnTo>
                  <a:lnTo>
                    <a:pt x="335" y="325"/>
                  </a:lnTo>
                  <a:lnTo>
                    <a:pt x="330" y="327"/>
                  </a:lnTo>
                  <a:lnTo>
                    <a:pt x="329" y="331"/>
                  </a:lnTo>
                  <a:lnTo>
                    <a:pt x="328" y="337"/>
                  </a:lnTo>
                  <a:lnTo>
                    <a:pt x="327" y="342"/>
                  </a:lnTo>
                  <a:lnTo>
                    <a:pt x="328" y="352"/>
                  </a:lnTo>
                  <a:lnTo>
                    <a:pt x="330" y="357"/>
                  </a:lnTo>
                  <a:lnTo>
                    <a:pt x="331" y="359"/>
                  </a:lnTo>
                  <a:lnTo>
                    <a:pt x="334" y="359"/>
                  </a:lnTo>
                  <a:lnTo>
                    <a:pt x="361" y="362"/>
                  </a:lnTo>
                  <a:lnTo>
                    <a:pt x="369" y="362"/>
                  </a:lnTo>
                  <a:lnTo>
                    <a:pt x="371" y="362"/>
                  </a:lnTo>
                  <a:lnTo>
                    <a:pt x="371" y="359"/>
                  </a:lnTo>
                  <a:lnTo>
                    <a:pt x="411" y="359"/>
                  </a:lnTo>
                  <a:lnTo>
                    <a:pt x="439" y="354"/>
                  </a:lnTo>
                  <a:lnTo>
                    <a:pt x="440" y="350"/>
                  </a:lnTo>
                  <a:lnTo>
                    <a:pt x="440" y="346"/>
                  </a:lnTo>
                  <a:lnTo>
                    <a:pt x="440" y="341"/>
                  </a:lnTo>
                  <a:lnTo>
                    <a:pt x="440" y="339"/>
                  </a:lnTo>
                  <a:lnTo>
                    <a:pt x="453" y="333"/>
                  </a:lnTo>
                  <a:lnTo>
                    <a:pt x="487" y="354"/>
                  </a:lnTo>
                  <a:lnTo>
                    <a:pt x="495" y="355"/>
                  </a:lnTo>
                  <a:lnTo>
                    <a:pt x="512" y="356"/>
                  </a:lnTo>
                  <a:lnTo>
                    <a:pt x="582" y="357"/>
                  </a:lnTo>
                  <a:lnTo>
                    <a:pt x="550" y="354"/>
                  </a:lnTo>
                  <a:lnTo>
                    <a:pt x="473" y="278"/>
                  </a:lnTo>
                  <a:lnTo>
                    <a:pt x="475" y="247"/>
                  </a:lnTo>
                  <a:lnTo>
                    <a:pt x="477" y="24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17" name="Freeform 109"/>
            <p:cNvSpPr>
              <a:spLocks/>
            </p:cNvSpPr>
            <p:nvPr/>
          </p:nvSpPr>
          <p:spPr bwMode="auto">
            <a:xfrm>
              <a:off x="4887" y="2436"/>
              <a:ext cx="52" cy="27"/>
            </a:xfrm>
            <a:custGeom>
              <a:avLst/>
              <a:gdLst/>
              <a:ahLst/>
              <a:cxnLst>
                <a:cxn ang="0">
                  <a:pos x="51" y="17"/>
                </a:cxn>
                <a:cxn ang="0">
                  <a:pos x="23" y="0"/>
                </a:cxn>
                <a:cxn ang="0">
                  <a:pos x="9" y="7"/>
                </a:cxn>
                <a:cxn ang="0">
                  <a:pos x="10" y="9"/>
                </a:cxn>
                <a:cxn ang="0">
                  <a:pos x="11" y="15"/>
                </a:cxn>
                <a:cxn ang="0">
                  <a:pos x="10" y="20"/>
                </a:cxn>
                <a:cxn ang="0">
                  <a:pos x="9" y="22"/>
                </a:cxn>
                <a:cxn ang="0">
                  <a:pos x="0" y="24"/>
                </a:cxn>
                <a:cxn ang="0">
                  <a:pos x="12" y="26"/>
                </a:cxn>
                <a:cxn ang="0">
                  <a:pos x="22" y="26"/>
                </a:cxn>
                <a:cxn ang="0">
                  <a:pos x="32" y="24"/>
                </a:cxn>
                <a:cxn ang="0">
                  <a:pos x="42" y="22"/>
                </a:cxn>
                <a:cxn ang="0">
                  <a:pos x="51" y="17"/>
                </a:cxn>
              </a:cxnLst>
              <a:rect l="0" t="0" r="r" b="b"/>
              <a:pathLst>
                <a:path w="52" h="27">
                  <a:moveTo>
                    <a:pt x="51" y="17"/>
                  </a:moveTo>
                  <a:lnTo>
                    <a:pt x="23" y="0"/>
                  </a:lnTo>
                  <a:lnTo>
                    <a:pt x="9" y="7"/>
                  </a:lnTo>
                  <a:lnTo>
                    <a:pt x="10" y="9"/>
                  </a:lnTo>
                  <a:lnTo>
                    <a:pt x="11" y="15"/>
                  </a:lnTo>
                  <a:lnTo>
                    <a:pt x="10" y="20"/>
                  </a:lnTo>
                  <a:lnTo>
                    <a:pt x="9" y="22"/>
                  </a:lnTo>
                  <a:lnTo>
                    <a:pt x="0" y="24"/>
                  </a:lnTo>
                  <a:lnTo>
                    <a:pt x="12" y="26"/>
                  </a:lnTo>
                  <a:lnTo>
                    <a:pt x="22" y="26"/>
                  </a:lnTo>
                  <a:lnTo>
                    <a:pt x="32" y="24"/>
                  </a:lnTo>
                  <a:lnTo>
                    <a:pt x="42" y="22"/>
                  </a:lnTo>
                  <a:lnTo>
                    <a:pt x="51" y="17"/>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18" name="Freeform 110"/>
            <p:cNvSpPr>
              <a:spLocks/>
            </p:cNvSpPr>
            <p:nvPr/>
          </p:nvSpPr>
          <p:spPr bwMode="auto">
            <a:xfrm>
              <a:off x="5061" y="2268"/>
              <a:ext cx="23" cy="29"/>
            </a:xfrm>
            <a:custGeom>
              <a:avLst/>
              <a:gdLst/>
              <a:ahLst/>
              <a:cxnLst>
                <a:cxn ang="0">
                  <a:pos x="22" y="28"/>
                </a:cxn>
                <a:cxn ang="0">
                  <a:pos x="22" y="0"/>
                </a:cxn>
                <a:cxn ang="0">
                  <a:pos x="10" y="10"/>
                </a:cxn>
                <a:cxn ang="0">
                  <a:pos x="0" y="26"/>
                </a:cxn>
                <a:cxn ang="0">
                  <a:pos x="22" y="28"/>
                </a:cxn>
              </a:cxnLst>
              <a:rect l="0" t="0" r="r" b="b"/>
              <a:pathLst>
                <a:path w="23" h="29">
                  <a:moveTo>
                    <a:pt x="22" y="28"/>
                  </a:moveTo>
                  <a:lnTo>
                    <a:pt x="22" y="0"/>
                  </a:lnTo>
                  <a:lnTo>
                    <a:pt x="10" y="10"/>
                  </a:lnTo>
                  <a:lnTo>
                    <a:pt x="0" y="26"/>
                  </a:lnTo>
                  <a:lnTo>
                    <a:pt x="22" y="28"/>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19" name="Line 111"/>
            <p:cNvSpPr>
              <a:spLocks noChangeShapeType="1"/>
            </p:cNvSpPr>
            <p:nvPr/>
          </p:nvSpPr>
          <p:spPr bwMode="auto">
            <a:xfrm flipH="1" flipV="1">
              <a:off x="4879" y="2289"/>
              <a:ext cx="180" cy="2"/>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20" name="Freeform 112"/>
            <p:cNvSpPr>
              <a:spLocks/>
            </p:cNvSpPr>
            <p:nvPr/>
          </p:nvSpPr>
          <p:spPr bwMode="auto">
            <a:xfrm>
              <a:off x="4913" y="2257"/>
              <a:ext cx="87" cy="32"/>
            </a:xfrm>
            <a:custGeom>
              <a:avLst/>
              <a:gdLst/>
              <a:ahLst/>
              <a:cxnLst>
                <a:cxn ang="0">
                  <a:pos x="0" y="31"/>
                </a:cxn>
                <a:cxn ang="0">
                  <a:pos x="44" y="6"/>
                </a:cxn>
                <a:cxn ang="0">
                  <a:pos x="52" y="4"/>
                </a:cxn>
                <a:cxn ang="0">
                  <a:pos x="62" y="2"/>
                </a:cxn>
                <a:cxn ang="0">
                  <a:pos x="86" y="0"/>
                </a:cxn>
                <a:cxn ang="0">
                  <a:pos x="57" y="0"/>
                </a:cxn>
              </a:cxnLst>
              <a:rect l="0" t="0" r="r" b="b"/>
              <a:pathLst>
                <a:path w="87" h="32">
                  <a:moveTo>
                    <a:pt x="0" y="31"/>
                  </a:moveTo>
                  <a:lnTo>
                    <a:pt x="44" y="6"/>
                  </a:lnTo>
                  <a:lnTo>
                    <a:pt x="52" y="4"/>
                  </a:lnTo>
                  <a:lnTo>
                    <a:pt x="62" y="2"/>
                  </a:lnTo>
                  <a:lnTo>
                    <a:pt x="86" y="0"/>
                  </a:lnTo>
                  <a:lnTo>
                    <a:pt x="57"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1" name="Freeform 113"/>
            <p:cNvSpPr>
              <a:spLocks/>
            </p:cNvSpPr>
            <p:nvPr/>
          </p:nvSpPr>
          <p:spPr bwMode="auto">
            <a:xfrm>
              <a:off x="4921" y="2274"/>
              <a:ext cx="17" cy="17"/>
            </a:xfrm>
            <a:custGeom>
              <a:avLst/>
              <a:gdLst/>
              <a:ahLst/>
              <a:cxnLst>
                <a:cxn ang="0">
                  <a:pos x="0" y="16"/>
                </a:cxn>
                <a:cxn ang="0">
                  <a:pos x="11" y="5"/>
                </a:cxn>
                <a:cxn ang="0">
                  <a:pos x="16" y="0"/>
                </a:cxn>
              </a:cxnLst>
              <a:rect l="0" t="0" r="r" b="b"/>
              <a:pathLst>
                <a:path w="17" h="17">
                  <a:moveTo>
                    <a:pt x="0" y="16"/>
                  </a:moveTo>
                  <a:lnTo>
                    <a:pt x="11" y="5"/>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2" name="Freeform 114"/>
            <p:cNvSpPr>
              <a:spLocks/>
            </p:cNvSpPr>
            <p:nvPr/>
          </p:nvSpPr>
          <p:spPr bwMode="auto">
            <a:xfrm>
              <a:off x="4899" y="2270"/>
              <a:ext cx="35" cy="17"/>
            </a:xfrm>
            <a:custGeom>
              <a:avLst/>
              <a:gdLst/>
              <a:ahLst/>
              <a:cxnLst>
                <a:cxn ang="0">
                  <a:pos x="34" y="16"/>
                </a:cxn>
                <a:cxn ang="0">
                  <a:pos x="27" y="11"/>
                </a:cxn>
                <a:cxn ang="0">
                  <a:pos x="27" y="10"/>
                </a:cxn>
                <a:cxn ang="0">
                  <a:pos x="26" y="10"/>
                </a:cxn>
                <a:cxn ang="0">
                  <a:pos x="21" y="6"/>
                </a:cxn>
                <a:cxn ang="0">
                  <a:pos x="0" y="0"/>
                </a:cxn>
              </a:cxnLst>
              <a:rect l="0" t="0" r="r" b="b"/>
              <a:pathLst>
                <a:path w="35" h="17">
                  <a:moveTo>
                    <a:pt x="34" y="16"/>
                  </a:moveTo>
                  <a:lnTo>
                    <a:pt x="27" y="11"/>
                  </a:lnTo>
                  <a:lnTo>
                    <a:pt x="27" y="10"/>
                  </a:lnTo>
                  <a:lnTo>
                    <a:pt x="26" y="10"/>
                  </a:lnTo>
                  <a:lnTo>
                    <a:pt x="21" y="6"/>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3" name="Freeform 115"/>
            <p:cNvSpPr>
              <a:spLocks/>
            </p:cNvSpPr>
            <p:nvPr/>
          </p:nvSpPr>
          <p:spPr bwMode="auto">
            <a:xfrm>
              <a:off x="4889" y="2268"/>
              <a:ext cx="17" cy="20"/>
            </a:xfrm>
            <a:custGeom>
              <a:avLst/>
              <a:gdLst/>
              <a:ahLst/>
              <a:cxnLst>
                <a:cxn ang="0">
                  <a:pos x="16" y="0"/>
                </a:cxn>
                <a:cxn ang="0">
                  <a:pos x="13" y="2"/>
                </a:cxn>
                <a:cxn ang="0">
                  <a:pos x="8" y="6"/>
                </a:cxn>
                <a:cxn ang="0">
                  <a:pos x="0" y="19"/>
                </a:cxn>
              </a:cxnLst>
              <a:rect l="0" t="0" r="r" b="b"/>
              <a:pathLst>
                <a:path w="17" h="20">
                  <a:moveTo>
                    <a:pt x="16" y="0"/>
                  </a:moveTo>
                  <a:lnTo>
                    <a:pt x="13" y="2"/>
                  </a:lnTo>
                  <a:lnTo>
                    <a:pt x="8" y="6"/>
                  </a:lnTo>
                  <a:lnTo>
                    <a:pt x="0" y="1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4" name="Line 116"/>
            <p:cNvSpPr>
              <a:spLocks noChangeShapeType="1"/>
            </p:cNvSpPr>
            <p:nvPr/>
          </p:nvSpPr>
          <p:spPr bwMode="auto">
            <a:xfrm flipV="1">
              <a:off x="4994" y="2233"/>
              <a:ext cx="20" cy="1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25" name="Freeform 117"/>
            <p:cNvSpPr>
              <a:spLocks/>
            </p:cNvSpPr>
            <p:nvPr/>
          </p:nvSpPr>
          <p:spPr bwMode="auto">
            <a:xfrm>
              <a:off x="5002" y="2216"/>
              <a:ext cx="124" cy="36"/>
            </a:xfrm>
            <a:custGeom>
              <a:avLst/>
              <a:gdLst/>
              <a:ahLst/>
              <a:cxnLst>
                <a:cxn ang="0">
                  <a:pos x="0" y="24"/>
                </a:cxn>
                <a:cxn ang="0">
                  <a:pos x="0" y="13"/>
                </a:cxn>
                <a:cxn ang="0">
                  <a:pos x="2" y="5"/>
                </a:cxn>
                <a:cxn ang="0">
                  <a:pos x="5" y="0"/>
                </a:cxn>
                <a:cxn ang="0">
                  <a:pos x="5" y="5"/>
                </a:cxn>
                <a:cxn ang="0">
                  <a:pos x="8" y="10"/>
                </a:cxn>
                <a:cxn ang="0">
                  <a:pos x="11" y="14"/>
                </a:cxn>
                <a:cxn ang="0">
                  <a:pos x="16" y="17"/>
                </a:cxn>
                <a:cxn ang="0">
                  <a:pos x="29" y="25"/>
                </a:cxn>
                <a:cxn ang="0">
                  <a:pos x="45" y="30"/>
                </a:cxn>
                <a:cxn ang="0">
                  <a:pos x="64" y="33"/>
                </a:cxn>
                <a:cxn ang="0">
                  <a:pos x="83" y="35"/>
                </a:cxn>
                <a:cxn ang="0">
                  <a:pos x="104" y="33"/>
                </a:cxn>
                <a:cxn ang="0">
                  <a:pos x="123" y="31"/>
                </a:cxn>
              </a:cxnLst>
              <a:rect l="0" t="0" r="r" b="b"/>
              <a:pathLst>
                <a:path w="124" h="36">
                  <a:moveTo>
                    <a:pt x="0" y="24"/>
                  </a:moveTo>
                  <a:lnTo>
                    <a:pt x="0" y="13"/>
                  </a:lnTo>
                  <a:lnTo>
                    <a:pt x="2" y="5"/>
                  </a:lnTo>
                  <a:lnTo>
                    <a:pt x="5" y="0"/>
                  </a:lnTo>
                  <a:lnTo>
                    <a:pt x="5" y="5"/>
                  </a:lnTo>
                  <a:lnTo>
                    <a:pt x="8" y="10"/>
                  </a:lnTo>
                  <a:lnTo>
                    <a:pt x="11" y="14"/>
                  </a:lnTo>
                  <a:lnTo>
                    <a:pt x="16" y="17"/>
                  </a:lnTo>
                  <a:lnTo>
                    <a:pt x="29" y="25"/>
                  </a:lnTo>
                  <a:lnTo>
                    <a:pt x="45" y="30"/>
                  </a:lnTo>
                  <a:lnTo>
                    <a:pt x="64" y="33"/>
                  </a:lnTo>
                  <a:lnTo>
                    <a:pt x="83" y="35"/>
                  </a:lnTo>
                  <a:lnTo>
                    <a:pt x="104" y="33"/>
                  </a:lnTo>
                  <a:lnTo>
                    <a:pt x="123" y="3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6" name="Line 118"/>
            <p:cNvSpPr>
              <a:spLocks noChangeShapeType="1"/>
            </p:cNvSpPr>
            <p:nvPr/>
          </p:nvSpPr>
          <p:spPr bwMode="auto">
            <a:xfrm>
              <a:off x="5083" y="2255"/>
              <a:ext cx="0" cy="19"/>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27" name="Freeform 119"/>
            <p:cNvSpPr>
              <a:spLocks/>
            </p:cNvSpPr>
            <p:nvPr/>
          </p:nvSpPr>
          <p:spPr bwMode="auto">
            <a:xfrm>
              <a:off x="5071" y="2250"/>
              <a:ext cx="56" cy="71"/>
            </a:xfrm>
            <a:custGeom>
              <a:avLst/>
              <a:gdLst/>
              <a:ahLst/>
              <a:cxnLst>
                <a:cxn ang="0">
                  <a:pos x="10" y="45"/>
                </a:cxn>
                <a:cxn ang="0">
                  <a:pos x="10" y="48"/>
                </a:cxn>
                <a:cxn ang="0">
                  <a:pos x="7" y="50"/>
                </a:cxn>
                <a:cxn ang="0">
                  <a:pos x="2" y="55"/>
                </a:cxn>
                <a:cxn ang="0">
                  <a:pos x="1" y="57"/>
                </a:cxn>
                <a:cxn ang="0">
                  <a:pos x="0" y="58"/>
                </a:cxn>
                <a:cxn ang="0">
                  <a:pos x="1" y="61"/>
                </a:cxn>
                <a:cxn ang="0">
                  <a:pos x="5" y="64"/>
                </a:cxn>
                <a:cxn ang="0">
                  <a:pos x="15" y="68"/>
                </a:cxn>
                <a:cxn ang="0">
                  <a:pos x="27" y="70"/>
                </a:cxn>
                <a:cxn ang="0">
                  <a:pos x="39" y="68"/>
                </a:cxn>
                <a:cxn ang="0">
                  <a:pos x="48" y="65"/>
                </a:cxn>
                <a:cxn ang="0">
                  <a:pos x="52" y="63"/>
                </a:cxn>
                <a:cxn ang="0">
                  <a:pos x="55" y="61"/>
                </a:cxn>
                <a:cxn ang="0">
                  <a:pos x="53" y="58"/>
                </a:cxn>
                <a:cxn ang="0">
                  <a:pos x="52" y="57"/>
                </a:cxn>
                <a:cxn ang="0">
                  <a:pos x="47" y="52"/>
                </a:cxn>
                <a:cxn ang="0">
                  <a:pos x="46" y="50"/>
                </a:cxn>
                <a:cxn ang="0">
                  <a:pos x="46" y="47"/>
                </a:cxn>
                <a:cxn ang="0">
                  <a:pos x="46" y="0"/>
                </a:cxn>
              </a:cxnLst>
              <a:rect l="0" t="0" r="r" b="b"/>
              <a:pathLst>
                <a:path w="56" h="71">
                  <a:moveTo>
                    <a:pt x="10" y="45"/>
                  </a:moveTo>
                  <a:lnTo>
                    <a:pt x="10" y="48"/>
                  </a:lnTo>
                  <a:lnTo>
                    <a:pt x="7" y="50"/>
                  </a:lnTo>
                  <a:lnTo>
                    <a:pt x="2" y="55"/>
                  </a:lnTo>
                  <a:lnTo>
                    <a:pt x="1" y="57"/>
                  </a:lnTo>
                  <a:lnTo>
                    <a:pt x="0" y="58"/>
                  </a:lnTo>
                  <a:lnTo>
                    <a:pt x="1" y="61"/>
                  </a:lnTo>
                  <a:lnTo>
                    <a:pt x="5" y="64"/>
                  </a:lnTo>
                  <a:lnTo>
                    <a:pt x="15" y="68"/>
                  </a:lnTo>
                  <a:lnTo>
                    <a:pt x="27" y="70"/>
                  </a:lnTo>
                  <a:lnTo>
                    <a:pt x="39" y="68"/>
                  </a:lnTo>
                  <a:lnTo>
                    <a:pt x="48" y="65"/>
                  </a:lnTo>
                  <a:lnTo>
                    <a:pt x="52" y="63"/>
                  </a:lnTo>
                  <a:lnTo>
                    <a:pt x="55" y="61"/>
                  </a:lnTo>
                  <a:lnTo>
                    <a:pt x="53" y="58"/>
                  </a:lnTo>
                  <a:lnTo>
                    <a:pt x="52" y="57"/>
                  </a:lnTo>
                  <a:lnTo>
                    <a:pt x="47" y="52"/>
                  </a:lnTo>
                  <a:lnTo>
                    <a:pt x="46" y="50"/>
                  </a:lnTo>
                  <a:lnTo>
                    <a:pt x="46" y="47"/>
                  </a:lnTo>
                  <a:lnTo>
                    <a:pt x="4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8" name="Freeform 120"/>
            <p:cNvSpPr>
              <a:spLocks/>
            </p:cNvSpPr>
            <p:nvPr/>
          </p:nvSpPr>
          <p:spPr bwMode="auto">
            <a:xfrm>
              <a:off x="5108" y="2250"/>
              <a:ext cx="17" cy="67"/>
            </a:xfrm>
            <a:custGeom>
              <a:avLst/>
              <a:gdLst/>
              <a:ahLst/>
              <a:cxnLst>
                <a:cxn ang="0">
                  <a:pos x="5" y="0"/>
                </a:cxn>
                <a:cxn ang="0">
                  <a:pos x="0" y="47"/>
                </a:cxn>
                <a:cxn ang="0">
                  <a:pos x="2" y="58"/>
                </a:cxn>
                <a:cxn ang="0">
                  <a:pos x="7" y="62"/>
                </a:cxn>
                <a:cxn ang="0">
                  <a:pos x="16" y="66"/>
                </a:cxn>
              </a:cxnLst>
              <a:rect l="0" t="0" r="r" b="b"/>
              <a:pathLst>
                <a:path w="17" h="67">
                  <a:moveTo>
                    <a:pt x="5" y="0"/>
                  </a:moveTo>
                  <a:lnTo>
                    <a:pt x="0" y="47"/>
                  </a:lnTo>
                  <a:lnTo>
                    <a:pt x="2" y="58"/>
                  </a:lnTo>
                  <a:lnTo>
                    <a:pt x="7" y="62"/>
                  </a:lnTo>
                  <a:lnTo>
                    <a:pt x="16" y="6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29" name="Line 121"/>
            <p:cNvSpPr>
              <a:spLocks noChangeShapeType="1"/>
            </p:cNvSpPr>
            <p:nvPr/>
          </p:nvSpPr>
          <p:spPr bwMode="auto">
            <a:xfrm>
              <a:off x="5112" y="2298"/>
              <a:ext cx="22" cy="1"/>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0" name="Freeform 122"/>
            <p:cNvSpPr>
              <a:spLocks/>
            </p:cNvSpPr>
            <p:nvPr/>
          </p:nvSpPr>
          <p:spPr bwMode="auto">
            <a:xfrm>
              <a:off x="5110" y="2166"/>
              <a:ext cx="24" cy="81"/>
            </a:xfrm>
            <a:custGeom>
              <a:avLst/>
              <a:gdLst/>
              <a:ahLst/>
              <a:cxnLst>
                <a:cxn ang="0">
                  <a:pos x="19" y="80"/>
                </a:cxn>
                <a:cxn ang="0">
                  <a:pos x="20" y="75"/>
                </a:cxn>
                <a:cxn ang="0">
                  <a:pos x="23" y="70"/>
                </a:cxn>
                <a:cxn ang="0">
                  <a:pos x="21" y="63"/>
                </a:cxn>
                <a:cxn ang="0">
                  <a:pos x="20" y="54"/>
                </a:cxn>
                <a:cxn ang="0">
                  <a:pos x="12" y="32"/>
                </a:cxn>
                <a:cxn ang="0">
                  <a:pos x="0" y="0"/>
                </a:cxn>
              </a:cxnLst>
              <a:rect l="0" t="0" r="r" b="b"/>
              <a:pathLst>
                <a:path w="24" h="81">
                  <a:moveTo>
                    <a:pt x="19" y="80"/>
                  </a:moveTo>
                  <a:lnTo>
                    <a:pt x="20" y="75"/>
                  </a:lnTo>
                  <a:lnTo>
                    <a:pt x="23" y="70"/>
                  </a:lnTo>
                  <a:lnTo>
                    <a:pt x="21" y="63"/>
                  </a:lnTo>
                  <a:lnTo>
                    <a:pt x="20" y="54"/>
                  </a:lnTo>
                  <a:lnTo>
                    <a:pt x="12" y="32"/>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1" name="Freeform 123"/>
            <p:cNvSpPr>
              <a:spLocks/>
            </p:cNvSpPr>
            <p:nvPr/>
          </p:nvSpPr>
          <p:spPr bwMode="auto">
            <a:xfrm>
              <a:off x="5076" y="2166"/>
              <a:ext cx="51" cy="63"/>
            </a:xfrm>
            <a:custGeom>
              <a:avLst/>
              <a:gdLst/>
              <a:ahLst/>
              <a:cxnLst>
                <a:cxn ang="0">
                  <a:pos x="31" y="0"/>
                </a:cxn>
                <a:cxn ang="0">
                  <a:pos x="43" y="35"/>
                </a:cxn>
                <a:cxn ang="0">
                  <a:pos x="47" y="49"/>
                </a:cxn>
                <a:cxn ang="0">
                  <a:pos x="50" y="58"/>
                </a:cxn>
                <a:cxn ang="0">
                  <a:pos x="18" y="62"/>
                </a:cxn>
                <a:cxn ang="0">
                  <a:pos x="16" y="52"/>
                </a:cxn>
                <a:cxn ang="0">
                  <a:pos x="12" y="38"/>
                </a:cxn>
                <a:cxn ang="0">
                  <a:pos x="0" y="3"/>
                </a:cxn>
              </a:cxnLst>
              <a:rect l="0" t="0" r="r" b="b"/>
              <a:pathLst>
                <a:path w="51" h="63">
                  <a:moveTo>
                    <a:pt x="31" y="0"/>
                  </a:moveTo>
                  <a:lnTo>
                    <a:pt x="43" y="35"/>
                  </a:lnTo>
                  <a:lnTo>
                    <a:pt x="47" y="49"/>
                  </a:lnTo>
                  <a:lnTo>
                    <a:pt x="50" y="58"/>
                  </a:lnTo>
                  <a:lnTo>
                    <a:pt x="18" y="62"/>
                  </a:lnTo>
                  <a:lnTo>
                    <a:pt x="16" y="52"/>
                  </a:lnTo>
                  <a:lnTo>
                    <a:pt x="12" y="38"/>
                  </a:lnTo>
                  <a:lnTo>
                    <a:pt x="0" y="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2" name="Freeform 124"/>
            <p:cNvSpPr>
              <a:spLocks/>
            </p:cNvSpPr>
            <p:nvPr/>
          </p:nvSpPr>
          <p:spPr bwMode="auto">
            <a:xfrm>
              <a:off x="5071" y="2170"/>
              <a:ext cx="20" cy="82"/>
            </a:xfrm>
            <a:custGeom>
              <a:avLst/>
              <a:gdLst/>
              <a:ahLst/>
              <a:cxnLst>
                <a:cxn ang="0">
                  <a:pos x="0" y="0"/>
                </a:cxn>
                <a:cxn ang="0">
                  <a:pos x="11" y="33"/>
                </a:cxn>
                <a:cxn ang="0">
                  <a:pos x="17" y="54"/>
                </a:cxn>
                <a:cxn ang="0">
                  <a:pos x="19" y="63"/>
                </a:cxn>
                <a:cxn ang="0">
                  <a:pos x="19" y="69"/>
                </a:cxn>
                <a:cxn ang="0">
                  <a:pos x="18" y="76"/>
                </a:cxn>
                <a:cxn ang="0">
                  <a:pos x="17" y="81"/>
                </a:cxn>
              </a:cxnLst>
              <a:rect l="0" t="0" r="r" b="b"/>
              <a:pathLst>
                <a:path w="20" h="82">
                  <a:moveTo>
                    <a:pt x="0" y="0"/>
                  </a:moveTo>
                  <a:lnTo>
                    <a:pt x="11" y="33"/>
                  </a:lnTo>
                  <a:lnTo>
                    <a:pt x="17" y="54"/>
                  </a:lnTo>
                  <a:lnTo>
                    <a:pt x="19" y="63"/>
                  </a:lnTo>
                  <a:lnTo>
                    <a:pt x="19" y="69"/>
                  </a:lnTo>
                  <a:lnTo>
                    <a:pt x="18" y="76"/>
                  </a:lnTo>
                  <a:lnTo>
                    <a:pt x="17" y="8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3" name="Freeform 125"/>
            <p:cNvSpPr>
              <a:spLocks/>
            </p:cNvSpPr>
            <p:nvPr/>
          </p:nvSpPr>
          <p:spPr bwMode="auto">
            <a:xfrm>
              <a:off x="5136" y="2169"/>
              <a:ext cx="47" cy="17"/>
            </a:xfrm>
            <a:custGeom>
              <a:avLst/>
              <a:gdLst/>
              <a:ahLst/>
              <a:cxnLst>
                <a:cxn ang="0">
                  <a:pos x="46" y="16"/>
                </a:cxn>
                <a:cxn ang="0">
                  <a:pos x="38" y="11"/>
                </a:cxn>
                <a:cxn ang="0">
                  <a:pos x="27" y="5"/>
                </a:cxn>
                <a:cxn ang="0">
                  <a:pos x="14" y="2"/>
                </a:cxn>
                <a:cxn ang="0">
                  <a:pos x="0" y="0"/>
                </a:cxn>
              </a:cxnLst>
              <a:rect l="0" t="0" r="r" b="b"/>
              <a:pathLst>
                <a:path w="47" h="17">
                  <a:moveTo>
                    <a:pt x="46" y="16"/>
                  </a:moveTo>
                  <a:lnTo>
                    <a:pt x="38" y="11"/>
                  </a:lnTo>
                  <a:lnTo>
                    <a:pt x="27" y="5"/>
                  </a:lnTo>
                  <a:lnTo>
                    <a:pt x="14" y="2"/>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4" name="Line 126"/>
            <p:cNvSpPr>
              <a:spLocks noChangeShapeType="1"/>
            </p:cNvSpPr>
            <p:nvPr/>
          </p:nvSpPr>
          <p:spPr bwMode="auto">
            <a:xfrm flipV="1">
              <a:off x="5136" y="2149"/>
              <a:ext cx="49" cy="24"/>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5" name="Line 127"/>
            <p:cNvSpPr>
              <a:spLocks noChangeShapeType="1"/>
            </p:cNvSpPr>
            <p:nvPr/>
          </p:nvSpPr>
          <p:spPr bwMode="auto">
            <a:xfrm>
              <a:off x="5180" y="2145"/>
              <a:ext cx="38" cy="10"/>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6" name="Line 128"/>
            <p:cNvSpPr>
              <a:spLocks noChangeShapeType="1"/>
            </p:cNvSpPr>
            <p:nvPr/>
          </p:nvSpPr>
          <p:spPr bwMode="auto">
            <a:xfrm flipH="1">
              <a:off x="5169" y="2156"/>
              <a:ext cx="37" cy="26"/>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7" name="Line 129"/>
            <p:cNvSpPr>
              <a:spLocks noChangeShapeType="1"/>
            </p:cNvSpPr>
            <p:nvPr/>
          </p:nvSpPr>
          <p:spPr bwMode="auto">
            <a:xfrm flipV="1">
              <a:off x="5157" y="2151"/>
              <a:ext cx="38" cy="2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38" name="Freeform 130"/>
            <p:cNvSpPr>
              <a:spLocks/>
            </p:cNvSpPr>
            <p:nvPr/>
          </p:nvSpPr>
          <p:spPr bwMode="auto">
            <a:xfrm>
              <a:off x="5034" y="2250"/>
              <a:ext cx="47" cy="44"/>
            </a:xfrm>
            <a:custGeom>
              <a:avLst/>
              <a:gdLst/>
              <a:ahLst/>
              <a:cxnLst>
                <a:cxn ang="0">
                  <a:pos x="46" y="0"/>
                </a:cxn>
                <a:cxn ang="0">
                  <a:pos x="20" y="20"/>
                </a:cxn>
                <a:cxn ang="0">
                  <a:pos x="0" y="43"/>
                </a:cxn>
              </a:cxnLst>
              <a:rect l="0" t="0" r="r" b="b"/>
              <a:pathLst>
                <a:path w="47" h="44">
                  <a:moveTo>
                    <a:pt x="46" y="0"/>
                  </a:moveTo>
                  <a:lnTo>
                    <a:pt x="20" y="20"/>
                  </a:lnTo>
                  <a:lnTo>
                    <a:pt x="0" y="4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39" name="Line 131"/>
            <p:cNvSpPr>
              <a:spLocks noChangeShapeType="1"/>
            </p:cNvSpPr>
            <p:nvPr/>
          </p:nvSpPr>
          <p:spPr bwMode="auto">
            <a:xfrm flipH="1" flipV="1">
              <a:off x="5048" y="2270"/>
              <a:ext cx="21" cy="6"/>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0" name="Line 132"/>
            <p:cNvSpPr>
              <a:spLocks noChangeShapeType="1"/>
            </p:cNvSpPr>
            <p:nvPr/>
          </p:nvSpPr>
          <p:spPr bwMode="auto">
            <a:xfrm flipV="1">
              <a:off x="4997" y="2252"/>
              <a:ext cx="62" cy="45"/>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1" name="Line 133"/>
            <p:cNvSpPr>
              <a:spLocks noChangeShapeType="1"/>
            </p:cNvSpPr>
            <p:nvPr/>
          </p:nvSpPr>
          <p:spPr bwMode="auto">
            <a:xfrm flipH="1">
              <a:off x="4975" y="2237"/>
              <a:ext cx="43" cy="22"/>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2" name="Line 134"/>
            <p:cNvSpPr>
              <a:spLocks noChangeShapeType="1"/>
            </p:cNvSpPr>
            <p:nvPr/>
          </p:nvSpPr>
          <p:spPr bwMode="auto">
            <a:xfrm flipH="1">
              <a:off x="4916" y="2262"/>
              <a:ext cx="56" cy="2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3" name="Freeform 135"/>
            <p:cNvSpPr>
              <a:spLocks/>
            </p:cNvSpPr>
            <p:nvPr/>
          </p:nvSpPr>
          <p:spPr bwMode="auto">
            <a:xfrm>
              <a:off x="5212" y="2181"/>
              <a:ext cx="154" cy="137"/>
            </a:xfrm>
            <a:custGeom>
              <a:avLst/>
              <a:gdLst/>
              <a:ahLst/>
              <a:cxnLst>
                <a:cxn ang="0">
                  <a:pos x="0" y="119"/>
                </a:cxn>
                <a:cxn ang="0">
                  <a:pos x="23" y="128"/>
                </a:cxn>
                <a:cxn ang="0">
                  <a:pos x="34" y="130"/>
                </a:cxn>
                <a:cxn ang="0">
                  <a:pos x="44" y="131"/>
                </a:cxn>
                <a:cxn ang="0">
                  <a:pos x="114" y="136"/>
                </a:cxn>
                <a:cxn ang="0">
                  <a:pos x="153" y="0"/>
                </a:cxn>
              </a:cxnLst>
              <a:rect l="0" t="0" r="r" b="b"/>
              <a:pathLst>
                <a:path w="154" h="137">
                  <a:moveTo>
                    <a:pt x="0" y="119"/>
                  </a:moveTo>
                  <a:lnTo>
                    <a:pt x="23" y="128"/>
                  </a:lnTo>
                  <a:lnTo>
                    <a:pt x="34" y="130"/>
                  </a:lnTo>
                  <a:lnTo>
                    <a:pt x="44" y="131"/>
                  </a:lnTo>
                  <a:lnTo>
                    <a:pt x="114" y="136"/>
                  </a:lnTo>
                  <a:lnTo>
                    <a:pt x="153"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44" name="Freeform 136"/>
            <p:cNvSpPr>
              <a:spLocks/>
            </p:cNvSpPr>
            <p:nvPr/>
          </p:nvSpPr>
          <p:spPr bwMode="auto">
            <a:xfrm>
              <a:off x="5295" y="2181"/>
              <a:ext cx="99" cy="136"/>
            </a:xfrm>
            <a:custGeom>
              <a:avLst/>
              <a:gdLst/>
              <a:ahLst/>
              <a:cxnLst>
                <a:cxn ang="0">
                  <a:pos x="98" y="1"/>
                </a:cxn>
                <a:cxn ang="0">
                  <a:pos x="59" y="0"/>
                </a:cxn>
                <a:cxn ang="0">
                  <a:pos x="0" y="135"/>
                </a:cxn>
              </a:cxnLst>
              <a:rect l="0" t="0" r="r" b="b"/>
              <a:pathLst>
                <a:path w="99" h="136">
                  <a:moveTo>
                    <a:pt x="98" y="1"/>
                  </a:moveTo>
                  <a:lnTo>
                    <a:pt x="59" y="0"/>
                  </a:lnTo>
                  <a:lnTo>
                    <a:pt x="0" y="13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45" name="Freeform 137"/>
            <p:cNvSpPr>
              <a:spLocks/>
            </p:cNvSpPr>
            <p:nvPr/>
          </p:nvSpPr>
          <p:spPr bwMode="auto">
            <a:xfrm>
              <a:off x="5328" y="2316"/>
              <a:ext cx="58" cy="18"/>
            </a:xfrm>
            <a:custGeom>
              <a:avLst/>
              <a:gdLst/>
              <a:ahLst/>
              <a:cxnLst>
                <a:cxn ang="0">
                  <a:pos x="0" y="0"/>
                </a:cxn>
                <a:cxn ang="0">
                  <a:pos x="38" y="2"/>
                </a:cxn>
                <a:cxn ang="0">
                  <a:pos x="44" y="3"/>
                </a:cxn>
                <a:cxn ang="0">
                  <a:pos x="49" y="5"/>
                </a:cxn>
                <a:cxn ang="0">
                  <a:pos x="54" y="9"/>
                </a:cxn>
                <a:cxn ang="0">
                  <a:pos x="55" y="12"/>
                </a:cxn>
                <a:cxn ang="0">
                  <a:pos x="57" y="17"/>
                </a:cxn>
              </a:cxnLst>
              <a:rect l="0" t="0" r="r" b="b"/>
              <a:pathLst>
                <a:path w="58" h="18">
                  <a:moveTo>
                    <a:pt x="0" y="0"/>
                  </a:moveTo>
                  <a:lnTo>
                    <a:pt x="38" y="2"/>
                  </a:lnTo>
                  <a:lnTo>
                    <a:pt x="44" y="3"/>
                  </a:lnTo>
                  <a:lnTo>
                    <a:pt x="49" y="5"/>
                  </a:lnTo>
                  <a:lnTo>
                    <a:pt x="54" y="9"/>
                  </a:lnTo>
                  <a:lnTo>
                    <a:pt x="55" y="12"/>
                  </a:lnTo>
                  <a:lnTo>
                    <a:pt x="57" y="17"/>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46" name="Freeform 138"/>
            <p:cNvSpPr>
              <a:spLocks/>
            </p:cNvSpPr>
            <p:nvPr/>
          </p:nvSpPr>
          <p:spPr bwMode="auto">
            <a:xfrm>
              <a:off x="5338" y="2316"/>
              <a:ext cx="17" cy="17"/>
            </a:xfrm>
            <a:custGeom>
              <a:avLst/>
              <a:gdLst/>
              <a:ahLst/>
              <a:cxnLst>
                <a:cxn ang="0">
                  <a:pos x="16" y="0"/>
                </a:cxn>
                <a:cxn ang="0">
                  <a:pos x="0" y="8"/>
                </a:cxn>
                <a:cxn ang="0">
                  <a:pos x="0" y="16"/>
                </a:cxn>
              </a:cxnLst>
              <a:rect l="0" t="0" r="r" b="b"/>
              <a:pathLst>
                <a:path w="17" h="17">
                  <a:moveTo>
                    <a:pt x="16" y="0"/>
                  </a:moveTo>
                  <a:lnTo>
                    <a:pt x="0" y="8"/>
                  </a:lnTo>
                  <a:lnTo>
                    <a:pt x="0"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47" name="Line 139"/>
            <p:cNvSpPr>
              <a:spLocks noChangeShapeType="1"/>
            </p:cNvSpPr>
            <p:nvPr/>
          </p:nvSpPr>
          <p:spPr bwMode="auto">
            <a:xfrm flipV="1">
              <a:off x="5368" y="2278"/>
              <a:ext cx="5" cy="4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8" name="Line 140"/>
            <p:cNvSpPr>
              <a:spLocks noChangeShapeType="1"/>
            </p:cNvSpPr>
            <p:nvPr/>
          </p:nvSpPr>
          <p:spPr bwMode="auto">
            <a:xfrm flipV="1">
              <a:off x="5368" y="2264"/>
              <a:ext cx="32" cy="24"/>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49" name="Line 141"/>
            <p:cNvSpPr>
              <a:spLocks noChangeShapeType="1"/>
            </p:cNvSpPr>
            <p:nvPr/>
          </p:nvSpPr>
          <p:spPr bwMode="auto">
            <a:xfrm flipH="1">
              <a:off x="5367" y="2268"/>
              <a:ext cx="56" cy="40"/>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0" name="Line 142"/>
            <p:cNvSpPr>
              <a:spLocks noChangeShapeType="1"/>
            </p:cNvSpPr>
            <p:nvPr/>
          </p:nvSpPr>
          <p:spPr bwMode="auto">
            <a:xfrm flipV="1">
              <a:off x="5371" y="2270"/>
              <a:ext cx="65" cy="59"/>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1" name="Freeform 143"/>
            <p:cNvSpPr>
              <a:spLocks/>
            </p:cNvSpPr>
            <p:nvPr/>
          </p:nvSpPr>
          <p:spPr bwMode="auto">
            <a:xfrm>
              <a:off x="5393" y="2265"/>
              <a:ext cx="47" cy="17"/>
            </a:xfrm>
            <a:custGeom>
              <a:avLst/>
              <a:gdLst/>
              <a:ahLst/>
              <a:cxnLst>
                <a:cxn ang="0">
                  <a:pos x="0" y="0"/>
                </a:cxn>
                <a:cxn ang="0">
                  <a:pos x="2" y="0"/>
                </a:cxn>
                <a:cxn ang="0">
                  <a:pos x="10" y="0"/>
                </a:cxn>
                <a:cxn ang="0">
                  <a:pos x="24" y="5"/>
                </a:cxn>
                <a:cxn ang="0">
                  <a:pos x="46" y="16"/>
                </a:cxn>
              </a:cxnLst>
              <a:rect l="0" t="0" r="r" b="b"/>
              <a:pathLst>
                <a:path w="47" h="17">
                  <a:moveTo>
                    <a:pt x="0" y="0"/>
                  </a:moveTo>
                  <a:lnTo>
                    <a:pt x="2" y="0"/>
                  </a:lnTo>
                  <a:lnTo>
                    <a:pt x="10" y="0"/>
                  </a:lnTo>
                  <a:lnTo>
                    <a:pt x="24" y="5"/>
                  </a:lnTo>
                  <a:lnTo>
                    <a:pt x="46"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2" name="Freeform 144"/>
            <p:cNvSpPr>
              <a:spLocks/>
            </p:cNvSpPr>
            <p:nvPr/>
          </p:nvSpPr>
          <p:spPr bwMode="auto">
            <a:xfrm>
              <a:off x="5280" y="2330"/>
              <a:ext cx="106" cy="25"/>
            </a:xfrm>
            <a:custGeom>
              <a:avLst/>
              <a:gdLst/>
              <a:ahLst/>
              <a:cxnLst>
                <a:cxn ang="0">
                  <a:pos x="105" y="6"/>
                </a:cxn>
                <a:cxn ang="0">
                  <a:pos x="103" y="5"/>
                </a:cxn>
                <a:cxn ang="0">
                  <a:pos x="76" y="1"/>
                </a:cxn>
                <a:cxn ang="0">
                  <a:pos x="49" y="0"/>
                </a:cxn>
                <a:cxn ang="0">
                  <a:pos x="24" y="1"/>
                </a:cxn>
                <a:cxn ang="0">
                  <a:pos x="2" y="5"/>
                </a:cxn>
                <a:cxn ang="0">
                  <a:pos x="1" y="6"/>
                </a:cxn>
                <a:cxn ang="0">
                  <a:pos x="0" y="7"/>
                </a:cxn>
                <a:cxn ang="0">
                  <a:pos x="1" y="10"/>
                </a:cxn>
                <a:cxn ang="0">
                  <a:pos x="32" y="24"/>
                </a:cxn>
              </a:cxnLst>
              <a:rect l="0" t="0" r="r" b="b"/>
              <a:pathLst>
                <a:path w="106" h="25">
                  <a:moveTo>
                    <a:pt x="105" y="6"/>
                  </a:moveTo>
                  <a:lnTo>
                    <a:pt x="103" y="5"/>
                  </a:lnTo>
                  <a:lnTo>
                    <a:pt x="76" y="1"/>
                  </a:lnTo>
                  <a:lnTo>
                    <a:pt x="49" y="0"/>
                  </a:lnTo>
                  <a:lnTo>
                    <a:pt x="24" y="1"/>
                  </a:lnTo>
                  <a:lnTo>
                    <a:pt x="2" y="5"/>
                  </a:lnTo>
                  <a:lnTo>
                    <a:pt x="1" y="6"/>
                  </a:lnTo>
                  <a:lnTo>
                    <a:pt x="0" y="7"/>
                  </a:lnTo>
                  <a:lnTo>
                    <a:pt x="1" y="10"/>
                  </a:lnTo>
                  <a:lnTo>
                    <a:pt x="32" y="24"/>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3" name="Line 145"/>
            <p:cNvSpPr>
              <a:spLocks noChangeShapeType="1"/>
            </p:cNvSpPr>
            <p:nvPr/>
          </p:nvSpPr>
          <p:spPr bwMode="auto">
            <a:xfrm>
              <a:off x="5285" y="2335"/>
              <a:ext cx="96" cy="47"/>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4" name="Line 146"/>
            <p:cNvSpPr>
              <a:spLocks noChangeShapeType="1"/>
            </p:cNvSpPr>
            <p:nvPr/>
          </p:nvSpPr>
          <p:spPr bwMode="auto">
            <a:xfrm flipH="1" flipV="1">
              <a:off x="5329" y="2333"/>
              <a:ext cx="62" cy="47"/>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5" name="Line 147"/>
            <p:cNvSpPr>
              <a:spLocks noChangeShapeType="1"/>
            </p:cNvSpPr>
            <p:nvPr/>
          </p:nvSpPr>
          <p:spPr bwMode="auto">
            <a:xfrm>
              <a:off x="5368" y="2337"/>
              <a:ext cx="40" cy="4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56" name="Freeform 148"/>
            <p:cNvSpPr>
              <a:spLocks/>
            </p:cNvSpPr>
            <p:nvPr/>
          </p:nvSpPr>
          <p:spPr bwMode="auto">
            <a:xfrm>
              <a:off x="5353" y="2365"/>
              <a:ext cx="52" cy="17"/>
            </a:xfrm>
            <a:custGeom>
              <a:avLst/>
              <a:gdLst/>
              <a:ahLst/>
              <a:cxnLst>
                <a:cxn ang="0">
                  <a:pos x="51" y="0"/>
                </a:cxn>
                <a:cxn ang="0">
                  <a:pos x="21" y="0"/>
                </a:cxn>
                <a:cxn ang="0">
                  <a:pos x="4" y="5"/>
                </a:cxn>
                <a:cxn ang="0">
                  <a:pos x="1" y="7"/>
                </a:cxn>
                <a:cxn ang="0">
                  <a:pos x="0" y="10"/>
                </a:cxn>
                <a:cxn ang="0">
                  <a:pos x="1" y="13"/>
                </a:cxn>
                <a:cxn ang="0">
                  <a:pos x="3" y="16"/>
                </a:cxn>
              </a:cxnLst>
              <a:rect l="0" t="0" r="r" b="b"/>
              <a:pathLst>
                <a:path w="52" h="17">
                  <a:moveTo>
                    <a:pt x="51" y="0"/>
                  </a:moveTo>
                  <a:lnTo>
                    <a:pt x="21" y="0"/>
                  </a:lnTo>
                  <a:lnTo>
                    <a:pt x="4" y="5"/>
                  </a:lnTo>
                  <a:lnTo>
                    <a:pt x="1" y="7"/>
                  </a:lnTo>
                  <a:lnTo>
                    <a:pt x="0" y="10"/>
                  </a:lnTo>
                  <a:lnTo>
                    <a:pt x="1" y="13"/>
                  </a:lnTo>
                  <a:lnTo>
                    <a:pt x="3"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7" name="Freeform 149"/>
            <p:cNvSpPr>
              <a:spLocks/>
            </p:cNvSpPr>
            <p:nvPr/>
          </p:nvSpPr>
          <p:spPr bwMode="auto">
            <a:xfrm>
              <a:off x="5182" y="2331"/>
              <a:ext cx="17" cy="29"/>
            </a:xfrm>
            <a:custGeom>
              <a:avLst/>
              <a:gdLst/>
              <a:ahLst/>
              <a:cxnLst>
                <a:cxn ang="0">
                  <a:pos x="14" y="28"/>
                </a:cxn>
                <a:cxn ang="0">
                  <a:pos x="15" y="28"/>
                </a:cxn>
                <a:cxn ang="0">
                  <a:pos x="16" y="26"/>
                </a:cxn>
                <a:cxn ang="0">
                  <a:pos x="16" y="3"/>
                </a:cxn>
                <a:cxn ang="0">
                  <a:pos x="16" y="1"/>
                </a:cxn>
                <a:cxn ang="0">
                  <a:pos x="15" y="1"/>
                </a:cxn>
                <a:cxn ang="0">
                  <a:pos x="3" y="0"/>
                </a:cxn>
                <a:cxn ang="0">
                  <a:pos x="2" y="1"/>
                </a:cxn>
                <a:cxn ang="0">
                  <a:pos x="0" y="26"/>
                </a:cxn>
                <a:cxn ang="0">
                  <a:pos x="1" y="26"/>
                </a:cxn>
                <a:cxn ang="0">
                  <a:pos x="2" y="28"/>
                </a:cxn>
                <a:cxn ang="0">
                  <a:pos x="14" y="28"/>
                </a:cxn>
              </a:cxnLst>
              <a:rect l="0" t="0" r="r" b="b"/>
              <a:pathLst>
                <a:path w="17" h="29">
                  <a:moveTo>
                    <a:pt x="14" y="28"/>
                  </a:moveTo>
                  <a:lnTo>
                    <a:pt x="15" y="28"/>
                  </a:lnTo>
                  <a:lnTo>
                    <a:pt x="16" y="26"/>
                  </a:lnTo>
                  <a:lnTo>
                    <a:pt x="16" y="3"/>
                  </a:lnTo>
                  <a:lnTo>
                    <a:pt x="16" y="1"/>
                  </a:lnTo>
                  <a:lnTo>
                    <a:pt x="15" y="1"/>
                  </a:lnTo>
                  <a:lnTo>
                    <a:pt x="3" y="0"/>
                  </a:lnTo>
                  <a:lnTo>
                    <a:pt x="2" y="1"/>
                  </a:lnTo>
                  <a:lnTo>
                    <a:pt x="0" y="26"/>
                  </a:lnTo>
                  <a:lnTo>
                    <a:pt x="1" y="26"/>
                  </a:lnTo>
                  <a:lnTo>
                    <a:pt x="2" y="28"/>
                  </a:lnTo>
                  <a:lnTo>
                    <a:pt x="14" y="28"/>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8" name="Freeform 150"/>
            <p:cNvSpPr>
              <a:spLocks/>
            </p:cNvSpPr>
            <p:nvPr/>
          </p:nvSpPr>
          <p:spPr bwMode="auto">
            <a:xfrm>
              <a:off x="5188" y="2337"/>
              <a:ext cx="17" cy="17"/>
            </a:xfrm>
            <a:custGeom>
              <a:avLst/>
              <a:gdLst/>
              <a:ahLst/>
              <a:cxnLst>
                <a:cxn ang="0">
                  <a:pos x="11" y="16"/>
                </a:cxn>
                <a:cxn ang="0">
                  <a:pos x="0" y="11"/>
                </a:cxn>
                <a:cxn ang="0">
                  <a:pos x="0" y="0"/>
                </a:cxn>
                <a:cxn ang="0">
                  <a:pos x="11" y="0"/>
                </a:cxn>
                <a:cxn ang="0">
                  <a:pos x="16" y="0"/>
                </a:cxn>
                <a:cxn ang="0">
                  <a:pos x="16" y="11"/>
                </a:cxn>
                <a:cxn ang="0">
                  <a:pos x="11" y="16"/>
                </a:cxn>
              </a:cxnLst>
              <a:rect l="0" t="0" r="r" b="b"/>
              <a:pathLst>
                <a:path w="17" h="17">
                  <a:moveTo>
                    <a:pt x="11" y="16"/>
                  </a:moveTo>
                  <a:lnTo>
                    <a:pt x="0" y="11"/>
                  </a:lnTo>
                  <a:lnTo>
                    <a:pt x="0" y="0"/>
                  </a:lnTo>
                  <a:lnTo>
                    <a:pt x="11" y="0"/>
                  </a:lnTo>
                  <a:lnTo>
                    <a:pt x="16" y="0"/>
                  </a:lnTo>
                  <a:lnTo>
                    <a:pt x="16" y="11"/>
                  </a:lnTo>
                  <a:lnTo>
                    <a:pt x="11"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59" name="Line 151"/>
            <p:cNvSpPr>
              <a:spLocks noChangeShapeType="1"/>
            </p:cNvSpPr>
            <p:nvPr/>
          </p:nvSpPr>
          <p:spPr bwMode="auto">
            <a:xfrm>
              <a:off x="5217" y="2376"/>
              <a:ext cx="9" cy="0"/>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60" name="Freeform 152"/>
            <p:cNvSpPr>
              <a:spLocks/>
            </p:cNvSpPr>
            <p:nvPr/>
          </p:nvSpPr>
          <p:spPr bwMode="auto">
            <a:xfrm>
              <a:off x="5153" y="2373"/>
              <a:ext cx="17" cy="17"/>
            </a:xfrm>
            <a:custGeom>
              <a:avLst/>
              <a:gdLst/>
              <a:ahLst/>
              <a:cxnLst>
                <a:cxn ang="0">
                  <a:pos x="14" y="13"/>
                </a:cxn>
                <a:cxn ang="0">
                  <a:pos x="16" y="13"/>
                </a:cxn>
                <a:cxn ang="0">
                  <a:pos x="16" y="1"/>
                </a:cxn>
                <a:cxn ang="0">
                  <a:pos x="14" y="0"/>
                </a:cxn>
                <a:cxn ang="0">
                  <a:pos x="1" y="0"/>
                </a:cxn>
                <a:cxn ang="0">
                  <a:pos x="0" y="0"/>
                </a:cxn>
                <a:cxn ang="0">
                  <a:pos x="0" y="16"/>
                </a:cxn>
                <a:cxn ang="0">
                  <a:pos x="1" y="16"/>
                </a:cxn>
                <a:cxn ang="0">
                  <a:pos x="14" y="13"/>
                </a:cxn>
              </a:cxnLst>
              <a:rect l="0" t="0" r="r" b="b"/>
              <a:pathLst>
                <a:path w="17" h="17">
                  <a:moveTo>
                    <a:pt x="14" y="13"/>
                  </a:moveTo>
                  <a:lnTo>
                    <a:pt x="16" y="13"/>
                  </a:lnTo>
                  <a:lnTo>
                    <a:pt x="16" y="1"/>
                  </a:lnTo>
                  <a:lnTo>
                    <a:pt x="14" y="0"/>
                  </a:lnTo>
                  <a:lnTo>
                    <a:pt x="1" y="0"/>
                  </a:lnTo>
                  <a:lnTo>
                    <a:pt x="0" y="0"/>
                  </a:lnTo>
                  <a:lnTo>
                    <a:pt x="0" y="16"/>
                  </a:lnTo>
                  <a:lnTo>
                    <a:pt x="1" y="16"/>
                  </a:lnTo>
                  <a:lnTo>
                    <a:pt x="14" y="1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1" name="Freeform 153"/>
            <p:cNvSpPr>
              <a:spLocks/>
            </p:cNvSpPr>
            <p:nvPr/>
          </p:nvSpPr>
          <p:spPr bwMode="auto">
            <a:xfrm>
              <a:off x="5108" y="2379"/>
              <a:ext cx="17" cy="17"/>
            </a:xfrm>
            <a:custGeom>
              <a:avLst/>
              <a:gdLst/>
              <a:ahLst/>
              <a:cxnLst>
                <a:cxn ang="0">
                  <a:pos x="14" y="16"/>
                </a:cxn>
                <a:cxn ang="0">
                  <a:pos x="16" y="10"/>
                </a:cxn>
                <a:cxn ang="0">
                  <a:pos x="16" y="2"/>
                </a:cxn>
                <a:cxn ang="0">
                  <a:pos x="14" y="0"/>
                </a:cxn>
                <a:cxn ang="0">
                  <a:pos x="4" y="2"/>
                </a:cxn>
                <a:cxn ang="0">
                  <a:pos x="0" y="5"/>
                </a:cxn>
                <a:cxn ang="0">
                  <a:pos x="0" y="13"/>
                </a:cxn>
                <a:cxn ang="0">
                  <a:pos x="4" y="16"/>
                </a:cxn>
                <a:cxn ang="0">
                  <a:pos x="14" y="16"/>
                </a:cxn>
              </a:cxnLst>
              <a:rect l="0" t="0" r="r" b="b"/>
              <a:pathLst>
                <a:path w="17" h="17">
                  <a:moveTo>
                    <a:pt x="14" y="16"/>
                  </a:moveTo>
                  <a:lnTo>
                    <a:pt x="16" y="10"/>
                  </a:lnTo>
                  <a:lnTo>
                    <a:pt x="16" y="2"/>
                  </a:lnTo>
                  <a:lnTo>
                    <a:pt x="14" y="0"/>
                  </a:lnTo>
                  <a:lnTo>
                    <a:pt x="4" y="2"/>
                  </a:lnTo>
                  <a:lnTo>
                    <a:pt x="0" y="5"/>
                  </a:lnTo>
                  <a:lnTo>
                    <a:pt x="0" y="13"/>
                  </a:lnTo>
                  <a:lnTo>
                    <a:pt x="4" y="16"/>
                  </a:lnTo>
                  <a:lnTo>
                    <a:pt x="14"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2" name="Freeform 154"/>
            <p:cNvSpPr>
              <a:spLocks/>
            </p:cNvSpPr>
            <p:nvPr/>
          </p:nvSpPr>
          <p:spPr bwMode="auto">
            <a:xfrm>
              <a:off x="4892" y="2442"/>
              <a:ext cx="17" cy="17"/>
            </a:xfrm>
            <a:custGeom>
              <a:avLst/>
              <a:gdLst/>
              <a:ahLst/>
              <a:cxnLst>
                <a:cxn ang="0">
                  <a:pos x="16" y="0"/>
                </a:cxn>
                <a:cxn ang="0">
                  <a:pos x="0" y="8"/>
                </a:cxn>
                <a:cxn ang="0">
                  <a:pos x="0" y="13"/>
                </a:cxn>
                <a:cxn ang="0">
                  <a:pos x="16" y="16"/>
                </a:cxn>
              </a:cxnLst>
              <a:rect l="0" t="0" r="r" b="b"/>
              <a:pathLst>
                <a:path w="17" h="17">
                  <a:moveTo>
                    <a:pt x="16" y="0"/>
                  </a:moveTo>
                  <a:lnTo>
                    <a:pt x="0" y="8"/>
                  </a:lnTo>
                  <a:lnTo>
                    <a:pt x="0" y="13"/>
                  </a:lnTo>
                  <a:lnTo>
                    <a:pt x="16"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3" name="Freeform 155"/>
            <p:cNvSpPr>
              <a:spLocks/>
            </p:cNvSpPr>
            <p:nvPr/>
          </p:nvSpPr>
          <p:spPr bwMode="auto">
            <a:xfrm>
              <a:off x="4802" y="2430"/>
              <a:ext cx="96" cy="17"/>
            </a:xfrm>
            <a:custGeom>
              <a:avLst/>
              <a:gdLst/>
              <a:ahLst/>
              <a:cxnLst>
                <a:cxn ang="0">
                  <a:pos x="95" y="16"/>
                </a:cxn>
                <a:cxn ang="0">
                  <a:pos x="68" y="6"/>
                </a:cxn>
                <a:cxn ang="0">
                  <a:pos x="30" y="3"/>
                </a:cxn>
                <a:cxn ang="0">
                  <a:pos x="29" y="1"/>
                </a:cxn>
                <a:cxn ang="0">
                  <a:pos x="23" y="0"/>
                </a:cxn>
                <a:cxn ang="0">
                  <a:pos x="0" y="0"/>
                </a:cxn>
              </a:cxnLst>
              <a:rect l="0" t="0" r="r" b="b"/>
              <a:pathLst>
                <a:path w="96" h="17">
                  <a:moveTo>
                    <a:pt x="95" y="16"/>
                  </a:moveTo>
                  <a:lnTo>
                    <a:pt x="68" y="6"/>
                  </a:lnTo>
                  <a:lnTo>
                    <a:pt x="30" y="3"/>
                  </a:lnTo>
                  <a:lnTo>
                    <a:pt x="29" y="1"/>
                  </a:lnTo>
                  <a:lnTo>
                    <a:pt x="23" y="0"/>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4" name="Freeform 156"/>
            <p:cNvSpPr>
              <a:spLocks/>
            </p:cNvSpPr>
            <p:nvPr/>
          </p:nvSpPr>
          <p:spPr bwMode="auto">
            <a:xfrm>
              <a:off x="4791" y="2430"/>
              <a:ext cx="17" cy="36"/>
            </a:xfrm>
            <a:custGeom>
              <a:avLst/>
              <a:gdLst/>
              <a:ahLst/>
              <a:cxnLst>
                <a:cxn ang="0">
                  <a:pos x="16" y="0"/>
                </a:cxn>
                <a:cxn ang="0">
                  <a:pos x="4" y="4"/>
                </a:cxn>
                <a:cxn ang="0">
                  <a:pos x="0" y="16"/>
                </a:cxn>
                <a:cxn ang="0">
                  <a:pos x="4" y="29"/>
                </a:cxn>
                <a:cxn ang="0">
                  <a:pos x="4" y="32"/>
                </a:cxn>
                <a:cxn ang="0">
                  <a:pos x="11" y="35"/>
                </a:cxn>
              </a:cxnLst>
              <a:rect l="0" t="0" r="r" b="b"/>
              <a:pathLst>
                <a:path w="17" h="36">
                  <a:moveTo>
                    <a:pt x="16" y="0"/>
                  </a:moveTo>
                  <a:lnTo>
                    <a:pt x="4" y="4"/>
                  </a:lnTo>
                  <a:lnTo>
                    <a:pt x="0" y="16"/>
                  </a:lnTo>
                  <a:lnTo>
                    <a:pt x="4" y="29"/>
                  </a:lnTo>
                  <a:lnTo>
                    <a:pt x="4" y="32"/>
                  </a:lnTo>
                  <a:lnTo>
                    <a:pt x="11" y="3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5" name="Freeform 157"/>
            <p:cNvSpPr>
              <a:spLocks/>
            </p:cNvSpPr>
            <p:nvPr/>
          </p:nvSpPr>
          <p:spPr bwMode="auto">
            <a:xfrm>
              <a:off x="4826" y="2432"/>
              <a:ext cx="17" cy="34"/>
            </a:xfrm>
            <a:custGeom>
              <a:avLst/>
              <a:gdLst/>
              <a:ahLst/>
              <a:cxnLst>
                <a:cxn ang="0">
                  <a:pos x="11" y="33"/>
                </a:cxn>
                <a:cxn ang="0">
                  <a:pos x="7" y="31"/>
                </a:cxn>
                <a:cxn ang="0">
                  <a:pos x="4" y="29"/>
                </a:cxn>
                <a:cxn ang="0">
                  <a:pos x="0" y="16"/>
                </a:cxn>
                <a:cxn ang="0">
                  <a:pos x="7" y="3"/>
                </a:cxn>
                <a:cxn ang="0">
                  <a:pos x="11" y="1"/>
                </a:cxn>
                <a:cxn ang="0">
                  <a:pos x="16" y="0"/>
                </a:cxn>
              </a:cxnLst>
              <a:rect l="0" t="0" r="r" b="b"/>
              <a:pathLst>
                <a:path w="17" h="34">
                  <a:moveTo>
                    <a:pt x="11" y="33"/>
                  </a:moveTo>
                  <a:lnTo>
                    <a:pt x="7" y="31"/>
                  </a:lnTo>
                  <a:lnTo>
                    <a:pt x="4" y="29"/>
                  </a:lnTo>
                  <a:lnTo>
                    <a:pt x="0" y="16"/>
                  </a:lnTo>
                  <a:lnTo>
                    <a:pt x="7" y="3"/>
                  </a:lnTo>
                  <a:lnTo>
                    <a:pt x="11" y="1"/>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6" name="Freeform 158"/>
            <p:cNvSpPr>
              <a:spLocks/>
            </p:cNvSpPr>
            <p:nvPr/>
          </p:nvSpPr>
          <p:spPr bwMode="auto">
            <a:xfrm>
              <a:off x="4856" y="2436"/>
              <a:ext cx="17" cy="30"/>
            </a:xfrm>
            <a:custGeom>
              <a:avLst/>
              <a:gdLst/>
              <a:ahLst/>
              <a:cxnLst>
                <a:cxn ang="0">
                  <a:pos x="16" y="0"/>
                </a:cxn>
                <a:cxn ang="0">
                  <a:pos x="11" y="0"/>
                </a:cxn>
                <a:cxn ang="0">
                  <a:pos x="5" y="3"/>
                </a:cxn>
                <a:cxn ang="0">
                  <a:pos x="0" y="14"/>
                </a:cxn>
                <a:cxn ang="0">
                  <a:pos x="5" y="25"/>
                </a:cxn>
                <a:cxn ang="0">
                  <a:pos x="11" y="29"/>
                </a:cxn>
              </a:cxnLst>
              <a:rect l="0" t="0" r="r" b="b"/>
              <a:pathLst>
                <a:path w="17" h="30">
                  <a:moveTo>
                    <a:pt x="16" y="0"/>
                  </a:moveTo>
                  <a:lnTo>
                    <a:pt x="11" y="0"/>
                  </a:lnTo>
                  <a:lnTo>
                    <a:pt x="5" y="3"/>
                  </a:lnTo>
                  <a:lnTo>
                    <a:pt x="0" y="14"/>
                  </a:lnTo>
                  <a:lnTo>
                    <a:pt x="5" y="25"/>
                  </a:lnTo>
                  <a:lnTo>
                    <a:pt x="11" y="2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7" name="Freeform 159"/>
            <p:cNvSpPr>
              <a:spLocks/>
            </p:cNvSpPr>
            <p:nvPr/>
          </p:nvSpPr>
          <p:spPr bwMode="auto">
            <a:xfrm>
              <a:off x="4865" y="2436"/>
              <a:ext cx="17" cy="30"/>
            </a:xfrm>
            <a:custGeom>
              <a:avLst/>
              <a:gdLst/>
              <a:ahLst/>
              <a:cxnLst>
                <a:cxn ang="0">
                  <a:pos x="10" y="29"/>
                </a:cxn>
                <a:cxn ang="0">
                  <a:pos x="2" y="25"/>
                </a:cxn>
                <a:cxn ang="0">
                  <a:pos x="0" y="21"/>
                </a:cxn>
                <a:cxn ang="0">
                  <a:pos x="0" y="14"/>
                </a:cxn>
                <a:cxn ang="0">
                  <a:pos x="8" y="3"/>
                </a:cxn>
                <a:cxn ang="0">
                  <a:pos x="10" y="1"/>
                </a:cxn>
                <a:cxn ang="0">
                  <a:pos x="16" y="0"/>
                </a:cxn>
              </a:cxnLst>
              <a:rect l="0" t="0" r="r" b="b"/>
              <a:pathLst>
                <a:path w="17" h="30">
                  <a:moveTo>
                    <a:pt x="10" y="29"/>
                  </a:moveTo>
                  <a:lnTo>
                    <a:pt x="2" y="25"/>
                  </a:lnTo>
                  <a:lnTo>
                    <a:pt x="0" y="21"/>
                  </a:lnTo>
                  <a:lnTo>
                    <a:pt x="0" y="14"/>
                  </a:lnTo>
                  <a:lnTo>
                    <a:pt x="8" y="3"/>
                  </a:lnTo>
                  <a:lnTo>
                    <a:pt x="10" y="1"/>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8" name="Freeform 160"/>
            <p:cNvSpPr>
              <a:spLocks/>
            </p:cNvSpPr>
            <p:nvPr/>
          </p:nvSpPr>
          <p:spPr bwMode="auto">
            <a:xfrm>
              <a:off x="4873" y="2460"/>
              <a:ext cx="17" cy="17"/>
            </a:xfrm>
            <a:custGeom>
              <a:avLst/>
              <a:gdLst/>
              <a:ahLst/>
              <a:cxnLst>
                <a:cxn ang="0">
                  <a:pos x="0" y="16"/>
                </a:cxn>
                <a:cxn ang="0">
                  <a:pos x="7" y="5"/>
                </a:cxn>
                <a:cxn ang="0">
                  <a:pos x="16" y="0"/>
                </a:cxn>
              </a:cxnLst>
              <a:rect l="0" t="0" r="r" b="b"/>
              <a:pathLst>
                <a:path w="17" h="17">
                  <a:moveTo>
                    <a:pt x="0" y="16"/>
                  </a:moveTo>
                  <a:lnTo>
                    <a:pt x="7" y="5"/>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69" name="Freeform 161"/>
            <p:cNvSpPr>
              <a:spLocks/>
            </p:cNvSpPr>
            <p:nvPr/>
          </p:nvSpPr>
          <p:spPr bwMode="auto">
            <a:xfrm>
              <a:off x="4865" y="2471"/>
              <a:ext cx="33" cy="17"/>
            </a:xfrm>
            <a:custGeom>
              <a:avLst/>
              <a:gdLst/>
              <a:ahLst/>
              <a:cxnLst>
                <a:cxn ang="0">
                  <a:pos x="32" y="16"/>
                </a:cxn>
                <a:cxn ang="0">
                  <a:pos x="29" y="5"/>
                </a:cxn>
                <a:cxn ang="0">
                  <a:pos x="23" y="0"/>
                </a:cxn>
                <a:cxn ang="0">
                  <a:pos x="0" y="0"/>
                </a:cxn>
              </a:cxnLst>
              <a:rect l="0" t="0" r="r" b="b"/>
              <a:pathLst>
                <a:path w="33" h="17">
                  <a:moveTo>
                    <a:pt x="32" y="16"/>
                  </a:moveTo>
                  <a:lnTo>
                    <a:pt x="29" y="5"/>
                  </a:lnTo>
                  <a:lnTo>
                    <a:pt x="23" y="0"/>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0" name="Freeform 162"/>
            <p:cNvSpPr>
              <a:spLocks/>
            </p:cNvSpPr>
            <p:nvPr/>
          </p:nvSpPr>
          <p:spPr bwMode="auto">
            <a:xfrm>
              <a:off x="4960" y="2483"/>
              <a:ext cx="17" cy="17"/>
            </a:xfrm>
            <a:custGeom>
              <a:avLst/>
              <a:gdLst/>
              <a:ahLst/>
              <a:cxnLst>
                <a:cxn ang="0">
                  <a:pos x="16" y="0"/>
                </a:cxn>
                <a:cxn ang="0">
                  <a:pos x="0" y="2"/>
                </a:cxn>
                <a:cxn ang="0">
                  <a:pos x="0" y="7"/>
                </a:cxn>
                <a:cxn ang="0">
                  <a:pos x="0" y="12"/>
                </a:cxn>
                <a:cxn ang="0">
                  <a:pos x="7" y="16"/>
                </a:cxn>
              </a:cxnLst>
              <a:rect l="0" t="0" r="r" b="b"/>
              <a:pathLst>
                <a:path w="17" h="17">
                  <a:moveTo>
                    <a:pt x="16" y="0"/>
                  </a:moveTo>
                  <a:lnTo>
                    <a:pt x="0" y="2"/>
                  </a:lnTo>
                  <a:lnTo>
                    <a:pt x="0" y="7"/>
                  </a:lnTo>
                  <a:lnTo>
                    <a:pt x="0" y="12"/>
                  </a:lnTo>
                  <a:lnTo>
                    <a:pt x="7"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1" name="Freeform 163"/>
            <p:cNvSpPr>
              <a:spLocks/>
            </p:cNvSpPr>
            <p:nvPr/>
          </p:nvSpPr>
          <p:spPr bwMode="auto">
            <a:xfrm>
              <a:off x="4897" y="2472"/>
              <a:ext cx="70" cy="17"/>
            </a:xfrm>
            <a:custGeom>
              <a:avLst/>
              <a:gdLst/>
              <a:ahLst/>
              <a:cxnLst>
                <a:cxn ang="0">
                  <a:pos x="69" y="16"/>
                </a:cxn>
                <a:cxn ang="0">
                  <a:pos x="41" y="4"/>
                </a:cxn>
                <a:cxn ang="0">
                  <a:pos x="0" y="0"/>
                </a:cxn>
              </a:cxnLst>
              <a:rect l="0" t="0" r="r" b="b"/>
              <a:pathLst>
                <a:path w="70" h="17">
                  <a:moveTo>
                    <a:pt x="69" y="16"/>
                  </a:moveTo>
                  <a:lnTo>
                    <a:pt x="41" y="4"/>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2" name="Freeform 164"/>
            <p:cNvSpPr>
              <a:spLocks/>
            </p:cNvSpPr>
            <p:nvPr/>
          </p:nvSpPr>
          <p:spPr bwMode="auto">
            <a:xfrm>
              <a:off x="4856" y="2470"/>
              <a:ext cx="17" cy="34"/>
            </a:xfrm>
            <a:custGeom>
              <a:avLst/>
              <a:gdLst/>
              <a:ahLst/>
              <a:cxnLst>
                <a:cxn ang="0">
                  <a:pos x="16" y="0"/>
                </a:cxn>
                <a:cxn ang="0">
                  <a:pos x="11" y="2"/>
                </a:cxn>
                <a:cxn ang="0">
                  <a:pos x="8" y="5"/>
                </a:cxn>
                <a:cxn ang="0">
                  <a:pos x="0" y="17"/>
                </a:cxn>
                <a:cxn ang="0">
                  <a:pos x="3" y="27"/>
                </a:cxn>
                <a:cxn ang="0">
                  <a:pos x="8" y="31"/>
                </a:cxn>
                <a:cxn ang="0">
                  <a:pos x="11" y="33"/>
                </a:cxn>
              </a:cxnLst>
              <a:rect l="0" t="0" r="r" b="b"/>
              <a:pathLst>
                <a:path w="17" h="34">
                  <a:moveTo>
                    <a:pt x="16" y="0"/>
                  </a:moveTo>
                  <a:lnTo>
                    <a:pt x="11" y="2"/>
                  </a:lnTo>
                  <a:lnTo>
                    <a:pt x="8" y="5"/>
                  </a:lnTo>
                  <a:lnTo>
                    <a:pt x="0" y="17"/>
                  </a:lnTo>
                  <a:lnTo>
                    <a:pt x="3" y="27"/>
                  </a:lnTo>
                  <a:lnTo>
                    <a:pt x="8" y="31"/>
                  </a:lnTo>
                  <a:lnTo>
                    <a:pt x="11" y="3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3" name="Freeform 165"/>
            <p:cNvSpPr>
              <a:spLocks/>
            </p:cNvSpPr>
            <p:nvPr/>
          </p:nvSpPr>
          <p:spPr bwMode="auto">
            <a:xfrm>
              <a:off x="4892" y="2472"/>
              <a:ext cx="17" cy="32"/>
            </a:xfrm>
            <a:custGeom>
              <a:avLst/>
              <a:gdLst/>
              <a:ahLst/>
              <a:cxnLst>
                <a:cxn ang="0">
                  <a:pos x="12" y="31"/>
                </a:cxn>
                <a:cxn ang="0">
                  <a:pos x="6" y="27"/>
                </a:cxn>
                <a:cxn ang="0">
                  <a:pos x="0" y="16"/>
                </a:cxn>
                <a:cxn ang="0">
                  <a:pos x="6" y="3"/>
                </a:cxn>
                <a:cxn ang="0">
                  <a:pos x="12" y="0"/>
                </a:cxn>
                <a:cxn ang="0">
                  <a:pos x="16" y="0"/>
                </a:cxn>
              </a:cxnLst>
              <a:rect l="0" t="0" r="r" b="b"/>
              <a:pathLst>
                <a:path w="17" h="32">
                  <a:moveTo>
                    <a:pt x="12" y="31"/>
                  </a:moveTo>
                  <a:lnTo>
                    <a:pt x="6" y="27"/>
                  </a:lnTo>
                  <a:lnTo>
                    <a:pt x="0" y="16"/>
                  </a:lnTo>
                  <a:lnTo>
                    <a:pt x="6" y="3"/>
                  </a:lnTo>
                  <a:lnTo>
                    <a:pt x="12" y="0"/>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4" name="Freeform 166"/>
            <p:cNvSpPr>
              <a:spLocks/>
            </p:cNvSpPr>
            <p:nvPr/>
          </p:nvSpPr>
          <p:spPr bwMode="auto">
            <a:xfrm>
              <a:off x="4923" y="2474"/>
              <a:ext cx="17" cy="30"/>
            </a:xfrm>
            <a:custGeom>
              <a:avLst/>
              <a:gdLst/>
              <a:ahLst/>
              <a:cxnLst>
                <a:cxn ang="0">
                  <a:pos x="16" y="0"/>
                </a:cxn>
                <a:cxn ang="0">
                  <a:pos x="11" y="1"/>
                </a:cxn>
                <a:cxn ang="0">
                  <a:pos x="4" y="3"/>
                </a:cxn>
                <a:cxn ang="0">
                  <a:pos x="0" y="14"/>
                </a:cxn>
                <a:cxn ang="0">
                  <a:pos x="0" y="20"/>
                </a:cxn>
                <a:cxn ang="0">
                  <a:pos x="4" y="25"/>
                </a:cxn>
                <a:cxn ang="0">
                  <a:pos x="11" y="29"/>
                </a:cxn>
              </a:cxnLst>
              <a:rect l="0" t="0" r="r" b="b"/>
              <a:pathLst>
                <a:path w="17" h="30">
                  <a:moveTo>
                    <a:pt x="16" y="0"/>
                  </a:moveTo>
                  <a:lnTo>
                    <a:pt x="11" y="1"/>
                  </a:lnTo>
                  <a:lnTo>
                    <a:pt x="4" y="3"/>
                  </a:lnTo>
                  <a:lnTo>
                    <a:pt x="0" y="14"/>
                  </a:lnTo>
                  <a:lnTo>
                    <a:pt x="0" y="20"/>
                  </a:lnTo>
                  <a:lnTo>
                    <a:pt x="4" y="25"/>
                  </a:lnTo>
                  <a:lnTo>
                    <a:pt x="11" y="29"/>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5" name="Freeform 167"/>
            <p:cNvSpPr>
              <a:spLocks/>
            </p:cNvSpPr>
            <p:nvPr/>
          </p:nvSpPr>
          <p:spPr bwMode="auto">
            <a:xfrm>
              <a:off x="4932" y="2474"/>
              <a:ext cx="17" cy="30"/>
            </a:xfrm>
            <a:custGeom>
              <a:avLst/>
              <a:gdLst/>
              <a:ahLst/>
              <a:cxnLst>
                <a:cxn ang="0">
                  <a:pos x="9" y="29"/>
                </a:cxn>
                <a:cxn ang="0">
                  <a:pos x="6" y="27"/>
                </a:cxn>
                <a:cxn ang="0">
                  <a:pos x="2" y="25"/>
                </a:cxn>
                <a:cxn ang="0">
                  <a:pos x="0" y="15"/>
                </a:cxn>
                <a:cxn ang="0">
                  <a:pos x="6" y="3"/>
                </a:cxn>
                <a:cxn ang="0">
                  <a:pos x="16" y="0"/>
                </a:cxn>
              </a:cxnLst>
              <a:rect l="0" t="0" r="r" b="b"/>
              <a:pathLst>
                <a:path w="17" h="30">
                  <a:moveTo>
                    <a:pt x="9" y="29"/>
                  </a:moveTo>
                  <a:lnTo>
                    <a:pt x="6" y="27"/>
                  </a:lnTo>
                  <a:lnTo>
                    <a:pt x="2" y="25"/>
                  </a:lnTo>
                  <a:lnTo>
                    <a:pt x="0" y="15"/>
                  </a:lnTo>
                  <a:lnTo>
                    <a:pt x="6" y="3"/>
                  </a:lnTo>
                  <a:lnTo>
                    <a:pt x="16"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6" name="Freeform 168"/>
            <p:cNvSpPr>
              <a:spLocks/>
            </p:cNvSpPr>
            <p:nvPr/>
          </p:nvSpPr>
          <p:spPr bwMode="auto">
            <a:xfrm>
              <a:off x="4938" y="2452"/>
              <a:ext cx="41" cy="25"/>
            </a:xfrm>
            <a:custGeom>
              <a:avLst/>
              <a:gdLst/>
              <a:ahLst/>
              <a:cxnLst>
                <a:cxn ang="0">
                  <a:pos x="40" y="24"/>
                </a:cxn>
                <a:cxn ang="0">
                  <a:pos x="8" y="6"/>
                </a:cxn>
                <a:cxn ang="0">
                  <a:pos x="7" y="6"/>
                </a:cxn>
                <a:cxn ang="0">
                  <a:pos x="7" y="5"/>
                </a:cxn>
                <a:cxn ang="0">
                  <a:pos x="11" y="3"/>
                </a:cxn>
                <a:cxn ang="0">
                  <a:pos x="34" y="1"/>
                </a:cxn>
                <a:cxn ang="0">
                  <a:pos x="26" y="0"/>
                </a:cxn>
                <a:cxn ang="0">
                  <a:pos x="16" y="0"/>
                </a:cxn>
                <a:cxn ang="0">
                  <a:pos x="7" y="1"/>
                </a:cxn>
                <a:cxn ang="0">
                  <a:pos x="0" y="1"/>
                </a:cxn>
              </a:cxnLst>
              <a:rect l="0" t="0" r="r" b="b"/>
              <a:pathLst>
                <a:path w="41" h="25">
                  <a:moveTo>
                    <a:pt x="40" y="24"/>
                  </a:moveTo>
                  <a:lnTo>
                    <a:pt x="8" y="6"/>
                  </a:lnTo>
                  <a:lnTo>
                    <a:pt x="7" y="6"/>
                  </a:lnTo>
                  <a:lnTo>
                    <a:pt x="7" y="5"/>
                  </a:lnTo>
                  <a:lnTo>
                    <a:pt x="11" y="3"/>
                  </a:lnTo>
                  <a:lnTo>
                    <a:pt x="34" y="1"/>
                  </a:lnTo>
                  <a:lnTo>
                    <a:pt x="26" y="0"/>
                  </a:lnTo>
                  <a:lnTo>
                    <a:pt x="16" y="0"/>
                  </a:lnTo>
                  <a:lnTo>
                    <a:pt x="7" y="1"/>
                  </a:lnTo>
                  <a:lnTo>
                    <a:pt x="0" y="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7" name="Freeform 169"/>
            <p:cNvSpPr>
              <a:spLocks/>
            </p:cNvSpPr>
            <p:nvPr/>
          </p:nvSpPr>
          <p:spPr bwMode="auto">
            <a:xfrm>
              <a:off x="4874" y="2415"/>
              <a:ext cx="38" cy="22"/>
            </a:xfrm>
            <a:custGeom>
              <a:avLst/>
              <a:gdLst/>
              <a:ahLst/>
              <a:cxnLst>
                <a:cxn ang="0">
                  <a:pos x="37" y="21"/>
                </a:cxn>
                <a:cxn ang="0">
                  <a:pos x="6" y="4"/>
                </a:cxn>
                <a:cxn ang="0">
                  <a:pos x="5" y="4"/>
                </a:cxn>
                <a:cxn ang="0">
                  <a:pos x="9" y="2"/>
                </a:cxn>
                <a:cxn ang="0">
                  <a:pos x="32" y="0"/>
                </a:cxn>
                <a:cxn ang="0">
                  <a:pos x="24" y="0"/>
                </a:cxn>
                <a:cxn ang="0">
                  <a:pos x="14" y="0"/>
                </a:cxn>
                <a:cxn ang="0">
                  <a:pos x="5" y="0"/>
                </a:cxn>
                <a:cxn ang="0">
                  <a:pos x="0" y="1"/>
                </a:cxn>
              </a:cxnLst>
              <a:rect l="0" t="0" r="r" b="b"/>
              <a:pathLst>
                <a:path w="38" h="22">
                  <a:moveTo>
                    <a:pt x="37" y="21"/>
                  </a:moveTo>
                  <a:lnTo>
                    <a:pt x="6" y="4"/>
                  </a:lnTo>
                  <a:lnTo>
                    <a:pt x="5" y="4"/>
                  </a:lnTo>
                  <a:lnTo>
                    <a:pt x="9" y="2"/>
                  </a:lnTo>
                  <a:lnTo>
                    <a:pt x="32" y="0"/>
                  </a:lnTo>
                  <a:lnTo>
                    <a:pt x="24" y="0"/>
                  </a:lnTo>
                  <a:lnTo>
                    <a:pt x="14" y="0"/>
                  </a:lnTo>
                  <a:lnTo>
                    <a:pt x="5" y="0"/>
                  </a:lnTo>
                  <a:lnTo>
                    <a:pt x="0" y="1"/>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8" name="Freeform 170"/>
            <p:cNvSpPr>
              <a:spLocks/>
            </p:cNvSpPr>
            <p:nvPr/>
          </p:nvSpPr>
          <p:spPr bwMode="auto">
            <a:xfrm>
              <a:off x="4794" y="2348"/>
              <a:ext cx="217" cy="41"/>
            </a:xfrm>
            <a:custGeom>
              <a:avLst/>
              <a:gdLst/>
              <a:ahLst/>
              <a:cxnLst>
                <a:cxn ang="0">
                  <a:pos x="7" y="24"/>
                </a:cxn>
                <a:cxn ang="0">
                  <a:pos x="1" y="21"/>
                </a:cxn>
                <a:cxn ang="0">
                  <a:pos x="0" y="19"/>
                </a:cxn>
                <a:cxn ang="0">
                  <a:pos x="0" y="16"/>
                </a:cxn>
                <a:cxn ang="0">
                  <a:pos x="1" y="13"/>
                </a:cxn>
                <a:cxn ang="0">
                  <a:pos x="3" y="10"/>
                </a:cxn>
                <a:cxn ang="0">
                  <a:pos x="9" y="6"/>
                </a:cxn>
                <a:cxn ang="0">
                  <a:pos x="17" y="3"/>
                </a:cxn>
                <a:cxn ang="0">
                  <a:pos x="39" y="0"/>
                </a:cxn>
                <a:cxn ang="0">
                  <a:pos x="61" y="0"/>
                </a:cxn>
                <a:cxn ang="0">
                  <a:pos x="83" y="0"/>
                </a:cxn>
                <a:cxn ang="0">
                  <a:pos x="107" y="3"/>
                </a:cxn>
                <a:cxn ang="0">
                  <a:pos x="132" y="8"/>
                </a:cxn>
                <a:cxn ang="0">
                  <a:pos x="157" y="13"/>
                </a:cxn>
                <a:cxn ang="0">
                  <a:pos x="186" y="22"/>
                </a:cxn>
                <a:cxn ang="0">
                  <a:pos x="216" y="32"/>
                </a:cxn>
                <a:cxn ang="0">
                  <a:pos x="209" y="40"/>
                </a:cxn>
              </a:cxnLst>
              <a:rect l="0" t="0" r="r" b="b"/>
              <a:pathLst>
                <a:path w="217" h="41">
                  <a:moveTo>
                    <a:pt x="7" y="24"/>
                  </a:moveTo>
                  <a:lnTo>
                    <a:pt x="1" y="21"/>
                  </a:lnTo>
                  <a:lnTo>
                    <a:pt x="0" y="19"/>
                  </a:lnTo>
                  <a:lnTo>
                    <a:pt x="0" y="16"/>
                  </a:lnTo>
                  <a:lnTo>
                    <a:pt x="1" y="13"/>
                  </a:lnTo>
                  <a:lnTo>
                    <a:pt x="3" y="10"/>
                  </a:lnTo>
                  <a:lnTo>
                    <a:pt x="9" y="6"/>
                  </a:lnTo>
                  <a:lnTo>
                    <a:pt x="17" y="3"/>
                  </a:lnTo>
                  <a:lnTo>
                    <a:pt x="39" y="0"/>
                  </a:lnTo>
                  <a:lnTo>
                    <a:pt x="61" y="0"/>
                  </a:lnTo>
                  <a:lnTo>
                    <a:pt x="83" y="0"/>
                  </a:lnTo>
                  <a:lnTo>
                    <a:pt x="107" y="3"/>
                  </a:lnTo>
                  <a:lnTo>
                    <a:pt x="132" y="8"/>
                  </a:lnTo>
                  <a:lnTo>
                    <a:pt x="157" y="13"/>
                  </a:lnTo>
                  <a:lnTo>
                    <a:pt x="186" y="22"/>
                  </a:lnTo>
                  <a:lnTo>
                    <a:pt x="216" y="32"/>
                  </a:lnTo>
                  <a:lnTo>
                    <a:pt x="209" y="4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79" name="Freeform 171"/>
            <p:cNvSpPr>
              <a:spLocks/>
            </p:cNvSpPr>
            <p:nvPr/>
          </p:nvSpPr>
          <p:spPr bwMode="auto">
            <a:xfrm>
              <a:off x="4857" y="2347"/>
              <a:ext cx="212" cy="44"/>
            </a:xfrm>
            <a:custGeom>
              <a:avLst/>
              <a:gdLst/>
              <a:ahLst/>
              <a:cxnLst>
                <a:cxn ang="0">
                  <a:pos x="183" y="43"/>
                </a:cxn>
                <a:cxn ang="0">
                  <a:pos x="195" y="41"/>
                </a:cxn>
                <a:cxn ang="0">
                  <a:pos x="205" y="39"/>
                </a:cxn>
                <a:cxn ang="0">
                  <a:pos x="209" y="36"/>
                </a:cxn>
                <a:cxn ang="0">
                  <a:pos x="211" y="35"/>
                </a:cxn>
                <a:cxn ang="0">
                  <a:pos x="209" y="34"/>
                </a:cxn>
                <a:cxn ang="0">
                  <a:pos x="185" y="26"/>
                </a:cxn>
                <a:cxn ang="0">
                  <a:pos x="161" y="18"/>
                </a:cxn>
                <a:cxn ang="0">
                  <a:pos x="135" y="12"/>
                </a:cxn>
                <a:cxn ang="0">
                  <a:pos x="110" y="7"/>
                </a:cxn>
                <a:cxn ang="0">
                  <a:pos x="83" y="4"/>
                </a:cxn>
                <a:cxn ang="0">
                  <a:pos x="56" y="2"/>
                </a:cxn>
                <a:cxn ang="0">
                  <a:pos x="0" y="0"/>
                </a:cxn>
              </a:cxnLst>
              <a:rect l="0" t="0" r="r" b="b"/>
              <a:pathLst>
                <a:path w="212" h="44">
                  <a:moveTo>
                    <a:pt x="183" y="43"/>
                  </a:moveTo>
                  <a:lnTo>
                    <a:pt x="195" y="41"/>
                  </a:lnTo>
                  <a:lnTo>
                    <a:pt x="205" y="39"/>
                  </a:lnTo>
                  <a:lnTo>
                    <a:pt x="209" y="36"/>
                  </a:lnTo>
                  <a:lnTo>
                    <a:pt x="211" y="35"/>
                  </a:lnTo>
                  <a:lnTo>
                    <a:pt x="209" y="34"/>
                  </a:lnTo>
                  <a:lnTo>
                    <a:pt x="185" y="26"/>
                  </a:lnTo>
                  <a:lnTo>
                    <a:pt x="161" y="18"/>
                  </a:lnTo>
                  <a:lnTo>
                    <a:pt x="135" y="12"/>
                  </a:lnTo>
                  <a:lnTo>
                    <a:pt x="110" y="7"/>
                  </a:lnTo>
                  <a:lnTo>
                    <a:pt x="83" y="4"/>
                  </a:lnTo>
                  <a:lnTo>
                    <a:pt x="56" y="2"/>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0" name="Freeform 172"/>
            <p:cNvSpPr>
              <a:spLocks/>
            </p:cNvSpPr>
            <p:nvPr/>
          </p:nvSpPr>
          <p:spPr bwMode="auto">
            <a:xfrm>
              <a:off x="4811" y="2376"/>
              <a:ext cx="17" cy="17"/>
            </a:xfrm>
            <a:custGeom>
              <a:avLst/>
              <a:gdLst/>
              <a:ahLst/>
              <a:cxnLst>
                <a:cxn ang="0">
                  <a:pos x="0" y="10"/>
                </a:cxn>
                <a:cxn ang="0">
                  <a:pos x="0" y="4"/>
                </a:cxn>
                <a:cxn ang="0">
                  <a:pos x="6" y="0"/>
                </a:cxn>
                <a:cxn ang="0">
                  <a:pos x="16" y="4"/>
                </a:cxn>
                <a:cxn ang="0">
                  <a:pos x="9" y="10"/>
                </a:cxn>
                <a:cxn ang="0">
                  <a:pos x="9" y="16"/>
                </a:cxn>
              </a:cxnLst>
              <a:rect l="0" t="0" r="r" b="b"/>
              <a:pathLst>
                <a:path w="17" h="17">
                  <a:moveTo>
                    <a:pt x="0" y="10"/>
                  </a:moveTo>
                  <a:lnTo>
                    <a:pt x="0" y="4"/>
                  </a:lnTo>
                  <a:lnTo>
                    <a:pt x="6" y="0"/>
                  </a:lnTo>
                  <a:lnTo>
                    <a:pt x="16" y="4"/>
                  </a:lnTo>
                  <a:lnTo>
                    <a:pt x="9" y="10"/>
                  </a:lnTo>
                  <a:lnTo>
                    <a:pt x="9"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1" name="Line 173"/>
            <p:cNvSpPr>
              <a:spLocks noChangeShapeType="1"/>
            </p:cNvSpPr>
            <p:nvPr/>
          </p:nvSpPr>
          <p:spPr bwMode="auto">
            <a:xfrm>
              <a:off x="4815" y="2356"/>
              <a:ext cx="88" cy="58"/>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82" name="Line 174"/>
            <p:cNvSpPr>
              <a:spLocks noChangeShapeType="1"/>
            </p:cNvSpPr>
            <p:nvPr/>
          </p:nvSpPr>
          <p:spPr bwMode="auto">
            <a:xfrm>
              <a:off x="4908" y="2419"/>
              <a:ext cx="52" cy="3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83" name="Line 175"/>
            <p:cNvSpPr>
              <a:spLocks noChangeShapeType="1"/>
            </p:cNvSpPr>
            <p:nvPr/>
          </p:nvSpPr>
          <p:spPr bwMode="auto">
            <a:xfrm>
              <a:off x="4966" y="2458"/>
              <a:ext cx="56" cy="34"/>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84" name="Freeform 176"/>
            <p:cNvSpPr>
              <a:spLocks/>
            </p:cNvSpPr>
            <p:nvPr/>
          </p:nvSpPr>
          <p:spPr bwMode="auto">
            <a:xfrm>
              <a:off x="5010" y="2492"/>
              <a:ext cx="67" cy="17"/>
            </a:xfrm>
            <a:custGeom>
              <a:avLst/>
              <a:gdLst/>
              <a:ahLst/>
              <a:cxnLst>
                <a:cxn ang="0">
                  <a:pos x="66" y="16"/>
                </a:cxn>
                <a:cxn ang="0">
                  <a:pos x="18" y="3"/>
                </a:cxn>
                <a:cxn ang="0">
                  <a:pos x="7" y="0"/>
                </a:cxn>
                <a:cxn ang="0">
                  <a:pos x="2" y="3"/>
                </a:cxn>
                <a:cxn ang="0">
                  <a:pos x="0" y="6"/>
                </a:cxn>
                <a:cxn ang="0">
                  <a:pos x="2" y="16"/>
                </a:cxn>
              </a:cxnLst>
              <a:rect l="0" t="0" r="r" b="b"/>
              <a:pathLst>
                <a:path w="67" h="17">
                  <a:moveTo>
                    <a:pt x="66" y="16"/>
                  </a:moveTo>
                  <a:lnTo>
                    <a:pt x="18" y="3"/>
                  </a:lnTo>
                  <a:lnTo>
                    <a:pt x="7" y="0"/>
                  </a:lnTo>
                  <a:lnTo>
                    <a:pt x="2" y="3"/>
                  </a:lnTo>
                  <a:lnTo>
                    <a:pt x="0" y="6"/>
                  </a:lnTo>
                  <a:lnTo>
                    <a:pt x="2"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5" name="Freeform 177"/>
            <p:cNvSpPr>
              <a:spLocks/>
            </p:cNvSpPr>
            <p:nvPr/>
          </p:nvSpPr>
          <p:spPr bwMode="auto">
            <a:xfrm>
              <a:off x="4921" y="2354"/>
              <a:ext cx="121" cy="139"/>
            </a:xfrm>
            <a:custGeom>
              <a:avLst/>
              <a:gdLst/>
              <a:ahLst/>
              <a:cxnLst>
                <a:cxn ang="0">
                  <a:pos x="120" y="138"/>
                </a:cxn>
                <a:cxn ang="0">
                  <a:pos x="33" y="60"/>
                </a:cxn>
                <a:cxn ang="0">
                  <a:pos x="0" y="0"/>
                </a:cxn>
              </a:cxnLst>
              <a:rect l="0" t="0" r="r" b="b"/>
              <a:pathLst>
                <a:path w="121" h="139">
                  <a:moveTo>
                    <a:pt x="120" y="138"/>
                  </a:moveTo>
                  <a:lnTo>
                    <a:pt x="33" y="60"/>
                  </a:lnTo>
                  <a:lnTo>
                    <a:pt x="0"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6" name="Line 178"/>
            <p:cNvSpPr>
              <a:spLocks noChangeShapeType="1"/>
            </p:cNvSpPr>
            <p:nvPr/>
          </p:nvSpPr>
          <p:spPr bwMode="auto">
            <a:xfrm>
              <a:off x="4952" y="2418"/>
              <a:ext cx="46" cy="3"/>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87" name="Freeform 179"/>
            <p:cNvSpPr>
              <a:spLocks/>
            </p:cNvSpPr>
            <p:nvPr/>
          </p:nvSpPr>
          <p:spPr bwMode="auto">
            <a:xfrm>
              <a:off x="5010" y="2383"/>
              <a:ext cx="59" cy="17"/>
            </a:xfrm>
            <a:custGeom>
              <a:avLst/>
              <a:gdLst/>
              <a:ahLst/>
              <a:cxnLst>
                <a:cxn ang="0">
                  <a:pos x="0" y="0"/>
                </a:cxn>
                <a:cxn ang="0">
                  <a:pos x="30" y="16"/>
                </a:cxn>
                <a:cxn ang="0">
                  <a:pos x="58" y="16"/>
                </a:cxn>
              </a:cxnLst>
              <a:rect l="0" t="0" r="r" b="b"/>
              <a:pathLst>
                <a:path w="59" h="17">
                  <a:moveTo>
                    <a:pt x="0" y="0"/>
                  </a:moveTo>
                  <a:lnTo>
                    <a:pt x="30" y="16"/>
                  </a:lnTo>
                  <a:lnTo>
                    <a:pt x="58"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8" name="Freeform 180"/>
            <p:cNvSpPr>
              <a:spLocks/>
            </p:cNvSpPr>
            <p:nvPr/>
          </p:nvSpPr>
          <p:spPr bwMode="auto">
            <a:xfrm>
              <a:off x="4968" y="2371"/>
              <a:ext cx="62" cy="84"/>
            </a:xfrm>
            <a:custGeom>
              <a:avLst/>
              <a:gdLst/>
              <a:ahLst/>
              <a:cxnLst>
                <a:cxn ang="0">
                  <a:pos x="7" y="0"/>
                </a:cxn>
                <a:cxn ang="0">
                  <a:pos x="0" y="15"/>
                </a:cxn>
                <a:cxn ang="0">
                  <a:pos x="5" y="49"/>
                </a:cxn>
                <a:cxn ang="0">
                  <a:pos x="35" y="78"/>
                </a:cxn>
                <a:cxn ang="0">
                  <a:pos x="61" y="83"/>
                </a:cxn>
              </a:cxnLst>
              <a:rect l="0" t="0" r="r" b="b"/>
              <a:pathLst>
                <a:path w="62" h="84">
                  <a:moveTo>
                    <a:pt x="7" y="0"/>
                  </a:moveTo>
                  <a:lnTo>
                    <a:pt x="0" y="15"/>
                  </a:lnTo>
                  <a:lnTo>
                    <a:pt x="5" y="49"/>
                  </a:lnTo>
                  <a:lnTo>
                    <a:pt x="35" y="78"/>
                  </a:lnTo>
                  <a:lnTo>
                    <a:pt x="61" y="83"/>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89" name="Line 181"/>
            <p:cNvSpPr>
              <a:spLocks noChangeShapeType="1"/>
            </p:cNvSpPr>
            <p:nvPr/>
          </p:nvSpPr>
          <p:spPr bwMode="auto">
            <a:xfrm>
              <a:off x="5011" y="2453"/>
              <a:ext cx="44" cy="36"/>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90" name="Line 182"/>
            <p:cNvSpPr>
              <a:spLocks noChangeShapeType="1"/>
            </p:cNvSpPr>
            <p:nvPr/>
          </p:nvSpPr>
          <p:spPr bwMode="auto">
            <a:xfrm flipH="1">
              <a:off x="5015" y="2491"/>
              <a:ext cx="51" cy="1"/>
            </a:xfrm>
            <a:prstGeom prst="line">
              <a:avLst/>
            </a:prstGeom>
            <a:grpFill/>
            <a:ln w="12700">
              <a:solidFill>
                <a:srgbClr val="000000"/>
              </a:solidFill>
              <a:round/>
              <a:headEnd type="none" w="sm" len="sm"/>
              <a:tailEnd type="none" w="sm" len="sm"/>
            </a:ln>
            <a:effectLst/>
          </p:spPr>
          <p:txBody>
            <a:bodyPr wrap="none" anchor="ctr"/>
            <a:lstStyle/>
            <a:p>
              <a:pPr algn="ctr" eaLnBrk="0" hangingPunct="0">
                <a:defRPr/>
              </a:pPr>
              <a:endParaRPr lang="en-US"/>
            </a:p>
          </p:txBody>
        </p:sp>
        <p:sp>
          <p:nvSpPr>
            <p:cNvPr id="17591" name="Freeform 183"/>
            <p:cNvSpPr>
              <a:spLocks/>
            </p:cNvSpPr>
            <p:nvPr/>
          </p:nvSpPr>
          <p:spPr bwMode="auto">
            <a:xfrm>
              <a:off x="4894" y="2328"/>
              <a:ext cx="17" cy="19"/>
            </a:xfrm>
            <a:custGeom>
              <a:avLst/>
              <a:gdLst/>
              <a:ahLst/>
              <a:cxnLst>
                <a:cxn ang="0">
                  <a:pos x="16" y="15"/>
                </a:cxn>
                <a:cxn ang="0">
                  <a:pos x="14" y="8"/>
                </a:cxn>
                <a:cxn ang="0">
                  <a:pos x="16" y="1"/>
                </a:cxn>
                <a:cxn ang="0">
                  <a:pos x="14" y="0"/>
                </a:cxn>
                <a:cxn ang="0">
                  <a:pos x="8" y="0"/>
                </a:cxn>
                <a:cxn ang="0">
                  <a:pos x="2" y="0"/>
                </a:cxn>
                <a:cxn ang="0">
                  <a:pos x="1" y="1"/>
                </a:cxn>
                <a:cxn ang="0">
                  <a:pos x="0" y="8"/>
                </a:cxn>
                <a:cxn ang="0">
                  <a:pos x="0" y="14"/>
                </a:cxn>
                <a:cxn ang="0">
                  <a:pos x="1" y="16"/>
                </a:cxn>
                <a:cxn ang="0">
                  <a:pos x="7" y="18"/>
                </a:cxn>
                <a:cxn ang="0">
                  <a:pos x="13" y="16"/>
                </a:cxn>
                <a:cxn ang="0">
                  <a:pos x="16" y="15"/>
                </a:cxn>
              </a:cxnLst>
              <a:rect l="0" t="0" r="r" b="b"/>
              <a:pathLst>
                <a:path w="17" h="19">
                  <a:moveTo>
                    <a:pt x="16" y="15"/>
                  </a:moveTo>
                  <a:lnTo>
                    <a:pt x="14" y="8"/>
                  </a:lnTo>
                  <a:lnTo>
                    <a:pt x="16" y="1"/>
                  </a:lnTo>
                  <a:lnTo>
                    <a:pt x="14" y="0"/>
                  </a:lnTo>
                  <a:lnTo>
                    <a:pt x="8" y="0"/>
                  </a:lnTo>
                  <a:lnTo>
                    <a:pt x="2" y="0"/>
                  </a:lnTo>
                  <a:lnTo>
                    <a:pt x="1" y="1"/>
                  </a:lnTo>
                  <a:lnTo>
                    <a:pt x="0" y="8"/>
                  </a:lnTo>
                  <a:lnTo>
                    <a:pt x="0" y="14"/>
                  </a:lnTo>
                  <a:lnTo>
                    <a:pt x="1" y="16"/>
                  </a:lnTo>
                  <a:lnTo>
                    <a:pt x="7" y="18"/>
                  </a:lnTo>
                  <a:lnTo>
                    <a:pt x="13" y="16"/>
                  </a:lnTo>
                  <a:lnTo>
                    <a:pt x="16" y="1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2" name="Freeform 184"/>
            <p:cNvSpPr>
              <a:spLocks/>
            </p:cNvSpPr>
            <p:nvPr/>
          </p:nvSpPr>
          <p:spPr bwMode="auto">
            <a:xfrm>
              <a:off x="4894" y="2331"/>
              <a:ext cx="17" cy="17"/>
            </a:xfrm>
            <a:custGeom>
              <a:avLst/>
              <a:gdLst/>
              <a:ahLst/>
              <a:cxnLst>
                <a:cxn ang="0">
                  <a:pos x="12" y="16"/>
                </a:cxn>
                <a:cxn ang="0">
                  <a:pos x="0" y="12"/>
                </a:cxn>
                <a:cxn ang="0">
                  <a:pos x="0" y="4"/>
                </a:cxn>
                <a:cxn ang="0">
                  <a:pos x="4" y="0"/>
                </a:cxn>
                <a:cxn ang="0">
                  <a:pos x="16" y="4"/>
                </a:cxn>
                <a:cxn ang="0">
                  <a:pos x="16" y="12"/>
                </a:cxn>
                <a:cxn ang="0">
                  <a:pos x="12" y="16"/>
                </a:cxn>
              </a:cxnLst>
              <a:rect l="0" t="0" r="r" b="b"/>
              <a:pathLst>
                <a:path w="17" h="17">
                  <a:moveTo>
                    <a:pt x="12" y="16"/>
                  </a:moveTo>
                  <a:lnTo>
                    <a:pt x="0" y="12"/>
                  </a:lnTo>
                  <a:lnTo>
                    <a:pt x="0" y="4"/>
                  </a:lnTo>
                  <a:lnTo>
                    <a:pt x="4" y="0"/>
                  </a:lnTo>
                  <a:lnTo>
                    <a:pt x="16" y="4"/>
                  </a:lnTo>
                  <a:lnTo>
                    <a:pt x="16" y="12"/>
                  </a:lnTo>
                  <a:lnTo>
                    <a:pt x="12"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3" name="Freeform 185"/>
            <p:cNvSpPr>
              <a:spLocks/>
            </p:cNvSpPr>
            <p:nvPr/>
          </p:nvSpPr>
          <p:spPr bwMode="auto">
            <a:xfrm>
              <a:off x="4841" y="2325"/>
              <a:ext cx="17" cy="19"/>
            </a:xfrm>
            <a:custGeom>
              <a:avLst/>
              <a:gdLst/>
              <a:ahLst/>
              <a:cxnLst>
                <a:cxn ang="0">
                  <a:pos x="16" y="15"/>
                </a:cxn>
                <a:cxn ang="0">
                  <a:pos x="16" y="3"/>
                </a:cxn>
                <a:cxn ang="0">
                  <a:pos x="16" y="1"/>
                </a:cxn>
                <a:cxn ang="0">
                  <a:pos x="14" y="1"/>
                </a:cxn>
                <a:cxn ang="0">
                  <a:pos x="9" y="0"/>
                </a:cxn>
                <a:cxn ang="0">
                  <a:pos x="2" y="1"/>
                </a:cxn>
                <a:cxn ang="0">
                  <a:pos x="1" y="2"/>
                </a:cxn>
                <a:cxn ang="0">
                  <a:pos x="0" y="15"/>
                </a:cxn>
                <a:cxn ang="0">
                  <a:pos x="2" y="18"/>
                </a:cxn>
                <a:cxn ang="0">
                  <a:pos x="9" y="18"/>
                </a:cxn>
                <a:cxn ang="0">
                  <a:pos x="14" y="18"/>
                </a:cxn>
                <a:cxn ang="0">
                  <a:pos x="16" y="15"/>
                </a:cxn>
              </a:cxnLst>
              <a:rect l="0" t="0" r="r" b="b"/>
              <a:pathLst>
                <a:path w="17" h="19">
                  <a:moveTo>
                    <a:pt x="16" y="15"/>
                  </a:moveTo>
                  <a:lnTo>
                    <a:pt x="16" y="3"/>
                  </a:lnTo>
                  <a:lnTo>
                    <a:pt x="16" y="1"/>
                  </a:lnTo>
                  <a:lnTo>
                    <a:pt x="14" y="1"/>
                  </a:lnTo>
                  <a:lnTo>
                    <a:pt x="9" y="0"/>
                  </a:lnTo>
                  <a:lnTo>
                    <a:pt x="2" y="1"/>
                  </a:lnTo>
                  <a:lnTo>
                    <a:pt x="1" y="2"/>
                  </a:lnTo>
                  <a:lnTo>
                    <a:pt x="0" y="15"/>
                  </a:lnTo>
                  <a:lnTo>
                    <a:pt x="2" y="18"/>
                  </a:lnTo>
                  <a:lnTo>
                    <a:pt x="9" y="18"/>
                  </a:lnTo>
                  <a:lnTo>
                    <a:pt x="14" y="18"/>
                  </a:lnTo>
                  <a:lnTo>
                    <a:pt x="16" y="15"/>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4" name="Freeform 186"/>
            <p:cNvSpPr>
              <a:spLocks/>
            </p:cNvSpPr>
            <p:nvPr/>
          </p:nvSpPr>
          <p:spPr bwMode="auto">
            <a:xfrm>
              <a:off x="4566" y="2302"/>
              <a:ext cx="17" cy="17"/>
            </a:xfrm>
            <a:custGeom>
              <a:avLst/>
              <a:gdLst/>
              <a:ahLst/>
              <a:cxnLst>
                <a:cxn ang="0">
                  <a:pos x="14" y="14"/>
                </a:cxn>
                <a:cxn ang="0">
                  <a:pos x="16" y="0"/>
                </a:cxn>
                <a:cxn ang="0">
                  <a:pos x="5" y="0"/>
                </a:cxn>
                <a:cxn ang="0">
                  <a:pos x="0" y="16"/>
                </a:cxn>
                <a:cxn ang="0">
                  <a:pos x="14" y="14"/>
                </a:cxn>
              </a:cxnLst>
              <a:rect l="0" t="0" r="r" b="b"/>
              <a:pathLst>
                <a:path w="17" h="17">
                  <a:moveTo>
                    <a:pt x="14" y="14"/>
                  </a:moveTo>
                  <a:lnTo>
                    <a:pt x="16" y="0"/>
                  </a:lnTo>
                  <a:lnTo>
                    <a:pt x="5" y="0"/>
                  </a:lnTo>
                  <a:lnTo>
                    <a:pt x="0" y="16"/>
                  </a:lnTo>
                  <a:lnTo>
                    <a:pt x="14" y="14"/>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5" name="Freeform 187"/>
            <p:cNvSpPr>
              <a:spLocks/>
            </p:cNvSpPr>
            <p:nvPr/>
          </p:nvSpPr>
          <p:spPr bwMode="auto">
            <a:xfrm>
              <a:off x="4556" y="2302"/>
              <a:ext cx="17" cy="17"/>
            </a:xfrm>
            <a:custGeom>
              <a:avLst/>
              <a:gdLst/>
              <a:ahLst/>
              <a:cxnLst>
                <a:cxn ang="0">
                  <a:pos x="11" y="16"/>
                </a:cxn>
                <a:cxn ang="0">
                  <a:pos x="16" y="0"/>
                </a:cxn>
                <a:cxn ang="0">
                  <a:pos x="8" y="0"/>
                </a:cxn>
                <a:cxn ang="0">
                  <a:pos x="0" y="10"/>
                </a:cxn>
                <a:cxn ang="0">
                  <a:pos x="11" y="16"/>
                </a:cxn>
              </a:cxnLst>
              <a:rect l="0" t="0" r="r" b="b"/>
              <a:pathLst>
                <a:path w="17" h="17">
                  <a:moveTo>
                    <a:pt x="11" y="16"/>
                  </a:moveTo>
                  <a:lnTo>
                    <a:pt x="16" y="0"/>
                  </a:lnTo>
                  <a:lnTo>
                    <a:pt x="8" y="0"/>
                  </a:lnTo>
                  <a:lnTo>
                    <a:pt x="0" y="10"/>
                  </a:lnTo>
                  <a:lnTo>
                    <a:pt x="11"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6" name="Freeform 188"/>
            <p:cNvSpPr>
              <a:spLocks/>
            </p:cNvSpPr>
            <p:nvPr/>
          </p:nvSpPr>
          <p:spPr bwMode="auto">
            <a:xfrm>
              <a:off x="4548" y="2297"/>
              <a:ext cx="17" cy="17"/>
            </a:xfrm>
            <a:custGeom>
              <a:avLst/>
              <a:gdLst/>
              <a:ahLst/>
              <a:cxnLst>
                <a:cxn ang="0">
                  <a:pos x="0" y="5"/>
                </a:cxn>
                <a:cxn ang="0">
                  <a:pos x="10" y="16"/>
                </a:cxn>
                <a:cxn ang="0">
                  <a:pos x="16" y="7"/>
                </a:cxn>
                <a:cxn ang="0">
                  <a:pos x="8" y="0"/>
                </a:cxn>
              </a:cxnLst>
              <a:rect l="0" t="0" r="r" b="b"/>
              <a:pathLst>
                <a:path w="17" h="17">
                  <a:moveTo>
                    <a:pt x="0" y="5"/>
                  </a:moveTo>
                  <a:lnTo>
                    <a:pt x="10" y="16"/>
                  </a:lnTo>
                  <a:lnTo>
                    <a:pt x="16" y="7"/>
                  </a:lnTo>
                  <a:lnTo>
                    <a:pt x="8" y="0"/>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7" name="Freeform 189"/>
            <p:cNvSpPr>
              <a:spLocks/>
            </p:cNvSpPr>
            <p:nvPr/>
          </p:nvSpPr>
          <p:spPr bwMode="auto">
            <a:xfrm>
              <a:off x="4559" y="2293"/>
              <a:ext cx="17" cy="17"/>
            </a:xfrm>
            <a:custGeom>
              <a:avLst/>
              <a:gdLst/>
              <a:ahLst/>
              <a:cxnLst>
                <a:cxn ang="0">
                  <a:pos x="0" y="6"/>
                </a:cxn>
                <a:cxn ang="0">
                  <a:pos x="9" y="16"/>
                </a:cxn>
                <a:cxn ang="0">
                  <a:pos x="16" y="9"/>
                </a:cxn>
                <a:cxn ang="0">
                  <a:pos x="6" y="0"/>
                </a:cxn>
                <a:cxn ang="0">
                  <a:pos x="0" y="6"/>
                </a:cxn>
              </a:cxnLst>
              <a:rect l="0" t="0" r="r" b="b"/>
              <a:pathLst>
                <a:path w="17" h="17">
                  <a:moveTo>
                    <a:pt x="0" y="6"/>
                  </a:moveTo>
                  <a:lnTo>
                    <a:pt x="9" y="16"/>
                  </a:lnTo>
                  <a:lnTo>
                    <a:pt x="16" y="9"/>
                  </a:lnTo>
                  <a:lnTo>
                    <a:pt x="6" y="0"/>
                  </a:lnTo>
                  <a:lnTo>
                    <a:pt x="0" y="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8" name="Freeform 190"/>
            <p:cNvSpPr>
              <a:spLocks/>
            </p:cNvSpPr>
            <p:nvPr/>
          </p:nvSpPr>
          <p:spPr bwMode="auto">
            <a:xfrm>
              <a:off x="4562" y="2299"/>
              <a:ext cx="17" cy="17"/>
            </a:xfrm>
            <a:custGeom>
              <a:avLst/>
              <a:gdLst/>
              <a:ahLst/>
              <a:cxnLst>
                <a:cxn ang="0">
                  <a:pos x="13" y="16"/>
                </a:cxn>
                <a:cxn ang="0">
                  <a:pos x="16" y="11"/>
                </a:cxn>
                <a:cxn ang="0">
                  <a:pos x="6" y="0"/>
                </a:cxn>
                <a:cxn ang="0">
                  <a:pos x="0" y="16"/>
                </a:cxn>
                <a:cxn ang="0">
                  <a:pos x="13" y="16"/>
                </a:cxn>
              </a:cxnLst>
              <a:rect l="0" t="0" r="r" b="b"/>
              <a:pathLst>
                <a:path w="17" h="17">
                  <a:moveTo>
                    <a:pt x="13" y="16"/>
                  </a:moveTo>
                  <a:lnTo>
                    <a:pt x="16" y="11"/>
                  </a:lnTo>
                  <a:lnTo>
                    <a:pt x="6" y="0"/>
                  </a:lnTo>
                  <a:lnTo>
                    <a:pt x="0" y="16"/>
                  </a:lnTo>
                  <a:lnTo>
                    <a:pt x="13" y="16"/>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sp>
          <p:nvSpPr>
            <p:cNvPr id="17599" name="Freeform 191"/>
            <p:cNvSpPr>
              <a:spLocks/>
            </p:cNvSpPr>
            <p:nvPr/>
          </p:nvSpPr>
          <p:spPr bwMode="auto">
            <a:xfrm>
              <a:off x="4532" y="2308"/>
              <a:ext cx="25" cy="17"/>
            </a:xfrm>
            <a:custGeom>
              <a:avLst/>
              <a:gdLst/>
              <a:ahLst/>
              <a:cxnLst>
                <a:cxn ang="0">
                  <a:pos x="24" y="0"/>
                </a:cxn>
                <a:cxn ang="0">
                  <a:pos x="18" y="11"/>
                </a:cxn>
                <a:cxn ang="0">
                  <a:pos x="12" y="16"/>
                </a:cxn>
                <a:cxn ang="0">
                  <a:pos x="5" y="11"/>
                </a:cxn>
                <a:cxn ang="0">
                  <a:pos x="0" y="4"/>
                </a:cxn>
              </a:cxnLst>
              <a:rect l="0" t="0" r="r" b="b"/>
              <a:pathLst>
                <a:path w="25" h="17">
                  <a:moveTo>
                    <a:pt x="24" y="0"/>
                  </a:moveTo>
                  <a:lnTo>
                    <a:pt x="18" y="11"/>
                  </a:lnTo>
                  <a:lnTo>
                    <a:pt x="12" y="16"/>
                  </a:lnTo>
                  <a:lnTo>
                    <a:pt x="5" y="11"/>
                  </a:lnTo>
                  <a:lnTo>
                    <a:pt x="0" y="4"/>
                  </a:lnTo>
                </a:path>
              </a:pathLst>
            </a:custGeom>
            <a:grpFill/>
            <a:ln w="12700" cap="rnd" cmpd="sng">
              <a:solidFill>
                <a:srgbClr val="000000"/>
              </a:solidFill>
              <a:prstDash val="solid"/>
              <a:round/>
              <a:headEnd type="none" w="sm" len="sm"/>
              <a:tailEnd type="none" w="sm" len="sm"/>
            </a:ln>
            <a:effectLst/>
          </p:spPr>
          <p:txBody>
            <a:bodyPr/>
            <a:lstStyle/>
            <a:p>
              <a:pPr algn="ctr" eaLnBrk="0" hangingPunct="0">
                <a:defRPr/>
              </a:pPr>
              <a:endParaRPr lang="en-US"/>
            </a:p>
          </p:txBody>
        </p:sp>
      </p:grpSp>
    </p:spTree>
    <p:extLst>
      <p:ext uri="{BB962C8B-B14F-4D97-AF65-F5344CB8AC3E}">
        <p14:creationId xmlns:p14="http://schemas.microsoft.com/office/powerpoint/2010/main" val="14956630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3007591" y="0"/>
            <a:ext cx="3139806" cy="1143000"/>
          </a:xfrm>
        </p:spPr>
        <p:txBody>
          <a:bodyPr>
            <a:normAutofit/>
            <a:scene3d>
              <a:camera prst="orthographicFront"/>
              <a:lightRig rig="soft" dir="t">
                <a:rot lat="0" lon="0" rev="16800000"/>
              </a:lightRig>
            </a:scene3d>
            <a:sp3d prstMaterial="softEdge">
              <a:bevelT w="38100" h="38100"/>
            </a:sp3d>
          </a:bodyPr>
          <a:lstStyle/>
          <a:p>
            <a:pPr algn="ctr" eaLnBrk="1" fontAlgn="auto" hangingPunct="1">
              <a:spcAft>
                <a:spcPts val="0"/>
              </a:spcAft>
              <a:defRPr/>
            </a:pPr>
            <a:r>
              <a:rPr lang="en-US" sz="2800" b="1">
                <a:solidFill>
                  <a:schemeClr val="accent2">
                    <a:lumMod val="75000"/>
                  </a:schemeClr>
                </a:solidFill>
                <a:latin typeface="+mn-lt"/>
              </a:rPr>
              <a:t>Look Ahead</a:t>
            </a:r>
          </a:p>
        </p:txBody>
      </p:sp>
      <p:sp>
        <p:nvSpPr>
          <p:cNvPr id="33794" name="Rectangle 3"/>
          <p:cNvSpPr>
            <a:spLocks noGrp="1" noChangeArrowheads="1"/>
          </p:cNvSpPr>
          <p:nvPr>
            <p:ph sz="half" idx="4294967295"/>
          </p:nvPr>
        </p:nvSpPr>
        <p:spPr>
          <a:xfrm>
            <a:off x="0" y="1361501"/>
            <a:ext cx="4956088" cy="4349750"/>
          </a:xfrm>
        </p:spPr>
        <p:txBody>
          <a:bodyPr vert="horz" wrap="square" lIns="91440" tIns="45720" rIns="91440" bIns="45720" numCol="1" anchor="t" anchorCtr="0" compatLnSpc="1">
            <a:prstTxWarp prst="textNoShape">
              <a:avLst/>
            </a:prstTxWarp>
            <a:noAutofit/>
          </a:bodyPr>
          <a:lstStyle/>
          <a:p>
            <a:pPr eaLnBrk="1" hangingPunct="1">
              <a:lnSpc>
                <a:spcPct val="110000"/>
              </a:lnSpc>
            </a:pPr>
            <a:r>
              <a:rPr lang="en-US" sz="2000"/>
              <a:t>The NTR identifies System Time</a:t>
            </a:r>
            <a:endParaRPr lang="en-US" sz="2000">
              <a:cs typeface="Arial"/>
            </a:endParaRPr>
          </a:p>
          <a:p>
            <a:pPr lvl="1" eaLnBrk="1" hangingPunct="1">
              <a:lnSpc>
                <a:spcPct val="110000"/>
              </a:lnSpc>
              <a:buFont typeface="Wingdings"/>
              <a:buChar char="§"/>
            </a:pPr>
            <a:r>
              <a:rPr lang="en-US" sz="2000"/>
              <a:t>Transmits a different net entry message at the beginning of each frame</a:t>
            </a:r>
            <a:endParaRPr lang="en-US" sz="2000">
              <a:cs typeface="Arial"/>
            </a:endParaRPr>
          </a:p>
          <a:p>
            <a:pPr eaLnBrk="1" hangingPunct="1">
              <a:lnSpc>
                <a:spcPct val="110000"/>
              </a:lnSpc>
            </a:pPr>
            <a:r>
              <a:rPr lang="en-US" sz="2000"/>
              <a:t>All units entering must guess at that time</a:t>
            </a:r>
            <a:endParaRPr lang="en-US" sz="2000">
              <a:cs typeface="Arial"/>
            </a:endParaRPr>
          </a:p>
          <a:p>
            <a:pPr lvl="1" eaLnBrk="1" hangingPunct="1">
              <a:lnSpc>
                <a:spcPct val="110000"/>
              </a:lnSpc>
              <a:buFont typeface="Wingdings"/>
              <a:buChar char="§"/>
            </a:pPr>
            <a:r>
              <a:rPr lang="en-US" sz="2000"/>
              <a:t>Entered time should be as accurate as possible (+- 6 sec recommended)</a:t>
            </a:r>
            <a:endParaRPr lang="en-US" sz="2000">
              <a:cs typeface="Arial"/>
            </a:endParaRPr>
          </a:p>
          <a:p>
            <a:pPr eaLnBrk="1" hangingPunct="1">
              <a:lnSpc>
                <a:spcPct val="110000"/>
              </a:lnSpc>
            </a:pPr>
            <a:r>
              <a:rPr lang="en-US" sz="2000"/>
              <a:t>The entered uncertainty is used to calculate the proper reception codes</a:t>
            </a:r>
            <a:endParaRPr lang="en-US" sz="2000">
              <a:cs typeface="Arial"/>
            </a:endParaRPr>
          </a:p>
          <a:p>
            <a:pPr lvl="1" eaLnBrk="1" hangingPunct="1">
              <a:lnSpc>
                <a:spcPct val="110000"/>
              </a:lnSpc>
              <a:buFont typeface="Wingdings"/>
              <a:buChar char="§"/>
            </a:pPr>
            <a:r>
              <a:rPr lang="en-US" sz="2000"/>
              <a:t>Establishes the look window</a:t>
            </a:r>
            <a:endParaRPr lang="en-US" sz="2000">
              <a:cs typeface="Arial"/>
            </a:endParaRPr>
          </a:p>
        </p:txBody>
      </p:sp>
      <p:grpSp>
        <p:nvGrpSpPr>
          <p:cNvPr id="33795" name="Group 4"/>
          <p:cNvGrpSpPr>
            <a:grpSpLocks/>
          </p:cNvGrpSpPr>
          <p:nvPr/>
        </p:nvGrpSpPr>
        <p:grpSpPr bwMode="auto">
          <a:xfrm>
            <a:off x="5613400" y="1365250"/>
            <a:ext cx="3359150" cy="5270565"/>
            <a:chOff x="3076" y="604"/>
            <a:chExt cx="2499" cy="3869"/>
          </a:xfrm>
        </p:grpSpPr>
        <p:grpSp>
          <p:nvGrpSpPr>
            <p:cNvPr id="33796" name="Group 5"/>
            <p:cNvGrpSpPr>
              <a:grpSpLocks/>
            </p:cNvGrpSpPr>
            <p:nvPr/>
          </p:nvGrpSpPr>
          <p:grpSpPr bwMode="auto">
            <a:xfrm>
              <a:off x="3097" y="1633"/>
              <a:ext cx="2478" cy="240"/>
              <a:chOff x="3150" y="1866"/>
              <a:chExt cx="2388" cy="240"/>
            </a:xfrm>
          </p:grpSpPr>
          <p:sp>
            <p:nvSpPr>
              <p:cNvPr id="163" name="Rectangle 6"/>
              <p:cNvSpPr>
                <a:spLocks noChangeArrowheads="1"/>
              </p:cNvSpPr>
              <p:nvPr/>
            </p:nvSpPr>
            <p:spPr bwMode="auto">
              <a:xfrm>
                <a:off x="3150" y="1866"/>
                <a:ext cx="473" cy="240"/>
              </a:xfrm>
              <a:prstGeom prst="rect">
                <a:avLst/>
              </a:prstGeom>
              <a:solidFill>
                <a:srgbClr val="FF99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164" name="Rectangle 7"/>
              <p:cNvSpPr>
                <a:spLocks noChangeArrowheads="1"/>
              </p:cNvSpPr>
              <p:nvPr/>
            </p:nvSpPr>
            <p:spPr bwMode="auto">
              <a:xfrm>
                <a:off x="3629" y="1866"/>
                <a:ext cx="472" cy="240"/>
              </a:xfrm>
              <a:prstGeom prst="rect">
                <a:avLst/>
              </a:prstGeom>
              <a:solidFill>
                <a:srgbClr val="FF99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165" name="Rectangle 8"/>
              <p:cNvSpPr>
                <a:spLocks noChangeArrowheads="1"/>
              </p:cNvSpPr>
              <p:nvPr/>
            </p:nvSpPr>
            <p:spPr bwMode="auto">
              <a:xfrm>
                <a:off x="4110" y="1866"/>
                <a:ext cx="470" cy="240"/>
              </a:xfrm>
              <a:prstGeom prst="rect">
                <a:avLst/>
              </a:prstGeom>
              <a:solidFill>
                <a:srgbClr val="FF99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166" name="Rectangle 9"/>
              <p:cNvSpPr>
                <a:spLocks noChangeArrowheads="1"/>
              </p:cNvSpPr>
              <p:nvPr/>
            </p:nvSpPr>
            <p:spPr bwMode="auto">
              <a:xfrm>
                <a:off x="4587" y="1866"/>
                <a:ext cx="472" cy="240"/>
              </a:xfrm>
              <a:prstGeom prst="rect">
                <a:avLst/>
              </a:prstGeom>
              <a:solidFill>
                <a:srgbClr val="FF99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167" name="Rectangle 10"/>
              <p:cNvSpPr>
                <a:spLocks noChangeArrowheads="1"/>
              </p:cNvSpPr>
              <p:nvPr/>
            </p:nvSpPr>
            <p:spPr bwMode="auto">
              <a:xfrm>
                <a:off x="5065" y="1866"/>
                <a:ext cx="473" cy="240"/>
              </a:xfrm>
              <a:prstGeom prst="rect">
                <a:avLst/>
              </a:prstGeom>
              <a:solidFill>
                <a:srgbClr val="FF99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grpSp>
        <p:sp>
          <p:nvSpPr>
            <p:cNvPr id="119" name="Rectangle 11"/>
            <p:cNvSpPr>
              <a:spLocks noChangeArrowheads="1"/>
            </p:cNvSpPr>
            <p:nvPr/>
          </p:nvSpPr>
          <p:spPr bwMode="auto">
            <a:xfrm>
              <a:off x="3528" y="1614"/>
              <a:ext cx="351" cy="336"/>
            </a:xfrm>
            <a:prstGeom prst="rect">
              <a:avLst/>
            </a:prstGeom>
            <a:noFill/>
            <a:ln w="9525">
              <a:noFill/>
              <a:miter lim="800000"/>
              <a:headEnd/>
              <a:tailEnd/>
            </a:ln>
            <a:effectLst/>
          </p:spPr>
          <p:txBody>
            <a:bodyPr wrap="none" lIns="92075" tIns="46038" rIns="92075" bIns="46038">
              <a:spAutoFit/>
            </a:bodyPr>
            <a:lstStyle/>
            <a:p>
              <a:pPr algn="ctr" fontAlgn="auto">
                <a:spcBef>
                  <a:spcPts val="0"/>
                </a:spcBef>
                <a:spcAft>
                  <a:spcPts val="0"/>
                </a:spcAft>
                <a:defRPr/>
              </a:pPr>
              <a:r>
                <a:rPr lang="en-US" sz="1800" kern="0">
                  <a:solidFill>
                    <a:srgbClr val="000000"/>
                  </a:solidFill>
                  <a:latin typeface="Times New Roman" pitchFamily="18" charset="0"/>
                </a:rPr>
                <a:t>T</a:t>
              </a:r>
              <a:r>
                <a:rPr lang="en-US" sz="1800" kern="0" baseline="-25000">
                  <a:solidFill>
                    <a:srgbClr val="000000"/>
                  </a:solidFill>
                  <a:latin typeface="Times New Roman" pitchFamily="18" charset="0"/>
                </a:rPr>
                <a:t>0</a:t>
              </a:r>
            </a:p>
          </p:txBody>
        </p:sp>
        <p:sp>
          <p:nvSpPr>
            <p:cNvPr id="120" name="Rectangle 12"/>
            <p:cNvSpPr>
              <a:spLocks noChangeArrowheads="1"/>
            </p:cNvSpPr>
            <p:nvPr/>
          </p:nvSpPr>
          <p:spPr bwMode="auto">
            <a:xfrm>
              <a:off x="4036" y="1613"/>
              <a:ext cx="351" cy="336"/>
            </a:xfrm>
            <a:prstGeom prst="rect">
              <a:avLst/>
            </a:prstGeom>
            <a:noFill/>
            <a:ln w="9525">
              <a:noFill/>
              <a:miter lim="800000"/>
              <a:headEnd/>
              <a:tailEnd/>
            </a:ln>
            <a:effectLst/>
          </p:spPr>
          <p:txBody>
            <a:bodyPr wrap="none" lIns="92075" tIns="46038" rIns="92075" bIns="46038">
              <a:spAutoFit/>
            </a:bodyPr>
            <a:lstStyle/>
            <a:p>
              <a:pPr algn="ctr" fontAlgn="auto">
                <a:spcBef>
                  <a:spcPts val="0"/>
                </a:spcBef>
                <a:spcAft>
                  <a:spcPts val="0"/>
                </a:spcAft>
                <a:defRPr/>
              </a:pPr>
              <a:r>
                <a:rPr lang="en-US" sz="1800" kern="0">
                  <a:solidFill>
                    <a:srgbClr val="000000"/>
                  </a:solidFill>
                  <a:latin typeface="Times New Roman" pitchFamily="18" charset="0"/>
                </a:rPr>
                <a:t>T</a:t>
              </a:r>
              <a:r>
                <a:rPr lang="en-US" sz="1800" kern="0" baseline="-25000">
                  <a:solidFill>
                    <a:srgbClr val="000000"/>
                  </a:solidFill>
                  <a:latin typeface="Times New Roman" pitchFamily="18" charset="0"/>
                </a:rPr>
                <a:t>1</a:t>
              </a:r>
            </a:p>
          </p:txBody>
        </p:sp>
        <p:grpSp>
          <p:nvGrpSpPr>
            <p:cNvPr id="33799" name="Group 13"/>
            <p:cNvGrpSpPr>
              <a:grpSpLocks/>
            </p:cNvGrpSpPr>
            <p:nvPr/>
          </p:nvGrpSpPr>
          <p:grpSpPr bwMode="auto">
            <a:xfrm>
              <a:off x="3237" y="2538"/>
              <a:ext cx="1507" cy="226"/>
              <a:chOff x="2918" y="2429"/>
              <a:chExt cx="1507" cy="226"/>
            </a:xfrm>
          </p:grpSpPr>
          <p:sp>
            <p:nvSpPr>
              <p:cNvPr id="161" name="Rectangle 14"/>
              <p:cNvSpPr>
                <a:spLocks noChangeArrowheads="1"/>
              </p:cNvSpPr>
              <p:nvPr/>
            </p:nvSpPr>
            <p:spPr bwMode="auto">
              <a:xfrm>
                <a:off x="2918" y="2429"/>
                <a:ext cx="751" cy="226"/>
              </a:xfrm>
              <a:prstGeom prst="rect">
                <a:avLst/>
              </a:prstGeom>
              <a:solidFill>
                <a:srgbClr val="F57B49"/>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162" name="Rectangle 15"/>
              <p:cNvSpPr>
                <a:spLocks noChangeArrowheads="1"/>
              </p:cNvSpPr>
              <p:nvPr/>
            </p:nvSpPr>
            <p:spPr bwMode="auto">
              <a:xfrm>
                <a:off x="3671" y="2429"/>
                <a:ext cx="750" cy="226"/>
              </a:xfrm>
              <a:prstGeom prst="rect">
                <a:avLst/>
              </a:prstGeom>
              <a:solidFill>
                <a:srgbClr val="F57B49"/>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grpSp>
        <p:sp>
          <p:nvSpPr>
            <p:cNvPr id="122" name="Rectangle 16"/>
            <p:cNvSpPr>
              <a:spLocks noChangeArrowheads="1"/>
            </p:cNvSpPr>
            <p:nvPr/>
          </p:nvSpPr>
          <p:spPr bwMode="auto">
            <a:xfrm>
              <a:off x="3182" y="2499"/>
              <a:ext cx="351" cy="336"/>
            </a:xfrm>
            <a:prstGeom prst="rect">
              <a:avLst/>
            </a:prstGeom>
            <a:noFill/>
            <a:ln w="9525">
              <a:noFill/>
              <a:miter lim="800000"/>
              <a:headEnd/>
              <a:tailEnd/>
            </a:ln>
            <a:effectLst/>
          </p:spPr>
          <p:txBody>
            <a:bodyPr wrap="none" lIns="92075" tIns="46038" rIns="92075" bIns="46038">
              <a:spAutoFit/>
            </a:bodyPr>
            <a:lstStyle/>
            <a:p>
              <a:pPr algn="ctr" fontAlgn="auto">
                <a:spcBef>
                  <a:spcPts val="0"/>
                </a:spcBef>
                <a:spcAft>
                  <a:spcPts val="0"/>
                </a:spcAft>
                <a:defRPr/>
              </a:pPr>
              <a:r>
                <a:rPr lang="en-US" sz="1800" kern="0">
                  <a:solidFill>
                    <a:sysClr val="windowText" lastClr="000000"/>
                  </a:solidFill>
                  <a:latin typeface="Times New Roman" pitchFamily="18" charset="0"/>
                </a:rPr>
                <a:t>T</a:t>
              </a:r>
              <a:r>
                <a:rPr lang="en-US" sz="1800" kern="0" baseline="-25000">
                  <a:solidFill>
                    <a:sysClr val="windowText" lastClr="000000"/>
                  </a:solidFill>
                  <a:latin typeface="Times New Roman" pitchFamily="18" charset="0"/>
                </a:rPr>
                <a:t>0</a:t>
              </a:r>
              <a:endParaRPr lang="en-US" sz="1800" kern="0" baseline="-25000">
                <a:solidFill>
                  <a:srgbClr val="000000"/>
                </a:solidFill>
                <a:latin typeface="Times New Roman" pitchFamily="18" charset="0"/>
              </a:endParaRPr>
            </a:p>
          </p:txBody>
        </p:sp>
        <p:sp>
          <p:nvSpPr>
            <p:cNvPr id="123" name="Line 17"/>
            <p:cNvSpPr>
              <a:spLocks noChangeShapeType="1"/>
            </p:cNvSpPr>
            <p:nvPr/>
          </p:nvSpPr>
          <p:spPr bwMode="auto">
            <a:xfrm>
              <a:off x="3747" y="2448"/>
              <a:ext cx="993" cy="0"/>
            </a:xfrm>
            <a:prstGeom prst="line">
              <a:avLst/>
            </a:prstGeom>
            <a:noFill/>
            <a:ln w="12700">
              <a:solidFill>
                <a:schemeClr val="accent1"/>
              </a:solidFill>
              <a:round/>
              <a:headEnd type="none" w="sm" len="sm"/>
              <a:tailEnd type="stealth" w="med" len="lg"/>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124" name="Rectangle 18"/>
            <p:cNvSpPr>
              <a:spLocks noChangeArrowheads="1"/>
            </p:cNvSpPr>
            <p:nvPr/>
          </p:nvSpPr>
          <p:spPr bwMode="auto">
            <a:xfrm>
              <a:off x="3794" y="2169"/>
              <a:ext cx="527" cy="336"/>
            </a:xfrm>
            <a:prstGeom prst="rect">
              <a:avLst/>
            </a:prstGeom>
            <a:noFill/>
            <a:ln w="9525">
              <a:noFill/>
              <a:miter lim="800000"/>
              <a:headEnd/>
              <a:tailEnd/>
            </a:ln>
            <a:effectLst/>
          </p:spPr>
          <p:txBody>
            <a:bodyPr wrap="none" lIns="92075" tIns="46038" rIns="92075" bIns="46038">
              <a:spAutoFit/>
            </a:bodyPr>
            <a:lstStyle/>
            <a:p>
              <a:pPr algn="ctr" fontAlgn="auto">
                <a:spcBef>
                  <a:spcPts val="0"/>
                </a:spcBef>
                <a:spcAft>
                  <a:spcPts val="0"/>
                </a:spcAft>
                <a:defRPr/>
              </a:pPr>
              <a:r>
                <a:rPr lang="en-US" sz="1800" kern="0">
                  <a:solidFill>
                    <a:sysClr val="windowText" lastClr="000000"/>
                  </a:solidFill>
                  <a:latin typeface="Times New Roman" pitchFamily="18" charset="0"/>
                </a:rPr>
                <a:t>2</a:t>
              </a:r>
              <a:r>
                <a:rPr lang="en-US" sz="1800" kern="0">
                  <a:solidFill>
                    <a:sysClr val="windowText" lastClr="000000"/>
                  </a:solidFill>
                  <a:latin typeface="Symbol" pitchFamily="18" charset="2"/>
                </a:rPr>
                <a:t>D</a:t>
              </a:r>
              <a:r>
                <a:rPr lang="en-US" sz="1800" kern="0">
                  <a:solidFill>
                    <a:sysClr val="windowText" lastClr="000000"/>
                  </a:solidFill>
                  <a:latin typeface="Times New Roman" pitchFamily="18" charset="0"/>
                </a:rPr>
                <a:t>T</a:t>
              </a:r>
            </a:p>
          </p:txBody>
        </p:sp>
        <p:sp>
          <p:nvSpPr>
            <p:cNvPr id="125" name="Text Box 19"/>
            <p:cNvSpPr txBox="1">
              <a:spLocks noChangeArrowheads="1"/>
            </p:cNvSpPr>
            <p:nvPr/>
          </p:nvSpPr>
          <p:spPr bwMode="auto">
            <a:xfrm rot="5400000">
              <a:off x="3334" y="2832"/>
              <a:ext cx="207" cy="573"/>
            </a:xfrm>
            <a:prstGeom prst="rect">
              <a:avLst/>
            </a:prstGeom>
            <a:noFill/>
            <a:ln w="9525">
              <a:noFill/>
              <a:miter lim="800000"/>
              <a:headEnd/>
              <a:tailEnd/>
            </a:ln>
            <a:effectLst/>
          </p:spPr>
          <p:txBody>
            <a:bodyPr lIns="92075" tIns="46038" rIns="92075" bIns="46038">
              <a:spAutoFit/>
            </a:bodyPr>
            <a:lstStyle/>
            <a:p>
              <a:pPr fontAlgn="auto">
                <a:spcBef>
                  <a:spcPct val="20000"/>
                </a:spcBef>
                <a:spcAft>
                  <a:spcPts val="0"/>
                </a:spcAft>
                <a:buClr>
                  <a:srgbClr val="FFFFFF"/>
                </a:buClr>
                <a:defRPr/>
              </a:pPr>
              <a:r>
                <a:rPr lang="en-US" sz="4400" kern="0">
                  <a:solidFill>
                    <a:schemeClr val="accent2"/>
                  </a:solidFill>
                  <a:latin typeface="Times New Roman" pitchFamily="18" charset="0"/>
                </a:rPr>
                <a:t>}</a:t>
              </a:r>
            </a:p>
          </p:txBody>
        </p:sp>
        <p:sp>
          <p:nvSpPr>
            <p:cNvPr id="126" name="Line 20"/>
            <p:cNvSpPr>
              <a:spLocks noChangeShapeType="1"/>
            </p:cNvSpPr>
            <p:nvPr/>
          </p:nvSpPr>
          <p:spPr bwMode="auto">
            <a:xfrm>
              <a:off x="3591" y="1919"/>
              <a:ext cx="1" cy="1156"/>
            </a:xfrm>
            <a:prstGeom prst="line">
              <a:avLst/>
            </a:prstGeom>
            <a:noFill/>
            <a:ln w="9525">
              <a:solidFill>
                <a:schemeClr val="accent1"/>
              </a:solidFill>
              <a:prstDash val="sysDot"/>
              <a:round/>
              <a:headEnd/>
              <a:tailEnd/>
            </a:ln>
            <a:effectLst/>
          </p:spPr>
          <p:txBody>
            <a:bodyPr wrap="none" lIns="92075" tIns="46038" rIns="92075" bIns="46038" anchor="ctr"/>
            <a:lstStyle/>
            <a:p>
              <a:pPr algn="ctr" fontAlgn="auto">
                <a:spcBef>
                  <a:spcPts val="0"/>
                </a:spcBef>
                <a:spcAft>
                  <a:spcPts val="0"/>
                </a:spcAft>
                <a:defRPr/>
              </a:pPr>
              <a:endParaRPr lang="en-US" sz="1800" kern="0">
                <a:solidFill>
                  <a:sysClr val="windowText" lastClr="000000"/>
                </a:solidFill>
              </a:endParaRPr>
            </a:p>
          </p:txBody>
        </p:sp>
        <p:sp>
          <p:nvSpPr>
            <p:cNvPr id="127" name="Line 21"/>
            <p:cNvSpPr>
              <a:spLocks noChangeShapeType="1"/>
            </p:cNvSpPr>
            <p:nvPr/>
          </p:nvSpPr>
          <p:spPr bwMode="auto">
            <a:xfrm>
              <a:off x="3243" y="2523"/>
              <a:ext cx="0" cy="547"/>
            </a:xfrm>
            <a:prstGeom prst="line">
              <a:avLst/>
            </a:prstGeom>
            <a:noFill/>
            <a:ln w="9525">
              <a:solidFill>
                <a:schemeClr val="accent1"/>
              </a:solidFill>
              <a:prstDash val="sysDot"/>
              <a:round/>
              <a:headEnd/>
              <a:tailEnd/>
            </a:ln>
            <a:effectLst/>
          </p:spPr>
          <p:txBody>
            <a:bodyPr wrap="none" lIns="92075" tIns="46038" rIns="92075" bIns="46038" anchor="ctr"/>
            <a:lstStyle/>
            <a:p>
              <a:pPr algn="ctr" fontAlgn="auto">
                <a:spcBef>
                  <a:spcPts val="0"/>
                </a:spcBef>
                <a:spcAft>
                  <a:spcPts val="0"/>
                </a:spcAft>
                <a:defRPr/>
              </a:pPr>
              <a:endParaRPr lang="en-US" sz="1800" kern="0">
                <a:solidFill>
                  <a:sysClr val="windowText" lastClr="000000"/>
                </a:solidFill>
              </a:endParaRPr>
            </a:p>
          </p:txBody>
        </p:sp>
        <p:sp>
          <p:nvSpPr>
            <p:cNvPr id="128" name="Text Box 22"/>
            <p:cNvSpPr txBox="1">
              <a:spLocks noChangeArrowheads="1"/>
            </p:cNvSpPr>
            <p:nvPr/>
          </p:nvSpPr>
          <p:spPr bwMode="auto">
            <a:xfrm rot="5400000">
              <a:off x="2892" y="3655"/>
              <a:ext cx="1068" cy="275"/>
            </a:xfrm>
            <a:prstGeom prst="rect">
              <a:avLst/>
            </a:prstGeom>
            <a:noFill/>
            <a:ln w="9525">
              <a:noFill/>
              <a:miter lim="800000"/>
              <a:headEnd/>
              <a:tailEnd/>
            </a:ln>
            <a:effectLst/>
          </p:spPr>
          <p:txBody>
            <a:bodyPr wrap="none" lIns="92075" tIns="46038" rIns="92075" bIns="46038">
              <a:spAutoFit/>
            </a:bodyPr>
            <a:lstStyle/>
            <a:p>
              <a:pPr fontAlgn="auto">
                <a:spcBef>
                  <a:spcPct val="20000"/>
                </a:spcBef>
                <a:spcAft>
                  <a:spcPts val="0"/>
                </a:spcAft>
                <a:buClr>
                  <a:srgbClr val="FFFFFF"/>
                </a:buClr>
                <a:defRPr/>
              </a:pPr>
              <a:r>
                <a:rPr lang="en-US" sz="1800" kern="0">
                  <a:solidFill>
                    <a:schemeClr val="accent2"/>
                  </a:solidFill>
                  <a:latin typeface="+mn-lt"/>
                </a:rPr>
                <a:t>actual error</a:t>
              </a:r>
            </a:p>
          </p:txBody>
        </p:sp>
        <p:sp>
          <p:nvSpPr>
            <p:cNvPr id="129" name="Text Box 23"/>
            <p:cNvSpPr txBox="1">
              <a:spLocks noChangeArrowheads="1"/>
            </p:cNvSpPr>
            <p:nvPr/>
          </p:nvSpPr>
          <p:spPr bwMode="auto">
            <a:xfrm rot="5400000">
              <a:off x="4325" y="2378"/>
              <a:ext cx="206" cy="1077"/>
            </a:xfrm>
            <a:prstGeom prst="rect">
              <a:avLst/>
            </a:prstGeom>
            <a:noFill/>
            <a:ln w="9525">
              <a:noFill/>
              <a:miter lim="800000"/>
              <a:headEnd/>
              <a:tailEnd/>
            </a:ln>
            <a:effectLst/>
          </p:spPr>
          <p:txBody>
            <a:bodyPr lIns="92075" tIns="46038" rIns="92075" bIns="46038">
              <a:spAutoFit/>
            </a:bodyPr>
            <a:lstStyle/>
            <a:p>
              <a:pPr fontAlgn="auto">
                <a:spcBef>
                  <a:spcPct val="20000"/>
                </a:spcBef>
                <a:spcAft>
                  <a:spcPts val="0"/>
                </a:spcAft>
                <a:buClr>
                  <a:srgbClr val="FFFFFF"/>
                </a:buClr>
                <a:defRPr/>
              </a:pPr>
              <a:r>
                <a:rPr lang="en-US" sz="8800" kern="0">
                  <a:solidFill>
                    <a:schemeClr val="accent2"/>
                  </a:solidFill>
                  <a:latin typeface="Times New Roman" pitchFamily="18" charset="0"/>
                </a:rPr>
                <a:t>}</a:t>
              </a:r>
            </a:p>
          </p:txBody>
        </p:sp>
        <p:sp>
          <p:nvSpPr>
            <p:cNvPr id="130" name="Rectangle 24"/>
            <p:cNvSpPr>
              <a:spLocks noChangeArrowheads="1"/>
            </p:cNvSpPr>
            <p:nvPr/>
          </p:nvSpPr>
          <p:spPr bwMode="auto">
            <a:xfrm>
              <a:off x="4540" y="1613"/>
              <a:ext cx="351" cy="336"/>
            </a:xfrm>
            <a:prstGeom prst="rect">
              <a:avLst/>
            </a:prstGeom>
            <a:noFill/>
            <a:ln w="9525">
              <a:noFill/>
              <a:miter lim="800000"/>
              <a:headEnd/>
              <a:tailEnd/>
            </a:ln>
            <a:effectLst/>
          </p:spPr>
          <p:txBody>
            <a:bodyPr wrap="none" lIns="92075" tIns="46038" rIns="92075" bIns="46038">
              <a:spAutoFit/>
            </a:bodyPr>
            <a:lstStyle/>
            <a:p>
              <a:pPr algn="ctr" fontAlgn="auto">
                <a:spcBef>
                  <a:spcPts val="0"/>
                </a:spcBef>
                <a:spcAft>
                  <a:spcPts val="0"/>
                </a:spcAft>
                <a:defRPr/>
              </a:pPr>
              <a:r>
                <a:rPr lang="en-US" sz="1800" kern="0">
                  <a:solidFill>
                    <a:srgbClr val="000000"/>
                  </a:solidFill>
                  <a:latin typeface="Times New Roman" pitchFamily="18" charset="0"/>
                </a:rPr>
                <a:t>T</a:t>
              </a:r>
              <a:r>
                <a:rPr lang="en-US" sz="1800" kern="0" baseline="-25000">
                  <a:solidFill>
                    <a:srgbClr val="000000"/>
                  </a:solidFill>
                  <a:latin typeface="Times New Roman" pitchFamily="18" charset="0"/>
                </a:rPr>
                <a:t>2</a:t>
              </a:r>
            </a:p>
          </p:txBody>
        </p:sp>
        <p:grpSp>
          <p:nvGrpSpPr>
            <p:cNvPr id="33809" name="Group 25"/>
            <p:cNvGrpSpPr>
              <a:grpSpLocks/>
            </p:cNvGrpSpPr>
            <p:nvPr/>
          </p:nvGrpSpPr>
          <p:grpSpPr bwMode="auto">
            <a:xfrm>
              <a:off x="3076" y="1475"/>
              <a:ext cx="362" cy="1019"/>
              <a:chOff x="2403" y="3066"/>
              <a:chExt cx="362" cy="1019"/>
            </a:xfrm>
          </p:grpSpPr>
          <p:sp>
            <p:nvSpPr>
              <p:cNvPr id="154" name="AutoShape 26"/>
              <p:cNvSpPr>
                <a:spLocks noChangeArrowheads="1"/>
              </p:cNvSpPr>
              <p:nvPr/>
            </p:nvSpPr>
            <p:spPr bwMode="auto">
              <a:xfrm>
                <a:off x="2404" y="3640"/>
                <a:ext cx="358" cy="445"/>
              </a:xfrm>
              <a:custGeom>
                <a:avLst/>
                <a:gdLst>
                  <a:gd name="G0" fmla="+- 9009 0 0"/>
                  <a:gd name="G1" fmla="+- 21600 0 9009"/>
                  <a:gd name="G2" fmla="*/ 9009 1 2"/>
                  <a:gd name="G3" fmla="+- 21600 0 G2"/>
                  <a:gd name="G4" fmla="+/ 9009 21600 2"/>
                  <a:gd name="G5" fmla="+/ G1 0 2"/>
                  <a:gd name="G6" fmla="*/ 21600 21600 9009"/>
                  <a:gd name="G7" fmla="*/ G6 1 2"/>
                  <a:gd name="G8" fmla="+- 21600 0 G7"/>
                  <a:gd name="G9" fmla="*/ 21600 1 2"/>
                  <a:gd name="G10" fmla="+- 9009 0 G9"/>
                  <a:gd name="G11" fmla="?: G10 G8 0"/>
                  <a:gd name="G12" fmla="?: G10 G7 21600"/>
                  <a:gd name="T0" fmla="*/ 17095 w 21600"/>
                  <a:gd name="T1" fmla="*/ 10800 h 21600"/>
                  <a:gd name="T2" fmla="*/ 10800 w 21600"/>
                  <a:gd name="T3" fmla="*/ 21600 h 21600"/>
                  <a:gd name="T4" fmla="*/ 4505 w 21600"/>
                  <a:gd name="T5" fmla="*/ 10800 h 21600"/>
                  <a:gd name="T6" fmla="*/ 10800 w 21600"/>
                  <a:gd name="T7" fmla="*/ 0 h 21600"/>
                  <a:gd name="T8" fmla="*/ 6305 w 21600"/>
                  <a:gd name="T9" fmla="*/ 6305 h 21600"/>
                  <a:gd name="T10" fmla="*/ 15295 w 21600"/>
                  <a:gd name="T11" fmla="*/ 15295 h 21600"/>
                </a:gdLst>
                <a:ahLst/>
                <a:cxnLst>
                  <a:cxn ang="0">
                    <a:pos x="T0" y="T1"/>
                  </a:cxn>
                  <a:cxn ang="0">
                    <a:pos x="T2" y="T3"/>
                  </a:cxn>
                  <a:cxn ang="0">
                    <a:pos x="T4" y="T5"/>
                  </a:cxn>
                  <a:cxn ang="0">
                    <a:pos x="T6" y="T7"/>
                  </a:cxn>
                </a:cxnLst>
                <a:rect l="T8" t="T9" r="T10" b="T11"/>
                <a:pathLst>
                  <a:path w="21600" h="21600">
                    <a:moveTo>
                      <a:pt x="0" y="0"/>
                    </a:moveTo>
                    <a:lnTo>
                      <a:pt x="9009" y="21600"/>
                    </a:lnTo>
                    <a:lnTo>
                      <a:pt x="12591" y="21600"/>
                    </a:lnTo>
                    <a:lnTo>
                      <a:pt x="21600" y="0"/>
                    </a:lnTo>
                    <a:close/>
                  </a:path>
                </a:pathLst>
              </a:custGeom>
              <a:gradFill rotWithShape="0">
                <a:gsLst>
                  <a:gs pos="0">
                    <a:srgbClr val="000099"/>
                  </a:gs>
                  <a:gs pos="100000">
                    <a:srgbClr val="000000"/>
                  </a:gs>
                </a:gsLst>
                <a:lin ang="5400000" scaled="1"/>
              </a:gradFill>
              <a:ln w="9525">
                <a:solidFill>
                  <a:srgbClr val="000000"/>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grpSp>
            <p:nvGrpSpPr>
              <p:cNvPr id="33833" name="Group 27"/>
              <p:cNvGrpSpPr>
                <a:grpSpLocks/>
              </p:cNvGrpSpPr>
              <p:nvPr/>
            </p:nvGrpSpPr>
            <p:grpSpPr bwMode="auto">
              <a:xfrm>
                <a:off x="2403" y="3066"/>
                <a:ext cx="362" cy="562"/>
                <a:chOff x="2358" y="3565"/>
                <a:chExt cx="362" cy="562"/>
              </a:xfrm>
            </p:grpSpPr>
            <p:sp>
              <p:nvSpPr>
                <p:cNvPr id="156" name="Rectangle 28"/>
                <p:cNvSpPr>
                  <a:spLocks noChangeArrowheads="1"/>
                </p:cNvSpPr>
                <p:nvPr/>
              </p:nvSpPr>
              <p:spPr bwMode="auto">
                <a:xfrm>
                  <a:off x="2358" y="3565"/>
                  <a:ext cx="366" cy="566"/>
                </a:xfrm>
                <a:prstGeom prst="rect">
                  <a:avLst/>
                </a:prstGeom>
                <a:solidFill>
                  <a:srgbClr val="969696"/>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157" name="Rectangle 29"/>
                <p:cNvSpPr>
                  <a:spLocks noChangeArrowheads="1"/>
                </p:cNvSpPr>
                <p:nvPr/>
              </p:nvSpPr>
              <p:spPr bwMode="auto">
                <a:xfrm>
                  <a:off x="2401" y="3742"/>
                  <a:ext cx="60" cy="105"/>
                </a:xfrm>
                <a:prstGeom prst="rect">
                  <a:avLst/>
                </a:prstGeom>
                <a:solidFill>
                  <a:srgbClr val="FFFF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158" name="Rectangle 30"/>
                <p:cNvSpPr>
                  <a:spLocks noChangeArrowheads="1"/>
                </p:cNvSpPr>
                <p:nvPr/>
              </p:nvSpPr>
              <p:spPr bwMode="auto">
                <a:xfrm>
                  <a:off x="2482" y="3969"/>
                  <a:ext cx="59" cy="105"/>
                </a:xfrm>
                <a:prstGeom prst="rect">
                  <a:avLst/>
                </a:prstGeom>
                <a:solidFill>
                  <a:srgbClr val="FFFF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159" name="Rectangle 31"/>
                <p:cNvSpPr>
                  <a:spLocks noChangeArrowheads="1"/>
                </p:cNvSpPr>
                <p:nvPr/>
              </p:nvSpPr>
              <p:spPr bwMode="auto">
                <a:xfrm>
                  <a:off x="2560" y="3589"/>
                  <a:ext cx="59" cy="107"/>
                </a:xfrm>
                <a:prstGeom prst="rect">
                  <a:avLst/>
                </a:prstGeom>
                <a:solidFill>
                  <a:srgbClr val="FFFF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160" name="Rectangle 32"/>
                <p:cNvSpPr>
                  <a:spLocks noChangeArrowheads="1"/>
                </p:cNvSpPr>
                <p:nvPr/>
              </p:nvSpPr>
              <p:spPr bwMode="auto">
                <a:xfrm>
                  <a:off x="2632" y="3819"/>
                  <a:ext cx="59" cy="106"/>
                </a:xfrm>
                <a:prstGeom prst="rect">
                  <a:avLst/>
                </a:prstGeom>
                <a:solidFill>
                  <a:srgbClr val="FFFF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grpSp>
        </p:grpSp>
        <p:sp>
          <p:nvSpPr>
            <p:cNvPr id="132" name="Text Box 33"/>
            <p:cNvSpPr txBox="1">
              <a:spLocks noChangeArrowheads="1"/>
            </p:cNvSpPr>
            <p:nvPr/>
          </p:nvSpPr>
          <p:spPr bwMode="auto">
            <a:xfrm rot="5400000">
              <a:off x="3680" y="3702"/>
              <a:ext cx="1266" cy="275"/>
            </a:xfrm>
            <a:prstGeom prst="rect">
              <a:avLst/>
            </a:prstGeom>
            <a:noFill/>
            <a:ln w="9525">
              <a:noFill/>
              <a:miter lim="800000"/>
              <a:headEnd/>
              <a:tailEnd/>
            </a:ln>
            <a:effectLst/>
          </p:spPr>
          <p:txBody>
            <a:bodyPr wrap="none" lIns="92075" tIns="46038" rIns="92075" bIns="46038">
              <a:spAutoFit/>
            </a:bodyPr>
            <a:lstStyle/>
            <a:p>
              <a:pPr fontAlgn="auto">
                <a:spcBef>
                  <a:spcPct val="20000"/>
                </a:spcBef>
                <a:spcAft>
                  <a:spcPts val="0"/>
                </a:spcAft>
                <a:buClr>
                  <a:srgbClr val="FFFFFF"/>
                </a:buClr>
                <a:defRPr/>
              </a:pPr>
              <a:r>
                <a:rPr lang="en-US" sz="1800" kern="0">
                  <a:solidFill>
                    <a:schemeClr val="accent2"/>
                  </a:solidFill>
                  <a:latin typeface="+mn-lt"/>
                </a:rPr>
                <a:t>error estimate</a:t>
              </a:r>
            </a:p>
          </p:txBody>
        </p:sp>
        <p:grpSp>
          <p:nvGrpSpPr>
            <p:cNvPr id="33811" name="Group 34"/>
            <p:cNvGrpSpPr>
              <a:grpSpLocks/>
            </p:cNvGrpSpPr>
            <p:nvPr/>
          </p:nvGrpSpPr>
          <p:grpSpPr bwMode="auto">
            <a:xfrm>
              <a:off x="4385" y="604"/>
              <a:ext cx="375" cy="1017"/>
              <a:chOff x="4385" y="582"/>
              <a:chExt cx="375" cy="1017"/>
            </a:xfrm>
          </p:grpSpPr>
          <p:sp>
            <p:nvSpPr>
              <p:cNvPr id="148" name="Rectangle 35"/>
              <p:cNvSpPr>
                <a:spLocks noChangeArrowheads="1"/>
              </p:cNvSpPr>
              <p:nvPr/>
            </p:nvSpPr>
            <p:spPr bwMode="auto">
              <a:xfrm>
                <a:off x="4385" y="582"/>
                <a:ext cx="379" cy="562"/>
              </a:xfrm>
              <a:prstGeom prst="rect">
                <a:avLst/>
              </a:prstGeom>
              <a:solidFill>
                <a:srgbClr val="969696"/>
              </a:solidFill>
              <a:ln w="12700">
                <a:solidFill>
                  <a:srgbClr val="FF0000"/>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149" name="Rectangle 36"/>
              <p:cNvSpPr>
                <a:spLocks noChangeArrowheads="1"/>
              </p:cNvSpPr>
              <p:nvPr/>
            </p:nvSpPr>
            <p:spPr bwMode="auto">
              <a:xfrm>
                <a:off x="4513" y="1004"/>
                <a:ext cx="59" cy="105"/>
              </a:xfrm>
              <a:prstGeom prst="rect">
                <a:avLst/>
              </a:prstGeom>
              <a:solidFill>
                <a:srgbClr val="FF00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150" name="Rectangle 37"/>
              <p:cNvSpPr>
                <a:spLocks noChangeArrowheads="1"/>
              </p:cNvSpPr>
              <p:nvPr/>
            </p:nvSpPr>
            <p:spPr bwMode="auto">
              <a:xfrm>
                <a:off x="4591" y="627"/>
                <a:ext cx="59" cy="104"/>
              </a:xfrm>
              <a:prstGeom prst="rect">
                <a:avLst/>
              </a:prstGeom>
              <a:solidFill>
                <a:srgbClr val="FF00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151" name="Rectangle 38"/>
              <p:cNvSpPr>
                <a:spLocks noChangeArrowheads="1"/>
              </p:cNvSpPr>
              <p:nvPr/>
            </p:nvSpPr>
            <p:spPr bwMode="auto">
              <a:xfrm>
                <a:off x="4662" y="854"/>
                <a:ext cx="59" cy="106"/>
              </a:xfrm>
              <a:prstGeom prst="rect">
                <a:avLst/>
              </a:prstGeom>
              <a:solidFill>
                <a:srgbClr val="FF00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152" name="Rectangle 39"/>
              <p:cNvSpPr>
                <a:spLocks noChangeArrowheads="1"/>
              </p:cNvSpPr>
              <p:nvPr/>
            </p:nvSpPr>
            <p:spPr bwMode="auto">
              <a:xfrm>
                <a:off x="4413" y="768"/>
                <a:ext cx="59" cy="103"/>
              </a:xfrm>
              <a:prstGeom prst="rect">
                <a:avLst/>
              </a:prstGeom>
              <a:solidFill>
                <a:srgbClr val="FF00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153" name="AutoShape 40"/>
              <p:cNvSpPr>
                <a:spLocks noChangeArrowheads="1"/>
              </p:cNvSpPr>
              <p:nvPr/>
            </p:nvSpPr>
            <p:spPr bwMode="auto">
              <a:xfrm>
                <a:off x="4400" y="1154"/>
                <a:ext cx="358" cy="445"/>
              </a:xfrm>
              <a:custGeom>
                <a:avLst/>
                <a:gdLst>
                  <a:gd name="G0" fmla="+- 9009 0 0"/>
                  <a:gd name="G1" fmla="+- 21600 0 9009"/>
                  <a:gd name="G2" fmla="*/ 9009 1 2"/>
                  <a:gd name="G3" fmla="+- 21600 0 G2"/>
                  <a:gd name="G4" fmla="+/ 9009 21600 2"/>
                  <a:gd name="G5" fmla="+/ G1 0 2"/>
                  <a:gd name="G6" fmla="*/ 21600 21600 9009"/>
                  <a:gd name="G7" fmla="*/ G6 1 2"/>
                  <a:gd name="G8" fmla="+- 21600 0 G7"/>
                  <a:gd name="G9" fmla="*/ 21600 1 2"/>
                  <a:gd name="G10" fmla="+- 9009 0 G9"/>
                  <a:gd name="G11" fmla="?: G10 G8 0"/>
                  <a:gd name="G12" fmla="?: G10 G7 21600"/>
                  <a:gd name="T0" fmla="*/ 17095 w 21600"/>
                  <a:gd name="T1" fmla="*/ 10800 h 21600"/>
                  <a:gd name="T2" fmla="*/ 10800 w 21600"/>
                  <a:gd name="T3" fmla="*/ 21600 h 21600"/>
                  <a:gd name="T4" fmla="*/ 4505 w 21600"/>
                  <a:gd name="T5" fmla="*/ 10800 h 21600"/>
                  <a:gd name="T6" fmla="*/ 10800 w 21600"/>
                  <a:gd name="T7" fmla="*/ 0 h 21600"/>
                  <a:gd name="T8" fmla="*/ 6305 w 21600"/>
                  <a:gd name="T9" fmla="*/ 6305 h 21600"/>
                  <a:gd name="T10" fmla="*/ 15295 w 21600"/>
                  <a:gd name="T11" fmla="*/ 15295 h 21600"/>
                </a:gdLst>
                <a:ahLst/>
                <a:cxnLst>
                  <a:cxn ang="0">
                    <a:pos x="T0" y="T1"/>
                  </a:cxn>
                  <a:cxn ang="0">
                    <a:pos x="T2" y="T3"/>
                  </a:cxn>
                  <a:cxn ang="0">
                    <a:pos x="T4" y="T5"/>
                  </a:cxn>
                  <a:cxn ang="0">
                    <a:pos x="T6" y="T7"/>
                  </a:cxn>
                </a:cxnLst>
                <a:rect l="T8" t="T9" r="T10" b="T11"/>
                <a:pathLst>
                  <a:path w="21600" h="21600">
                    <a:moveTo>
                      <a:pt x="0" y="0"/>
                    </a:moveTo>
                    <a:lnTo>
                      <a:pt x="9009" y="21600"/>
                    </a:lnTo>
                    <a:lnTo>
                      <a:pt x="12591" y="21600"/>
                    </a:lnTo>
                    <a:lnTo>
                      <a:pt x="21600" y="0"/>
                    </a:lnTo>
                    <a:close/>
                  </a:path>
                </a:pathLst>
              </a:custGeom>
              <a:gradFill rotWithShape="0">
                <a:gsLst>
                  <a:gs pos="0">
                    <a:srgbClr val="000099"/>
                  </a:gs>
                  <a:gs pos="100000">
                    <a:srgbClr val="000000"/>
                  </a:gs>
                </a:gsLst>
                <a:lin ang="5400000" scaled="1"/>
              </a:gradFill>
              <a:ln w="19050">
                <a:solidFill>
                  <a:srgbClr val="000000"/>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grpSp>
        <p:grpSp>
          <p:nvGrpSpPr>
            <p:cNvPr id="33812" name="Group 41"/>
            <p:cNvGrpSpPr>
              <a:grpSpLocks/>
            </p:cNvGrpSpPr>
            <p:nvPr/>
          </p:nvGrpSpPr>
          <p:grpSpPr bwMode="auto">
            <a:xfrm>
              <a:off x="3881" y="604"/>
              <a:ext cx="375" cy="1017"/>
              <a:chOff x="5144" y="2423"/>
              <a:chExt cx="375" cy="1017"/>
            </a:xfrm>
          </p:grpSpPr>
          <p:sp>
            <p:nvSpPr>
              <p:cNvPr id="142" name="Rectangle 42"/>
              <p:cNvSpPr>
                <a:spLocks noChangeArrowheads="1"/>
              </p:cNvSpPr>
              <p:nvPr/>
            </p:nvSpPr>
            <p:spPr bwMode="auto">
              <a:xfrm>
                <a:off x="5144" y="2423"/>
                <a:ext cx="371" cy="562"/>
              </a:xfrm>
              <a:prstGeom prst="rect">
                <a:avLst/>
              </a:prstGeom>
              <a:solidFill>
                <a:srgbClr val="969696"/>
              </a:solidFill>
              <a:ln w="12700">
                <a:solidFill>
                  <a:srgbClr val="FF0000"/>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143" name="Rectangle 43"/>
              <p:cNvSpPr>
                <a:spLocks noChangeArrowheads="1"/>
              </p:cNvSpPr>
              <p:nvPr/>
            </p:nvSpPr>
            <p:spPr bwMode="auto">
              <a:xfrm>
                <a:off x="5272" y="2460"/>
                <a:ext cx="59" cy="103"/>
              </a:xfrm>
              <a:prstGeom prst="rect">
                <a:avLst/>
              </a:prstGeom>
              <a:solidFill>
                <a:srgbClr val="FF00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144" name="Rectangle 44"/>
              <p:cNvSpPr>
                <a:spLocks noChangeArrowheads="1"/>
              </p:cNvSpPr>
              <p:nvPr/>
            </p:nvSpPr>
            <p:spPr bwMode="auto">
              <a:xfrm>
                <a:off x="5350" y="2754"/>
                <a:ext cx="59" cy="104"/>
              </a:xfrm>
              <a:prstGeom prst="rect">
                <a:avLst/>
              </a:prstGeom>
              <a:solidFill>
                <a:srgbClr val="FF00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145" name="Rectangle 45"/>
              <p:cNvSpPr>
                <a:spLocks noChangeArrowheads="1"/>
              </p:cNvSpPr>
              <p:nvPr/>
            </p:nvSpPr>
            <p:spPr bwMode="auto">
              <a:xfrm>
                <a:off x="5421" y="2611"/>
                <a:ext cx="59" cy="106"/>
              </a:xfrm>
              <a:prstGeom prst="rect">
                <a:avLst/>
              </a:prstGeom>
              <a:solidFill>
                <a:srgbClr val="FF00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146" name="Rectangle 46"/>
              <p:cNvSpPr>
                <a:spLocks noChangeArrowheads="1"/>
              </p:cNvSpPr>
              <p:nvPr/>
            </p:nvSpPr>
            <p:spPr bwMode="auto">
              <a:xfrm>
                <a:off x="5174" y="2832"/>
                <a:ext cx="58" cy="104"/>
              </a:xfrm>
              <a:prstGeom prst="rect">
                <a:avLst/>
              </a:prstGeom>
              <a:solidFill>
                <a:srgbClr val="FF00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147" name="AutoShape 47"/>
              <p:cNvSpPr>
                <a:spLocks noChangeArrowheads="1"/>
              </p:cNvSpPr>
              <p:nvPr/>
            </p:nvSpPr>
            <p:spPr bwMode="auto">
              <a:xfrm>
                <a:off x="5161" y="2995"/>
                <a:ext cx="354" cy="445"/>
              </a:xfrm>
              <a:custGeom>
                <a:avLst/>
                <a:gdLst>
                  <a:gd name="G0" fmla="+- 9009 0 0"/>
                  <a:gd name="G1" fmla="+- 21600 0 9009"/>
                  <a:gd name="G2" fmla="*/ 9009 1 2"/>
                  <a:gd name="G3" fmla="+- 21600 0 G2"/>
                  <a:gd name="G4" fmla="+/ 9009 21600 2"/>
                  <a:gd name="G5" fmla="+/ G1 0 2"/>
                  <a:gd name="G6" fmla="*/ 21600 21600 9009"/>
                  <a:gd name="G7" fmla="*/ G6 1 2"/>
                  <a:gd name="G8" fmla="+- 21600 0 G7"/>
                  <a:gd name="G9" fmla="*/ 21600 1 2"/>
                  <a:gd name="G10" fmla="+- 9009 0 G9"/>
                  <a:gd name="G11" fmla="?: G10 G8 0"/>
                  <a:gd name="G12" fmla="?: G10 G7 21600"/>
                  <a:gd name="T0" fmla="*/ 17095 w 21600"/>
                  <a:gd name="T1" fmla="*/ 10800 h 21600"/>
                  <a:gd name="T2" fmla="*/ 10800 w 21600"/>
                  <a:gd name="T3" fmla="*/ 21600 h 21600"/>
                  <a:gd name="T4" fmla="*/ 4505 w 21600"/>
                  <a:gd name="T5" fmla="*/ 10800 h 21600"/>
                  <a:gd name="T6" fmla="*/ 10800 w 21600"/>
                  <a:gd name="T7" fmla="*/ 0 h 21600"/>
                  <a:gd name="T8" fmla="*/ 6305 w 21600"/>
                  <a:gd name="T9" fmla="*/ 6305 h 21600"/>
                  <a:gd name="T10" fmla="*/ 15295 w 21600"/>
                  <a:gd name="T11" fmla="*/ 15295 h 21600"/>
                </a:gdLst>
                <a:ahLst/>
                <a:cxnLst>
                  <a:cxn ang="0">
                    <a:pos x="T0" y="T1"/>
                  </a:cxn>
                  <a:cxn ang="0">
                    <a:pos x="T2" y="T3"/>
                  </a:cxn>
                  <a:cxn ang="0">
                    <a:pos x="T4" y="T5"/>
                  </a:cxn>
                  <a:cxn ang="0">
                    <a:pos x="T6" y="T7"/>
                  </a:cxn>
                </a:cxnLst>
                <a:rect l="T8" t="T9" r="T10" b="T11"/>
                <a:pathLst>
                  <a:path w="21600" h="21600">
                    <a:moveTo>
                      <a:pt x="0" y="0"/>
                    </a:moveTo>
                    <a:lnTo>
                      <a:pt x="9009" y="21600"/>
                    </a:lnTo>
                    <a:lnTo>
                      <a:pt x="12591" y="21600"/>
                    </a:lnTo>
                    <a:lnTo>
                      <a:pt x="21600" y="0"/>
                    </a:lnTo>
                    <a:close/>
                  </a:path>
                </a:pathLst>
              </a:custGeom>
              <a:gradFill rotWithShape="0">
                <a:gsLst>
                  <a:gs pos="0">
                    <a:srgbClr val="000099"/>
                  </a:gs>
                  <a:gs pos="100000">
                    <a:srgbClr val="000000"/>
                  </a:gs>
                </a:gsLst>
                <a:lin ang="5400000" scaled="1"/>
              </a:gradFill>
              <a:ln w="19050">
                <a:solidFill>
                  <a:srgbClr val="000000"/>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grpSp>
        <p:grpSp>
          <p:nvGrpSpPr>
            <p:cNvPr id="33813" name="Group 48"/>
            <p:cNvGrpSpPr>
              <a:grpSpLocks/>
            </p:cNvGrpSpPr>
            <p:nvPr/>
          </p:nvGrpSpPr>
          <p:grpSpPr bwMode="auto">
            <a:xfrm>
              <a:off x="3404" y="604"/>
              <a:ext cx="375" cy="1017"/>
              <a:chOff x="5159" y="2528"/>
              <a:chExt cx="375" cy="1017"/>
            </a:xfrm>
          </p:grpSpPr>
          <p:sp>
            <p:nvSpPr>
              <p:cNvPr id="136" name="Rectangle 49"/>
              <p:cNvSpPr>
                <a:spLocks noChangeArrowheads="1"/>
              </p:cNvSpPr>
              <p:nvPr/>
            </p:nvSpPr>
            <p:spPr bwMode="auto">
              <a:xfrm flipH="1">
                <a:off x="5159" y="2528"/>
                <a:ext cx="371" cy="562"/>
              </a:xfrm>
              <a:prstGeom prst="rect">
                <a:avLst/>
              </a:prstGeom>
              <a:solidFill>
                <a:srgbClr val="969696"/>
              </a:solidFill>
              <a:ln w="12700">
                <a:solidFill>
                  <a:srgbClr val="FF0000"/>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137" name="Rectangle 50"/>
              <p:cNvSpPr>
                <a:spLocks noChangeArrowheads="1"/>
              </p:cNvSpPr>
              <p:nvPr/>
            </p:nvSpPr>
            <p:spPr bwMode="auto">
              <a:xfrm flipH="1">
                <a:off x="5338" y="2596"/>
                <a:ext cx="59" cy="106"/>
              </a:xfrm>
              <a:prstGeom prst="rect">
                <a:avLst/>
              </a:prstGeom>
              <a:solidFill>
                <a:srgbClr val="FF00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138" name="Rectangle 51"/>
              <p:cNvSpPr>
                <a:spLocks noChangeArrowheads="1"/>
              </p:cNvSpPr>
              <p:nvPr/>
            </p:nvSpPr>
            <p:spPr bwMode="auto">
              <a:xfrm flipH="1">
                <a:off x="5269" y="2719"/>
                <a:ext cx="59" cy="103"/>
              </a:xfrm>
              <a:prstGeom prst="rect">
                <a:avLst/>
              </a:prstGeom>
              <a:solidFill>
                <a:srgbClr val="FF00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139" name="Rectangle 52"/>
              <p:cNvSpPr>
                <a:spLocks noChangeArrowheads="1"/>
              </p:cNvSpPr>
              <p:nvPr/>
            </p:nvSpPr>
            <p:spPr bwMode="auto">
              <a:xfrm flipH="1">
                <a:off x="5198" y="2800"/>
                <a:ext cx="59" cy="106"/>
              </a:xfrm>
              <a:prstGeom prst="rect">
                <a:avLst/>
              </a:prstGeom>
              <a:solidFill>
                <a:srgbClr val="FF00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140" name="Rectangle 53"/>
              <p:cNvSpPr>
                <a:spLocks noChangeArrowheads="1"/>
              </p:cNvSpPr>
              <p:nvPr/>
            </p:nvSpPr>
            <p:spPr bwMode="auto">
              <a:xfrm flipH="1">
                <a:off x="5446" y="2714"/>
                <a:ext cx="58" cy="103"/>
              </a:xfrm>
              <a:prstGeom prst="rect">
                <a:avLst/>
              </a:prstGeom>
              <a:solidFill>
                <a:srgbClr val="FF0000"/>
              </a:solidFill>
              <a:ln w="12700">
                <a:solidFill>
                  <a:srgbClr val="FFFFFF"/>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sp>
            <p:nvSpPr>
              <p:cNvPr id="141" name="AutoShape 54"/>
              <p:cNvSpPr>
                <a:spLocks noChangeArrowheads="1"/>
              </p:cNvSpPr>
              <p:nvPr/>
            </p:nvSpPr>
            <p:spPr bwMode="auto">
              <a:xfrm>
                <a:off x="5176" y="3100"/>
                <a:ext cx="354" cy="445"/>
              </a:xfrm>
              <a:custGeom>
                <a:avLst/>
                <a:gdLst>
                  <a:gd name="G0" fmla="+- 9009 0 0"/>
                  <a:gd name="G1" fmla="+- 21600 0 9009"/>
                  <a:gd name="G2" fmla="*/ 9009 1 2"/>
                  <a:gd name="G3" fmla="+- 21600 0 G2"/>
                  <a:gd name="G4" fmla="+/ 9009 21600 2"/>
                  <a:gd name="G5" fmla="+/ G1 0 2"/>
                  <a:gd name="G6" fmla="*/ 21600 21600 9009"/>
                  <a:gd name="G7" fmla="*/ G6 1 2"/>
                  <a:gd name="G8" fmla="+- 21600 0 G7"/>
                  <a:gd name="G9" fmla="*/ 21600 1 2"/>
                  <a:gd name="G10" fmla="+- 9009 0 G9"/>
                  <a:gd name="G11" fmla="?: G10 G8 0"/>
                  <a:gd name="G12" fmla="?: G10 G7 21600"/>
                  <a:gd name="T0" fmla="*/ 17095 w 21600"/>
                  <a:gd name="T1" fmla="*/ 10800 h 21600"/>
                  <a:gd name="T2" fmla="*/ 10800 w 21600"/>
                  <a:gd name="T3" fmla="*/ 21600 h 21600"/>
                  <a:gd name="T4" fmla="*/ 4505 w 21600"/>
                  <a:gd name="T5" fmla="*/ 10800 h 21600"/>
                  <a:gd name="T6" fmla="*/ 10800 w 21600"/>
                  <a:gd name="T7" fmla="*/ 0 h 21600"/>
                  <a:gd name="T8" fmla="*/ 6305 w 21600"/>
                  <a:gd name="T9" fmla="*/ 6305 h 21600"/>
                  <a:gd name="T10" fmla="*/ 15295 w 21600"/>
                  <a:gd name="T11" fmla="*/ 15295 h 21600"/>
                </a:gdLst>
                <a:ahLst/>
                <a:cxnLst>
                  <a:cxn ang="0">
                    <a:pos x="T0" y="T1"/>
                  </a:cxn>
                  <a:cxn ang="0">
                    <a:pos x="T2" y="T3"/>
                  </a:cxn>
                  <a:cxn ang="0">
                    <a:pos x="T4" y="T5"/>
                  </a:cxn>
                  <a:cxn ang="0">
                    <a:pos x="T6" y="T7"/>
                  </a:cxn>
                </a:cxnLst>
                <a:rect l="T8" t="T9" r="T10" b="T11"/>
                <a:pathLst>
                  <a:path w="21600" h="21600">
                    <a:moveTo>
                      <a:pt x="0" y="0"/>
                    </a:moveTo>
                    <a:lnTo>
                      <a:pt x="9009" y="21600"/>
                    </a:lnTo>
                    <a:lnTo>
                      <a:pt x="12591" y="21600"/>
                    </a:lnTo>
                    <a:lnTo>
                      <a:pt x="21600" y="0"/>
                    </a:lnTo>
                    <a:close/>
                  </a:path>
                </a:pathLst>
              </a:custGeom>
              <a:gradFill rotWithShape="0">
                <a:gsLst>
                  <a:gs pos="0">
                    <a:srgbClr val="000099"/>
                  </a:gs>
                  <a:gs pos="100000">
                    <a:srgbClr val="000000"/>
                  </a:gs>
                </a:gsLst>
                <a:lin ang="5400000" scaled="1"/>
              </a:gradFill>
              <a:ln w="19050">
                <a:solidFill>
                  <a:srgbClr val="000000"/>
                </a:solidFill>
                <a:miter lim="800000"/>
                <a:headEnd/>
                <a:tailEnd/>
              </a:ln>
              <a:effectLst/>
            </p:spPr>
            <p:txBody>
              <a:bodyPr wrap="none" anchor="ctr"/>
              <a:lstStyle/>
              <a:p>
                <a:pPr algn="ctr" fontAlgn="auto">
                  <a:spcBef>
                    <a:spcPts val="0"/>
                  </a:spcBef>
                  <a:spcAft>
                    <a:spcPts val="0"/>
                  </a:spcAft>
                  <a:defRPr/>
                </a:pPr>
                <a:endParaRPr lang="en-US" sz="1800" kern="0">
                  <a:solidFill>
                    <a:sysClr val="windowText" lastClr="000000"/>
                  </a:solidFill>
                </a:endParaRPr>
              </a:p>
            </p:txBody>
          </p:sp>
        </p:grpSp>
      </p:grpSp>
    </p:spTree>
    <p:extLst>
      <p:ext uri="{BB962C8B-B14F-4D97-AF65-F5344CB8AC3E}">
        <p14:creationId xmlns:p14="http://schemas.microsoft.com/office/powerpoint/2010/main" val="3634302381"/>
      </p:ext>
    </p:extLst>
  </p:cSld>
  <p:clrMapOvr>
    <a:masterClrMapping/>
  </p:clrMapOvr>
</p:sld>
</file>

<file path=ppt/theme/theme1.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Unit_x0020_Name xmlns="4e4e7067-1b66-4815-83c0-e5717f015141">JTDL SWG Trg Sub-WG</Unit_x0020_Name>
    <DocumentSetDescription xmlns="http://schemas.microsoft.com/sharepoint/v3" xsi:nil="true"/>
    <_ip_UnifiedCompliancePolicyProperties xmlns="http://schemas.microsoft.com/sharepoint/v3" xsi:nil="true"/>
    <UIC xmlns="4e4e7067-1b66-4815-83c0-e5717f015141">6148</UIC>
    <Parent_Org xmlns="4e4e7067-1b66-4815-83c0-e5717f015141">IM BRANCH</Parent_Org>
    <Function xmlns="4e4e7067-1b66-4815-83c0-e5717f015141" xsi:nil="true"/>
  </documentManagement>
</p:properties>
</file>

<file path=customXml/itemProps1.xml><?xml version="1.0" encoding="utf-8"?>
<ds:datastoreItem xmlns:ds="http://schemas.openxmlformats.org/officeDocument/2006/customXml" ds:itemID="{3048D247-838E-4EDA-A9F3-51B9C843E84F}">
  <ds:schemaRefs>
    <ds:schemaRef ds:uri="http://schemas.microsoft.com/sharepoint/events"/>
  </ds:schemaRefs>
</ds:datastoreItem>
</file>

<file path=customXml/itemProps2.xml><?xml version="1.0" encoding="utf-8"?>
<ds:datastoreItem xmlns:ds="http://schemas.openxmlformats.org/officeDocument/2006/customXml" ds:itemID="{243F5FDE-CBFA-4824-89C3-0BE53112A811}">
  <ds:schemaRefs>
    <ds:schemaRef ds:uri="http://schemas.microsoft.com/sharepoint/v3/contenttype/forms"/>
  </ds:schemaRefs>
</ds:datastoreItem>
</file>

<file path=customXml/itemProps3.xml><?xml version="1.0" encoding="utf-8"?>
<ds:datastoreItem xmlns:ds="http://schemas.openxmlformats.org/officeDocument/2006/customXml" ds:itemID="{F2138A73-A2E0-4D6A-A157-FEE9200CEF1D}">
  <ds:schemaRefs>
    <ds:schemaRef ds:uri="4e4e7067-1b66-4815-83c0-e5717f015141"/>
    <ds:schemaRef ds:uri="957318fd-b9ae-4514-bc89-1e58a167728b"/>
    <ds:schemaRef ds:uri="f9c68e3b-b0b8-4bfd-804b-9cf766a9da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4.xml><?xml version="1.0" encoding="utf-8"?>
<ds:datastoreItem xmlns:ds="http://schemas.openxmlformats.org/officeDocument/2006/customXml" ds:itemID="{3BD28AB8-2528-465C-81EF-CDFD686B5ABA}">
  <ds:schemaRefs>
    <ds:schemaRef ds:uri="4e4e7067-1b66-4815-83c0-e5717f015141"/>
    <ds:schemaRef ds:uri="c849b990-5f49-4754-9b71-10ab8b44beb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On-screen Show (4:3)</PresentationFormat>
  <Slides>26</Slides>
  <Notes>23</Notes>
  <HiddenSlides>0</HiddenSlide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CF background</vt:lpstr>
      <vt:lpstr>PowerPoint Presentation</vt:lpstr>
      <vt:lpstr>PowerPoint Presentation</vt:lpstr>
      <vt:lpstr>PowerPoint Presentation</vt:lpstr>
      <vt:lpstr>Synchronization States</vt:lpstr>
      <vt:lpstr>Sync State 1  - No Sync</vt:lpstr>
      <vt:lpstr>Clock Model</vt:lpstr>
      <vt:lpstr>Initial Entry Messages (J0.0)</vt:lpstr>
      <vt:lpstr>Estimated Time of Day</vt:lpstr>
      <vt:lpstr>Look Ahead</vt:lpstr>
      <vt:lpstr>Sync State 2 - Coarse Sync</vt:lpstr>
      <vt:lpstr>Coarse Synchronization</vt:lpstr>
      <vt:lpstr>Sync State 3 - Active Fine Sync</vt:lpstr>
      <vt:lpstr>Round Trip Timing</vt:lpstr>
      <vt:lpstr>Round Trip Timing (RTT) Messages</vt:lpstr>
      <vt:lpstr>RTT-A vs RTT-B</vt:lpstr>
      <vt:lpstr>RTT-R</vt:lpstr>
      <vt:lpstr>Synchronization in an ETRN</vt:lpstr>
      <vt:lpstr>Passive Synch Modes</vt:lpstr>
      <vt:lpstr>Passive Sync</vt:lpstr>
      <vt:lpstr>Sync Maintenance</vt:lpstr>
      <vt:lpstr>IEJUs</vt:lpstr>
      <vt:lpstr>Time Base</vt:lpstr>
      <vt:lpstr>Synchronization Summary</vt:lpstr>
      <vt:lpstr>Link 16 Duties</vt:lpstr>
      <vt:lpstr>PowerPoint Presentation</vt:lpstr>
      <vt:lpstr>PowerPoint Presentation</vt:lpstr>
    </vt:vector>
  </TitlesOfParts>
  <Company>DND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DGIFD - Notes</dc:title>
  <dc:creator>DGIFD</dc:creator>
  <cp:revision>27</cp:revision>
  <dcterms:created xsi:type="dcterms:W3CDTF">2011-01-05T13:27:31Z</dcterms:created>
  <dcterms:modified xsi:type="dcterms:W3CDTF">2021-02-12T17:43:13Z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000800ce050000000000010243100207f6000400038000</vt:lpwstr>
  </property>
  <property fmtid="{D5CDD505-2E9C-101B-9397-08002B2CF9AE}" pid="3" name="ContentTypeId">
    <vt:lpwstr>0x010100010C2ADD635BB5409CEF3A212D7D66C8004BCF2733CDB1E649BBF1DCD7B11F6A0A</vt:lpwstr>
  </property>
</Properties>
</file>