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21"/>
  </p:notesMasterIdLst>
  <p:handoutMasterIdLst>
    <p:handoutMasterId r:id="rId22"/>
  </p:handoutMasterIdLst>
  <p:sldIdLst>
    <p:sldId id="258" r:id="rId6"/>
    <p:sldId id="288" r:id="rId7"/>
    <p:sldId id="267" r:id="rId8"/>
    <p:sldId id="289" r:id="rId9"/>
    <p:sldId id="333" r:id="rId10"/>
    <p:sldId id="322" r:id="rId11"/>
    <p:sldId id="335" r:id="rId12"/>
    <p:sldId id="334" r:id="rId13"/>
    <p:sldId id="338" r:id="rId14"/>
    <p:sldId id="336" r:id="rId15"/>
    <p:sldId id="340" r:id="rId16"/>
    <p:sldId id="341" r:id="rId17"/>
    <p:sldId id="342" r:id="rId18"/>
    <p:sldId id="303" r:id="rId19"/>
    <p:sldId id="307" r:id="rId20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66EB26-DB47-4387-B0B2-8081C79D9DEC}" v="459" dt="2021-02-08T15:54:37.916"/>
    <p1510:client id="{9242F297-B575-DCD7-72E0-2C87B2AC9E94}" v="46" dt="2021-02-10T22:36:29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727" autoAdjust="0"/>
    <p:restoredTop sz="71671" autoAdjust="0"/>
  </p:normalViewPr>
  <p:slideViewPr>
    <p:cSldViewPr>
      <p:cViewPr varScale="1">
        <p:scale>
          <a:sx n="85" d="100"/>
          <a:sy n="85" d="100"/>
        </p:scale>
        <p:origin x="1315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2E66EB26-DB47-4387-B0B2-8081C79D9DEC}"/>
    <pc:docChg chg="modSld sldOrd">
      <pc:chgData name="Sheppard MS JE@MCC RJOC(A)@Defence O365" userId="S::justin.sheppard@ecn.forces.gc.ca::046012a4-b312-4c37-863d-653c3913ec98" providerId="AD" clId="Web-{2E66EB26-DB47-4387-B0B2-8081C79D9DEC}" dt="2021-02-08T15:54:37.276" v="292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2E66EB26-DB47-4387-B0B2-8081C79D9DEC}" dt="2021-02-08T15:37:31.254" v="3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37:31.254" v="3" actId="1076"/>
          <ac:spMkLst>
            <pc:docMk/>
            <pc:sldMk cId="0" sldId="258"/>
            <ac:spMk id="7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38:52.364" v="33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38:52.364" v="33" actId="20577"/>
          <ac:spMkLst>
            <pc:docMk/>
            <pc:sldMk cId="1587703502" sldId="267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38:02.036" v="7" actId="20577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37:45.239" v="4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37:45.239" v="4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39:48.286" v="47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39:24.349" v="38" actId="1076"/>
          <ac:spMkLst>
            <pc:docMk/>
            <pc:sldMk cId="1251806590" sldId="289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39:48.286" v="47" actId="20577"/>
          <ac:spMkLst>
            <pc:docMk/>
            <pc:sldMk cId="1251806590" sldId="289"/>
            <ac:spMk id="8" creationId="{00000000-0000-0000-0000-000000000000}"/>
          </ac:spMkLst>
        </pc:spChg>
      </pc:sldChg>
      <pc:sldChg chg="delSp modSp delAnim">
        <pc:chgData name="Sheppard MS JE@MCC RJOC(A)@Defence O365" userId="S::justin.sheppard@ecn.forces.gc.ca::046012a4-b312-4c37-863d-653c3913ec98" providerId="AD" clId="Web-{2E66EB26-DB47-4387-B0B2-8081C79D9DEC}" dt="2021-02-08T15:53:52.557" v="284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50:40.243" v="233" actId="1076"/>
          <ac:spMkLst>
            <pc:docMk/>
            <pc:sldMk cId="232699226" sldId="303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53:52.557" v="284" actId="1076"/>
          <ac:spMkLst>
            <pc:docMk/>
            <pc:sldMk cId="232699226" sldId="303"/>
            <ac:spMk id="5" creationId="{00000000-0000-0000-0000-000000000000}"/>
          </ac:spMkLst>
        </pc:spChg>
        <pc:spChg chg="del mod">
          <ac:chgData name="Sheppard MS JE@MCC RJOC(A)@Defence O365" userId="S::justin.sheppard@ecn.forces.gc.ca::046012a4-b312-4c37-863d-653c3913ec98" providerId="AD" clId="Web-{2E66EB26-DB47-4387-B0B2-8081C79D9DEC}" dt="2021-02-08T15:48:26.508" v="178"/>
          <ac:spMkLst>
            <pc:docMk/>
            <pc:sldMk cId="232699226" sldId="303"/>
            <ac:spMk id="6" creationId="{00000000-0000-0000-0000-000000000000}"/>
          </ac:spMkLst>
        </pc:spChg>
        <pc:spChg chg="del mod">
          <ac:chgData name="Sheppard MS JE@MCC RJOC(A)@Defence O365" userId="S::justin.sheppard@ecn.forces.gc.ca::046012a4-b312-4c37-863d-653c3913ec98" providerId="AD" clId="Web-{2E66EB26-DB47-4387-B0B2-8081C79D9DEC}" dt="2021-02-08T15:48:43.367" v="186"/>
          <ac:spMkLst>
            <pc:docMk/>
            <pc:sldMk cId="232699226" sldId="303"/>
            <ac:spMk id="7" creationId="{00000000-0000-0000-0000-000000000000}"/>
          </ac:spMkLst>
        </pc:spChg>
        <pc:spChg chg="del mod">
          <ac:chgData name="Sheppard MS JE@MCC RJOC(A)@Defence O365" userId="S::justin.sheppard@ecn.forces.gc.ca::046012a4-b312-4c37-863d-653c3913ec98" providerId="AD" clId="Web-{2E66EB26-DB47-4387-B0B2-8081C79D9DEC}" dt="2021-02-08T15:49:01.961" v="193"/>
          <ac:spMkLst>
            <pc:docMk/>
            <pc:sldMk cId="232699226" sldId="303"/>
            <ac:spMk id="8" creationId="{00000000-0000-0000-0000-000000000000}"/>
          </ac:spMkLst>
        </pc:spChg>
        <pc:spChg chg="del mod">
          <ac:chgData name="Sheppard MS JE@MCC RJOC(A)@Defence O365" userId="S::justin.sheppard@ecn.forces.gc.ca::046012a4-b312-4c37-863d-653c3913ec98" providerId="AD" clId="Web-{2E66EB26-DB47-4387-B0B2-8081C79D9DEC}" dt="2021-02-08T15:49:21.399" v="203"/>
          <ac:spMkLst>
            <pc:docMk/>
            <pc:sldMk cId="232699226" sldId="303"/>
            <ac:spMk id="9" creationId="{00000000-0000-0000-0000-000000000000}"/>
          </ac:spMkLst>
        </pc:spChg>
        <pc:spChg chg="del mod">
          <ac:chgData name="Sheppard MS JE@MCC RJOC(A)@Defence O365" userId="S::justin.sheppard@ecn.forces.gc.ca::046012a4-b312-4c37-863d-653c3913ec98" providerId="AD" clId="Web-{2E66EB26-DB47-4387-B0B2-8081C79D9DEC}" dt="2021-02-08T15:49:44.587" v="209"/>
          <ac:spMkLst>
            <pc:docMk/>
            <pc:sldMk cId="232699226" sldId="303"/>
            <ac:spMk id="10" creationId="{00000000-0000-0000-0000-000000000000}"/>
          </ac:spMkLst>
        </pc:spChg>
      </pc:sldChg>
      <pc:sldChg chg="modSp ord">
        <pc:chgData name="Sheppard MS JE@MCC RJOC(A)@Defence O365" userId="S::justin.sheppard@ecn.forces.gc.ca::046012a4-b312-4c37-863d-653c3913ec98" providerId="AD" clId="Web-{2E66EB26-DB47-4387-B0B2-8081C79D9DEC}" dt="2021-02-08T15:54:37.276" v="292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54:37.276" v="292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2:05.772" v="93" actId="20577"/>
        <pc:sldMkLst>
          <pc:docMk/>
          <pc:sldMk cId="1989792422" sldId="322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1:39.334" v="72" actId="20577"/>
          <ac:spMkLst>
            <pc:docMk/>
            <pc:sldMk cId="1989792422" sldId="322"/>
            <ac:spMk id="9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2:05.772" v="93" actId="20577"/>
          <ac:spMkLst>
            <pc:docMk/>
            <pc:sldMk cId="1989792422" sldId="322"/>
            <ac:spMk id="1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0:30.552" v="54" actId="1076"/>
          <ac:spMkLst>
            <pc:docMk/>
            <pc:sldMk cId="1989792422" sldId="322"/>
            <ac:spMk id="4915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0:42.257" v="55" actId="1076"/>
        <pc:sldMkLst>
          <pc:docMk/>
          <pc:sldMk cId="1718307465" sldId="333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0:42.257" v="55" actId="1076"/>
          <ac:spMkLst>
            <pc:docMk/>
            <pc:sldMk cId="1718307465" sldId="333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0:19.771" v="53" actId="20577"/>
          <ac:spMkLst>
            <pc:docMk/>
            <pc:sldMk cId="1718307465" sldId="333"/>
            <ac:spMk id="8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4:59.882" v="146" actId="20577"/>
        <pc:sldMkLst>
          <pc:docMk/>
          <pc:sldMk cId="773938117" sldId="334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4:59.882" v="146" actId="20577"/>
          <ac:spMkLst>
            <pc:docMk/>
            <pc:sldMk cId="773938117" sldId="334"/>
            <ac:spMk id="1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3:42.928" v="112" actId="1076"/>
          <ac:spMkLst>
            <pc:docMk/>
            <pc:sldMk cId="773938117" sldId="334"/>
            <ac:spMk id="4915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3:12.303" v="110" actId="1076"/>
        <pc:sldMkLst>
          <pc:docMk/>
          <pc:sldMk cId="674097703" sldId="335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2:49.256" v="109" actId="20577"/>
          <ac:spMkLst>
            <pc:docMk/>
            <pc:sldMk cId="674097703" sldId="335"/>
            <ac:spMk id="1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3:12.303" v="110" actId="1076"/>
          <ac:spMkLst>
            <pc:docMk/>
            <pc:sldMk cId="674097703" sldId="335"/>
            <ac:spMk id="4915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7:12.508" v="163" actId="1076"/>
        <pc:sldMkLst>
          <pc:docMk/>
          <pc:sldMk cId="2022734886" sldId="336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6:12.835" v="155" actId="20577"/>
          <ac:spMkLst>
            <pc:docMk/>
            <pc:sldMk cId="2022734886" sldId="336"/>
            <ac:spMk id="1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7:12.508" v="163" actId="1076"/>
          <ac:spMkLst>
            <pc:docMk/>
            <pc:sldMk cId="2022734886" sldId="336"/>
            <ac:spMk id="4915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5:38.726" v="149" actId="1076"/>
        <pc:sldMkLst>
          <pc:docMk/>
          <pc:sldMk cId="3431209207" sldId="338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5:38.726" v="149" actId="1076"/>
          <ac:spMkLst>
            <pc:docMk/>
            <pc:sldMk cId="3431209207" sldId="338"/>
            <ac:spMk id="12595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7:00.961" v="162" actId="1076"/>
        <pc:sldMkLst>
          <pc:docMk/>
          <pc:sldMk cId="547491775" sldId="340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6:54.117" v="161" actId="20577"/>
          <ac:spMkLst>
            <pc:docMk/>
            <pc:sldMk cId="547491775" sldId="340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7:00.961" v="162" actId="1076"/>
          <ac:spMkLst>
            <pc:docMk/>
            <pc:sldMk cId="547491775" sldId="340"/>
            <ac:spMk id="134146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2E66EB26-DB47-4387-B0B2-8081C79D9DEC}" dt="2021-02-08T15:47:45.836" v="168" actId="1076"/>
        <pc:sldMkLst>
          <pc:docMk/>
          <pc:sldMk cId="2775759889" sldId="341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47:38.117" v="167" actId="20577"/>
          <ac:spMkLst>
            <pc:docMk/>
            <pc:sldMk cId="2775759889" sldId="341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47:34.258" v="166" actId="20577"/>
          <ac:spMkLst>
            <pc:docMk/>
            <pc:sldMk cId="2775759889" sldId="341"/>
            <ac:spMk id="140290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2E66EB26-DB47-4387-B0B2-8081C79D9DEC}" dt="2021-02-08T15:47:45.836" v="168" actId="1076"/>
          <ac:picMkLst>
            <pc:docMk/>
            <pc:sldMk cId="2775759889" sldId="341"/>
            <ac:picMk id="2" creationId="{00000000-0000-0000-0000-000000000000}"/>
          </ac:picMkLst>
        </pc:picChg>
      </pc:sldChg>
      <pc:sldChg chg="addSp delSp modSp ord delAnim">
        <pc:chgData name="Sheppard MS JE@MCC RJOC(A)@Defence O365" userId="S::justin.sheppard@ecn.forces.gc.ca::046012a4-b312-4c37-863d-653c3913ec98" providerId="AD" clId="Web-{2E66EB26-DB47-4387-B0B2-8081C79D9DEC}" dt="2021-02-08T15:54:31.229" v="291"/>
        <pc:sldMkLst>
          <pc:docMk/>
          <pc:sldMk cId="2445738360" sldId="342"/>
        </pc:sldMkLst>
        <pc:spChg chg="mod">
          <ac:chgData name="Sheppard MS JE@MCC RJOC(A)@Defence O365" userId="S::justin.sheppard@ecn.forces.gc.ca::046012a4-b312-4c37-863d-653c3913ec98" providerId="AD" clId="Web-{2E66EB26-DB47-4387-B0B2-8081C79D9DEC}" dt="2021-02-08T15:52:47.478" v="277" actId="20577"/>
          <ac:spMkLst>
            <pc:docMk/>
            <pc:sldMk cId="2445738360" sldId="342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2E66EB26-DB47-4387-B0B2-8081C79D9DEC}" dt="2021-02-08T15:54:22.213" v="289" actId="20577"/>
          <ac:spMkLst>
            <pc:docMk/>
            <pc:sldMk cId="2445738360" sldId="342"/>
            <ac:spMk id="5" creationId="{00000000-0000-0000-0000-000000000000}"/>
          </ac:spMkLst>
        </pc:spChg>
        <pc:spChg chg="del">
          <ac:chgData name="Sheppard MS JE@MCC RJOC(A)@Defence O365" userId="S::justin.sheppard@ecn.forces.gc.ca::046012a4-b312-4c37-863d-653c3913ec98" providerId="AD" clId="Web-{2E66EB26-DB47-4387-B0B2-8081C79D9DEC}" dt="2021-02-08T15:50:56.478" v="237"/>
          <ac:spMkLst>
            <pc:docMk/>
            <pc:sldMk cId="2445738360" sldId="342"/>
            <ac:spMk id="6" creationId="{00000000-0000-0000-0000-000000000000}"/>
          </ac:spMkLst>
        </pc:spChg>
        <pc:spChg chg="del">
          <ac:chgData name="Sheppard MS JE@MCC RJOC(A)@Defence O365" userId="S::justin.sheppard@ecn.forces.gc.ca::046012a4-b312-4c37-863d-653c3913ec98" providerId="AD" clId="Web-{2E66EB26-DB47-4387-B0B2-8081C79D9DEC}" dt="2021-02-08T15:51:14.103" v="242"/>
          <ac:spMkLst>
            <pc:docMk/>
            <pc:sldMk cId="2445738360" sldId="342"/>
            <ac:spMk id="7" creationId="{00000000-0000-0000-0000-000000000000}"/>
          </ac:spMkLst>
        </pc:spChg>
        <pc:spChg chg="del">
          <ac:chgData name="Sheppard MS JE@MCC RJOC(A)@Defence O365" userId="S::justin.sheppard@ecn.forces.gc.ca::046012a4-b312-4c37-863d-653c3913ec98" providerId="AD" clId="Web-{2E66EB26-DB47-4387-B0B2-8081C79D9DEC}" dt="2021-02-08T15:51:16.962" v="243"/>
          <ac:spMkLst>
            <pc:docMk/>
            <pc:sldMk cId="2445738360" sldId="342"/>
            <ac:spMk id="8" creationId="{00000000-0000-0000-0000-000000000000}"/>
          </ac:spMkLst>
        </pc:spChg>
        <pc:spChg chg="del mod">
          <ac:chgData name="Sheppard MS JE@MCC RJOC(A)@Defence O365" userId="S::justin.sheppard@ecn.forces.gc.ca::046012a4-b312-4c37-863d-653c3913ec98" providerId="AD" clId="Web-{2E66EB26-DB47-4387-B0B2-8081C79D9DEC}" dt="2021-02-08T15:51:37.480" v="250"/>
          <ac:spMkLst>
            <pc:docMk/>
            <pc:sldMk cId="2445738360" sldId="342"/>
            <ac:spMk id="9" creationId="{00000000-0000-0000-0000-000000000000}"/>
          </ac:spMkLst>
        </pc:spChg>
        <pc:spChg chg="add del">
          <ac:chgData name="Sheppard MS JE@MCC RJOC(A)@Defence O365" userId="S::justin.sheppard@ecn.forces.gc.ca::046012a4-b312-4c37-863d-653c3913ec98" providerId="AD" clId="Web-{2E66EB26-DB47-4387-B0B2-8081C79D9DEC}" dt="2021-02-08T15:52:04.915" v="260"/>
          <ac:spMkLst>
            <pc:docMk/>
            <pc:sldMk cId="2445738360" sldId="342"/>
            <ac:spMk id="10" creationId="{1AEAC4F0-EE25-48A3-A266-950E0A00D467}"/>
          </ac:spMkLst>
        </pc:spChg>
        <pc:spChg chg="del">
          <ac:chgData name="Sheppard MS JE@MCC RJOC(A)@Defence O365" userId="S::justin.sheppard@ecn.forces.gc.ca::046012a4-b312-4c37-863d-653c3913ec98" providerId="AD" clId="Web-{2E66EB26-DB47-4387-B0B2-8081C79D9DEC}" dt="2021-02-08T15:51:45.415" v="251"/>
          <ac:spMkLst>
            <pc:docMk/>
            <pc:sldMk cId="2445738360" sldId="342"/>
            <ac:spMk id="11" creationId="{00000000-0000-0000-0000-000000000000}"/>
          </ac:spMkLst>
        </pc:spChg>
      </pc:sldChg>
    </pc:docChg>
  </pc:docChgLst>
  <pc:docChgLst>
    <pc:chgData name="Clifford MWO A@1 Cdn Air Div HQ@Defence O365" userId="S::andreena.clifford@ecn.forces.gc.ca::8c0599c3-9f04-4168-af0f-913c553b88cb" providerId="AD" clId="Web-{9242F297-B575-DCD7-72E0-2C87B2AC9E94}"/>
    <pc:docChg chg="modSld">
      <pc:chgData name="Clifford MWO A@1 Cdn Air Div HQ@Defence O365" userId="S::andreena.clifford@ecn.forces.gc.ca::8c0599c3-9f04-4168-af0f-913c553b88cb" providerId="AD" clId="Web-{9242F297-B575-DCD7-72E0-2C87B2AC9E94}" dt="2021-02-10T22:32:53.884" v="31" actId="20577"/>
      <pc:docMkLst>
        <pc:docMk/>
      </pc:docMkLst>
      <pc:sldChg chg="modSp">
        <pc:chgData name="Clifford MWO A@1 Cdn Air Div HQ@Defence O365" userId="S::andreena.clifford@ecn.forces.gc.ca::8c0599c3-9f04-4168-af0f-913c553b88cb" providerId="AD" clId="Web-{9242F297-B575-DCD7-72E0-2C87B2AC9E94}" dt="2021-02-10T22:32:53.884" v="31" actId="20577"/>
        <pc:sldMkLst>
          <pc:docMk/>
          <pc:sldMk cId="232699226" sldId="303"/>
        </pc:sldMkLst>
        <pc:spChg chg="mod">
          <ac:chgData name="Clifford MWO A@1 Cdn Air Div HQ@Defence O365" userId="S::andreena.clifford@ecn.forces.gc.ca::8c0599c3-9f04-4168-af0f-913c553b88cb" providerId="AD" clId="Web-{9242F297-B575-DCD7-72E0-2C87B2AC9E94}" dt="2021-02-10T22:32:53.884" v="31" actId="20577"/>
          <ac:spMkLst>
            <pc:docMk/>
            <pc:sldMk cId="232699226" sldId="303"/>
            <ac:spMk id="3" creationId="{00000000-0000-0000-0000-000000000000}"/>
          </ac:spMkLst>
        </pc:spChg>
      </pc:sldChg>
      <pc:sldChg chg="modSp modNotes">
        <pc:chgData name="Clifford MWO A@1 Cdn Air Div HQ@Defence O365" userId="S::andreena.clifford@ecn.forces.gc.ca::8c0599c3-9f04-4168-af0f-913c553b88cb" providerId="AD" clId="Web-{9242F297-B575-DCD7-72E0-2C87B2AC9E94}" dt="2021-02-10T22:26:42.630" v="12" actId="20577"/>
        <pc:sldMkLst>
          <pc:docMk/>
          <pc:sldMk cId="1718307465" sldId="333"/>
        </pc:sldMkLst>
        <pc:spChg chg="mod">
          <ac:chgData name="Clifford MWO A@1 Cdn Air Div HQ@Defence O365" userId="S::andreena.clifford@ecn.forces.gc.ca::8c0599c3-9f04-4168-af0f-913c553b88cb" providerId="AD" clId="Web-{9242F297-B575-DCD7-72E0-2C87B2AC9E94}" dt="2021-02-10T22:26:42.630" v="12" actId="20577"/>
          <ac:spMkLst>
            <pc:docMk/>
            <pc:sldMk cId="1718307465" sldId="333"/>
            <ac:spMk id="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dirty="0"/>
              <a:t>TP: DFSM - </a:t>
            </a:r>
            <a:r>
              <a:rPr lang="en-CA" dirty="0"/>
              <a:t>acting as the technical authority for RF spectrum management for the DND and the CAF</a:t>
            </a:r>
          </a:p>
          <a:p>
            <a:r>
              <a:rPr lang="en-CA" dirty="0"/>
              <a:t> - Requests for Spectrum supportability (DNDP35 Part 5-5)</a:t>
            </a:r>
          </a:p>
          <a:p>
            <a:r>
              <a:rPr lang="en-CA" dirty="0"/>
              <a:t> - Requests for Spectrum – both RF equipment and frequencies operating in Canada must be licensed (DNDP35 Part 6)</a:t>
            </a:r>
          </a:p>
          <a:p>
            <a:r>
              <a:rPr lang="en-CA" dirty="0"/>
              <a:t>NOTE:</a:t>
            </a:r>
            <a:r>
              <a:rPr lang="en-CA" baseline="0" dirty="0"/>
              <a:t> every terminal is licenced in Canada for use at their primary location; when you deploy within Canada, this licence must be updated with the current operating location</a:t>
            </a:r>
            <a:endParaRPr lang="en-CA" dirty="0"/>
          </a:p>
          <a:p>
            <a:endParaRPr lang="en-CA" dirty="0"/>
          </a:p>
          <a:p>
            <a:r>
              <a:rPr lang="en-CA" b="1" dirty="0"/>
              <a:t>Industry</a:t>
            </a:r>
            <a:r>
              <a:rPr lang="en-CA" b="1" baseline="0" dirty="0"/>
              <a:t> Canada: </a:t>
            </a:r>
            <a:r>
              <a:rPr lang="en-CA" dirty="0"/>
              <a:t>Industry Canada is the Canadian national authority for RF spectrum management and delegates certain management authorities and responsibilities to the DND and the CAF.</a:t>
            </a:r>
            <a:r>
              <a:rPr lang="en-CA" b="1" baseline="0" dirty="0"/>
              <a:t> </a:t>
            </a:r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57220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dirty="0"/>
              <a:t>TP: DFSM - </a:t>
            </a:r>
            <a:r>
              <a:rPr lang="en-CA" dirty="0"/>
              <a:t>acting as the technical authority for RF spectrum management for the DND and the CAF</a:t>
            </a:r>
          </a:p>
          <a:p>
            <a:r>
              <a:rPr lang="en-CA" dirty="0"/>
              <a:t> - Requests for Spectrum supportability (DNDP35 Part 5-5)</a:t>
            </a:r>
          </a:p>
          <a:p>
            <a:r>
              <a:rPr lang="en-CA" dirty="0"/>
              <a:t> - Submitted</a:t>
            </a:r>
            <a:r>
              <a:rPr lang="en-CA" baseline="0" dirty="0"/>
              <a:t> in advance of deployment (60 days preferred) </a:t>
            </a:r>
          </a:p>
          <a:p>
            <a:endParaRPr lang="en-CA" baseline="0" dirty="0">
              <a:cs typeface="Arial"/>
            </a:endParaRPr>
          </a:p>
          <a:p>
            <a:r>
              <a:rPr lang="en-CA">
                <a:latin typeface="Arial"/>
                <a:cs typeface="Arial"/>
              </a:rPr>
              <a:t>SHAPE – </a:t>
            </a:r>
            <a:r>
              <a:rPr lang="en-CA"/>
              <a:t>Supreme Headquarters Allied Powers Europe (SHAPE) at Casteau, Mons, Belgium.</a:t>
            </a:r>
          </a:p>
          <a:p>
            <a:endParaRPr lang="en-CA" dirty="0">
              <a:cs typeface="Arial"/>
            </a:endParaRPr>
          </a:p>
          <a:p>
            <a:endParaRPr lang="en-CA" dirty="0"/>
          </a:p>
          <a:p>
            <a:r>
              <a:rPr lang="en-CA" b="1" baseline="0" dirty="0"/>
              <a:t>Host Nation: </a:t>
            </a:r>
            <a:r>
              <a:rPr lang="en-CA" b="0" baseline="0" dirty="0"/>
              <a:t>provides approval for Radiating any RF Frequencies within their </a:t>
            </a:r>
            <a:r>
              <a:rPr lang="en-CA" b="0" baseline="0" dirty="0" err="1"/>
              <a:t>bounderies</a:t>
            </a:r>
            <a:endParaRPr lang="en-CA" b="0" baseline="0" dirty="0"/>
          </a:p>
          <a:p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780874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TP: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In Canada, MIDS Notification Message will be submitted by your ICO or TDL300 planner; units that operate on a regular basis typically submit these to NAV Canada and DFSM for an entire month timeframe.</a:t>
            </a:r>
            <a:endParaRPr lang="en-US" sz="1200" b="1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For exercises with high TSDF, a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Waiver is submitted to DFSM ahead of time and included in the MIDS Notification Message at para 9.  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Conduct Time Slot Duty Factor (TSDF) calculations and ensure link 16 deconfliction, ensuring compliance with national Frequency Clearance Agreements (FCA’s);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MIDS Notification messages must include a POC for STOP Link 16 and during operations, operators must monitor Guard for Stop Link 16 or CEASE Buzzer calls. </a:t>
            </a:r>
            <a:r>
              <a:rPr lang="en-CA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 an emergency situation where flight safety is in jeopardy, NAV CANADA will order "STOP LINK16" over the guard frequencies, and advise CFICC of their actions. Note: All units/platforms are to man the guard frequencies 243.0/121.5 MHz during all Link16 operations.</a:t>
            </a:r>
            <a:endParaRPr lang="en-CA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9pPr>
          </a:lstStyle>
          <a:p>
            <a:fld id="{B67DC0A5-D72A-4454-A8E1-913186A0921F}" type="slidenum">
              <a:rPr lang="en-CA" altLang="en-US" sz="1200" smtClean="0"/>
              <a:pPr/>
              <a:t>6</a:t>
            </a:fld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2468911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TP: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The ICO or Planner responsible for your unit/platform’s Link 16 requirements will be completing these requests;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baseline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Elemental DLMC (RCN / RCAF) will assist and make the initial coordination with the appropriate TDL agencies (</a:t>
            </a:r>
            <a:r>
              <a:rPr lang="en-US" sz="1200" b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ie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 TDL @ CAOC </a:t>
            </a:r>
            <a:r>
              <a:rPr lang="en-US" sz="1200" b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Uedum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CPD @ CAOC </a:t>
            </a:r>
            <a:r>
              <a:rPr lang="en-US" sz="1200" b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Torrejon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or TDL POC for applicable region/range training area in the US (MIRAMAR, KEY WEST, CONR, </a:t>
            </a:r>
            <a:r>
              <a:rPr lang="en-US" sz="1200" b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etc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);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As per Annex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B, Canadian Frequency Clearance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Criterial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para 3.1: MIDS operations in Non-NATO countries have to be coordinated with the Host Administrators or Theater Spectrum Manager. </a:t>
            </a:r>
          </a:p>
          <a:p>
            <a:endParaRPr lang="en-CA" dirty="0"/>
          </a:p>
          <a:p>
            <a:r>
              <a:rPr lang="en-CA" dirty="0"/>
              <a:t>The</a:t>
            </a:r>
            <a:r>
              <a:rPr lang="en-CA" baseline="0" dirty="0"/>
              <a:t> Network Design Facility needs the Network and Identification Set details early to ensure platform load files are built in time to test before departure.</a:t>
            </a:r>
            <a:endParaRPr lang="en-CA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9pPr>
          </a:lstStyle>
          <a:p>
            <a:fld id="{B67DC0A5-D72A-4454-A8E1-913186A0921F}" type="slidenum">
              <a:rPr lang="en-CA" altLang="en-US" sz="1200" smtClean="0"/>
              <a:pPr/>
              <a:t>7</a:t>
            </a:fld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199529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TP: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The ICO or Planner responsible for your unit/platform’s Link 16 requirements will be completing these requests and calculations;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baseline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Conduct Time Slot Duty Factor (TSDF) calculations and ensure link 16 deconfliction, ensuring compliance with national Frequency Clearance Agreements (FCA’s);</a:t>
            </a:r>
            <a:endParaRPr lang="en-CA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CA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CA" sz="1200" b="1" dirty="0"/>
              <a:t>T</a:t>
            </a:r>
            <a:r>
              <a:rPr lang="en-CA" sz="1200" dirty="0"/>
              <a:t>ime </a:t>
            </a:r>
            <a:r>
              <a:rPr lang="en-CA" sz="1200" b="1" dirty="0"/>
              <a:t>S</a:t>
            </a:r>
            <a:r>
              <a:rPr lang="en-CA" sz="1200" dirty="0"/>
              <a:t>lot </a:t>
            </a:r>
            <a:r>
              <a:rPr lang="en-CA" sz="1200" b="1" dirty="0"/>
              <a:t>D</a:t>
            </a:r>
            <a:r>
              <a:rPr lang="en-CA" sz="1200" dirty="0"/>
              <a:t>uty </a:t>
            </a:r>
            <a:r>
              <a:rPr lang="en-CA" sz="1200" b="1" dirty="0"/>
              <a:t>F</a:t>
            </a:r>
            <a:r>
              <a:rPr lang="en-CA" sz="1200" dirty="0"/>
              <a:t>actor is the calculation of the percentage of timeslots being used within a geographical area to ensure no harmful interference to other systems in the same frequency band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CA" sz="12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CA" sz="1200" dirty="0"/>
              <a:t>ATC systems such as TACAN, DME, IFF operate in the same frequency band as L16</a:t>
            </a:r>
          </a:p>
          <a:p>
            <a:endParaRPr lang="en-CA" dirty="0"/>
          </a:p>
          <a:p>
            <a:r>
              <a:rPr lang="en-CA" dirty="0"/>
              <a:t>TSDF</a:t>
            </a:r>
            <a:r>
              <a:rPr lang="en-CA" baseline="0" dirty="0"/>
              <a:t> calculations are always calculated on the times slots assigned regardless of whether or not transmissions occur</a:t>
            </a:r>
          </a:p>
          <a:p>
            <a:endParaRPr lang="en-CA" baseline="0" dirty="0"/>
          </a:p>
          <a:p>
            <a:r>
              <a:rPr lang="en-CA" baseline="0" dirty="0"/>
              <a:t>Closely spaced terminals are defined as within 3 NM radius of each other.</a:t>
            </a:r>
            <a:endParaRPr lang="en-CA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9pPr>
          </a:lstStyle>
          <a:p>
            <a:fld id="{B67DC0A5-D72A-4454-A8E1-913186A0921F}" type="slidenum">
              <a:rPr lang="en-CA" altLang="en-US" sz="1200" smtClean="0"/>
              <a:pPr/>
              <a:t>8</a:t>
            </a:fld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306814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dirty="0"/>
              <a:t>1536 time slots are divided into 3 Sets (A – B – C ) of 512 </a:t>
            </a:r>
            <a:r>
              <a:rPr lang="en-CA" altLang="en-US" dirty="0" err="1"/>
              <a:t>ts</a:t>
            </a:r>
            <a:r>
              <a:rPr lang="en-CA" altLang="en-US" dirty="0"/>
              <a:t> in each (numbered 0 – 511) </a:t>
            </a:r>
          </a:p>
          <a:p>
            <a:pPr eaLnBrk="1" hangingPunct="1">
              <a:spcBef>
                <a:spcPct val="0"/>
              </a:spcBef>
            </a:pPr>
            <a:endParaRPr lang="en-CA" altLang="en-US" dirty="0"/>
          </a:p>
          <a:p>
            <a:pPr eaLnBrk="1" hangingPunct="1">
              <a:spcBef>
                <a:spcPct val="0"/>
              </a:spcBef>
            </a:pPr>
            <a:r>
              <a:rPr lang="en-CA" altLang="en-US" dirty="0"/>
              <a:t>The</a:t>
            </a:r>
            <a:r>
              <a:rPr lang="en-CA" altLang="en-US" baseline="0" dirty="0"/>
              <a:t> 12 Frame allows for 396,288 pulses </a:t>
            </a:r>
            <a:endParaRPr lang="en-CA" altLang="en-US" dirty="0"/>
          </a:p>
          <a:p>
            <a:pPr eaLnBrk="1" hangingPunct="1">
              <a:spcBef>
                <a:spcPct val="0"/>
              </a:spcBef>
            </a:pPr>
            <a:endParaRPr lang="en-CA" altLang="en-US" dirty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2AB290E-F174-4E8C-AD04-0DEC3543868B}" type="slidenum">
              <a:rPr lang="en-CA" altLang="en-US"/>
              <a:pPr/>
              <a:t>9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034342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TP: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The ICO or Planner responsible for your unit/platform’s Link 16 requirements will be completing these calculations but as a Multi-Link Operations Specialist, you may be tasked to monitor TSDF compliance using CINEMA or other tools (PO004 will provide hands on training with CINEMA)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baseline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eaLnBrk="1" hangingPunct="1"/>
            <a:r>
              <a:rPr lang="en-US" altLang="en-US" sz="2800" dirty="0"/>
              <a:t>THE NDD provides worse case TSDF for each platform – we will be going the </a:t>
            </a:r>
            <a:r>
              <a:rPr lang="en-US" altLang="en-US" sz="2800" dirty="0" err="1"/>
              <a:t>the</a:t>
            </a:r>
            <a:r>
              <a:rPr lang="en-US" altLang="en-US" sz="2800" baseline="0" dirty="0"/>
              <a:t> NDD in the next lesson.</a:t>
            </a:r>
            <a:endParaRPr lang="en-US" altLang="en-US" sz="2800" dirty="0"/>
          </a:p>
          <a:p>
            <a:pPr lvl="1" eaLnBrk="1" hangingPunct="1"/>
            <a:r>
              <a:rPr lang="en-US" altLang="en-US" sz="2400" dirty="0"/>
              <a:t>Add the NDD provided TSDF for all participating units together</a:t>
            </a:r>
          </a:p>
          <a:p>
            <a:pPr lvl="1" eaLnBrk="1" hangingPunct="1"/>
            <a:r>
              <a:rPr lang="en-US" altLang="en-US" sz="2400" dirty="0"/>
              <a:t>Next, add in any relay TSDF (also found in NDD)</a:t>
            </a:r>
          </a:p>
          <a:p>
            <a:pPr lvl="1" eaLnBrk="1" hangingPunct="1"/>
            <a:r>
              <a:rPr lang="en-US" altLang="en-US" sz="2400" dirty="0"/>
              <a:t>Finally, add in any voice TSDF (also found in NDD)	</a:t>
            </a:r>
          </a:p>
          <a:p>
            <a:pPr lvl="1" eaLnBrk="1" hangingPunct="1"/>
            <a:endParaRPr lang="en-US" sz="2400" dirty="0"/>
          </a:p>
          <a:p>
            <a:pPr lvl="1" eaLnBrk="1" hangingPunct="1"/>
            <a:r>
              <a:rPr lang="en-US" sz="2400" dirty="0"/>
              <a:t>Then find the platform</a:t>
            </a:r>
            <a:r>
              <a:rPr lang="en-US" sz="2400" baseline="0" dirty="0"/>
              <a:t> with the highest TSDF </a:t>
            </a:r>
            <a:endParaRPr lang="en-CA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9pPr>
          </a:lstStyle>
          <a:p>
            <a:fld id="{B67DC0A5-D72A-4454-A8E1-913186A0921F}" type="slidenum">
              <a:rPr lang="en-CA" altLang="en-US" sz="1200" smtClean="0"/>
              <a:pPr/>
              <a:t>10</a:t>
            </a:fld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2167908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/>
              <a:t> </a:t>
            </a:r>
            <a:r>
              <a:rPr lang="en-CA" sz="1200" dirty="0"/>
              <a:t>To comply with NAVCAN/FAA/National Air Traffic Management systems, units transmitting on Link 16 are required to self-regulate and ensure they do not cause harmful interference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75D5A1-6523-4024-9C89-975BBF87CC74}" type="slidenum">
              <a:rPr lang="en-CA" altLang="en-US" smtClean="0"/>
              <a:pPr>
                <a:defRPr/>
              </a:pPr>
              <a:t>11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248065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b="1" dirty="0"/>
              <a:t>TP: </a:t>
            </a:r>
            <a:r>
              <a:rPr lang="en-CA" altLang="en-US" dirty="0"/>
              <a:t>Wing or Link Unit Managers (LUM) are responsible for entering activity into the deconfliction server whenever L16 operations are planned.  For activity that</a:t>
            </a:r>
            <a:r>
              <a:rPr lang="en-CA" altLang="en-US" baseline="0" dirty="0"/>
              <a:t> is not within the 200 NM of the US Border or that activity in support of Operations (NORAD missions) do not get entered into the Deconfliction Server.</a:t>
            </a:r>
          </a:p>
          <a:p>
            <a:pPr eaLnBrk="1" hangingPunct="1">
              <a:spcBef>
                <a:spcPct val="0"/>
              </a:spcBef>
            </a:pPr>
            <a:endParaRPr lang="en-CA" altLang="en-US" baseline="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The Server calculates TSDF 100 NM around the single point for fixed, and 100 NM around the JOA border for moving of all activity entered</a:t>
            </a:r>
            <a:r>
              <a:rPr lang="en-CA" sz="1200" baseline="0" dirty="0"/>
              <a:t> into the database to approve operations and provides the maximum TSDF available (remaining to use) when entering your activity.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baseline="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The Joint De-confliction Server calculates the buffer zones around areas to approve transmissions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The information included</a:t>
            </a:r>
            <a:r>
              <a:rPr lang="en-CA" sz="1200" baseline="0" dirty="0"/>
              <a:t> in the Canadian MIDS Notification Message matches what gets entered into the Deconfliction Server.</a:t>
            </a:r>
            <a:endParaRPr lang="en-CA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dirty="0"/>
          </a:p>
          <a:p>
            <a:pPr eaLnBrk="1" hangingPunct="1">
              <a:spcBef>
                <a:spcPct val="0"/>
              </a:spcBef>
            </a:pPr>
            <a:endParaRPr lang="en-CA" altLang="en-US" dirty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17DFE02-3288-4F70-A124-39EEA1E665C1}" type="slidenum">
              <a:rPr lang="en-CA" altLang="en-US"/>
              <a:pPr/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87500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3534915" y="337015"/>
            <a:ext cx="2076524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EO 001.02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3124200"/>
            <a:ext cx="5564554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Define Link 16 Deconfliction Process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996" y="114742"/>
            <a:ext cx="5198665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Time Slot Duty Factor (TSDF)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882" y="1636424"/>
            <a:ext cx="9144882" cy="99371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How to calculate the Total TSDF?</a:t>
            </a:r>
            <a:endParaRPr lang="en-US" b="0">
              <a:ea typeface="+mj-ea"/>
              <a:cs typeface="Arial"/>
            </a:endParaRPr>
          </a:p>
          <a:p>
            <a:pPr algn="l"/>
            <a:endParaRPr lang="en-CA" sz="200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271588" y="4389224"/>
            <a:ext cx="5832475" cy="711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sng" dirty="0"/>
              <a:t>TSDF FORMAT: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</a:rPr>
              <a:t>	TOTAL TSDF / HIGHEST SINGLE UNIT</a:t>
            </a: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133600" y="2630274"/>
            <a:ext cx="4005263" cy="1670050"/>
            <a:chOff x="1242" y="2614"/>
            <a:chExt cx="2523" cy="1308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242" y="2614"/>
              <a:ext cx="2523" cy="13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331" y="2671"/>
              <a:ext cx="2395" cy="1216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	UNITS TSDF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	RELAY TSDF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u="sng" dirty="0">
                  <a:solidFill>
                    <a:srgbClr val="000000"/>
                  </a:solidFill>
                </a:rPr>
                <a:t>+	VOICE TSDF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2"/>
                  </a:solidFill>
                </a:rPr>
                <a:t>	TOTAL TSDF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273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itle 1"/>
          <p:cNvSpPr>
            <a:spLocks noGrp="1"/>
          </p:cNvSpPr>
          <p:nvPr>
            <p:ph type="title"/>
          </p:nvPr>
        </p:nvSpPr>
        <p:spPr>
          <a:xfrm>
            <a:off x="1863233" y="61656"/>
            <a:ext cx="5792377" cy="1143000"/>
          </a:xfrm>
        </p:spPr>
        <p:txBody>
          <a:bodyPr/>
          <a:lstStyle/>
          <a:p>
            <a:pPr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TSDF and Deconfliction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sz="2000" dirty="0"/>
              <a:t>Units must self-regulate and ensure their Link 16 transmissions do not cause harmful interference</a:t>
            </a:r>
            <a:endParaRPr lang="en-CA" sz="2000" dirty="0">
              <a:cs typeface="Arial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CA" sz="2000" dirty="0">
              <a:cs typeface="Arial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CA" sz="2000" dirty="0"/>
              <a:t>CJCSI 6232.01 compliance:  all units within 200nm of US territory must be approved in the JID Deconfliction Server before transmitting</a:t>
            </a:r>
            <a:endParaRPr lang="en-CA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49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>
          <a:xfrm>
            <a:off x="2537254" y="2354"/>
            <a:ext cx="4062431" cy="1143000"/>
          </a:xfrm>
        </p:spPr>
        <p:txBody>
          <a:bodyPr/>
          <a:lstStyle/>
          <a:p>
            <a:pPr eaLnBrk="1" hangingPunct="1"/>
            <a:r>
              <a:rPr lang="en-CA" altLang="en-US" sz="2800" b="1" dirty="0">
                <a:solidFill>
                  <a:schemeClr val="accent6"/>
                </a:solidFill>
              </a:rPr>
              <a:t>De-confliction Process</a:t>
            </a:r>
            <a:endParaRPr lang="en-CA" altLang="en-US" sz="2800" b="1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sz="2000" dirty="0"/>
              <a:t>Two types of areas: single point (used for fixed transmitters); JTIDS Operating Area (JOA) for moving terminals</a:t>
            </a:r>
            <a:endParaRPr lang="en-CA" sz="2000" dirty="0">
              <a:cs typeface="Arial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CA" sz="28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CA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68936"/>
            <a:ext cx="9144000" cy="322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59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316892" y="328189"/>
            <a:ext cx="4450787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1" y="1285838"/>
            <a:ext cx="9138704" cy="40626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What Link 16 activity must be entered into the US JID Deconfliction Server?</a:t>
            </a:r>
            <a:endParaRPr lang="en-US" sz="2000" b="0">
              <a:cs typeface="Arial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All activity within 200 NM of the US territory</a:t>
            </a:r>
            <a:endParaRPr lang="en-CA" sz="2000" b="0">
              <a:latin typeface="Arial"/>
              <a:cs typeface="Arial" panose="020B0604020202020204" pitchFamily="34" charset="0"/>
            </a:endParaRPr>
          </a:p>
          <a:p>
            <a:pPr algn="l"/>
            <a:endParaRPr lang="en-CA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What frequency will Stop Link 16 or Cease Buzzer calls be transmitted on?</a:t>
            </a: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Guard 243.0 / 121.5</a:t>
            </a:r>
            <a:endParaRPr lang="en-US" sz="2000" b="0">
              <a:latin typeface="Arial"/>
              <a:cs typeface="Arial"/>
            </a:endParaRPr>
          </a:p>
          <a:p>
            <a:pPr algn="l"/>
            <a:endParaRPr lang="en-US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Explain how Total TSDF is calculated.</a:t>
            </a: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THE NDD provides worse case TSDF for each platform</a:t>
            </a:r>
            <a:endParaRPr lang="en-US" sz="2000" b="0">
              <a:latin typeface="Arial"/>
              <a:cs typeface="Arial"/>
            </a:endParaRPr>
          </a:p>
          <a:p>
            <a:pPr lvl="1" algn="l"/>
            <a:r>
              <a:rPr lang="en-US" sz="2000" b="0" dirty="0">
                <a:latin typeface="Arial"/>
                <a:cs typeface="Arial"/>
              </a:rPr>
              <a:t>Add the NDD provided TSDF for all participating units together</a:t>
            </a:r>
            <a:endParaRPr lang="en-US" sz="2000" b="0">
              <a:latin typeface="Arial"/>
              <a:cs typeface="Arial"/>
            </a:endParaRPr>
          </a:p>
          <a:p>
            <a:pPr lvl="1" algn="l"/>
            <a:r>
              <a:rPr lang="en-US" sz="2000" b="0" dirty="0">
                <a:latin typeface="Arial"/>
                <a:cs typeface="Arial"/>
              </a:rPr>
              <a:t>Next, add in any relay TSDF (also found in NDD)</a:t>
            </a:r>
            <a:endParaRPr lang="en-US" sz="2000" b="0">
              <a:latin typeface="Arial"/>
              <a:cs typeface="Arial"/>
            </a:endParaRPr>
          </a:p>
          <a:p>
            <a:pPr lvl="1" algn="l"/>
            <a:r>
              <a:rPr lang="en-US" sz="2000" b="0" dirty="0">
                <a:latin typeface="Arial"/>
                <a:cs typeface="Arial"/>
              </a:rPr>
              <a:t>Finally, add in any voice TSDF (also found in NDD) </a:t>
            </a:r>
            <a:endParaRPr lang="en-US" sz="2000" b="0" dirty="0">
              <a:cs typeface="Arial"/>
            </a:endParaRPr>
          </a:p>
          <a:p>
            <a:pPr lvl="1" algn="l"/>
            <a:r>
              <a:rPr lang="en-US" sz="2000" b="0" dirty="0">
                <a:latin typeface="Arial"/>
                <a:cs typeface="Arial"/>
              </a:rPr>
              <a:t>Then find the platform with the highest TSDF</a:t>
            </a:r>
            <a:endParaRPr lang="en-CA" sz="2000" b="0" dirty="0">
              <a:latin typeface="Arial"/>
              <a:cs typeface="Arial"/>
            </a:endParaRPr>
          </a:p>
          <a:p>
            <a:pPr algn="l"/>
            <a:endParaRPr lang="en-CA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738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37084" y="328545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Confirmation Questions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2" y="1329969"/>
            <a:ext cx="9138702" cy="60631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Why is TSDF Calculations and Deconfliction important?</a:t>
            </a:r>
            <a:endParaRPr lang="en-US" sz="2000" b="0" dirty="0"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Conduct Time Slot Duty Factor (TSDF) calculations and complete link 16 deconfliction to ensure compliance with national Frequency Clearance Agreements (FCA’s)</a:t>
            </a:r>
            <a:endParaRPr lang="en-CA" sz="2000" b="0" dirty="0">
              <a:latin typeface="Arial"/>
              <a:cs typeface="Arial"/>
            </a:endParaRPr>
          </a:p>
          <a:p>
            <a:pPr algn="l"/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Who is the Authority for Clearance to Radiate in Canada?</a:t>
            </a:r>
            <a:endParaRPr lang="en-US" sz="2000" b="0" dirty="0">
              <a:latin typeface="Arial"/>
              <a:cs typeface="Arial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DND Frequency Spectrum Management</a:t>
            </a:r>
            <a:endParaRPr lang="en-CA" sz="2000" b="0" dirty="0">
              <a:latin typeface="Arial"/>
              <a:cs typeface="Arial"/>
            </a:endParaRPr>
          </a:p>
          <a:p>
            <a:pPr algn="l"/>
            <a:endParaRPr lang="en-US" sz="2000" b="0" dirty="0"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What elements in Canada constitute Clearance to Operate?</a:t>
            </a:r>
            <a:endParaRPr lang="en-US" sz="2000" b="0" dirty="0">
              <a:latin typeface="Arial"/>
              <a:cs typeface="Arial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US" sz="2000" b="0" dirty="0">
                <a:latin typeface="Arial"/>
                <a:cs typeface="Arial"/>
              </a:rPr>
              <a:t>MIDS Notification Message submitted to NAVCANADA and appropriate agencies; inclusion in the </a:t>
            </a:r>
            <a:r>
              <a:rPr lang="en-US" sz="2000" b="0" err="1">
                <a:latin typeface="Arial"/>
                <a:cs typeface="Arial"/>
              </a:rPr>
              <a:t>OpTASKLINK</a:t>
            </a:r>
            <a:r>
              <a:rPr lang="en-US" sz="2000" b="0" dirty="0">
                <a:latin typeface="Arial"/>
                <a:cs typeface="Arial"/>
              </a:rPr>
              <a:t> for the exercise or </a:t>
            </a:r>
            <a:r>
              <a:rPr lang="en-US" sz="2000" b="0">
                <a:latin typeface="Arial"/>
                <a:cs typeface="Arial"/>
              </a:rPr>
              <a:t>operation; approved entry in the US JID Deconfliction Server (where necessary) </a:t>
            </a:r>
          </a:p>
          <a:p>
            <a:pPr algn="l"/>
            <a:endParaRPr lang="en-US" sz="2000" b="0" dirty="0">
              <a:cs typeface="Arial"/>
            </a:endParaRPr>
          </a:p>
          <a:p>
            <a:pPr algn="l"/>
            <a:endParaRPr lang="en-CA" dirty="0">
              <a:cs typeface="Arial"/>
            </a:endParaRPr>
          </a:p>
          <a:p>
            <a:pPr algn="l"/>
            <a:endParaRPr lang="en-US" b="0" dirty="0">
              <a:cs typeface="Arial" panose="020B0604020202020204" pitchFamily="34" charset="0"/>
            </a:endParaRPr>
          </a:p>
          <a:p>
            <a:pPr algn="l"/>
            <a:endParaRPr lang="en-CA" dirty="0">
              <a:cs typeface="Arial" panose="020B0604020202020204" pitchFamily="34" charset="0"/>
            </a:endParaRPr>
          </a:p>
          <a:p>
            <a:pPr algn="l"/>
            <a:endParaRPr lang="en-CA" dirty="0">
              <a:cs typeface="Arial" panose="020B0604020202020204" pitchFamily="34" charset="0"/>
            </a:endParaRPr>
          </a:p>
          <a:p>
            <a:pPr algn="l"/>
            <a:endParaRPr lang="en-CA" dirty="0">
              <a:cs typeface="Arial" panose="020B0604020202020204" pitchFamily="34" charset="0"/>
            </a:endParaRPr>
          </a:p>
          <a:p>
            <a:pPr algn="l"/>
            <a:endParaRPr lang="en-CA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 dirty="0">
                <a:solidFill>
                  <a:schemeClr val="accent6"/>
                </a:solidFill>
                <a:latin typeface="Arial"/>
                <a:cs typeface="Arial"/>
              </a:rPr>
              <a:t>UNCLASSIFIED</a:t>
            </a:r>
            <a:r>
              <a:rPr lang="en-CA" sz="6600" dirty="0">
                <a:solidFill>
                  <a:srgbClr val="002060"/>
                </a:solidFill>
                <a:latin typeface="Arial"/>
                <a:cs typeface="Arial"/>
              </a:rPr>
              <a:t> </a:t>
            </a:r>
            <a:endParaRPr lang="en-CA" sz="6600" dirty="0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358390" y="337015"/>
            <a:ext cx="2350138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OVERVIEW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" y="1447800"/>
            <a:ext cx="9146058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Deconfliction Process to include:</a:t>
            </a:r>
            <a:endParaRPr lang="en-US" sz="2000">
              <a:latin typeface="Arial"/>
              <a:cs typeface="Arial"/>
            </a:endParaRPr>
          </a:p>
          <a:p>
            <a:pPr marL="457200" indent="-457200" algn="l">
              <a:buFont typeface="Arial"/>
              <a:buChar char="•"/>
            </a:pPr>
            <a:endParaRPr lang="en-CA" sz="2000" b="0" dirty="0">
              <a:latin typeface="Arial"/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Clearance to Radiate Authority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Clearance to Operate Authority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Time Slot Duty Factor Guidance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Deconfliction Server requirements</a:t>
            </a:r>
          </a:p>
          <a:p>
            <a:pPr algn="l"/>
            <a:endParaRPr lang="en-CA" sz="2800" b="0" dirty="0"/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034451" y="363494"/>
            <a:ext cx="5068624" cy="63806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Clearance To Radiate (CTR)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918" y="1447800"/>
            <a:ext cx="9144917" cy="49244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In Canada:</a:t>
            </a:r>
            <a:endParaRPr lang="en-CA" sz="2000" b="0" dirty="0">
              <a:latin typeface="+mj-lt"/>
              <a:ea typeface="+mj-ea"/>
              <a:cs typeface="Arial"/>
            </a:endParaRPr>
          </a:p>
          <a:p>
            <a:pPr algn="l"/>
            <a:endParaRPr lang="en-CA" sz="2000" b="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DND-A-100-2014, Airspace Control Operational Arrangement Use of Link 16 in Canada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DAOD 6002-4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DND Frequency Spectrum Management (DFSM)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Industry Canada </a:t>
            </a:r>
            <a:endParaRPr lang="en-CA" sz="2000" b="0" dirty="0"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Terminal’s Licence is your CTR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60373" y="359595"/>
            <a:ext cx="7010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Clearance To Radiate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918" y="1447800"/>
            <a:ext cx="9144917" cy="37240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Outside Canada:</a:t>
            </a:r>
            <a:endParaRPr lang="en-CA" sz="2000" b="0" dirty="0">
              <a:latin typeface="+mj-lt"/>
              <a:ea typeface="+mj-ea"/>
              <a:cs typeface="Arial"/>
            </a:endParaRPr>
          </a:p>
          <a:p>
            <a:pPr algn="l"/>
            <a:endParaRPr lang="en-CA" sz="2000" b="0" dirty="0">
              <a:latin typeface="+mj-lt"/>
              <a:ea typeface="+mj-ea"/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>
                <a:latin typeface="Arial"/>
                <a:cs typeface="Arial"/>
              </a:rPr>
              <a:t>DFSM will submit Frequency Supportability Requests thru SHAPE to the Host Nation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Arial"/>
                <a:cs typeface="Arial"/>
              </a:rPr>
              <a:t>Only the Host Nation can grant Clearance to Radiate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1830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349"/>
            <a:ext cx="9144000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Clearance to Operate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263" y="1562978"/>
            <a:ext cx="9144916" cy="29238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What constitutes Clearance to Operate in Canada?</a:t>
            </a:r>
            <a:endParaRPr lang="en-CA" sz="2000" b="0">
              <a:latin typeface="+mj-lt"/>
              <a:ea typeface="+mj-ea"/>
              <a:cs typeface="Arial"/>
            </a:endParaRPr>
          </a:p>
          <a:p>
            <a:pPr algn="l"/>
            <a:endParaRPr lang="en-CA" sz="200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MIDS Notification Message submitted to appropriate Authorities</a:t>
            </a:r>
            <a:endParaRPr lang="en-CA" b="0" dirty="0"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Unit / Platforms inclusion in the Standing or Exercise </a:t>
            </a:r>
            <a:r>
              <a:rPr lang="en-CA" b="0" dirty="0" err="1"/>
              <a:t>OpTASKLINK</a:t>
            </a:r>
            <a:endParaRPr lang="en-CA" b="0" dirty="0"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742950" lvl="1" indent="-285750" algn="l">
              <a:buFont typeface="Wingdings"/>
              <a:buChar char="§"/>
            </a:pPr>
            <a:r>
              <a:rPr lang="en-CA" b="0" dirty="0">
                <a:latin typeface="Arial"/>
                <a:cs typeface="Arial"/>
              </a:rPr>
              <a:t>Approved entry of activity into the US Deconfliction Server</a:t>
            </a:r>
            <a:endParaRPr lang="en-CA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endParaRPr lang="en-US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US" b="0" dirty="0">
                <a:latin typeface="Arial"/>
                <a:cs typeface="Arial"/>
              </a:rPr>
              <a:t>CJOC STOP 16 DIRECTIVE</a:t>
            </a:r>
            <a:endParaRPr lang="en-CA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endParaRPr lang="en-CA" b="0" dirty="0"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1" y="4648200"/>
            <a:ext cx="9135017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79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685379" y="127467"/>
            <a:ext cx="3773278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Clearance to Operate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918" y="1636424"/>
            <a:ext cx="9144918" cy="320087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What constitutes Clearance to Operate outside Canada?</a:t>
            </a:r>
            <a:endParaRPr lang="en-CA" sz="2000" b="0" dirty="0">
              <a:latin typeface="+mj-lt"/>
              <a:ea typeface="+mj-ea"/>
              <a:cs typeface="Arial"/>
            </a:endParaRPr>
          </a:p>
          <a:p>
            <a:pPr algn="l"/>
            <a:endParaRPr lang="en-CA" sz="2000" b="0" dirty="0">
              <a:latin typeface="+mj-lt"/>
              <a:ea typeface="+mj-ea"/>
              <a:cs typeface="Arial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The entity that is responsible for Link 16 Operations and will provide </a:t>
            </a:r>
            <a:r>
              <a:rPr lang="en-CA" b="0" dirty="0" err="1"/>
              <a:t>OpTASKLINK</a:t>
            </a:r>
            <a:r>
              <a:rPr lang="en-CA" b="0" dirty="0"/>
              <a:t> parameters is the granter of CTO</a:t>
            </a:r>
            <a:endParaRPr lang="en-CA" b="0" dirty="0"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CTO authority will require confirmation of CTR from Host Nation for duration of activity</a:t>
            </a:r>
            <a:endParaRPr lang="en-CA" b="0" dirty="0"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CTO authority provides Network and Crypto requirements</a:t>
            </a:r>
            <a:endParaRPr lang="en-CA" b="0" dirty="0"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</p:txBody>
      </p:sp>
    </p:spTree>
    <p:extLst>
      <p:ext uri="{BB962C8B-B14F-4D97-AF65-F5344CB8AC3E}">
        <p14:creationId xmlns:p14="http://schemas.microsoft.com/office/powerpoint/2010/main" val="67409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047691" y="123568"/>
            <a:ext cx="5278101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Time Slot Duty Factor (TSDF)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882" y="1636424"/>
            <a:ext cx="9144882" cy="375487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TSDF Limitations:</a:t>
            </a:r>
            <a:endParaRPr lang="en-US" b="0">
              <a:ea typeface="+mj-ea"/>
              <a:cs typeface="Arial"/>
            </a:endParaRPr>
          </a:p>
          <a:p>
            <a:pPr algn="l"/>
            <a:endParaRPr lang="en-CA" sz="200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 algn="l">
              <a:buFont typeface="Wingdings"/>
              <a:buChar char="§"/>
            </a:pPr>
            <a:r>
              <a:rPr lang="en-CA" b="0" dirty="0"/>
              <a:t>Geographic Limitation:</a:t>
            </a:r>
            <a:endParaRPr lang="en-CA" b="0" dirty="0">
              <a:cs typeface="Arial" panose="020B0604020202020204" pitchFamily="34" charset="0"/>
            </a:endParaRPr>
          </a:p>
          <a:p>
            <a:pPr lvl="1" algn="l"/>
            <a:r>
              <a:rPr lang="en-CA" b="0" dirty="0">
                <a:latin typeface="Arial"/>
                <a:cs typeface="Arial"/>
              </a:rPr>
              <a:t>- No more than 100% TSDF within 100 NM radius circle of each terminal</a:t>
            </a:r>
          </a:p>
          <a:p>
            <a:pPr lvl="1" algn="l"/>
            <a:r>
              <a:rPr lang="en-CA" b="0" dirty="0">
                <a:latin typeface="Arial"/>
                <a:cs typeface="Arial"/>
              </a:rPr>
              <a:t>- 100% = 396,288 pulses per 12-sec interval</a:t>
            </a:r>
          </a:p>
          <a:p>
            <a:pPr lvl="1" algn="l"/>
            <a:r>
              <a:rPr lang="en-CA" b="0" dirty="0">
                <a:latin typeface="Arial"/>
                <a:cs typeface="Arial"/>
              </a:rPr>
              <a:t>- 400% total TSDF within 200 NM radius around any terminal</a:t>
            </a:r>
          </a:p>
          <a:p>
            <a:pPr lvl="1" algn="l"/>
            <a:endParaRPr lang="en-CA" b="0" dirty="0"/>
          </a:p>
          <a:p>
            <a:pPr marL="285750" indent="-285750" algn="l">
              <a:buFont typeface="Wingdings"/>
              <a:buChar char="§"/>
            </a:pPr>
            <a:r>
              <a:rPr lang="en-CA" b="0" dirty="0"/>
              <a:t>Individual Terminal Limitation:</a:t>
            </a:r>
            <a:endParaRPr lang="en-CA" b="0" dirty="0">
              <a:cs typeface="Arial" panose="020B0604020202020204" pitchFamily="34" charset="0"/>
            </a:endParaRPr>
          </a:p>
          <a:p>
            <a:pPr lvl="1" algn="l"/>
            <a:r>
              <a:rPr lang="en-CA" b="0" dirty="0">
                <a:latin typeface="Arial"/>
                <a:cs typeface="Arial"/>
              </a:rPr>
              <a:t>- No single or closely spaced terminals can use over a combination of more than 50% </a:t>
            </a:r>
            <a:endParaRPr lang="en-CA" b="0" dirty="0"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b="0" dirty="0"/>
          </a:p>
        </p:txBody>
      </p:sp>
      <p:sp>
        <p:nvSpPr>
          <p:cNvPr id="2" name="Rectangle 1"/>
          <p:cNvSpPr/>
          <p:nvPr/>
        </p:nvSpPr>
        <p:spPr>
          <a:xfrm>
            <a:off x="2209800" y="4929633"/>
            <a:ext cx="4493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 / 50 (300)</a:t>
            </a:r>
          </a:p>
        </p:txBody>
      </p:sp>
    </p:spTree>
    <p:extLst>
      <p:ext uri="{BB962C8B-B14F-4D97-AF65-F5344CB8AC3E}">
        <p14:creationId xmlns:p14="http://schemas.microsoft.com/office/powerpoint/2010/main" val="773938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itle 1"/>
          <p:cNvSpPr>
            <a:spLocks noGrp="1"/>
          </p:cNvSpPr>
          <p:nvPr>
            <p:ph type="title"/>
          </p:nvPr>
        </p:nvSpPr>
        <p:spPr>
          <a:xfrm>
            <a:off x="2334250" y="28832"/>
            <a:ext cx="4671443" cy="11430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6"/>
                </a:solidFill>
              </a:rPr>
              <a:t>TDMA Breakdown &amp; TSDF</a:t>
            </a:r>
            <a:endParaRPr lang="en-CA" altLang="en-US" sz="2800" b="1" dirty="0">
              <a:solidFill>
                <a:schemeClr val="accent6"/>
              </a:solidFill>
              <a:cs typeface="Arial"/>
            </a:endParaRPr>
          </a:p>
        </p:txBody>
      </p:sp>
      <p:grpSp>
        <p:nvGrpSpPr>
          <p:cNvPr id="256" name="Group 255"/>
          <p:cNvGrpSpPr>
            <a:grpSpLocks/>
          </p:cNvGrpSpPr>
          <p:nvPr/>
        </p:nvGrpSpPr>
        <p:grpSpPr bwMode="auto">
          <a:xfrm>
            <a:off x="4673600" y="1214438"/>
            <a:ext cx="3973513" cy="1566862"/>
            <a:chOff x="4673052" y="968202"/>
            <a:chExt cx="3974345" cy="1494174"/>
          </a:xfrm>
        </p:grpSpPr>
        <p:grpSp>
          <p:nvGrpSpPr>
            <p:cNvPr id="126089" name="Group 4"/>
            <p:cNvGrpSpPr>
              <a:grpSpLocks/>
            </p:cNvGrpSpPr>
            <p:nvPr/>
          </p:nvGrpSpPr>
          <p:grpSpPr bwMode="auto">
            <a:xfrm>
              <a:off x="4673052" y="1349352"/>
              <a:ext cx="3717997" cy="686601"/>
              <a:chOff x="960" y="1077"/>
              <a:chExt cx="3770" cy="623"/>
            </a:xfrm>
          </p:grpSpPr>
          <p:sp>
            <p:nvSpPr>
              <p:cNvPr id="129" name="Oval 5"/>
              <p:cNvSpPr>
                <a:spLocks noChangeArrowheads="1"/>
              </p:cNvSpPr>
              <p:nvPr/>
            </p:nvSpPr>
            <p:spPr bwMode="auto">
              <a:xfrm>
                <a:off x="970" y="1077"/>
                <a:ext cx="3764" cy="415"/>
              </a:xfrm>
              <a:prstGeom prst="ellipse">
                <a:avLst/>
              </a:prstGeom>
              <a:noFill/>
              <a:ln w="3968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0" name="Rectangle 6"/>
              <p:cNvSpPr>
                <a:spLocks noChangeArrowheads="1"/>
              </p:cNvSpPr>
              <p:nvPr/>
            </p:nvSpPr>
            <p:spPr bwMode="auto">
              <a:xfrm>
                <a:off x="2960" y="1487"/>
                <a:ext cx="172" cy="213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1" name="Freeform 7"/>
              <p:cNvSpPr>
                <a:spLocks/>
              </p:cNvSpPr>
              <p:nvPr/>
            </p:nvSpPr>
            <p:spPr bwMode="auto">
              <a:xfrm>
                <a:off x="3129" y="1483"/>
                <a:ext cx="175" cy="214"/>
              </a:xfrm>
              <a:custGeom>
                <a:avLst/>
                <a:gdLst/>
                <a:ahLst/>
                <a:cxnLst>
                  <a:cxn ang="0">
                    <a:pos x="0" y="857"/>
                  </a:cxn>
                  <a:cxn ang="0">
                    <a:pos x="522" y="845"/>
                  </a:cxn>
                  <a:cxn ang="0">
                    <a:pos x="507" y="0"/>
                  </a:cxn>
                  <a:cxn ang="0">
                    <a:pos x="0" y="13"/>
                  </a:cxn>
                  <a:cxn ang="0">
                    <a:pos x="0" y="857"/>
                  </a:cxn>
                </a:cxnLst>
                <a:rect l="0" t="0" r="r" b="b"/>
                <a:pathLst>
                  <a:path w="522" h="857">
                    <a:moveTo>
                      <a:pt x="0" y="857"/>
                    </a:moveTo>
                    <a:lnTo>
                      <a:pt x="522" y="845"/>
                    </a:lnTo>
                    <a:lnTo>
                      <a:pt x="507" y="0"/>
                    </a:lnTo>
                    <a:lnTo>
                      <a:pt x="0" y="13"/>
                    </a:lnTo>
                    <a:lnTo>
                      <a:pt x="0" y="857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2" name="Freeform 8"/>
              <p:cNvSpPr>
                <a:spLocks/>
              </p:cNvSpPr>
              <p:nvPr/>
            </p:nvSpPr>
            <p:spPr bwMode="auto">
              <a:xfrm>
                <a:off x="3298" y="1478"/>
                <a:ext cx="172" cy="209"/>
              </a:xfrm>
              <a:custGeom>
                <a:avLst/>
                <a:gdLst/>
                <a:ahLst/>
                <a:cxnLst>
                  <a:cxn ang="0">
                    <a:pos x="7" y="840"/>
                  </a:cxn>
                  <a:cxn ang="0">
                    <a:pos x="515" y="810"/>
                  </a:cxn>
                  <a:cxn ang="0">
                    <a:pos x="500" y="0"/>
                  </a:cxn>
                  <a:cxn ang="0">
                    <a:pos x="0" y="25"/>
                  </a:cxn>
                  <a:cxn ang="0">
                    <a:pos x="7" y="840"/>
                  </a:cxn>
                </a:cxnLst>
                <a:rect l="0" t="0" r="r" b="b"/>
                <a:pathLst>
                  <a:path w="515" h="840">
                    <a:moveTo>
                      <a:pt x="7" y="840"/>
                    </a:moveTo>
                    <a:lnTo>
                      <a:pt x="515" y="810"/>
                    </a:lnTo>
                    <a:lnTo>
                      <a:pt x="500" y="0"/>
                    </a:lnTo>
                    <a:lnTo>
                      <a:pt x="0" y="25"/>
                    </a:lnTo>
                    <a:lnTo>
                      <a:pt x="7" y="84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3" name="Freeform 9"/>
              <p:cNvSpPr>
                <a:spLocks/>
              </p:cNvSpPr>
              <p:nvPr/>
            </p:nvSpPr>
            <p:spPr bwMode="auto">
              <a:xfrm>
                <a:off x="3465" y="1472"/>
                <a:ext cx="161" cy="201"/>
              </a:xfrm>
              <a:custGeom>
                <a:avLst/>
                <a:gdLst/>
                <a:ahLst/>
                <a:cxnLst>
                  <a:cxn ang="0">
                    <a:pos x="19" y="805"/>
                  </a:cxn>
                  <a:cxn ang="0">
                    <a:pos x="483" y="782"/>
                  </a:cxn>
                  <a:cxn ang="0">
                    <a:pos x="483" y="0"/>
                  </a:cxn>
                  <a:cxn ang="0">
                    <a:pos x="0" y="26"/>
                  </a:cxn>
                  <a:cxn ang="0">
                    <a:pos x="19" y="805"/>
                  </a:cxn>
                </a:cxnLst>
                <a:rect l="0" t="0" r="r" b="b"/>
                <a:pathLst>
                  <a:path w="483" h="805">
                    <a:moveTo>
                      <a:pt x="19" y="805"/>
                    </a:moveTo>
                    <a:lnTo>
                      <a:pt x="483" y="782"/>
                    </a:lnTo>
                    <a:lnTo>
                      <a:pt x="483" y="0"/>
                    </a:lnTo>
                    <a:lnTo>
                      <a:pt x="0" y="26"/>
                    </a:lnTo>
                    <a:lnTo>
                      <a:pt x="19" y="805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4" name="Freeform 10"/>
              <p:cNvSpPr>
                <a:spLocks/>
              </p:cNvSpPr>
              <p:nvPr/>
            </p:nvSpPr>
            <p:spPr bwMode="auto">
              <a:xfrm>
                <a:off x="3623" y="1462"/>
                <a:ext cx="159" cy="206"/>
              </a:xfrm>
              <a:custGeom>
                <a:avLst/>
                <a:gdLst/>
                <a:ahLst/>
                <a:cxnLst>
                  <a:cxn ang="0">
                    <a:pos x="6" y="823"/>
                  </a:cxn>
                  <a:cxn ang="0">
                    <a:pos x="473" y="785"/>
                  </a:cxn>
                  <a:cxn ang="0">
                    <a:pos x="476" y="0"/>
                  </a:cxn>
                  <a:cxn ang="0">
                    <a:pos x="0" y="36"/>
                  </a:cxn>
                  <a:cxn ang="0">
                    <a:pos x="6" y="823"/>
                  </a:cxn>
                </a:cxnLst>
                <a:rect l="0" t="0" r="r" b="b"/>
                <a:pathLst>
                  <a:path w="476" h="823">
                    <a:moveTo>
                      <a:pt x="6" y="823"/>
                    </a:moveTo>
                    <a:lnTo>
                      <a:pt x="473" y="785"/>
                    </a:lnTo>
                    <a:lnTo>
                      <a:pt x="476" y="0"/>
                    </a:lnTo>
                    <a:lnTo>
                      <a:pt x="0" y="36"/>
                    </a:lnTo>
                    <a:lnTo>
                      <a:pt x="6" y="823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5" name="Freeform 11"/>
              <p:cNvSpPr>
                <a:spLocks/>
              </p:cNvSpPr>
              <p:nvPr/>
            </p:nvSpPr>
            <p:spPr bwMode="auto">
              <a:xfrm>
                <a:off x="3781" y="1452"/>
                <a:ext cx="156" cy="205"/>
              </a:xfrm>
              <a:custGeom>
                <a:avLst/>
                <a:gdLst/>
                <a:ahLst/>
                <a:cxnLst>
                  <a:cxn ang="0">
                    <a:pos x="0" y="820"/>
                  </a:cxn>
                  <a:cxn ang="0">
                    <a:pos x="467" y="776"/>
                  </a:cxn>
                  <a:cxn ang="0">
                    <a:pos x="467" y="0"/>
                  </a:cxn>
                  <a:cxn ang="0">
                    <a:pos x="0" y="41"/>
                  </a:cxn>
                  <a:cxn ang="0">
                    <a:pos x="0" y="820"/>
                  </a:cxn>
                </a:cxnLst>
                <a:rect l="0" t="0" r="r" b="b"/>
                <a:pathLst>
                  <a:path w="467" h="820">
                    <a:moveTo>
                      <a:pt x="0" y="820"/>
                    </a:moveTo>
                    <a:lnTo>
                      <a:pt x="467" y="776"/>
                    </a:lnTo>
                    <a:lnTo>
                      <a:pt x="467" y="0"/>
                    </a:lnTo>
                    <a:lnTo>
                      <a:pt x="0" y="41"/>
                    </a:lnTo>
                    <a:lnTo>
                      <a:pt x="0" y="82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6" name="Freeform 12"/>
              <p:cNvSpPr>
                <a:spLocks/>
              </p:cNvSpPr>
              <p:nvPr/>
            </p:nvSpPr>
            <p:spPr bwMode="auto">
              <a:xfrm>
                <a:off x="3937" y="1440"/>
                <a:ext cx="153" cy="206"/>
              </a:xfrm>
              <a:custGeom>
                <a:avLst/>
                <a:gdLst/>
                <a:ahLst/>
                <a:cxnLst>
                  <a:cxn ang="0">
                    <a:pos x="0" y="829"/>
                  </a:cxn>
                  <a:cxn ang="0">
                    <a:pos x="456" y="775"/>
                  </a:cxn>
                  <a:cxn ang="0">
                    <a:pos x="458" y="0"/>
                  </a:cxn>
                  <a:cxn ang="0">
                    <a:pos x="0" y="50"/>
                  </a:cxn>
                  <a:cxn ang="0">
                    <a:pos x="0" y="829"/>
                  </a:cxn>
                </a:cxnLst>
                <a:rect l="0" t="0" r="r" b="b"/>
                <a:pathLst>
                  <a:path w="458" h="829">
                    <a:moveTo>
                      <a:pt x="0" y="829"/>
                    </a:moveTo>
                    <a:lnTo>
                      <a:pt x="456" y="775"/>
                    </a:lnTo>
                    <a:lnTo>
                      <a:pt x="458" y="0"/>
                    </a:lnTo>
                    <a:lnTo>
                      <a:pt x="0" y="50"/>
                    </a:lnTo>
                    <a:lnTo>
                      <a:pt x="0" y="829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7" name="Freeform 13"/>
              <p:cNvSpPr>
                <a:spLocks/>
              </p:cNvSpPr>
              <p:nvPr/>
            </p:nvSpPr>
            <p:spPr bwMode="auto">
              <a:xfrm>
                <a:off x="4090" y="1423"/>
                <a:ext cx="145" cy="209"/>
              </a:xfrm>
              <a:custGeom>
                <a:avLst/>
                <a:gdLst/>
                <a:ahLst/>
                <a:cxnLst>
                  <a:cxn ang="0">
                    <a:pos x="0" y="842"/>
                  </a:cxn>
                  <a:cxn ang="0">
                    <a:pos x="431" y="778"/>
                  </a:cxn>
                  <a:cxn ang="0">
                    <a:pos x="436" y="0"/>
                  </a:cxn>
                  <a:cxn ang="0">
                    <a:pos x="0" y="63"/>
                  </a:cxn>
                  <a:cxn ang="0">
                    <a:pos x="0" y="842"/>
                  </a:cxn>
                </a:cxnLst>
                <a:rect l="0" t="0" r="r" b="b"/>
                <a:pathLst>
                  <a:path w="436" h="842">
                    <a:moveTo>
                      <a:pt x="0" y="842"/>
                    </a:moveTo>
                    <a:lnTo>
                      <a:pt x="431" y="778"/>
                    </a:lnTo>
                    <a:lnTo>
                      <a:pt x="436" y="0"/>
                    </a:lnTo>
                    <a:lnTo>
                      <a:pt x="0" y="63"/>
                    </a:lnTo>
                    <a:lnTo>
                      <a:pt x="0" y="842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8" name="Freeform 14"/>
              <p:cNvSpPr>
                <a:spLocks/>
              </p:cNvSpPr>
              <p:nvPr/>
            </p:nvSpPr>
            <p:spPr bwMode="auto">
              <a:xfrm>
                <a:off x="4235" y="1404"/>
                <a:ext cx="138" cy="213"/>
              </a:xfrm>
              <a:custGeom>
                <a:avLst/>
                <a:gdLst/>
                <a:ahLst/>
                <a:cxnLst>
                  <a:cxn ang="0">
                    <a:pos x="0" y="854"/>
                  </a:cxn>
                  <a:cxn ang="0">
                    <a:pos x="410" y="777"/>
                  </a:cxn>
                  <a:cxn ang="0">
                    <a:pos x="410" y="0"/>
                  </a:cxn>
                  <a:cxn ang="0">
                    <a:pos x="0" y="74"/>
                  </a:cxn>
                  <a:cxn ang="0">
                    <a:pos x="0" y="854"/>
                  </a:cxn>
                </a:cxnLst>
                <a:rect l="0" t="0" r="r" b="b"/>
                <a:pathLst>
                  <a:path w="410" h="854">
                    <a:moveTo>
                      <a:pt x="0" y="854"/>
                    </a:moveTo>
                    <a:lnTo>
                      <a:pt x="410" y="777"/>
                    </a:lnTo>
                    <a:lnTo>
                      <a:pt x="410" y="0"/>
                    </a:lnTo>
                    <a:lnTo>
                      <a:pt x="0" y="74"/>
                    </a:lnTo>
                    <a:lnTo>
                      <a:pt x="0" y="85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39" name="Freeform 15"/>
              <p:cNvSpPr>
                <a:spLocks/>
              </p:cNvSpPr>
              <p:nvPr/>
            </p:nvSpPr>
            <p:spPr bwMode="auto">
              <a:xfrm>
                <a:off x="4373" y="1382"/>
                <a:ext cx="126" cy="217"/>
              </a:xfrm>
              <a:custGeom>
                <a:avLst/>
                <a:gdLst/>
                <a:ahLst/>
                <a:cxnLst>
                  <a:cxn ang="0">
                    <a:pos x="0" y="864"/>
                  </a:cxn>
                  <a:cxn ang="0">
                    <a:pos x="378" y="776"/>
                  </a:cxn>
                  <a:cxn ang="0">
                    <a:pos x="383" y="0"/>
                  </a:cxn>
                  <a:cxn ang="0">
                    <a:pos x="0" y="85"/>
                  </a:cxn>
                  <a:cxn ang="0">
                    <a:pos x="0" y="864"/>
                  </a:cxn>
                </a:cxnLst>
                <a:rect l="0" t="0" r="r" b="b"/>
                <a:pathLst>
                  <a:path w="383" h="864">
                    <a:moveTo>
                      <a:pt x="0" y="864"/>
                    </a:moveTo>
                    <a:lnTo>
                      <a:pt x="378" y="776"/>
                    </a:lnTo>
                    <a:lnTo>
                      <a:pt x="383" y="0"/>
                    </a:lnTo>
                    <a:lnTo>
                      <a:pt x="0" y="85"/>
                    </a:lnTo>
                    <a:lnTo>
                      <a:pt x="0" y="86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0" name="Freeform 16"/>
              <p:cNvSpPr>
                <a:spLocks/>
              </p:cNvSpPr>
              <p:nvPr/>
            </p:nvSpPr>
            <p:spPr bwMode="auto">
              <a:xfrm>
                <a:off x="4499" y="1355"/>
                <a:ext cx="109" cy="221"/>
              </a:xfrm>
              <a:custGeom>
                <a:avLst/>
                <a:gdLst/>
                <a:ahLst/>
                <a:cxnLst>
                  <a:cxn ang="0">
                    <a:pos x="0" y="886"/>
                  </a:cxn>
                  <a:cxn ang="0">
                    <a:pos x="329" y="777"/>
                  </a:cxn>
                  <a:cxn ang="0">
                    <a:pos x="329" y="0"/>
                  </a:cxn>
                  <a:cxn ang="0">
                    <a:pos x="0" y="107"/>
                  </a:cxn>
                  <a:cxn ang="0">
                    <a:pos x="0" y="886"/>
                  </a:cxn>
                </a:cxnLst>
                <a:rect l="0" t="0" r="r" b="b"/>
                <a:pathLst>
                  <a:path w="329" h="886">
                    <a:moveTo>
                      <a:pt x="0" y="886"/>
                    </a:moveTo>
                    <a:lnTo>
                      <a:pt x="329" y="777"/>
                    </a:lnTo>
                    <a:lnTo>
                      <a:pt x="329" y="0"/>
                    </a:lnTo>
                    <a:lnTo>
                      <a:pt x="0" y="107"/>
                    </a:lnTo>
                    <a:lnTo>
                      <a:pt x="0" y="886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1" name="Freeform 17"/>
              <p:cNvSpPr>
                <a:spLocks/>
              </p:cNvSpPr>
              <p:nvPr/>
            </p:nvSpPr>
            <p:spPr bwMode="auto">
              <a:xfrm>
                <a:off x="4608" y="1320"/>
                <a:ext cx="85" cy="227"/>
              </a:xfrm>
              <a:custGeom>
                <a:avLst/>
                <a:gdLst/>
                <a:ahLst/>
                <a:cxnLst>
                  <a:cxn ang="0">
                    <a:pos x="0" y="914"/>
                  </a:cxn>
                  <a:cxn ang="0">
                    <a:pos x="256" y="778"/>
                  </a:cxn>
                  <a:cxn ang="0">
                    <a:pos x="258" y="0"/>
                  </a:cxn>
                  <a:cxn ang="0">
                    <a:pos x="0" y="135"/>
                  </a:cxn>
                  <a:cxn ang="0">
                    <a:pos x="0" y="914"/>
                  </a:cxn>
                </a:cxnLst>
                <a:rect l="0" t="0" r="r" b="b"/>
                <a:pathLst>
                  <a:path w="258" h="914">
                    <a:moveTo>
                      <a:pt x="0" y="914"/>
                    </a:moveTo>
                    <a:lnTo>
                      <a:pt x="256" y="778"/>
                    </a:lnTo>
                    <a:lnTo>
                      <a:pt x="258" y="0"/>
                    </a:lnTo>
                    <a:lnTo>
                      <a:pt x="0" y="135"/>
                    </a:lnTo>
                    <a:lnTo>
                      <a:pt x="0" y="91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2" name="Freeform 18"/>
              <p:cNvSpPr>
                <a:spLocks/>
              </p:cNvSpPr>
              <p:nvPr/>
            </p:nvSpPr>
            <p:spPr bwMode="auto">
              <a:xfrm>
                <a:off x="4695" y="1276"/>
                <a:ext cx="32" cy="238"/>
              </a:xfrm>
              <a:custGeom>
                <a:avLst/>
                <a:gdLst/>
                <a:ahLst/>
                <a:cxnLst>
                  <a:cxn ang="0">
                    <a:pos x="0" y="954"/>
                  </a:cxn>
                  <a:cxn ang="0">
                    <a:pos x="95" y="806"/>
                  </a:cxn>
                  <a:cxn ang="0">
                    <a:pos x="95" y="0"/>
                  </a:cxn>
                  <a:cxn ang="0">
                    <a:pos x="0" y="175"/>
                  </a:cxn>
                  <a:cxn ang="0">
                    <a:pos x="0" y="954"/>
                  </a:cxn>
                </a:cxnLst>
                <a:rect l="0" t="0" r="r" b="b"/>
                <a:pathLst>
                  <a:path w="95" h="954">
                    <a:moveTo>
                      <a:pt x="0" y="954"/>
                    </a:moveTo>
                    <a:lnTo>
                      <a:pt x="95" y="806"/>
                    </a:lnTo>
                    <a:lnTo>
                      <a:pt x="95" y="0"/>
                    </a:lnTo>
                    <a:lnTo>
                      <a:pt x="0" y="175"/>
                    </a:lnTo>
                    <a:lnTo>
                      <a:pt x="0" y="95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3" name="Rectangle 19"/>
              <p:cNvSpPr>
                <a:spLocks noChangeArrowheads="1"/>
              </p:cNvSpPr>
              <p:nvPr/>
            </p:nvSpPr>
            <p:spPr bwMode="auto">
              <a:xfrm>
                <a:off x="2803" y="1491"/>
                <a:ext cx="159" cy="207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4" name="Freeform 20"/>
              <p:cNvSpPr>
                <a:spLocks/>
              </p:cNvSpPr>
              <p:nvPr/>
            </p:nvSpPr>
            <p:spPr bwMode="auto">
              <a:xfrm>
                <a:off x="2641" y="1485"/>
                <a:ext cx="161" cy="213"/>
              </a:xfrm>
              <a:custGeom>
                <a:avLst/>
                <a:gdLst/>
                <a:ahLst/>
                <a:cxnLst>
                  <a:cxn ang="0">
                    <a:pos x="0" y="858"/>
                  </a:cxn>
                  <a:cxn ang="0">
                    <a:pos x="486" y="858"/>
                  </a:cxn>
                  <a:cxn ang="0">
                    <a:pos x="484" y="0"/>
                  </a:cxn>
                  <a:cxn ang="0">
                    <a:pos x="3" y="4"/>
                  </a:cxn>
                  <a:cxn ang="0">
                    <a:pos x="0" y="858"/>
                  </a:cxn>
                </a:cxnLst>
                <a:rect l="0" t="0" r="r" b="b"/>
                <a:pathLst>
                  <a:path w="486" h="858">
                    <a:moveTo>
                      <a:pt x="0" y="858"/>
                    </a:moveTo>
                    <a:lnTo>
                      <a:pt x="486" y="858"/>
                    </a:lnTo>
                    <a:lnTo>
                      <a:pt x="484" y="0"/>
                    </a:lnTo>
                    <a:lnTo>
                      <a:pt x="3" y="4"/>
                    </a:lnTo>
                    <a:lnTo>
                      <a:pt x="0" y="858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5" name="Freeform 21"/>
              <p:cNvSpPr>
                <a:spLocks/>
              </p:cNvSpPr>
              <p:nvPr/>
            </p:nvSpPr>
            <p:spPr bwMode="auto">
              <a:xfrm>
                <a:off x="2477" y="1481"/>
                <a:ext cx="164" cy="217"/>
              </a:xfrm>
              <a:custGeom>
                <a:avLst/>
                <a:gdLst/>
                <a:ahLst/>
                <a:cxnLst>
                  <a:cxn ang="0">
                    <a:pos x="0" y="876"/>
                  </a:cxn>
                  <a:cxn ang="0">
                    <a:pos x="490" y="876"/>
                  </a:cxn>
                  <a:cxn ang="0">
                    <a:pos x="491" y="22"/>
                  </a:cxn>
                  <a:cxn ang="0">
                    <a:pos x="0" y="0"/>
                  </a:cxn>
                  <a:cxn ang="0">
                    <a:pos x="0" y="876"/>
                  </a:cxn>
                </a:cxnLst>
                <a:rect l="0" t="0" r="r" b="b"/>
                <a:pathLst>
                  <a:path w="491" h="876">
                    <a:moveTo>
                      <a:pt x="0" y="876"/>
                    </a:moveTo>
                    <a:lnTo>
                      <a:pt x="490" y="876"/>
                    </a:lnTo>
                    <a:lnTo>
                      <a:pt x="491" y="22"/>
                    </a:lnTo>
                    <a:lnTo>
                      <a:pt x="0" y="0"/>
                    </a:lnTo>
                    <a:lnTo>
                      <a:pt x="0" y="876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6" name="Freeform 22"/>
              <p:cNvSpPr>
                <a:spLocks/>
              </p:cNvSpPr>
              <p:nvPr/>
            </p:nvSpPr>
            <p:spPr bwMode="auto">
              <a:xfrm>
                <a:off x="2317" y="1477"/>
                <a:ext cx="161" cy="223"/>
              </a:xfrm>
              <a:custGeom>
                <a:avLst/>
                <a:gdLst/>
                <a:ahLst/>
                <a:cxnLst>
                  <a:cxn ang="0">
                    <a:pos x="484" y="893"/>
                  </a:cxn>
                  <a:cxn ang="0">
                    <a:pos x="0" y="870"/>
                  </a:cxn>
                  <a:cxn ang="0">
                    <a:pos x="9" y="0"/>
                  </a:cxn>
                  <a:cxn ang="0">
                    <a:pos x="484" y="23"/>
                  </a:cxn>
                  <a:cxn ang="0">
                    <a:pos x="484" y="893"/>
                  </a:cxn>
                </a:cxnLst>
                <a:rect l="0" t="0" r="r" b="b"/>
                <a:pathLst>
                  <a:path w="484" h="893">
                    <a:moveTo>
                      <a:pt x="484" y="893"/>
                    </a:moveTo>
                    <a:lnTo>
                      <a:pt x="0" y="870"/>
                    </a:lnTo>
                    <a:lnTo>
                      <a:pt x="9" y="0"/>
                    </a:lnTo>
                    <a:lnTo>
                      <a:pt x="484" y="23"/>
                    </a:lnTo>
                    <a:lnTo>
                      <a:pt x="484" y="893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7" name="Freeform 23"/>
              <p:cNvSpPr>
                <a:spLocks/>
              </p:cNvSpPr>
              <p:nvPr/>
            </p:nvSpPr>
            <p:spPr bwMode="auto">
              <a:xfrm>
                <a:off x="2158" y="1470"/>
                <a:ext cx="163" cy="223"/>
              </a:xfrm>
              <a:custGeom>
                <a:avLst/>
                <a:gdLst/>
                <a:ahLst/>
                <a:cxnLst>
                  <a:cxn ang="0">
                    <a:pos x="480" y="888"/>
                  </a:cxn>
                  <a:cxn ang="0">
                    <a:pos x="0" y="861"/>
                  </a:cxn>
                  <a:cxn ang="0">
                    <a:pos x="14" y="0"/>
                  </a:cxn>
                  <a:cxn ang="0">
                    <a:pos x="489" y="26"/>
                  </a:cxn>
                  <a:cxn ang="0">
                    <a:pos x="480" y="888"/>
                  </a:cxn>
                </a:cxnLst>
                <a:rect l="0" t="0" r="r" b="b"/>
                <a:pathLst>
                  <a:path w="489" h="888">
                    <a:moveTo>
                      <a:pt x="480" y="888"/>
                    </a:moveTo>
                    <a:lnTo>
                      <a:pt x="0" y="861"/>
                    </a:lnTo>
                    <a:lnTo>
                      <a:pt x="14" y="0"/>
                    </a:lnTo>
                    <a:lnTo>
                      <a:pt x="489" y="26"/>
                    </a:lnTo>
                    <a:lnTo>
                      <a:pt x="480" y="888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8" name="Freeform 24"/>
              <p:cNvSpPr>
                <a:spLocks/>
              </p:cNvSpPr>
              <p:nvPr/>
            </p:nvSpPr>
            <p:spPr bwMode="auto">
              <a:xfrm>
                <a:off x="2011" y="1465"/>
                <a:ext cx="153" cy="220"/>
              </a:xfrm>
              <a:custGeom>
                <a:avLst/>
                <a:gdLst/>
                <a:ahLst/>
                <a:cxnLst>
                  <a:cxn ang="0">
                    <a:pos x="440" y="878"/>
                  </a:cxn>
                  <a:cxn ang="0">
                    <a:pos x="0" y="855"/>
                  </a:cxn>
                  <a:cxn ang="0">
                    <a:pos x="0" y="0"/>
                  </a:cxn>
                  <a:cxn ang="0">
                    <a:pos x="459" y="29"/>
                  </a:cxn>
                  <a:cxn ang="0">
                    <a:pos x="440" y="878"/>
                  </a:cxn>
                </a:cxnLst>
                <a:rect l="0" t="0" r="r" b="b"/>
                <a:pathLst>
                  <a:path w="459" h="878">
                    <a:moveTo>
                      <a:pt x="440" y="878"/>
                    </a:moveTo>
                    <a:lnTo>
                      <a:pt x="0" y="855"/>
                    </a:lnTo>
                    <a:lnTo>
                      <a:pt x="0" y="0"/>
                    </a:lnTo>
                    <a:lnTo>
                      <a:pt x="459" y="29"/>
                    </a:lnTo>
                    <a:lnTo>
                      <a:pt x="440" y="878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49" name="Freeform 25"/>
              <p:cNvSpPr>
                <a:spLocks/>
              </p:cNvSpPr>
              <p:nvPr/>
            </p:nvSpPr>
            <p:spPr bwMode="auto">
              <a:xfrm>
                <a:off x="1862" y="1455"/>
                <a:ext cx="151" cy="217"/>
              </a:xfrm>
              <a:custGeom>
                <a:avLst/>
                <a:gdLst/>
                <a:ahLst/>
                <a:cxnLst>
                  <a:cxn ang="0">
                    <a:pos x="446" y="871"/>
                  </a:cxn>
                  <a:cxn ang="0">
                    <a:pos x="1" y="830"/>
                  </a:cxn>
                  <a:cxn ang="0">
                    <a:pos x="0" y="0"/>
                  </a:cxn>
                  <a:cxn ang="0">
                    <a:pos x="450" y="36"/>
                  </a:cxn>
                  <a:cxn ang="0">
                    <a:pos x="446" y="871"/>
                  </a:cxn>
                </a:cxnLst>
                <a:rect l="0" t="0" r="r" b="b"/>
                <a:pathLst>
                  <a:path w="450" h="871">
                    <a:moveTo>
                      <a:pt x="446" y="871"/>
                    </a:moveTo>
                    <a:lnTo>
                      <a:pt x="1" y="830"/>
                    </a:lnTo>
                    <a:lnTo>
                      <a:pt x="0" y="0"/>
                    </a:lnTo>
                    <a:lnTo>
                      <a:pt x="450" y="36"/>
                    </a:lnTo>
                    <a:lnTo>
                      <a:pt x="446" y="871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0" name="Freeform 26"/>
              <p:cNvSpPr>
                <a:spLocks/>
              </p:cNvSpPr>
              <p:nvPr/>
            </p:nvSpPr>
            <p:spPr bwMode="auto">
              <a:xfrm>
                <a:off x="1715" y="1445"/>
                <a:ext cx="148" cy="223"/>
              </a:xfrm>
              <a:custGeom>
                <a:avLst/>
                <a:gdLst/>
                <a:ahLst/>
                <a:cxnLst>
                  <a:cxn ang="0">
                    <a:pos x="444" y="892"/>
                  </a:cxn>
                  <a:cxn ang="0">
                    <a:pos x="0" y="845"/>
                  </a:cxn>
                  <a:cxn ang="0">
                    <a:pos x="0" y="0"/>
                  </a:cxn>
                  <a:cxn ang="0">
                    <a:pos x="444" y="45"/>
                  </a:cxn>
                  <a:cxn ang="0">
                    <a:pos x="444" y="892"/>
                  </a:cxn>
                </a:cxnLst>
                <a:rect l="0" t="0" r="r" b="b"/>
                <a:pathLst>
                  <a:path w="444" h="892">
                    <a:moveTo>
                      <a:pt x="444" y="892"/>
                    </a:moveTo>
                    <a:lnTo>
                      <a:pt x="0" y="845"/>
                    </a:lnTo>
                    <a:lnTo>
                      <a:pt x="0" y="0"/>
                    </a:lnTo>
                    <a:lnTo>
                      <a:pt x="444" y="45"/>
                    </a:lnTo>
                    <a:lnTo>
                      <a:pt x="444" y="892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1" name="Freeform 27"/>
              <p:cNvSpPr>
                <a:spLocks/>
              </p:cNvSpPr>
              <p:nvPr/>
            </p:nvSpPr>
            <p:spPr bwMode="auto">
              <a:xfrm>
                <a:off x="1570" y="1434"/>
                <a:ext cx="145" cy="223"/>
              </a:xfrm>
              <a:custGeom>
                <a:avLst/>
                <a:gdLst/>
                <a:ahLst/>
                <a:cxnLst>
                  <a:cxn ang="0">
                    <a:pos x="434" y="901"/>
                  </a:cxn>
                  <a:cxn ang="0">
                    <a:pos x="2" y="842"/>
                  </a:cxn>
                  <a:cxn ang="0">
                    <a:pos x="0" y="0"/>
                  </a:cxn>
                  <a:cxn ang="0">
                    <a:pos x="434" y="54"/>
                  </a:cxn>
                  <a:cxn ang="0">
                    <a:pos x="434" y="901"/>
                  </a:cxn>
                </a:cxnLst>
                <a:rect l="0" t="0" r="r" b="b"/>
                <a:pathLst>
                  <a:path w="434" h="901">
                    <a:moveTo>
                      <a:pt x="434" y="901"/>
                    </a:moveTo>
                    <a:lnTo>
                      <a:pt x="2" y="842"/>
                    </a:lnTo>
                    <a:lnTo>
                      <a:pt x="0" y="0"/>
                    </a:lnTo>
                    <a:lnTo>
                      <a:pt x="434" y="54"/>
                    </a:lnTo>
                    <a:lnTo>
                      <a:pt x="434" y="901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2" name="Freeform 28"/>
              <p:cNvSpPr>
                <a:spLocks/>
              </p:cNvSpPr>
              <p:nvPr/>
            </p:nvSpPr>
            <p:spPr bwMode="auto">
              <a:xfrm>
                <a:off x="1433" y="1415"/>
                <a:ext cx="137" cy="228"/>
              </a:xfrm>
              <a:custGeom>
                <a:avLst/>
                <a:gdLst/>
                <a:ahLst/>
                <a:cxnLst>
                  <a:cxn ang="0">
                    <a:pos x="412" y="914"/>
                  </a:cxn>
                  <a:cxn ang="0">
                    <a:pos x="4" y="844"/>
                  </a:cxn>
                  <a:cxn ang="0">
                    <a:pos x="0" y="0"/>
                  </a:cxn>
                  <a:cxn ang="0">
                    <a:pos x="412" y="67"/>
                  </a:cxn>
                  <a:cxn ang="0">
                    <a:pos x="412" y="914"/>
                  </a:cxn>
                </a:cxnLst>
                <a:rect l="0" t="0" r="r" b="b"/>
                <a:pathLst>
                  <a:path w="412" h="914">
                    <a:moveTo>
                      <a:pt x="412" y="914"/>
                    </a:moveTo>
                    <a:lnTo>
                      <a:pt x="4" y="844"/>
                    </a:lnTo>
                    <a:lnTo>
                      <a:pt x="0" y="0"/>
                    </a:lnTo>
                    <a:lnTo>
                      <a:pt x="412" y="67"/>
                    </a:lnTo>
                    <a:lnTo>
                      <a:pt x="412" y="91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3" name="Freeform 29"/>
              <p:cNvSpPr>
                <a:spLocks/>
              </p:cNvSpPr>
              <p:nvPr/>
            </p:nvSpPr>
            <p:spPr bwMode="auto">
              <a:xfrm>
                <a:off x="1305" y="1397"/>
                <a:ext cx="129" cy="231"/>
              </a:xfrm>
              <a:custGeom>
                <a:avLst/>
                <a:gdLst/>
                <a:ahLst/>
                <a:cxnLst>
                  <a:cxn ang="0">
                    <a:pos x="388" y="925"/>
                  </a:cxn>
                  <a:cxn ang="0">
                    <a:pos x="0" y="843"/>
                  </a:cxn>
                  <a:cxn ang="0">
                    <a:pos x="0" y="0"/>
                  </a:cxn>
                  <a:cxn ang="0">
                    <a:pos x="388" y="81"/>
                  </a:cxn>
                  <a:cxn ang="0">
                    <a:pos x="388" y="925"/>
                  </a:cxn>
                </a:cxnLst>
                <a:rect l="0" t="0" r="r" b="b"/>
                <a:pathLst>
                  <a:path w="388" h="925">
                    <a:moveTo>
                      <a:pt x="388" y="925"/>
                    </a:moveTo>
                    <a:lnTo>
                      <a:pt x="0" y="843"/>
                    </a:lnTo>
                    <a:lnTo>
                      <a:pt x="0" y="0"/>
                    </a:lnTo>
                    <a:lnTo>
                      <a:pt x="388" y="81"/>
                    </a:lnTo>
                    <a:lnTo>
                      <a:pt x="388" y="925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4" name="Freeform 30"/>
              <p:cNvSpPr>
                <a:spLocks/>
              </p:cNvSpPr>
              <p:nvPr/>
            </p:nvSpPr>
            <p:spPr bwMode="auto">
              <a:xfrm>
                <a:off x="1184" y="1375"/>
                <a:ext cx="121" cy="223"/>
              </a:xfrm>
              <a:custGeom>
                <a:avLst/>
                <a:gdLst/>
                <a:ahLst/>
                <a:cxnLst>
                  <a:cxn ang="0">
                    <a:pos x="363" y="889"/>
                  </a:cxn>
                  <a:cxn ang="0">
                    <a:pos x="5" y="798"/>
                  </a:cxn>
                  <a:cxn ang="0">
                    <a:pos x="0" y="0"/>
                  </a:cxn>
                  <a:cxn ang="0">
                    <a:pos x="363" y="88"/>
                  </a:cxn>
                  <a:cxn ang="0">
                    <a:pos x="363" y="889"/>
                  </a:cxn>
                </a:cxnLst>
                <a:rect l="0" t="0" r="r" b="b"/>
                <a:pathLst>
                  <a:path w="363" h="889">
                    <a:moveTo>
                      <a:pt x="363" y="889"/>
                    </a:moveTo>
                    <a:lnTo>
                      <a:pt x="5" y="798"/>
                    </a:lnTo>
                    <a:lnTo>
                      <a:pt x="0" y="0"/>
                    </a:lnTo>
                    <a:lnTo>
                      <a:pt x="363" y="88"/>
                    </a:lnTo>
                    <a:lnTo>
                      <a:pt x="363" y="889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5" name="Freeform 31"/>
              <p:cNvSpPr>
                <a:spLocks/>
              </p:cNvSpPr>
              <p:nvPr/>
            </p:nvSpPr>
            <p:spPr bwMode="auto">
              <a:xfrm>
                <a:off x="1079" y="1348"/>
                <a:ext cx="105" cy="221"/>
              </a:xfrm>
              <a:custGeom>
                <a:avLst/>
                <a:gdLst/>
                <a:ahLst/>
                <a:cxnLst>
                  <a:cxn ang="0">
                    <a:pos x="312" y="886"/>
                  </a:cxn>
                  <a:cxn ang="0">
                    <a:pos x="0" y="777"/>
                  </a:cxn>
                  <a:cxn ang="0">
                    <a:pos x="0" y="0"/>
                  </a:cxn>
                  <a:cxn ang="0">
                    <a:pos x="312" y="107"/>
                  </a:cxn>
                  <a:cxn ang="0">
                    <a:pos x="312" y="886"/>
                  </a:cxn>
                </a:cxnLst>
                <a:rect l="0" t="0" r="r" b="b"/>
                <a:pathLst>
                  <a:path w="312" h="886">
                    <a:moveTo>
                      <a:pt x="312" y="886"/>
                    </a:moveTo>
                    <a:lnTo>
                      <a:pt x="0" y="777"/>
                    </a:lnTo>
                    <a:lnTo>
                      <a:pt x="0" y="0"/>
                    </a:lnTo>
                    <a:lnTo>
                      <a:pt x="312" y="107"/>
                    </a:lnTo>
                    <a:lnTo>
                      <a:pt x="312" y="886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6" name="Freeform 32"/>
              <p:cNvSpPr>
                <a:spLocks/>
              </p:cNvSpPr>
              <p:nvPr/>
            </p:nvSpPr>
            <p:spPr bwMode="auto">
              <a:xfrm>
                <a:off x="999" y="1315"/>
                <a:ext cx="82" cy="228"/>
              </a:xfrm>
              <a:custGeom>
                <a:avLst/>
                <a:gdLst/>
                <a:ahLst/>
                <a:cxnLst>
                  <a:cxn ang="0">
                    <a:pos x="245" y="914"/>
                  </a:cxn>
                  <a:cxn ang="0">
                    <a:pos x="3" y="777"/>
                  </a:cxn>
                  <a:cxn ang="0">
                    <a:pos x="0" y="0"/>
                  </a:cxn>
                  <a:cxn ang="0">
                    <a:pos x="245" y="135"/>
                  </a:cxn>
                  <a:cxn ang="0">
                    <a:pos x="245" y="914"/>
                  </a:cxn>
                </a:cxnLst>
                <a:rect l="0" t="0" r="r" b="b"/>
                <a:pathLst>
                  <a:path w="245" h="914">
                    <a:moveTo>
                      <a:pt x="245" y="914"/>
                    </a:moveTo>
                    <a:lnTo>
                      <a:pt x="3" y="777"/>
                    </a:lnTo>
                    <a:lnTo>
                      <a:pt x="0" y="0"/>
                    </a:lnTo>
                    <a:lnTo>
                      <a:pt x="245" y="135"/>
                    </a:lnTo>
                    <a:lnTo>
                      <a:pt x="245" y="91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7" name="Freeform 33"/>
              <p:cNvSpPr>
                <a:spLocks/>
              </p:cNvSpPr>
              <p:nvPr/>
            </p:nvSpPr>
            <p:spPr bwMode="auto">
              <a:xfrm>
                <a:off x="968" y="1271"/>
                <a:ext cx="31" cy="238"/>
              </a:xfrm>
              <a:custGeom>
                <a:avLst/>
                <a:gdLst/>
                <a:ahLst/>
                <a:cxnLst>
                  <a:cxn ang="0">
                    <a:pos x="91" y="954"/>
                  </a:cxn>
                  <a:cxn ang="0">
                    <a:pos x="0" y="806"/>
                  </a:cxn>
                  <a:cxn ang="0">
                    <a:pos x="0" y="0"/>
                  </a:cxn>
                  <a:cxn ang="0">
                    <a:pos x="91" y="175"/>
                  </a:cxn>
                  <a:cxn ang="0">
                    <a:pos x="91" y="954"/>
                  </a:cxn>
                </a:cxnLst>
                <a:rect l="0" t="0" r="r" b="b"/>
                <a:pathLst>
                  <a:path w="91" h="954">
                    <a:moveTo>
                      <a:pt x="91" y="954"/>
                    </a:moveTo>
                    <a:lnTo>
                      <a:pt x="0" y="806"/>
                    </a:lnTo>
                    <a:lnTo>
                      <a:pt x="0" y="0"/>
                    </a:lnTo>
                    <a:lnTo>
                      <a:pt x="91" y="175"/>
                    </a:lnTo>
                    <a:lnTo>
                      <a:pt x="91" y="95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8" name="Freeform 34"/>
              <p:cNvSpPr>
                <a:spLocks/>
              </p:cNvSpPr>
              <p:nvPr/>
            </p:nvSpPr>
            <p:spPr bwMode="auto">
              <a:xfrm>
                <a:off x="978" y="1474"/>
                <a:ext cx="3756" cy="220"/>
              </a:xfrm>
              <a:custGeom>
                <a:avLst/>
                <a:gdLst/>
                <a:ahLst/>
                <a:cxnLst>
                  <a:cxn ang="0">
                    <a:pos x="11257" y="11"/>
                  </a:cxn>
                  <a:cxn ang="0">
                    <a:pos x="11226" y="115"/>
                  </a:cxn>
                  <a:cxn ang="0">
                    <a:pos x="11131" y="214"/>
                  </a:cxn>
                  <a:cxn ang="0">
                    <a:pos x="10773" y="392"/>
                  </a:cxn>
                  <a:cxn ang="0">
                    <a:pos x="10220" y="542"/>
                  </a:cxn>
                  <a:cxn ang="0">
                    <a:pos x="9499" y="665"/>
                  </a:cxn>
                  <a:cxn ang="0">
                    <a:pos x="8648" y="759"/>
                  </a:cxn>
                  <a:cxn ang="0">
                    <a:pos x="7697" y="827"/>
                  </a:cxn>
                  <a:cxn ang="0">
                    <a:pos x="6680" y="867"/>
                  </a:cxn>
                  <a:cxn ang="0">
                    <a:pos x="6158" y="878"/>
                  </a:cxn>
                  <a:cxn ang="0">
                    <a:pos x="5629" y="881"/>
                  </a:cxn>
                  <a:cxn ang="0">
                    <a:pos x="3563" y="825"/>
                  </a:cxn>
                  <a:cxn ang="0">
                    <a:pos x="2614" y="757"/>
                  </a:cxn>
                  <a:cxn ang="0">
                    <a:pos x="1761" y="659"/>
                  </a:cxn>
                  <a:cxn ang="0">
                    <a:pos x="1043" y="536"/>
                  </a:cxn>
                  <a:cxn ang="0">
                    <a:pos x="486" y="385"/>
                  </a:cxn>
                  <a:cxn ang="0">
                    <a:pos x="128" y="207"/>
                  </a:cxn>
                  <a:cxn ang="0">
                    <a:pos x="34" y="108"/>
                  </a:cxn>
                  <a:cxn ang="0">
                    <a:pos x="0" y="0"/>
                  </a:cxn>
                </a:cxnLst>
                <a:rect l="0" t="0" r="r" b="b"/>
                <a:pathLst>
                  <a:path w="11257" h="881">
                    <a:moveTo>
                      <a:pt x="11257" y="11"/>
                    </a:moveTo>
                    <a:lnTo>
                      <a:pt x="11226" y="115"/>
                    </a:lnTo>
                    <a:lnTo>
                      <a:pt x="11131" y="214"/>
                    </a:lnTo>
                    <a:lnTo>
                      <a:pt x="10773" y="392"/>
                    </a:lnTo>
                    <a:lnTo>
                      <a:pt x="10220" y="542"/>
                    </a:lnTo>
                    <a:lnTo>
                      <a:pt x="9499" y="665"/>
                    </a:lnTo>
                    <a:lnTo>
                      <a:pt x="8648" y="759"/>
                    </a:lnTo>
                    <a:lnTo>
                      <a:pt x="7697" y="827"/>
                    </a:lnTo>
                    <a:lnTo>
                      <a:pt x="6680" y="867"/>
                    </a:lnTo>
                    <a:lnTo>
                      <a:pt x="6158" y="878"/>
                    </a:lnTo>
                    <a:lnTo>
                      <a:pt x="5629" y="881"/>
                    </a:lnTo>
                    <a:lnTo>
                      <a:pt x="3563" y="825"/>
                    </a:lnTo>
                    <a:lnTo>
                      <a:pt x="2614" y="757"/>
                    </a:lnTo>
                    <a:lnTo>
                      <a:pt x="1761" y="659"/>
                    </a:lnTo>
                    <a:lnTo>
                      <a:pt x="1043" y="536"/>
                    </a:lnTo>
                    <a:lnTo>
                      <a:pt x="486" y="385"/>
                    </a:lnTo>
                    <a:lnTo>
                      <a:pt x="128" y="207"/>
                    </a:lnTo>
                    <a:lnTo>
                      <a:pt x="34" y="108"/>
                    </a:lnTo>
                    <a:lnTo>
                      <a:pt x="0" y="0"/>
                    </a:lnTo>
                  </a:path>
                </a:pathLst>
              </a:custGeom>
              <a:noFill/>
              <a:ln w="3968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9" name="Rectangle 35"/>
              <p:cNvSpPr>
                <a:spLocks noChangeArrowheads="1"/>
              </p:cNvSpPr>
              <p:nvPr/>
            </p:nvSpPr>
            <p:spPr bwMode="auto">
              <a:xfrm>
                <a:off x="2955" y="1083"/>
                <a:ext cx="169" cy="207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0" name="Freeform 36"/>
              <p:cNvSpPr>
                <a:spLocks/>
              </p:cNvSpPr>
              <p:nvPr/>
            </p:nvSpPr>
            <p:spPr bwMode="auto">
              <a:xfrm>
                <a:off x="3122" y="1083"/>
                <a:ext cx="174" cy="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3" y="13"/>
                  </a:cxn>
                  <a:cxn ang="0">
                    <a:pos x="507" y="858"/>
                  </a:cxn>
                  <a:cxn ang="0">
                    <a:pos x="0" y="845"/>
                  </a:cxn>
                  <a:cxn ang="0">
                    <a:pos x="0" y="0"/>
                  </a:cxn>
                </a:cxnLst>
                <a:rect l="0" t="0" r="r" b="b"/>
                <a:pathLst>
                  <a:path w="523" h="858">
                    <a:moveTo>
                      <a:pt x="0" y="0"/>
                    </a:moveTo>
                    <a:lnTo>
                      <a:pt x="523" y="13"/>
                    </a:lnTo>
                    <a:lnTo>
                      <a:pt x="507" y="858"/>
                    </a:lnTo>
                    <a:lnTo>
                      <a:pt x="0" y="8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1" name="Freeform 37"/>
              <p:cNvSpPr>
                <a:spLocks/>
              </p:cNvSpPr>
              <p:nvPr/>
            </p:nvSpPr>
            <p:spPr bwMode="auto">
              <a:xfrm>
                <a:off x="3290" y="1092"/>
                <a:ext cx="172" cy="21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515" y="31"/>
                  </a:cxn>
                  <a:cxn ang="0">
                    <a:pos x="500" y="841"/>
                  </a:cxn>
                  <a:cxn ang="0">
                    <a:pos x="0" y="816"/>
                  </a:cxn>
                  <a:cxn ang="0">
                    <a:pos x="6" y="0"/>
                  </a:cxn>
                </a:cxnLst>
                <a:rect l="0" t="0" r="r" b="b"/>
                <a:pathLst>
                  <a:path w="515" h="841">
                    <a:moveTo>
                      <a:pt x="6" y="0"/>
                    </a:moveTo>
                    <a:lnTo>
                      <a:pt x="515" y="31"/>
                    </a:lnTo>
                    <a:lnTo>
                      <a:pt x="500" y="841"/>
                    </a:lnTo>
                    <a:lnTo>
                      <a:pt x="0" y="816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2" name="Freeform 38"/>
              <p:cNvSpPr>
                <a:spLocks/>
              </p:cNvSpPr>
              <p:nvPr/>
            </p:nvSpPr>
            <p:spPr bwMode="auto">
              <a:xfrm>
                <a:off x="3457" y="1092"/>
                <a:ext cx="161" cy="21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467" y="24"/>
                  </a:cxn>
                  <a:cxn ang="0">
                    <a:pos x="484" y="864"/>
                  </a:cxn>
                  <a:cxn ang="0">
                    <a:pos x="0" y="838"/>
                  </a:cxn>
                  <a:cxn ang="0">
                    <a:pos x="12" y="0"/>
                  </a:cxn>
                </a:cxnLst>
                <a:rect l="0" t="0" r="r" b="b"/>
                <a:pathLst>
                  <a:path w="484" h="864">
                    <a:moveTo>
                      <a:pt x="12" y="0"/>
                    </a:moveTo>
                    <a:lnTo>
                      <a:pt x="467" y="24"/>
                    </a:lnTo>
                    <a:lnTo>
                      <a:pt x="484" y="864"/>
                    </a:lnTo>
                    <a:lnTo>
                      <a:pt x="0" y="838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3" name="Freeform 39"/>
              <p:cNvSpPr>
                <a:spLocks/>
              </p:cNvSpPr>
              <p:nvPr/>
            </p:nvSpPr>
            <p:spPr bwMode="auto">
              <a:xfrm>
                <a:off x="3615" y="1101"/>
                <a:ext cx="161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1" y="40"/>
                  </a:cxn>
                  <a:cxn ang="0">
                    <a:pos x="480" y="873"/>
                  </a:cxn>
                  <a:cxn ang="0">
                    <a:pos x="4" y="837"/>
                  </a:cxn>
                  <a:cxn ang="0">
                    <a:pos x="0" y="0"/>
                  </a:cxn>
                </a:cxnLst>
                <a:rect l="0" t="0" r="r" b="b"/>
                <a:pathLst>
                  <a:path w="481" h="873">
                    <a:moveTo>
                      <a:pt x="0" y="0"/>
                    </a:moveTo>
                    <a:lnTo>
                      <a:pt x="481" y="40"/>
                    </a:lnTo>
                    <a:lnTo>
                      <a:pt x="480" y="873"/>
                    </a:lnTo>
                    <a:lnTo>
                      <a:pt x="4" y="8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4" name="Freeform 40"/>
              <p:cNvSpPr>
                <a:spLocks/>
              </p:cNvSpPr>
              <p:nvPr/>
            </p:nvSpPr>
            <p:spPr bwMode="auto">
              <a:xfrm>
                <a:off x="3773" y="1109"/>
                <a:ext cx="156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72" y="39"/>
                  </a:cxn>
                  <a:cxn ang="0">
                    <a:pos x="470" y="871"/>
                  </a:cxn>
                  <a:cxn ang="0">
                    <a:pos x="3" y="830"/>
                  </a:cxn>
                  <a:cxn ang="0">
                    <a:pos x="0" y="0"/>
                  </a:cxn>
                </a:cxnLst>
                <a:rect l="0" t="0" r="r" b="b"/>
                <a:pathLst>
                  <a:path w="472" h="871">
                    <a:moveTo>
                      <a:pt x="0" y="0"/>
                    </a:moveTo>
                    <a:lnTo>
                      <a:pt x="472" y="39"/>
                    </a:lnTo>
                    <a:lnTo>
                      <a:pt x="470" y="871"/>
                    </a:lnTo>
                    <a:lnTo>
                      <a:pt x="3" y="8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5" name="Freeform 41"/>
              <p:cNvSpPr>
                <a:spLocks/>
              </p:cNvSpPr>
              <p:nvPr/>
            </p:nvSpPr>
            <p:spPr bwMode="auto">
              <a:xfrm>
                <a:off x="3929" y="1120"/>
                <a:ext cx="153" cy="22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59" y="64"/>
                  </a:cxn>
                  <a:cxn ang="0">
                    <a:pos x="459" y="882"/>
                  </a:cxn>
                  <a:cxn ang="0">
                    <a:pos x="0" y="832"/>
                  </a:cxn>
                  <a:cxn ang="0">
                    <a:pos x="2" y="0"/>
                  </a:cxn>
                </a:cxnLst>
                <a:rect l="0" t="0" r="r" b="b"/>
                <a:pathLst>
                  <a:path w="459" h="882">
                    <a:moveTo>
                      <a:pt x="2" y="0"/>
                    </a:moveTo>
                    <a:lnTo>
                      <a:pt x="459" y="64"/>
                    </a:lnTo>
                    <a:lnTo>
                      <a:pt x="459" y="882"/>
                    </a:lnTo>
                    <a:lnTo>
                      <a:pt x="0" y="832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6" name="Freeform 42"/>
              <p:cNvSpPr>
                <a:spLocks/>
              </p:cNvSpPr>
              <p:nvPr/>
            </p:nvSpPr>
            <p:spPr bwMode="auto">
              <a:xfrm>
                <a:off x="4082" y="1131"/>
                <a:ext cx="151" cy="2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7" y="87"/>
                  </a:cxn>
                  <a:cxn ang="0">
                    <a:pos x="436" y="901"/>
                  </a:cxn>
                  <a:cxn ang="0">
                    <a:pos x="0" y="839"/>
                  </a:cxn>
                  <a:cxn ang="0">
                    <a:pos x="0" y="0"/>
                  </a:cxn>
                </a:cxnLst>
                <a:rect l="0" t="0" r="r" b="b"/>
                <a:pathLst>
                  <a:path w="447" h="901">
                    <a:moveTo>
                      <a:pt x="0" y="0"/>
                    </a:moveTo>
                    <a:lnTo>
                      <a:pt x="447" y="87"/>
                    </a:lnTo>
                    <a:lnTo>
                      <a:pt x="436" y="901"/>
                    </a:lnTo>
                    <a:lnTo>
                      <a:pt x="0" y="83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7" name="Freeform 43"/>
              <p:cNvSpPr>
                <a:spLocks/>
              </p:cNvSpPr>
              <p:nvPr/>
            </p:nvSpPr>
            <p:spPr bwMode="auto">
              <a:xfrm>
                <a:off x="4228" y="1145"/>
                <a:ext cx="138" cy="23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19" y="80"/>
                  </a:cxn>
                  <a:cxn ang="0">
                    <a:pos x="409" y="921"/>
                  </a:cxn>
                  <a:cxn ang="0">
                    <a:pos x="0" y="846"/>
                  </a:cxn>
                  <a:cxn ang="0">
                    <a:pos x="3" y="0"/>
                  </a:cxn>
                </a:cxnLst>
                <a:rect l="0" t="0" r="r" b="b"/>
                <a:pathLst>
                  <a:path w="419" h="921">
                    <a:moveTo>
                      <a:pt x="3" y="0"/>
                    </a:moveTo>
                    <a:lnTo>
                      <a:pt x="419" y="80"/>
                    </a:lnTo>
                    <a:lnTo>
                      <a:pt x="409" y="921"/>
                    </a:lnTo>
                    <a:lnTo>
                      <a:pt x="0" y="846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8" name="Freeform 44"/>
              <p:cNvSpPr>
                <a:spLocks/>
              </p:cNvSpPr>
              <p:nvPr/>
            </p:nvSpPr>
            <p:spPr bwMode="auto">
              <a:xfrm>
                <a:off x="4362" y="1164"/>
                <a:ext cx="132" cy="2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99" y="95"/>
                  </a:cxn>
                  <a:cxn ang="0">
                    <a:pos x="383" y="874"/>
                  </a:cxn>
                  <a:cxn ang="0">
                    <a:pos x="276" y="906"/>
                  </a:cxn>
                  <a:cxn ang="0">
                    <a:pos x="6" y="851"/>
                  </a:cxn>
                  <a:cxn ang="0">
                    <a:pos x="0" y="0"/>
                  </a:cxn>
                </a:cxnLst>
                <a:rect l="0" t="0" r="r" b="b"/>
                <a:pathLst>
                  <a:path w="399" h="906">
                    <a:moveTo>
                      <a:pt x="0" y="0"/>
                    </a:moveTo>
                    <a:lnTo>
                      <a:pt x="399" y="95"/>
                    </a:lnTo>
                    <a:lnTo>
                      <a:pt x="383" y="874"/>
                    </a:lnTo>
                    <a:lnTo>
                      <a:pt x="276" y="906"/>
                    </a:lnTo>
                    <a:lnTo>
                      <a:pt x="6" y="8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9" name="Freeform 45"/>
              <p:cNvSpPr>
                <a:spLocks/>
              </p:cNvSpPr>
              <p:nvPr/>
            </p:nvSpPr>
            <p:spPr bwMode="auto">
              <a:xfrm>
                <a:off x="4489" y="1186"/>
                <a:ext cx="111" cy="19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34" y="103"/>
                  </a:cxn>
                  <a:cxn ang="0">
                    <a:pos x="325" y="700"/>
                  </a:cxn>
                  <a:cxn ang="0">
                    <a:pos x="0" y="787"/>
                  </a:cxn>
                  <a:cxn ang="0">
                    <a:pos x="7" y="0"/>
                  </a:cxn>
                </a:cxnLst>
                <a:rect l="0" t="0" r="r" b="b"/>
                <a:pathLst>
                  <a:path w="334" h="787">
                    <a:moveTo>
                      <a:pt x="7" y="0"/>
                    </a:moveTo>
                    <a:lnTo>
                      <a:pt x="334" y="103"/>
                    </a:lnTo>
                    <a:lnTo>
                      <a:pt x="325" y="700"/>
                    </a:lnTo>
                    <a:lnTo>
                      <a:pt x="0" y="78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0" name="Freeform 46"/>
              <p:cNvSpPr>
                <a:spLocks/>
              </p:cNvSpPr>
              <p:nvPr/>
            </p:nvSpPr>
            <p:spPr bwMode="auto">
              <a:xfrm>
                <a:off x="4597" y="1209"/>
                <a:ext cx="90" cy="14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9" y="135"/>
                  </a:cxn>
                  <a:cxn ang="0">
                    <a:pos x="253" y="476"/>
                  </a:cxn>
                  <a:cxn ang="0">
                    <a:pos x="0" y="595"/>
                  </a:cxn>
                  <a:cxn ang="0">
                    <a:pos x="0" y="0"/>
                  </a:cxn>
                </a:cxnLst>
                <a:rect l="0" t="0" r="r" b="b"/>
                <a:pathLst>
                  <a:path w="269" h="595">
                    <a:moveTo>
                      <a:pt x="0" y="0"/>
                    </a:moveTo>
                    <a:lnTo>
                      <a:pt x="269" y="135"/>
                    </a:lnTo>
                    <a:lnTo>
                      <a:pt x="253" y="476"/>
                    </a:lnTo>
                    <a:lnTo>
                      <a:pt x="0" y="59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1" name="Rectangle 47"/>
              <p:cNvSpPr>
                <a:spLocks noChangeArrowheads="1"/>
              </p:cNvSpPr>
              <p:nvPr/>
            </p:nvSpPr>
            <p:spPr bwMode="auto">
              <a:xfrm>
                <a:off x="2797" y="1083"/>
                <a:ext cx="159" cy="206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2" name="Freeform 48"/>
              <p:cNvSpPr>
                <a:spLocks/>
              </p:cNvSpPr>
              <p:nvPr/>
            </p:nvSpPr>
            <p:spPr bwMode="auto">
              <a:xfrm>
                <a:off x="2633" y="1080"/>
                <a:ext cx="161" cy="2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6" y="0"/>
                  </a:cxn>
                  <a:cxn ang="0">
                    <a:pos x="485" y="858"/>
                  </a:cxn>
                  <a:cxn ang="0">
                    <a:pos x="4" y="854"/>
                  </a:cxn>
                  <a:cxn ang="0">
                    <a:pos x="0" y="0"/>
                  </a:cxn>
                </a:cxnLst>
                <a:rect l="0" t="0" r="r" b="b"/>
                <a:pathLst>
                  <a:path w="486" h="858">
                    <a:moveTo>
                      <a:pt x="0" y="0"/>
                    </a:moveTo>
                    <a:lnTo>
                      <a:pt x="486" y="0"/>
                    </a:lnTo>
                    <a:lnTo>
                      <a:pt x="485" y="858"/>
                    </a:lnTo>
                    <a:lnTo>
                      <a:pt x="4" y="85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3" name="Freeform 49"/>
              <p:cNvSpPr>
                <a:spLocks/>
              </p:cNvSpPr>
              <p:nvPr/>
            </p:nvSpPr>
            <p:spPr bwMode="auto">
              <a:xfrm>
                <a:off x="2470" y="1080"/>
                <a:ext cx="164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9" y="0"/>
                  </a:cxn>
                  <a:cxn ang="0">
                    <a:pos x="491" y="854"/>
                  </a:cxn>
                  <a:cxn ang="0">
                    <a:pos x="0" y="876"/>
                  </a:cxn>
                  <a:cxn ang="0">
                    <a:pos x="0" y="0"/>
                  </a:cxn>
                </a:cxnLst>
                <a:rect l="0" t="0" r="r" b="b"/>
                <a:pathLst>
                  <a:path w="491" h="876">
                    <a:moveTo>
                      <a:pt x="0" y="0"/>
                    </a:moveTo>
                    <a:lnTo>
                      <a:pt x="489" y="0"/>
                    </a:lnTo>
                    <a:lnTo>
                      <a:pt x="491" y="854"/>
                    </a:lnTo>
                    <a:lnTo>
                      <a:pt x="0" y="87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4" name="Freeform 50"/>
              <p:cNvSpPr>
                <a:spLocks/>
              </p:cNvSpPr>
              <p:nvPr/>
            </p:nvSpPr>
            <p:spPr bwMode="auto">
              <a:xfrm>
                <a:off x="2311" y="1080"/>
                <a:ext cx="161" cy="223"/>
              </a:xfrm>
              <a:custGeom>
                <a:avLst/>
                <a:gdLst/>
                <a:ahLst/>
                <a:cxnLst>
                  <a:cxn ang="0">
                    <a:pos x="483" y="0"/>
                  </a:cxn>
                  <a:cxn ang="0">
                    <a:pos x="0" y="23"/>
                  </a:cxn>
                  <a:cxn ang="0">
                    <a:pos x="8" y="893"/>
                  </a:cxn>
                  <a:cxn ang="0">
                    <a:pos x="483" y="869"/>
                  </a:cxn>
                  <a:cxn ang="0">
                    <a:pos x="483" y="0"/>
                  </a:cxn>
                </a:cxnLst>
                <a:rect l="0" t="0" r="r" b="b"/>
                <a:pathLst>
                  <a:path w="483" h="893">
                    <a:moveTo>
                      <a:pt x="483" y="0"/>
                    </a:moveTo>
                    <a:lnTo>
                      <a:pt x="0" y="23"/>
                    </a:lnTo>
                    <a:lnTo>
                      <a:pt x="8" y="893"/>
                    </a:lnTo>
                    <a:lnTo>
                      <a:pt x="483" y="869"/>
                    </a:lnTo>
                    <a:lnTo>
                      <a:pt x="483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5" name="Freeform 51"/>
              <p:cNvSpPr>
                <a:spLocks/>
              </p:cNvSpPr>
              <p:nvPr/>
            </p:nvSpPr>
            <p:spPr bwMode="auto">
              <a:xfrm>
                <a:off x="2151" y="1087"/>
                <a:ext cx="163" cy="221"/>
              </a:xfrm>
              <a:custGeom>
                <a:avLst/>
                <a:gdLst/>
                <a:ahLst/>
                <a:cxnLst>
                  <a:cxn ang="0">
                    <a:pos x="479" y="0"/>
                  </a:cxn>
                  <a:cxn ang="0">
                    <a:pos x="0" y="27"/>
                  </a:cxn>
                  <a:cxn ang="0">
                    <a:pos x="13" y="888"/>
                  </a:cxn>
                  <a:cxn ang="0">
                    <a:pos x="488" y="862"/>
                  </a:cxn>
                  <a:cxn ang="0">
                    <a:pos x="479" y="0"/>
                  </a:cxn>
                </a:cxnLst>
                <a:rect l="0" t="0" r="r" b="b"/>
                <a:pathLst>
                  <a:path w="488" h="888">
                    <a:moveTo>
                      <a:pt x="479" y="0"/>
                    </a:moveTo>
                    <a:lnTo>
                      <a:pt x="0" y="27"/>
                    </a:lnTo>
                    <a:lnTo>
                      <a:pt x="13" y="888"/>
                    </a:lnTo>
                    <a:lnTo>
                      <a:pt x="488" y="862"/>
                    </a:lnTo>
                    <a:lnTo>
                      <a:pt x="479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6" name="Freeform 52"/>
              <p:cNvSpPr>
                <a:spLocks/>
              </p:cNvSpPr>
              <p:nvPr/>
            </p:nvSpPr>
            <p:spPr bwMode="auto">
              <a:xfrm>
                <a:off x="2005" y="1094"/>
                <a:ext cx="151" cy="220"/>
              </a:xfrm>
              <a:custGeom>
                <a:avLst/>
                <a:gdLst/>
                <a:ahLst/>
                <a:cxnLst>
                  <a:cxn ang="0">
                    <a:pos x="439" y="0"/>
                  </a:cxn>
                  <a:cxn ang="0">
                    <a:pos x="0" y="23"/>
                  </a:cxn>
                  <a:cxn ang="0">
                    <a:pos x="0" y="878"/>
                  </a:cxn>
                  <a:cxn ang="0">
                    <a:pos x="458" y="848"/>
                  </a:cxn>
                  <a:cxn ang="0">
                    <a:pos x="439" y="0"/>
                  </a:cxn>
                </a:cxnLst>
                <a:rect l="0" t="0" r="r" b="b"/>
                <a:pathLst>
                  <a:path w="458" h="878">
                    <a:moveTo>
                      <a:pt x="439" y="0"/>
                    </a:moveTo>
                    <a:lnTo>
                      <a:pt x="0" y="23"/>
                    </a:lnTo>
                    <a:lnTo>
                      <a:pt x="0" y="878"/>
                    </a:lnTo>
                    <a:lnTo>
                      <a:pt x="458" y="848"/>
                    </a:lnTo>
                    <a:lnTo>
                      <a:pt x="439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7" name="Freeform 53"/>
              <p:cNvSpPr>
                <a:spLocks/>
              </p:cNvSpPr>
              <p:nvPr/>
            </p:nvSpPr>
            <p:spPr bwMode="auto">
              <a:xfrm>
                <a:off x="1854" y="1106"/>
                <a:ext cx="151" cy="218"/>
              </a:xfrm>
              <a:custGeom>
                <a:avLst/>
                <a:gdLst/>
                <a:ahLst/>
                <a:cxnLst>
                  <a:cxn ang="0">
                    <a:pos x="446" y="0"/>
                  </a:cxn>
                  <a:cxn ang="0">
                    <a:pos x="2" y="41"/>
                  </a:cxn>
                  <a:cxn ang="0">
                    <a:pos x="0" y="871"/>
                  </a:cxn>
                  <a:cxn ang="0">
                    <a:pos x="450" y="835"/>
                  </a:cxn>
                  <a:cxn ang="0">
                    <a:pos x="446" y="0"/>
                  </a:cxn>
                </a:cxnLst>
                <a:rect l="0" t="0" r="r" b="b"/>
                <a:pathLst>
                  <a:path w="450" h="871">
                    <a:moveTo>
                      <a:pt x="446" y="0"/>
                    </a:moveTo>
                    <a:lnTo>
                      <a:pt x="2" y="41"/>
                    </a:lnTo>
                    <a:lnTo>
                      <a:pt x="0" y="871"/>
                    </a:lnTo>
                    <a:lnTo>
                      <a:pt x="450" y="835"/>
                    </a:lnTo>
                    <a:lnTo>
                      <a:pt x="446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8" name="Freeform 54"/>
              <p:cNvSpPr>
                <a:spLocks/>
              </p:cNvSpPr>
              <p:nvPr/>
            </p:nvSpPr>
            <p:spPr bwMode="auto">
              <a:xfrm>
                <a:off x="1709" y="1112"/>
                <a:ext cx="148" cy="224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0" y="47"/>
                  </a:cxn>
                  <a:cxn ang="0">
                    <a:pos x="0" y="891"/>
                  </a:cxn>
                  <a:cxn ang="0">
                    <a:pos x="443" y="847"/>
                  </a:cxn>
                  <a:cxn ang="0">
                    <a:pos x="443" y="0"/>
                  </a:cxn>
                </a:cxnLst>
                <a:rect l="0" t="0" r="r" b="b"/>
                <a:pathLst>
                  <a:path w="443" h="891">
                    <a:moveTo>
                      <a:pt x="443" y="0"/>
                    </a:moveTo>
                    <a:lnTo>
                      <a:pt x="0" y="47"/>
                    </a:lnTo>
                    <a:lnTo>
                      <a:pt x="0" y="891"/>
                    </a:lnTo>
                    <a:lnTo>
                      <a:pt x="443" y="847"/>
                    </a:lnTo>
                    <a:lnTo>
                      <a:pt x="443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9" name="Freeform 55"/>
              <p:cNvSpPr>
                <a:spLocks/>
              </p:cNvSpPr>
              <p:nvPr/>
            </p:nvSpPr>
            <p:spPr bwMode="auto">
              <a:xfrm>
                <a:off x="1564" y="1121"/>
                <a:ext cx="145" cy="225"/>
              </a:xfrm>
              <a:custGeom>
                <a:avLst/>
                <a:gdLst/>
                <a:ahLst/>
                <a:cxnLst>
                  <a:cxn ang="0">
                    <a:pos x="435" y="0"/>
                  </a:cxn>
                  <a:cxn ang="0">
                    <a:pos x="3" y="59"/>
                  </a:cxn>
                  <a:cxn ang="0">
                    <a:pos x="0" y="901"/>
                  </a:cxn>
                  <a:cxn ang="0">
                    <a:pos x="435" y="847"/>
                  </a:cxn>
                  <a:cxn ang="0">
                    <a:pos x="435" y="0"/>
                  </a:cxn>
                </a:cxnLst>
                <a:rect l="0" t="0" r="r" b="b"/>
                <a:pathLst>
                  <a:path w="435" h="901">
                    <a:moveTo>
                      <a:pt x="435" y="0"/>
                    </a:moveTo>
                    <a:lnTo>
                      <a:pt x="3" y="59"/>
                    </a:lnTo>
                    <a:lnTo>
                      <a:pt x="0" y="901"/>
                    </a:lnTo>
                    <a:lnTo>
                      <a:pt x="435" y="847"/>
                    </a:lnTo>
                    <a:lnTo>
                      <a:pt x="435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80" name="Freeform 56"/>
              <p:cNvSpPr>
                <a:spLocks/>
              </p:cNvSpPr>
              <p:nvPr/>
            </p:nvSpPr>
            <p:spPr bwMode="auto">
              <a:xfrm>
                <a:off x="1425" y="1135"/>
                <a:ext cx="138" cy="228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" y="70"/>
                  </a:cxn>
                  <a:cxn ang="0">
                    <a:pos x="0" y="914"/>
                  </a:cxn>
                  <a:cxn ang="0">
                    <a:pos x="412" y="847"/>
                  </a:cxn>
                  <a:cxn ang="0">
                    <a:pos x="412" y="0"/>
                  </a:cxn>
                </a:cxnLst>
                <a:rect l="0" t="0" r="r" b="b"/>
                <a:pathLst>
                  <a:path w="412" h="914">
                    <a:moveTo>
                      <a:pt x="412" y="0"/>
                    </a:moveTo>
                    <a:lnTo>
                      <a:pt x="4" y="70"/>
                    </a:lnTo>
                    <a:lnTo>
                      <a:pt x="0" y="914"/>
                    </a:lnTo>
                    <a:lnTo>
                      <a:pt x="412" y="847"/>
                    </a:lnTo>
                    <a:lnTo>
                      <a:pt x="41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81" name="Freeform 57"/>
              <p:cNvSpPr>
                <a:spLocks/>
              </p:cNvSpPr>
              <p:nvPr/>
            </p:nvSpPr>
            <p:spPr bwMode="auto">
              <a:xfrm>
                <a:off x="1296" y="1151"/>
                <a:ext cx="129" cy="231"/>
              </a:xfrm>
              <a:custGeom>
                <a:avLst/>
                <a:gdLst/>
                <a:ahLst/>
                <a:cxnLst>
                  <a:cxn ang="0">
                    <a:pos x="388" y="0"/>
                  </a:cxn>
                  <a:cxn ang="0">
                    <a:pos x="0" y="82"/>
                  </a:cxn>
                  <a:cxn ang="0">
                    <a:pos x="0" y="925"/>
                  </a:cxn>
                  <a:cxn ang="0">
                    <a:pos x="388" y="844"/>
                  </a:cxn>
                  <a:cxn ang="0">
                    <a:pos x="388" y="0"/>
                  </a:cxn>
                </a:cxnLst>
                <a:rect l="0" t="0" r="r" b="b"/>
                <a:pathLst>
                  <a:path w="388" h="925">
                    <a:moveTo>
                      <a:pt x="388" y="0"/>
                    </a:moveTo>
                    <a:lnTo>
                      <a:pt x="0" y="82"/>
                    </a:lnTo>
                    <a:lnTo>
                      <a:pt x="0" y="925"/>
                    </a:lnTo>
                    <a:lnTo>
                      <a:pt x="388" y="844"/>
                    </a:lnTo>
                    <a:lnTo>
                      <a:pt x="388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82" name="Freeform 58"/>
              <p:cNvSpPr>
                <a:spLocks/>
              </p:cNvSpPr>
              <p:nvPr/>
            </p:nvSpPr>
            <p:spPr bwMode="auto">
              <a:xfrm>
                <a:off x="1169" y="1165"/>
                <a:ext cx="129" cy="225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0" y="87"/>
                  </a:cxn>
                  <a:cxn ang="0">
                    <a:pos x="17" y="850"/>
                  </a:cxn>
                  <a:cxn ang="0">
                    <a:pos x="195" y="905"/>
                  </a:cxn>
                  <a:cxn ang="0">
                    <a:pos x="377" y="866"/>
                  </a:cxn>
                  <a:cxn ang="0">
                    <a:pos x="382" y="0"/>
                  </a:cxn>
                </a:cxnLst>
                <a:rect l="0" t="0" r="r" b="b"/>
                <a:pathLst>
                  <a:path w="382" h="905">
                    <a:moveTo>
                      <a:pt x="382" y="0"/>
                    </a:moveTo>
                    <a:lnTo>
                      <a:pt x="0" y="87"/>
                    </a:lnTo>
                    <a:lnTo>
                      <a:pt x="17" y="850"/>
                    </a:lnTo>
                    <a:lnTo>
                      <a:pt x="195" y="905"/>
                    </a:lnTo>
                    <a:lnTo>
                      <a:pt x="377" y="866"/>
                    </a:lnTo>
                    <a:lnTo>
                      <a:pt x="38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83" name="Freeform 59"/>
              <p:cNvSpPr>
                <a:spLocks/>
              </p:cNvSpPr>
              <p:nvPr/>
            </p:nvSpPr>
            <p:spPr bwMode="auto">
              <a:xfrm>
                <a:off x="1066" y="1186"/>
                <a:ext cx="111" cy="191"/>
              </a:xfrm>
              <a:custGeom>
                <a:avLst/>
                <a:gdLst/>
                <a:ahLst/>
                <a:cxnLst>
                  <a:cxn ang="0">
                    <a:pos x="334" y="0"/>
                  </a:cxn>
                  <a:cxn ang="0">
                    <a:pos x="0" y="128"/>
                  </a:cxn>
                  <a:cxn ang="0">
                    <a:pos x="16" y="643"/>
                  </a:cxn>
                  <a:cxn ang="0">
                    <a:pos x="327" y="771"/>
                  </a:cxn>
                  <a:cxn ang="0">
                    <a:pos x="334" y="0"/>
                  </a:cxn>
                </a:cxnLst>
                <a:rect l="0" t="0" r="r" b="b"/>
                <a:pathLst>
                  <a:path w="334" h="771">
                    <a:moveTo>
                      <a:pt x="334" y="0"/>
                    </a:moveTo>
                    <a:lnTo>
                      <a:pt x="0" y="128"/>
                    </a:lnTo>
                    <a:lnTo>
                      <a:pt x="16" y="643"/>
                    </a:lnTo>
                    <a:lnTo>
                      <a:pt x="327" y="771"/>
                    </a:lnTo>
                    <a:lnTo>
                      <a:pt x="334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84" name="Freeform 60"/>
              <p:cNvSpPr>
                <a:spLocks/>
              </p:cNvSpPr>
              <p:nvPr/>
            </p:nvSpPr>
            <p:spPr bwMode="auto">
              <a:xfrm>
                <a:off x="960" y="1270"/>
                <a:ext cx="31" cy="44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0" y="149"/>
                  </a:cxn>
                  <a:cxn ang="0">
                    <a:pos x="75" y="176"/>
                  </a:cxn>
                  <a:cxn ang="0">
                    <a:pos x="90" y="0"/>
                  </a:cxn>
                </a:cxnLst>
                <a:rect l="0" t="0" r="r" b="b"/>
                <a:pathLst>
                  <a:path w="90" h="176">
                    <a:moveTo>
                      <a:pt x="90" y="0"/>
                    </a:moveTo>
                    <a:lnTo>
                      <a:pt x="0" y="149"/>
                    </a:lnTo>
                    <a:lnTo>
                      <a:pt x="75" y="176"/>
                    </a:lnTo>
                    <a:lnTo>
                      <a:pt x="9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sp>
          <p:nvSpPr>
            <p:cNvPr id="125" name="Arc 61"/>
            <p:cNvSpPr>
              <a:spLocks/>
            </p:cNvSpPr>
            <p:nvPr/>
          </p:nvSpPr>
          <p:spPr bwMode="auto">
            <a:xfrm>
              <a:off x="4698457" y="1961291"/>
              <a:ext cx="792329" cy="184690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6" name="Arc 62"/>
            <p:cNvSpPr>
              <a:spLocks/>
            </p:cNvSpPr>
            <p:nvPr/>
          </p:nvSpPr>
          <p:spPr bwMode="auto">
            <a:xfrm>
              <a:off x="7667704" y="1934041"/>
              <a:ext cx="792329" cy="18620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6092" name="Rectangle 63"/>
            <p:cNvSpPr>
              <a:spLocks noChangeArrowheads="1"/>
            </p:cNvSpPr>
            <p:nvPr/>
          </p:nvSpPr>
          <p:spPr bwMode="auto">
            <a:xfrm>
              <a:off x="4675024" y="2184735"/>
              <a:ext cx="1147750" cy="277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/>
                <a:t>1536 time slots</a:t>
              </a:r>
            </a:p>
          </p:txBody>
        </p:sp>
        <p:sp>
          <p:nvSpPr>
            <p:cNvPr id="126093" name="Rectangle 64"/>
            <p:cNvSpPr>
              <a:spLocks noChangeArrowheads="1"/>
            </p:cNvSpPr>
            <p:nvPr/>
          </p:nvSpPr>
          <p:spPr bwMode="auto">
            <a:xfrm>
              <a:off x="7763822" y="2131835"/>
              <a:ext cx="883575" cy="277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/>
                <a:t>12 seconds</a:t>
              </a:r>
            </a:p>
          </p:txBody>
        </p:sp>
        <p:sp>
          <p:nvSpPr>
            <p:cNvPr id="126094" name="Rectangle 63"/>
            <p:cNvSpPr>
              <a:spLocks noChangeArrowheads="1"/>
            </p:cNvSpPr>
            <p:nvPr/>
          </p:nvSpPr>
          <p:spPr bwMode="auto">
            <a:xfrm>
              <a:off x="5883301" y="968202"/>
              <a:ext cx="1343586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FRAME</a:t>
              </a:r>
            </a:p>
          </p:txBody>
        </p:sp>
      </p:grpSp>
      <p:grpSp>
        <p:nvGrpSpPr>
          <p:cNvPr id="125956" name="Group 254"/>
          <p:cNvGrpSpPr>
            <a:grpSpLocks/>
          </p:cNvGrpSpPr>
          <p:nvPr/>
        </p:nvGrpSpPr>
        <p:grpSpPr bwMode="auto">
          <a:xfrm>
            <a:off x="179388" y="1212850"/>
            <a:ext cx="4022725" cy="1568450"/>
            <a:chOff x="395536" y="968202"/>
            <a:chExt cx="3168352" cy="1568019"/>
          </a:xfrm>
        </p:grpSpPr>
        <p:grpSp>
          <p:nvGrpSpPr>
            <p:cNvPr id="126027" name="Group 4"/>
            <p:cNvGrpSpPr>
              <a:grpSpLocks/>
            </p:cNvGrpSpPr>
            <p:nvPr/>
          </p:nvGrpSpPr>
          <p:grpSpPr bwMode="auto">
            <a:xfrm>
              <a:off x="502767" y="1338176"/>
              <a:ext cx="2856116" cy="756480"/>
              <a:chOff x="960" y="1077"/>
              <a:chExt cx="3770" cy="623"/>
            </a:xfrm>
          </p:grpSpPr>
          <p:sp>
            <p:nvSpPr>
              <p:cNvPr id="67" name="Oval 5"/>
              <p:cNvSpPr>
                <a:spLocks noChangeArrowheads="1"/>
              </p:cNvSpPr>
              <p:nvPr/>
            </p:nvSpPr>
            <p:spPr bwMode="auto">
              <a:xfrm>
                <a:off x="970" y="1077"/>
                <a:ext cx="3760" cy="417"/>
              </a:xfrm>
              <a:prstGeom prst="ellipse">
                <a:avLst/>
              </a:prstGeom>
              <a:noFill/>
              <a:ln w="3968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68" name="Rectangle 6"/>
              <p:cNvSpPr>
                <a:spLocks noChangeArrowheads="1"/>
              </p:cNvSpPr>
              <p:nvPr/>
            </p:nvSpPr>
            <p:spPr bwMode="auto">
              <a:xfrm>
                <a:off x="2961" y="1487"/>
                <a:ext cx="172" cy="213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3129" y="1483"/>
                <a:ext cx="173" cy="214"/>
              </a:xfrm>
              <a:custGeom>
                <a:avLst/>
                <a:gdLst/>
                <a:ahLst/>
                <a:cxnLst>
                  <a:cxn ang="0">
                    <a:pos x="0" y="857"/>
                  </a:cxn>
                  <a:cxn ang="0">
                    <a:pos x="522" y="845"/>
                  </a:cxn>
                  <a:cxn ang="0">
                    <a:pos x="507" y="0"/>
                  </a:cxn>
                  <a:cxn ang="0">
                    <a:pos x="0" y="13"/>
                  </a:cxn>
                  <a:cxn ang="0">
                    <a:pos x="0" y="857"/>
                  </a:cxn>
                </a:cxnLst>
                <a:rect l="0" t="0" r="r" b="b"/>
                <a:pathLst>
                  <a:path w="522" h="857">
                    <a:moveTo>
                      <a:pt x="0" y="857"/>
                    </a:moveTo>
                    <a:lnTo>
                      <a:pt x="522" y="845"/>
                    </a:lnTo>
                    <a:lnTo>
                      <a:pt x="507" y="0"/>
                    </a:lnTo>
                    <a:lnTo>
                      <a:pt x="0" y="13"/>
                    </a:lnTo>
                    <a:lnTo>
                      <a:pt x="0" y="857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auto">
              <a:xfrm>
                <a:off x="3297" y="1478"/>
                <a:ext cx="172" cy="210"/>
              </a:xfrm>
              <a:custGeom>
                <a:avLst/>
                <a:gdLst/>
                <a:ahLst/>
                <a:cxnLst>
                  <a:cxn ang="0">
                    <a:pos x="7" y="840"/>
                  </a:cxn>
                  <a:cxn ang="0">
                    <a:pos x="515" y="810"/>
                  </a:cxn>
                  <a:cxn ang="0">
                    <a:pos x="500" y="0"/>
                  </a:cxn>
                  <a:cxn ang="0">
                    <a:pos x="0" y="25"/>
                  </a:cxn>
                  <a:cxn ang="0">
                    <a:pos x="7" y="840"/>
                  </a:cxn>
                </a:cxnLst>
                <a:rect l="0" t="0" r="r" b="b"/>
                <a:pathLst>
                  <a:path w="515" h="840">
                    <a:moveTo>
                      <a:pt x="7" y="840"/>
                    </a:moveTo>
                    <a:lnTo>
                      <a:pt x="515" y="810"/>
                    </a:lnTo>
                    <a:lnTo>
                      <a:pt x="500" y="0"/>
                    </a:lnTo>
                    <a:lnTo>
                      <a:pt x="0" y="25"/>
                    </a:lnTo>
                    <a:lnTo>
                      <a:pt x="7" y="84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3462" y="1472"/>
                <a:ext cx="162" cy="201"/>
              </a:xfrm>
              <a:custGeom>
                <a:avLst/>
                <a:gdLst/>
                <a:ahLst/>
                <a:cxnLst>
                  <a:cxn ang="0">
                    <a:pos x="19" y="805"/>
                  </a:cxn>
                  <a:cxn ang="0">
                    <a:pos x="483" y="782"/>
                  </a:cxn>
                  <a:cxn ang="0">
                    <a:pos x="483" y="0"/>
                  </a:cxn>
                  <a:cxn ang="0">
                    <a:pos x="0" y="26"/>
                  </a:cxn>
                  <a:cxn ang="0">
                    <a:pos x="19" y="805"/>
                  </a:cxn>
                </a:cxnLst>
                <a:rect l="0" t="0" r="r" b="b"/>
                <a:pathLst>
                  <a:path w="483" h="805">
                    <a:moveTo>
                      <a:pt x="19" y="805"/>
                    </a:moveTo>
                    <a:lnTo>
                      <a:pt x="483" y="782"/>
                    </a:lnTo>
                    <a:lnTo>
                      <a:pt x="483" y="0"/>
                    </a:lnTo>
                    <a:lnTo>
                      <a:pt x="0" y="26"/>
                    </a:lnTo>
                    <a:lnTo>
                      <a:pt x="19" y="805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2" name="Freeform 10"/>
              <p:cNvSpPr>
                <a:spLocks/>
              </p:cNvSpPr>
              <p:nvPr/>
            </p:nvSpPr>
            <p:spPr bwMode="auto">
              <a:xfrm>
                <a:off x="3623" y="1462"/>
                <a:ext cx="160" cy="205"/>
              </a:xfrm>
              <a:custGeom>
                <a:avLst/>
                <a:gdLst/>
                <a:ahLst/>
                <a:cxnLst>
                  <a:cxn ang="0">
                    <a:pos x="6" y="823"/>
                  </a:cxn>
                  <a:cxn ang="0">
                    <a:pos x="473" y="785"/>
                  </a:cxn>
                  <a:cxn ang="0">
                    <a:pos x="476" y="0"/>
                  </a:cxn>
                  <a:cxn ang="0">
                    <a:pos x="0" y="36"/>
                  </a:cxn>
                  <a:cxn ang="0">
                    <a:pos x="6" y="823"/>
                  </a:cxn>
                </a:cxnLst>
                <a:rect l="0" t="0" r="r" b="b"/>
                <a:pathLst>
                  <a:path w="476" h="823">
                    <a:moveTo>
                      <a:pt x="6" y="823"/>
                    </a:moveTo>
                    <a:lnTo>
                      <a:pt x="473" y="785"/>
                    </a:lnTo>
                    <a:lnTo>
                      <a:pt x="476" y="0"/>
                    </a:lnTo>
                    <a:lnTo>
                      <a:pt x="0" y="36"/>
                    </a:lnTo>
                    <a:lnTo>
                      <a:pt x="6" y="823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3781" y="1452"/>
                <a:ext cx="155" cy="205"/>
              </a:xfrm>
              <a:custGeom>
                <a:avLst/>
                <a:gdLst/>
                <a:ahLst/>
                <a:cxnLst>
                  <a:cxn ang="0">
                    <a:pos x="0" y="820"/>
                  </a:cxn>
                  <a:cxn ang="0">
                    <a:pos x="467" y="776"/>
                  </a:cxn>
                  <a:cxn ang="0">
                    <a:pos x="467" y="0"/>
                  </a:cxn>
                  <a:cxn ang="0">
                    <a:pos x="0" y="41"/>
                  </a:cxn>
                  <a:cxn ang="0">
                    <a:pos x="0" y="820"/>
                  </a:cxn>
                </a:cxnLst>
                <a:rect l="0" t="0" r="r" b="b"/>
                <a:pathLst>
                  <a:path w="467" h="820">
                    <a:moveTo>
                      <a:pt x="0" y="820"/>
                    </a:moveTo>
                    <a:lnTo>
                      <a:pt x="467" y="776"/>
                    </a:lnTo>
                    <a:lnTo>
                      <a:pt x="467" y="0"/>
                    </a:lnTo>
                    <a:lnTo>
                      <a:pt x="0" y="41"/>
                    </a:lnTo>
                    <a:lnTo>
                      <a:pt x="0" y="82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4" name="Freeform 12"/>
              <p:cNvSpPr>
                <a:spLocks/>
              </p:cNvSpPr>
              <p:nvPr/>
            </p:nvSpPr>
            <p:spPr bwMode="auto">
              <a:xfrm>
                <a:off x="3936" y="1440"/>
                <a:ext cx="153" cy="207"/>
              </a:xfrm>
              <a:custGeom>
                <a:avLst/>
                <a:gdLst/>
                <a:ahLst/>
                <a:cxnLst>
                  <a:cxn ang="0">
                    <a:pos x="0" y="829"/>
                  </a:cxn>
                  <a:cxn ang="0">
                    <a:pos x="456" y="775"/>
                  </a:cxn>
                  <a:cxn ang="0">
                    <a:pos x="458" y="0"/>
                  </a:cxn>
                  <a:cxn ang="0">
                    <a:pos x="0" y="50"/>
                  </a:cxn>
                  <a:cxn ang="0">
                    <a:pos x="0" y="829"/>
                  </a:cxn>
                </a:cxnLst>
                <a:rect l="0" t="0" r="r" b="b"/>
                <a:pathLst>
                  <a:path w="458" h="829">
                    <a:moveTo>
                      <a:pt x="0" y="829"/>
                    </a:moveTo>
                    <a:lnTo>
                      <a:pt x="456" y="775"/>
                    </a:lnTo>
                    <a:lnTo>
                      <a:pt x="458" y="0"/>
                    </a:lnTo>
                    <a:lnTo>
                      <a:pt x="0" y="50"/>
                    </a:lnTo>
                    <a:lnTo>
                      <a:pt x="0" y="829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5" name="Freeform 13"/>
              <p:cNvSpPr>
                <a:spLocks/>
              </p:cNvSpPr>
              <p:nvPr/>
            </p:nvSpPr>
            <p:spPr bwMode="auto">
              <a:xfrm>
                <a:off x="4090" y="1423"/>
                <a:ext cx="145" cy="210"/>
              </a:xfrm>
              <a:custGeom>
                <a:avLst/>
                <a:gdLst/>
                <a:ahLst/>
                <a:cxnLst>
                  <a:cxn ang="0">
                    <a:pos x="0" y="842"/>
                  </a:cxn>
                  <a:cxn ang="0">
                    <a:pos x="431" y="778"/>
                  </a:cxn>
                  <a:cxn ang="0">
                    <a:pos x="436" y="0"/>
                  </a:cxn>
                  <a:cxn ang="0">
                    <a:pos x="0" y="63"/>
                  </a:cxn>
                  <a:cxn ang="0">
                    <a:pos x="0" y="842"/>
                  </a:cxn>
                </a:cxnLst>
                <a:rect l="0" t="0" r="r" b="b"/>
                <a:pathLst>
                  <a:path w="436" h="842">
                    <a:moveTo>
                      <a:pt x="0" y="842"/>
                    </a:moveTo>
                    <a:lnTo>
                      <a:pt x="431" y="778"/>
                    </a:lnTo>
                    <a:lnTo>
                      <a:pt x="436" y="0"/>
                    </a:lnTo>
                    <a:lnTo>
                      <a:pt x="0" y="63"/>
                    </a:lnTo>
                    <a:lnTo>
                      <a:pt x="0" y="842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6" name="Freeform 14"/>
              <p:cNvSpPr>
                <a:spLocks/>
              </p:cNvSpPr>
              <p:nvPr/>
            </p:nvSpPr>
            <p:spPr bwMode="auto">
              <a:xfrm>
                <a:off x="4235" y="1404"/>
                <a:ext cx="137" cy="214"/>
              </a:xfrm>
              <a:custGeom>
                <a:avLst/>
                <a:gdLst/>
                <a:ahLst/>
                <a:cxnLst>
                  <a:cxn ang="0">
                    <a:pos x="0" y="854"/>
                  </a:cxn>
                  <a:cxn ang="0">
                    <a:pos x="410" y="777"/>
                  </a:cxn>
                  <a:cxn ang="0">
                    <a:pos x="410" y="0"/>
                  </a:cxn>
                  <a:cxn ang="0">
                    <a:pos x="0" y="74"/>
                  </a:cxn>
                  <a:cxn ang="0">
                    <a:pos x="0" y="854"/>
                  </a:cxn>
                </a:cxnLst>
                <a:rect l="0" t="0" r="r" b="b"/>
                <a:pathLst>
                  <a:path w="410" h="854">
                    <a:moveTo>
                      <a:pt x="0" y="854"/>
                    </a:moveTo>
                    <a:lnTo>
                      <a:pt x="410" y="777"/>
                    </a:lnTo>
                    <a:lnTo>
                      <a:pt x="410" y="0"/>
                    </a:lnTo>
                    <a:lnTo>
                      <a:pt x="0" y="74"/>
                    </a:lnTo>
                    <a:lnTo>
                      <a:pt x="0" y="85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7" name="Freeform 15"/>
              <p:cNvSpPr>
                <a:spLocks/>
              </p:cNvSpPr>
              <p:nvPr/>
            </p:nvSpPr>
            <p:spPr bwMode="auto">
              <a:xfrm>
                <a:off x="4372" y="1383"/>
                <a:ext cx="127" cy="217"/>
              </a:xfrm>
              <a:custGeom>
                <a:avLst/>
                <a:gdLst/>
                <a:ahLst/>
                <a:cxnLst>
                  <a:cxn ang="0">
                    <a:pos x="0" y="864"/>
                  </a:cxn>
                  <a:cxn ang="0">
                    <a:pos x="378" y="776"/>
                  </a:cxn>
                  <a:cxn ang="0">
                    <a:pos x="383" y="0"/>
                  </a:cxn>
                  <a:cxn ang="0">
                    <a:pos x="0" y="85"/>
                  </a:cxn>
                  <a:cxn ang="0">
                    <a:pos x="0" y="864"/>
                  </a:cxn>
                </a:cxnLst>
                <a:rect l="0" t="0" r="r" b="b"/>
                <a:pathLst>
                  <a:path w="383" h="864">
                    <a:moveTo>
                      <a:pt x="0" y="864"/>
                    </a:moveTo>
                    <a:lnTo>
                      <a:pt x="378" y="776"/>
                    </a:lnTo>
                    <a:lnTo>
                      <a:pt x="383" y="0"/>
                    </a:lnTo>
                    <a:lnTo>
                      <a:pt x="0" y="85"/>
                    </a:lnTo>
                    <a:lnTo>
                      <a:pt x="0" y="86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8" name="Freeform 16"/>
              <p:cNvSpPr>
                <a:spLocks/>
              </p:cNvSpPr>
              <p:nvPr/>
            </p:nvSpPr>
            <p:spPr bwMode="auto">
              <a:xfrm>
                <a:off x="4497" y="1355"/>
                <a:ext cx="109" cy="221"/>
              </a:xfrm>
              <a:custGeom>
                <a:avLst/>
                <a:gdLst/>
                <a:ahLst/>
                <a:cxnLst>
                  <a:cxn ang="0">
                    <a:pos x="0" y="886"/>
                  </a:cxn>
                  <a:cxn ang="0">
                    <a:pos x="329" y="777"/>
                  </a:cxn>
                  <a:cxn ang="0">
                    <a:pos x="329" y="0"/>
                  </a:cxn>
                  <a:cxn ang="0">
                    <a:pos x="0" y="107"/>
                  </a:cxn>
                  <a:cxn ang="0">
                    <a:pos x="0" y="886"/>
                  </a:cxn>
                </a:cxnLst>
                <a:rect l="0" t="0" r="r" b="b"/>
                <a:pathLst>
                  <a:path w="329" h="886">
                    <a:moveTo>
                      <a:pt x="0" y="886"/>
                    </a:moveTo>
                    <a:lnTo>
                      <a:pt x="329" y="777"/>
                    </a:lnTo>
                    <a:lnTo>
                      <a:pt x="329" y="0"/>
                    </a:lnTo>
                    <a:lnTo>
                      <a:pt x="0" y="107"/>
                    </a:lnTo>
                    <a:lnTo>
                      <a:pt x="0" y="886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9" name="Freeform 17"/>
              <p:cNvSpPr>
                <a:spLocks/>
              </p:cNvSpPr>
              <p:nvPr/>
            </p:nvSpPr>
            <p:spPr bwMode="auto">
              <a:xfrm>
                <a:off x="4606" y="1321"/>
                <a:ext cx="87" cy="229"/>
              </a:xfrm>
              <a:custGeom>
                <a:avLst/>
                <a:gdLst/>
                <a:ahLst/>
                <a:cxnLst>
                  <a:cxn ang="0">
                    <a:pos x="0" y="914"/>
                  </a:cxn>
                  <a:cxn ang="0">
                    <a:pos x="256" y="778"/>
                  </a:cxn>
                  <a:cxn ang="0">
                    <a:pos x="258" y="0"/>
                  </a:cxn>
                  <a:cxn ang="0">
                    <a:pos x="0" y="135"/>
                  </a:cxn>
                  <a:cxn ang="0">
                    <a:pos x="0" y="914"/>
                  </a:cxn>
                </a:cxnLst>
                <a:rect l="0" t="0" r="r" b="b"/>
                <a:pathLst>
                  <a:path w="258" h="914">
                    <a:moveTo>
                      <a:pt x="0" y="914"/>
                    </a:moveTo>
                    <a:lnTo>
                      <a:pt x="256" y="778"/>
                    </a:lnTo>
                    <a:lnTo>
                      <a:pt x="258" y="0"/>
                    </a:lnTo>
                    <a:lnTo>
                      <a:pt x="0" y="135"/>
                    </a:lnTo>
                    <a:lnTo>
                      <a:pt x="0" y="91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0" name="Freeform 18"/>
              <p:cNvSpPr>
                <a:spLocks/>
              </p:cNvSpPr>
              <p:nvPr/>
            </p:nvSpPr>
            <p:spPr bwMode="auto">
              <a:xfrm>
                <a:off x="4694" y="1277"/>
                <a:ext cx="31" cy="239"/>
              </a:xfrm>
              <a:custGeom>
                <a:avLst/>
                <a:gdLst/>
                <a:ahLst/>
                <a:cxnLst>
                  <a:cxn ang="0">
                    <a:pos x="0" y="954"/>
                  </a:cxn>
                  <a:cxn ang="0">
                    <a:pos x="95" y="806"/>
                  </a:cxn>
                  <a:cxn ang="0">
                    <a:pos x="95" y="0"/>
                  </a:cxn>
                  <a:cxn ang="0">
                    <a:pos x="0" y="175"/>
                  </a:cxn>
                  <a:cxn ang="0">
                    <a:pos x="0" y="954"/>
                  </a:cxn>
                </a:cxnLst>
                <a:rect l="0" t="0" r="r" b="b"/>
                <a:pathLst>
                  <a:path w="95" h="954">
                    <a:moveTo>
                      <a:pt x="0" y="954"/>
                    </a:moveTo>
                    <a:lnTo>
                      <a:pt x="95" y="806"/>
                    </a:lnTo>
                    <a:lnTo>
                      <a:pt x="95" y="0"/>
                    </a:lnTo>
                    <a:lnTo>
                      <a:pt x="0" y="175"/>
                    </a:lnTo>
                    <a:lnTo>
                      <a:pt x="0" y="95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1" name="Rectangle 19"/>
              <p:cNvSpPr>
                <a:spLocks noChangeArrowheads="1"/>
              </p:cNvSpPr>
              <p:nvPr/>
            </p:nvSpPr>
            <p:spPr bwMode="auto">
              <a:xfrm>
                <a:off x="2804" y="1491"/>
                <a:ext cx="158" cy="207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2" name="Freeform 20"/>
              <p:cNvSpPr>
                <a:spLocks/>
              </p:cNvSpPr>
              <p:nvPr/>
            </p:nvSpPr>
            <p:spPr bwMode="auto">
              <a:xfrm>
                <a:off x="2641" y="1485"/>
                <a:ext cx="163" cy="218"/>
              </a:xfrm>
              <a:custGeom>
                <a:avLst/>
                <a:gdLst/>
                <a:ahLst/>
                <a:cxnLst>
                  <a:cxn ang="0">
                    <a:pos x="0" y="858"/>
                  </a:cxn>
                  <a:cxn ang="0">
                    <a:pos x="486" y="858"/>
                  </a:cxn>
                  <a:cxn ang="0">
                    <a:pos x="484" y="0"/>
                  </a:cxn>
                  <a:cxn ang="0">
                    <a:pos x="3" y="4"/>
                  </a:cxn>
                  <a:cxn ang="0">
                    <a:pos x="0" y="858"/>
                  </a:cxn>
                </a:cxnLst>
                <a:rect l="0" t="0" r="r" b="b"/>
                <a:pathLst>
                  <a:path w="486" h="858">
                    <a:moveTo>
                      <a:pt x="0" y="858"/>
                    </a:moveTo>
                    <a:lnTo>
                      <a:pt x="486" y="858"/>
                    </a:lnTo>
                    <a:lnTo>
                      <a:pt x="484" y="0"/>
                    </a:lnTo>
                    <a:lnTo>
                      <a:pt x="3" y="4"/>
                    </a:lnTo>
                    <a:lnTo>
                      <a:pt x="0" y="858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3" name="Freeform 21"/>
              <p:cNvSpPr>
                <a:spLocks/>
              </p:cNvSpPr>
              <p:nvPr/>
            </p:nvSpPr>
            <p:spPr bwMode="auto">
              <a:xfrm>
                <a:off x="2477" y="1481"/>
                <a:ext cx="163" cy="222"/>
              </a:xfrm>
              <a:custGeom>
                <a:avLst/>
                <a:gdLst/>
                <a:ahLst/>
                <a:cxnLst>
                  <a:cxn ang="0">
                    <a:pos x="0" y="876"/>
                  </a:cxn>
                  <a:cxn ang="0">
                    <a:pos x="490" y="876"/>
                  </a:cxn>
                  <a:cxn ang="0">
                    <a:pos x="491" y="22"/>
                  </a:cxn>
                  <a:cxn ang="0">
                    <a:pos x="0" y="0"/>
                  </a:cxn>
                  <a:cxn ang="0">
                    <a:pos x="0" y="876"/>
                  </a:cxn>
                </a:cxnLst>
                <a:rect l="0" t="0" r="r" b="b"/>
                <a:pathLst>
                  <a:path w="491" h="876">
                    <a:moveTo>
                      <a:pt x="0" y="876"/>
                    </a:moveTo>
                    <a:lnTo>
                      <a:pt x="490" y="876"/>
                    </a:lnTo>
                    <a:lnTo>
                      <a:pt x="491" y="22"/>
                    </a:lnTo>
                    <a:lnTo>
                      <a:pt x="0" y="0"/>
                    </a:lnTo>
                    <a:lnTo>
                      <a:pt x="0" y="876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317" y="1477"/>
                <a:ext cx="162" cy="226"/>
              </a:xfrm>
              <a:custGeom>
                <a:avLst/>
                <a:gdLst/>
                <a:ahLst/>
                <a:cxnLst>
                  <a:cxn ang="0">
                    <a:pos x="484" y="893"/>
                  </a:cxn>
                  <a:cxn ang="0">
                    <a:pos x="0" y="870"/>
                  </a:cxn>
                  <a:cxn ang="0">
                    <a:pos x="9" y="0"/>
                  </a:cxn>
                  <a:cxn ang="0">
                    <a:pos x="484" y="23"/>
                  </a:cxn>
                  <a:cxn ang="0">
                    <a:pos x="484" y="893"/>
                  </a:cxn>
                </a:cxnLst>
                <a:rect l="0" t="0" r="r" b="b"/>
                <a:pathLst>
                  <a:path w="484" h="893">
                    <a:moveTo>
                      <a:pt x="484" y="893"/>
                    </a:moveTo>
                    <a:lnTo>
                      <a:pt x="0" y="870"/>
                    </a:lnTo>
                    <a:lnTo>
                      <a:pt x="9" y="0"/>
                    </a:lnTo>
                    <a:lnTo>
                      <a:pt x="484" y="23"/>
                    </a:lnTo>
                    <a:lnTo>
                      <a:pt x="484" y="893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159" y="1472"/>
                <a:ext cx="163" cy="222"/>
              </a:xfrm>
              <a:custGeom>
                <a:avLst/>
                <a:gdLst/>
                <a:ahLst/>
                <a:cxnLst>
                  <a:cxn ang="0">
                    <a:pos x="480" y="888"/>
                  </a:cxn>
                  <a:cxn ang="0">
                    <a:pos x="0" y="861"/>
                  </a:cxn>
                  <a:cxn ang="0">
                    <a:pos x="14" y="0"/>
                  </a:cxn>
                  <a:cxn ang="0">
                    <a:pos x="489" y="26"/>
                  </a:cxn>
                  <a:cxn ang="0">
                    <a:pos x="480" y="888"/>
                  </a:cxn>
                </a:cxnLst>
                <a:rect l="0" t="0" r="r" b="b"/>
                <a:pathLst>
                  <a:path w="489" h="888">
                    <a:moveTo>
                      <a:pt x="480" y="888"/>
                    </a:moveTo>
                    <a:lnTo>
                      <a:pt x="0" y="861"/>
                    </a:lnTo>
                    <a:lnTo>
                      <a:pt x="14" y="0"/>
                    </a:lnTo>
                    <a:lnTo>
                      <a:pt x="489" y="26"/>
                    </a:lnTo>
                    <a:lnTo>
                      <a:pt x="480" y="888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6" name="Freeform 24"/>
              <p:cNvSpPr>
                <a:spLocks/>
              </p:cNvSpPr>
              <p:nvPr/>
            </p:nvSpPr>
            <p:spPr bwMode="auto">
              <a:xfrm>
                <a:off x="2012" y="1465"/>
                <a:ext cx="152" cy="221"/>
              </a:xfrm>
              <a:custGeom>
                <a:avLst/>
                <a:gdLst/>
                <a:ahLst/>
                <a:cxnLst>
                  <a:cxn ang="0">
                    <a:pos x="440" y="878"/>
                  </a:cxn>
                  <a:cxn ang="0">
                    <a:pos x="0" y="855"/>
                  </a:cxn>
                  <a:cxn ang="0">
                    <a:pos x="0" y="0"/>
                  </a:cxn>
                  <a:cxn ang="0">
                    <a:pos x="459" y="29"/>
                  </a:cxn>
                  <a:cxn ang="0">
                    <a:pos x="440" y="878"/>
                  </a:cxn>
                </a:cxnLst>
                <a:rect l="0" t="0" r="r" b="b"/>
                <a:pathLst>
                  <a:path w="459" h="878">
                    <a:moveTo>
                      <a:pt x="440" y="878"/>
                    </a:moveTo>
                    <a:lnTo>
                      <a:pt x="0" y="855"/>
                    </a:lnTo>
                    <a:lnTo>
                      <a:pt x="0" y="0"/>
                    </a:lnTo>
                    <a:lnTo>
                      <a:pt x="459" y="29"/>
                    </a:lnTo>
                    <a:lnTo>
                      <a:pt x="440" y="878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7" name="Freeform 25"/>
              <p:cNvSpPr>
                <a:spLocks/>
              </p:cNvSpPr>
              <p:nvPr/>
            </p:nvSpPr>
            <p:spPr bwMode="auto">
              <a:xfrm>
                <a:off x="1862" y="1455"/>
                <a:ext cx="150" cy="218"/>
              </a:xfrm>
              <a:custGeom>
                <a:avLst/>
                <a:gdLst/>
                <a:ahLst/>
                <a:cxnLst>
                  <a:cxn ang="0">
                    <a:pos x="446" y="871"/>
                  </a:cxn>
                  <a:cxn ang="0">
                    <a:pos x="1" y="830"/>
                  </a:cxn>
                  <a:cxn ang="0">
                    <a:pos x="0" y="0"/>
                  </a:cxn>
                  <a:cxn ang="0">
                    <a:pos x="450" y="36"/>
                  </a:cxn>
                  <a:cxn ang="0">
                    <a:pos x="446" y="871"/>
                  </a:cxn>
                </a:cxnLst>
                <a:rect l="0" t="0" r="r" b="b"/>
                <a:pathLst>
                  <a:path w="450" h="871">
                    <a:moveTo>
                      <a:pt x="446" y="871"/>
                    </a:moveTo>
                    <a:lnTo>
                      <a:pt x="1" y="830"/>
                    </a:lnTo>
                    <a:lnTo>
                      <a:pt x="0" y="0"/>
                    </a:lnTo>
                    <a:lnTo>
                      <a:pt x="450" y="36"/>
                    </a:lnTo>
                    <a:lnTo>
                      <a:pt x="446" y="871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8" name="Freeform 26"/>
              <p:cNvSpPr>
                <a:spLocks/>
              </p:cNvSpPr>
              <p:nvPr/>
            </p:nvSpPr>
            <p:spPr bwMode="auto">
              <a:xfrm>
                <a:off x="1715" y="1447"/>
                <a:ext cx="150" cy="222"/>
              </a:xfrm>
              <a:custGeom>
                <a:avLst/>
                <a:gdLst/>
                <a:ahLst/>
                <a:cxnLst>
                  <a:cxn ang="0">
                    <a:pos x="444" y="892"/>
                  </a:cxn>
                  <a:cxn ang="0">
                    <a:pos x="0" y="845"/>
                  </a:cxn>
                  <a:cxn ang="0">
                    <a:pos x="0" y="0"/>
                  </a:cxn>
                  <a:cxn ang="0">
                    <a:pos x="444" y="45"/>
                  </a:cxn>
                  <a:cxn ang="0">
                    <a:pos x="444" y="892"/>
                  </a:cxn>
                </a:cxnLst>
                <a:rect l="0" t="0" r="r" b="b"/>
                <a:pathLst>
                  <a:path w="444" h="892">
                    <a:moveTo>
                      <a:pt x="444" y="892"/>
                    </a:moveTo>
                    <a:lnTo>
                      <a:pt x="0" y="845"/>
                    </a:lnTo>
                    <a:lnTo>
                      <a:pt x="0" y="0"/>
                    </a:lnTo>
                    <a:lnTo>
                      <a:pt x="444" y="45"/>
                    </a:lnTo>
                    <a:lnTo>
                      <a:pt x="444" y="892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89" name="Freeform 27"/>
              <p:cNvSpPr>
                <a:spLocks/>
              </p:cNvSpPr>
              <p:nvPr/>
            </p:nvSpPr>
            <p:spPr bwMode="auto">
              <a:xfrm>
                <a:off x="1571" y="1434"/>
                <a:ext cx="144" cy="226"/>
              </a:xfrm>
              <a:custGeom>
                <a:avLst/>
                <a:gdLst/>
                <a:ahLst/>
                <a:cxnLst>
                  <a:cxn ang="0">
                    <a:pos x="434" y="901"/>
                  </a:cxn>
                  <a:cxn ang="0">
                    <a:pos x="2" y="842"/>
                  </a:cxn>
                  <a:cxn ang="0">
                    <a:pos x="0" y="0"/>
                  </a:cxn>
                  <a:cxn ang="0">
                    <a:pos x="434" y="54"/>
                  </a:cxn>
                  <a:cxn ang="0">
                    <a:pos x="434" y="901"/>
                  </a:cxn>
                </a:cxnLst>
                <a:rect l="0" t="0" r="r" b="b"/>
                <a:pathLst>
                  <a:path w="434" h="901">
                    <a:moveTo>
                      <a:pt x="434" y="901"/>
                    </a:moveTo>
                    <a:lnTo>
                      <a:pt x="2" y="842"/>
                    </a:lnTo>
                    <a:lnTo>
                      <a:pt x="0" y="0"/>
                    </a:lnTo>
                    <a:lnTo>
                      <a:pt x="434" y="54"/>
                    </a:lnTo>
                    <a:lnTo>
                      <a:pt x="434" y="901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0" name="Freeform 28"/>
              <p:cNvSpPr>
                <a:spLocks/>
              </p:cNvSpPr>
              <p:nvPr/>
            </p:nvSpPr>
            <p:spPr bwMode="auto">
              <a:xfrm>
                <a:off x="1434" y="1417"/>
                <a:ext cx="137" cy="230"/>
              </a:xfrm>
              <a:custGeom>
                <a:avLst/>
                <a:gdLst/>
                <a:ahLst/>
                <a:cxnLst>
                  <a:cxn ang="0">
                    <a:pos x="412" y="914"/>
                  </a:cxn>
                  <a:cxn ang="0">
                    <a:pos x="4" y="844"/>
                  </a:cxn>
                  <a:cxn ang="0">
                    <a:pos x="0" y="0"/>
                  </a:cxn>
                  <a:cxn ang="0">
                    <a:pos x="412" y="67"/>
                  </a:cxn>
                  <a:cxn ang="0">
                    <a:pos x="412" y="914"/>
                  </a:cxn>
                </a:cxnLst>
                <a:rect l="0" t="0" r="r" b="b"/>
                <a:pathLst>
                  <a:path w="412" h="914">
                    <a:moveTo>
                      <a:pt x="412" y="914"/>
                    </a:moveTo>
                    <a:lnTo>
                      <a:pt x="4" y="844"/>
                    </a:lnTo>
                    <a:lnTo>
                      <a:pt x="0" y="0"/>
                    </a:lnTo>
                    <a:lnTo>
                      <a:pt x="412" y="67"/>
                    </a:lnTo>
                    <a:lnTo>
                      <a:pt x="412" y="91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1" name="Freeform 29"/>
              <p:cNvSpPr>
                <a:spLocks/>
              </p:cNvSpPr>
              <p:nvPr/>
            </p:nvSpPr>
            <p:spPr bwMode="auto">
              <a:xfrm>
                <a:off x="1304" y="1398"/>
                <a:ext cx="130" cy="231"/>
              </a:xfrm>
              <a:custGeom>
                <a:avLst/>
                <a:gdLst/>
                <a:ahLst/>
                <a:cxnLst>
                  <a:cxn ang="0">
                    <a:pos x="388" y="925"/>
                  </a:cxn>
                  <a:cxn ang="0">
                    <a:pos x="0" y="843"/>
                  </a:cxn>
                  <a:cxn ang="0">
                    <a:pos x="0" y="0"/>
                  </a:cxn>
                  <a:cxn ang="0">
                    <a:pos x="388" y="81"/>
                  </a:cxn>
                  <a:cxn ang="0">
                    <a:pos x="388" y="925"/>
                  </a:cxn>
                </a:cxnLst>
                <a:rect l="0" t="0" r="r" b="b"/>
                <a:pathLst>
                  <a:path w="388" h="925">
                    <a:moveTo>
                      <a:pt x="388" y="925"/>
                    </a:moveTo>
                    <a:lnTo>
                      <a:pt x="0" y="843"/>
                    </a:lnTo>
                    <a:lnTo>
                      <a:pt x="0" y="0"/>
                    </a:lnTo>
                    <a:lnTo>
                      <a:pt x="388" y="81"/>
                    </a:lnTo>
                    <a:lnTo>
                      <a:pt x="388" y="925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2" name="Freeform 30"/>
              <p:cNvSpPr>
                <a:spLocks/>
              </p:cNvSpPr>
              <p:nvPr/>
            </p:nvSpPr>
            <p:spPr bwMode="auto">
              <a:xfrm>
                <a:off x="1183" y="1376"/>
                <a:ext cx="120" cy="222"/>
              </a:xfrm>
              <a:custGeom>
                <a:avLst/>
                <a:gdLst/>
                <a:ahLst/>
                <a:cxnLst>
                  <a:cxn ang="0">
                    <a:pos x="363" y="889"/>
                  </a:cxn>
                  <a:cxn ang="0">
                    <a:pos x="5" y="798"/>
                  </a:cxn>
                  <a:cxn ang="0">
                    <a:pos x="0" y="0"/>
                  </a:cxn>
                  <a:cxn ang="0">
                    <a:pos x="363" y="88"/>
                  </a:cxn>
                  <a:cxn ang="0">
                    <a:pos x="363" y="889"/>
                  </a:cxn>
                </a:cxnLst>
                <a:rect l="0" t="0" r="r" b="b"/>
                <a:pathLst>
                  <a:path w="363" h="889">
                    <a:moveTo>
                      <a:pt x="363" y="889"/>
                    </a:moveTo>
                    <a:lnTo>
                      <a:pt x="5" y="798"/>
                    </a:lnTo>
                    <a:lnTo>
                      <a:pt x="0" y="0"/>
                    </a:lnTo>
                    <a:lnTo>
                      <a:pt x="363" y="88"/>
                    </a:lnTo>
                    <a:lnTo>
                      <a:pt x="363" y="889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3" name="Freeform 31"/>
              <p:cNvSpPr>
                <a:spLocks/>
              </p:cNvSpPr>
              <p:nvPr/>
            </p:nvSpPr>
            <p:spPr bwMode="auto">
              <a:xfrm>
                <a:off x="1079" y="1347"/>
                <a:ext cx="104" cy="222"/>
              </a:xfrm>
              <a:custGeom>
                <a:avLst/>
                <a:gdLst/>
                <a:ahLst/>
                <a:cxnLst>
                  <a:cxn ang="0">
                    <a:pos x="312" y="886"/>
                  </a:cxn>
                  <a:cxn ang="0">
                    <a:pos x="0" y="777"/>
                  </a:cxn>
                  <a:cxn ang="0">
                    <a:pos x="0" y="0"/>
                  </a:cxn>
                  <a:cxn ang="0">
                    <a:pos x="312" y="107"/>
                  </a:cxn>
                  <a:cxn ang="0">
                    <a:pos x="312" y="886"/>
                  </a:cxn>
                </a:cxnLst>
                <a:rect l="0" t="0" r="r" b="b"/>
                <a:pathLst>
                  <a:path w="312" h="886">
                    <a:moveTo>
                      <a:pt x="312" y="886"/>
                    </a:moveTo>
                    <a:lnTo>
                      <a:pt x="0" y="777"/>
                    </a:lnTo>
                    <a:lnTo>
                      <a:pt x="0" y="0"/>
                    </a:lnTo>
                    <a:lnTo>
                      <a:pt x="312" y="107"/>
                    </a:lnTo>
                    <a:lnTo>
                      <a:pt x="312" y="886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4" name="Freeform 32"/>
              <p:cNvSpPr>
                <a:spLocks/>
              </p:cNvSpPr>
              <p:nvPr/>
            </p:nvSpPr>
            <p:spPr bwMode="auto">
              <a:xfrm>
                <a:off x="998" y="1315"/>
                <a:ext cx="83" cy="230"/>
              </a:xfrm>
              <a:custGeom>
                <a:avLst/>
                <a:gdLst/>
                <a:ahLst/>
                <a:cxnLst>
                  <a:cxn ang="0">
                    <a:pos x="245" y="914"/>
                  </a:cxn>
                  <a:cxn ang="0">
                    <a:pos x="3" y="777"/>
                  </a:cxn>
                  <a:cxn ang="0">
                    <a:pos x="0" y="0"/>
                  </a:cxn>
                  <a:cxn ang="0">
                    <a:pos x="245" y="135"/>
                  </a:cxn>
                  <a:cxn ang="0">
                    <a:pos x="245" y="914"/>
                  </a:cxn>
                </a:cxnLst>
                <a:rect l="0" t="0" r="r" b="b"/>
                <a:pathLst>
                  <a:path w="245" h="914">
                    <a:moveTo>
                      <a:pt x="245" y="914"/>
                    </a:moveTo>
                    <a:lnTo>
                      <a:pt x="3" y="777"/>
                    </a:lnTo>
                    <a:lnTo>
                      <a:pt x="0" y="0"/>
                    </a:lnTo>
                    <a:lnTo>
                      <a:pt x="245" y="135"/>
                    </a:lnTo>
                    <a:lnTo>
                      <a:pt x="245" y="91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5" name="Freeform 33"/>
              <p:cNvSpPr>
                <a:spLocks/>
              </p:cNvSpPr>
              <p:nvPr/>
            </p:nvSpPr>
            <p:spPr bwMode="auto">
              <a:xfrm>
                <a:off x="969" y="1272"/>
                <a:ext cx="31" cy="239"/>
              </a:xfrm>
              <a:custGeom>
                <a:avLst/>
                <a:gdLst/>
                <a:ahLst/>
                <a:cxnLst>
                  <a:cxn ang="0">
                    <a:pos x="91" y="954"/>
                  </a:cxn>
                  <a:cxn ang="0">
                    <a:pos x="0" y="806"/>
                  </a:cxn>
                  <a:cxn ang="0">
                    <a:pos x="0" y="0"/>
                  </a:cxn>
                  <a:cxn ang="0">
                    <a:pos x="91" y="175"/>
                  </a:cxn>
                  <a:cxn ang="0">
                    <a:pos x="91" y="954"/>
                  </a:cxn>
                </a:cxnLst>
                <a:rect l="0" t="0" r="r" b="b"/>
                <a:pathLst>
                  <a:path w="91" h="954">
                    <a:moveTo>
                      <a:pt x="91" y="954"/>
                    </a:moveTo>
                    <a:lnTo>
                      <a:pt x="0" y="806"/>
                    </a:lnTo>
                    <a:lnTo>
                      <a:pt x="0" y="0"/>
                    </a:lnTo>
                    <a:lnTo>
                      <a:pt x="91" y="175"/>
                    </a:lnTo>
                    <a:lnTo>
                      <a:pt x="91" y="954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6" name="Freeform 34"/>
              <p:cNvSpPr>
                <a:spLocks/>
              </p:cNvSpPr>
              <p:nvPr/>
            </p:nvSpPr>
            <p:spPr bwMode="auto">
              <a:xfrm>
                <a:off x="977" y="1475"/>
                <a:ext cx="3753" cy="220"/>
              </a:xfrm>
              <a:custGeom>
                <a:avLst/>
                <a:gdLst/>
                <a:ahLst/>
                <a:cxnLst>
                  <a:cxn ang="0">
                    <a:pos x="11257" y="11"/>
                  </a:cxn>
                  <a:cxn ang="0">
                    <a:pos x="11226" y="115"/>
                  </a:cxn>
                  <a:cxn ang="0">
                    <a:pos x="11131" y="214"/>
                  </a:cxn>
                  <a:cxn ang="0">
                    <a:pos x="10773" y="392"/>
                  </a:cxn>
                  <a:cxn ang="0">
                    <a:pos x="10220" y="542"/>
                  </a:cxn>
                  <a:cxn ang="0">
                    <a:pos x="9499" y="665"/>
                  </a:cxn>
                  <a:cxn ang="0">
                    <a:pos x="8648" y="759"/>
                  </a:cxn>
                  <a:cxn ang="0">
                    <a:pos x="7697" y="827"/>
                  </a:cxn>
                  <a:cxn ang="0">
                    <a:pos x="6680" y="867"/>
                  </a:cxn>
                  <a:cxn ang="0">
                    <a:pos x="6158" y="878"/>
                  </a:cxn>
                  <a:cxn ang="0">
                    <a:pos x="5629" y="881"/>
                  </a:cxn>
                  <a:cxn ang="0">
                    <a:pos x="3563" y="825"/>
                  </a:cxn>
                  <a:cxn ang="0">
                    <a:pos x="2614" y="757"/>
                  </a:cxn>
                  <a:cxn ang="0">
                    <a:pos x="1761" y="659"/>
                  </a:cxn>
                  <a:cxn ang="0">
                    <a:pos x="1043" y="536"/>
                  </a:cxn>
                  <a:cxn ang="0">
                    <a:pos x="486" y="385"/>
                  </a:cxn>
                  <a:cxn ang="0">
                    <a:pos x="128" y="207"/>
                  </a:cxn>
                  <a:cxn ang="0">
                    <a:pos x="34" y="108"/>
                  </a:cxn>
                  <a:cxn ang="0">
                    <a:pos x="0" y="0"/>
                  </a:cxn>
                </a:cxnLst>
                <a:rect l="0" t="0" r="r" b="b"/>
                <a:pathLst>
                  <a:path w="11257" h="881">
                    <a:moveTo>
                      <a:pt x="11257" y="11"/>
                    </a:moveTo>
                    <a:lnTo>
                      <a:pt x="11226" y="115"/>
                    </a:lnTo>
                    <a:lnTo>
                      <a:pt x="11131" y="214"/>
                    </a:lnTo>
                    <a:lnTo>
                      <a:pt x="10773" y="392"/>
                    </a:lnTo>
                    <a:lnTo>
                      <a:pt x="10220" y="542"/>
                    </a:lnTo>
                    <a:lnTo>
                      <a:pt x="9499" y="665"/>
                    </a:lnTo>
                    <a:lnTo>
                      <a:pt x="8648" y="759"/>
                    </a:lnTo>
                    <a:lnTo>
                      <a:pt x="7697" y="827"/>
                    </a:lnTo>
                    <a:lnTo>
                      <a:pt x="6680" y="867"/>
                    </a:lnTo>
                    <a:lnTo>
                      <a:pt x="6158" y="878"/>
                    </a:lnTo>
                    <a:lnTo>
                      <a:pt x="5629" y="881"/>
                    </a:lnTo>
                    <a:lnTo>
                      <a:pt x="3563" y="825"/>
                    </a:lnTo>
                    <a:lnTo>
                      <a:pt x="2614" y="757"/>
                    </a:lnTo>
                    <a:lnTo>
                      <a:pt x="1761" y="659"/>
                    </a:lnTo>
                    <a:lnTo>
                      <a:pt x="1043" y="536"/>
                    </a:lnTo>
                    <a:lnTo>
                      <a:pt x="486" y="385"/>
                    </a:lnTo>
                    <a:lnTo>
                      <a:pt x="128" y="207"/>
                    </a:lnTo>
                    <a:lnTo>
                      <a:pt x="34" y="108"/>
                    </a:lnTo>
                    <a:lnTo>
                      <a:pt x="0" y="0"/>
                    </a:lnTo>
                  </a:path>
                </a:pathLst>
              </a:custGeom>
              <a:noFill/>
              <a:ln w="3968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7" name="Rectangle 35"/>
              <p:cNvSpPr>
                <a:spLocks noChangeArrowheads="1"/>
              </p:cNvSpPr>
              <p:nvPr/>
            </p:nvSpPr>
            <p:spPr bwMode="auto">
              <a:xfrm>
                <a:off x="2956" y="1082"/>
                <a:ext cx="167" cy="208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8" name="Freeform 36"/>
              <p:cNvSpPr>
                <a:spLocks/>
              </p:cNvSpPr>
              <p:nvPr/>
            </p:nvSpPr>
            <p:spPr bwMode="auto">
              <a:xfrm>
                <a:off x="3122" y="1082"/>
                <a:ext cx="173" cy="2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3" y="13"/>
                  </a:cxn>
                  <a:cxn ang="0">
                    <a:pos x="507" y="858"/>
                  </a:cxn>
                  <a:cxn ang="0">
                    <a:pos x="0" y="845"/>
                  </a:cxn>
                  <a:cxn ang="0">
                    <a:pos x="0" y="0"/>
                  </a:cxn>
                </a:cxnLst>
                <a:rect l="0" t="0" r="r" b="b"/>
                <a:pathLst>
                  <a:path w="523" h="858">
                    <a:moveTo>
                      <a:pt x="0" y="0"/>
                    </a:moveTo>
                    <a:lnTo>
                      <a:pt x="523" y="13"/>
                    </a:lnTo>
                    <a:lnTo>
                      <a:pt x="507" y="858"/>
                    </a:lnTo>
                    <a:lnTo>
                      <a:pt x="0" y="84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99" name="Freeform 37"/>
              <p:cNvSpPr>
                <a:spLocks/>
              </p:cNvSpPr>
              <p:nvPr/>
            </p:nvSpPr>
            <p:spPr bwMode="auto">
              <a:xfrm>
                <a:off x="3291" y="1091"/>
                <a:ext cx="170" cy="21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515" y="31"/>
                  </a:cxn>
                  <a:cxn ang="0">
                    <a:pos x="500" y="841"/>
                  </a:cxn>
                  <a:cxn ang="0">
                    <a:pos x="0" y="816"/>
                  </a:cxn>
                  <a:cxn ang="0">
                    <a:pos x="6" y="0"/>
                  </a:cxn>
                </a:cxnLst>
                <a:rect l="0" t="0" r="r" b="b"/>
                <a:pathLst>
                  <a:path w="515" h="841">
                    <a:moveTo>
                      <a:pt x="6" y="0"/>
                    </a:moveTo>
                    <a:lnTo>
                      <a:pt x="515" y="31"/>
                    </a:lnTo>
                    <a:lnTo>
                      <a:pt x="500" y="841"/>
                    </a:lnTo>
                    <a:lnTo>
                      <a:pt x="0" y="816"/>
                    </a:lnTo>
                    <a:lnTo>
                      <a:pt x="6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0" name="Freeform 38"/>
              <p:cNvSpPr>
                <a:spLocks/>
              </p:cNvSpPr>
              <p:nvPr/>
            </p:nvSpPr>
            <p:spPr bwMode="auto">
              <a:xfrm>
                <a:off x="3456" y="1091"/>
                <a:ext cx="162" cy="21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467" y="24"/>
                  </a:cxn>
                  <a:cxn ang="0">
                    <a:pos x="484" y="864"/>
                  </a:cxn>
                  <a:cxn ang="0">
                    <a:pos x="0" y="838"/>
                  </a:cxn>
                  <a:cxn ang="0">
                    <a:pos x="12" y="0"/>
                  </a:cxn>
                </a:cxnLst>
                <a:rect l="0" t="0" r="r" b="b"/>
                <a:pathLst>
                  <a:path w="484" h="864">
                    <a:moveTo>
                      <a:pt x="12" y="0"/>
                    </a:moveTo>
                    <a:lnTo>
                      <a:pt x="467" y="24"/>
                    </a:lnTo>
                    <a:lnTo>
                      <a:pt x="484" y="864"/>
                    </a:lnTo>
                    <a:lnTo>
                      <a:pt x="0" y="838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1" name="Freeform 39"/>
              <p:cNvSpPr>
                <a:spLocks/>
              </p:cNvSpPr>
              <p:nvPr/>
            </p:nvSpPr>
            <p:spPr bwMode="auto">
              <a:xfrm>
                <a:off x="3614" y="1100"/>
                <a:ext cx="160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1" y="40"/>
                  </a:cxn>
                  <a:cxn ang="0">
                    <a:pos x="480" y="873"/>
                  </a:cxn>
                  <a:cxn ang="0">
                    <a:pos x="4" y="837"/>
                  </a:cxn>
                  <a:cxn ang="0">
                    <a:pos x="0" y="0"/>
                  </a:cxn>
                </a:cxnLst>
                <a:rect l="0" t="0" r="r" b="b"/>
                <a:pathLst>
                  <a:path w="481" h="873">
                    <a:moveTo>
                      <a:pt x="0" y="0"/>
                    </a:moveTo>
                    <a:lnTo>
                      <a:pt x="481" y="40"/>
                    </a:lnTo>
                    <a:lnTo>
                      <a:pt x="480" y="873"/>
                    </a:lnTo>
                    <a:lnTo>
                      <a:pt x="4" y="83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2" name="Freeform 40"/>
              <p:cNvSpPr>
                <a:spLocks/>
              </p:cNvSpPr>
              <p:nvPr/>
            </p:nvSpPr>
            <p:spPr bwMode="auto">
              <a:xfrm>
                <a:off x="3773" y="1110"/>
                <a:ext cx="157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72" y="39"/>
                  </a:cxn>
                  <a:cxn ang="0">
                    <a:pos x="470" y="871"/>
                  </a:cxn>
                  <a:cxn ang="0">
                    <a:pos x="3" y="830"/>
                  </a:cxn>
                  <a:cxn ang="0">
                    <a:pos x="0" y="0"/>
                  </a:cxn>
                </a:cxnLst>
                <a:rect l="0" t="0" r="r" b="b"/>
                <a:pathLst>
                  <a:path w="472" h="871">
                    <a:moveTo>
                      <a:pt x="0" y="0"/>
                    </a:moveTo>
                    <a:lnTo>
                      <a:pt x="472" y="39"/>
                    </a:lnTo>
                    <a:lnTo>
                      <a:pt x="470" y="871"/>
                    </a:lnTo>
                    <a:lnTo>
                      <a:pt x="3" y="83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3" name="Freeform 41"/>
              <p:cNvSpPr>
                <a:spLocks/>
              </p:cNvSpPr>
              <p:nvPr/>
            </p:nvSpPr>
            <p:spPr bwMode="auto">
              <a:xfrm>
                <a:off x="3929" y="1119"/>
                <a:ext cx="152" cy="22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59" y="64"/>
                  </a:cxn>
                  <a:cxn ang="0">
                    <a:pos x="459" y="882"/>
                  </a:cxn>
                  <a:cxn ang="0">
                    <a:pos x="0" y="832"/>
                  </a:cxn>
                  <a:cxn ang="0">
                    <a:pos x="2" y="0"/>
                  </a:cxn>
                </a:cxnLst>
                <a:rect l="0" t="0" r="r" b="b"/>
                <a:pathLst>
                  <a:path w="459" h="882">
                    <a:moveTo>
                      <a:pt x="2" y="0"/>
                    </a:moveTo>
                    <a:lnTo>
                      <a:pt x="459" y="64"/>
                    </a:lnTo>
                    <a:lnTo>
                      <a:pt x="459" y="882"/>
                    </a:lnTo>
                    <a:lnTo>
                      <a:pt x="0" y="832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4" name="Freeform 42"/>
              <p:cNvSpPr>
                <a:spLocks/>
              </p:cNvSpPr>
              <p:nvPr/>
            </p:nvSpPr>
            <p:spPr bwMode="auto">
              <a:xfrm>
                <a:off x="4081" y="1130"/>
                <a:ext cx="150" cy="2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7" y="87"/>
                  </a:cxn>
                  <a:cxn ang="0">
                    <a:pos x="436" y="901"/>
                  </a:cxn>
                  <a:cxn ang="0">
                    <a:pos x="0" y="839"/>
                  </a:cxn>
                  <a:cxn ang="0">
                    <a:pos x="0" y="0"/>
                  </a:cxn>
                </a:cxnLst>
                <a:rect l="0" t="0" r="r" b="b"/>
                <a:pathLst>
                  <a:path w="447" h="901">
                    <a:moveTo>
                      <a:pt x="0" y="0"/>
                    </a:moveTo>
                    <a:lnTo>
                      <a:pt x="447" y="87"/>
                    </a:lnTo>
                    <a:lnTo>
                      <a:pt x="436" y="901"/>
                    </a:lnTo>
                    <a:lnTo>
                      <a:pt x="0" y="83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5" name="Freeform 43"/>
              <p:cNvSpPr>
                <a:spLocks/>
              </p:cNvSpPr>
              <p:nvPr/>
            </p:nvSpPr>
            <p:spPr bwMode="auto">
              <a:xfrm>
                <a:off x="4227" y="1145"/>
                <a:ext cx="140" cy="23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19" y="80"/>
                  </a:cxn>
                  <a:cxn ang="0">
                    <a:pos x="409" y="921"/>
                  </a:cxn>
                  <a:cxn ang="0">
                    <a:pos x="0" y="846"/>
                  </a:cxn>
                  <a:cxn ang="0">
                    <a:pos x="3" y="0"/>
                  </a:cxn>
                </a:cxnLst>
                <a:rect l="0" t="0" r="r" b="b"/>
                <a:pathLst>
                  <a:path w="419" h="921">
                    <a:moveTo>
                      <a:pt x="3" y="0"/>
                    </a:moveTo>
                    <a:lnTo>
                      <a:pt x="419" y="80"/>
                    </a:lnTo>
                    <a:lnTo>
                      <a:pt x="409" y="921"/>
                    </a:lnTo>
                    <a:lnTo>
                      <a:pt x="0" y="846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6" name="Freeform 44"/>
              <p:cNvSpPr>
                <a:spLocks/>
              </p:cNvSpPr>
              <p:nvPr/>
            </p:nvSpPr>
            <p:spPr bwMode="auto">
              <a:xfrm>
                <a:off x="4360" y="1163"/>
                <a:ext cx="134" cy="2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99" y="95"/>
                  </a:cxn>
                  <a:cxn ang="0">
                    <a:pos x="383" y="874"/>
                  </a:cxn>
                  <a:cxn ang="0">
                    <a:pos x="276" y="906"/>
                  </a:cxn>
                  <a:cxn ang="0">
                    <a:pos x="6" y="851"/>
                  </a:cxn>
                  <a:cxn ang="0">
                    <a:pos x="0" y="0"/>
                  </a:cxn>
                </a:cxnLst>
                <a:rect l="0" t="0" r="r" b="b"/>
                <a:pathLst>
                  <a:path w="399" h="906">
                    <a:moveTo>
                      <a:pt x="0" y="0"/>
                    </a:moveTo>
                    <a:lnTo>
                      <a:pt x="399" y="95"/>
                    </a:lnTo>
                    <a:lnTo>
                      <a:pt x="383" y="874"/>
                    </a:lnTo>
                    <a:lnTo>
                      <a:pt x="276" y="906"/>
                    </a:lnTo>
                    <a:lnTo>
                      <a:pt x="6" y="85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7" name="Freeform 45"/>
              <p:cNvSpPr>
                <a:spLocks/>
              </p:cNvSpPr>
              <p:nvPr/>
            </p:nvSpPr>
            <p:spPr bwMode="auto">
              <a:xfrm>
                <a:off x="4489" y="1185"/>
                <a:ext cx="111" cy="19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34" y="103"/>
                  </a:cxn>
                  <a:cxn ang="0">
                    <a:pos x="325" y="700"/>
                  </a:cxn>
                  <a:cxn ang="0">
                    <a:pos x="0" y="787"/>
                  </a:cxn>
                  <a:cxn ang="0">
                    <a:pos x="7" y="0"/>
                  </a:cxn>
                </a:cxnLst>
                <a:rect l="0" t="0" r="r" b="b"/>
                <a:pathLst>
                  <a:path w="334" h="787">
                    <a:moveTo>
                      <a:pt x="7" y="0"/>
                    </a:moveTo>
                    <a:lnTo>
                      <a:pt x="334" y="103"/>
                    </a:lnTo>
                    <a:lnTo>
                      <a:pt x="325" y="700"/>
                    </a:lnTo>
                    <a:lnTo>
                      <a:pt x="0" y="787"/>
                    </a:lnTo>
                    <a:lnTo>
                      <a:pt x="7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8" name="Freeform 46"/>
              <p:cNvSpPr>
                <a:spLocks/>
              </p:cNvSpPr>
              <p:nvPr/>
            </p:nvSpPr>
            <p:spPr bwMode="auto">
              <a:xfrm>
                <a:off x="4596" y="1209"/>
                <a:ext cx="91" cy="1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9" y="135"/>
                  </a:cxn>
                  <a:cxn ang="0">
                    <a:pos x="253" y="476"/>
                  </a:cxn>
                  <a:cxn ang="0">
                    <a:pos x="0" y="595"/>
                  </a:cxn>
                  <a:cxn ang="0">
                    <a:pos x="0" y="0"/>
                  </a:cxn>
                </a:cxnLst>
                <a:rect l="0" t="0" r="r" b="b"/>
                <a:pathLst>
                  <a:path w="269" h="595">
                    <a:moveTo>
                      <a:pt x="0" y="0"/>
                    </a:moveTo>
                    <a:lnTo>
                      <a:pt x="269" y="135"/>
                    </a:lnTo>
                    <a:lnTo>
                      <a:pt x="253" y="476"/>
                    </a:lnTo>
                    <a:lnTo>
                      <a:pt x="0" y="59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09" name="Rectangle 47"/>
              <p:cNvSpPr>
                <a:spLocks noChangeArrowheads="1"/>
              </p:cNvSpPr>
              <p:nvPr/>
            </p:nvSpPr>
            <p:spPr bwMode="auto">
              <a:xfrm>
                <a:off x="2796" y="1082"/>
                <a:ext cx="160" cy="207"/>
              </a:xfrm>
              <a:prstGeom prst="rect">
                <a:avLst/>
              </a:prstGeom>
              <a:noFill/>
              <a:ln w="7938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>
                <a:off x="2632" y="1079"/>
                <a:ext cx="162" cy="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6" y="0"/>
                  </a:cxn>
                  <a:cxn ang="0">
                    <a:pos x="485" y="858"/>
                  </a:cxn>
                  <a:cxn ang="0">
                    <a:pos x="4" y="854"/>
                  </a:cxn>
                  <a:cxn ang="0">
                    <a:pos x="0" y="0"/>
                  </a:cxn>
                </a:cxnLst>
                <a:rect l="0" t="0" r="r" b="b"/>
                <a:pathLst>
                  <a:path w="486" h="858">
                    <a:moveTo>
                      <a:pt x="0" y="0"/>
                    </a:moveTo>
                    <a:lnTo>
                      <a:pt x="486" y="0"/>
                    </a:lnTo>
                    <a:lnTo>
                      <a:pt x="485" y="858"/>
                    </a:lnTo>
                    <a:lnTo>
                      <a:pt x="4" y="85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1" name="Freeform 49"/>
              <p:cNvSpPr>
                <a:spLocks/>
              </p:cNvSpPr>
              <p:nvPr/>
            </p:nvSpPr>
            <p:spPr bwMode="auto">
              <a:xfrm>
                <a:off x="2471" y="1079"/>
                <a:ext cx="163" cy="2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9" y="0"/>
                  </a:cxn>
                  <a:cxn ang="0">
                    <a:pos x="491" y="854"/>
                  </a:cxn>
                  <a:cxn ang="0">
                    <a:pos x="0" y="876"/>
                  </a:cxn>
                  <a:cxn ang="0">
                    <a:pos x="0" y="0"/>
                  </a:cxn>
                </a:cxnLst>
                <a:rect l="0" t="0" r="r" b="b"/>
                <a:pathLst>
                  <a:path w="491" h="876">
                    <a:moveTo>
                      <a:pt x="0" y="0"/>
                    </a:moveTo>
                    <a:lnTo>
                      <a:pt x="489" y="0"/>
                    </a:lnTo>
                    <a:lnTo>
                      <a:pt x="491" y="854"/>
                    </a:lnTo>
                    <a:lnTo>
                      <a:pt x="0" y="87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2" name="Freeform 50"/>
              <p:cNvSpPr>
                <a:spLocks/>
              </p:cNvSpPr>
              <p:nvPr/>
            </p:nvSpPr>
            <p:spPr bwMode="auto">
              <a:xfrm>
                <a:off x="2310" y="1079"/>
                <a:ext cx="160" cy="224"/>
              </a:xfrm>
              <a:custGeom>
                <a:avLst/>
                <a:gdLst/>
                <a:ahLst/>
                <a:cxnLst>
                  <a:cxn ang="0">
                    <a:pos x="483" y="0"/>
                  </a:cxn>
                  <a:cxn ang="0">
                    <a:pos x="0" y="23"/>
                  </a:cxn>
                  <a:cxn ang="0">
                    <a:pos x="8" y="893"/>
                  </a:cxn>
                  <a:cxn ang="0">
                    <a:pos x="483" y="869"/>
                  </a:cxn>
                  <a:cxn ang="0">
                    <a:pos x="483" y="0"/>
                  </a:cxn>
                </a:cxnLst>
                <a:rect l="0" t="0" r="r" b="b"/>
                <a:pathLst>
                  <a:path w="483" h="893">
                    <a:moveTo>
                      <a:pt x="483" y="0"/>
                    </a:moveTo>
                    <a:lnTo>
                      <a:pt x="0" y="23"/>
                    </a:lnTo>
                    <a:lnTo>
                      <a:pt x="8" y="893"/>
                    </a:lnTo>
                    <a:lnTo>
                      <a:pt x="483" y="869"/>
                    </a:lnTo>
                    <a:lnTo>
                      <a:pt x="483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2152" y="1086"/>
                <a:ext cx="162" cy="222"/>
              </a:xfrm>
              <a:custGeom>
                <a:avLst/>
                <a:gdLst/>
                <a:ahLst/>
                <a:cxnLst>
                  <a:cxn ang="0">
                    <a:pos x="479" y="0"/>
                  </a:cxn>
                  <a:cxn ang="0">
                    <a:pos x="0" y="27"/>
                  </a:cxn>
                  <a:cxn ang="0">
                    <a:pos x="13" y="888"/>
                  </a:cxn>
                  <a:cxn ang="0">
                    <a:pos x="488" y="862"/>
                  </a:cxn>
                  <a:cxn ang="0">
                    <a:pos x="479" y="0"/>
                  </a:cxn>
                </a:cxnLst>
                <a:rect l="0" t="0" r="r" b="b"/>
                <a:pathLst>
                  <a:path w="488" h="888">
                    <a:moveTo>
                      <a:pt x="479" y="0"/>
                    </a:moveTo>
                    <a:lnTo>
                      <a:pt x="0" y="27"/>
                    </a:lnTo>
                    <a:lnTo>
                      <a:pt x="13" y="888"/>
                    </a:lnTo>
                    <a:lnTo>
                      <a:pt x="488" y="862"/>
                    </a:lnTo>
                    <a:lnTo>
                      <a:pt x="479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4" name="Freeform 52"/>
              <p:cNvSpPr>
                <a:spLocks/>
              </p:cNvSpPr>
              <p:nvPr/>
            </p:nvSpPr>
            <p:spPr bwMode="auto">
              <a:xfrm>
                <a:off x="2003" y="1094"/>
                <a:ext cx="153" cy="220"/>
              </a:xfrm>
              <a:custGeom>
                <a:avLst/>
                <a:gdLst/>
                <a:ahLst/>
                <a:cxnLst>
                  <a:cxn ang="0">
                    <a:pos x="439" y="0"/>
                  </a:cxn>
                  <a:cxn ang="0">
                    <a:pos x="0" y="23"/>
                  </a:cxn>
                  <a:cxn ang="0">
                    <a:pos x="0" y="878"/>
                  </a:cxn>
                  <a:cxn ang="0">
                    <a:pos x="458" y="848"/>
                  </a:cxn>
                  <a:cxn ang="0">
                    <a:pos x="439" y="0"/>
                  </a:cxn>
                </a:cxnLst>
                <a:rect l="0" t="0" r="r" b="b"/>
                <a:pathLst>
                  <a:path w="458" h="878">
                    <a:moveTo>
                      <a:pt x="439" y="0"/>
                    </a:moveTo>
                    <a:lnTo>
                      <a:pt x="0" y="23"/>
                    </a:lnTo>
                    <a:lnTo>
                      <a:pt x="0" y="878"/>
                    </a:lnTo>
                    <a:lnTo>
                      <a:pt x="458" y="848"/>
                    </a:lnTo>
                    <a:lnTo>
                      <a:pt x="439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5" name="Freeform 53"/>
              <p:cNvSpPr>
                <a:spLocks/>
              </p:cNvSpPr>
              <p:nvPr/>
            </p:nvSpPr>
            <p:spPr bwMode="auto">
              <a:xfrm>
                <a:off x="1855" y="1106"/>
                <a:ext cx="149" cy="218"/>
              </a:xfrm>
              <a:custGeom>
                <a:avLst/>
                <a:gdLst/>
                <a:ahLst/>
                <a:cxnLst>
                  <a:cxn ang="0">
                    <a:pos x="446" y="0"/>
                  </a:cxn>
                  <a:cxn ang="0">
                    <a:pos x="2" y="41"/>
                  </a:cxn>
                  <a:cxn ang="0">
                    <a:pos x="0" y="871"/>
                  </a:cxn>
                  <a:cxn ang="0">
                    <a:pos x="450" y="835"/>
                  </a:cxn>
                  <a:cxn ang="0">
                    <a:pos x="446" y="0"/>
                  </a:cxn>
                </a:cxnLst>
                <a:rect l="0" t="0" r="r" b="b"/>
                <a:pathLst>
                  <a:path w="450" h="871">
                    <a:moveTo>
                      <a:pt x="446" y="0"/>
                    </a:moveTo>
                    <a:lnTo>
                      <a:pt x="2" y="41"/>
                    </a:lnTo>
                    <a:lnTo>
                      <a:pt x="0" y="871"/>
                    </a:lnTo>
                    <a:lnTo>
                      <a:pt x="450" y="835"/>
                    </a:lnTo>
                    <a:lnTo>
                      <a:pt x="446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6" name="Freeform 54"/>
              <p:cNvSpPr>
                <a:spLocks/>
              </p:cNvSpPr>
              <p:nvPr/>
            </p:nvSpPr>
            <p:spPr bwMode="auto">
              <a:xfrm>
                <a:off x="1708" y="1111"/>
                <a:ext cx="147" cy="225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0" y="47"/>
                  </a:cxn>
                  <a:cxn ang="0">
                    <a:pos x="0" y="891"/>
                  </a:cxn>
                  <a:cxn ang="0">
                    <a:pos x="443" y="847"/>
                  </a:cxn>
                  <a:cxn ang="0">
                    <a:pos x="443" y="0"/>
                  </a:cxn>
                </a:cxnLst>
                <a:rect l="0" t="0" r="r" b="b"/>
                <a:pathLst>
                  <a:path w="443" h="891">
                    <a:moveTo>
                      <a:pt x="443" y="0"/>
                    </a:moveTo>
                    <a:lnTo>
                      <a:pt x="0" y="47"/>
                    </a:lnTo>
                    <a:lnTo>
                      <a:pt x="0" y="891"/>
                    </a:lnTo>
                    <a:lnTo>
                      <a:pt x="443" y="847"/>
                    </a:lnTo>
                    <a:lnTo>
                      <a:pt x="443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7" name="Freeform 55"/>
              <p:cNvSpPr>
                <a:spLocks/>
              </p:cNvSpPr>
              <p:nvPr/>
            </p:nvSpPr>
            <p:spPr bwMode="auto">
              <a:xfrm>
                <a:off x="1563" y="1121"/>
                <a:ext cx="145" cy="225"/>
              </a:xfrm>
              <a:custGeom>
                <a:avLst/>
                <a:gdLst/>
                <a:ahLst/>
                <a:cxnLst>
                  <a:cxn ang="0">
                    <a:pos x="435" y="0"/>
                  </a:cxn>
                  <a:cxn ang="0">
                    <a:pos x="3" y="59"/>
                  </a:cxn>
                  <a:cxn ang="0">
                    <a:pos x="0" y="901"/>
                  </a:cxn>
                  <a:cxn ang="0">
                    <a:pos x="435" y="847"/>
                  </a:cxn>
                  <a:cxn ang="0">
                    <a:pos x="435" y="0"/>
                  </a:cxn>
                </a:cxnLst>
                <a:rect l="0" t="0" r="r" b="b"/>
                <a:pathLst>
                  <a:path w="435" h="901">
                    <a:moveTo>
                      <a:pt x="435" y="0"/>
                    </a:moveTo>
                    <a:lnTo>
                      <a:pt x="3" y="59"/>
                    </a:lnTo>
                    <a:lnTo>
                      <a:pt x="0" y="901"/>
                    </a:lnTo>
                    <a:lnTo>
                      <a:pt x="435" y="847"/>
                    </a:lnTo>
                    <a:lnTo>
                      <a:pt x="435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8" name="Freeform 56"/>
              <p:cNvSpPr>
                <a:spLocks/>
              </p:cNvSpPr>
              <p:nvPr/>
            </p:nvSpPr>
            <p:spPr bwMode="auto">
              <a:xfrm>
                <a:off x="1426" y="1134"/>
                <a:ext cx="137" cy="229"/>
              </a:xfrm>
              <a:custGeom>
                <a:avLst/>
                <a:gdLst/>
                <a:ahLst/>
                <a:cxnLst>
                  <a:cxn ang="0">
                    <a:pos x="412" y="0"/>
                  </a:cxn>
                  <a:cxn ang="0">
                    <a:pos x="4" y="70"/>
                  </a:cxn>
                  <a:cxn ang="0">
                    <a:pos x="0" y="914"/>
                  </a:cxn>
                  <a:cxn ang="0">
                    <a:pos x="412" y="847"/>
                  </a:cxn>
                  <a:cxn ang="0">
                    <a:pos x="412" y="0"/>
                  </a:cxn>
                </a:cxnLst>
                <a:rect l="0" t="0" r="r" b="b"/>
                <a:pathLst>
                  <a:path w="412" h="914">
                    <a:moveTo>
                      <a:pt x="412" y="0"/>
                    </a:moveTo>
                    <a:lnTo>
                      <a:pt x="4" y="70"/>
                    </a:lnTo>
                    <a:lnTo>
                      <a:pt x="0" y="914"/>
                    </a:lnTo>
                    <a:lnTo>
                      <a:pt x="412" y="847"/>
                    </a:lnTo>
                    <a:lnTo>
                      <a:pt x="41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19" name="Freeform 57"/>
              <p:cNvSpPr>
                <a:spLocks/>
              </p:cNvSpPr>
              <p:nvPr/>
            </p:nvSpPr>
            <p:spPr bwMode="auto">
              <a:xfrm>
                <a:off x="1297" y="1151"/>
                <a:ext cx="129" cy="231"/>
              </a:xfrm>
              <a:custGeom>
                <a:avLst/>
                <a:gdLst/>
                <a:ahLst/>
                <a:cxnLst>
                  <a:cxn ang="0">
                    <a:pos x="388" y="0"/>
                  </a:cxn>
                  <a:cxn ang="0">
                    <a:pos x="0" y="82"/>
                  </a:cxn>
                  <a:cxn ang="0">
                    <a:pos x="0" y="925"/>
                  </a:cxn>
                  <a:cxn ang="0">
                    <a:pos x="388" y="844"/>
                  </a:cxn>
                  <a:cxn ang="0">
                    <a:pos x="388" y="0"/>
                  </a:cxn>
                </a:cxnLst>
                <a:rect l="0" t="0" r="r" b="b"/>
                <a:pathLst>
                  <a:path w="388" h="925">
                    <a:moveTo>
                      <a:pt x="388" y="0"/>
                    </a:moveTo>
                    <a:lnTo>
                      <a:pt x="0" y="82"/>
                    </a:lnTo>
                    <a:lnTo>
                      <a:pt x="0" y="925"/>
                    </a:lnTo>
                    <a:lnTo>
                      <a:pt x="388" y="844"/>
                    </a:lnTo>
                    <a:lnTo>
                      <a:pt x="388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20" name="Freeform 58"/>
              <p:cNvSpPr>
                <a:spLocks/>
              </p:cNvSpPr>
              <p:nvPr/>
            </p:nvSpPr>
            <p:spPr bwMode="auto">
              <a:xfrm>
                <a:off x="1170" y="1164"/>
                <a:ext cx="129" cy="226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0" y="87"/>
                  </a:cxn>
                  <a:cxn ang="0">
                    <a:pos x="17" y="850"/>
                  </a:cxn>
                  <a:cxn ang="0">
                    <a:pos x="195" y="905"/>
                  </a:cxn>
                  <a:cxn ang="0">
                    <a:pos x="377" y="866"/>
                  </a:cxn>
                  <a:cxn ang="0">
                    <a:pos x="382" y="0"/>
                  </a:cxn>
                </a:cxnLst>
                <a:rect l="0" t="0" r="r" b="b"/>
                <a:pathLst>
                  <a:path w="382" h="905">
                    <a:moveTo>
                      <a:pt x="382" y="0"/>
                    </a:moveTo>
                    <a:lnTo>
                      <a:pt x="0" y="87"/>
                    </a:lnTo>
                    <a:lnTo>
                      <a:pt x="17" y="850"/>
                    </a:lnTo>
                    <a:lnTo>
                      <a:pt x="195" y="905"/>
                    </a:lnTo>
                    <a:lnTo>
                      <a:pt x="377" y="866"/>
                    </a:lnTo>
                    <a:lnTo>
                      <a:pt x="382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21" name="Freeform 59"/>
              <p:cNvSpPr>
                <a:spLocks/>
              </p:cNvSpPr>
              <p:nvPr/>
            </p:nvSpPr>
            <p:spPr bwMode="auto">
              <a:xfrm>
                <a:off x="1068" y="1185"/>
                <a:ext cx="112" cy="192"/>
              </a:xfrm>
              <a:custGeom>
                <a:avLst/>
                <a:gdLst/>
                <a:ahLst/>
                <a:cxnLst>
                  <a:cxn ang="0">
                    <a:pos x="334" y="0"/>
                  </a:cxn>
                  <a:cxn ang="0">
                    <a:pos x="0" y="128"/>
                  </a:cxn>
                  <a:cxn ang="0">
                    <a:pos x="16" y="643"/>
                  </a:cxn>
                  <a:cxn ang="0">
                    <a:pos x="327" y="771"/>
                  </a:cxn>
                  <a:cxn ang="0">
                    <a:pos x="334" y="0"/>
                  </a:cxn>
                </a:cxnLst>
                <a:rect l="0" t="0" r="r" b="b"/>
                <a:pathLst>
                  <a:path w="334" h="771">
                    <a:moveTo>
                      <a:pt x="334" y="0"/>
                    </a:moveTo>
                    <a:lnTo>
                      <a:pt x="0" y="128"/>
                    </a:lnTo>
                    <a:lnTo>
                      <a:pt x="16" y="643"/>
                    </a:lnTo>
                    <a:lnTo>
                      <a:pt x="327" y="771"/>
                    </a:lnTo>
                    <a:lnTo>
                      <a:pt x="334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22" name="Freeform 60"/>
              <p:cNvSpPr>
                <a:spLocks/>
              </p:cNvSpPr>
              <p:nvPr/>
            </p:nvSpPr>
            <p:spPr bwMode="auto">
              <a:xfrm>
                <a:off x="960" y="1270"/>
                <a:ext cx="30" cy="43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0" y="149"/>
                  </a:cxn>
                  <a:cxn ang="0">
                    <a:pos x="75" y="176"/>
                  </a:cxn>
                  <a:cxn ang="0">
                    <a:pos x="90" y="0"/>
                  </a:cxn>
                </a:cxnLst>
                <a:rect l="0" t="0" r="r" b="b"/>
                <a:pathLst>
                  <a:path w="90" h="176">
                    <a:moveTo>
                      <a:pt x="90" y="0"/>
                    </a:moveTo>
                    <a:lnTo>
                      <a:pt x="0" y="149"/>
                    </a:lnTo>
                    <a:lnTo>
                      <a:pt x="75" y="176"/>
                    </a:lnTo>
                    <a:lnTo>
                      <a:pt x="90" y="0"/>
                    </a:lnTo>
                    <a:close/>
                  </a:path>
                </a:pathLst>
              </a:custGeom>
              <a:noFill/>
              <a:ln w="7938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63" name="Arc 61"/>
            <p:cNvSpPr>
              <a:spLocks/>
            </p:cNvSpPr>
            <p:nvPr/>
          </p:nvSpPr>
          <p:spPr bwMode="auto">
            <a:xfrm>
              <a:off x="521820" y="2012490"/>
              <a:ext cx="608914" cy="203144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64" name="Arc 62"/>
            <p:cNvSpPr>
              <a:spLocks/>
            </p:cNvSpPr>
            <p:nvPr/>
          </p:nvSpPr>
          <p:spPr bwMode="auto">
            <a:xfrm>
              <a:off x="2802433" y="1982336"/>
              <a:ext cx="608914" cy="204731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6030" name="Rectangle 63"/>
            <p:cNvSpPr>
              <a:spLocks noChangeArrowheads="1"/>
            </p:cNvSpPr>
            <p:nvPr/>
          </p:nvSpPr>
          <p:spPr bwMode="auto">
            <a:xfrm>
              <a:off x="395536" y="2258580"/>
              <a:ext cx="1226298" cy="277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/>
                <a:t>98304 time slots</a:t>
              </a:r>
            </a:p>
          </p:txBody>
        </p:sp>
        <p:sp>
          <p:nvSpPr>
            <p:cNvPr id="126031" name="Rectangle 64"/>
            <p:cNvSpPr>
              <a:spLocks noChangeArrowheads="1"/>
            </p:cNvSpPr>
            <p:nvPr/>
          </p:nvSpPr>
          <p:spPr bwMode="auto">
            <a:xfrm>
              <a:off x="2562075" y="2200296"/>
              <a:ext cx="1001813" cy="277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/>
                <a:t>12.8 minutes</a:t>
              </a:r>
            </a:p>
          </p:txBody>
        </p:sp>
        <p:sp>
          <p:nvSpPr>
            <p:cNvPr id="126032" name="Rectangle 63"/>
            <p:cNvSpPr>
              <a:spLocks noChangeArrowheads="1"/>
            </p:cNvSpPr>
            <p:nvPr/>
          </p:nvSpPr>
          <p:spPr bwMode="auto">
            <a:xfrm>
              <a:off x="1242933" y="968202"/>
              <a:ext cx="1343586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EPOCH</a:t>
              </a:r>
            </a:p>
          </p:txBody>
        </p:sp>
      </p:grpSp>
      <p:grpSp>
        <p:nvGrpSpPr>
          <p:cNvPr id="258" name="Group 257"/>
          <p:cNvGrpSpPr>
            <a:grpSpLocks/>
          </p:cNvGrpSpPr>
          <p:nvPr/>
        </p:nvGrpSpPr>
        <p:grpSpPr bwMode="auto">
          <a:xfrm>
            <a:off x="1547813" y="2997200"/>
            <a:ext cx="6259512" cy="3327400"/>
            <a:chOff x="1547812" y="2996952"/>
            <a:chExt cx="6259513" cy="3467645"/>
          </a:xfrm>
        </p:grpSpPr>
        <p:grpSp>
          <p:nvGrpSpPr>
            <p:cNvPr id="125959" name="Group 184"/>
            <p:cNvGrpSpPr>
              <a:grpSpLocks/>
            </p:cNvGrpSpPr>
            <p:nvPr/>
          </p:nvGrpSpPr>
          <p:grpSpPr bwMode="auto">
            <a:xfrm>
              <a:off x="1547812" y="3561060"/>
              <a:ext cx="6259513" cy="2903537"/>
              <a:chOff x="1524000" y="1709738"/>
              <a:chExt cx="6259513" cy="2903537"/>
            </a:xfrm>
          </p:grpSpPr>
          <p:sp>
            <p:nvSpPr>
              <p:cNvPr id="186" name="AutoShape 3"/>
              <p:cNvSpPr>
                <a:spLocks noChangeArrowheads="1"/>
              </p:cNvSpPr>
              <p:nvPr/>
            </p:nvSpPr>
            <p:spPr bwMode="auto">
              <a:xfrm flipV="1">
                <a:off x="2305050" y="2712740"/>
                <a:ext cx="4533901" cy="1371815"/>
              </a:xfrm>
              <a:custGeom>
                <a:avLst/>
                <a:gdLst>
                  <a:gd name="G0" fmla="+- 8725 0 0"/>
                  <a:gd name="G1" fmla="+- 21600 0 8725"/>
                  <a:gd name="G2" fmla="*/ 8725 1 2"/>
                  <a:gd name="G3" fmla="+- 21600 0 G2"/>
                  <a:gd name="G4" fmla="+/ 8725 21600 2"/>
                  <a:gd name="G5" fmla="+/ G1 0 2"/>
                  <a:gd name="G6" fmla="*/ 21600 21600 8725"/>
                  <a:gd name="G7" fmla="*/ G6 1 2"/>
                  <a:gd name="G8" fmla="+- 21600 0 G7"/>
                  <a:gd name="G9" fmla="*/ 21600 1 2"/>
                  <a:gd name="G10" fmla="+- 8725 0 G9"/>
                  <a:gd name="G11" fmla="?: G10 G8 0"/>
                  <a:gd name="G12" fmla="?: G10 G7 21600"/>
                  <a:gd name="T0" fmla="*/ 17237 w 21600"/>
                  <a:gd name="T1" fmla="*/ 10800 h 21600"/>
                  <a:gd name="T2" fmla="*/ 10800 w 21600"/>
                  <a:gd name="T3" fmla="*/ 21600 h 21600"/>
                  <a:gd name="T4" fmla="*/ 4363 w 21600"/>
                  <a:gd name="T5" fmla="*/ 10800 h 21600"/>
                  <a:gd name="T6" fmla="*/ 10800 w 21600"/>
                  <a:gd name="T7" fmla="*/ 0 h 21600"/>
                  <a:gd name="T8" fmla="*/ 6163 w 21600"/>
                  <a:gd name="T9" fmla="*/ 6163 h 21600"/>
                  <a:gd name="T10" fmla="*/ 15437 w 21600"/>
                  <a:gd name="T11" fmla="*/ 15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725" y="21600"/>
                    </a:lnTo>
                    <a:lnTo>
                      <a:pt x="1287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8FFD">
                      <a:gamma/>
                      <a:tint val="50196"/>
                      <a:invGamma/>
                    </a:srgbClr>
                  </a:gs>
                  <a:gs pos="100000">
                    <a:srgbClr val="618F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87" name="Rectangle 5"/>
              <p:cNvSpPr>
                <a:spLocks noChangeArrowheads="1"/>
              </p:cNvSpPr>
              <p:nvPr/>
            </p:nvSpPr>
            <p:spPr bwMode="auto">
              <a:xfrm>
                <a:off x="2320925" y="4159179"/>
                <a:ext cx="4502151" cy="368358"/>
              </a:xfrm>
              <a:prstGeom prst="rect">
                <a:avLst/>
              </a:prstGeom>
              <a:solidFill>
                <a:srgbClr val="CECECE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25963" name="Rectangle 8"/>
              <p:cNvSpPr>
                <a:spLocks noChangeArrowheads="1"/>
              </p:cNvSpPr>
              <p:nvPr/>
            </p:nvSpPr>
            <p:spPr bwMode="auto">
              <a:xfrm>
                <a:off x="2747963" y="4148138"/>
                <a:ext cx="650875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rgbClr val="000000"/>
                    </a:solidFill>
                  </a:rPr>
                  <a:t>A-0</a:t>
                </a:r>
              </a:p>
            </p:txBody>
          </p:sp>
          <p:sp>
            <p:nvSpPr>
              <p:cNvPr id="125964" name="Rectangle 9"/>
              <p:cNvSpPr>
                <a:spLocks noChangeArrowheads="1"/>
              </p:cNvSpPr>
              <p:nvPr/>
            </p:nvSpPr>
            <p:spPr bwMode="auto">
              <a:xfrm>
                <a:off x="4198938" y="4151313"/>
                <a:ext cx="1008062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rgbClr val="000000"/>
                    </a:solidFill>
                  </a:rPr>
                  <a:t>B-0</a:t>
                </a:r>
              </a:p>
            </p:txBody>
          </p:sp>
          <p:sp>
            <p:nvSpPr>
              <p:cNvPr id="125965" name="Rectangle 10"/>
              <p:cNvSpPr>
                <a:spLocks noChangeArrowheads="1"/>
              </p:cNvSpPr>
              <p:nvPr/>
            </p:nvSpPr>
            <p:spPr bwMode="auto">
              <a:xfrm>
                <a:off x="5767388" y="4135438"/>
                <a:ext cx="631825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rgbClr val="000000"/>
                    </a:solidFill>
                  </a:rPr>
                  <a:t>C-0</a:t>
                </a:r>
              </a:p>
            </p:txBody>
          </p:sp>
          <p:grpSp>
            <p:nvGrpSpPr>
              <p:cNvPr id="125966" name="Group 11"/>
              <p:cNvGrpSpPr>
                <a:grpSpLocks/>
              </p:cNvGrpSpPr>
              <p:nvPr/>
            </p:nvGrpSpPr>
            <p:grpSpPr bwMode="auto">
              <a:xfrm>
                <a:off x="1524000" y="1709738"/>
                <a:ext cx="5984875" cy="989012"/>
                <a:chOff x="960" y="1077"/>
                <a:chExt cx="3770" cy="623"/>
              </a:xfrm>
            </p:grpSpPr>
            <p:sp>
              <p:nvSpPr>
                <p:cNvPr id="196" name="Oval 12"/>
                <p:cNvSpPr>
                  <a:spLocks noChangeArrowheads="1"/>
                </p:cNvSpPr>
                <p:nvPr/>
              </p:nvSpPr>
              <p:spPr bwMode="auto">
                <a:xfrm>
                  <a:off x="970" y="1077"/>
                  <a:ext cx="3760" cy="415"/>
                </a:xfrm>
                <a:prstGeom prst="ellipse">
                  <a:avLst/>
                </a:prstGeom>
                <a:noFill/>
                <a:ln w="3968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197" name="Rectangle 13"/>
                <p:cNvSpPr>
                  <a:spLocks noChangeArrowheads="1"/>
                </p:cNvSpPr>
                <p:nvPr/>
              </p:nvSpPr>
              <p:spPr bwMode="auto">
                <a:xfrm>
                  <a:off x="2960" y="1487"/>
                  <a:ext cx="172" cy="213"/>
                </a:xfrm>
                <a:prstGeom prst="rect">
                  <a:avLst/>
                </a:prstGeom>
                <a:noFill/>
                <a:ln w="7938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198" name="Freeform 14"/>
                <p:cNvSpPr>
                  <a:spLocks/>
                </p:cNvSpPr>
                <p:nvPr/>
              </p:nvSpPr>
              <p:spPr bwMode="auto">
                <a:xfrm>
                  <a:off x="3129" y="1483"/>
                  <a:ext cx="174" cy="214"/>
                </a:xfrm>
                <a:custGeom>
                  <a:avLst/>
                  <a:gdLst/>
                  <a:ahLst/>
                  <a:cxnLst>
                    <a:cxn ang="0">
                      <a:pos x="0" y="857"/>
                    </a:cxn>
                    <a:cxn ang="0">
                      <a:pos x="522" y="845"/>
                    </a:cxn>
                    <a:cxn ang="0">
                      <a:pos x="507" y="0"/>
                    </a:cxn>
                    <a:cxn ang="0">
                      <a:pos x="0" y="13"/>
                    </a:cxn>
                    <a:cxn ang="0">
                      <a:pos x="0" y="857"/>
                    </a:cxn>
                  </a:cxnLst>
                  <a:rect l="0" t="0" r="r" b="b"/>
                  <a:pathLst>
                    <a:path w="522" h="857">
                      <a:moveTo>
                        <a:pt x="0" y="857"/>
                      </a:moveTo>
                      <a:lnTo>
                        <a:pt x="522" y="845"/>
                      </a:lnTo>
                      <a:lnTo>
                        <a:pt x="507" y="0"/>
                      </a:lnTo>
                      <a:lnTo>
                        <a:pt x="0" y="13"/>
                      </a:lnTo>
                      <a:lnTo>
                        <a:pt x="0" y="857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199" name="Freeform 15"/>
                <p:cNvSpPr>
                  <a:spLocks/>
                </p:cNvSpPr>
                <p:nvPr/>
              </p:nvSpPr>
              <p:spPr bwMode="auto">
                <a:xfrm>
                  <a:off x="3297" y="1478"/>
                  <a:ext cx="172" cy="210"/>
                </a:xfrm>
                <a:custGeom>
                  <a:avLst/>
                  <a:gdLst/>
                  <a:ahLst/>
                  <a:cxnLst>
                    <a:cxn ang="0">
                      <a:pos x="7" y="840"/>
                    </a:cxn>
                    <a:cxn ang="0">
                      <a:pos x="515" y="810"/>
                    </a:cxn>
                    <a:cxn ang="0">
                      <a:pos x="500" y="0"/>
                    </a:cxn>
                    <a:cxn ang="0">
                      <a:pos x="0" y="25"/>
                    </a:cxn>
                    <a:cxn ang="0">
                      <a:pos x="7" y="840"/>
                    </a:cxn>
                  </a:cxnLst>
                  <a:rect l="0" t="0" r="r" b="b"/>
                  <a:pathLst>
                    <a:path w="515" h="840">
                      <a:moveTo>
                        <a:pt x="7" y="840"/>
                      </a:moveTo>
                      <a:lnTo>
                        <a:pt x="515" y="810"/>
                      </a:lnTo>
                      <a:lnTo>
                        <a:pt x="500" y="0"/>
                      </a:lnTo>
                      <a:lnTo>
                        <a:pt x="0" y="25"/>
                      </a:lnTo>
                      <a:lnTo>
                        <a:pt x="7" y="84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0" name="Freeform 16"/>
                <p:cNvSpPr>
                  <a:spLocks/>
                </p:cNvSpPr>
                <p:nvPr/>
              </p:nvSpPr>
              <p:spPr bwMode="auto">
                <a:xfrm>
                  <a:off x="3463" y="1472"/>
                  <a:ext cx="161" cy="201"/>
                </a:xfrm>
                <a:custGeom>
                  <a:avLst/>
                  <a:gdLst/>
                  <a:ahLst/>
                  <a:cxnLst>
                    <a:cxn ang="0">
                      <a:pos x="19" y="805"/>
                    </a:cxn>
                    <a:cxn ang="0">
                      <a:pos x="483" y="782"/>
                    </a:cxn>
                    <a:cxn ang="0">
                      <a:pos x="483" y="0"/>
                    </a:cxn>
                    <a:cxn ang="0">
                      <a:pos x="0" y="26"/>
                    </a:cxn>
                    <a:cxn ang="0">
                      <a:pos x="19" y="805"/>
                    </a:cxn>
                  </a:cxnLst>
                  <a:rect l="0" t="0" r="r" b="b"/>
                  <a:pathLst>
                    <a:path w="483" h="805">
                      <a:moveTo>
                        <a:pt x="19" y="805"/>
                      </a:moveTo>
                      <a:lnTo>
                        <a:pt x="483" y="782"/>
                      </a:lnTo>
                      <a:lnTo>
                        <a:pt x="483" y="0"/>
                      </a:lnTo>
                      <a:lnTo>
                        <a:pt x="0" y="26"/>
                      </a:lnTo>
                      <a:lnTo>
                        <a:pt x="19" y="805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1" name="Freeform 17"/>
                <p:cNvSpPr>
                  <a:spLocks/>
                </p:cNvSpPr>
                <p:nvPr/>
              </p:nvSpPr>
              <p:spPr bwMode="auto">
                <a:xfrm>
                  <a:off x="3623" y="1462"/>
                  <a:ext cx="159" cy="206"/>
                </a:xfrm>
                <a:custGeom>
                  <a:avLst/>
                  <a:gdLst/>
                  <a:ahLst/>
                  <a:cxnLst>
                    <a:cxn ang="0">
                      <a:pos x="6" y="823"/>
                    </a:cxn>
                    <a:cxn ang="0">
                      <a:pos x="473" y="785"/>
                    </a:cxn>
                    <a:cxn ang="0">
                      <a:pos x="476" y="0"/>
                    </a:cxn>
                    <a:cxn ang="0">
                      <a:pos x="0" y="36"/>
                    </a:cxn>
                    <a:cxn ang="0">
                      <a:pos x="6" y="823"/>
                    </a:cxn>
                  </a:cxnLst>
                  <a:rect l="0" t="0" r="r" b="b"/>
                  <a:pathLst>
                    <a:path w="476" h="823">
                      <a:moveTo>
                        <a:pt x="6" y="823"/>
                      </a:moveTo>
                      <a:lnTo>
                        <a:pt x="473" y="785"/>
                      </a:lnTo>
                      <a:lnTo>
                        <a:pt x="476" y="0"/>
                      </a:lnTo>
                      <a:lnTo>
                        <a:pt x="0" y="36"/>
                      </a:lnTo>
                      <a:lnTo>
                        <a:pt x="6" y="823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2" name="Freeform 18"/>
                <p:cNvSpPr>
                  <a:spLocks/>
                </p:cNvSpPr>
                <p:nvPr/>
              </p:nvSpPr>
              <p:spPr bwMode="auto">
                <a:xfrm>
                  <a:off x="3781" y="1452"/>
                  <a:ext cx="155" cy="205"/>
                </a:xfrm>
                <a:custGeom>
                  <a:avLst/>
                  <a:gdLst/>
                  <a:ahLst/>
                  <a:cxnLst>
                    <a:cxn ang="0">
                      <a:pos x="0" y="820"/>
                    </a:cxn>
                    <a:cxn ang="0">
                      <a:pos x="467" y="776"/>
                    </a:cxn>
                    <a:cxn ang="0">
                      <a:pos x="467" y="0"/>
                    </a:cxn>
                    <a:cxn ang="0">
                      <a:pos x="0" y="41"/>
                    </a:cxn>
                    <a:cxn ang="0">
                      <a:pos x="0" y="820"/>
                    </a:cxn>
                  </a:cxnLst>
                  <a:rect l="0" t="0" r="r" b="b"/>
                  <a:pathLst>
                    <a:path w="467" h="820">
                      <a:moveTo>
                        <a:pt x="0" y="820"/>
                      </a:moveTo>
                      <a:lnTo>
                        <a:pt x="467" y="776"/>
                      </a:lnTo>
                      <a:lnTo>
                        <a:pt x="467" y="0"/>
                      </a:lnTo>
                      <a:lnTo>
                        <a:pt x="0" y="41"/>
                      </a:lnTo>
                      <a:lnTo>
                        <a:pt x="0" y="82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3" name="Freeform 19"/>
                <p:cNvSpPr>
                  <a:spLocks/>
                </p:cNvSpPr>
                <p:nvPr/>
              </p:nvSpPr>
              <p:spPr bwMode="auto">
                <a:xfrm>
                  <a:off x="3936" y="1440"/>
                  <a:ext cx="153" cy="207"/>
                </a:xfrm>
                <a:custGeom>
                  <a:avLst/>
                  <a:gdLst/>
                  <a:ahLst/>
                  <a:cxnLst>
                    <a:cxn ang="0">
                      <a:pos x="0" y="829"/>
                    </a:cxn>
                    <a:cxn ang="0">
                      <a:pos x="456" y="775"/>
                    </a:cxn>
                    <a:cxn ang="0">
                      <a:pos x="458" y="0"/>
                    </a:cxn>
                    <a:cxn ang="0">
                      <a:pos x="0" y="50"/>
                    </a:cxn>
                    <a:cxn ang="0">
                      <a:pos x="0" y="829"/>
                    </a:cxn>
                  </a:cxnLst>
                  <a:rect l="0" t="0" r="r" b="b"/>
                  <a:pathLst>
                    <a:path w="458" h="829">
                      <a:moveTo>
                        <a:pt x="0" y="829"/>
                      </a:moveTo>
                      <a:lnTo>
                        <a:pt x="456" y="775"/>
                      </a:lnTo>
                      <a:lnTo>
                        <a:pt x="458" y="0"/>
                      </a:lnTo>
                      <a:lnTo>
                        <a:pt x="0" y="50"/>
                      </a:lnTo>
                      <a:lnTo>
                        <a:pt x="0" y="829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4" name="Freeform 20"/>
                <p:cNvSpPr>
                  <a:spLocks/>
                </p:cNvSpPr>
                <p:nvPr/>
              </p:nvSpPr>
              <p:spPr bwMode="auto">
                <a:xfrm>
                  <a:off x="4089" y="1423"/>
                  <a:ext cx="145" cy="210"/>
                </a:xfrm>
                <a:custGeom>
                  <a:avLst/>
                  <a:gdLst/>
                  <a:ahLst/>
                  <a:cxnLst>
                    <a:cxn ang="0">
                      <a:pos x="0" y="842"/>
                    </a:cxn>
                    <a:cxn ang="0">
                      <a:pos x="431" y="778"/>
                    </a:cxn>
                    <a:cxn ang="0">
                      <a:pos x="436" y="0"/>
                    </a:cxn>
                    <a:cxn ang="0">
                      <a:pos x="0" y="63"/>
                    </a:cxn>
                    <a:cxn ang="0">
                      <a:pos x="0" y="842"/>
                    </a:cxn>
                  </a:cxnLst>
                  <a:rect l="0" t="0" r="r" b="b"/>
                  <a:pathLst>
                    <a:path w="436" h="842">
                      <a:moveTo>
                        <a:pt x="0" y="842"/>
                      </a:moveTo>
                      <a:lnTo>
                        <a:pt x="431" y="778"/>
                      </a:lnTo>
                      <a:lnTo>
                        <a:pt x="436" y="0"/>
                      </a:lnTo>
                      <a:lnTo>
                        <a:pt x="0" y="63"/>
                      </a:lnTo>
                      <a:lnTo>
                        <a:pt x="0" y="842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5" name="Freeform 21"/>
                <p:cNvSpPr>
                  <a:spLocks/>
                </p:cNvSpPr>
                <p:nvPr/>
              </p:nvSpPr>
              <p:spPr bwMode="auto">
                <a:xfrm>
                  <a:off x="4234" y="1404"/>
                  <a:ext cx="137" cy="214"/>
                </a:xfrm>
                <a:custGeom>
                  <a:avLst/>
                  <a:gdLst/>
                  <a:ahLst/>
                  <a:cxnLst>
                    <a:cxn ang="0">
                      <a:pos x="0" y="854"/>
                    </a:cxn>
                    <a:cxn ang="0">
                      <a:pos x="410" y="777"/>
                    </a:cxn>
                    <a:cxn ang="0">
                      <a:pos x="410" y="0"/>
                    </a:cxn>
                    <a:cxn ang="0">
                      <a:pos x="0" y="74"/>
                    </a:cxn>
                    <a:cxn ang="0">
                      <a:pos x="0" y="854"/>
                    </a:cxn>
                  </a:cxnLst>
                  <a:rect l="0" t="0" r="r" b="b"/>
                  <a:pathLst>
                    <a:path w="410" h="854">
                      <a:moveTo>
                        <a:pt x="0" y="854"/>
                      </a:moveTo>
                      <a:lnTo>
                        <a:pt x="410" y="777"/>
                      </a:lnTo>
                      <a:lnTo>
                        <a:pt x="410" y="0"/>
                      </a:lnTo>
                      <a:lnTo>
                        <a:pt x="0" y="74"/>
                      </a:lnTo>
                      <a:lnTo>
                        <a:pt x="0" y="85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6" name="Freeform 22"/>
                <p:cNvSpPr>
                  <a:spLocks/>
                </p:cNvSpPr>
                <p:nvPr/>
              </p:nvSpPr>
              <p:spPr bwMode="auto">
                <a:xfrm>
                  <a:off x="4371" y="1382"/>
                  <a:ext cx="128" cy="217"/>
                </a:xfrm>
                <a:custGeom>
                  <a:avLst/>
                  <a:gdLst/>
                  <a:ahLst/>
                  <a:cxnLst>
                    <a:cxn ang="0">
                      <a:pos x="0" y="864"/>
                    </a:cxn>
                    <a:cxn ang="0">
                      <a:pos x="378" y="776"/>
                    </a:cxn>
                    <a:cxn ang="0">
                      <a:pos x="383" y="0"/>
                    </a:cxn>
                    <a:cxn ang="0">
                      <a:pos x="0" y="85"/>
                    </a:cxn>
                    <a:cxn ang="0">
                      <a:pos x="0" y="864"/>
                    </a:cxn>
                  </a:cxnLst>
                  <a:rect l="0" t="0" r="r" b="b"/>
                  <a:pathLst>
                    <a:path w="383" h="864">
                      <a:moveTo>
                        <a:pt x="0" y="864"/>
                      </a:moveTo>
                      <a:lnTo>
                        <a:pt x="378" y="776"/>
                      </a:lnTo>
                      <a:lnTo>
                        <a:pt x="383" y="0"/>
                      </a:lnTo>
                      <a:lnTo>
                        <a:pt x="0" y="85"/>
                      </a:lnTo>
                      <a:lnTo>
                        <a:pt x="0" y="86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7" name="Freeform 23"/>
                <p:cNvSpPr>
                  <a:spLocks/>
                </p:cNvSpPr>
                <p:nvPr/>
              </p:nvSpPr>
              <p:spPr bwMode="auto">
                <a:xfrm>
                  <a:off x="4498" y="1355"/>
                  <a:ext cx="109" cy="221"/>
                </a:xfrm>
                <a:custGeom>
                  <a:avLst/>
                  <a:gdLst/>
                  <a:ahLst/>
                  <a:cxnLst>
                    <a:cxn ang="0">
                      <a:pos x="0" y="886"/>
                    </a:cxn>
                    <a:cxn ang="0">
                      <a:pos x="329" y="777"/>
                    </a:cxn>
                    <a:cxn ang="0">
                      <a:pos x="329" y="0"/>
                    </a:cxn>
                    <a:cxn ang="0">
                      <a:pos x="0" y="107"/>
                    </a:cxn>
                    <a:cxn ang="0">
                      <a:pos x="0" y="886"/>
                    </a:cxn>
                  </a:cxnLst>
                  <a:rect l="0" t="0" r="r" b="b"/>
                  <a:pathLst>
                    <a:path w="329" h="886">
                      <a:moveTo>
                        <a:pt x="0" y="886"/>
                      </a:moveTo>
                      <a:lnTo>
                        <a:pt x="329" y="777"/>
                      </a:lnTo>
                      <a:lnTo>
                        <a:pt x="329" y="0"/>
                      </a:lnTo>
                      <a:lnTo>
                        <a:pt x="0" y="107"/>
                      </a:lnTo>
                      <a:lnTo>
                        <a:pt x="0" y="886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8" name="Freeform 24"/>
                <p:cNvSpPr>
                  <a:spLocks/>
                </p:cNvSpPr>
                <p:nvPr/>
              </p:nvSpPr>
              <p:spPr bwMode="auto">
                <a:xfrm>
                  <a:off x="4607" y="1321"/>
                  <a:ext cx="86" cy="229"/>
                </a:xfrm>
                <a:custGeom>
                  <a:avLst/>
                  <a:gdLst/>
                  <a:ahLst/>
                  <a:cxnLst>
                    <a:cxn ang="0">
                      <a:pos x="0" y="914"/>
                    </a:cxn>
                    <a:cxn ang="0">
                      <a:pos x="256" y="778"/>
                    </a:cxn>
                    <a:cxn ang="0">
                      <a:pos x="258" y="0"/>
                    </a:cxn>
                    <a:cxn ang="0">
                      <a:pos x="0" y="135"/>
                    </a:cxn>
                    <a:cxn ang="0">
                      <a:pos x="0" y="914"/>
                    </a:cxn>
                  </a:cxnLst>
                  <a:rect l="0" t="0" r="r" b="b"/>
                  <a:pathLst>
                    <a:path w="258" h="914">
                      <a:moveTo>
                        <a:pt x="0" y="914"/>
                      </a:moveTo>
                      <a:lnTo>
                        <a:pt x="256" y="778"/>
                      </a:lnTo>
                      <a:lnTo>
                        <a:pt x="258" y="0"/>
                      </a:lnTo>
                      <a:lnTo>
                        <a:pt x="0" y="135"/>
                      </a:lnTo>
                      <a:lnTo>
                        <a:pt x="0" y="91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09" name="Freeform 25"/>
                <p:cNvSpPr>
                  <a:spLocks/>
                </p:cNvSpPr>
                <p:nvPr/>
              </p:nvSpPr>
              <p:spPr bwMode="auto">
                <a:xfrm>
                  <a:off x="4693" y="1277"/>
                  <a:ext cx="32" cy="239"/>
                </a:xfrm>
                <a:custGeom>
                  <a:avLst/>
                  <a:gdLst/>
                  <a:ahLst/>
                  <a:cxnLst>
                    <a:cxn ang="0">
                      <a:pos x="0" y="954"/>
                    </a:cxn>
                    <a:cxn ang="0">
                      <a:pos x="95" y="806"/>
                    </a:cxn>
                    <a:cxn ang="0">
                      <a:pos x="95" y="0"/>
                    </a:cxn>
                    <a:cxn ang="0">
                      <a:pos x="0" y="175"/>
                    </a:cxn>
                    <a:cxn ang="0">
                      <a:pos x="0" y="954"/>
                    </a:cxn>
                  </a:cxnLst>
                  <a:rect l="0" t="0" r="r" b="b"/>
                  <a:pathLst>
                    <a:path w="95" h="954">
                      <a:moveTo>
                        <a:pt x="0" y="954"/>
                      </a:moveTo>
                      <a:lnTo>
                        <a:pt x="95" y="806"/>
                      </a:lnTo>
                      <a:lnTo>
                        <a:pt x="95" y="0"/>
                      </a:lnTo>
                      <a:lnTo>
                        <a:pt x="0" y="175"/>
                      </a:lnTo>
                      <a:lnTo>
                        <a:pt x="0" y="95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0" name="Rectangle 26"/>
                <p:cNvSpPr>
                  <a:spLocks noChangeArrowheads="1"/>
                </p:cNvSpPr>
                <p:nvPr/>
              </p:nvSpPr>
              <p:spPr bwMode="auto">
                <a:xfrm>
                  <a:off x="2803" y="1491"/>
                  <a:ext cx="160" cy="207"/>
                </a:xfrm>
                <a:prstGeom prst="rect">
                  <a:avLst/>
                </a:prstGeom>
                <a:noFill/>
                <a:ln w="7938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1" name="Freeform 27"/>
                <p:cNvSpPr>
                  <a:spLocks/>
                </p:cNvSpPr>
                <p:nvPr/>
              </p:nvSpPr>
              <p:spPr bwMode="auto">
                <a:xfrm>
                  <a:off x="2640" y="1485"/>
                  <a:ext cx="162" cy="215"/>
                </a:xfrm>
                <a:custGeom>
                  <a:avLst/>
                  <a:gdLst/>
                  <a:ahLst/>
                  <a:cxnLst>
                    <a:cxn ang="0">
                      <a:pos x="0" y="858"/>
                    </a:cxn>
                    <a:cxn ang="0">
                      <a:pos x="486" y="858"/>
                    </a:cxn>
                    <a:cxn ang="0">
                      <a:pos x="484" y="0"/>
                    </a:cxn>
                    <a:cxn ang="0">
                      <a:pos x="3" y="4"/>
                    </a:cxn>
                    <a:cxn ang="0">
                      <a:pos x="0" y="858"/>
                    </a:cxn>
                  </a:cxnLst>
                  <a:rect l="0" t="0" r="r" b="b"/>
                  <a:pathLst>
                    <a:path w="486" h="858">
                      <a:moveTo>
                        <a:pt x="0" y="858"/>
                      </a:moveTo>
                      <a:lnTo>
                        <a:pt x="486" y="858"/>
                      </a:lnTo>
                      <a:lnTo>
                        <a:pt x="484" y="0"/>
                      </a:lnTo>
                      <a:lnTo>
                        <a:pt x="3" y="4"/>
                      </a:lnTo>
                      <a:lnTo>
                        <a:pt x="0" y="858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2" name="Freeform 28"/>
                <p:cNvSpPr>
                  <a:spLocks/>
                </p:cNvSpPr>
                <p:nvPr/>
              </p:nvSpPr>
              <p:spPr bwMode="auto">
                <a:xfrm>
                  <a:off x="2477" y="1481"/>
                  <a:ext cx="164" cy="219"/>
                </a:xfrm>
                <a:custGeom>
                  <a:avLst/>
                  <a:gdLst/>
                  <a:ahLst/>
                  <a:cxnLst>
                    <a:cxn ang="0">
                      <a:pos x="0" y="876"/>
                    </a:cxn>
                    <a:cxn ang="0">
                      <a:pos x="490" y="876"/>
                    </a:cxn>
                    <a:cxn ang="0">
                      <a:pos x="491" y="22"/>
                    </a:cxn>
                    <a:cxn ang="0">
                      <a:pos x="0" y="0"/>
                    </a:cxn>
                    <a:cxn ang="0">
                      <a:pos x="0" y="876"/>
                    </a:cxn>
                  </a:cxnLst>
                  <a:rect l="0" t="0" r="r" b="b"/>
                  <a:pathLst>
                    <a:path w="491" h="876">
                      <a:moveTo>
                        <a:pt x="0" y="876"/>
                      </a:moveTo>
                      <a:lnTo>
                        <a:pt x="490" y="876"/>
                      </a:lnTo>
                      <a:lnTo>
                        <a:pt x="491" y="22"/>
                      </a:lnTo>
                      <a:lnTo>
                        <a:pt x="0" y="0"/>
                      </a:lnTo>
                      <a:lnTo>
                        <a:pt x="0" y="876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3" name="Freeform 29"/>
                <p:cNvSpPr>
                  <a:spLocks/>
                </p:cNvSpPr>
                <p:nvPr/>
              </p:nvSpPr>
              <p:spPr bwMode="auto">
                <a:xfrm>
                  <a:off x="2317" y="1477"/>
                  <a:ext cx="161" cy="223"/>
                </a:xfrm>
                <a:custGeom>
                  <a:avLst/>
                  <a:gdLst/>
                  <a:ahLst/>
                  <a:cxnLst>
                    <a:cxn ang="0">
                      <a:pos x="484" y="893"/>
                    </a:cxn>
                    <a:cxn ang="0">
                      <a:pos x="0" y="870"/>
                    </a:cxn>
                    <a:cxn ang="0">
                      <a:pos x="9" y="0"/>
                    </a:cxn>
                    <a:cxn ang="0">
                      <a:pos x="484" y="23"/>
                    </a:cxn>
                    <a:cxn ang="0">
                      <a:pos x="484" y="893"/>
                    </a:cxn>
                  </a:cxnLst>
                  <a:rect l="0" t="0" r="r" b="b"/>
                  <a:pathLst>
                    <a:path w="484" h="893">
                      <a:moveTo>
                        <a:pt x="484" y="893"/>
                      </a:moveTo>
                      <a:lnTo>
                        <a:pt x="0" y="870"/>
                      </a:lnTo>
                      <a:lnTo>
                        <a:pt x="9" y="0"/>
                      </a:lnTo>
                      <a:lnTo>
                        <a:pt x="484" y="23"/>
                      </a:lnTo>
                      <a:lnTo>
                        <a:pt x="484" y="893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4" name="Freeform 30"/>
                <p:cNvSpPr>
                  <a:spLocks/>
                </p:cNvSpPr>
                <p:nvPr/>
              </p:nvSpPr>
              <p:spPr bwMode="auto">
                <a:xfrm>
                  <a:off x="2158" y="1471"/>
                  <a:ext cx="163" cy="222"/>
                </a:xfrm>
                <a:custGeom>
                  <a:avLst/>
                  <a:gdLst/>
                  <a:ahLst/>
                  <a:cxnLst>
                    <a:cxn ang="0">
                      <a:pos x="480" y="888"/>
                    </a:cxn>
                    <a:cxn ang="0">
                      <a:pos x="0" y="861"/>
                    </a:cxn>
                    <a:cxn ang="0">
                      <a:pos x="14" y="0"/>
                    </a:cxn>
                    <a:cxn ang="0">
                      <a:pos x="489" y="26"/>
                    </a:cxn>
                    <a:cxn ang="0">
                      <a:pos x="480" y="888"/>
                    </a:cxn>
                  </a:cxnLst>
                  <a:rect l="0" t="0" r="r" b="b"/>
                  <a:pathLst>
                    <a:path w="489" h="888">
                      <a:moveTo>
                        <a:pt x="480" y="888"/>
                      </a:moveTo>
                      <a:lnTo>
                        <a:pt x="0" y="861"/>
                      </a:lnTo>
                      <a:lnTo>
                        <a:pt x="14" y="0"/>
                      </a:lnTo>
                      <a:lnTo>
                        <a:pt x="489" y="26"/>
                      </a:lnTo>
                      <a:lnTo>
                        <a:pt x="480" y="888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5" name="Freeform 31"/>
                <p:cNvSpPr>
                  <a:spLocks/>
                </p:cNvSpPr>
                <p:nvPr/>
              </p:nvSpPr>
              <p:spPr bwMode="auto">
                <a:xfrm>
                  <a:off x="2011" y="1465"/>
                  <a:ext cx="153" cy="220"/>
                </a:xfrm>
                <a:custGeom>
                  <a:avLst/>
                  <a:gdLst/>
                  <a:ahLst/>
                  <a:cxnLst>
                    <a:cxn ang="0">
                      <a:pos x="440" y="878"/>
                    </a:cxn>
                    <a:cxn ang="0">
                      <a:pos x="0" y="855"/>
                    </a:cxn>
                    <a:cxn ang="0">
                      <a:pos x="0" y="0"/>
                    </a:cxn>
                    <a:cxn ang="0">
                      <a:pos x="459" y="29"/>
                    </a:cxn>
                    <a:cxn ang="0">
                      <a:pos x="440" y="878"/>
                    </a:cxn>
                  </a:cxnLst>
                  <a:rect l="0" t="0" r="r" b="b"/>
                  <a:pathLst>
                    <a:path w="459" h="878">
                      <a:moveTo>
                        <a:pt x="440" y="878"/>
                      </a:moveTo>
                      <a:lnTo>
                        <a:pt x="0" y="855"/>
                      </a:lnTo>
                      <a:lnTo>
                        <a:pt x="0" y="0"/>
                      </a:lnTo>
                      <a:lnTo>
                        <a:pt x="459" y="29"/>
                      </a:lnTo>
                      <a:lnTo>
                        <a:pt x="440" y="878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6" name="Freeform 32"/>
                <p:cNvSpPr>
                  <a:spLocks/>
                </p:cNvSpPr>
                <p:nvPr/>
              </p:nvSpPr>
              <p:spPr bwMode="auto">
                <a:xfrm>
                  <a:off x="1862" y="1455"/>
                  <a:ext cx="150" cy="218"/>
                </a:xfrm>
                <a:custGeom>
                  <a:avLst/>
                  <a:gdLst/>
                  <a:ahLst/>
                  <a:cxnLst>
                    <a:cxn ang="0">
                      <a:pos x="446" y="871"/>
                    </a:cxn>
                    <a:cxn ang="0">
                      <a:pos x="1" y="830"/>
                    </a:cxn>
                    <a:cxn ang="0">
                      <a:pos x="0" y="0"/>
                    </a:cxn>
                    <a:cxn ang="0">
                      <a:pos x="450" y="36"/>
                    </a:cxn>
                    <a:cxn ang="0">
                      <a:pos x="446" y="871"/>
                    </a:cxn>
                  </a:cxnLst>
                  <a:rect l="0" t="0" r="r" b="b"/>
                  <a:pathLst>
                    <a:path w="450" h="871">
                      <a:moveTo>
                        <a:pt x="446" y="871"/>
                      </a:moveTo>
                      <a:lnTo>
                        <a:pt x="1" y="830"/>
                      </a:lnTo>
                      <a:lnTo>
                        <a:pt x="0" y="0"/>
                      </a:lnTo>
                      <a:lnTo>
                        <a:pt x="450" y="36"/>
                      </a:lnTo>
                      <a:lnTo>
                        <a:pt x="446" y="871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7" name="Freeform 33"/>
                <p:cNvSpPr>
                  <a:spLocks/>
                </p:cNvSpPr>
                <p:nvPr/>
              </p:nvSpPr>
              <p:spPr bwMode="auto">
                <a:xfrm>
                  <a:off x="1715" y="1446"/>
                  <a:ext cx="148" cy="223"/>
                </a:xfrm>
                <a:custGeom>
                  <a:avLst/>
                  <a:gdLst/>
                  <a:ahLst/>
                  <a:cxnLst>
                    <a:cxn ang="0">
                      <a:pos x="444" y="892"/>
                    </a:cxn>
                    <a:cxn ang="0">
                      <a:pos x="0" y="845"/>
                    </a:cxn>
                    <a:cxn ang="0">
                      <a:pos x="0" y="0"/>
                    </a:cxn>
                    <a:cxn ang="0">
                      <a:pos x="444" y="45"/>
                    </a:cxn>
                    <a:cxn ang="0">
                      <a:pos x="444" y="892"/>
                    </a:cxn>
                  </a:cxnLst>
                  <a:rect l="0" t="0" r="r" b="b"/>
                  <a:pathLst>
                    <a:path w="444" h="892">
                      <a:moveTo>
                        <a:pt x="444" y="892"/>
                      </a:moveTo>
                      <a:lnTo>
                        <a:pt x="0" y="845"/>
                      </a:lnTo>
                      <a:lnTo>
                        <a:pt x="0" y="0"/>
                      </a:lnTo>
                      <a:lnTo>
                        <a:pt x="444" y="45"/>
                      </a:lnTo>
                      <a:lnTo>
                        <a:pt x="444" y="892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8" name="Freeform 34"/>
                <p:cNvSpPr>
                  <a:spLocks/>
                </p:cNvSpPr>
                <p:nvPr/>
              </p:nvSpPr>
              <p:spPr bwMode="auto">
                <a:xfrm>
                  <a:off x="1570" y="1434"/>
                  <a:ext cx="145" cy="225"/>
                </a:xfrm>
                <a:custGeom>
                  <a:avLst/>
                  <a:gdLst/>
                  <a:ahLst/>
                  <a:cxnLst>
                    <a:cxn ang="0">
                      <a:pos x="434" y="901"/>
                    </a:cxn>
                    <a:cxn ang="0">
                      <a:pos x="2" y="842"/>
                    </a:cxn>
                    <a:cxn ang="0">
                      <a:pos x="0" y="0"/>
                    </a:cxn>
                    <a:cxn ang="0">
                      <a:pos x="434" y="54"/>
                    </a:cxn>
                    <a:cxn ang="0">
                      <a:pos x="434" y="901"/>
                    </a:cxn>
                  </a:cxnLst>
                  <a:rect l="0" t="0" r="r" b="b"/>
                  <a:pathLst>
                    <a:path w="434" h="901">
                      <a:moveTo>
                        <a:pt x="434" y="901"/>
                      </a:moveTo>
                      <a:lnTo>
                        <a:pt x="2" y="842"/>
                      </a:lnTo>
                      <a:lnTo>
                        <a:pt x="0" y="0"/>
                      </a:lnTo>
                      <a:lnTo>
                        <a:pt x="434" y="54"/>
                      </a:lnTo>
                      <a:lnTo>
                        <a:pt x="434" y="901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19" name="Freeform 35"/>
                <p:cNvSpPr>
                  <a:spLocks/>
                </p:cNvSpPr>
                <p:nvPr/>
              </p:nvSpPr>
              <p:spPr bwMode="auto">
                <a:xfrm>
                  <a:off x="1433" y="1416"/>
                  <a:ext cx="137" cy="229"/>
                </a:xfrm>
                <a:custGeom>
                  <a:avLst/>
                  <a:gdLst/>
                  <a:ahLst/>
                  <a:cxnLst>
                    <a:cxn ang="0">
                      <a:pos x="412" y="914"/>
                    </a:cxn>
                    <a:cxn ang="0">
                      <a:pos x="4" y="844"/>
                    </a:cxn>
                    <a:cxn ang="0">
                      <a:pos x="0" y="0"/>
                    </a:cxn>
                    <a:cxn ang="0">
                      <a:pos x="412" y="67"/>
                    </a:cxn>
                    <a:cxn ang="0">
                      <a:pos x="412" y="914"/>
                    </a:cxn>
                  </a:cxnLst>
                  <a:rect l="0" t="0" r="r" b="b"/>
                  <a:pathLst>
                    <a:path w="412" h="914">
                      <a:moveTo>
                        <a:pt x="412" y="914"/>
                      </a:moveTo>
                      <a:lnTo>
                        <a:pt x="4" y="844"/>
                      </a:lnTo>
                      <a:lnTo>
                        <a:pt x="0" y="0"/>
                      </a:lnTo>
                      <a:lnTo>
                        <a:pt x="412" y="67"/>
                      </a:lnTo>
                      <a:lnTo>
                        <a:pt x="412" y="91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0" name="Freeform 36"/>
                <p:cNvSpPr>
                  <a:spLocks/>
                </p:cNvSpPr>
                <p:nvPr/>
              </p:nvSpPr>
              <p:spPr bwMode="auto">
                <a:xfrm>
                  <a:off x="1304" y="1398"/>
                  <a:ext cx="129" cy="231"/>
                </a:xfrm>
                <a:custGeom>
                  <a:avLst/>
                  <a:gdLst/>
                  <a:ahLst/>
                  <a:cxnLst>
                    <a:cxn ang="0">
                      <a:pos x="388" y="925"/>
                    </a:cxn>
                    <a:cxn ang="0">
                      <a:pos x="0" y="843"/>
                    </a:cxn>
                    <a:cxn ang="0">
                      <a:pos x="0" y="0"/>
                    </a:cxn>
                    <a:cxn ang="0">
                      <a:pos x="388" y="81"/>
                    </a:cxn>
                    <a:cxn ang="0">
                      <a:pos x="388" y="925"/>
                    </a:cxn>
                  </a:cxnLst>
                  <a:rect l="0" t="0" r="r" b="b"/>
                  <a:pathLst>
                    <a:path w="388" h="925">
                      <a:moveTo>
                        <a:pt x="388" y="925"/>
                      </a:moveTo>
                      <a:lnTo>
                        <a:pt x="0" y="843"/>
                      </a:lnTo>
                      <a:lnTo>
                        <a:pt x="0" y="0"/>
                      </a:lnTo>
                      <a:lnTo>
                        <a:pt x="388" y="81"/>
                      </a:lnTo>
                      <a:lnTo>
                        <a:pt x="388" y="925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1" name="Freeform 37"/>
                <p:cNvSpPr>
                  <a:spLocks/>
                </p:cNvSpPr>
                <p:nvPr/>
              </p:nvSpPr>
              <p:spPr bwMode="auto">
                <a:xfrm>
                  <a:off x="1183" y="1376"/>
                  <a:ext cx="121" cy="222"/>
                </a:xfrm>
                <a:custGeom>
                  <a:avLst/>
                  <a:gdLst/>
                  <a:ahLst/>
                  <a:cxnLst>
                    <a:cxn ang="0">
                      <a:pos x="363" y="889"/>
                    </a:cxn>
                    <a:cxn ang="0">
                      <a:pos x="5" y="798"/>
                    </a:cxn>
                    <a:cxn ang="0">
                      <a:pos x="0" y="0"/>
                    </a:cxn>
                    <a:cxn ang="0">
                      <a:pos x="363" y="88"/>
                    </a:cxn>
                    <a:cxn ang="0">
                      <a:pos x="363" y="889"/>
                    </a:cxn>
                  </a:cxnLst>
                  <a:rect l="0" t="0" r="r" b="b"/>
                  <a:pathLst>
                    <a:path w="363" h="889">
                      <a:moveTo>
                        <a:pt x="363" y="889"/>
                      </a:moveTo>
                      <a:lnTo>
                        <a:pt x="5" y="798"/>
                      </a:lnTo>
                      <a:lnTo>
                        <a:pt x="0" y="0"/>
                      </a:lnTo>
                      <a:lnTo>
                        <a:pt x="363" y="88"/>
                      </a:lnTo>
                      <a:lnTo>
                        <a:pt x="363" y="889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2" name="Freeform 38"/>
                <p:cNvSpPr>
                  <a:spLocks/>
                </p:cNvSpPr>
                <p:nvPr/>
              </p:nvSpPr>
              <p:spPr bwMode="auto">
                <a:xfrm>
                  <a:off x="1079" y="1348"/>
                  <a:ext cx="104" cy="222"/>
                </a:xfrm>
                <a:custGeom>
                  <a:avLst/>
                  <a:gdLst/>
                  <a:ahLst/>
                  <a:cxnLst>
                    <a:cxn ang="0">
                      <a:pos x="312" y="886"/>
                    </a:cxn>
                    <a:cxn ang="0">
                      <a:pos x="0" y="777"/>
                    </a:cxn>
                    <a:cxn ang="0">
                      <a:pos x="0" y="0"/>
                    </a:cxn>
                    <a:cxn ang="0">
                      <a:pos x="312" y="107"/>
                    </a:cxn>
                    <a:cxn ang="0">
                      <a:pos x="312" y="886"/>
                    </a:cxn>
                  </a:cxnLst>
                  <a:rect l="0" t="0" r="r" b="b"/>
                  <a:pathLst>
                    <a:path w="312" h="886">
                      <a:moveTo>
                        <a:pt x="312" y="886"/>
                      </a:moveTo>
                      <a:lnTo>
                        <a:pt x="0" y="777"/>
                      </a:lnTo>
                      <a:lnTo>
                        <a:pt x="0" y="0"/>
                      </a:lnTo>
                      <a:lnTo>
                        <a:pt x="312" y="107"/>
                      </a:lnTo>
                      <a:lnTo>
                        <a:pt x="312" y="886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3" name="Freeform 39"/>
                <p:cNvSpPr>
                  <a:spLocks/>
                </p:cNvSpPr>
                <p:nvPr/>
              </p:nvSpPr>
              <p:spPr bwMode="auto">
                <a:xfrm>
                  <a:off x="998" y="1315"/>
                  <a:ext cx="82" cy="228"/>
                </a:xfrm>
                <a:custGeom>
                  <a:avLst/>
                  <a:gdLst/>
                  <a:ahLst/>
                  <a:cxnLst>
                    <a:cxn ang="0">
                      <a:pos x="245" y="914"/>
                    </a:cxn>
                    <a:cxn ang="0">
                      <a:pos x="3" y="777"/>
                    </a:cxn>
                    <a:cxn ang="0">
                      <a:pos x="0" y="0"/>
                    </a:cxn>
                    <a:cxn ang="0">
                      <a:pos x="245" y="135"/>
                    </a:cxn>
                    <a:cxn ang="0">
                      <a:pos x="245" y="914"/>
                    </a:cxn>
                  </a:cxnLst>
                  <a:rect l="0" t="0" r="r" b="b"/>
                  <a:pathLst>
                    <a:path w="245" h="914">
                      <a:moveTo>
                        <a:pt x="245" y="914"/>
                      </a:moveTo>
                      <a:lnTo>
                        <a:pt x="3" y="777"/>
                      </a:lnTo>
                      <a:lnTo>
                        <a:pt x="0" y="0"/>
                      </a:lnTo>
                      <a:lnTo>
                        <a:pt x="245" y="135"/>
                      </a:lnTo>
                      <a:lnTo>
                        <a:pt x="245" y="91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4" name="Freeform 40"/>
                <p:cNvSpPr>
                  <a:spLocks/>
                </p:cNvSpPr>
                <p:nvPr/>
              </p:nvSpPr>
              <p:spPr bwMode="auto">
                <a:xfrm>
                  <a:off x="968" y="1271"/>
                  <a:ext cx="30" cy="238"/>
                </a:xfrm>
                <a:custGeom>
                  <a:avLst/>
                  <a:gdLst/>
                  <a:ahLst/>
                  <a:cxnLst>
                    <a:cxn ang="0">
                      <a:pos x="91" y="954"/>
                    </a:cxn>
                    <a:cxn ang="0">
                      <a:pos x="0" y="806"/>
                    </a:cxn>
                    <a:cxn ang="0">
                      <a:pos x="0" y="0"/>
                    </a:cxn>
                    <a:cxn ang="0">
                      <a:pos x="91" y="175"/>
                    </a:cxn>
                    <a:cxn ang="0">
                      <a:pos x="91" y="954"/>
                    </a:cxn>
                  </a:cxnLst>
                  <a:rect l="0" t="0" r="r" b="b"/>
                  <a:pathLst>
                    <a:path w="91" h="954">
                      <a:moveTo>
                        <a:pt x="91" y="954"/>
                      </a:moveTo>
                      <a:lnTo>
                        <a:pt x="0" y="806"/>
                      </a:lnTo>
                      <a:lnTo>
                        <a:pt x="0" y="0"/>
                      </a:lnTo>
                      <a:lnTo>
                        <a:pt x="91" y="175"/>
                      </a:lnTo>
                      <a:lnTo>
                        <a:pt x="91" y="954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5" name="Freeform 41"/>
                <p:cNvSpPr>
                  <a:spLocks/>
                </p:cNvSpPr>
                <p:nvPr/>
              </p:nvSpPr>
              <p:spPr bwMode="auto">
                <a:xfrm>
                  <a:off x="977" y="1475"/>
                  <a:ext cx="3753" cy="220"/>
                </a:xfrm>
                <a:custGeom>
                  <a:avLst/>
                  <a:gdLst/>
                  <a:ahLst/>
                  <a:cxnLst>
                    <a:cxn ang="0">
                      <a:pos x="11257" y="11"/>
                    </a:cxn>
                    <a:cxn ang="0">
                      <a:pos x="11226" y="115"/>
                    </a:cxn>
                    <a:cxn ang="0">
                      <a:pos x="11131" y="214"/>
                    </a:cxn>
                    <a:cxn ang="0">
                      <a:pos x="10773" y="392"/>
                    </a:cxn>
                    <a:cxn ang="0">
                      <a:pos x="10220" y="542"/>
                    </a:cxn>
                    <a:cxn ang="0">
                      <a:pos x="9499" y="665"/>
                    </a:cxn>
                    <a:cxn ang="0">
                      <a:pos x="8648" y="759"/>
                    </a:cxn>
                    <a:cxn ang="0">
                      <a:pos x="7697" y="827"/>
                    </a:cxn>
                    <a:cxn ang="0">
                      <a:pos x="6680" y="867"/>
                    </a:cxn>
                    <a:cxn ang="0">
                      <a:pos x="6158" y="878"/>
                    </a:cxn>
                    <a:cxn ang="0">
                      <a:pos x="5629" y="881"/>
                    </a:cxn>
                    <a:cxn ang="0">
                      <a:pos x="3563" y="825"/>
                    </a:cxn>
                    <a:cxn ang="0">
                      <a:pos x="2614" y="757"/>
                    </a:cxn>
                    <a:cxn ang="0">
                      <a:pos x="1761" y="659"/>
                    </a:cxn>
                    <a:cxn ang="0">
                      <a:pos x="1043" y="536"/>
                    </a:cxn>
                    <a:cxn ang="0">
                      <a:pos x="486" y="385"/>
                    </a:cxn>
                    <a:cxn ang="0">
                      <a:pos x="128" y="207"/>
                    </a:cxn>
                    <a:cxn ang="0">
                      <a:pos x="34" y="10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257" h="881">
                      <a:moveTo>
                        <a:pt x="11257" y="11"/>
                      </a:moveTo>
                      <a:lnTo>
                        <a:pt x="11226" y="115"/>
                      </a:lnTo>
                      <a:lnTo>
                        <a:pt x="11131" y="214"/>
                      </a:lnTo>
                      <a:lnTo>
                        <a:pt x="10773" y="392"/>
                      </a:lnTo>
                      <a:lnTo>
                        <a:pt x="10220" y="542"/>
                      </a:lnTo>
                      <a:lnTo>
                        <a:pt x="9499" y="665"/>
                      </a:lnTo>
                      <a:lnTo>
                        <a:pt x="8648" y="759"/>
                      </a:lnTo>
                      <a:lnTo>
                        <a:pt x="7697" y="827"/>
                      </a:lnTo>
                      <a:lnTo>
                        <a:pt x="6680" y="867"/>
                      </a:lnTo>
                      <a:lnTo>
                        <a:pt x="6158" y="878"/>
                      </a:lnTo>
                      <a:lnTo>
                        <a:pt x="5629" y="881"/>
                      </a:lnTo>
                      <a:lnTo>
                        <a:pt x="3563" y="825"/>
                      </a:lnTo>
                      <a:lnTo>
                        <a:pt x="2614" y="757"/>
                      </a:lnTo>
                      <a:lnTo>
                        <a:pt x="1761" y="659"/>
                      </a:lnTo>
                      <a:lnTo>
                        <a:pt x="1043" y="536"/>
                      </a:lnTo>
                      <a:lnTo>
                        <a:pt x="486" y="385"/>
                      </a:lnTo>
                      <a:lnTo>
                        <a:pt x="128" y="207"/>
                      </a:lnTo>
                      <a:lnTo>
                        <a:pt x="34" y="10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968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6" name="Rectangle 42"/>
                <p:cNvSpPr>
                  <a:spLocks noChangeArrowheads="1"/>
                </p:cNvSpPr>
                <p:nvPr/>
              </p:nvSpPr>
              <p:spPr bwMode="auto">
                <a:xfrm>
                  <a:off x="2955" y="1082"/>
                  <a:ext cx="168" cy="208"/>
                </a:xfrm>
                <a:prstGeom prst="rect">
                  <a:avLst/>
                </a:prstGeom>
                <a:noFill/>
                <a:ln w="7938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7" name="Freeform 43"/>
                <p:cNvSpPr>
                  <a:spLocks/>
                </p:cNvSpPr>
                <p:nvPr/>
              </p:nvSpPr>
              <p:spPr bwMode="auto">
                <a:xfrm>
                  <a:off x="3122" y="1082"/>
                  <a:ext cx="174" cy="2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3" y="13"/>
                    </a:cxn>
                    <a:cxn ang="0">
                      <a:pos x="507" y="858"/>
                    </a:cxn>
                    <a:cxn ang="0">
                      <a:pos x="0" y="84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23" h="858">
                      <a:moveTo>
                        <a:pt x="0" y="0"/>
                      </a:moveTo>
                      <a:lnTo>
                        <a:pt x="523" y="13"/>
                      </a:lnTo>
                      <a:lnTo>
                        <a:pt x="507" y="858"/>
                      </a:lnTo>
                      <a:lnTo>
                        <a:pt x="0" y="8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8" name="Freeform 44"/>
                <p:cNvSpPr>
                  <a:spLocks/>
                </p:cNvSpPr>
                <p:nvPr/>
              </p:nvSpPr>
              <p:spPr bwMode="auto">
                <a:xfrm>
                  <a:off x="3290" y="1092"/>
                  <a:ext cx="171" cy="21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515" y="31"/>
                    </a:cxn>
                    <a:cxn ang="0">
                      <a:pos x="500" y="841"/>
                    </a:cxn>
                    <a:cxn ang="0">
                      <a:pos x="0" y="816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515" h="841">
                      <a:moveTo>
                        <a:pt x="6" y="0"/>
                      </a:moveTo>
                      <a:lnTo>
                        <a:pt x="515" y="31"/>
                      </a:lnTo>
                      <a:lnTo>
                        <a:pt x="500" y="841"/>
                      </a:lnTo>
                      <a:lnTo>
                        <a:pt x="0" y="816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29" name="Freeform 45"/>
                <p:cNvSpPr>
                  <a:spLocks/>
                </p:cNvSpPr>
                <p:nvPr/>
              </p:nvSpPr>
              <p:spPr bwMode="auto">
                <a:xfrm>
                  <a:off x="3456" y="1092"/>
                  <a:ext cx="161" cy="216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467" y="24"/>
                    </a:cxn>
                    <a:cxn ang="0">
                      <a:pos x="484" y="864"/>
                    </a:cxn>
                    <a:cxn ang="0">
                      <a:pos x="0" y="838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484" h="864">
                      <a:moveTo>
                        <a:pt x="12" y="0"/>
                      </a:moveTo>
                      <a:lnTo>
                        <a:pt x="467" y="24"/>
                      </a:lnTo>
                      <a:lnTo>
                        <a:pt x="484" y="864"/>
                      </a:lnTo>
                      <a:lnTo>
                        <a:pt x="0" y="838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0" name="Freeform 46"/>
                <p:cNvSpPr>
                  <a:spLocks/>
                </p:cNvSpPr>
                <p:nvPr/>
              </p:nvSpPr>
              <p:spPr bwMode="auto">
                <a:xfrm>
                  <a:off x="3614" y="1100"/>
                  <a:ext cx="161" cy="2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1" y="40"/>
                    </a:cxn>
                    <a:cxn ang="0">
                      <a:pos x="480" y="873"/>
                    </a:cxn>
                    <a:cxn ang="0">
                      <a:pos x="4" y="83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81" h="873">
                      <a:moveTo>
                        <a:pt x="0" y="0"/>
                      </a:moveTo>
                      <a:lnTo>
                        <a:pt x="481" y="40"/>
                      </a:lnTo>
                      <a:lnTo>
                        <a:pt x="480" y="873"/>
                      </a:lnTo>
                      <a:lnTo>
                        <a:pt x="4" y="8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1" name="Freeform 47"/>
                <p:cNvSpPr>
                  <a:spLocks/>
                </p:cNvSpPr>
                <p:nvPr/>
              </p:nvSpPr>
              <p:spPr bwMode="auto">
                <a:xfrm>
                  <a:off x="3772" y="1109"/>
                  <a:ext cx="157" cy="21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72" y="39"/>
                    </a:cxn>
                    <a:cxn ang="0">
                      <a:pos x="470" y="871"/>
                    </a:cxn>
                    <a:cxn ang="0">
                      <a:pos x="3" y="8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2" h="871">
                      <a:moveTo>
                        <a:pt x="0" y="0"/>
                      </a:moveTo>
                      <a:lnTo>
                        <a:pt x="472" y="39"/>
                      </a:lnTo>
                      <a:lnTo>
                        <a:pt x="470" y="871"/>
                      </a:lnTo>
                      <a:lnTo>
                        <a:pt x="3" y="8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2" name="Freeform 48"/>
                <p:cNvSpPr>
                  <a:spLocks/>
                </p:cNvSpPr>
                <p:nvPr/>
              </p:nvSpPr>
              <p:spPr bwMode="auto">
                <a:xfrm>
                  <a:off x="3929" y="1119"/>
                  <a:ext cx="153" cy="22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459" y="64"/>
                    </a:cxn>
                    <a:cxn ang="0">
                      <a:pos x="459" y="882"/>
                    </a:cxn>
                    <a:cxn ang="0">
                      <a:pos x="0" y="83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59" h="882">
                      <a:moveTo>
                        <a:pt x="2" y="0"/>
                      </a:moveTo>
                      <a:lnTo>
                        <a:pt x="459" y="64"/>
                      </a:lnTo>
                      <a:lnTo>
                        <a:pt x="459" y="882"/>
                      </a:lnTo>
                      <a:lnTo>
                        <a:pt x="0" y="83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3" name="Freeform 49"/>
                <p:cNvSpPr>
                  <a:spLocks/>
                </p:cNvSpPr>
                <p:nvPr/>
              </p:nvSpPr>
              <p:spPr bwMode="auto">
                <a:xfrm>
                  <a:off x="4082" y="1131"/>
                  <a:ext cx="149" cy="2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47" y="87"/>
                    </a:cxn>
                    <a:cxn ang="0">
                      <a:pos x="436" y="901"/>
                    </a:cxn>
                    <a:cxn ang="0">
                      <a:pos x="0" y="83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47" h="901">
                      <a:moveTo>
                        <a:pt x="0" y="0"/>
                      </a:moveTo>
                      <a:lnTo>
                        <a:pt x="447" y="87"/>
                      </a:lnTo>
                      <a:lnTo>
                        <a:pt x="436" y="901"/>
                      </a:lnTo>
                      <a:lnTo>
                        <a:pt x="0" y="8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4" name="Freeform 50"/>
                <p:cNvSpPr>
                  <a:spLocks/>
                </p:cNvSpPr>
                <p:nvPr/>
              </p:nvSpPr>
              <p:spPr bwMode="auto">
                <a:xfrm>
                  <a:off x="4227" y="1145"/>
                  <a:ext cx="140" cy="230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419" y="80"/>
                    </a:cxn>
                    <a:cxn ang="0">
                      <a:pos x="409" y="921"/>
                    </a:cxn>
                    <a:cxn ang="0">
                      <a:pos x="0" y="84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419" h="921">
                      <a:moveTo>
                        <a:pt x="3" y="0"/>
                      </a:moveTo>
                      <a:lnTo>
                        <a:pt x="419" y="80"/>
                      </a:lnTo>
                      <a:lnTo>
                        <a:pt x="409" y="921"/>
                      </a:lnTo>
                      <a:lnTo>
                        <a:pt x="0" y="84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5" name="Freeform 51"/>
                <p:cNvSpPr>
                  <a:spLocks/>
                </p:cNvSpPr>
                <p:nvPr/>
              </p:nvSpPr>
              <p:spPr bwMode="auto">
                <a:xfrm>
                  <a:off x="4361" y="1163"/>
                  <a:ext cx="133" cy="22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99" y="95"/>
                    </a:cxn>
                    <a:cxn ang="0">
                      <a:pos x="383" y="874"/>
                    </a:cxn>
                    <a:cxn ang="0">
                      <a:pos x="276" y="906"/>
                    </a:cxn>
                    <a:cxn ang="0">
                      <a:pos x="6" y="85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99" h="906">
                      <a:moveTo>
                        <a:pt x="0" y="0"/>
                      </a:moveTo>
                      <a:lnTo>
                        <a:pt x="399" y="95"/>
                      </a:lnTo>
                      <a:lnTo>
                        <a:pt x="383" y="874"/>
                      </a:lnTo>
                      <a:lnTo>
                        <a:pt x="276" y="906"/>
                      </a:lnTo>
                      <a:lnTo>
                        <a:pt x="6" y="85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6" name="Freeform 52"/>
                <p:cNvSpPr>
                  <a:spLocks/>
                </p:cNvSpPr>
                <p:nvPr/>
              </p:nvSpPr>
              <p:spPr bwMode="auto">
                <a:xfrm>
                  <a:off x="4489" y="1185"/>
                  <a:ext cx="111" cy="19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334" y="103"/>
                    </a:cxn>
                    <a:cxn ang="0">
                      <a:pos x="325" y="700"/>
                    </a:cxn>
                    <a:cxn ang="0">
                      <a:pos x="0" y="787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34" h="787">
                      <a:moveTo>
                        <a:pt x="7" y="0"/>
                      </a:moveTo>
                      <a:lnTo>
                        <a:pt x="334" y="103"/>
                      </a:lnTo>
                      <a:lnTo>
                        <a:pt x="325" y="700"/>
                      </a:lnTo>
                      <a:lnTo>
                        <a:pt x="0" y="78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7" name="Freeform 53"/>
                <p:cNvSpPr>
                  <a:spLocks/>
                </p:cNvSpPr>
                <p:nvPr/>
              </p:nvSpPr>
              <p:spPr bwMode="auto">
                <a:xfrm>
                  <a:off x="4597" y="1209"/>
                  <a:ext cx="90" cy="14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69" y="135"/>
                    </a:cxn>
                    <a:cxn ang="0">
                      <a:pos x="253" y="476"/>
                    </a:cxn>
                    <a:cxn ang="0">
                      <a:pos x="0" y="59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9" h="595">
                      <a:moveTo>
                        <a:pt x="0" y="0"/>
                      </a:moveTo>
                      <a:lnTo>
                        <a:pt x="269" y="135"/>
                      </a:lnTo>
                      <a:lnTo>
                        <a:pt x="253" y="476"/>
                      </a:lnTo>
                      <a:lnTo>
                        <a:pt x="0" y="5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8" name="Rectangle 54"/>
                <p:cNvSpPr>
                  <a:spLocks noChangeArrowheads="1"/>
                </p:cNvSpPr>
                <p:nvPr/>
              </p:nvSpPr>
              <p:spPr bwMode="auto">
                <a:xfrm>
                  <a:off x="2796" y="1082"/>
                  <a:ext cx="160" cy="207"/>
                </a:xfrm>
                <a:prstGeom prst="rect">
                  <a:avLst/>
                </a:prstGeom>
                <a:noFill/>
                <a:ln w="7938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39" name="Freeform 55"/>
                <p:cNvSpPr>
                  <a:spLocks/>
                </p:cNvSpPr>
                <p:nvPr/>
              </p:nvSpPr>
              <p:spPr bwMode="auto">
                <a:xfrm>
                  <a:off x="2632" y="1080"/>
                  <a:ext cx="162" cy="2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6" y="0"/>
                    </a:cxn>
                    <a:cxn ang="0">
                      <a:pos x="485" y="858"/>
                    </a:cxn>
                    <a:cxn ang="0">
                      <a:pos x="4" y="85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86" h="858">
                      <a:moveTo>
                        <a:pt x="0" y="0"/>
                      </a:moveTo>
                      <a:lnTo>
                        <a:pt x="486" y="0"/>
                      </a:lnTo>
                      <a:lnTo>
                        <a:pt x="485" y="858"/>
                      </a:lnTo>
                      <a:lnTo>
                        <a:pt x="4" y="8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0" name="Freeform 56"/>
                <p:cNvSpPr>
                  <a:spLocks/>
                </p:cNvSpPr>
                <p:nvPr/>
              </p:nvSpPr>
              <p:spPr bwMode="auto">
                <a:xfrm>
                  <a:off x="2470" y="1080"/>
                  <a:ext cx="164" cy="21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9" y="0"/>
                    </a:cxn>
                    <a:cxn ang="0">
                      <a:pos x="491" y="854"/>
                    </a:cxn>
                    <a:cxn ang="0">
                      <a:pos x="0" y="87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91" h="876">
                      <a:moveTo>
                        <a:pt x="0" y="0"/>
                      </a:moveTo>
                      <a:lnTo>
                        <a:pt x="489" y="0"/>
                      </a:lnTo>
                      <a:lnTo>
                        <a:pt x="491" y="854"/>
                      </a:lnTo>
                      <a:lnTo>
                        <a:pt x="0" y="8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1" name="Freeform 57"/>
                <p:cNvSpPr>
                  <a:spLocks/>
                </p:cNvSpPr>
                <p:nvPr/>
              </p:nvSpPr>
              <p:spPr bwMode="auto">
                <a:xfrm>
                  <a:off x="2310" y="1080"/>
                  <a:ext cx="161" cy="223"/>
                </a:xfrm>
                <a:custGeom>
                  <a:avLst/>
                  <a:gdLst/>
                  <a:ahLst/>
                  <a:cxnLst>
                    <a:cxn ang="0">
                      <a:pos x="483" y="0"/>
                    </a:cxn>
                    <a:cxn ang="0">
                      <a:pos x="0" y="23"/>
                    </a:cxn>
                    <a:cxn ang="0">
                      <a:pos x="8" y="893"/>
                    </a:cxn>
                    <a:cxn ang="0">
                      <a:pos x="483" y="869"/>
                    </a:cxn>
                    <a:cxn ang="0">
                      <a:pos x="483" y="0"/>
                    </a:cxn>
                  </a:cxnLst>
                  <a:rect l="0" t="0" r="r" b="b"/>
                  <a:pathLst>
                    <a:path w="483" h="893">
                      <a:moveTo>
                        <a:pt x="483" y="0"/>
                      </a:moveTo>
                      <a:lnTo>
                        <a:pt x="0" y="23"/>
                      </a:lnTo>
                      <a:lnTo>
                        <a:pt x="8" y="893"/>
                      </a:lnTo>
                      <a:lnTo>
                        <a:pt x="483" y="869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2" name="Freeform 58"/>
                <p:cNvSpPr>
                  <a:spLocks/>
                </p:cNvSpPr>
                <p:nvPr/>
              </p:nvSpPr>
              <p:spPr bwMode="auto">
                <a:xfrm>
                  <a:off x="2151" y="1086"/>
                  <a:ext cx="163" cy="222"/>
                </a:xfrm>
                <a:custGeom>
                  <a:avLst/>
                  <a:gdLst/>
                  <a:ahLst/>
                  <a:cxnLst>
                    <a:cxn ang="0">
                      <a:pos x="479" y="0"/>
                    </a:cxn>
                    <a:cxn ang="0">
                      <a:pos x="0" y="27"/>
                    </a:cxn>
                    <a:cxn ang="0">
                      <a:pos x="13" y="888"/>
                    </a:cxn>
                    <a:cxn ang="0">
                      <a:pos x="488" y="862"/>
                    </a:cxn>
                    <a:cxn ang="0">
                      <a:pos x="479" y="0"/>
                    </a:cxn>
                  </a:cxnLst>
                  <a:rect l="0" t="0" r="r" b="b"/>
                  <a:pathLst>
                    <a:path w="488" h="888">
                      <a:moveTo>
                        <a:pt x="479" y="0"/>
                      </a:moveTo>
                      <a:lnTo>
                        <a:pt x="0" y="27"/>
                      </a:lnTo>
                      <a:lnTo>
                        <a:pt x="13" y="888"/>
                      </a:lnTo>
                      <a:lnTo>
                        <a:pt x="488" y="862"/>
                      </a:lnTo>
                      <a:lnTo>
                        <a:pt x="479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3" name="Freeform 59"/>
                <p:cNvSpPr>
                  <a:spLocks/>
                </p:cNvSpPr>
                <p:nvPr/>
              </p:nvSpPr>
              <p:spPr bwMode="auto">
                <a:xfrm>
                  <a:off x="2004" y="1094"/>
                  <a:ext cx="152" cy="220"/>
                </a:xfrm>
                <a:custGeom>
                  <a:avLst/>
                  <a:gdLst/>
                  <a:ahLst/>
                  <a:cxnLst>
                    <a:cxn ang="0">
                      <a:pos x="439" y="0"/>
                    </a:cxn>
                    <a:cxn ang="0">
                      <a:pos x="0" y="23"/>
                    </a:cxn>
                    <a:cxn ang="0">
                      <a:pos x="0" y="878"/>
                    </a:cxn>
                    <a:cxn ang="0">
                      <a:pos x="458" y="848"/>
                    </a:cxn>
                    <a:cxn ang="0">
                      <a:pos x="439" y="0"/>
                    </a:cxn>
                  </a:cxnLst>
                  <a:rect l="0" t="0" r="r" b="b"/>
                  <a:pathLst>
                    <a:path w="458" h="878">
                      <a:moveTo>
                        <a:pt x="439" y="0"/>
                      </a:moveTo>
                      <a:lnTo>
                        <a:pt x="0" y="23"/>
                      </a:lnTo>
                      <a:lnTo>
                        <a:pt x="0" y="878"/>
                      </a:lnTo>
                      <a:lnTo>
                        <a:pt x="458" y="848"/>
                      </a:lnTo>
                      <a:lnTo>
                        <a:pt x="439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4" name="Freeform 60"/>
                <p:cNvSpPr>
                  <a:spLocks/>
                </p:cNvSpPr>
                <p:nvPr/>
              </p:nvSpPr>
              <p:spPr bwMode="auto">
                <a:xfrm>
                  <a:off x="1854" y="1106"/>
                  <a:ext cx="150" cy="218"/>
                </a:xfrm>
                <a:custGeom>
                  <a:avLst/>
                  <a:gdLst/>
                  <a:ahLst/>
                  <a:cxnLst>
                    <a:cxn ang="0">
                      <a:pos x="446" y="0"/>
                    </a:cxn>
                    <a:cxn ang="0">
                      <a:pos x="2" y="41"/>
                    </a:cxn>
                    <a:cxn ang="0">
                      <a:pos x="0" y="871"/>
                    </a:cxn>
                    <a:cxn ang="0">
                      <a:pos x="450" y="835"/>
                    </a:cxn>
                    <a:cxn ang="0">
                      <a:pos x="446" y="0"/>
                    </a:cxn>
                  </a:cxnLst>
                  <a:rect l="0" t="0" r="r" b="b"/>
                  <a:pathLst>
                    <a:path w="450" h="871">
                      <a:moveTo>
                        <a:pt x="446" y="0"/>
                      </a:moveTo>
                      <a:lnTo>
                        <a:pt x="2" y="41"/>
                      </a:lnTo>
                      <a:lnTo>
                        <a:pt x="0" y="871"/>
                      </a:lnTo>
                      <a:lnTo>
                        <a:pt x="450" y="835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5" name="Freeform 61"/>
                <p:cNvSpPr>
                  <a:spLocks/>
                </p:cNvSpPr>
                <p:nvPr/>
              </p:nvSpPr>
              <p:spPr bwMode="auto">
                <a:xfrm>
                  <a:off x="1708" y="1111"/>
                  <a:ext cx="147" cy="223"/>
                </a:xfrm>
                <a:custGeom>
                  <a:avLst/>
                  <a:gdLst/>
                  <a:ahLst/>
                  <a:cxnLst>
                    <a:cxn ang="0">
                      <a:pos x="443" y="0"/>
                    </a:cxn>
                    <a:cxn ang="0">
                      <a:pos x="0" y="47"/>
                    </a:cxn>
                    <a:cxn ang="0">
                      <a:pos x="0" y="891"/>
                    </a:cxn>
                    <a:cxn ang="0">
                      <a:pos x="443" y="847"/>
                    </a:cxn>
                    <a:cxn ang="0">
                      <a:pos x="443" y="0"/>
                    </a:cxn>
                  </a:cxnLst>
                  <a:rect l="0" t="0" r="r" b="b"/>
                  <a:pathLst>
                    <a:path w="443" h="891">
                      <a:moveTo>
                        <a:pt x="443" y="0"/>
                      </a:moveTo>
                      <a:lnTo>
                        <a:pt x="0" y="47"/>
                      </a:lnTo>
                      <a:lnTo>
                        <a:pt x="0" y="891"/>
                      </a:lnTo>
                      <a:lnTo>
                        <a:pt x="443" y="847"/>
                      </a:lnTo>
                      <a:lnTo>
                        <a:pt x="443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6" name="Freeform 62"/>
                <p:cNvSpPr>
                  <a:spLocks/>
                </p:cNvSpPr>
                <p:nvPr/>
              </p:nvSpPr>
              <p:spPr bwMode="auto">
                <a:xfrm>
                  <a:off x="1563" y="1121"/>
                  <a:ext cx="145" cy="225"/>
                </a:xfrm>
                <a:custGeom>
                  <a:avLst/>
                  <a:gdLst/>
                  <a:ahLst/>
                  <a:cxnLst>
                    <a:cxn ang="0">
                      <a:pos x="435" y="0"/>
                    </a:cxn>
                    <a:cxn ang="0">
                      <a:pos x="3" y="59"/>
                    </a:cxn>
                    <a:cxn ang="0">
                      <a:pos x="0" y="901"/>
                    </a:cxn>
                    <a:cxn ang="0">
                      <a:pos x="435" y="847"/>
                    </a:cxn>
                    <a:cxn ang="0">
                      <a:pos x="435" y="0"/>
                    </a:cxn>
                  </a:cxnLst>
                  <a:rect l="0" t="0" r="r" b="b"/>
                  <a:pathLst>
                    <a:path w="435" h="901">
                      <a:moveTo>
                        <a:pt x="435" y="0"/>
                      </a:moveTo>
                      <a:lnTo>
                        <a:pt x="3" y="59"/>
                      </a:lnTo>
                      <a:lnTo>
                        <a:pt x="0" y="901"/>
                      </a:lnTo>
                      <a:lnTo>
                        <a:pt x="435" y="847"/>
                      </a:lnTo>
                      <a:lnTo>
                        <a:pt x="435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7" name="Freeform 63"/>
                <p:cNvSpPr>
                  <a:spLocks/>
                </p:cNvSpPr>
                <p:nvPr/>
              </p:nvSpPr>
              <p:spPr bwMode="auto">
                <a:xfrm>
                  <a:off x="1425" y="1135"/>
                  <a:ext cx="138" cy="228"/>
                </a:xfrm>
                <a:custGeom>
                  <a:avLst/>
                  <a:gdLst/>
                  <a:ahLst/>
                  <a:cxnLst>
                    <a:cxn ang="0">
                      <a:pos x="412" y="0"/>
                    </a:cxn>
                    <a:cxn ang="0">
                      <a:pos x="4" y="70"/>
                    </a:cxn>
                    <a:cxn ang="0">
                      <a:pos x="0" y="914"/>
                    </a:cxn>
                    <a:cxn ang="0">
                      <a:pos x="412" y="847"/>
                    </a:cxn>
                    <a:cxn ang="0">
                      <a:pos x="412" y="0"/>
                    </a:cxn>
                  </a:cxnLst>
                  <a:rect l="0" t="0" r="r" b="b"/>
                  <a:pathLst>
                    <a:path w="412" h="914">
                      <a:moveTo>
                        <a:pt x="412" y="0"/>
                      </a:moveTo>
                      <a:lnTo>
                        <a:pt x="4" y="70"/>
                      </a:lnTo>
                      <a:lnTo>
                        <a:pt x="0" y="914"/>
                      </a:lnTo>
                      <a:lnTo>
                        <a:pt x="412" y="847"/>
                      </a:lnTo>
                      <a:lnTo>
                        <a:pt x="412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8" name="Freeform 64"/>
                <p:cNvSpPr>
                  <a:spLocks/>
                </p:cNvSpPr>
                <p:nvPr/>
              </p:nvSpPr>
              <p:spPr bwMode="auto">
                <a:xfrm>
                  <a:off x="1296" y="1151"/>
                  <a:ext cx="129" cy="231"/>
                </a:xfrm>
                <a:custGeom>
                  <a:avLst/>
                  <a:gdLst/>
                  <a:ahLst/>
                  <a:cxnLst>
                    <a:cxn ang="0">
                      <a:pos x="388" y="0"/>
                    </a:cxn>
                    <a:cxn ang="0">
                      <a:pos x="0" y="82"/>
                    </a:cxn>
                    <a:cxn ang="0">
                      <a:pos x="0" y="925"/>
                    </a:cxn>
                    <a:cxn ang="0">
                      <a:pos x="388" y="844"/>
                    </a:cxn>
                    <a:cxn ang="0">
                      <a:pos x="388" y="0"/>
                    </a:cxn>
                  </a:cxnLst>
                  <a:rect l="0" t="0" r="r" b="b"/>
                  <a:pathLst>
                    <a:path w="388" h="925">
                      <a:moveTo>
                        <a:pt x="388" y="0"/>
                      </a:moveTo>
                      <a:lnTo>
                        <a:pt x="0" y="82"/>
                      </a:lnTo>
                      <a:lnTo>
                        <a:pt x="0" y="925"/>
                      </a:lnTo>
                      <a:lnTo>
                        <a:pt x="388" y="844"/>
                      </a:lnTo>
                      <a:lnTo>
                        <a:pt x="388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49" name="Freeform 65"/>
                <p:cNvSpPr>
                  <a:spLocks/>
                </p:cNvSpPr>
                <p:nvPr/>
              </p:nvSpPr>
              <p:spPr bwMode="auto">
                <a:xfrm>
                  <a:off x="1170" y="1165"/>
                  <a:ext cx="128" cy="226"/>
                </a:xfrm>
                <a:custGeom>
                  <a:avLst/>
                  <a:gdLst/>
                  <a:ahLst/>
                  <a:cxnLst>
                    <a:cxn ang="0">
                      <a:pos x="382" y="0"/>
                    </a:cxn>
                    <a:cxn ang="0">
                      <a:pos x="0" y="87"/>
                    </a:cxn>
                    <a:cxn ang="0">
                      <a:pos x="17" y="850"/>
                    </a:cxn>
                    <a:cxn ang="0">
                      <a:pos x="195" y="905"/>
                    </a:cxn>
                    <a:cxn ang="0">
                      <a:pos x="377" y="866"/>
                    </a:cxn>
                    <a:cxn ang="0">
                      <a:pos x="382" y="0"/>
                    </a:cxn>
                  </a:cxnLst>
                  <a:rect l="0" t="0" r="r" b="b"/>
                  <a:pathLst>
                    <a:path w="382" h="905">
                      <a:moveTo>
                        <a:pt x="382" y="0"/>
                      </a:moveTo>
                      <a:lnTo>
                        <a:pt x="0" y="87"/>
                      </a:lnTo>
                      <a:lnTo>
                        <a:pt x="17" y="850"/>
                      </a:lnTo>
                      <a:lnTo>
                        <a:pt x="195" y="905"/>
                      </a:lnTo>
                      <a:lnTo>
                        <a:pt x="377" y="866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50" name="Freeform 66"/>
                <p:cNvSpPr>
                  <a:spLocks/>
                </p:cNvSpPr>
                <p:nvPr/>
              </p:nvSpPr>
              <p:spPr bwMode="auto">
                <a:xfrm>
                  <a:off x="1067" y="1185"/>
                  <a:ext cx="111" cy="192"/>
                </a:xfrm>
                <a:custGeom>
                  <a:avLst/>
                  <a:gdLst/>
                  <a:ahLst/>
                  <a:cxnLst>
                    <a:cxn ang="0">
                      <a:pos x="334" y="0"/>
                    </a:cxn>
                    <a:cxn ang="0">
                      <a:pos x="0" y="128"/>
                    </a:cxn>
                    <a:cxn ang="0">
                      <a:pos x="16" y="643"/>
                    </a:cxn>
                    <a:cxn ang="0">
                      <a:pos x="327" y="771"/>
                    </a:cxn>
                    <a:cxn ang="0">
                      <a:pos x="334" y="0"/>
                    </a:cxn>
                  </a:cxnLst>
                  <a:rect l="0" t="0" r="r" b="b"/>
                  <a:pathLst>
                    <a:path w="334" h="771">
                      <a:moveTo>
                        <a:pt x="334" y="0"/>
                      </a:moveTo>
                      <a:lnTo>
                        <a:pt x="0" y="128"/>
                      </a:lnTo>
                      <a:lnTo>
                        <a:pt x="16" y="643"/>
                      </a:lnTo>
                      <a:lnTo>
                        <a:pt x="327" y="771"/>
                      </a:lnTo>
                      <a:lnTo>
                        <a:pt x="334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  <p:sp>
              <p:nvSpPr>
                <p:cNvPr id="251" name="Freeform 67"/>
                <p:cNvSpPr>
                  <a:spLocks/>
                </p:cNvSpPr>
                <p:nvPr/>
              </p:nvSpPr>
              <p:spPr bwMode="auto">
                <a:xfrm>
                  <a:off x="960" y="1270"/>
                  <a:ext cx="30" cy="44"/>
                </a:xfrm>
                <a:custGeom>
                  <a:avLst/>
                  <a:gdLst/>
                  <a:ahLst/>
                  <a:cxnLst>
                    <a:cxn ang="0">
                      <a:pos x="90" y="0"/>
                    </a:cxn>
                    <a:cxn ang="0">
                      <a:pos x="0" y="149"/>
                    </a:cxn>
                    <a:cxn ang="0">
                      <a:pos x="75" y="176"/>
                    </a:cxn>
                    <a:cxn ang="0">
                      <a:pos x="90" y="0"/>
                    </a:cxn>
                  </a:cxnLst>
                  <a:rect l="0" t="0" r="r" b="b"/>
                  <a:pathLst>
                    <a:path w="90" h="176">
                      <a:moveTo>
                        <a:pt x="90" y="0"/>
                      </a:moveTo>
                      <a:lnTo>
                        <a:pt x="0" y="149"/>
                      </a:lnTo>
                      <a:lnTo>
                        <a:pt x="75" y="176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192" name="Arc 68"/>
              <p:cNvSpPr>
                <a:spLocks/>
              </p:cNvSpPr>
              <p:nvPr/>
            </p:nvSpPr>
            <p:spPr bwMode="auto">
              <a:xfrm>
                <a:off x="1563687" y="2590482"/>
                <a:ext cx="1276350" cy="266742"/>
              </a:xfrm>
              <a:custGeom>
                <a:avLst/>
                <a:gdLst>
                  <a:gd name="G0" fmla="+- 21600 0 0"/>
                  <a:gd name="G1" fmla="+- 0 0 0"/>
                  <a:gd name="G2" fmla="+- 21600 0 0"/>
                  <a:gd name="T0" fmla="*/ 21600 w 21600"/>
                  <a:gd name="T1" fmla="*/ 21600 h 21600"/>
                  <a:gd name="T2" fmla="*/ 0 w 21600"/>
                  <a:gd name="T3" fmla="*/ 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stealth" w="med" len="lg"/>
                <a:tailEnd type="stealth" w="med" len="lg"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93" name="Arc 69"/>
              <p:cNvSpPr>
                <a:spLocks/>
              </p:cNvSpPr>
              <p:nvPr/>
            </p:nvSpPr>
            <p:spPr bwMode="auto">
              <a:xfrm>
                <a:off x="6343651" y="2552376"/>
                <a:ext cx="1276350" cy="266742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stealth" w="med" len="lg"/>
                <a:tailEnd type="stealth" w="med" len="lg"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125969" name="Rectangle 70"/>
              <p:cNvSpPr>
                <a:spLocks noChangeArrowheads="1"/>
              </p:cNvSpPr>
              <p:nvPr/>
            </p:nvSpPr>
            <p:spPr bwMode="auto">
              <a:xfrm>
                <a:off x="1527175" y="2913063"/>
                <a:ext cx="1709738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1536 time slots</a:t>
                </a:r>
              </a:p>
            </p:txBody>
          </p:sp>
          <p:sp>
            <p:nvSpPr>
              <p:cNvPr id="125970" name="Rectangle 71"/>
              <p:cNvSpPr>
                <a:spLocks noChangeArrowheads="1"/>
              </p:cNvSpPr>
              <p:nvPr/>
            </p:nvSpPr>
            <p:spPr bwMode="auto">
              <a:xfrm>
                <a:off x="6499225" y="2836863"/>
                <a:ext cx="1284288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12 seconds</a:t>
                </a:r>
              </a:p>
            </p:txBody>
          </p:sp>
        </p:grpSp>
        <p:sp>
          <p:nvSpPr>
            <p:cNvPr id="125960" name="Rectangle 63"/>
            <p:cNvSpPr>
              <a:spLocks noChangeArrowheads="1"/>
            </p:cNvSpPr>
            <p:nvPr/>
          </p:nvSpPr>
          <p:spPr bwMode="auto">
            <a:xfrm>
              <a:off x="3856100" y="2996952"/>
              <a:ext cx="1343586" cy="36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TIME SLOTS</a:t>
              </a:r>
            </a:p>
          </p:txBody>
        </p:sp>
      </p:grpSp>
      <p:sp>
        <p:nvSpPr>
          <p:cNvPr id="257" name="TextBox 256"/>
          <p:cNvSpPr txBox="1">
            <a:spLocks noChangeArrowheads="1"/>
          </p:cNvSpPr>
          <p:nvPr/>
        </p:nvSpPr>
        <p:spPr bwMode="auto">
          <a:xfrm>
            <a:off x="36513" y="5445125"/>
            <a:ext cx="2589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1800"/>
              <a:t>(Time slot = 7.8125 msec)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726108" y="2439925"/>
            <a:ext cx="2428836" cy="1134618"/>
            <a:chOff x="5726108" y="2439925"/>
            <a:chExt cx="2428836" cy="1134618"/>
          </a:xfrm>
        </p:grpSpPr>
        <p:sp>
          <p:nvSpPr>
            <p:cNvPr id="3" name="Cloud Callout 2"/>
            <p:cNvSpPr/>
            <p:nvPr/>
          </p:nvSpPr>
          <p:spPr bwMode="auto">
            <a:xfrm rot="11174763">
              <a:off x="5726108" y="2439925"/>
              <a:ext cx="2428836" cy="1134618"/>
            </a:xfrm>
            <a:prstGeom prst="cloudCallou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741687" y="2776532"/>
              <a:ext cx="23447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396,288 pulses per frame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120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/>
    </p:bldLst>
  </p:timing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BD28AB8-2528-465C-81EF-CDFD686B5AB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849b990-5f49-4754-9b71-10ab8b44beb8"/>
    <ds:schemaRef ds:uri="http://www.w3.org/XML/1998/namespace"/>
    <ds:schemaRef ds:uri="http://purl.org/dc/dcmitype/"/>
    <ds:schemaRef ds:uri="http://schemas.microsoft.com/sharepoint/v3"/>
    <ds:schemaRef ds:uri="4e4e7067-1b66-4815-83c0-e5717f015141"/>
  </ds:schemaRefs>
</ds:datastoreItem>
</file>

<file path=customXml/itemProps2.xml><?xml version="1.0" encoding="utf-8"?>
<ds:datastoreItem xmlns:ds="http://schemas.openxmlformats.org/officeDocument/2006/customXml" ds:itemID="{493BD049-0B5E-41F5-A700-1FB3B065E1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4e7067-1b66-4815-83c0-e5717f015141"/>
    <ds:schemaRef ds:uri="f9c68e3b-b0b8-4bfd-804b-9cf766a9dac6"/>
    <ds:schemaRef ds:uri="957318fd-b9ae-4514-bc89-1e58a16772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283E10F-B7F1-4B4F-AF31-8AB818C04BC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11588</TotalTime>
  <Words>1461</Words>
  <Application>Microsoft Office PowerPoint</Application>
  <PresentationFormat>On-screen Show (4:3)</PresentationFormat>
  <Paragraphs>179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Clearance to Operate</vt:lpstr>
      <vt:lpstr>Clearance to Operate</vt:lpstr>
      <vt:lpstr>Time Slot Duty Factor (TSDF)</vt:lpstr>
      <vt:lpstr>TDMA Breakdown &amp; TSDF</vt:lpstr>
      <vt:lpstr>Time Slot Duty Factor (TSDF)</vt:lpstr>
      <vt:lpstr>TSDF and Deconfliction Process</vt:lpstr>
      <vt:lpstr>De-confliction Process</vt:lpstr>
      <vt:lpstr>PowerPoint Presentation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clifford.ac</cp:lastModifiedBy>
  <cp:revision>419</cp:revision>
  <dcterms:created xsi:type="dcterms:W3CDTF">2011-01-05T13:27:31Z</dcterms:created>
  <dcterms:modified xsi:type="dcterms:W3CDTF">2021-02-10T22:36:29Z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