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5"/>
  </p:sldMasterIdLst>
  <p:notesMasterIdLst>
    <p:notesMasterId r:id="rId18"/>
  </p:notesMasterIdLst>
  <p:handoutMasterIdLst>
    <p:handoutMasterId r:id="rId19"/>
  </p:handoutMasterIdLst>
  <p:sldIdLst>
    <p:sldId id="258" r:id="rId6"/>
    <p:sldId id="288" r:id="rId7"/>
    <p:sldId id="267" r:id="rId8"/>
    <p:sldId id="289" r:id="rId9"/>
    <p:sldId id="332" r:id="rId10"/>
    <p:sldId id="322" r:id="rId11"/>
    <p:sldId id="323" r:id="rId12"/>
    <p:sldId id="324" r:id="rId13"/>
    <p:sldId id="325" r:id="rId14"/>
    <p:sldId id="313" r:id="rId15"/>
    <p:sldId id="303" r:id="rId16"/>
    <p:sldId id="307" r:id="rId17"/>
  </p:sldIdLst>
  <p:sldSz cx="9144000" cy="6858000" type="screen4x3"/>
  <p:notesSz cx="6985000" cy="9271000"/>
  <p:defaultTextStyle>
    <a:defPPr>
      <a:defRPr lang="en-CA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00FF98"/>
    <a:srgbClr val="FF9900"/>
    <a:srgbClr val="FF5050"/>
    <a:srgbClr val="FFFF99"/>
    <a:srgbClr val="99FF99"/>
    <a:srgbClr val="0000FF"/>
    <a:srgbClr val="00E063"/>
    <a:srgbClr val="9966F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E617BC-6C2D-4A23-9DD0-EBC33A779F32}" v="397" dt="2021-02-08T15:35:22.2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2727" autoAdjust="0"/>
    <p:restoredTop sz="71671" autoAdjust="0"/>
  </p:normalViewPr>
  <p:slideViewPr>
    <p:cSldViewPr>
      <p:cViewPr varScale="1">
        <p:scale>
          <a:sx n="64" d="100"/>
          <a:sy n="64" d="100"/>
        </p:scale>
        <p:origin x="1445" y="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587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eppard MS JE@MCC RJOC(A)@Defence O365" userId="S::justin.sheppard@ecn.forces.gc.ca::046012a4-b312-4c37-863d-653c3913ec98" providerId="AD" clId="Web-{1AE617BC-6C2D-4A23-9DD0-EBC33A779F32}"/>
    <pc:docChg chg="modSld">
      <pc:chgData name="Sheppard MS JE@MCC RJOC(A)@Defence O365" userId="S::justin.sheppard@ecn.forces.gc.ca::046012a4-b312-4c37-863d-653c3913ec98" providerId="AD" clId="Web-{1AE617BC-6C2D-4A23-9DD0-EBC33A779F32}" dt="2021-02-08T15:35:21.800" v="226" actId="20577"/>
      <pc:docMkLst>
        <pc:docMk/>
      </pc:docMkLst>
      <pc:sldChg chg="modSp">
        <pc:chgData name="Sheppard MS JE@MCC RJOC(A)@Defence O365" userId="S::justin.sheppard@ecn.forces.gc.ca::046012a4-b312-4c37-863d-653c3913ec98" providerId="AD" clId="Web-{1AE617BC-6C2D-4A23-9DD0-EBC33A779F32}" dt="2021-02-08T15:23:14.063" v="3" actId="20577"/>
        <pc:sldMkLst>
          <pc:docMk/>
          <pc:sldMk cId="0" sldId="258"/>
        </pc:sldMkLst>
        <pc:spChg chg="mod">
          <ac:chgData name="Sheppard MS JE@MCC RJOC(A)@Defence O365" userId="S::justin.sheppard@ecn.forces.gc.ca::046012a4-b312-4c37-863d-653c3913ec98" providerId="AD" clId="Web-{1AE617BC-6C2D-4A23-9DD0-EBC33A779F32}" dt="2021-02-08T15:23:09.625" v="1" actId="20577"/>
          <ac:spMkLst>
            <pc:docMk/>
            <pc:sldMk cId="0" sldId="258"/>
            <ac:spMk id="7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1AE617BC-6C2D-4A23-9DD0-EBC33A779F32}" dt="2021-02-08T15:23:14.063" v="3" actId="20577"/>
          <ac:spMkLst>
            <pc:docMk/>
            <pc:sldMk cId="0" sldId="258"/>
            <ac:spMk id="11" creationId="{4E375B69-8A08-4F5C-95BB-46ED48E1593F}"/>
          </ac:spMkLst>
        </pc:spChg>
      </pc:sldChg>
      <pc:sldChg chg="modSp">
        <pc:chgData name="Sheppard MS JE@MCC RJOC(A)@Defence O365" userId="S::justin.sheppard@ecn.forces.gc.ca::046012a4-b312-4c37-863d-653c3913ec98" providerId="AD" clId="Web-{1AE617BC-6C2D-4A23-9DD0-EBC33A779F32}" dt="2021-02-08T15:27:47.939" v="98" actId="1076"/>
        <pc:sldMkLst>
          <pc:docMk/>
          <pc:sldMk cId="1587703502" sldId="267"/>
        </pc:sldMkLst>
        <pc:spChg chg="mod">
          <ac:chgData name="Sheppard MS JE@MCC RJOC(A)@Defence O365" userId="S::justin.sheppard@ecn.forces.gc.ca::046012a4-b312-4c37-863d-653c3913ec98" providerId="AD" clId="Web-{1AE617BC-6C2D-4A23-9DD0-EBC33A779F32}" dt="2021-02-08T15:26:12.204" v="64" actId="20577"/>
          <ac:spMkLst>
            <pc:docMk/>
            <pc:sldMk cId="1587703502" sldId="267"/>
            <ac:spMk id="3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1AE617BC-6C2D-4A23-9DD0-EBC33A779F32}" dt="2021-02-08T15:27:47.939" v="98" actId="1076"/>
          <ac:spMkLst>
            <pc:docMk/>
            <pc:sldMk cId="1587703502" sldId="267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1AE617BC-6C2D-4A23-9DD0-EBC33A779F32}" dt="2021-02-08T15:23:03.657" v="0" actId="20577"/>
        <pc:sldMkLst>
          <pc:docMk/>
          <pc:sldMk cId="1018954970" sldId="288"/>
        </pc:sldMkLst>
        <pc:spChg chg="mod">
          <ac:chgData name="Sheppard MS JE@MCC RJOC(A)@Defence O365" userId="S::justin.sheppard@ecn.forces.gc.ca::046012a4-b312-4c37-863d-653c3913ec98" providerId="AD" clId="Web-{1AE617BC-6C2D-4A23-9DD0-EBC33A779F32}" dt="2021-02-08T15:23:03.657" v="0" actId="20577"/>
          <ac:spMkLst>
            <pc:docMk/>
            <pc:sldMk cId="1018954970" sldId="288"/>
            <ac:spMk id="4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1AE617BC-6C2D-4A23-9DD0-EBC33A779F32}" dt="2021-02-08T15:27:33.892" v="97" actId="1076"/>
        <pc:sldMkLst>
          <pc:docMk/>
          <pc:sldMk cId="1251806590" sldId="289"/>
        </pc:sldMkLst>
        <pc:spChg chg="mod">
          <ac:chgData name="Sheppard MS JE@MCC RJOC(A)@Defence O365" userId="S::justin.sheppard@ecn.forces.gc.ca::046012a4-b312-4c37-863d-653c3913ec98" providerId="AD" clId="Web-{1AE617BC-6C2D-4A23-9DD0-EBC33A779F32}" dt="2021-02-08T15:27:33.892" v="97" actId="1076"/>
          <ac:spMkLst>
            <pc:docMk/>
            <pc:sldMk cId="1251806590" sldId="289"/>
            <ac:spMk id="5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1AE617BC-6C2D-4A23-9DD0-EBC33A779F32}" dt="2021-02-08T15:27:07.095" v="93" actId="20577"/>
          <ac:spMkLst>
            <pc:docMk/>
            <pc:sldMk cId="1251806590" sldId="289"/>
            <ac:spMk id="8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1AE617BC-6C2D-4A23-9DD0-EBC33A779F32}" dt="2021-02-08T15:35:13.753" v="225" actId="1076"/>
        <pc:sldMkLst>
          <pc:docMk/>
          <pc:sldMk cId="232699226" sldId="303"/>
        </pc:sldMkLst>
        <pc:spChg chg="mod">
          <ac:chgData name="Sheppard MS JE@MCC RJOC(A)@Defence O365" userId="S::justin.sheppard@ecn.forces.gc.ca::046012a4-b312-4c37-863d-653c3913ec98" providerId="AD" clId="Web-{1AE617BC-6C2D-4A23-9DD0-EBC33A779F32}" dt="2021-02-08T15:35:13.753" v="225" actId="1076"/>
          <ac:spMkLst>
            <pc:docMk/>
            <pc:sldMk cId="232699226" sldId="303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1AE617BC-6C2D-4A23-9DD0-EBC33A779F32}" dt="2021-02-08T15:35:21.800" v="226" actId="20577"/>
        <pc:sldMkLst>
          <pc:docMk/>
          <pc:sldMk cId="3118391297" sldId="307"/>
        </pc:sldMkLst>
        <pc:spChg chg="mod">
          <ac:chgData name="Sheppard MS JE@MCC RJOC(A)@Defence O365" userId="S::justin.sheppard@ecn.forces.gc.ca::046012a4-b312-4c37-863d-653c3913ec98" providerId="AD" clId="Web-{1AE617BC-6C2D-4A23-9DD0-EBC33A779F32}" dt="2021-02-08T15:35:21.800" v="226" actId="20577"/>
          <ac:spMkLst>
            <pc:docMk/>
            <pc:sldMk cId="3118391297" sldId="307"/>
            <ac:spMk id="4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1AE617BC-6C2D-4A23-9DD0-EBC33A779F32}" dt="2021-02-08T15:35:01.394" v="223" actId="20577"/>
        <pc:sldMkLst>
          <pc:docMk/>
          <pc:sldMk cId="2325126415" sldId="313"/>
        </pc:sldMkLst>
        <pc:spChg chg="mod">
          <ac:chgData name="Sheppard MS JE@MCC RJOC(A)@Defence O365" userId="S::justin.sheppard@ecn.forces.gc.ca::046012a4-b312-4c37-863d-653c3913ec98" providerId="AD" clId="Web-{1AE617BC-6C2D-4A23-9DD0-EBC33A779F32}" dt="2021-02-08T15:35:01.394" v="223" actId="20577"/>
          <ac:spMkLst>
            <pc:docMk/>
            <pc:sldMk cId="2325126415" sldId="313"/>
            <ac:spMk id="2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1AE617BC-6C2D-4A23-9DD0-EBC33A779F32}" dt="2021-02-08T15:34:56.222" v="222" actId="1076"/>
          <ac:spMkLst>
            <pc:docMk/>
            <pc:sldMk cId="2325126415" sldId="313"/>
            <ac:spMk id="112642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1AE617BC-6C2D-4A23-9DD0-EBC33A779F32}" dt="2021-02-08T15:31:30.940" v="155" actId="14100"/>
        <pc:sldMkLst>
          <pc:docMk/>
          <pc:sldMk cId="1989792422" sldId="322"/>
        </pc:sldMkLst>
        <pc:spChg chg="mod">
          <ac:chgData name="Sheppard MS JE@MCC RJOC(A)@Defence O365" userId="S::justin.sheppard@ecn.forces.gc.ca::046012a4-b312-4c37-863d-653c3913ec98" providerId="AD" clId="Web-{1AE617BC-6C2D-4A23-9DD0-EBC33A779F32}" dt="2021-02-08T15:31:30.940" v="155" actId="14100"/>
          <ac:spMkLst>
            <pc:docMk/>
            <pc:sldMk cId="1989792422" sldId="322"/>
            <ac:spMk id="4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1AE617BC-6C2D-4A23-9DD0-EBC33A779F32}" dt="2021-02-08T15:29:40.361" v="135" actId="20577"/>
          <ac:spMkLst>
            <pc:docMk/>
            <pc:sldMk cId="1989792422" sldId="322"/>
            <ac:spMk id="12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1AE617BC-6C2D-4A23-9DD0-EBC33A779F32}" dt="2021-02-08T15:29:15.314" v="130" actId="1076"/>
          <ac:spMkLst>
            <pc:docMk/>
            <pc:sldMk cId="1989792422" sldId="322"/>
            <ac:spMk id="4915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1AE617BC-6C2D-4A23-9DD0-EBC33A779F32}" dt="2021-02-08T15:33:02.378" v="177" actId="1076"/>
        <pc:sldMkLst>
          <pc:docMk/>
          <pc:sldMk cId="3634429548" sldId="323"/>
        </pc:sldMkLst>
        <pc:spChg chg="mod">
          <ac:chgData name="Sheppard MS JE@MCC RJOC(A)@Defence O365" userId="S::justin.sheppard@ecn.forces.gc.ca::046012a4-b312-4c37-863d-653c3913ec98" providerId="AD" clId="Web-{1AE617BC-6C2D-4A23-9DD0-EBC33A779F32}" dt="2021-02-08T15:33:00.050" v="176" actId="20577"/>
          <ac:spMkLst>
            <pc:docMk/>
            <pc:sldMk cId="3634429548" sldId="323"/>
            <ac:spMk id="3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1AE617BC-6C2D-4A23-9DD0-EBC33A779F32}" dt="2021-02-08T15:33:02.378" v="177" actId="1076"/>
          <ac:spMkLst>
            <pc:docMk/>
            <pc:sldMk cId="3634429548" sldId="323"/>
            <ac:spMk id="51217" creationId="{00000000-0000-0000-0000-000000000000}"/>
          </ac:spMkLst>
        </pc:spChg>
        <pc:picChg chg="mod">
          <ac:chgData name="Sheppard MS JE@MCC RJOC(A)@Defence O365" userId="S::justin.sheppard@ecn.forces.gc.ca::046012a4-b312-4c37-863d-653c3913ec98" providerId="AD" clId="Web-{1AE617BC-6C2D-4A23-9DD0-EBC33A779F32}" dt="2021-02-08T15:32:31.018" v="164" actId="1076"/>
          <ac:picMkLst>
            <pc:docMk/>
            <pc:sldMk cId="3634429548" sldId="323"/>
            <ac:picMk id="2" creationId="{00000000-0000-0000-0000-000000000000}"/>
          </ac:picMkLst>
        </pc:picChg>
      </pc:sldChg>
      <pc:sldChg chg="modSp">
        <pc:chgData name="Sheppard MS JE@MCC RJOC(A)@Defence O365" userId="S::justin.sheppard@ecn.forces.gc.ca::046012a4-b312-4c37-863d-653c3913ec98" providerId="AD" clId="Web-{1AE617BC-6C2D-4A23-9DD0-EBC33A779F32}" dt="2021-02-08T15:34:23.128" v="217" actId="20577"/>
        <pc:sldMkLst>
          <pc:docMk/>
          <pc:sldMk cId="1176617066" sldId="324"/>
        </pc:sldMkLst>
        <pc:spChg chg="mod">
          <ac:chgData name="Sheppard MS JE@MCC RJOC(A)@Defence O365" userId="S::justin.sheppard@ecn.forces.gc.ca::046012a4-b312-4c37-863d-653c3913ec98" providerId="AD" clId="Web-{1AE617BC-6C2D-4A23-9DD0-EBC33A779F32}" dt="2021-02-08T15:34:23.128" v="217" actId="20577"/>
          <ac:spMkLst>
            <pc:docMk/>
            <pc:sldMk cId="1176617066" sldId="324"/>
            <ac:spMk id="2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1AE617BC-6C2D-4A23-9DD0-EBC33A779F32}" dt="2021-02-08T15:34:43.613" v="220" actId="1076"/>
        <pc:sldMkLst>
          <pc:docMk/>
          <pc:sldMk cId="3931626706" sldId="325"/>
        </pc:sldMkLst>
        <pc:spChg chg="mod">
          <ac:chgData name="Sheppard MS JE@MCC RJOC(A)@Defence O365" userId="S::justin.sheppard@ecn.forces.gc.ca::046012a4-b312-4c37-863d-653c3913ec98" providerId="AD" clId="Web-{1AE617BC-6C2D-4A23-9DD0-EBC33A779F32}" dt="2021-02-08T15:34:43.613" v="220" actId="1076"/>
          <ac:spMkLst>
            <pc:docMk/>
            <pc:sldMk cId="3931626706" sldId="325"/>
            <ac:spMk id="6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1AE617BC-6C2D-4A23-9DD0-EBC33A779F32}" dt="2021-02-08T15:28:52.611" v="128" actId="20577"/>
        <pc:sldMkLst>
          <pc:docMk/>
          <pc:sldMk cId="3645712245" sldId="332"/>
        </pc:sldMkLst>
        <pc:spChg chg="mod">
          <ac:chgData name="Sheppard MS JE@MCC RJOC(A)@Defence O365" userId="S::justin.sheppard@ecn.forces.gc.ca::046012a4-b312-4c37-863d-653c3913ec98" providerId="AD" clId="Web-{1AE617BC-6C2D-4A23-9DD0-EBC33A779F32}" dt="2021-02-08T15:28:00.236" v="100" actId="1076"/>
          <ac:spMkLst>
            <pc:docMk/>
            <pc:sldMk cId="3645712245" sldId="332"/>
            <ac:spMk id="5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1AE617BC-6C2D-4A23-9DD0-EBC33A779F32}" dt="2021-02-08T15:28:52.611" v="128" actId="20577"/>
          <ac:spMkLst>
            <pc:docMk/>
            <pc:sldMk cId="3645712245" sldId="332"/>
            <ac:spMk id="8" creationId="{00000000-0000-0000-0000-000000000000}"/>
          </ac:spMkLst>
        </pc:spChg>
      </pc:sldChg>
    </pc:docChg>
  </pc:docChgLst>
  <pc:docChgLst>
    <pc:chgData clId="Web-{1AE617BC-6C2D-4A23-9DD0-EBC33A779F32}"/>
    <pc:docChg chg="modSld">
      <pc:chgData name="" userId="" providerId="" clId="Web-{1AE617BC-6C2D-4A23-9DD0-EBC33A779F32}" dt="2021-02-08T15:22:45.969" v="0" actId="1076"/>
      <pc:docMkLst>
        <pc:docMk/>
      </pc:docMkLst>
      <pc:sldChg chg="modSp">
        <pc:chgData name="" userId="" providerId="" clId="Web-{1AE617BC-6C2D-4A23-9DD0-EBC33A779F32}" dt="2021-02-08T15:22:45.969" v="0" actId="1076"/>
        <pc:sldMkLst>
          <pc:docMk/>
          <pc:sldMk cId="0" sldId="258"/>
        </pc:sldMkLst>
        <pc:spChg chg="mod">
          <ac:chgData name="" userId="" providerId="" clId="Web-{1AE617BC-6C2D-4A23-9DD0-EBC33A779F32}" dt="2021-02-08T15:22:45.969" v="0" actId="1076"/>
          <ac:spMkLst>
            <pc:docMk/>
            <pc:sldMk cId="0" sldId="258"/>
            <ac:spMk id="7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4275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4275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 b="0"/>
            </a:lvl1pPr>
          </a:lstStyle>
          <a:p>
            <a:fld id="{284B9AB2-1206-4832-85A8-7CD471503561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1971662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3738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3725"/>
            <a:ext cx="5588000" cy="417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noProof="0"/>
              <a:t>Click to edit Master text styles</a:t>
            </a:r>
          </a:p>
          <a:p>
            <a:pPr lvl="1"/>
            <a:r>
              <a:rPr lang="en-CA" noProof="0"/>
              <a:t>Second level</a:t>
            </a:r>
          </a:p>
          <a:p>
            <a:pPr lvl="2"/>
            <a:r>
              <a:rPr lang="en-CA" noProof="0"/>
              <a:t>Third level</a:t>
            </a:r>
          </a:p>
          <a:p>
            <a:pPr lvl="3"/>
            <a:r>
              <a:rPr lang="en-CA" noProof="0"/>
              <a:t>Fourth level</a:t>
            </a:r>
          </a:p>
          <a:p>
            <a:pPr lvl="4"/>
            <a:r>
              <a:rPr lang="en-CA" noProof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4275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804275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 b="0"/>
            </a:lvl1pPr>
          </a:lstStyle>
          <a:p>
            <a:fld id="{8BFBBCA8-0C9D-4EC1-B549-96619A5E1B7E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7107023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b="1" dirty="0"/>
              <a:t>TP: LVT</a:t>
            </a:r>
            <a:r>
              <a:rPr lang="en-CA" b="1" baseline="0" dirty="0"/>
              <a:t> 1/4/7</a:t>
            </a:r>
          </a:p>
          <a:p>
            <a:r>
              <a:rPr lang="en-CA" b="1" baseline="0" dirty="0"/>
              <a:t>LVT 1 – </a:t>
            </a:r>
            <a:r>
              <a:rPr lang="en-CA" b="0" baseline="0" dirty="0"/>
              <a:t>J-Voice and TACAN; 1553 Bus or Ethernet (Plat D)</a:t>
            </a:r>
          </a:p>
          <a:p>
            <a:r>
              <a:rPr lang="en-CA" b="0" baseline="0" dirty="0"/>
              <a:t>LVT 4 – J-Voice; no TACAN, 1553 Bus or Ethernet (Plat D)</a:t>
            </a:r>
          </a:p>
          <a:p>
            <a:r>
              <a:rPr lang="en-CA" b="0" baseline="0" dirty="0"/>
              <a:t>LVT 7 – No </a:t>
            </a:r>
            <a:r>
              <a:rPr lang="en-CA" b="0" baseline="0" dirty="0" err="1"/>
              <a:t>Cdn</a:t>
            </a:r>
            <a:r>
              <a:rPr lang="en-CA" b="0" baseline="0" dirty="0"/>
              <a:t> platform, B2s in the US</a:t>
            </a:r>
          </a:p>
          <a:p>
            <a:endParaRPr lang="en-CA" b="1" baseline="0" dirty="0"/>
          </a:p>
          <a:p>
            <a:endParaRPr lang="en-CA" b="1" baseline="0" dirty="0"/>
          </a:p>
          <a:p>
            <a:r>
              <a:rPr lang="en-CA" b="1" baseline="0" dirty="0"/>
              <a:t>TP: MIDS LVT 2 / 11</a:t>
            </a:r>
          </a:p>
          <a:p>
            <a:r>
              <a:rPr lang="en-CA" b="0" baseline="0" dirty="0"/>
              <a:t>LVT 2 does not have built-in J-Voice card</a:t>
            </a:r>
          </a:p>
          <a:p>
            <a:r>
              <a:rPr lang="en-CA" b="0" baseline="0" dirty="0"/>
              <a:t>LVT 11 includes built-in J-Voice card</a:t>
            </a:r>
          </a:p>
          <a:p>
            <a:r>
              <a:rPr lang="en-CA" b="0" baseline="0" dirty="0"/>
              <a:t>NO TACAN in either</a:t>
            </a:r>
          </a:p>
          <a:p>
            <a:r>
              <a:rPr lang="en-CA" b="0" baseline="0" dirty="0"/>
              <a:t>Designed for ground units, front control panel allows operator to power up, Stand-by, ON, and small display for terminal status display codes</a:t>
            </a:r>
          </a:p>
          <a:p>
            <a:endParaRPr lang="en-CA" b="1" baseline="0" dirty="0"/>
          </a:p>
          <a:p>
            <a:r>
              <a:rPr lang="en-CA" b="1" baseline="0" dirty="0"/>
              <a:t>TP: MIDS JTRS</a:t>
            </a:r>
            <a:endParaRPr lang="en-CA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4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9572200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b="1" baseline="0" dirty="0"/>
              <a:t>TP: MIDS JTRS</a:t>
            </a:r>
          </a:p>
          <a:p>
            <a:endParaRPr lang="en-CA" b="1" baseline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Architecture ensures interoperability with legacy systems during transition to the Objective Force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Scalable, flexible, programmable SCA compliant architecture can readily support evolving requirements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Maintains current Link 16 and TACAN functionality; same footprint as MIDS LVT 1, uses same connector configuration and position (easy swap out in existing platforms)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A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5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710058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No TACAN; requires cooling rack</a:t>
            </a:r>
          </a:p>
          <a:p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Mission Flexibility</a:t>
            </a:r>
          </a:p>
          <a:p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» Dual-channel radio</a:t>
            </a:r>
          </a:p>
          <a:p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» Link 16 and VHF/UHF waveforms</a:t>
            </a:r>
          </a:p>
          <a:p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» Voice and wideband data capable</a:t>
            </a:r>
          </a:p>
          <a:p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» Low size, weight, and power</a:t>
            </a:r>
          </a:p>
          <a:p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» Lower acquisition costs</a:t>
            </a:r>
          </a:p>
          <a:p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» Multi-mission, multi-user, and multi-waveform</a:t>
            </a:r>
          </a:p>
          <a:p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» Meets current and future requirements</a:t>
            </a:r>
          </a:p>
          <a:p>
            <a:r>
              <a:rPr lang="en-CA" sz="1200" b="1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Situational Awareness</a:t>
            </a:r>
          </a:p>
          <a:p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» Friendly force tracking</a:t>
            </a:r>
          </a:p>
          <a:p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» Air and surface picture</a:t>
            </a:r>
          </a:p>
          <a:p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» Interfaces with:</a:t>
            </a:r>
          </a:p>
          <a:p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</a:t>
            </a:r>
            <a:r>
              <a:rPr lang="en-CA" sz="1200" b="0" i="0" u="none" strike="noStrike" kern="1200" baseline="0" dirty="0" err="1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ViaSat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Link 16 toolset</a:t>
            </a:r>
          </a:p>
          <a:p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Air Defense Systems Integrator (ADSI®)</a:t>
            </a:r>
          </a:p>
          <a:p>
            <a:r>
              <a:rPr lang="fr-FR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Joint Range Extension (JRE)</a:t>
            </a:r>
          </a:p>
          <a:p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TRAX</a:t>
            </a:r>
          </a:p>
          <a:p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BOSS</a:t>
            </a:r>
          </a:p>
          <a:p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Gateway Manager</a:t>
            </a:r>
          </a:p>
          <a:p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SPIDR</a:t>
            </a:r>
          </a:p>
          <a:p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»Link 16 frequency remapping</a:t>
            </a:r>
          </a:p>
          <a:p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» Crypto Modernization ready</a:t>
            </a:r>
          </a:p>
          <a:p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» Modular design for easy growth – requires firmware and hardware upgrade for BU2 (CMN2 only)</a:t>
            </a:r>
            <a:endParaRPr lang="en-CA" dirty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9pPr>
          </a:lstStyle>
          <a:p>
            <a:fld id="{B67DC0A5-D72A-4454-A8E1-913186A0921F}" type="slidenum">
              <a:rPr lang="en-CA" altLang="en-US" sz="1200" smtClean="0"/>
              <a:pPr/>
              <a:t>6</a:t>
            </a:fld>
            <a:endParaRPr lang="en-CA" altLang="en-US" sz="1200"/>
          </a:p>
        </p:txBody>
      </p:sp>
    </p:spTree>
    <p:extLst>
      <p:ext uri="{BB962C8B-B14F-4D97-AF65-F5344CB8AC3E}">
        <p14:creationId xmlns:p14="http://schemas.microsoft.com/office/powerpoint/2010/main" val="24689111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CA" b="1" dirty="0">
                <a:latin typeface="Calibri" panose="020F0502020204030204" pitchFamily="34" charset="0"/>
              </a:rPr>
              <a:t>No TACAN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CA" b="1" dirty="0">
                <a:latin typeface="Calibri" panose="020F0502020204030204" pitchFamily="34" charset="0"/>
              </a:rPr>
              <a:t>Power Out + Crypto: </a:t>
            </a:r>
            <a:r>
              <a:rPr lang="pl-PL" b="0" dirty="0">
                <a:latin typeface="Calibri" panose="020F0502020204030204" pitchFamily="34" charset="0"/>
              </a:rPr>
              <a:t>90W, 50W, and 1W Modes </a:t>
            </a:r>
          </a:p>
          <a:p>
            <a:pPr algn="l"/>
            <a:r>
              <a:rPr lang="en-CA" b="0" dirty="0">
                <a:latin typeface="Calibri" panose="020F0502020204030204" pitchFamily="34" charset="0"/>
              </a:rPr>
              <a:t>• Host Dynamic Switching Between: Power Modes and Antenna Selection </a:t>
            </a:r>
          </a:p>
          <a:p>
            <a:pPr algn="l"/>
            <a:r>
              <a:rPr lang="en-CA" b="0" dirty="0">
                <a:latin typeface="Calibri" panose="020F0502020204030204" pitchFamily="34" charset="0"/>
              </a:rPr>
              <a:t>• Host Power Not Required for Crypto Loading </a:t>
            </a:r>
          </a:p>
          <a:p>
            <a:pPr algn="l"/>
            <a:r>
              <a:rPr lang="en-CA" b="1" dirty="0">
                <a:latin typeface="Calibri" panose="020F0502020204030204" pitchFamily="34" charset="0"/>
              </a:rPr>
              <a:t>Cooling Air Not Required </a:t>
            </a:r>
          </a:p>
          <a:p>
            <a:pPr algn="l"/>
            <a:r>
              <a:rPr lang="en-CA" b="0" dirty="0"/>
              <a:t>• Tactical Mounting in Unrestricted </a:t>
            </a:r>
            <a:r>
              <a:rPr lang="en-CA" b="0" baseline="0" dirty="0"/>
              <a:t> </a:t>
            </a:r>
            <a:r>
              <a:rPr lang="en-CA" b="0" dirty="0"/>
              <a:t>Positioning (Uses ARC-210 Mount) </a:t>
            </a:r>
          </a:p>
          <a:p>
            <a:pPr algn="l"/>
            <a:r>
              <a:rPr lang="en-CA" b="0" dirty="0"/>
              <a:t>• Host 1553 &amp; Ethernet (Platform A &amp; J) </a:t>
            </a:r>
          </a:p>
          <a:p>
            <a:pPr algn="l"/>
            <a:r>
              <a:rPr lang="en-CA" b="0" dirty="0"/>
              <a:t>• GPS: Through Host or Direct Connect</a:t>
            </a:r>
            <a:endParaRPr lang="en-CA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7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5092884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No TACAN</a:t>
            </a:r>
          </a:p>
          <a:p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</a:t>
            </a:r>
          </a:p>
          <a:p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J-Voice and Platform-J data capable </a:t>
            </a:r>
          </a:p>
          <a:p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Voice PTT Key and </a:t>
            </a:r>
            <a:r>
              <a:rPr lang="en-CA" sz="1200" b="0" i="0" u="none" strike="noStrike" kern="1200" baseline="0" dirty="0" err="1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mic</a:t>
            </a:r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/speaker </a:t>
            </a:r>
          </a:p>
          <a:p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»»Link 16 enhanced throughput</a:t>
            </a:r>
          </a:p>
          <a:p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»»Extremely low size, weight, and power</a:t>
            </a:r>
          </a:p>
          <a:p>
            <a:r>
              <a:rPr lang="en-CA" sz="1200" b="0" i="0" u="none" strike="noStrike" kern="1200" baseline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»»Link 16 frequency remapping </a:t>
            </a:r>
          </a:p>
          <a:p>
            <a:endParaRPr lang="en-CA" sz="1200" b="0" i="0" u="none" strike="noStrike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>
              <a:defRPr/>
            </a:pPr>
            <a:r>
              <a:rPr lang="en-CA" dirty="0"/>
              <a:t>GROWTH CAPABILITIES</a:t>
            </a:r>
          </a:p>
          <a:p>
            <a:pPr>
              <a:defRPr/>
            </a:pPr>
            <a:r>
              <a:rPr lang="en-CA" dirty="0"/>
              <a:t>»»Concurrent multi-net</a:t>
            </a:r>
          </a:p>
          <a:p>
            <a:pPr>
              <a:defRPr/>
            </a:pPr>
            <a:r>
              <a:rPr lang="en-CA" dirty="0"/>
              <a:t>»»Link 16 precision navigation</a:t>
            </a:r>
          </a:p>
          <a:p>
            <a:pPr>
              <a:defRPr/>
            </a:pPr>
            <a:r>
              <a:rPr lang="en-CA" dirty="0"/>
              <a:t>»»Enhanced anti-jam</a:t>
            </a: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124" charset="-128"/>
              </a:defRPr>
            </a:lvl9pPr>
          </a:lstStyle>
          <a:p>
            <a:fld id="{FF6575D5-FC3F-4760-AEC6-1D33D269D304}" type="slidenum">
              <a:rPr lang="en-CA" altLang="en-US" sz="1200" smtClean="0"/>
              <a:pPr/>
              <a:t>8</a:t>
            </a:fld>
            <a:endParaRPr lang="en-CA" altLang="en-US" sz="1200"/>
          </a:p>
        </p:txBody>
      </p:sp>
    </p:spTree>
    <p:extLst>
      <p:ext uri="{BB962C8B-B14F-4D97-AF65-F5344CB8AC3E}">
        <p14:creationId xmlns:p14="http://schemas.microsoft.com/office/powerpoint/2010/main" val="19790231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10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952490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996557"/>
            <a:ext cx="2816119" cy="28648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228601"/>
            <a:ext cx="7239000" cy="1143000"/>
          </a:xfrm>
        </p:spPr>
        <p:txBody>
          <a:bodyPr/>
          <a:lstStyle>
            <a:lvl1pPr algn="ctr">
              <a:defRPr>
                <a:solidFill>
                  <a:srgbClr val="0000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403598"/>
            <a:ext cx="5105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37531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4105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52400"/>
            <a:ext cx="22860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52400"/>
            <a:ext cx="67056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91897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7010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1600200"/>
            <a:ext cx="9144000" cy="434340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1124349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87587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7936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958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43490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72637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61570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1409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907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597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2986088"/>
            <a:ext cx="9144000" cy="387191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C4CBEA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>
              <a:solidFill>
                <a:srgbClr val="000000"/>
              </a:solidFill>
            </a:endParaRPr>
          </a:p>
        </p:txBody>
      </p:sp>
      <p:pic>
        <p:nvPicPr>
          <p:cNvPr id="1027" name="Picture 3" descr="Banner Globe"/>
          <p:cNvPicPr>
            <a:picLocks noChangeAspect="1" noChangeArrowheads="1"/>
          </p:cNvPicPr>
          <p:nvPr/>
        </p:nvPicPr>
        <p:blipFill>
          <a:blip r:embed="rId14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40363"/>
            <a:ext cx="9144000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DND-Flag-painting"/>
          <p:cNvPicPr preferRelativeResize="0"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388"/>
            <a:ext cx="2001838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152400"/>
            <a:ext cx="7010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600200"/>
            <a:ext cx="91440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1" name="Text Box 8"/>
          <p:cNvSpPr txBox="1">
            <a:spLocks noChangeArrowheads="1"/>
          </p:cNvSpPr>
          <p:nvPr/>
        </p:nvSpPr>
        <p:spPr bwMode="auto">
          <a:xfrm>
            <a:off x="3949700" y="38100"/>
            <a:ext cx="12922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b="0">
                <a:solidFill>
                  <a:srgbClr val="000000"/>
                </a:solidFill>
              </a:rPr>
              <a:t>UNCLASSIFIED</a:t>
            </a:r>
          </a:p>
        </p:txBody>
      </p:sp>
      <p:sp>
        <p:nvSpPr>
          <p:cNvPr id="1032" name="Text Box 5"/>
          <p:cNvSpPr txBox="1">
            <a:spLocks noChangeArrowheads="1"/>
          </p:cNvSpPr>
          <p:nvPr/>
        </p:nvSpPr>
        <p:spPr bwMode="auto">
          <a:xfrm>
            <a:off x="4419600" y="6278563"/>
            <a:ext cx="4572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6CE9499-1771-4E2C-B4E7-1163907A17B4}" type="slidenum">
              <a:rPr lang="en-CA" altLang="en-US" sz="1200" b="0">
                <a:solidFill>
                  <a:srgbClr val="000000"/>
                </a:solidFill>
              </a:rPr>
              <a:pPr eaLnBrk="1" hangingPunct="1"/>
              <a:t>‹#›</a:t>
            </a:fld>
            <a:endParaRPr lang="en-CA" altLang="en-US" sz="1200" b="0">
              <a:solidFill>
                <a:srgbClr val="000000"/>
              </a:solidFill>
            </a:endParaRPr>
          </a:p>
        </p:txBody>
      </p:sp>
      <p:pic>
        <p:nvPicPr>
          <p:cNvPr id="1033" name="Picture 9" descr="fip-e_300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491288"/>
            <a:ext cx="15240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canada_wordmark_300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4188" y="6477000"/>
            <a:ext cx="8874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Text Box 15"/>
          <p:cNvSpPr txBox="1">
            <a:spLocks noChangeArrowheads="1"/>
          </p:cNvSpPr>
          <p:nvPr/>
        </p:nvSpPr>
        <p:spPr bwMode="auto">
          <a:xfrm>
            <a:off x="3965575" y="6629400"/>
            <a:ext cx="12922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b="0">
                <a:solidFill>
                  <a:srgbClr val="000000"/>
                </a:solidFill>
              </a:rPr>
              <a:t>UNCLASSIFIED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 txBox="1">
            <a:spLocks/>
          </p:cNvSpPr>
          <p:nvPr/>
        </p:nvSpPr>
        <p:spPr>
          <a:xfrm>
            <a:off x="1071113" y="273677"/>
            <a:ext cx="7010400" cy="11430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EO 001.02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4E375B69-8A08-4F5C-95BB-46ED48E1593F}"/>
              </a:ext>
            </a:extLst>
          </p:cNvPr>
          <p:cNvSpPr txBox="1">
            <a:spLocks/>
          </p:cNvSpPr>
          <p:nvPr/>
        </p:nvSpPr>
        <p:spPr>
          <a:xfrm>
            <a:off x="-1954" y="3124200"/>
            <a:ext cx="5564554" cy="6096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Explore Link 16 Terminals and Features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itle 1"/>
          <p:cNvSpPr>
            <a:spLocks noGrp="1"/>
          </p:cNvSpPr>
          <p:nvPr>
            <p:ph type="title"/>
          </p:nvPr>
        </p:nvSpPr>
        <p:spPr>
          <a:xfrm>
            <a:off x="2846173" y="2354"/>
            <a:ext cx="3541682" cy="1143000"/>
          </a:xfrm>
        </p:spPr>
        <p:txBody>
          <a:bodyPr/>
          <a:lstStyle/>
          <a:p>
            <a:pPr algn="ctr" eaLnBrk="1" hangingPunct="1"/>
            <a:r>
              <a:rPr lang="en-CA" altLang="en-US" sz="2800" b="1" dirty="0">
                <a:solidFill>
                  <a:schemeClr val="accent2">
                    <a:lumMod val="75000"/>
                  </a:schemeClr>
                </a:solidFill>
              </a:rPr>
              <a:t>Simple Key Loader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4343400"/>
          </a:xfrm>
        </p:spPr>
        <p:txBody>
          <a:bodyPr/>
          <a:lstStyle/>
          <a:p>
            <a:r>
              <a:rPr lang="en-CA" sz="2000" dirty="0"/>
              <a:t>SKL version 12 software update is required to load MIDS JTRS terminals</a:t>
            </a:r>
            <a:endParaRPr lang="en-CA" sz="2000" dirty="0">
              <a:cs typeface="Arial"/>
            </a:endParaRPr>
          </a:p>
          <a:p>
            <a:endParaRPr lang="en-C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2667000"/>
            <a:ext cx="1524000" cy="270013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3251264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2440459" y="345842"/>
            <a:ext cx="4265435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2">
                    <a:lumMod val="75000"/>
                  </a:schemeClr>
                </a:solidFill>
              </a:rPr>
              <a:t>Confirmation Questions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33600" y="19050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Floating Flip Chart Exercise</a:t>
            </a:r>
          </a:p>
        </p:txBody>
      </p:sp>
    </p:spTree>
    <p:extLst>
      <p:ext uri="{BB962C8B-B14F-4D97-AF65-F5344CB8AC3E}">
        <p14:creationId xmlns:p14="http://schemas.microsoft.com/office/powerpoint/2010/main" val="2326992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905780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A" sz="4000" dirty="0">
                <a:solidFill>
                  <a:schemeClr val="accent6"/>
                </a:solidFill>
                <a:latin typeface="Arial"/>
                <a:cs typeface="Arial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118391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362200"/>
            <a:ext cx="8435546" cy="153888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A" sz="2800" dirty="0">
                <a:solidFill>
                  <a:schemeClr val="accent6"/>
                </a:solidFill>
                <a:latin typeface="Arial"/>
                <a:cs typeface="Arial"/>
              </a:rPr>
              <a:t>This brief is</a:t>
            </a:r>
            <a:endParaRPr lang="en-CA" sz="6600" dirty="0">
              <a:solidFill>
                <a:schemeClr val="accent6"/>
              </a:solidFill>
              <a:latin typeface="Arial"/>
              <a:cs typeface="Arial"/>
            </a:endParaRPr>
          </a:p>
          <a:p>
            <a:r>
              <a:rPr lang="en-CA" sz="6600" dirty="0">
                <a:solidFill>
                  <a:schemeClr val="accent6"/>
                </a:solidFill>
                <a:latin typeface="Arial"/>
                <a:cs typeface="Arial"/>
              </a:rPr>
              <a:t>UNCLASSIFIED</a:t>
            </a:r>
            <a:r>
              <a:rPr lang="en-CA" sz="6600" dirty="0">
                <a:solidFill>
                  <a:srgbClr val="002060"/>
                </a:solidFill>
                <a:latin typeface="Arial"/>
                <a:cs typeface="Arial"/>
              </a:rPr>
              <a:t> </a:t>
            </a:r>
            <a:endParaRPr lang="en-CA" sz="6600" dirty="0">
              <a:solidFill>
                <a:srgbClr val="00206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8954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3481957" y="372320"/>
            <a:ext cx="2182439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2">
                    <a:lumMod val="75000"/>
                  </a:schemeClr>
                </a:solidFill>
              </a:rPr>
              <a:t>OVERVIEW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9" y="1218317"/>
            <a:ext cx="9146058" cy="470898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457200" indent="-457200" algn="l">
              <a:buFont typeface="Arial"/>
              <a:buChar char="•"/>
            </a:pPr>
            <a:r>
              <a:rPr lang="en-CA" sz="2000" b="0" dirty="0">
                <a:latin typeface="Arial"/>
                <a:cs typeface="Arial"/>
              </a:rPr>
              <a:t>Describe the types and features of the various Link 16 terminals used in Canada:</a:t>
            </a:r>
            <a:endParaRPr lang="en-US" sz="2000">
              <a:latin typeface="Arial"/>
              <a:cs typeface="Arial"/>
            </a:endParaRPr>
          </a:p>
          <a:p>
            <a:pPr marL="457200" indent="-457200" algn="l">
              <a:buFont typeface="Arial"/>
              <a:buChar char="•"/>
            </a:pPr>
            <a:endParaRPr lang="en-CA" sz="2000" b="0" dirty="0">
              <a:latin typeface="Arial"/>
              <a:cs typeface="Arial"/>
            </a:endParaRP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MIDS LVT Family</a:t>
            </a:r>
          </a:p>
          <a:p>
            <a:pPr marL="914400" lvl="1" indent="-457200" algn="l">
              <a:buFont typeface="Wingdings"/>
              <a:buChar char="§"/>
            </a:pPr>
            <a:endParaRPr lang="en-CA" sz="2000" b="0" dirty="0">
              <a:latin typeface="Arial"/>
              <a:cs typeface="Arial"/>
            </a:endParaRPr>
          </a:p>
          <a:p>
            <a:pPr marL="914400" lvl="1" indent="-4572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Small Tactical Terminal (STT)</a:t>
            </a:r>
          </a:p>
          <a:p>
            <a:pPr marL="914400" lvl="1" indent="-457200" algn="l">
              <a:buFont typeface="Wingdings"/>
              <a:buChar char="§"/>
            </a:pPr>
            <a:endParaRPr lang="en-CA" sz="2000" b="0" dirty="0">
              <a:latin typeface="Arial"/>
              <a:cs typeface="Arial"/>
            </a:endParaRPr>
          </a:p>
          <a:p>
            <a:pPr marL="914400" lvl="1" indent="-457200" algn="l">
              <a:buFont typeface="Wingdings"/>
              <a:buChar char="§"/>
            </a:pPr>
            <a:r>
              <a:rPr lang="en-CA" sz="2000" b="0" dirty="0" err="1">
                <a:latin typeface="Arial"/>
                <a:cs typeface="Arial"/>
              </a:rPr>
              <a:t>TacNet</a:t>
            </a:r>
            <a:r>
              <a:rPr lang="en-CA" sz="2000" b="0" dirty="0">
                <a:latin typeface="Arial"/>
                <a:cs typeface="Arial"/>
              </a:rPr>
              <a:t> Tactical Radio (TTR)</a:t>
            </a:r>
            <a:endParaRPr lang="en-CA" sz="2000" b="0">
              <a:cs typeface="Arial" panose="020B0604020202020204" pitchFamily="34" charset="0"/>
            </a:endParaRPr>
          </a:p>
          <a:p>
            <a:pPr marL="914400" lvl="1" indent="-457200" algn="l">
              <a:buFont typeface="Wingdings"/>
              <a:buChar char="§"/>
            </a:pPr>
            <a:endParaRPr lang="en-CA" sz="2000" b="0" dirty="0">
              <a:latin typeface="Arial"/>
              <a:cs typeface="Arial"/>
            </a:endParaRP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Battlefield Awareness and Targeting System (Dismounted)</a:t>
            </a:r>
          </a:p>
          <a:p>
            <a:pPr marL="914400" lvl="1" indent="-457200" algn="l">
              <a:buFont typeface="Wingdings"/>
              <a:buChar char="§"/>
            </a:pPr>
            <a:endParaRPr lang="en-CA" sz="2000" b="0" dirty="0">
              <a:latin typeface="Arial"/>
              <a:cs typeface="Arial"/>
            </a:endParaRP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MIDS Joint Tactical Radio System (JTRS)</a:t>
            </a:r>
          </a:p>
          <a:p>
            <a:pPr marL="914400" lvl="1" indent="-457200" algn="l">
              <a:buFont typeface="Wingdings"/>
              <a:buChar char="§"/>
            </a:pPr>
            <a:endParaRPr lang="en-CA" sz="2000" b="0" dirty="0">
              <a:latin typeface="Arial"/>
              <a:cs typeface="Arial"/>
            </a:endParaRP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MIDS on Ship (MOS)</a:t>
            </a:r>
            <a:endParaRPr lang="en-CA" sz="2000" b="0" dirty="0">
              <a:cs typeface="Arial" panose="020B0604020202020204" pitchFamily="34" charset="0"/>
            </a:endParaRPr>
          </a:p>
          <a:p>
            <a:pPr algn="l"/>
            <a:endParaRPr lang="en-CA" sz="2000" b="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7703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2977047" y="362844"/>
            <a:ext cx="3196147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2">
                    <a:lumMod val="75000"/>
                  </a:schemeClr>
                </a:solidFill>
              </a:rPr>
              <a:t>MIDS LVT Legacy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7443" y="1439516"/>
            <a:ext cx="2743200" cy="230256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4512" y="4419601"/>
            <a:ext cx="2743200" cy="172541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-882" y="1438974"/>
            <a:ext cx="6011856" cy="526297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2000" b="0" dirty="0">
                <a:latin typeface="+mj-lt"/>
                <a:ea typeface="+mj-ea"/>
                <a:cs typeface="+mj-cs"/>
              </a:rPr>
              <a:t>MIDS LVT 1/4/7 </a:t>
            </a:r>
            <a:endParaRPr lang="en-CA" sz="2000" b="0">
              <a:latin typeface="+mj-lt"/>
              <a:ea typeface="+mj-ea"/>
              <a:cs typeface="Arial"/>
            </a:endParaRP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CF188 (1s), HMCS Frigates (4s), CC130J (4s)</a:t>
            </a: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Requires host platform to control; </a:t>
            </a:r>
            <a:endParaRPr lang="en-CA" sz="2000" b="0" dirty="0">
              <a:cs typeface="Arial"/>
            </a:endParaRP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ground units requires Mini-Rack to control</a:t>
            </a: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J-Voice </a:t>
            </a:r>
            <a:endParaRPr lang="en-CA" sz="2000" b="0" dirty="0">
              <a:cs typeface="Arial"/>
            </a:endParaRPr>
          </a:p>
          <a:p>
            <a:pPr marL="914400" lvl="1" indent="-4572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200 W / 1000 W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A" sz="2000" b="0" dirty="0"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2000" b="0" dirty="0">
                <a:latin typeface="+mj-lt"/>
                <a:ea typeface="+mj-ea"/>
                <a:cs typeface="+mj-cs"/>
              </a:rPr>
              <a:t>MIDS LVT 2 / 11</a:t>
            </a:r>
            <a:endParaRPr lang="en-CA" sz="2000" b="0">
              <a:latin typeface="+mj-lt"/>
              <a:ea typeface="+mj-ea"/>
              <a:cs typeface="Arial"/>
            </a:endParaRP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LVT 2 - Airspace Coordination Centres and BISON</a:t>
            </a: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LVT 11 - RCAF - MCRUs</a:t>
            </a: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Ground variant – has control panel on front</a:t>
            </a: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200 W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A" sz="2000" b="0" dirty="0">
              <a:cs typeface="Arial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A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51806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3287780" y="363494"/>
            <a:ext cx="2570794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2">
                    <a:lumMod val="75000"/>
                  </a:schemeClr>
                </a:solidFill>
              </a:rPr>
              <a:t>MIDS JTRS </a:t>
            </a:r>
          </a:p>
          <a:p>
            <a:pPr algn="ctr" eaLnBrk="1" hangingPunct="1"/>
            <a:endParaRPr lang="en-US" altLang="en-US" sz="280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882" y="1483105"/>
            <a:ext cx="5535239" cy="492442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2000" b="0" dirty="0">
                <a:latin typeface="+mj-lt"/>
                <a:ea typeface="+mj-ea"/>
                <a:cs typeface="+mj-cs"/>
              </a:rPr>
              <a:t>MIDS JTRS</a:t>
            </a:r>
            <a:endParaRPr lang="en-CA" sz="2000" b="0">
              <a:latin typeface="+mj-lt"/>
              <a:ea typeface="+mj-ea"/>
              <a:cs typeface="Arial"/>
            </a:endParaRP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CF188, CC130J, RCAF Ground Entry Stations, MRCUs, and CC150 MRTT </a:t>
            </a:r>
            <a:endParaRPr lang="en-CA" sz="2000" b="0">
              <a:cs typeface="Arial"/>
            </a:endParaRP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Requires host platform to control; </a:t>
            </a:r>
            <a:endParaRPr lang="en-CA" sz="2000" b="0">
              <a:cs typeface="Arial"/>
            </a:endParaRP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ground units requires Mini-Rack to control</a:t>
            </a: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J-Voice and TACAN</a:t>
            </a: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1W, 25W, 200W</a:t>
            </a: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4 Channel Radio (1 for L16, 3 for software defined waveforms)</a:t>
            </a: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Meets Frequency Remapping, </a:t>
            </a:r>
            <a:r>
              <a:rPr lang="en-CA" sz="2000" b="0" dirty="0" err="1">
                <a:latin typeface="Arial"/>
                <a:cs typeface="Arial"/>
              </a:rPr>
              <a:t>CryptoMod</a:t>
            </a:r>
            <a:r>
              <a:rPr lang="en-CA" sz="2000" b="0" dirty="0">
                <a:latin typeface="Arial"/>
                <a:cs typeface="Arial"/>
              </a:rPr>
              <a:t> requirements</a:t>
            </a:r>
          </a:p>
          <a:p>
            <a:pPr marL="800100" lvl="1" indent="-342900" algn="l">
              <a:buFont typeface="Wingdings"/>
              <a:buChar char="§"/>
            </a:pPr>
            <a:r>
              <a:rPr lang="en-CA" sz="2000" b="0" dirty="0">
                <a:latin typeface="Arial"/>
                <a:cs typeface="Arial"/>
              </a:rPr>
              <a:t>CMN-4 and CCR capable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A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A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2555788"/>
            <a:ext cx="2743200" cy="184348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645712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>
          <a:xfrm>
            <a:off x="2100649" y="123568"/>
            <a:ext cx="5172186" cy="990600"/>
          </a:xfrm>
        </p:spPr>
        <p:txBody>
          <a:bodyPr/>
          <a:lstStyle/>
          <a:p>
            <a:pPr algn="ctr" eaLnBrk="1" hangingPunct="1"/>
            <a:r>
              <a:rPr lang="en-CA" altLang="en-US" sz="2800" b="1" dirty="0">
                <a:solidFill>
                  <a:schemeClr val="accent2">
                    <a:lumMod val="75000"/>
                  </a:schemeClr>
                </a:solidFill>
              </a:rPr>
              <a:t>Small Tactical Terminal (STT)</a:t>
            </a:r>
          </a:p>
        </p:txBody>
      </p:sp>
      <p:sp>
        <p:nvSpPr>
          <p:cNvPr id="4" name="Rectangle 3"/>
          <p:cNvSpPr/>
          <p:nvPr/>
        </p:nvSpPr>
        <p:spPr>
          <a:xfrm>
            <a:off x="-4590" y="2045926"/>
            <a:ext cx="4935864" cy="347787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CA" sz="2000" b="0" dirty="0">
                <a:latin typeface="Arial"/>
                <a:cs typeface="Arial"/>
              </a:rPr>
              <a:t>Link 16		</a:t>
            </a:r>
            <a:endParaRPr lang="en-US" sz="2000" b="0">
              <a:latin typeface="Arial"/>
              <a:cs typeface="Arial"/>
            </a:endParaRPr>
          </a:p>
          <a:p>
            <a:pPr marL="285750" indent="-285750" algn="l">
              <a:buFont typeface="Arial"/>
              <a:buChar char="•"/>
            </a:pPr>
            <a:r>
              <a:rPr lang="en-CA" sz="2000" b="0" dirty="0">
                <a:latin typeface="Arial"/>
                <a:cs typeface="Arial"/>
              </a:rPr>
              <a:t>Link 16 Frequency Remapping</a:t>
            </a:r>
            <a:endParaRPr lang="en-CA" sz="2000" b="0">
              <a:latin typeface="Arial"/>
              <a:cs typeface="Arial"/>
            </a:endParaRPr>
          </a:p>
          <a:p>
            <a:pPr marL="285750" indent="-285750" algn="l">
              <a:buFont typeface="Arial"/>
              <a:buChar char="•"/>
            </a:pPr>
            <a:r>
              <a:rPr lang="en-CA" sz="2000" b="0" dirty="0">
                <a:latin typeface="Arial"/>
                <a:cs typeface="Arial"/>
              </a:rPr>
              <a:t>Crypto Modernization Ready</a:t>
            </a:r>
            <a:endParaRPr lang="en-CA" sz="2000" b="0">
              <a:latin typeface="Arial"/>
              <a:cs typeface="Arial"/>
            </a:endParaRPr>
          </a:p>
          <a:p>
            <a:pPr marL="285750" indent="-285750" algn="l">
              <a:buFont typeface="Arial"/>
              <a:buChar char="•"/>
            </a:pPr>
            <a:r>
              <a:rPr lang="en-CA" sz="2000" b="0" dirty="0">
                <a:latin typeface="Arial"/>
                <a:cs typeface="Arial"/>
              </a:rPr>
              <a:t>Power output: 63W</a:t>
            </a:r>
            <a:endParaRPr lang="en-CA" sz="2000" b="0">
              <a:latin typeface="Arial"/>
              <a:cs typeface="Arial"/>
            </a:endParaRPr>
          </a:p>
          <a:p>
            <a:pPr algn="l"/>
            <a:endParaRPr lang="en-CA" sz="2000" b="0" dirty="0">
              <a:latin typeface="Arial"/>
              <a:cs typeface="Arial"/>
            </a:endParaRPr>
          </a:p>
          <a:p>
            <a:pPr marL="285750" indent="-285750" algn="l">
              <a:buFont typeface="Arial"/>
              <a:buChar char="•"/>
            </a:pPr>
            <a:r>
              <a:rPr lang="en-CA" sz="2000" b="0" dirty="0">
                <a:latin typeface="Arial"/>
                <a:cs typeface="Arial"/>
              </a:rPr>
              <a:t>STT Block Upgrade will provide CMN2 </a:t>
            </a:r>
            <a:endParaRPr lang="en-CA" sz="2000" b="0">
              <a:latin typeface="Arial"/>
              <a:cs typeface="Arial"/>
            </a:endParaRPr>
          </a:p>
          <a:p>
            <a:pPr algn="l"/>
            <a:endParaRPr lang="en-CA" sz="2000" b="0" dirty="0">
              <a:latin typeface="Arial"/>
              <a:cs typeface="Arial"/>
            </a:endParaRPr>
          </a:p>
          <a:p>
            <a:pPr algn="l"/>
            <a:endParaRPr lang="en-CA" sz="2000" b="0" dirty="0">
              <a:latin typeface="Arial"/>
              <a:cs typeface="Arial"/>
            </a:endParaRPr>
          </a:p>
          <a:p>
            <a:pPr marL="285750" indent="-285750" algn="l">
              <a:buFont typeface="Arial"/>
              <a:buChar char="•"/>
            </a:pPr>
            <a:r>
              <a:rPr lang="en-CA" sz="2000" b="0" dirty="0">
                <a:latin typeface="Arial"/>
                <a:cs typeface="Arial"/>
              </a:rPr>
              <a:t>CSE Approved for single Channel use in Canada by CP140, 8 ACCS, CANSOFCOM, and CA (future)</a:t>
            </a:r>
          </a:p>
        </p:txBody>
      </p:sp>
      <p:grpSp>
        <p:nvGrpSpPr>
          <p:cNvPr id="7" name="Group 4"/>
          <p:cNvGrpSpPr>
            <a:grpSpLocks noChangeAspect="1"/>
          </p:cNvGrpSpPr>
          <p:nvPr/>
        </p:nvGrpSpPr>
        <p:grpSpPr bwMode="auto">
          <a:xfrm>
            <a:off x="5486400" y="2819400"/>
            <a:ext cx="2743200" cy="2271785"/>
            <a:chOff x="2784" y="1296"/>
            <a:chExt cx="2380" cy="1971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/>
          </p:nvSpPr>
          <p:spPr bwMode="auto">
            <a:xfrm>
              <a:off x="2784" y="1296"/>
              <a:ext cx="2380" cy="19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4" y="1296"/>
              <a:ext cx="2398" cy="1989"/>
            </a:xfrm>
            <a:prstGeom prst="rect">
              <a:avLst/>
            </a:prstGeom>
            <a:ln w="2286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Rectangle 11"/>
          <p:cNvSpPr/>
          <p:nvPr/>
        </p:nvSpPr>
        <p:spPr>
          <a:xfrm>
            <a:off x="-882" y="1636424"/>
            <a:ext cx="9144882" cy="40011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CA" sz="2000" b="0" dirty="0">
                <a:latin typeface="+mj-lt"/>
                <a:ea typeface="+mj-ea"/>
                <a:cs typeface="+mj-cs"/>
              </a:rPr>
              <a:t>Simultaneous Two-Channel Comms for Air and Ground Interoperability</a:t>
            </a:r>
            <a:endParaRPr lang="en-US" b="0"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9792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7" name="Rectangle 2"/>
          <p:cNvSpPr>
            <a:spLocks noGrp="1" noChangeArrowheads="1"/>
          </p:cNvSpPr>
          <p:nvPr>
            <p:ph type="title"/>
          </p:nvPr>
        </p:nvSpPr>
        <p:spPr>
          <a:xfrm>
            <a:off x="1884111" y="114741"/>
            <a:ext cx="5745163" cy="990600"/>
          </a:xfrm>
        </p:spPr>
        <p:txBody>
          <a:bodyPr/>
          <a:lstStyle/>
          <a:p>
            <a:pPr algn="ctr" eaLnBrk="1" hangingPunct="1"/>
            <a:r>
              <a:rPr lang="en-CA" altLang="en-US" sz="2800" b="1" dirty="0" err="1">
                <a:solidFill>
                  <a:schemeClr val="accent2">
                    <a:lumMod val="75000"/>
                  </a:schemeClr>
                </a:solidFill>
              </a:rPr>
              <a:t>TacNet</a:t>
            </a:r>
            <a:r>
              <a:rPr lang="en-CA" altLang="en-US" sz="2800" b="1" dirty="0">
                <a:solidFill>
                  <a:schemeClr val="accent2">
                    <a:lumMod val="75000"/>
                  </a:schemeClr>
                </a:solidFill>
              </a:rPr>
              <a:t> Tactical Radio (TTR)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3273" y="1832331"/>
            <a:ext cx="4008350" cy="21145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Rectangle 2"/>
          <p:cNvSpPr/>
          <p:nvPr/>
        </p:nvSpPr>
        <p:spPr>
          <a:xfrm>
            <a:off x="-883" y="1295400"/>
            <a:ext cx="4544529" cy="363176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l"/>
            <a:endParaRPr lang="en-CA" sz="1200" b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 algn="l">
              <a:buFont typeface="Arial"/>
              <a:buChar char="•"/>
            </a:pPr>
            <a:r>
              <a:rPr lang="en-CA" sz="2000" b="0" dirty="0">
                <a:latin typeface="Arial"/>
                <a:cs typeface="Calibri"/>
              </a:rPr>
              <a:t>Power Out</a:t>
            </a:r>
          </a:p>
          <a:p>
            <a:pPr marL="914400" lvl="1" indent="-457200" algn="l">
              <a:buFont typeface="Wingdings"/>
              <a:buChar char="§"/>
            </a:pPr>
            <a:r>
              <a:rPr lang="pl-PL" sz="2000" b="0" dirty="0">
                <a:latin typeface="Arial"/>
                <a:cs typeface="Arial"/>
              </a:rPr>
              <a:t>90W, 50W, and 1W </a:t>
            </a:r>
            <a:r>
              <a:rPr lang="pl-PL" sz="2000" b="0" dirty="0" err="1">
                <a:latin typeface="Arial"/>
                <a:cs typeface="Arial"/>
              </a:rPr>
              <a:t>Modes</a:t>
            </a:r>
            <a:r>
              <a:rPr lang="pl-PL" sz="2000" b="0" dirty="0">
                <a:latin typeface="Arial"/>
                <a:cs typeface="Arial"/>
              </a:rPr>
              <a:t> </a:t>
            </a:r>
            <a:endParaRPr lang="pl-PL" sz="2000" b="0">
              <a:latin typeface="Arial"/>
              <a:cs typeface="Calibri"/>
            </a:endParaRPr>
          </a:p>
          <a:p>
            <a:endParaRPr lang="en-CA" sz="2000" b="0" dirty="0">
              <a:cs typeface="Arial"/>
            </a:endParaRPr>
          </a:p>
          <a:p>
            <a:pPr marL="342900" indent="-342900" algn="l">
              <a:buFont typeface="Arial"/>
              <a:buChar char="•"/>
            </a:pPr>
            <a:r>
              <a:rPr lang="en-CA" sz="2000" b="0" dirty="0">
                <a:latin typeface="Arial"/>
                <a:cs typeface="Arial"/>
              </a:rPr>
              <a:t>Size Weight and Power constrained platforms (</a:t>
            </a:r>
            <a:r>
              <a:rPr lang="en-CA" sz="2000" b="0" dirty="0" err="1">
                <a:latin typeface="Arial"/>
                <a:cs typeface="Arial"/>
              </a:rPr>
              <a:t>SWaP</a:t>
            </a:r>
            <a:r>
              <a:rPr lang="en-CA" sz="2000" b="0" dirty="0">
                <a:latin typeface="Arial"/>
                <a:cs typeface="Arial"/>
              </a:rPr>
              <a:t>-C) – in consideration by the </a:t>
            </a:r>
            <a:r>
              <a:rPr lang="en-CA" sz="2000" b="0" dirty="0" err="1">
                <a:latin typeface="Arial"/>
                <a:cs typeface="Arial"/>
              </a:rPr>
              <a:t>TacHel</a:t>
            </a:r>
            <a:r>
              <a:rPr lang="en-CA" sz="2000" b="0" dirty="0">
                <a:latin typeface="Arial"/>
                <a:cs typeface="Arial"/>
              </a:rPr>
              <a:t> community for Link 16 solution</a:t>
            </a:r>
          </a:p>
          <a:p>
            <a:pPr algn="l"/>
            <a:endParaRPr lang="en-CA" sz="2000" b="0" dirty="0">
              <a:cs typeface="Arial"/>
            </a:endParaRPr>
          </a:p>
          <a:p>
            <a:pPr marL="342900" indent="-342900" algn="l">
              <a:buFont typeface="Arial"/>
              <a:buChar char="•"/>
            </a:pPr>
            <a:r>
              <a:rPr lang="en-CA" sz="2000" b="0" dirty="0">
                <a:latin typeface="Arial"/>
                <a:cs typeface="Arial"/>
              </a:rPr>
              <a:t>Compatible with MIDS LVT and JTRS</a:t>
            </a:r>
          </a:p>
          <a:p>
            <a:pPr algn="l"/>
            <a:endParaRPr lang="en-CA" b="0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57150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0" dirty="0"/>
              <a:t>Note: Not approved for use in Canada yet by CSE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34429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45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6324600" cy="990600"/>
          </a:xfrm>
        </p:spPr>
        <p:txBody>
          <a:bodyPr/>
          <a:lstStyle/>
          <a:p>
            <a:pPr algn="ctr" eaLnBrk="1" hangingPunct="1"/>
            <a:r>
              <a:rPr lang="en-CA" altLang="en-US" sz="2800" b="1" dirty="0">
                <a:solidFill>
                  <a:schemeClr val="accent2">
                    <a:lumMod val="75000"/>
                  </a:schemeClr>
                </a:solidFill>
              </a:rPr>
              <a:t>Battlefield Awareness and Targeting System (BATS)</a:t>
            </a:r>
          </a:p>
        </p:txBody>
      </p:sp>
      <p:sp>
        <p:nvSpPr>
          <p:cNvPr id="2" name="Rectangle 1"/>
          <p:cNvSpPr/>
          <p:nvPr/>
        </p:nvSpPr>
        <p:spPr>
          <a:xfrm>
            <a:off x="2354" y="1215081"/>
            <a:ext cx="5331646" cy="563231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endParaRPr lang="en-CA" sz="3600" b="0" dirty="0">
              <a:solidFill>
                <a:srgbClr val="000000"/>
              </a:solidFill>
              <a:latin typeface="Gotham Book"/>
            </a:endParaRPr>
          </a:p>
          <a:p>
            <a:pPr marL="285750" indent="-285750" algn="l">
              <a:buFont typeface="Arial"/>
              <a:buChar char="•"/>
            </a:pPr>
            <a:r>
              <a:rPr lang="en-CA" b="0" dirty="0">
                <a:solidFill>
                  <a:srgbClr val="000000"/>
                </a:solidFill>
                <a:latin typeface="Gotham Book"/>
              </a:rPr>
              <a:t>BATS-D (AN/PRC-161) </a:t>
            </a:r>
            <a:endParaRPr lang="en-CA" b="0" dirty="0">
              <a:cs typeface="Arial" panose="020B0604020202020204" pitchFamily="34" charset="0"/>
            </a:endParaRPr>
          </a:p>
          <a:p>
            <a:pPr marL="742950" lvl="1" indent="-285750" algn="l">
              <a:buFont typeface="Wingdings"/>
              <a:buChar char="§"/>
            </a:pPr>
            <a:r>
              <a:rPr lang="en-CA" b="0" dirty="0">
                <a:latin typeface="Arial"/>
                <a:cs typeface="Arial"/>
              </a:rPr>
              <a:t>radio can be used vest-worn, handheld, or mounted</a:t>
            </a:r>
          </a:p>
          <a:p>
            <a:pPr marL="742950" lvl="1" indent="-285750" algn="l">
              <a:buFont typeface="Wingdings"/>
              <a:buChar char="§"/>
            </a:pPr>
            <a:r>
              <a:rPr lang="en-CA" b="0" dirty="0">
                <a:latin typeface="Arial"/>
                <a:cs typeface="Arial"/>
              </a:rPr>
              <a:t>full Link 16 network access to ground forces</a:t>
            </a:r>
          </a:p>
          <a:p>
            <a:pPr marL="742950" lvl="1" indent="-285750" algn="l">
              <a:buFont typeface="Wingdings"/>
              <a:buChar char="§"/>
            </a:pPr>
            <a:r>
              <a:rPr lang="en-CA" b="0" dirty="0">
                <a:latin typeface="Arial"/>
                <a:cs typeface="Arial"/>
              </a:rPr>
              <a:t>Ideal for Joint Terminal Attack Controllers (JTACs), Forward Air Controllers (FACs), and Tactical Air Control Party (TACP) specialists</a:t>
            </a:r>
          </a:p>
          <a:p>
            <a:pPr marL="742950" lvl="1" indent="-285750" algn="l">
              <a:buFont typeface="Wingdings"/>
              <a:buChar char="§"/>
            </a:pPr>
            <a:r>
              <a:rPr lang="en-CA" b="0" dirty="0"/>
              <a:t>J-Voice capable</a:t>
            </a:r>
            <a:endParaRPr lang="en-CA" b="0" dirty="0">
              <a:cs typeface="Arial" panose="020B0604020202020204" pitchFamily="34" charset="0"/>
            </a:endParaRPr>
          </a:p>
          <a:p>
            <a:pPr marL="742950" lvl="1" indent="-285750" algn="l">
              <a:buFont typeface="Wingdings"/>
              <a:buChar char="§"/>
            </a:pPr>
            <a:r>
              <a:rPr lang="en-CA" b="0" dirty="0"/>
              <a:t>8 W</a:t>
            </a:r>
            <a:endParaRPr lang="en-CA" b="0" dirty="0">
              <a:cs typeface="Arial" panose="020B0604020202020204" pitchFamily="34" charset="0"/>
            </a:endParaRPr>
          </a:p>
          <a:p>
            <a:pPr algn="l"/>
            <a:endParaRPr lang="en-CA" b="0" dirty="0"/>
          </a:p>
          <a:p>
            <a:pPr marL="285750" indent="-285750" algn="l">
              <a:buFont typeface="Arial"/>
              <a:buChar char="•"/>
            </a:pPr>
            <a:r>
              <a:rPr lang="en-CA" b="0" dirty="0">
                <a:latin typeface="Arial"/>
                <a:cs typeface="Arial"/>
              </a:rPr>
              <a:t>Modernization:</a:t>
            </a:r>
            <a:endParaRPr lang="en-CA" b="0" dirty="0">
              <a:cs typeface="Arial" panose="020B0604020202020204" pitchFamily="34" charset="0"/>
            </a:endParaRPr>
          </a:p>
          <a:p>
            <a:pPr marL="742950" lvl="1" indent="-285750" algn="l">
              <a:buFont typeface="Wingdings"/>
              <a:buChar char="§"/>
            </a:pPr>
            <a:r>
              <a:rPr lang="en-CA" b="0" dirty="0" err="1">
                <a:latin typeface="Arial"/>
                <a:cs typeface="Arial"/>
              </a:rPr>
              <a:t>CrytpoMod</a:t>
            </a:r>
            <a:r>
              <a:rPr lang="en-CA" b="0" dirty="0">
                <a:latin typeface="Arial"/>
                <a:cs typeface="Arial"/>
              </a:rPr>
              <a:t> compliant</a:t>
            </a:r>
            <a:endParaRPr lang="en-CA" b="0">
              <a:latin typeface="Arial"/>
              <a:cs typeface="Arial"/>
            </a:endParaRPr>
          </a:p>
          <a:p>
            <a:pPr marL="742950" lvl="1" indent="-285750" algn="l">
              <a:buFont typeface="Wingdings"/>
              <a:buChar char="§"/>
            </a:pPr>
            <a:r>
              <a:rPr lang="en-CA" b="0" dirty="0"/>
              <a:t>Enhanced Throughput</a:t>
            </a:r>
            <a:endParaRPr lang="en-CA" b="0" dirty="0">
              <a:cs typeface="Arial" panose="020B0604020202020204" pitchFamily="34" charset="0"/>
            </a:endParaRPr>
          </a:p>
          <a:p>
            <a:pPr marL="742950" lvl="1" indent="-285750" algn="l">
              <a:buFont typeface="Wingdings"/>
              <a:buChar char="§"/>
            </a:pPr>
            <a:r>
              <a:rPr lang="en-CA" b="0" dirty="0"/>
              <a:t>Frequency Remapping</a:t>
            </a:r>
            <a:endParaRPr lang="en-CA" b="0" dirty="0"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A" b="0" dirty="0"/>
          </a:p>
          <a:p>
            <a:pPr algn="l"/>
            <a:endParaRPr lang="en-C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2258279"/>
            <a:ext cx="3384697" cy="360975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176617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779977" y="88263"/>
            <a:ext cx="3769106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D1825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D1825"/>
                </a:solidFill>
                <a:latin typeface="Eurostile" pitchFamily="124" charset="0"/>
                <a:ea typeface="ヒラギノ角ゴ Pro W3" pitchFamily="12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D1825"/>
                </a:solidFill>
                <a:latin typeface="Eurostile" pitchFamily="124" charset="0"/>
                <a:ea typeface="ヒラギノ角ゴ Pro W3" pitchFamily="12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D1825"/>
                </a:solidFill>
                <a:latin typeface="Eurostile" pitchFamily="124" charset="0"/>
                <a:ea typeface="ヒラギノ角ゴ Pro W3" pitchFamily="12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D1825"/>
                </a:solidFill>
                <a:latin typeface="Eurostile" pitchFamily="124" charset="0"/>
                <a:ea typeface="ヒラギノ角ゴ Pro W3" pitchFamily="12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D1825"/>
                </a:solidFill>
                <a:latin typeface="Eurostile" pitchFamily="124" charset="0"/>
                <a:ea typeface="ヒラギノ角ゴ Pro W3" pitchFamily="12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D1825"/>
                </a:solidFill>
                <a:latin typeface="Eurostile" pitchFamily="124" charset="0"/>
                <a:ea typeface="ヒラギノ角ゴ Pro W3" pitchFamily="12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D1825"/>
                </a:solidFill>
                <a:latin typeface="Eurostile" pitchFamily="124" charset="0"/>
                <a:ea typeface="ヒラギノ角ゴ Pro W3" pitchFamily="12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D1825"/>
                </a:solidFill>
                <a:latin typeface="Eurostile" pitchFamily="124" charset="0"/>
                <a:ea typeface="ヒラギノ角ゴ Pro W3" pitchFamily="124" charset="-128"/>
              </a:defRPr>
            </a:lvl9pPr>
          </a:lstStyle>
          <a:p>
            <a:pPr algn="ctr" eaLnBrk="1" hangingPunct="1">
              <a:defRPr/>
            </a:pPr>
            <a:r>
              <a:rPr lang="en-CA" altLang="en-US" sz="2800" dirty="0">
                <a:solidFill>
                  <a:schemeClr val="accent2">
                    <a:lumMod val="75000"/>
                  </a:schemeClr>
                </a:solidFill>
              </a:rPr>
              <a:t>MIDS on Ship (MOS)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1143001"/>
            <a:ext cx="2012785" cy="50292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931626706"/>
      </p:ext>
    </p:extLst>
  </p:cSld>
  <p:clrMapOvr>
    <a:masterClrMapping/>
  </p:clrMapOvr>
</p:sld>
</file>

<file path=ppt/theme/theme1.xml><?xml version="1.0" encoding="utf-8"?>
<a:theme xmlns:a="http://schemas.openxmlformats.org/drawingml/2006/main" name="CF background">
  <a:themeElements>
    <a:clrScheme name="CFD Master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FD 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FD Master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FD Master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ND Document" ma:contentTypeID="0x010100010C2ADD635BB5409CEF3A212D7D66C8004BCF2733CDB1E649BBF1DCD7B11F6A0A" ma:contentTypeVersion="21" ma:contentTypeDescription="This Content Type applies the default UIC, Unit Name and Parent Org to all documents in the site." ma:contentTypeScope="" ma:versionID="14d318d5327981a8add10258c2e4be4b">
  <xsd:schema xmlns:xsd="http://www.w3.org/2001/XMLSchema" xmlns:xs="http://www.w3.org/2001/XMLSchema" xmlns:p="http://schemas.microsoft.com/office/2006/metadata/properties" xmlns:ns1="http://schemas.microsoft.com/sharepoint/v3" xmlns:ns2="4e4e7067-1b66-4815-83c0-e5717f015141" xmlns:ns3="f9c68e3b-b0b8-4bfd-804b-9cf766a9dac6" xmlns:ns4="957318fd-b9ae-4514-bc89-1e58a167728b" targetNamespace="http://schemas.microsoft.com/office/2006/metadata/properties" ma:root="true" ma:fieldsID="a3af1f80591b94aea3ba7beef0440b0c" ns1:_="" ns2:_="" ns3:_="" ns4:_="">
    <xsd:import namespace="http://schemas.microsoft.com/sharepoint/v3"/>
    <xsd:import namespace="4e4e7067-1b66-4815-83c0-e5717f015141"/>
    <xsd:import namespace="f9c68e3b-b0b8-4bfd-804b-9cf766a9dac6"/>
    <xsd:import namespace="957318fd-b9ae-4514-bc89-1e58a167728b"/>
    <xsd:element name="properties">
      <xsd:complexType>
        <xsd:sequence>
          <xsd:element name="documentManagement">
            <xsd:complexType>
              <xsd:all>
                <xsd:element ref="ns2:UIC"/>
                <xsd:element ref="ns2:Unit_x0020_Name"/>
                <xsd:element ref="ns2:Parent_Org"/>
                <xsd:element ref="ns3:_dlc_DocId" minOccurs="0"/>
                <xsd:element ref="ns3:_dlc_DocIdUrl" minOccurs="0"/>
                <xsd:element ref="ns3:_dlc_DocIdPersistId" minOccurs="0"/>
                <xsd:element ref="ns2:Function" minOccurs="0"/>
                <xsd:element ref="ns1:DocumentSetDescription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1:_ip_UnifiedCompliancePolicyProperties" minOccurs="0"/>
                <xsd:element ref="ns1:_ip_UnifiedCompliancePolicyUIActio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ocumentSetDescription" ma:index="15" nillable="true" ma:displayName="Description" ma:description="A description of the Document Set" ma:internalName="DocumentSetDescription">
      <xsd:simpleType>
        <xsd:restriction base="dms:Note"/>
      </xsd:simpleType>
    </xsd:element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4e7067-1b66-4815-83c0-e5717f015141" elementFormDefault="qualified">
    <xsd:import namespace="http://schemas.microsoft.com/office/2006/documentManagement/types"/>
    <xsd:import namespace="http://schemas.microsoft.com/office/infopath/2007/PartnerControls"/>
    <xsd:element name="UIC" ma:index="8" ma:displayName="UIC" ma:default="6148" ma:description="UIC" ma:internalName="UIC">
      <xsd:simpleType>
        <xsd:restriction base="dms:Text">
          <xsd:maxLength value="4"/>
        </xsd:restriction>
      </xsd:simpleType>
    </xsd:element>
    <xsd:element name="Unit_x0020_Name" ma:index="9" ma:displayName="Unit Name" ma:default="JTDL SWG Trg Sub-WG" ma:description="Unit Name" ma:internalName="Unit_x0020_Name">
      <xsd:simpleType>
        <xsd:restriction base="dms:Text">
          <xsd:maxLength value="255"/>
        </xsd:restriction>
      </xsd:simpleType>
    </xsd:element>
    <xsd:element name="Parent_Org" ma:index="10" ma:displayName="Parent_Org" ma:default="IM BRANCH" ma:format="Dropdown" ma:internalName="Parent_Org">
      <xsd:simpleType>
        <xsd:restriction base="dms:Choice">
          <xsd:enumeration value="O365_Admin"/>
          <xsd:enumeration value="CJOC"/>
          <xsd:enumeration value="ADM(RS)"/>
          <xsd:enumeration value="ADM(IE)"/>
          <xsd:enumeration value="ADM(Fin)"/>
          <xsd:enumeration value="ADM(S&amp;T)"/>
          <xsd:enumeration value="ADM(DIA)"/>
          <xsd:enumeration value="ADM(HR Civ)"/>
          <xsd:enumeration value="ADM(IM)"/>
          <xsd:enumeration value="ADM(Mat)"/>
          <xsd:enumeration value="ADM(PA)"/>
          <xsd:enumeration value="ADM(POL)"/>
          <xsd:enumeration value="CANSOFCOM"/>
          <xsd:enumeration value="CFINTCOM"/>
          <xsd:enumeration value="CMJ"/>
          <xsd:enumeration value="MPC"/>
          <xsd:enumeration value="Corp Sec"/>
          <xsd:enumeration value="CFHA"/>
          <xsd:enumeration value="JAG"/>
          <xsd:enumeration value="RCAF"/>
          <xsd:enumeration value="RCN"/>
          <xsd:enumeration value="SJS"/>
          <xsd:enumeration value="VCDS"/>
          <xsd:enumeration value="CA"/>
          <xsd:enumeration value="Ombudsman"/>
        </xsd:restriction>
      </xsd:simpleType>
    </xsd:element>
    <xsd:element name="Function" ma:index="14" nillable="true" ma:displayName="Function" ma:format="Dropdown" ma:internalName="Function">
      <xsd:simpleType>
        <xsd:restriction base="dms:Choice">
          <xsd:enumeration value="Acquisitions-Procurement"/>
          <xsd:enumeration value="Travel and Events"/>
          <xsd:enumeration value="Environment"/>
          <xsd:enumeration value="Finances"/>
          <xsd:enumeration value="Human Resources"/>
          <xsd:enumeration value="Information Management"/>
          <xsd:enumeration value="Information Technology"/>
          <xsd:enumeration value="Management and Oversight"/>
          <xsd:enumeration value="Materiel"/>
          <xsd:enumeration value="Military Personnel"/>
          <xsd:enumeration value="Occupational Health and Safety"/>
          <xsd:enumeration value="Public Affairs"/>
          <xsd:enumeration value="Real Property"/>
          <xsd:enumeration value="Ready Forces"/>
          <xsd:enumeration value="Operations"/>
          <xsd:enumeration value="Communications"/>
          <xsd:enumeration value="Legal Services"/>
          <xsd:enumeration value="Future Force Design"/>
          <xsd:enumeration value="Defence Team"/>
          <xsd:enumeration value="Sustainable Bases Information Technology System &amp; Infrastructure"/>
          <xsd:enumeration value="Procurement of Capabilitie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c68e3b-b0b8-4bfd-804b-9cf766a9dac6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7318fd-b9ae-4514-bc89-1e58a16772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22" nillable="true" ma:displayName="Tags" ma:internalName="MediaServiceAutoTags" ma:readOnly="true">
      <xsd:simpleType>
        <xsd:restriction base="dms:Text"/>
      </xsd:simple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Unit_x0020_Name xmlns="4e4e7067-1b66-4815-83c0-e5717f015141">JTDL SWG Trg Sub-WG</Unit_x0020_Name>
    <DocumentSetDescription xmlns="http://schemas.microsoft.com/sharepoint/v3" xsi:nil="true"/>
    <_ip_UnifiedCompliancePolicyProperties xmlns="http://schemas.microsoft.com/sharepoint/v3" xsi:nil="true"/>
    <UIC xmlns="4e4e7067-1b66-4815-83c0-e5717f015141">6148</UIC>
    <Parent_Org xmlns="4e4e7067-1b66-4815-83c0-e5717f015141">IM BRANCH</Parent_Org>
    <Function xmlns="4e4e7067-1b66-4815-83c0-e5717f015141" xsi:nil="true"/>
  </documentManagement>
</p:properti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9F89AE-FF12-46E0-996B-9E30878889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e4e7067-1b66-4815-83c0-e5717f015141"/>
    <ds:schemaRef ds:uri="f9c68e3b-b0b8-4bfd-804b-9cf766a9dac6"/>
    <ds:schemaRef ds:uri="957318fd-b9ae-4514-bc89-1e58a16772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BD28AB8-2528-465C-81EF-CDFD686B5ABA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c849b990-5f49-4754-9b71-10ab8b44beb8"/>
    <ds:schemaRef ds:uri="http://www.w3.org/XML/1998/namespace"/>
    <ds:schemaRef ds:uri="http://purl.org/dc/dcmitype/"/>
    <ds:schemaRef ds:uri="http://schemas.microsoft.com/sharepoint/v3"/>
    <ds:schemaRef ds:uri="4e4e7067-1b66-4815-83c0-e5717f015141"/>
  </ds:schemaRefs>
</ds:datastoreItem>
</file>

<file path=customXml/itemProps3.xml><?xml version="1.0" encoding="utf-8"?>
<ds:datastoreItem xmlns:ds="http://schemas.openxmlformats.org/officeDocument/2006/customXml" ds:itemID="{D655507A-ABE4-493A-9C73-4E11A2413924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243F5FDE-CBFA-4824-89C3-0BE53112A81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11314</TotalTime>
  <Words>664</Words>
  <Application>Microsoft Office PowerPoint</Application>
  <PresentationFormat>On-screen Show (4:3)</PresentationFormat>
  <Paragraphs>143</Paragraphs>
  <Slides>12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CF background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Small Tactical Terminal (STT)</vt:lpstr>
      <vt:lpstr>TacNet Tactical Radio (TTR)</vt:lpstr>
      <vt:lpstr>Battlefield Awareness and Targeting System (BATS)</vt:lpstr>
      <vt:lpstr>PowerPoint Presentation</vt:lpstr>
      <vt:lpstr>Simple Key Loader</vt:lpstr>
      <vt:lpstr>PowerPoint Presentation</vt:lpstr>
      <vt:lpstr>PowerPoint Presentation</vt:lpstr>
    </vt:vector>
  </TitlesOfParts>
  <Company>DND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DGIFD - Notes</dc:title>
  <dc:creator>DGIFD</dc:creator>
  <cp:lastModifiedBy>clifford.ac</cp:lastModifiedBy>
  <cp:revision>358</cp:revision>
  <dcterms:created xsi:type="dcterms:W3CDTF">2011-01-05T13:27:31Z</dcterms:created>
  <dcterms:modified xsi:type="dcterms:W3CDTF">2021-02-08T15:35:25Z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000800ce050000000000010243100207f6000400038000</vt:lpwstr>
  </property>
  <property fmtid="{D5CDD505-2E9C-101B-9397-08002B2CF9AE}" pid="3" name="ContentTypeId">
    <vt:lpwstr>0x010100010C2ADD635BB5409CEF3A212D7D66C8004BCF2733CDB1E649BBF1DCD7B11F6A0A</vt:lpwstr>
  </property>
</Properties>
</file>