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21"/>
  </p:notesMasterIdLst>
  <p:handoutMasterIdLst>
    <p:handoutMasterId r:id="rId22"/>
  </p:handoutMasterIdLst>
  <p:sldIdLst>
    <p:sldId id="258" r:id="rId6"/>
    <p:sldId id="288" r:id="rId7"/>
    <p:sldId id="267" r:id="rId8"/>
    <p:sldId id="289" r:id="rId9"/>
    <p:sldId id="308" r:id="rId10"/>
    <p:sldId id="318" r:id="rId11"/>
    <p:sldId id="309" r:id="rId12"/>
    <p:sldId id="310" r:id="rId13"/>
    <p:sldId id="319" r:id="rId14"/>
    <p:sldId id="316" r:id="rId15"/>
    <p:sldId id="320" r:id="rId16"/>
    <p:sldId id="317" r:id="rId17"/>
    <p:sldId id="321" r:id="rId18"/>
    <p:sldId id="303" r:id="rId19"/>
    <p:sldId id="307" r:id="rId20"/>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3FBCA9-057C-4D5E-830F-D536694D2EB7}" v="4" dt="2021-02-04T16:11:53.386"/>
    <p1510:client id="{1F225F3E-17E2-4491-9253-BD97EA3D0E65}" v="4" dt="2021-02-03T16:57:40.261"/>
    <p1510:client id="{478F5B35-A8DC-4B3B-AB51-AA727CECC304}" v="88" dt="2021-02-04T15:45:02.883"/>
    <p1510:client id="{90FA41D7-8936-4E5B-9201-A759C4E6091B}" v="76" dt="2021-02-08T16:50:39.079"/>
    <p1510:client id="{B8C3E5C8-E317-49F3-BF24-79BA28833028}" v="20" dt="2021-02-03T19:19:50.807"/>
    <p1510:client id="{ECE3F4A9-0E4B-4451-8063-6BB07B6E0D30}" v="22" dt="2021-02-03T17:33:53.2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4937" autoAdjust="0"/>
  </p:normalViewPr>
  <p:slideViewPr>
    <p:cSldViewPr snapToGrid="0">
      <p:cViewPr varScale="1">
        <p:scale>
          <a:sx n="41" d="100"/>
          <a:sy n="41" d="100"/>
        </p:scale>
        <p:origin x="2226" y="3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ache WO GS@CTC Arty Sch@Defence O365" userId="S::greg.roache@ecn.forces.gc.ca::13fdff87-3a5c-44cc-8108-5a80a85e5494" providerId="AD" clId="Web-{C68FDB2E-2B8F-4F4F-942A-CF73DF5C0755}"/>
    <pc:docChg chg="modSld">
      <pc:chgData name="Roache WO GS@CTC Arty Sch@Defence O365" userId="S::greg.roache@ecn.forces.gc.ca::13fdff87-3a5c-44cc-8108-5a80a85e5494" providerId="AD" clId="Web-{C68FDB2E-2B8F-4F4F-942A-CF73DF5C0755}" dt="2021-02-12T19:48:19.208" v="10"/>
      <pc:docMkLst>
        <pc:docMk/>
      </pc:docMkLst>
      <pc:sldChg chg="modNotes">
        <pc:chgData name="Roache WO GS@CTC Arty Sch@Defence O365" userId="S::greg.roache@ecn.forces.gc.ca::13fdff87-3a5c-44cc-8108-5a80a85e5494" providerId="AD" clId="Web-{C68FDB2E-2B8F-4F4F-942A-CF73DF5C0755}" dt="2021-02-12T19:48:06.770" v="9"/>
        <pc:sldMkLst>
          <pc:docMk/>
          <pc:sldMk cId="2194033351" sldId="308"/>
        </pc:sldMkLst>
      </pc:sldChg>
      <pc:sldChg chg="modNotes">
        <pc:chgData name="Roache WO GS@CTC Arty Sch@Defence O365" userId="S::greg.roache@ecn.forces.gc.ca::13fdff87-3a5c-44cc-8108-5a80a85e5494" providerId="AD" clId="Web-{C68FDB2E-2B8F-4F4F-942A-CF73DF5C0755}" dt="2021-02-12T19:48:19.208" v="10"/>
        <pc:sldMkLst>
          <pc:docMk/>
          <pc:sldMk cId="299821059" sldId="318"/>
        </pc:sldMkLst>
      </pc:sldChg>
    </pc:docChg>
  </pc:docChgLst>
  <pc:docChgLst>
    <pc:chgData name="Sheppard MS JE@MCC RJOC(A)@Defence O365" userId="S::justin.sheppard@ecn.forces.gc.ca::046012a4-b312-4c37-863d-653c3913ec98" providerId="AD" clId="Web-{B8C3E5C8-E317-49F3-BF24-79BA28833028}"/>
    <pc:docChg chg="modSld">
      <pc:chgData name="Sheppard MS JE@MCC RJOC(A)@Defence O365" userId="S::justin.sheppard@ecn.forces.gc.ca::046012a4-b312-4c37-863d-653c3913ec98" providerId="AD" clId="Web-{B8C3E5C8-E317-49F3-BF24-79BA28833028}" dt="2021-02-03T19:19:50.807" v="16" actId="20577"/>
      <pc:docMkLst>
        <pc:docMk/>
      </pc:docMkLst>
      <pc:sldChg chg="modSp">
        <pc:chgData name="Sheppard MS JE@MCC RJOC(A)@Defence O365" userId="S::justin.sheppard@ecn.forces.gc.ca::046012a4-b312-4c37-863d-653c3913ec98" providerId="AD" clId="Web-{B8C3E5C8-E317-49F3-BF24-79BA28833028}" dt="2021-02-03T19:19:01.260" v="4" actId="20577"/>
        <pc:sldMkLst>
          <pc:docMk/>
          <pc:sldMk cId="0" sldId="258"/>
        </pc:sldMkLst>
        <pc:spChg chg="mod">
          <ac:chgData name="Sheppard MS JE@MCC RJOC(A)@Defence O365" userId="S::justin.sheppard@ecn.forces.gc.ca::046012a4-b312-4c37-863d-653c3913ec98" providerId="AD" clId="Web-{B8C3E5C8-E317-49F3-BF24-79BA28833028}" dt="2021-02-03T19:18:44.244" v="2" actId="20577"/>
          <ac:spMkLst>
            <pc:docMk/>
            <pc:sldMk cId="0" sldId="258"/>
            <ac:spMk id="7" creationId="{00000000-0000-0000-0000-000000000000}"/>
          </ac:spMkLst>
        </pc:spChg>
        <pc:spChg chg="mod">
          <ac:chgData name="Sheppard MS JE@MCC RJOC(A)@Defence O365" userId="S::justin.sheppard@ecn.forces.gc.ca::046012a4-b312-4c37-863d-653c3913ec98" providerId="AD" clId="Web-{B8C3E5C8-E317-49F3-BF24-79BA28833028}" dt="2021-02-03T19:19:01.260" v="4"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B8C3E5C8-E317-49F3-BF24-79BA28833028}" dt="2021-02-03T19:19:12.963" v="6" actId="20577"/>
        <pc:sldMkLst>
          <pc:docMk/>
          <pc:sldMk cId="1587703502" sldId="267"/>
        </pc:sldMkLst>
        <pc:spChg chg="mod">
          <ac:chgData name="Sheppard MS JE@MCC RJOC(A)@Defence O365" userId="S::justin.sheppard@ecn.forces.gc.ca::046012a4-b312-4c37-863d-653c3913ec98" providerId="AD" clId="Web-{B8C3E5C8-E317-49F3-BF24-79BA28833028}" dt="2021-02-03T19:19:12.963" v="6"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B8C3E5C8-E317-49F3-BF24-79BA28833028}" dt="2021-02-03T19:19:07.479" v="5" actId="20577"/>
        <pc:sldMkLst>
          <pc:docMk/>
          <pc:sldMk cId="1018954970" sldId="288"/>
        </pc:sldMkLst>
        <pc:spChg chg="mod">
          <ac:chgData name="Sheppard MS JE@MCC RJOC(A)@Defence O365" userId="S::justin.sheppard@ecn.forces.gc.ca::046012a4-b312-4c37-863d-653c3913ec98" providerId="AD" clId="Web-{B8C3E5C8-E317-49F3-BF24-79BA28833028}" dt="2021-02-03T19:19:07.479" v="5"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B8C3E5C8-E317-49F3-BF24-79BA28833028}" dt="2021-02-03T19:19:15.432" v="7" actId="20577"/>
        <pc:sldMkLst>
          <pc:docMk/>
          <pc:sldMk cId="1251806590" sldId="289"/>
        </pc:sldMkLst>
        <pc:spChg chg="mod">
          <ac:chgData name="Sheppard MS JE@MCC RJOC(A)@Defence O365" userId="S::justin.sheppard@ecn.forces.gc.ca::046012a4-b312-4c37-863d-653c3913ec98" providerId="AD" clId="Web-{B8C3E5C8-E317-49F3-BF24-79BA28833028}" dt="2021-02-03T19:19:15.432" v="7"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B8C3E5C8-E317-49F3-BF24-79BA28833028}" dt="2021-02-03T19:19:47.573" v="15" actId="20577"/>
        <pc:sldMkLst>
          <pc:docMk/>
          <pc:sldMk cId="232699226" sldId="303"/>
        </pc:sldMkLst>
        <pc:spChg chg="mod">
          <ac:chgData name="Sheppard MS JE@MCC RJOC(A)@Defence O365" userId="S::justin.sheppard@ecn.forces.gc.ca::046012a4-b312-4c37-863d-653c3913ec98" providerId="AD" clId="Web-{B8C3E5C8-E317-49F3-BF24-79BA28833028}" dt="2021-02-03T19:19:47.573" v="15"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B8C3E5C8-E317-49F3-BF24-79BA28833028}" dt="2021-02-03T19:19:50.807" v="16" actId="20577"/>
        <pc:sldMkLst>
          <pc:docMk/>
          <pc:sldMk cId="3118391297" sldId="307"/>
        </pc:sldMkLst>
        <pc:spChg chg="mod">
          <ac:chgData name="Sheppard MS JE@MCC RJOC(A)@Defence O365" userId="S::justin.sheppard@ecn.forces.gc.ca::046012a4-b312-4c37-863d-653c3913ec98" providerId="AD" clId="Web-{B8C3E5C8-E317-49F3-BF24-79BA28833028}" dt="2021-02-03T19:19:50.807" v="16"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B8C3E5C8-E317-49F3-BF24-79BA28833028}" dt="2021-02-03T19:19:18.166" v="8" actId="20577"/>
        <pc:sldMkLst>
          <pc:docMk/>
          <pc:sldMk cId="2194033351" sldId="308"/>
        </pc:sldMkLst>
        <pc:spChg chg="mod">
          <ac:chgData name="Sheppard MS JE@MCC RJOC(A)@Defence O365" userId="S::justin.sheppard@ecn.forces.gc.ca::046012a4-b312-4c37-863d-653c3913ec98" providerId="AD" clId="Web-{B8C3E5C8-E317-49F3-BF24-79BA28833028}" dt="2021-02-03T19:19:18.166" v="8" actId="20577"/>
          <ac:spMkLst>
            <pc:docMk/>
            <pc:sldMk cId="2194033351" sldId="308"/>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21.666" v="9" actId="20577"/>
        <pc:sldMkLst>
          <pc:docMk/>
          <pc:sldMk cId="4064174595" sldId="309"/>
        </pc:sldMkLst>
        <pc:spChg chg="mod">
          <ac:chgData name="Sheppard MS JE@MCC RJOC(A)@Defence O365" userId="S::justin.sheppard@ecn.forces.gc.ca::046012a4-b312-4c37-863d-653c3913ec98" providerId="AD" clId="Web-{B8C3E5C8-E317-49F3-BF24-79BA28833028}" dt="2021-02-03T19:19:21.666" v="9" actId="20577"/>
          <ac:spMkLst>
            <pc:docMk/>
            <pc:sldMk cId="4064174595" sldId="309"/>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25.588" v="10" actId="20577"/>
        <pc:sldMkLst>
          <pc:docMk/>
          <pc:sldMk cId="3365886166" sldId="310"/>
        </pc:sldMkLst>
        <pc:spChg chg="mod">
          <ac:chgData name="Sheppard MS JE@MCC RJOC(A)@Defence O365" userId="S::justin.sheppard@ecn.forces.gc.ca::046012a4-b312-4c37-863d-653c3913ec98" providerId="AD" clId="Web-{B8C3E5C8-E317-49F3-BF24-79BA28833028}" dt="2021-02-03T19:19:25.588" v="10" actId="20577"/>
          <ac:spMkLst>
            <pc:docMk/>
            <pc:sldMk cId="3365886166" sldId="310"/>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29.104" v="11" actId="20577"/>
        <pc:sldMkLst>
          <pc:docMk/>
          <pc:sldMk cId="2512534476" sldId="311"/>
        </pc:sldMkLst>
        <pc:spChg chg="mod">
          <ac:chgData name="Sheppard MS JE@MCC RJOC(A)@Defence O365" userId="S::justin.sheppard@ecn.forces.gc.ca::046012a4-b312-4c37-863d-653c3913ec98" providerId="AD" clId="Web-{B8C3E5C8-E317-49F3-BF24-79BA28833028}" dt="2021-02-03T19:19:29.104" v="11" actId="20577"/>
          <ac:spMkLst>
            <pc:docMk/>
            <pc:sldMk cId="2512534476" sldId="311"/>
            <ac:spMk id="4" creationId="{00000000-0000-0000-0000-000000000000}"/>
          </ac:spMkLst>
        </pc:spChg>
      </pc:sldChg>
      <pc:sldChg chg="modSp">
        <pc:chgData name="Sheppard MS JE@MCC RJOC(A)@Defence O365" userId="S::justin.sheppard@ecn.forces.gc.ca::046012a4-b312-4c37-863d-653c3913ec98" providerId="AD" clId="Web-{B8C3E5C8-E317-49F3-BF24-79BA28833028}" dt="2021-02-03T19:19:33.713" v="12" actId="20577"/>
        <pc:sldMkLst>
          <pc:docMk/>
          <pc:sldMk cId="514748872" sldId="313"/>
        </pc:sldMkLst>
        <pc:spChg chg="mod">
          <ac:chgData name="Sheppard MS JE@MCC RJOC(A)@Defence O365" userId="S::justin.sheppard@ecn.forces.gc.ca::046012a4-b312-4c37-863d-653c3913ec98" providerId="AD" clId="Web-{B8C3E5C8-E317-49F3-BF24-79BA28833028}" dt="2021-02-03T19:19:33.713" v="12" actId="20577"/>
          <ac:spMkLst>
            <pc:docMk/>
            <pc:sldMk cId="514748872" sldId="313"/>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40.807" v="14" actId="20577"/>
        <pc:sldMkLst>
          <pc:docMk/>
          <pc:sldMk cId="3565837402" sldId="314"/>
        </pc:sldMkLst>
        <pc:spChg chg="mod">
          <ac:chgData name="Sheppard MS JE@MCC RJOC(A)@Defence O365" userId="S::justin.sheppard@ecn.forces.gc.ca::046012a4-b312-4c37-863d-653c3913ec98" providerId="AD" clId="Web-{B8C3E5C8-E317-49F3-BF24-79BA28833028}" dt="2021-02-03T19:19:40.807" v="14" actId="20577"/>
          <ac:spMkLst>
            <pc:docMk/>
            <pc:sldMk cId="3565837402" sldId="314"/>
            <ac:spMk id="2" creationId="{00000000-0000-0000-0000-000000000000}"/>
          </ac:spMkLst>
        </pc:spChg>
      </pc:sldChg>
      <pc:sldChg chg="modSp">
        <pc:chgData name="Sheppard MS JE@MCC RJOC(A)@Defence O365" userId="S::justin.sheppard@ecn.forces.gc.ca::046012a4-b312-4c37-863d-653c3913ec98" providerId="AD" clId="Web-{B8C3E5C8-E317-49F3-BF24-79BA28833028}" dt="2021-02-03T19:19:38.026" v="13" actId="20577"/>
        <pc:sldMkLst>
          <pc:docMk/>
          <pc:sldMk cId="2382736725" sldId="315"/>
        </pc:sldMkLst>
        <pc:spChg chg="mod">
          <ac:chgData name="Sheppard MS JE@MCC RJOC(A)@Defence O365" userId="S::justin.sheppard@ecn.forces.gc.ca::046012a4-b312-4c37-863d-653c3913ec98" providerId="AD" clId="Web-{B8C3E5C8-E317-49F3-BF24-79BA28833028}" dt="2021-02-03T19:19:38.026" v="13" actId="20577"/>
          <ac:spMkLst>
            <pc:docMk/>
            <pc:sldMk cId="2382736725" sldId="315"/>
            <ac:spMk id="4" creationId="{00000000-0000-0000-0000-000000000000}"/>
          </ac:spMkLst>
        </pc:spChg>
      </pc:sldChg>
    </pc:docChg>
  </pc:docChgLst>
  <pc:docChgLst>
    <pc:chgData name="Sheppard MS JE@MCC RJOC(A)@Defence O365" userId="S::justin.sheppard@ecn.forces.gc.ca::046012a4-b312-4c37-863d-653c3913ec98" providerId="AD" clId="Web-{90FA41D7-8936-4E5B-9201-A759C4E6091B}"/>
    <pc:docChg chg="delSld modSld">
      <pc:chgData name="Sheppard MS JE@MCC RJOC(A)@Defence O365" userId="S::justin.sheppard@ecn.forces.gc.ca::046012a4-b312-4c37-863d-653c3913ec98" providerId="AD" clId="Web-{90FA41D7-8936-4E5B-9201-A759C4E6091B}" dt="2021-02-08T16:50:39.079" v="73" actId="20577"/>
      <pc:docMkLst>
        <pc:docMk/>
      </pc:docMkLst>
      <pc:sldChg chg="modSp">
        <pc:chgData name="Sheppard MS JE@MCC RJOC(A)@Defence O365" userId="S::justin.sheppard@ecn.forces.gc.ca::046012a4-b312-4c37-863d-653c3913ec98" providerId="AD" clId="Web-{90FA41D7-8936-4E5B-9201-A759C4E6091B}" dt="2021-02-08T16:21:53.366" v="6" actId="1076"/>
        <pc:sldMkLst>
          <pc:docMk/>
          <pc:sldMk cId="0" sldId="258"/>
        </pc:sldMkLst>
        <pc:spChg chg="mod">
          <ac:chgData name="Sheppard MS JE@MCC RJOC(A)@Defence O365" userId="S::justin.sheppard@ecn.forces.gc.ca::046012a4-b312-4c37-863d-653c3913ec98" providerId="AD" clId="Web-{90FA41D7-8936-4E5B-9201-A759C4E6091B}" dt="2021-02-08T16:21:53.366" v="6" actId="1076"/>
          <ac:spMkLst>
            <pc:docMk/>
            <pc:sldMk cId="0" sldId="258"/>
            <ac:spMk id="7" creationId="{00000000-0000-0000-0000-000000000000}"/>
          </ac:spMkLst>
        </pc:spChg>
        <pc:spChg chg="mod">
          <ac:chgData name="Sheppard MS JE@MCC RJOC(A)@Defence O365" userId="S::justin.sheppard@ecn.forces.gc.ca::046012a4-b312-4c37-863d-653c3913ec98" providerId="AD" clId="Web-{90FA41D7-8936-4E5B-9201-A759C4E6091B}" dt="2021-02-08T16:21:40.257" v="0" actId="1076"/>
          <ac:spMkLst>
            <pc:docMk/>
            <pc:sldMk cId="0" sldId="258"/>
            <ac:spMk id="11" creationId="{4E375B69-8A08-4F5C-95BB-46ED48E1593F}"/>
          </ac:spMkLst>
        </pc:spChg>
      </pc:sldChg>
      <pc:sldChg chg="modSp">
        <pc:chgData name="Sheppard MS JE@MCC RJOC(A)@Defence O365" userId="S::justin.sheppard@ecn.forces.gc.ca::046012a4-b312-4c37-863d-653c3913ec98" providerId="AD" clId="Web-{90FA41D7-8936-4E5B-9201-A759C4E6091B}" dt="2021-02-08T16:22:29.976" v="11" actId="20577"/>
        <pc:sldMkLst>
          <pc:docMk/>
          <pc:sldMk cId="1587703502" sldId="267"/>
        </pc:sldMkLst>
        <pc:spChg chg="mod">
          <ac:chgData name="Sheppard MS JE@MCC RJOC(A)@Defence O365" userId="S::justin.sheppard@ecn.forces.gc.ca::046012a4-b312-4c37-863d-653c3913ec98" providerId="AD" clId="Web-{90FA41D7-8936-4E5B-9201-A759C4E6091B}" dt="2021-02-08T16:22:29.976" v="11" actId="20577"/>
          <ac:spMkLst>
            <pc:docMk/>
            <pc:sldMk cId="1587703502" sldId="267"/>
            <ac:spMk id="4" creationId="{00000000-0000-0000-0000-000000000000}"/>
          </ac:spMkLst>
        </pc:spChg>
        <pc:spChg chg="mod">
          <ac:chgData name="Sheppard MS JE@MCC RJOC(A)@Defence O365" userId="S::justin.sheppard@ecn.forces.gc.ca::046012a4-b312-4c37-863d-653c3913ec98" providerId="AD" clId="Web-{90FA41D7-8936-4E5B-9201-A759C4E6091B}" dt="2021-02-08T16:22:18.585" v="10"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90FA41D7-8936-4E5B-9201-A759C4E6091B}" dt="2021-02-08T16:22:47.570" v="14" actId="20577"/>
        <pc:sldMkLst>
          <pc:docMk/>
          <pc:sldMk cId="1251806590" sldId="289"/>
        </pc:sldMkLst>
        <pc:spChg chg="mod">
          <ac:chgData name="Sheppard MS JE@MCC RJOC(A)@Defence O365" userId="S::justin.sheppard@ecn.forces.gc.ca::046012a4-b312-4c37-863d-653c3913ec98" providerId="AD" clId="Web-{90FA41D7-8936-4E5B-9201-A759C4E6091B}" dt="2021-02-08T16:22:43.382" v="13" actId="1076"/>
          <ac:spMkLst>
            <pc:docMk/>
            <pc:sldMk cId="1251806590" sldId="289"/>
            <ac:spMk id="5" creationId="{00000000-0000-0000-0000-000000000000}"/>
          </ac:spMkLst>
        </pc:spChg>
        <pc:spChg chg="mod">
          <ac:chgData name="Sheppard MS JE@MCC RJOC(A)@Defence O365" userId="S::justin.sheppard@ecn.forces.gc.ca::046012a4-b312-4c37-863d-653c3913ec98" providerId="AD" clId="Web-{90FA41D7-8936-4E5B-9201-A759C4E6091B}" dt="2021-02-08T16:22:47.570" v="14" actId="20577"/>
          <ac:spMkLst>
            <pc:docMk/>
            <pc:sldMk cId="1251806590" sldId="289"/>
            <ac:spMk id="6" creationId="{00000000-0000-0000-0000-000000000000}"/>
          </ac:spMkLst>
        </pc:spChg>
      </pc:sldChg>
      <pc:sldChg chg="modSp">
        <pc:chgData name="Sheppard MS JE@MCC RJOC(A)@Defence O365" userId="S::justin.sheppard@ecn.forces.gc.ca::046012a4-b312-4c37-863d-653c3913ec98" providerId="AD" clId="Web-{90FA41D7-8936-4E5B-9201-A759C4E6091B}" dt="2021-02-08T16:50:39.079" v="73" actId="20577"/>
        <pc:sldMkLst>
          <pc:docMk/>
          <pc:sldMk cId="232699226" sldId="303"/>
        </pc:sldMkLst>
        <pc:spChg chg="mod">
          <ac:chgData name="Sheppard MS JE@MCC RJOC(A)@Defence O365" userId="S::justin.sheppard@ecn.forces.gc.ca::046012a4-b312-4c37-863d-653c3913ec98" providerId="AD" clId="Web-{90FA41D7-8936-4E5B-9201-A759C4E6091B}" dt="2021-02-08T16:50:39.079" v="73" actId="20577"/>
          <ac:spMkLst>
            <pc:docMk/>
            <pc:sldMk cId="232699226" sldId="303"/>
            <ac:spMk id="3" creationId="{00000000-0000-0000-0000-000000000000}"/>
          </ac:spMkLst>
        </pc:spChg>
        <pc:spChg chg="mod">
          <ac:chgData name="Sheppard MS JE@MCC RJOC(A)@Defence O365" userId="S::justin.sheppard@ecn.forces.gc.ca::046012a4-b312-4c37-863d-653c3913ec98" providerId="AD" clId="Web-{90FA41D7-8936-4E5B-9201-A759C4E6091B}" dt="2021-02-08T16:50:33.923" v="72" actId="1076"/>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90FA41D7-8936-4E5B-9201-A759C4E6091B}" dt="2021-02-08T16:23:12.882" v="23" actId="20577"/>
        <pc:sldMkLst>
          <pc:docMk/>
          <pc:sldMk cId="2194033351" sldId="308"/>
        </pc:sldMkLst>
        <pc:spChg chg="mod">
          <ac:chgData name="Sheppard MS JE@MCC RJOC(A)@Defence O365" userId="S::justin.sheppard@ecn.forces.gc.ca::046012a4-b312-4c37-863d-653c3913ec98" providerId="AD" clId="Web-{90FA41D7-8936-4E5B-9201-A759C4E6091B}" dt="2021-02-08T16:23:12.882" v="23" actId="20577"/>
          <ac:spMkLst>
            <pc:docMk/>
            <pc:sldMk cId="2194033351" sldId="308"/>
            <ac:spMk id="3" creationId="{00000000-0000-0000-0000-000000000000}"/>
          </ac:spMkLst>
        </pc:spChg>
      </pc:sldChg>
      <pc:sldChg chg="modSp">
        <pc:chgData name="Sheppard MS JE@MCC RJOC(A)@Defence O365" userId="S::justin.sheppard@ecn.forces.gc.ca::046012a4-b312-4c37-863d-653c3913ec98" providerId="AD" clId="Web-{90FA41D7-8936-4E5B-9201-A759C4E6091B}" dt="2021-02-08T16:47:31.844" v="44" actId="20577"/>
        <pc:sldMkLst>
          <pc:docMk/>
          <pc:sldMk cId="4064174595" sldId="309"/>
        </pc:sldMkLst>
        <pc:spChg chg="mod">
          <ac:chgData name="Sheppard MS JE@MCC RJOC(A)@Defence O365" userId="S::justin.sheppard@ecn.forces.gc.ca::046012a4-b312-4c37-863d-653c3913ec98" providerId="AD" clId="Web-{90FA41D7-8936-4E5B-9201-A759C4E6091B}" dt="2021-02-08T16:46:31.187" v="28" actId="1076"/>
          <ac:spMkLst>
            <pc:docMk/>
            <pc:sldMk cId="4064174595" sldId="309"/>
            <ac:spMk id="2" creationId="{00000000-0000-0000-0000-000000000000}"/>
          </ac:spMkLst>
        </pc:spChg>
        <pc:spChg chg="mod">
          <ac:chgData name="Sheppard MS JE@MCC RJOC(A)@Defence O365" userId="S::justin.sheppard@ecn.forces.gc.ca::046012a4-b312-4c37-863d-653c3913ec98" providerId="AD" clId="Web-{90FA41D7-8936-4E5B-9201-A759C4E6091B}" dt="2021-02-08T16:47:31.844" v="44" actId="20577"/>
          <ac:spMkLst>
            <pc:docMk/>
            <pc:sldMk cId="4064174595" sldId="309"/>
            <ac:spMk id="3" creationId="{00000000-0000-0000-0000-000000000000}"/>
          </ac:spMkLst>
        </pc:spChg>
        <pc:picChg chg="mod">
          <ac:chgData name="Sheppard MS JE@MCC RJOC(A)@Defence O365" userId="S::justin.sheppard@ecn.forces.gc.ca::046012a4-b312-4c37-863d-653c3913ec98" providerId="AD" clId="Web-{90FA41D7-8936-4E5B-9201-A759C4E6091B}" dt="2021-02-08T16:47:12.281" v="36" actId="14100"/>
          <ac:picMkLst>
            <pc:docMk/>
            <pc:sldMk cId="4064174595" sldId="309"/>
            <ac:picMk id="4" creationId="{00000000-0000-0000-0000-000000000000}"/>
          </ac:picMkLst>
        </pc:picChg>
        <pc:picChg chg="mod">
          <ac:chgData name="Sheppard MS JE@MCC RJOC(A)@Defence O365" userId="S::justin.sheppard@ecn.forces.gc.ca::046012a4-b312-4c37-863d-653c3913ec98" providerId="AD" clId="Web-{90FA41D7-8936-4E5B-9201-A759C4E6091B}" dt="2021-02-08T16:47:15.703" v="37" actId="14100"/>
          <ac:picMkLst>
            <pc:docMk/>
            <pc:sldMk cId="4064174595" sldId="309"/>
            <ac:picMk id="5" creationId="{00000000-0000-0000-0000-000000000000}"/>
          </ac:picMkLst>
        </pc:picChg>
        <pc:picChg chg="mod">
          <ac:chgData name="Sheppard MS JE@MCC RJOC(A)@Defence O365" userId="S::justin.sheppard@ecn.forces.gc.ca::046012a4-b312-4c37-863d-653c3913ec98" providerId="AD" clId="Web-{90FA41D7-8936-4E5B-9201-A759C4E6091B}" dt="2021-02-08T16:47:18.469" v="38" actId="14100"/>
          <ac:picMkLst>
            <pc:docMk/>
            <pc:sldMk cId="4064174595" sldId="309"/>
            <ac:picMk id="6" creationId="{00000000-0000-0000-0000-000000000000}"/>
          </ac:picMkLst>
        </pc:picChg>
      </pc:sldChg>
      <pc:sldChg chg="modSp">
        <pc:chgData name="Sheppard MS JE@MCC RJOC(A)@Defence O365" userId="S::justin.sheppard@ecn.forces.gc.ca::046012a4-b312-4c37-863d-653c3913ec98" providerId="AD" clId="Web-{90FA41D7-8936-4E5B-9201-A759C4E6091B}" dt="2021-02-08T16:48:07.907" v="48" actId="20577"/>
        <pc:sldMkLst>
          <pc:docMk/>
          <pc:sldMk cId="3365886166" sldId="310"/>
        </pc:sldMkLst>
        <pc:spChg chg="mod">
          <ac:chgData name="Sheppard MS JE@MCC RJOC(A)@Defence O365" userId="S::justin.sheppard@ecn.forces.gc.ca::046012a4-b312-4c37-863d-653c3913ec98" providerId="AD" clId="Web-{90FA41D7-8936-4E5B-9201-A759C4E6091B}" dt="2021-02-08T16:47:58.688" v="47" actId="1076"/>
          <ac:spMkLst>
            <pc:docMk/>
            <pc:sldMk cId="3365886166" sldId="310"/>
            <ac:spMk id="2" creationId="{00000000-0000-0000-0000-000000000000}"/>
          </ac:spMkLst>
        </pc:spChg>
        <pc:spChg chg="mod">
          <ac:chgData name="Sheppard MS JE@MCC RJOC(A)@Defence O365" userId="S::justin.sheppard@ecn.forces.gc.ca::046012a4-b312-4c37-863d-653c3913ec98" providerId="AD" clId="Web-{90FA41D7-8936-4E5B-9201-A759C4E6091B}" dt="2021-02-08T16:48:07.907" v="48" actId="20577"/>
          <ac:spMkLst>
            <pc:docMk/>
            <pc:sldMk cId="3365886166" sldId="310"/>
            <ac:spMk id="3" creationId="{00000000-0000-0000-0000-000000000000}"/>
          </ac:spMkLst>
        </pc:spChg>
      </pc:sldChg>
      <pc:sldChg chg="del">
        <pc:chgData name="Sheppard MS JE@MCC RJOC(A)@Defence O365" userId="S::justin.sheppard@ecn.forces.gc.ca::046012a4-b312-4c37-863d-653c3913ec98" providerId="AD" clId="Web-{90FA41D7-8936-4E5B-9201-A759C4E6091B}" dt="2021-02-08T16:47:40.531" v="45"/>
        <pc:sldMkLst>
          <pc:docMk/>
          <pc:sldMk cId="2512534476" sldId="311"/>
        </pc:sldMkLst>
      </pc:sldChg>
      <pc:sldChg chg="del">
        <pc:chgData name="Sheppard MS JE@MCC RJOC(A)@Defence O365" userId="S::justin.sheppard@ecn.forces.gc.ca::046012a4-b312-4c37-863d-653c3913ec98" providerId="AD" clId="Web-{90FA41D7-8936-4E5B-9201-A759C4E6091B}" dt="2021-02-08T16:50:14.939" v="69"/>
        <pc:sldMkLst>
          <pc:docMk/>
          <pc:sldMk cId="2382736725" sldId="315"/>
        </pc:sldMkLst>
      </pc:sldChg>
      <pc:sldChg chg="modSp">
        <pc:chgData name="Sheppard MS JE@MCC RJOC(A)@Defence O365" userId="S::justin.sheppard@ecn.forces.gc.ca::046012a4-b312-4c37-863d-653c3913ec98" providerId="AD" clId="Web-{90FA41D7-8936-4E5B-9201-A759C4E6091B}" dt="2021-02-08T16:48:48.485" v="54" actId="1076"/>
        <pc:sldMkLst>
          <pc:docMk/>
          <pc:sldMk cId="2221498734" sldId="316"/>
        </pc:sldMkLst>
        <pc:spChg chg="mod">
          <ac:chgData name="Sheppard MS JE@MCC RJOC(A)@Defence O365" userId="S::justin.sheppard@ecn.forces.gc.ca::046012a4-b312-4c37-863d-653c3913ec98" providerId="AD" clId="Web-{90FA41D7-8936-4E5B-9201-A759C4E6091B}" dt="2021-02-08T16:48:48.485" v="54" actId="1076"/>
          <ac:spMkLst>
            <pc:docMk/>
            <pc:sldMk cId="2221498734" sldId="316"/>
            <ac:spMk id="2" creationId="{00000000-0000-0000-0000-000000000000}"/>
          </ac:spMkLst>
        </pc:spChg>
        <pc:spChg chg="mod">
          <ac:chgData name="Sheppard MS JE@MCC RJOC(A)@Defence O365" userId="S::justin.sheppard@ecn.forces.gc.ca::046012a4-b312-4c37-863d-653c3913ec98" providerId="AD" clId="Web-{90FA41D7-8936-4E5B-9201-A759C4E6091B}" dt="2021-02-08T16:48:38.063" v="52" actId="20577"/>
          <ac:spMkLst>
            <pc:docMk/>
            <pc:sldMk cId="2221498734" sldId="316"/>
            <ac:spMk id="3" creationId="{00000000-0000-0000-0000-000000000000}"/>
          </ac:spMkLst>
        </pc:spChg>
      </pc:sldChg>
      <pc:sldChg chg="modSp">
        <pc:chgData name="Sheppard MS JE@MCC RJOC(A)@Defence O365" userId="S::justin.sheppard@ecn.forces.gc.ca::046012a4-b312-4c37-863d-653c3913ec98" providerId="AD" clId="Web-{90FA41D7-8936-4E5B-9201-A759C4E6091B}" dt="2021-02-08T16:49:42.595" v="63" actId="20577"/>
        <pc:sldMkLst>
          <pc:docMk/>
          <pc:sldMk cId="2379742017" sldId="317"/>
        </pc:sldMkLst>
        <pc:spChg chg="mod">
          <ac:chgData name="Sheppard MS JE@MCC RJOC(A)@Defence O365" userId="S::justin.sheppard@ecn.forces.gc.ca::046012a4-b312-4c37-863d-653c3913ec98" providerId="AD" clId="Web-{90FA41D7-8936-4E5B-9201-A759C4E6091B}" dt="2021-02-08T16:49:33.548" v="61" actId="1076"/>
          <ac:spMkLst>
            <pc:docMk/>
            <pc:sldMk cId="2379742017" sldId="317"/>
            <ac:spMk id="2" creationId="{00000000-0000-0000-0000-000000000000}"/>
          </ac:spMkLst>
        </pc:spChg>
        <pc:spChg chg="mod">
          <ac:chgData name="Sheppard MS JE@MCC RJOC(A)@Defence O365" userId="S::justin.sheppard@ecn.forces.gc.ca::046012a4-b312-4c37-863d-653c3913ec98" providerId="AD" clId="Web-{90FA41D7-8936-4E5B-9201-A759C4E6091B}" dt="2021-02-08T16:49:42.595" v="63" actId="20577"/>
          <ac:spMkLst>
            <pc:docMk/>
            <pc:sldMk cId="2379742017" sldId="317"/>
            <ac:spMk id="3" creationId="{00000000-0000-0000-0000-000000000000}"/>
          </ac:spMkLst>
        </pc:spChg>
      </pc:sldChg>
      <pc:sldChg chg="modSp">
        <pc:chgData name="Sheppard MS JE@MCC RJOC(A)@Defence O365" userId="S::justin.sheppard@ecn.forces.gc.ca::046012a4-b312-4c37-863d-653c3913ec98" providerId="AD" clId="Web-{90FA41D7-8936-4E5B-9201-A759C4E6091B}" dt="2021-02-08T16:36:24.871" v="26" actId="1076"/>
        <pc:sldMkLst>
          <pc:docMk/>
          <pc:sldMk cId="299821059" sldId="318"/>
        </pc:sldMkLst>
        <pc:spChg chg="mod">
          <ac:chgData name="Sheppard MS JE@MCC RJOC(A)@Defence O365" userId="S::justin.sheppard@ecn.forces.gc.ca::046012a4-b312-4c37-863d-653c3913ec98" providerId="AD" clId="Web-{90FA41D7-8936-4E5B-9201-A759C4E6091B}" dt="2021-02-08T16:36:15.277" v="25" actId="20577"/>
          <ac:spMkLst>
            <pc:docMk/>
            <pc:sldMk cId="299821059" sldId="318"/>
            <ac:spMk id="3" creationId="{00000000-0000-0000-0000-000000000000}"/>
          </ac:spMkLst>
        </pc:spChg>
        <pc:picChg chg="mod">
          <ac:chgData name="Sheppard MS JE@MCC RJOC(A)@Defence O365" userId="S::justin.sheppard@ecn.forces.gc.ca::046012a4-b312-4c37-863d-653c3913ec98" providerId="AD" clId="Web-{90FA41D7-8936-4E5B-9201-A759C4E6091B}" dt="2021-02-08T16:36:24.871" v="26" actId="1076"/>
          <ac:picMkLst>
            <pc:docMk/>
            <pc:sldMk cId="299821059" sldId="318"/>
            <ac:picMk id="5" creationId="{00000000-0000-0000-0000-000000000000}"/>
          </ac:picMkLst>
        </pc:picChg>
      </pc:sldChg>
      <pc:sldChg chg="modSp">
        <pc:chgData name="Sheppard MS JE@MCC RJOC(A)@Defence O365" userId="S::justin.sheppard@ecn.forces.gc.ca::046012a4-b312-4c37-863d-653c3913ec98" providerId="AD" clId="Web-{90FA41D7-8936-4E5B-9201-A759C4E6091B}" dt="2021-02-08T16:48:31.860" v="51" actId="1076"/>
        <pc:sldMkLst>
          <pc:docMk/>
          <pc:sldMk cId="4098485383" sldId="319"/>
        </pc:sldMkLst>
        <pc:spChg chg="mod">
          <ac:chgData name="Sheppard MS JE@MCC RJOC(A)@Defence O365" userId="S::justin.sheppard@ecn.forces.gc.ca::046012a4-b312-4c37-863d-653c3913ec98" providerId="AD" clId="Web-{90FA41D7-8936-4E5B-9201-A759C4E6091B}" dt="2021-02-08T16:48:31.860" v="51" actId="1076"/>
          <ac:spMkLst>
            <pc:docMk/>
            <pc:sldMk cId="4098485383" sldId="319"/>
            <ac:spMk id="2" creationId="{00000000-0000-0000-0000-000000000000}"/>
          </ac:spMkLst>
        </pc:spChg>
        <pc:spChg chg="mod">
          <ac:chgData name="Sheppard MS JE@MCC RJOC(A)@Defence O365" userId="S::justin.sheppard@ecn.forces.gc.ca::046012a4-b312-4c37-863d-653c3913ec98" providerId="AD" clId="Web-{90FA41D7-8936-4E5B-9201-A759C4E6091B}" dt="2021-02-08T16:48:20.891" v="49" actId="20577"/>
          <ac:spMkLst>
            <pc:docMk/>
            <pc:sldMk cId="4098485383" sldId="319"/>
            <ac:spMk id="3" creationId="{00000000-0000-0000-0000-000000000000}"/>
          </ac:spMkLst>
        </pc:spChg>
      </pc:sldChg>
      <pc:sldChg chg="modSp">
        <pc:chgData name="Sheppard MS JE@MCC RJOC(A)@Defence O365" userId="S::justin.sheppard@ecn.forces.gc.ca::046012a4-b312-4c37-863d-653c3913ec98" providerId="AD" clId="Web-{90FA41D7-8936-4E5B-9201-A759C4E6091B}" dt="2021-02-08T16:49:19.454" v="59" actId="1076"/>
        <pc:sldMkLst>
          <pc:docMk/>
          <pc:sldMk cId="1589245176" sldId="320"/>
        </pc:sldMkLst>
        <pc:spChg chg="mod">
          <ac:chgData name="Sheppard MS JE@MCC RJOC(A)@Defence O365" userId="S::justin.sheppard@ecn.forces.gc.ca::046012a4-b312-4c37-863d-653c3913ec98" providerId="AD" clId="Web-{90FA41D7-8936-4E5B-9201-A759C4E6091B}" dt="2021-02-08T16:48:56.938" v="56" actId="1076"/>
          <ac:spMkLst>
            <pc:docMk/>
            <pc:sldMk cId="1589245176" sldId="320"/>
            <ac:spMk id="2" creationId="{00000000-0000-0000-0000-000000000000}"/>
          </ac:spMkLst>
        </pc:spChg>
        <pc:spChg chg="mod">
          <ac:chgData name="Sheppard MS JE@MCC RJOC(A)@Defence O365" userId="S::justin.sheppard@ecn.forces.gc.ca::046012a4-b312-4c37-863d-653c3913ec98" providerId="AD" clId="Web-{90FA41D7-8936-4E5B-9201-A759C4E6091B}" dt="2021-02-08T16:49:19.454" v="59" actId="1076"/>
          <ac:spMkLst>
            <pc:docMk/>
            <pc:sldMk cId="1589245176" sldId="320"/>
            <ac:spMk id="3" creationId="{00000000-0000-0000-0000-000000000000}"/>
          </ac:spMkLst>
        </pc:spChg>
        <pc:picChg chg="mod">
          <ac:chgData name="Sheppard MS JE@MCC RJOC(A)@Defence O365" userId="S::justin.sheppard@ecn.forces.gc.ca::046012a4-b312-4c37-863d-653c3913ec98" providerId="AD" clId="Web-{90FA41D7-8936-4E5B-9201-A759C4E6091B}" dt="2021-02-08T16:49:08.235" v="58" actId="1076"/>
          <ac:picMkLst>
            <pc:docMk/>
            <pc:sldMk cId="1589245176" sldId="320"/>
            <ac:picMk id="4" creationId="{00000000-0000-0000-0000-000000000000}"/>
          </ac:picMkLst>
        </pc:picChg>
      </pc:sldChg>
      <pc:sldChg chg="modSp">
        <pc:chgData name="Sheppard MS JE@MCC RJOC(A)@Defence O365" userId="S::justin.sheppard@ecn.forces.gc.ca::046012a4-b312-4c37-863d-653c3913ec98" providerId="AD" clId="Web-{90FA41D7-8936-4E5B-9201-A759C4E6091B}" dt="2021-02-08T16:50:08.563" v="68" actId="1076"/>
        <pc:sldMkLst>
          <pc:docMk/>
          <pc:sldMk cId="3205456863" sldId="321"/>
        </pc:sldMkLst>
        <pc:spChg chg="mod">
          <ac:chgData name="Sheppard MS JE@MCC RJOC(A)@Defence O365" userId="S::justin.sheppard@ecn.forces.gc.ca::046012a4-b312-4c37-863d-653c3913ec98" providerId="AD" clId="Web-{90FA41D7-8936-4E5B-9201-A759C4E6091B}" dt="2021-02-08T16:49:51.579" v="65" actId="1076"/>
          <ac:spMkLst>
            <pc:docMk/>
            <pc:sldMk cId="3205456863" sldId="321"/>
            <ac:spMk id="2" creationId="{00000000-0000-0000-0000-000000000000}"/>
          </ac:spMkLst>
        </pc:spChg>
        <pc:spChg chg="mod">
          <ac:chgData name="Sheppard MS JE@MCC RJOC(A)@Defence O365" userId="S::justin.sheppard@ecn.forces.gc.ca::046012a4-b312-4c37-863d-653c3913ec98" providerId="AD" clId="Web-{90FA41D7-8936-4E5B-9201-A759C4E6091B}" dt="2021-02-08T16:49:55.753" v="66" actId="20577"/>
          <ac:spMkLst>
            <pc:docMk/>
            <pc:sldMk cId="3205456863" sldId="321"/>
            <ac:spMk id="3" creationId="{00000000-0000-0000-0000-000000000000}"/>
          </ac:spMkLst>
        </pc:spChg>
        <pc:picChg chg="mod">
          <ac:chgData name="Sheppard MS JE@MCC RJOC(A)@Defence O365" userId="S::justin.sheppard@ecn.forces.gc.ca::046012a4-b312-4c37-863d-653c3913ec98" providerId="AD" clId="Web-{90FA41D7-8936-4E5B-9201-A759C4E6091B}" dt="2021-02-08T16:50:08.563" v="68" actId="1076"/>
          <ac:picMkLst>
            <pc:docMk/>
            <pc:sldMk cId="3205456863" sldId="321"/>
            <ac:picMk id="4" creationId="{00000000-0000-0000-0000-000000000000}"/>
          </ac:picMkLst>
        </pc:picChg>
      </pc:sldChg>
    </pc:docChg>
  </pc:docChgLst>
  <pc:docChgLst>
    <pc:chgData clId="Web-{1F225F3E-17E2-4491-9253-BD97EA3D0E65}"/>
    <pc:docChg chg="modSld">
      <pc:chgData name="" userId="" providerId="" clId="Web-{1F225F3E-17E2-4491-9253-BD97EA3D0E65}" dt="2021-02-03T16:57:28.761" v="1" actId="1076"/>
      <pc:docMkLst>
        <pc:docMk/>
      </pc:docMkLst>
      <pc:sldChg chg="modSp">
        <pc:chgData name="" userId="" providerId="" clId="Web-{1F225F3E-17E2-4491-9253-BD97EA3D0E65}" dt="2021-02-03T16:57:28.761" v="1" actId="1076"/>
        <pc:sldMkLst>
          <pc:docMk/>
          <pc:sldMk cId="0" sldId="258"/>
        </pc:sldMkLst>
        <pc:spChg chg="mod">
          <ac:chgData name="" userId="" providerId="" clId="Web-{1F225F3E-17E2-4491-9253-BD97EA3D0E65}" dt="2021-02-03T16:57:28.761" v="1" actId="1076"/>
          <ac:spMkLst>
            <pc:docMk/>
            <pc:sldMk cId="0" sldId="258"/>
            <ac:spMk id="2" creationId="{00000000-0000-0000-0000-000000000000}"/>
          </ac:spMkLst>
        </pc:spChg>
        <pc:spChg chg="mod">
          <ac:chgData name="" userId="" providerId="" clId="Web-{1F225F3E-17E2-4491-9253-BD97EA3D0E65}" dt="2021-02-03T16:57:23.089" v="0" actId="1076"/>
          <ac:spMkLst>
            <pc:docMk/>
            <pc:sldMk cId="0" sldId="258"/>
            <ac:spMk id="11" creationId="{4E375B69-8A08-4F5C-95BB-46ED48E1593F}"/>
          </ac:spMkLst>
        </pc:spChg>
      </pc:sldChg>
    </pc:docChg>
  </pc:docChgLst>
  <pc:docChgLst>
    <pc:chgData name="Sheppard MS JE@MCC RJOC(A)@Defence O365" userId="S::justin.sheppard@ecn.forces.gc.ca::046012a4-b312-4c37-863d-653c3913ec98" providerId="AD" clId="Web-{ECE3F4A9-0E4B-4451-8063-6BB07B6E0D30}"/>
    <pc:docChg chg="modSld">
      <pc:chgData name="Sheppard MS JE@MCC RJOC(A)@Defence O365" userId="S::justin.sheppard@ecn.forces.gc.ca::046012a4-b312-4c37-863d-653c3913ec98" providerId="AD" clId="Web-{ECE3F4A9-0E4B-4451-8063-6BB07B6E0D30}" dt="2021-02-03T17:33:53.029" v="17" actId="20577"/>
      <pc:docMkLst>
        <pc:docMk/>
      </pc:docMkLst>
      <pc:sldChg chg="modSp">
        <pc:chgData name="Sheppard MS JE@MCC RJOC(A)@Defence O365" userId="S::justin.sheppard@ecn.forces.gc.ca::046012a4-b312-4c37-863d-653c3913ec98" providerId="AD" clId="Web-{ECE3F4A9-0E4B-4451-8063-6BB07B6E0D30}" dt="2021-02-03T17:31:51.793" v="3" actId="20577"/>
        <pc:sldMkLst>
          <pc:docMk/>
          <pc:sldMk cId="0" sldId="258"/>
        </pc:sldMkLst>
        <pc:spChg chg="mod">
          <ac:chgData name="Sheppard MS JE@MCC RJOC(A)@Defence O365" userId="S::justin.sheppard@ecn.forces.gc.ca::046012a4-b312-4c37-863d-653c3913ec98" providerId="AD" clId="Web-{ECE3F4A9-0E4B-4451-8063-6BB07B6E0D30}" dt="2021-02-03T17:31:21.949" v="1" actId="20577"/>
          <ac:spMkLst>
            <pc:docMk/>
            <pc:sldMk cId="0" sldId="258"/>
            <ac:spMk id="7" creationId="{00000000-0000-0000-0000-000000000000}"/>
          </ac:spMkLst>
        </pc:spChg>
        <pc:spChg chg="mod">
          <ac:chgData name="Sheppard MS JE@MCC RJOC(A)@Defence O365" userId="S::justin.sheppard@ecn.forces.gc.ca::046012a4-b312-4c37-863d-653c3913ec98" providerId="AD" clId="Web-{ECE3F4A9-0E4B-4451-8063-6BB07B6E0D30}" dt="2021-02-03T17:31:51.793" v="3"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ECE3F4A9-0E4B-4451-8063-6BB07B6E0D30}" dt="2021-02-03T17:32:06.465" v="5" actId="20577"/>
        <pc:sldMkLst>
          <pc:docMk/>
          <pc:sldMk cId="1587703502" sldId="267"/>
        </pc:sldMkLst>
        <pc:spChg chg="mod">
          <ac:chgData name="Sheppard MS JE@MCC RJOC(A)@Defence O365" userId="S::justin.sheppard@ecn.forces.gc.ca::046012a4-b312-4c37-863d-653c3913ec98" providerId="AD" clId="Web-{ECE3F4A9-0E4B-4451-8063-6BB07B6E0D30}" dt="2021-02-03T17:32:06.465" v="5"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ECE3F4A9-0E4B-4451-8063-6BB07B6E0D30}" dt="2021-02-03T17:31:58.262" v="4" actId="20577"/>
        <pc:sldMkLst>
          <pc:docMk/>
          <pc:sldMk cId="1018954970" sldId="288"/>
        </pc:sldMkLst>
        <pc:spChg chg="mod">
          <ac:chgData name="Sheppard MS JE@MCC RJOC(A)@Defence O365" userId="S::justin.sheppard@ecn.forces.gc.ca::046012a4-b312-4c37-863d-653c3913ec98" providerId="AD" clId="Web-{ECE3F4A9-0E4B-4451-8063-6BB07B6E0D30}" dt="2021-02-03T17:31:58.262" v="4"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ECE3F4A9-0E4B-4451-8063-6BB07B6E0D30}" dt="2021-02-03T17:32:10.387" v="6" actId="20577"/>
        <pc:sldMkLst>
          <pc:docMk/>
          <pc:sldMk cId="1251806590" sldId="289"/>
        </pc:sldMkLst>
        <pc:spChg chg="mod">
          <ac:chgData name="Sheppard MS JE@MCC RJOC(A)@Defence O365" userId="S::justin.sheppard@ecn.forces.gc.ca::046012a4-b312-4c37-863d-653c3913ec98" providerId="AD" clId="Web-{ECE3F4A9-0E4B-4451-8063-6BB07B6E0D30}" dt="2021-02-03T17:32:10.387" v="6" actId="20577"/>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ECE3F4A9-0E4B-4451-8063-6BB07B6E0D30}" dt="2021-02-03T17:33:45.419" v="14" actId="20577"/>
        <pc:sldMkLst>
          <pc:docMk/>
          <pc:sldMk cId="232699226" sldId="303"/>
        </pc:sldMkLst>
        <pc:spChg chg="mod">
          <ac:chgData name="Sheppard MS JE@MCC RJOC(A)@Defence O365" userId="S::justin.sheppard@ecn.forces.gc.ca::046012a4-b312-4c37-863d-653c3913ec98" providerId="AD" clId="Web-{ECE3F4A9-0E4B-4451-8063-6BB07B6E0D30}" dt="2021-02-03T17:33:45.419" v="14" actId="20577"/>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ECE3F4A9-0E4B-4451-8063-6BB07B6E0D30}" dt="2021-02-03T17:33:53.029" v="17" actId="20577"/>
        <pc:sldMkLst>
          <pc:docMk/>
          <pc:sldMk cId="3118391297" sldId="307"/>
        </pc:sldMkLst>
        <pc:spChg chg="mod">
          <ac:chgData name="Sheppard MS JE@MCC RJOC(A)@Defence O365" userId="S::justin.sheppard@ecn.forces.gc.ca::046012a4-b312-4c37-863d-653c3913ec98" providerId="AD" clId="Web-{ECE3F4A9-0E4B-4451-8063-6BB07B6E0D30}" dt="2021-02-03T17:33:53.029" v="17"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ECE3F4A9-0E4B-4451-8063-6BB07B6E0D30}" dt="2021-02-03T17:33:03.403" v="9" actId="20577"/>
        <pc:sldMkLst>
          <pc:docMk/>
          <pc:sldMk cId="2194033351" sldId="308"/>
        </pc:sldMkLst>
        <pc:spChg chg="mod">
          <ac:chgData name="Sheppard MS JE@MCC RJOC(A)@Defence O365" userId="S::justin.sheppard@ecn.forces.gc.ca::046012a4-b312-4c37-863d-653c3913ec98" providerId="AD" clId="Web-{ECE3F4A9-0E4B-4451-8063-6BB07B6E0D30}" dt="2021-02-03T17:33:03.403" v="9" actId="20577"/>
          <ac:spMkLst>
            <pc:docMk/>
            <pc:sldMk cId="2194033351" sldId="308"/>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27.904" v="11" actId="20577"/>
        <pc:sldMkLst>
          <pc:docMk/>
          <pc:sldMk cId="4064174595" sldId="309"/>
        </pc:sldMkLst>
        <pc:spChg chg="mod">
          <ac:chgData name="Sheppard MS JE@MCC RJOC(A)@Defence O365" userId="S::justin.sheppard@ecn.forces.gc.ca::046012a4-b312-4c37-863d-653c3913ec98" providerId="AD" clId="Web-{ECE3F4A9-0E4B-4451-8063-6BB07B6E0D30}" dt="2021-02-03T17:33:27.904" v="11" actId="20577"/>
          <ac:spMkLst>
            <pc:docMk/>
            <pc:sldMk cId="4064174595" sldId="309"/>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19.872" v="10" actId="20577"/>
        <pc:sldMkLst>
          <pc:docMk/>
          <pc:sldMk cId="3365886166" sldId="310"/>
        </pc:sldMkLst>
        <pc:spChg chg="mod">
          <ac:chgData name="Sheppard MS JE@MCC RJOC(A)@Defence O365" userId="S::justin.sheppard@ecn.forces.gc.ca::046012a4-b312-4c37-863d-653c3913ec98" providerId="AD" clId="Web-{ECE3F4A9-0E4B-4451-8063-6BB07B6E0D30}" dt="2021-02-03T17:33:19.872" v="10" actId="20577"/>
          <ac:spMkLst>
            <pc:docMk/>
            <pc:sldMk cId="3365886166" sldId="310"/>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34.372" v="12" actId="20577"/>
        <pc:sldMkLst>
          <pc:docMk/>
          <pc:sldMk cId="514748872" sldId="313"/>
        </pc:sldMkLst>
        <pc:spChg chg="mod">
          <ac:chgData name="Sheppard MS JE@MCC RJOC(A)@Defence O365" userId="S::justin.sheppard@ecn.forces.gc.ca::046012a4-b312-4c37-863d-653c3913ec98" providerId="AD" clId="Web-{ECE3F4A9-0E4B-4451-8063-6BB07B6E0D30}" dt="2021-02-03T17:33:34.372" v="12" actId="20577"/>
          <ac:spMkLst>
            <pc:docMk/>
            <pc:sldMk cId="514748872" sldId="313"/>
            <ac:spMk id="2" creationId="{00000000-0000-0000-0000-000000000000}"/>
          </ac:spMkLst>
        </pc:spChg>
      </pc:sldChg>
      <pc:sldChg chg="modSp">
        <pc:chgData name="Sheppard MS JE@MCC RJOC(A)@Defence O365" userId="S::justin.sheppard@ecn.forces.gc.ca::046012a4-b312-4c37-863d-653c3913ec98" providerId="AD" clId="Web-{ECE3F4A9-0E4B-4451-8063-6BB07B6E0D30}" dt="2021-02-03T17:33:38.747" v="13" actId="20577"/>
        <pc:sldMkLst>
          <pc:docMk/>
          <pc:sldMk cId="3565837402" sldId="314"/>
        </pc:sldMkLst>
        <pc:spChg chg="mod">
          <ac:chgData name="Sheppard MS JE@MCC RJOC(A)@Defence O365" userId="S::justin.sheppard@ecn.forces.gc.ca::046012a4-b312-4c37-863d-653c3913ec98" providerId="AD" clId="Web-{ECE3F4A9-0E4B-4451-8063-6BB07B6E0D30}" dt="2021-02-03T17:33:38.747" v="13" actId="20577"/>
          <ac:spMkLst>
            <pc:docMk/>
            <pc:sldMk cId="3565837402" sldId="314"/>
            <ac:spMk id="2" creationId="{00000000-0000-0000-0000-000000000000}"/>
          </ac:spMkLst>
        </pc:spChg>
      </pc:sldChg>
    </pc:docChg>
  </pc:docChgLst>
  <pc:docChgLst>
    <pc:chgData name="Roache WO GS@CTC Arty Sch@Defence O365" userId="S::greg.roache@ecn.forces.gc.ca::13fdff87-3a5c-44cc-8108-5a80a85e5494" providerId="AD" clId="Web-{1D3FBCA9-057C-4D5E-830F-D536694D2EB7}"/>
    <pc:docChg chg="modSld">
      <pc:chgData name="Roache WO GS@CTC Arty Sch@Defence O365" userId="S::greg.roache@ecn.forces.gc.ca::13fdff87-3a5c-44cc-8108-5a80a85e5494" providerId="AD" clId="Web-{1D3FBCA9-057C-4D5E-830F-D536694D2EB7}" dt="2021-02-04T16:12:30.248" v="13"/>
      <pc:docMkLst>
        <pc:docMk/>
      </pc:docMkLst>
      <pc:sldChg chg="addSp delSp modSp modNotes">
        <pc:chgData name="Roache WO GS@CTC Arty Sch@Defence O365" userId="S::greg.roache@ecn.forces.gc.ca::13fdff87-3a5c-44cc-8108-5a80a85e5494" providerId="AD" clId="Web-{1D3FBCA9-057C-4D5E-830F-D536694D2EB7}" dt="2021-02-04T16:12:30.248" v="13"/>
        <pc:sldMkLst>
          <pc:docMk/>
          <pc:sldMk cId="2194033351" sldId="308"/>
        </pc:sldMkLst>
        <pc:spChg chg="add del mod">
          <ac:chgData name="Roache WO GS@CTC Arty Sch@Defence O365" userId="S::greg.roache@ecn.forces.gc.ca::13fdff87-3a5c-44cc-8108-5a80a85e5494" providerId="AD" clId="Web-{1D3FBCA9-057C-4D5E-830F-D536694D2EB7}" dt="2021-02-04T16:11:51.277" v="5"/>
          <ac:spMkLst>
            <pc:docMk/>
            <pc:sldMk cId="2194033351" sldId="308"/>
            <ac:spMk id="5" creationId="{03A4EAAC-BB8C-4CA0-B318-78094B61D34A}"/>
          </ac:spMkLst>
        </pc:spChg>
      </pc:sldChg>
    </pc:docChg>
  </pc:docChgLst>
  <pc:docChgLst>
    <pc:chgData name="Quigley PO1 SM@NPTG TDCA@Defence O365" userId="S::shawn.quigley@ecn.forces.gc.ca::04763a05-7aa1-40ee-aeae-eaa30ae41e74" providerId="AD" clId="Web-{985D83E8-93CB-A386-8303-A1925BC2E8B0}"/>
    <pc:docChg chg="modSld">
      <pc:chgData name="Quigley PO1 SM@NPTG TDCA@Defence O365" userId="S::shawn.quigley@ecn.forces.gc.ca::04763a05-7aa1-40ee-aeae-eaa30ae41e74" providerId="AD" clId="Web-{985D83E8-93CB-A386-8303-A1925BC2E8B0}" dt="2021-02-03T19:16:03.794" v="1"/>
      <pc:docMkLst>
        <pc:docMk/>
      </pc:docMkLst>
      <pc:sldChg chg="modNotes">
        <pc:chgData name="Quigley PO1 SM@NPTG TDCA@Defence O365" userId="S::shawn.quigley@ecn.forces.gc.ca::04763a05-7aa1-40ee-aeae-eaa30ae41e74" providerId="AD" clId="Web-{985D83E8-93CB-A386-8303-A1925BC2E8B0}" dt="2021-02-03T19:16:03.794" v="1"/>
        <pc:sldMkLst>
          <pc:docMk/>
          <pc:sldMk cId="514748872" sldId="313"/>
        </pc:sldMkLst>
      </pc:sldChg>
    </pc:docChg>
  </pc:docChgLst>
  <pc:docChgLst>
    <pc:chgData name="Roache WO GS@CTC Arty Sch@Defence O365" userId="S::greg.roache@ecn.forces.gc.ca::13fdff87-3a5c-44cc-8108-5a80a85e5494" providerId="AD" clId="Web-{478F5B35-A8DC-4B3B-AB51-AA727CECC304}"/>
    <pc:docChg chg="modSld">
      <pc:chgData name="Roache WO GS@CTC Arty Sch@Defence O365" userId="S::greg.roache@ecn.forces.gc.ca::13fdff87-3a5c-44cc-8108-5a80a85e5494" providerId="AD" clId="Web-{478F5B35-A8DC-4B3B-AB51-AA727CECC304}" dt="2021-02-04T16:02:09.862" v="690"/>
      <pc:docMkLst>
        <pc:docMk/>
      </pc:docMkLst>
      <pc:sldChg chg="modSp modNotes">
        <pc:chgData name="Roache WO GS@CTC Arty Sch@Defence O365" userId="S::greg.roache@ecn.forces.gc.ca::13fdff87-3a5c-44cc-8108-5a80a85e5494" providerId="AD" clId="Web-{478F5B35-A8DC-4B3B-AB51-AA727CECC304}" dt="2021-02-04T16:02:09.862" v="690"/>
        <pc:sldMkLst>
          <pc:docMk/>
          <pc:sldMk cId="232699226" sldId="303"/>
        </pc:sldMkLst>
        <pc:spChg chg="mod">
          <ac:chgData name="Roache WO GS@CTC Arty Sch@Defence O365" userId="S::greg.roache@ecn.forces.gc.ca::13fdff87-3a5c-44cc-8108-5a80a85e5494" providerId="AD" clId="Web-{478F5B35-A8DC-4B3B-AB51-AA727CECC304}" dt="2021-02-04T15:45:02.883" v="646" actId="20577"/>
          <ac:spMkLst>
            <pc:docMk/>
            <pc:sldMk cId="232699226" sldId="303"/>
            <ac:spMk id="3" creationId="{00000000-0000-0000-0000-000000000000}"/>
          </ac:spMkLst>
        </pc:spChg>
      </pc:sldChg>
      <pc:sldChg chg="modNotes">
        <pc:chgData name="Roache WO GS@CTC Arty Sch@Defence O365" userId="S::greg.roache@ecn.forces.gc.ca::13fdff87-3a5c-44cc-8108-5a80a85e5494" providerId="AD" clId="Web-{478F5B35-A8DC-4B3B-AB51-AA727CECC304}" dt="2021-02-04T13:45:48.891" v="93"/>
        <pc:sldMkLst>
          <pc:docMk/>
          <pc:sldMk cId="2194033351" sldId="308"/>
        </pc:sldMkLst>
      </pc:sldChg>
      <pc:sldChg chg="modSp">
        <pc:chgData name="Roache WO GS@CTC Arty Sch@Defence O365" userId="S::greg.roache@ecn.forces.gc.ca::13fdff87-3a5c-44cc-8108-5a80a85e5494" providerId="AD" clId="Web-{478F5B35-A8DC-4B3B-AB51-AA727CECC304}" dt="2021-02-04T14:38:55.588" v="117" actId="20577"/>
        <pc:sldMkLst>
          <pc:docMk/>
          <pc:sldMk cId="4064174595" sldId="309"/>
        </pc:sldMkLst>
        <pc:spChg chg="mod">
          <ac:chgData name="Roache WO GS@CTC Arty Sch@Defence O365" userId="S::greg.roache@ecn.forces.gc.ca::13fdff87-3a5c-44cc-8108-5a80a85e5494" providerId="AD" clId="Web-{478F5B35-A8DC-4B3B-AB51-AA727CECC304}" dt="2021-02-04T14:38:55.588" v="117" actId="20577"/>
          <ac:spMkLst>
            <pc:docMk/>
            <pc:sldMk cId="4064174595" sldId="309"/>
            <ac:spMk id="3" creationId="{00000000-0000-0000-0000-000000000000}"/>
          </ac:spMkLst>
        </pc:spChg>
      </pc:sldChg>
      <pc:sldChg chg="modSp modNotes">
        <pc:chgData name="Roache WO GS@CTC Arty Sch@Defence O365" userId="S::greg.roache@ecn.forces.gc.ca::13fdff87-3a5c-44cc-8108-5a80a85e5494" providerId="AD" clId="Web-{478F5B35-A8DC-4B3B-AB51-AA727CECC304}" dt="2021-02-04T14:47:42.467" v="188"/>
        <pc:sldMkLst>
          <pc:docMk/>
          <pc:sldMk cId="3365886166" sldId="310"/>
        </pc:sldMkLst>
        <pc:spChg chg="mod">
          <ac:chgData name="Roache WO GS@CTC Arty Sch@Defence O365" userId="S::greg.roache@ecn.forces.gc.ca::13fdff87-3a5c-44cc-8108-5a80a85e5494" providerId="AD" clId="Web-{478F5B35-A8DC-4B3B-AB51-AA727CECC304}" dt="2021-02-04T14:42:30.715" v="165" actId="20577"/>
          <ac:spMkLst>
            <pc:docMk/>
            <pc:sldMk cId="3365886166" sldId="310"/>
            <ac:spMk id="3" creationId="{00000000-0000-0000-0000-000000000000}"/>
          </ac:spMkLst>
        </pc:spChg>
      </pc:sldChg>
      <pc:sldChg chg="modSp modNotes">
        <pc:chgData name="Roache WO GS@CTC Arty Sch@Defence O365" userId="S::greg.roache@ecn.forces.gc.ca::13fdff87-3a5c-44cc-8108-5a80a85e5494" providerId="AD" clId="Web-{478F5B35-A8DC-4B3B-AB51-AA727CECC304}" dt="2021-02-04T15:33:32.427" v="334"/>
        <pc:sldMkLst>
          <pc:docMk/>
          <pc:sldMk cId="514748872" sldId="313"/>
        </pc:sldMkLst>
        <pc:spChg chg="mod">
          <ac:chgData name="Roache WO GS@CTC Arty Sch@Defence O365" userId="S::greg.roache@ecn.forces.gc.ca::13fdff87-3a5c-44cc-8108-5a80a85e5494" providerId="AD" clId="Web-{478F5B35-A8DC-4B3B-AB51-AA727CECC304}" dt="2021-02-04T15:27:55.159" v="191" actId="20577"/>
          <ac:spMkLst>
            <pc:docMk/>
            <pc:sldMk cId="514748872" sldId="313"/>
            <ac:spMk id="3" creationId="{00000000-0000-0000-0000-000000000000}"/>
          </ac:spMkLst>
        </pc:spChg>
        <pc:picChg chg="mod">
          <ac:chgData name="Roache WO GS@CTC Arty Sch@Defence O365" userId="S::greg.roache@ecn.forces.gc.ca::13fdff87-3a5c-44cc-8108-5a80a85e5494" providerId="AD" clId="Web-{478F5B35-A8DC-4B3B-AB51-AA727CECC304}" dt="2021-02-04T15:27:46.362" v="189" actId="1076"/>
          <ac:picMkLst>
            <pc:docMk/>
            <pc:sldMk cId="514748872" sldId="313"/>
            <ac:picMk id="6" creationId="{00000000-0000-0000-0000-000000000000}"/>
          </ac:picMkLst>
        </pc:picChg>
      </pc:sldChg>
      <pc:sldChg chg="modSp modNotes">
        <pc:chgData name="Roache WO GS@CTC Arty Sch@Defence O365" userId="S::greg.roache@ecn.forces.gc.ca::13fdff87-3a5c-44cc-8108-5a80a85e5494" providerId="AD" clId="Web-{478F5B35-A8DC-4B3B-AB51-AA727CECC304}" dt="2021-02-04T15:43:28.102" v="644"/>
        <pc:sldMkLst>
          <pc:docMk/>
          <pc:sldMk cId="3565837402" sldId="314"/>
        </pc:sldMkLst>
        <pc:spChg chg="mod">
          <ac:chgData name="Roache WO GS@CTC Arty Sch@Defence O365" userId="S::greg.roache@ecn.forces.gc.ca::13fdff87-3a5c-44cc-8108-5a80a85e5494" providerId="AD" clId="Web-{478F5B35-A8DC-4B3B-AB51-AA727CECC304}" dt="2021-02-04T15:34:10.224" v="345" actId="20577"/>
          <ac:spMkLst>
            <pc:docMk/>
            <pc:sldMk cId="3565837402" sldId="314"/>
            <ac:spMk id="3" creationId="{00000000-0000-0000-0000-000000000000}"/>
          </ac:spMkLst>
        </pc:spChg>
      </pc:sldChg>
    </pc:docChg>
  </pc:docChgLst>
  <pc:docChgLst>
    <pc:chgData name="Sheppard MS JE@MCC RJOC(A)@Defence O365" userId="S::justin.sheppard@ecn.forces.gc.ca::046012a4-b312-4c37-863d-653c3913ec98" providerId="AD" clId="Web-{1F225F3E-17E2-4491-9253-BD97EA3D0E65}"/>
    <pc:docChg chg="modSld">
      <pc:chgData name="Sheppard MS JE@MCC RJOC(A)@Defence O365" userId="S::justin.sheppard@ecn.forces.gc.ca::046012a4-b312-4c37-863d-653c3913ec98" providerId="AD" clId="Web-{1F225F3E-17E2-4491-9253-BD97EA3D0E65}" dt="2021-02-03T16:57:40.261" v="1"/>
      <pc:docMkLst>
        <pc:docMk/>
      </pc:docMkLst>
      <pc:sldChg chg="delSp">
        <pc:chgData name="Sheppard MS JE@MCC RJOC(A)@Defence O365" userId="S::justin.sheppard@ecn.forces.gc.ca::046012a4-b312-4c37-863d-653c3913ec98" providerId="AD" clId="Web-{1F225F3E-17E2-4491-9253-BD97EA3D0E65}" dt="2021-02-03T16:57:40.261" v="1"/>
        <pc:sldMkLst>
          <pc:docMk/>
          <pc:sldMk cId="0" sldId="258"/>
        </pc:sldMkLst>
        <pc:spChg chg="del">
          <ac:chgData name="Sheppard MS JE@MCC RJOC(A)@Defence O365" userId="S::justin.sheppard@ecn.forces.gc.ca::046012a4-b312-4c37-863d-653c3913ec98" providerId="AD" clId="Web-{1F225F3E-17E2-4491-9253-BD97EA3D0E65}" dt="2021-02-03T16:57:37.417" v="0"/>
          <ac:spMkLst>
            <pc:docMk/>
            <pc:sldMk cId="0" sldId="258"/>
            <ac:spMk id="2" creationId="{00000000-0000-0000-0000-000000000000}"/>
          </ac:spMkLst>
        </pc:spChg>
        <pc:spChg chg="del">
          <ac:chgData name="Sheppard MS JE@MCC RJOC(A)@Defence O365" userId="S::justin.sheppard@ecn.forces.gc.ca::046012a4-b312-4c37-863d-653c3913ec98" providerId="AD" clId="Web-{1F225F3E-17E2-4491-9253-BD97EA3D0E65}" dt="2021-02-03T16:57:40.261" v="1"/>
          <ac:spMkLst>
            <pc:docMk/>
            <pc:sldMk cId="0" sldId="258"/>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dirty="0">
                <a:solidFill>
                  <a:schemeClr val="tx1"/>
                </a:solidFill>
                <a:effectLst/>
                <a:latin typeface="Arial"/>
                <a:cs typeface="Arial"/>
              </a:rPr>
              <a:t>A communication protocol is a system of rules that allow two or more entities of a communications system to transmit information via any kind of variation of a physical quantity. The protocol defines the rules, syntax, semantics and synchronization of communication and possible error recovery methods. Protocols may be implemented by hardware, software, or a combination of both.</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Reduces reliance on relay platforms.</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Reduction in capacity of Link networks.</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Back up of communications if primary is lost.</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Users</a:t>
            </a:r>
            <a:r>
              <a:rPr lang="en-CA" sz="1200" b="0" i="0" u="none" strike="noStrike" kern="1200" baseline="0" dirty="0">
                <a:solidFill>
                  <a:schemeClr val="tx1"/>
                </a:solidFill>
                <a:effectLst/>
                <a:latin typeface="Arial" charset="0"/>
                <a:ea typeface="+mn-ea"/>
                <a:cs typeface="+mn-cs"/>
              </a:rPr>
              <a:t> without Link 16 equipment can utilise information.</a:t>
            </a:r>
          </a:p>
          <a:p>
            <a:endParaRPr lang="en-CA" sz="1200" b="1" i="0" u="none" strike="noStrike" kern="1200" baseline="0" dirty="0">
              <a:solidFill>
                <a:schemeClr val="tx1"/>
              </a:solidFill>
              <a:effectLst/>
              <a:latin typeface="Arial" charset="0"/>
              <a:ea typeface="+mn-ea"/>
              <a:cs typeface="+mn-cs"/>
            </a:endParaRPr>
          </a:p>
          <a:p>
            <a:r>
              <a:rPr lang="en-CA" sz="1200" b="1" i="0" u="none" strike="noStrike" kern="1200" dirty="0">
                <a:solidFill>
                  <a:schemeClr val="tx1"/>
                </a:solidFill>
                <a:effectLst/>
                <a:latin typeface="Arial" charset="0"/>
                <a:ea typeface="+mn-ea"/>
                <a:cs typeface="+mn-cs"/>
              </a:rPr>
              <a:t>JREAP</a:t>
            </a:r>
            <a:r>
              <a:rPr lang="en-CA" sz="1200" b="0" i="0" u="none" strike="noStrike" kern="1200" dirty="0">
                <a:solidFill>
                  <a:schemeClr val="tx1"/>
                </a:solidFill>
                <a:effectLst/>
                <a:latin typeface="Arial" charset="0"/>
                <a:ea typeface="+mn-ea"/>
                <a:cs typeface="+mn-cs"/>
              </a:rPr>
              <a:t> was developed due to the need to communicate data over long distances without degradation to the message format or content. </a:t>
            </a:r>
            <a:r>
              <a:rPr lang="en-CA" sz="1200" b="1" i="0" u="none" strike="noStrike" kern="1200" dirty="0">
                <a:solidFill>
                  <a:schemeClr val="tx1"/>
                </a:solidFill>
                <a:effectLst/>
                <a:latin typeface="Arial" charset="0"/>
                <a:ea typeface="+mn-ea"/>
                <a:cs typeface="+mn-cs"/>
              </a:rPr>
              <a:t>JREAP</a:t>
            </a:r>
            <a:r>
              <a:rPr lang="en-CA" sz="1200" b="0" i="0" u="none" strike="noStrike" kern="1200" dirty="0">
                <a:solidFill>
                  <a:schemeClr val="tx1"/>
                </a:solidFill>
                <a:effectLst/>
                <a:latin typeface="Arial" charset="0"/>
                <a:ea typeface="+mn-ea"/>
                <a:cs typeface="+mn-cs"/>
              </a:rPr>
              <a:t> takes the message from the format it was originally formatted in and changes the protocol so that the message can be transmitted over Beyond Line-of Sight media.</a:t>
            </a:r>
            <a:endParaRPr lang="en-US" b="1" u="none" dirty="0">
              <a:solidFill>
                <a:schemeClr val="tx1"/>
              </a:solidFill>
              <a:cs typeface="Arial"/>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5</a:t>
            </a:fld>
            <a:endParaRPr lang="en-CA" altLang="en-US"/>
          </a:p>
        </p:txBody>
      </p:sp>
    </p:spTree>
    <p:extLst>
      <p:ext uri="{BB962C8B-B14F-4D97-AF65-F5344CB8AC3E}">
        <p14:creationId xmlns:p14="http://schemas.microsoft.com/office/powerpoint/2010/main" val="3333169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1" dirty="0"/>
              <a:t>JREAP</a:t>
            </a:r>
            <a:r>
              <a:rPr lang="en-CA" sz="1200" dirty="0"/>
              <a:t> is the protocol and message structure for the transmission and reception of pre-formatted messages over communications media other than those for which these messages were </a:t>
            </a:r>
            <a:r>
              <a:rPr lang="en-CA" sz="1200"/>
              <a:t>designed.</a:t>
            </a:r>
            <a:endParaRPr lang="en-US" dirty="0">
              <a:latin typeface="Calibri"/>
              <a:cs typeface="Calibri"/>
            </a:endParaRPr>
          </a:p>
          <a:p>
            <a:endParaRPr lang="en-US" dirty="0">
              <a:latin typeface="Calibri"/>
              <a:cs typeface="Calibri"/>
            </a:endParaRPr>
          </a:p>
          <a:p>
            <a:r>
              <a:rPr lang="en-US" dirty="0">
                <a:latin typeface="Calibri"/>
                <a:cs typeface="Calibri"/>
              </a:rPr>
              <a:t>JREAP A, B, C</a:t>
            </a:r>
          </a:p>
          <a:p>
            <a:endParaRPr lang="en-US" dirty="0">
              <a:latin typeface="Calibri"/>
              <a:cs typeface="Calibri"/>
            </a:endParaRPr>
          </a:p>
          <a:p>
            <a:r>
              <a:rPr lang="en-US" dirty="0">
                <a:latin typeface="Calibri"/>
                <a:cs typeface="Calibri"/>
              </a:rPr>
              <a:t>Civilian infrastructure</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14</a:t>
            </a:fld>
            <a:endParaRPr lang="en-CA" altLang="en-US"/>
          </a:p>
        </p:txBody>
      </p:sp>
    </p:spTree>
    <p:extLst>
      <p:ext uri="{BB962C8B-B14F-4D97-AF65-F5344CB8AC3E}">
        <p14:creationId xmlns:p14="http://schemas.microsoft.com/office/powerpoint/2010/main" val="401804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dirty="0">
                <a:solidFill>
                  <a:schemeClr val="tx1"/>
                </a:solidFill>
                <a:latin typeface="Arial"/>
                <a:cs typeface="Arial"/>
              </a:rPr>
              <a:t>All of these communications protocols have update rates that are very slow, or have compatibility issues. They should only be used for situational awareness,</a:t>
            </a:r>
            <a:r>
              <a:rPr lang="en-US" u="none" baseline="0" dirty="0">
                <a:solidFill>
                  <a:schemeClr val="tx1"/>
                </a:solidFill>
                <a:latin typeface="Arial"/>
                <a:cs typeface="Arial"/>
              </a:rPr>
              <a:t> if used at all</a:t>
            </a:r>
            <a:r>
              <a:rPr lang="en-US" u="none" dirty="0">
                <a:solidFill>
                  <a:schemeClr val="tx1"/>
                </a:solidFill>
                <a:latin typeface="Arial"/>
                <a:cs typeface="Arial"/>
              </a:rPr>
              <a:t>.</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6</a:t>
            </a:fld>
            <a:endParaRPr lang="en-CA" altLang="en-US"/>
          </a:p>
        </p:txBody>
      </p:sp>
    </p:spTree>
    <p:extLst>
      <p:ext uri="{BB962C8B-B14F-4D97-AF65-F5344CB8AC3E}">
        <p14:creationId xmlns:p14="http://schemas.microsoft.com/office/powerpoint/2010/main" val="485266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The JREAP enables tactical data to be transmitted over digital media and networks not originally designed for tactical data exchange.  Formatted tactical digital messages are embedded inside of JREAP messages as data fields within available commercial and Government protocols, such as those used over satellites and terrestrial links.  Specialized management messages are also provided to transport data not contained in the formatted messages, in order to support TDL-unique functions. </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2909499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0" u="none" strike="noStrike" kern="1200" dirty="0">
                <a:solidFill>
                  <a:schemeClr val="tx1"/>
                </a:solidFill>
                <a:effectLst/>
                <a:latin typeface="Arial" charset="0"/>
                <a:ea typeface="+mn-ea"/>
                <a:cs typeface="+mn-cs"/>
              </a:rPr>
              <a:t>Half</a:t>
            </a:r>
            <a:r>
              <a:rPr lang="en-CA" sz="1200" b="0" i="0" u="none" strike="noStrike" kern="1200" dirty="0">
                <a:solidFill>
                  <a:schemeClr val="tx1"/>
                </a:solidFill>
                <a:effectLst/>
                <a:latin typeface="Arial" charset="0"/>
                <a:ea typeface="+mn-ea"/>
                <a:cs typeface="+mn-cs"/>
              </a:rPr>
              <a:t>-</a:t>
            </a:r>
            <a:r>
              <a:rPr lang="en-CA" sz="1200" b="1" i="0" u="none" strike="noStrike" kern="1200" dirty="0">
                <a:solidFill>
                  <a:schemeClr val="tx1"/>
                </a:solidFill>
                <a:effectLst/>
                <a:latin typeface="Arial" charset="0"/>
                <a:ea typeface="+mn-ea"/>
                <a:cs typeface="+mn-cs"/>
              </a:rPr>
              <a:t>duplex</a:t>
            </a:r>
            <a:r>
              <a:rPr lang="en-CA" sz="1200" b="0" i="0" u="none" strike="noStrike" kern="1200" dirty="0">
                <a:solidFill>
                  <a:schemeClr val="tx1"/>
                </a:solidFill>
                <a:effectLst/>
                <a:latin typeface="Arial" charset="0"/>
                <a:ea typeface="+mn-ea"/>
                <a:cs typeface="+mn-cs"/>
              </a:rPr>
              <a:t> devices can only transmit in one direction at one time. With </a:t>
            </a:r>
            <a:r>
              <a:rPr lang="en-CA" sz="1200" b="1" i="0" u="none" strike="noStrike" kern="1200" dirty="0">
                <a:solidFill>
                  <a:schemeClr val="tx1"/>
                </a:solidFill>
                <a:effectLst/>
                <a:latin typeface="Arial" charset="0"/>
                <a:ea typeface="+mn-ea"/>
                <a:cs typeface="+mn-cs"/>
              </a:rPr>
              <a:t>half</a:t>
            </a:r>
            <a:r>
              <a:rPr lang="en-CA" sz="1200" b="0" i="0" u="none" strike="noStrike" kern="1200" dirty="0">
                <a:solidFill>
                  <a:schemeClr val="tx1"/>
                </a:solidFill>
                <a:effectLst/>
                <a:latin typeface="Arial" charset="0"/>
                <a:ea typeface="+mn-ea"/>
                <a:cs typeface="+mn-cs"/>
              </a:rPr>
              <a:t>-</a:t>
            </a:r>
            <a:r>
              <a:rPr lang="en-CA" sz="1200" b="1" i="0" u="none" strike="noStrike" kern="1200" dirty="0">
                <a:solidFill>
                  <a:schemeClr val="tx1"/>
                </a:solidFill>
                <a:effectLst/>
                <a:latin typeface="Arial" charset="0"/>
                <a:ea typeface="+mn-ea"/>
                <a:cs typeface="+mn-cs"/>
              </a:rPr>
              <a:t>duplex</a:t>
            </a:r>
            <a:r>
              <a:rPr lang="en-CA" sz="1200" b="0" i="0" u="none" strike="noStrike" kern="1200" dirty="0">
                <a:solidFill>
                  <a:schemeClr val="tx1"/>
                </a:solidFill>
                <a:effectLst/>
                <a:latin typeface="Arial" charset="0"/>
                <a:ea typeface="+mn-ea"/>
                <a:cs typeface="+mn-cs"/>
              </a:rPr>
              <a:t> mode, data can move in two directions, but not at the same time. The term </a:t>
            </a:r>
            <a:r>
              <a:rPr lang="en-CA" sz="1200" b="1" i="0" u="none" strike="noStrike" kern="1200" dirty="0">
                <a:solidFill>
                  <a:schemeClr val="tx1"/>
                </a:solidFill>
                <a:effectLst/>
                <a:latin typeface="Arial" charset="0"/>
                <a:ea typeface="+mn-ea"/>
                <a:cs typeface="+mn-cs"/>
              </a:rPr>
              <a:t>duplex</a:t>
            </a:r>
            <a:r>
              <a:rPr lang="en-CA" sz="1200" b="0" i="0" u="none" strike="noStrike" kern="1200" dirty="0">
                <a:solidFill>
                  <a:schemeClr val="tx1"/>
                </a:solidFill>
                <a:effectLst/>
                <a:latin typeface="Arial" charset="0"/>
                <a:ea typeface="+mn-ea"/>
                <a:cs typeface="+mn-cs"/>
              </a:rPr>
              <a:t>, on its own, refers to the capability to send and receive data. </a:t>
            </a:r>
            <a:r>
              <a:rPr lang="en-CA" sz="1200" b="1" i="0" u="none" strike="noStrike" kern="1200" dirty="0">
                <a:solidFill>
                  <a:schemeClr val="tx1"/>
                </a:solidFill>
                <a:effectLst/>
                <a:latin typeface="Arial" charset="0"/>
                <a:ea typeface="+mn-ea"/>
                <a:cs typeface="+mn-cs"/>
              </a:rPr>
              <a:t>Duplex</a:t>
            </a:r>
            <a:r>
              <a:rPr lang="en-CA" sz="1200" b="0" i="0" u="none" strike="noStrike" kern="1200" dirty="0">
                <a:solidFill>
                  <a:schemeClr val="tx1"/>
                </a:solidFill>
                <a:effectLst/>
                <a:latin typeface="Arial" charset="0"/>
                <a:ea typeface="+mn-ea"/>
                <a:cs typeface="+mn-cs"/>
              </a:rPr>
              <a:t> is often used when talking about conversations over a telephone or computer.</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In computer networking, telecommunication and information theory, </a:t>
            </a:r>
            <a:r>
              <a:rPr lang="en-CA" sz="1200" b="1" i="0" u="none" strike="noStrike" kern="1200" dirty="0">
                <a:solidFill>
                  <a:schemeClr val="tx1"/>
                </a:solidFill>
                <a:effectLst/>
                <a:latin typeface="Arial" charset="0"/>
                <a:ea typeface="+mn-ea"/>
                <a:cs typeface="+mn-cs"/>
              </a:rPr>
              <a:t>broadcasting</a:t>
            </a:r>
            <a:r>
              <a:rPr lang="en-CA" sz="1200" b="0" i="0" u="none" strike="noStrike" kern="1200" dirty="0">
                <a:solidFill>
                  <a:schemeClr val="tx1"/>
                </a:solidFill>
                <a:effectLst/>
                <a:latin typeface="Arial" charset="0"/>
                <a:ea typeface="+mn-ea"/>
                <a:cs typeface="+mn-cs"/>
              </a:rPr>
              <a:t> is a method of transferring a message to all recipients simultaneously.</a:t>
            </a:r>
          </a:p>
          <a:p>
            <a:endParaRPr lang="en-CA" sz="1200" b="0" i="0" u="none" strike="noStrike" kern="1200" dirty="0">
              <a:solidFill>
                <a:schemeClr val="tx1"/>
              </a:solidFill>
              <a:effectLst/>
              <a:latin typeface="Arial" charset="0"/>
              <a:ea typeface="+mn-ea"/>
              <a:cs typeface="+mn-cs"/>
            </a:endParaRPr>
          </a:p>
          <a:p>
            <a:r>
              <a:rPr lang="en-CA" dirty="0"/>
              <a:t>Military Ultra High Frequency (UHF) satellite and terrestrial Radio frequency (RF) communications are half duplex. </a:t>
            </a:r>
          </a:p>
          <a:p>
            <a:endParaRPr lang="en-CA" dirty="0"/>
          </a:p>
          <a:p>
            <a:r>
              <a:rPr lang="en-CA" dirty="0"/>
              <a:t>Military Super High Frequency (SHF) Satellite Communications (SATCOM) support full duplex operations but are limited to point-to-point circuits.</a:t>
            </a:r>
          </a:p>
          <a:p>
            <a:endParaRPr lang="en-CA" dirty="0"/>
          </a:p>
          <a:p>
            <a:r>
              <a:rPr lang="en-CA" dirty="0"/>
              <a:t>Military Extremely High Frequency (EHF) Medium Data Rate (MDR) SATCOM has circuit configuration limitations Commercial SATCOM is mostly point-to-point and supports full-duplex usage.</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1202845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DAMA multiplexing channels allow dedicated access to portions of the channel without interference and, through time division multiple access (TDMA), enables more networks to access the channel.  TDMA is accomplished when a network controller station transmits control signals that establish precisely recurring intervals of time (frames).</a:t>
            </a:r>
          </a:p>
          <a:p>
            <a:endParaRPr lang="en-CA" dirty="0"/>
          </a:p>
          <a:p>
            <a:r>
              <a:rPr lang="en-CA" sz="1200" b="0" i="0" u="none" strike="noStrike" kern="1200" dirty="0">
                <a:solidFill>
                  <a:schemeClr val="tx1"/>
                </a:solidFill>
                <a:effectLst/>
                <a:latin typeface="Arial" charset="0"/>
                <a:ea typeface="+mn-ea"/>
                <a:cs typeface="+mn-cs"/>
              </a:rPr>
              <a:t>Demand-Assigned Single Channel, DASA. This mode offers operation on single channel, which is often requested by the users. The broadcast is accessible only on either 5 kHz or 25 kHz via the control system of DAMA waveforms.</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Baud rates are 2400 and 4800 bps</a:t>
            </a:r>
            <a:r>
              <a:rPr lang="en-CA" sz="1200" b="0" i="0" u="none" strike="noStrike" kern="1200" baseline="0" dirty="0">
                <a:solidFill>
                  <a:schemeClr val="tx1"/>
                </a:solidFill>
                <a:effectLst/>
                <a:latin typeface="Arial" charset="0"/>
                <a:ea typeface="+mn-ea"/>
                <a:cs typeface="+mn-cs"/>
              </a:rPr>
              <a:t> (operator selectable).</a:t>
            </a:r>
          </a:p>
          <a:p>
            <a:endParaRPr lang="en-CA" sz="1200" b="0" i="0" u="none" strike="noStrike" kern="1200" baseline="0" dirty="0">
              <a:solidFill>
                <a:schemeClr val="tx1"/>
              </a:solidFill>
              <a:effectLst/>
              <a:latin typeface="Arial" charset="0"/>
              <a:ea typeface="+mn-ea"/>
              <a:cs typeface="+mn-cs"/>
            </a:endParaRPr>
          </a:p>
          <a:p>
            <a:r>
              <a:rPr lang="en-CA" sz="1200" b="0" i="0" u="none" strike="noStrike" kern="1200" baseline="0" dirty="0">
                <a:solidFill>
                  <a:schemeClr val="tx1"/>
                </a:solidFill>
                <a:effectLst/>
                <a:latin typeface="Arial" charset="0"/>
                <a:ea typeface="+mn-ea"/>
                <a:cs typeface="+mn-cs"/>
              </a:rPr>
              <a:t>C2 host software is required.</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249283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dirty="0">
                <a:solidFill>
                  <a:schemeClr val="tx1"/>
                </a:solidFill>
                <a:effectLst/>
                <a:latin typeface="Arial" charset="0"/>
                <a:ea typeface="+mn-ea"/>
                <a:cs typeface="+mn-cs"/>
              </a:rPr>
              <a:t>In Synchronous Transmission, data is sent in form of blocks or frames. This transmission is the full duplex type. Between sender and receiver the synchronization is compulsory. In Synchronous transmission, There is no gap present between data. It is more efficient and more reliable than asynchronous transmission to transfer the large amount of data/</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In Asynchronous Transmission, data is sent in form of byte or character. This transmission is the half duplex type transmission. In this transmission start bits and stop bits are added with data. It does not require synchronization.</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10</a:t>
            </a:fld>
            <a:endParaRPr lang="en-CA" altLang="en-US"/>
          </a:p>
        </p:txBody>
      </p:sp>
    </p:spTree>
    <p:extLst>
      <p:ext uri="{BB962C8B-B14F-4D97-AF65-F5344CB8AC3E}">
        <p14:creationId xmlns:p14="http://schemas.microsoft.com/office/powerpoint/2010/main" val="3600415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dirty="0">
                <a:solidFill>
                  <a:schemeClr val="tx1"/>
                </a:solidFill>
                <a:effectLst/>
                <a:latin typeface="Arial" charset="0"/>
                <a:ea typeface="+mn-ea"/>
                <a:cs typeface="+mn-cs"/>
              </a:rPr>
              <a:t>In communication transmission systems, </a:t>
            </a:r>
            <a:r>
              <a:rPr lang="en-CA" sz="1200" b="1" i="0" u="none" strike="noStrike" kern="1200" dirty="0">
                <a:solidFill>
                  <a:schemeClr val="tx1"/>
                </a:solidFill>
                <a:effectLst/>
                <a:latin typeface="Arial" charset="0"/>
                <a:ea typeface="+mn-ea"/>
                <a:cs typeface="+mn-cs"/>
              </a:rPr>
              <a:t>mux</a:t>
            </a:r>
            <a:r>
              <a:rPr lang="en-CA" sz="1200" b="0" i="0" u="none" strike="noStrike" kern="1200" dirty="0">
                <a:solidFill>
                  <a:schemeClr val="tx1"/>
                </a:solidFill>
                <a:effectLst/>
                <a:latin typeface="Arial" charset="0"/>
                <a:ea typeface="+mn-ea"/>
                <a:cs typeface="+mn-cs"/>
              </a:rPr>
              <a:t> (pronounced </a:t>
            </a:r>
            <a:r>
              <a:rPr lang="en-CA" sz="1200" b="0" i="0" u="none" strike="noStrike" kern="1200" dirty="0" err="1">
                <a:solidFill>
                  <a:schemeClr val="tx1"/>
                </a:solidFill>
                <a:effectLst/>
                <a:latin typeface="Arial" charset="0"/>
                <a:ea typeface="+mn-ea"/>
                <a:cs typeface="+mn-cs"/>
              </a:rPr>
              <a:t>muks</a:t>
            </a:r>
            <a:r>
              <a:rPr lang="en-CA" sz="1200" b="0" i="0" u="none" strike="noStrike" kern="1200" dirty="0">
                <a:solidFill>
                  <a:schemeClr val="tx1"/>
                </a:solidFill>
                <a:effectLst/>
                <a:latin typeface="Arial" charset="0"/>
                <a:ea typeface="+mn-ea"/>
                <a:cs typeface="+mn-cs"/>
              </a:rPr>
              <a:t>, sometimes spelled "</a:t>
            </a:r>
            <a:r>
              <a:rPr lang="en-CA" sz="1200" b="1" i="0" u="none" strike="noStrike" kern="1200" dirty="0">
                <a:solidFill>
                  <a:schemeClr val="tx1"/>
                </a:solidFill>
                <a:effectLst/>
                <a:latin typeface="Arial" charset="0"/>
                <a:ea typeface="+mn-ea"/>
                <a:cs typeface="+mn-cs"/>
              </a:rPr>
              <a:t>MUX</a:t>
            </a:r>
            <a:r>
              <a:rPr lang="en-CA" sz="1200" b="0" i="0" u="none" strike="noStrike" kern="1200" dirty="0">
                <a:solidFill>
                  <a:schemeClr val="tx1"/>
                </a:solidFill>
                <a:effectLst/>
                <a:latin typeface="Arial" charset="0"/>
                <a:ea typeface="+mn-ea"/>
                <a:cs typeface="+mn-cs"/>
              </a:rPr>
              <a:t>") is an abbreviation for </a:t>
            </a:r>
            <a:r>
              <a:rPr lang="en-CA" sz="1200" b="1" i="0" u="none" strike="noStrike" kern="1200" dirty="0">
                <a:solidFill>
                  <a:schemeClr val="tx1"/>
                </a:solidFill>
                <a:effectLst/>
                <a:latin typeface="Arial" charset="0"/>
                <a:ea typeface="+mn-ea"/>
                <a:cs typeface="+mn-cs"/>
              </a:rPr>
              <a:t>multiplexing</a:t>
            </a:r>
            <a:r>
              <a:rPr lang="en-CA" sz="1200" b="0" i="0" u="none" strike="noStrike" kern="1200" dirty="0">
                <a:solidFill>
                  <a:schemeClr val="tx1"/>
                </a:solidFill>
                <a:effectLst/>
                <a:latin typeface="Arial" charset="0"/>
                <a:ea typeface="+mn-ea"/>
                <a:cs typeface="+mn-cs"/>
              </a:rPr>
              <a:t>, a device that sends multiple signals on a carrier channel at the same time in the form of a single, complex signal to another device that recovers the separate signals at the receiving end.</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The VIPER Universal Secure Phone allows you to easily switch between making end-to-end secure and non-secure calls on Voice over IP and analog networks, eliminating the need for multiple desktop phones. The VIPER is the only VoIP phone certified to protect information classified Top Secret/SCI and below over commercial wired networks. In Asynchronous Transmission, data is sent in form of byte or character. This transmission is the half duplex type transmission. In this transmission start bits and stop bits are added with data. It does not require synchronization.</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The KG-84 and KIV-7 are encryption devices.</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Baud</a:t>
            </a:r>
            <a:r>
              <a:rPr lang="en-CA" sz="1200" b="0" i="0" u="none" strike="noStrike" kern="1200" baseline="0" dirty="0">
                <a:solidFill>
                  <a:schemeClr val="tx1"/>
                </a:solidFill>
                <a:effectLst/>
                <a:latin typeface="Arial" charset="0"/>
                <a:ea typeface="+mn-ea"/>
                <a:cs typeface="+mn-cs"/>
              </a:rPr>
              <a:t> rates vary with infrastructure capabilities (ex ISDN).</a:t>
            </a:r>
            <a:endParaRPr lang="en-CA" sz="1200" b="0" i="0" u="none" strike="noStrike" kern="1200" dirty="0">
              <a:solidFill>
                <a:schemeClr val="tx1"/>
              </a:solidFill>
              <a:effectLst/>
              <a:latin typeface="Arial" charset="0"/>
              <a:ea typeface="+mn-ea"/>
              <a:cs typeface="+mn-cs"/>
            </a:endParaRPr>
          </a:p>
          <a:p>
            <a:endParaRPr lang="en-CA" sz="1200" b="0" i="0" u="none" strike="noStrike" kern="1200" dirty="0">
              <a:solidFill>
                <a:schemeClr val="tx1"/>
              </a:solidFill>
              <a:effectLst/>
              <a:latin typeface="Arial" charset="0"/>
              <a:ea typeface="+mn-ea"/>
              <a:cs typeface="+mn-cs"/>
            </a:endParaRPr>
          </a:p>
          <a:p>
            <a:endParaRPr lang="en-CA" sz="1200" b="0" i="0" u="none" strike="noStrike" kern="1200" dirty="0">
              <a:solidFill>
                <a:schemeClr val="tx1"/>
              </a:solidFill>
              <a:effectLst/>
              <a:latin typeface="Arial" charset="0"/>
              <a:ea typeface="+mn-ea"/>
              <a:cs typeface="+mn-cs"/>
            </a:endParaRPr>
          </a:p>
          <a:p>
            <a:endParaRPr lang="en-CA" sz="1200" b="0" i="0" u="none" strike="noStrike" kern="1200" dirty="0">
              <a:solidFill>
                <a:schemeClr val="tx1"/>
              </a:solidFill>
              <a:effectLst/>
              <a:latin typeface="Arial" charset="0"/>
              <a:ea typeface="+mn-ea"/>
              <a:cs typeface="+mn-cs"/>
            </a:endParaRPr>
          </a:p>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11</a:t>
            </a:fld>
            <a:endParaRPr lang="en-CA" altLang="en-US"/>
          </a:p>
        </p:txBody>
      </p:sp>
    </p:spTree>
    <p:extLst>
      <p:ext uri="{BB962C8B-B14F-4D97-AF65-F5344CB8AC3E}">
        <p14:creationId xmlns:p14="http://schemas.microsoft.com/office/powerpoint/2010/main" val="1316458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dirty="0">
                <a:solidFill>
                  <a:schemeClr val="tx1"/>
                </a:solidFill>
                <a:effectLst/>
                <a:latin typeface="Arial" charset="0"/>
                <a:ea typeface="+mn-ea"/>
                <a:cs typeface="+mn-cs"/>
              </a:rPr>
              <a:t>The Internet Protocol (IP) is the method or protocol by which data is sent from one computer to another on the Internet. Each computer (known as a host) on the Internet has at least one IP address that uniquely identifies it from all other computers on the Internet.</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TCP (Transmission Control Protocol) is a standard that defines how to establish and maintain a network conversation through which application programs can exchange data. TCP works with the Internet Protocol (IP), which defines how computers send packets of data to each other.</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UDP (User Datagram Protocol) is a communications protocol that is primarily used for establishing low-latency and loss-tolerating connections between applications on the internet. It speeds up transmissions by enabling the transfer of data before an agreement is provided by the receiving party.</a:t>
            </a:r>
            <a:endParaRPr lang="en-CA" b="0"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12</a:t>
            </a:fld>
            <a:endParaRPr lang="en-CA" altLang="en-US"/>
          </a:p>
        </p:txBody>
      </p:sp>
    </p:spTree>
    <p:extLst>
      <p:ext uri="{BB962C8B-B14F-4D97-AF65-F5344CB8AC3E}">
        <p14:creationId xmlns:p14="http://schemas.microsoft.com/office/powerpoint/2010/main" val="6336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dirty="0">
                <a:solidFill>
                  <a:schemeClr val="tx1"/>
                </a:solidFill>
                <a:effectLst/>
                <a:latin typeface="Arial" charset="0"/>
                <a:ea typeface="+mn-ea"/>
                <a:cs typeface="+mn-cs"/>
              </a:rPr>
              <a:t>CONSOLIDATED SECRET NETWORK INFRASTRUCTURE (CSNI) is</a:t>
            </a:r>
            <a:r>
              <a:rPr lang="en-CA" sz="1200" b="0" i="0" u="none" strike="noStrike" kern="1200" baseline="0" dirty="0">
                <a:solidFill>
                  <a:schemeClr val="tx1"/>
                </a:solidFill>
                <a:effectLst/>
                <a:latin typeface="Arial" charset="0"/>
                <a:ea typeface="+mn-ea"/>
                <a:cs typeface="+mn-cs"/>
              </a:rPr>
              <a:t> a secure network used by the Government of Canada.</a:t>
            </a:r>
            <a:endParaRPr lang="en-CA" sz="1200" b="0" i="0" u="none" strike="noStrike" kern="1200" dirty="0">
              <a:solidFill>
                <a:schemeClr val="tx1"/>
              </a:solidFill>
              <a:effectLst/>
              <a:latin typeface="Arial" charset="0"/>
              <a:ea typeface="+mn-ea"/>
              <a:cs typeface="+mn-cs"/>
            </a:endParaRP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TDL WAN is an enclave within CSNI.</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IICB (need more information)</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TACLANE is an encryption device.</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LAN</a:t>
            </a:r>
          </a:p>
          <a:p>
            <a:endParaRPr lang="en-CA" sz="1200" b="0" i="0" u="none" strike="noStrike" kern="1200" dirty="0">
              <a:solidFill>
                <a:schemeClr val="tx1"/>
              </a:solidFill>
              <a:effectLst/>
              <a:latin typeface="Arial" charset="0"/>
              <a:ea typeface="+mn-ea"/>
              <a:cs typeface="+mn-cs"/>
            </a:endParaRPr>
          </a:p>
          <a:p>
            <a:r>
              <a:rPr lang="en-CA" sz="1200" b="0" i="0" u="none" strike="noStrike" kern="1200" dirty="0">
                <a:solidFill>
                  <a:schemeClr val="tx1"/>
                </a:solidFill>
                <a:effectLst/>
                <a:latin typeface="Arial" charset="0"/>
                <a:ea typeface="+mn-ea"/>
                <a:cs typeface="+mn-cs"/>
              </a:rPr>
              <a:t>Baud rates are extremely high, network dependant.</a:t>
            </a:r>
          </a:p>
          <a:p>
            <a:endParaRPr lang="en-CA" sz="1200" b="0" i="0" u="none" strike="noStrike"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13</a:t>
            </a:fld>
            <a:endParaRPr lang="en-CA" altLang="en-US"/>
          </a:p>
        </p:txBody>
      </p:sp>
    </p:spTree>
    <p:extLst>
      <p:ext uri="{BB962C8B-B14F-4D97-AF65-F5344CB8AC3E}">
        <p14:creationId xmlns:p14="http://schemas.microsoft.com/office/powerpoint/2010/main" val="18945594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wmf"/><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552568" y="292884"/>
            <a:ext cx="2032393"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latin typeface="Arial"/>
                <a:cs typeface="Times New Roman"/>
              </a:rPr>
              <a:t>EO 001.06</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74234" y="2808669"/>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latin typeface="Arial"/>
                <a:cs typeface="Times New Roman"/>
              </a:rPr>
              <a:t>Describe Joint Range Extension Application Protocol (JREAP)</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1137" y="2226"/>
            <a:ext cx="1775549" cy="1151826"/>
          </a:xfrm>
        </p:spPr>
        <p:txBody>
          <a:bodyPr/>
          <a:lstStyle/>
          <a:p>
            <a:r>
              <a:rPr lang="en-US" sz="2800" b="1" dirty="0">
                <a:solidFill>
                  <a:schemeClr val="accent6"/>
                </a:solidFill>
                <a:latin typeface="+mn-lt"/>
              </a:rPr>
              <a:t>JREAP B</a:t>
            </a:r>
            <a:endParaRPr lang="en-CA" sz="2800" dirty="0">
              <a:solidFill>
                <a:schemeClr val="accent6"/>
              </a:solidFill>
              <a:latin typeface="+mn-lt"/>
              <a:cs typeface="Arial"/>
            </a:endParaRPr>
          </a:p>
        </p:txBody>
      </p:sp>
      <p:sp>
        <p:nvSpPr>
          <p:cNvPr id="3" name="Content Placeholder 2"/>
          <p:cNvSpPr>
            <a:spLocks noGrp="1"/>
          </p:cNvSpPr>
          <p:nvPr>
            <p:ph idx="1"/>
          </p:nvPr>
        </p:nvSpPr>
        <p:spPr>
          <a:xfrm>
            <a:off x="0" y="1197591"/>
            <a:ext cx="9144000" cy="4343400"/>
          </a:xfrm>
        </p:spPr>
        <p:txBody>
          <a:bodyPr/>
          <a:lstStyle/>
          <a:p>
            <a:r>
              <a:rPr lang="en-US" altLang="en-US" sz="2000" dirty="0"/>
              <a:t>JREAP B is a secure synchronous or asynchronous point-to-point serial data interface used to exchange information in a full-duplex data-transparent mode.</a:t>
            </a:r>
            <a:endParaRPr lang="en-US" altLang="en-US" sz="2000" dirty="0">
              <a:cs typeface="Arial"/>
            </a:endParaRPr>
          </a:p>
          <a:p>
            <a:endParaRPr lang="en-CA" sz="2400" dirty="0">
              <a:cs typeface="Arial"/>
            </a:endParaRPr>
          </a:p>
          <a:p>
            <a:endParaRPr lang="en-CA" sz="2400" dirty="0">
              <a:cs typeface="Arial"/>
            </a:endParaRPr>
          </a:p>
          <a:p>
            <a:endParaRPr lang="en-CA" sz="2400" dirty="0"/>
          </a:p>
        </p:txBody>
      </p:sp>
      <p:pic>
        <p:nvPicPr>
          <p:cNvPr id="18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572000"/>
            <a:ext cx="1770063" cy="1209675"/>
          </a:xfrm>
          <a:prstGeom prst="rect">
            <a:avLst/>
          </a:prstGeom>
          <a:noFill/>
          <a:ln w="28575">
            <a:solidFill>
              <a:srgbClr val="FFFFCC"/>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pic>
        <p:nvPicPr>
          <p:cNvPr id="187" name="Picture 195" descr="S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43100" y="5029200"/>
            <a:ext cx="5715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 name="Line 194"/>
          <p:cNvSpPr>
            <a:spLocks noChangeShapeType="1"/>
          </p:cNvSpPr>
          <p:nvPr/>
        </p:nvSpPr>
        <p:spPr bwMode="auto">
          <a:xfrm flipV="1">
            <a:off x="2514600" y="3886200"/>
            <a:ext cx="3886200" cy="1219200"/>
          </a:xfrm>
          <a:prstGeom prst="line">
            <a:avLst/>
          </a:prstGeom>
          <a:noFill/>
          <a:ln w="25400">
            <a:solidFill>
              <a:schemeClr val="accent2"/>
            </a:solidFill>
            <a:round/>
            <a:headEnd type="triangle" w="med" len="med"/>
            <a:tailEnd type="triangle" w="med" len="med"/>
          </a:ln>
          <a:effectLst/>
        </p:spPr>
        <p:txBody>
          <a:bodyPr/>
          <a:lstStyle/>
          <a:p>
            <a:pPr>
              <a:defRPr/>
            </a:pPr>
            <a:endParaRPr lang="en-US">
              <a:latin typeface="+mn-lt"/>
            </a:endParaRPr>
          </a:p>
        </p:txBody>
      </p:sp>
      <p:pic>
        <p:nvPicPr>
          <p:cNvPr id="189" name="Picture 196" descr="S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0800" y="3657600"/>
            <a:ext cx="6096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0" name="Picture 193" descr="amdpcs(adtoc)"/>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0400" y="3146425"/>
            <a:ext cx="1905000"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 name="Text Box 6"/>
          <p:cNvSpPr txBox="1">
            <a:spLocks noChangeArrowheads="1"/>
          </p:cNvSpPr>
          <p:nvPr/>
        </p:nvSpPr>
        <p:spPr bwMode="auto">
          <a:xfrm>
            <a:off x="609600" y="4038600"/>
            <a:ext cx="838200" cy="457200"/>
          </a:xfrm>
          <a:prstGeom prst="rect">
            <a:avLst/>
          </a:prstGeom>
          <a:noFill/>
          <a:ln w="9525">
            <a:noFill/>
            <a:miter lim="800000"/>
            <a:headEnd/>
            <a:tailEnd/>
          </a:ln>
          <a:effectLst/>
        </p:spPr>
        <p:txBody>
          <a:bodyPr wrap="none">
            <a:spAutoFit/>
          </a:bodyPr>
          <a:lstStyle/>
          <a:p>
            <a:pPr>
              <a:defRPr/>
            </a:pPr>
            <a:r>
              <a:rPr lang="en-US" b="0" dirty="0">
                <a:latin typeface="+mn-lt"/>
              </a:rPr>
              <a:t>JAOC</a:t>
            </a:r>
          </a:p>
        </p:txBody>
      </p:sp>
      <p:sp>
        <p:nvSpPr>
          <p:cNvPr id="192" name="Text Box 87"/>
          <p:cNvSpPr txBox="1">
            <a:spLocks noChangeArrowheads="1"/>
          </p:cNvSpPr>
          <p:nvPr/>
        </p:nvSpPr>
        <p:spPr bwMode="auto">
          <a:xfrm>
            <a:off x="7207250" y="2743200"/>
            <a:ext cx="1363663" cy="457200"/>
          </a:xfrm>
          <a:prstGeom prst="rect">
            <a:avLst/>
          </a:prstGeom>
          <a:noFill/>
          <a:ln w="9525">
            <a:noFill/>
            <a:miter lim="800000"/>
            <a:headEnd/>
            <a:tailEnd/>
          </a:ln>
          <a:effectLst/>
        </p:spPr>
        <p:txBody>
          <a:bodyPr wrap="none">
            <a:spAutoFit/>
          </a:bodyPr>
          <a:lstStyle/>
          <a:p>
            <a:pPr>
              <a:defRPr/>
            </a:pPr>
            <a:r>
              <a:rPr lang="en-US" b="0" dirty="0">
                <a:latin typeface="+mn-lt"/>
              </a:rPr>
              <a:t>BDE TOC</a:t>
            </a:r>
          </a:p>
        </p:txBody>
      </p:sp>
      <p:grpSp>
        <p:nvGrpSpPr>
          <p:cNvPr id="193" name="Group 10"/>
          <p:cNvGrpSpPr>
            <a:grpSpLocks/>
          </p:cNvGrpSpPr>
          <p:nvPr/>
        </p:nvGrpSpPr>
        <p:grpSpPr bwMode="auto">
          <a:xfrm>
            <a:off x="969962" y="2628900"/>
            <a:ext cx="5202238" cy="1257300"/>
            <a:chOff x="1981200" y="4800600"/>
            <a:chExt cx="5202238" cy="1371600"/>
          </a:xfrm>
        </p:grpSpPr>
        <p:pic>
          <p:nvPicPr>
            <p:cNvPr id="194" name="Picture 4" descr="j0234878"/>
            <p:cNvPicPr>
              <a:picLocks noChangeAspect="1" noChangeArrowheads="1"/>
            </p:cNvPicPr>
            <p:nvPr/>
          </p:nvPicPr>
          <p:blipFill>
            <a:blip r:embed="rId6"/>
            <a:srcRect/>
            <a:stretch>
              <a:fillRect/>
            </a:stretch>
          </p:blipFill>
          <p:spPr bwMode="auto">
            <a:xfrm>
              <a:off x="1981200" y="4800600"/>
              <a:ext cx="1239838" cy="1295400"/>
            </a:xfrm>
            <a:prstGeom prst="rect">
              <a:avLst/>
            </a:prstGeom>
            <a:solidFill>
              <a:schemeClr val="bg1">
                <a:lumMod val="50000"/>
                <a:lumOff val="50000"/>
              </a:schemeClr>
            </a:solidFill>
          </p:spPr>
        </p:pic>
        <p:pic>
          <p:nvPicPr>
            <p:cNvPr id="195" name="Picture 5" descr="j0234878"/>
            <p:cNvPicPr>
              <a:picLocks noChangeAspect="1" noChangeArrowheads="1"/>
            </p:cNvPicPr>
            <p:nvPr/>
          </p:nvPicPr>
          <p:blipFill>
            <a:blip r:embed="rId6"/>
            <a:srcRect/>
            <a:stretch>
              <a:fillRect/>
            </a:stretch>
          </p:blipFill>
          <p:spPr bwMode="auto">
            <a:xfrm>
              <a:off x="5943600" y="4876800"/>
              <a:ext cx="1239838" cy="1295400"/>
            </a:xfrm>
            <a:prstGeom prst="rect">
              <a:avLst/>
            </a:prstGeom>
            <a:solidFill>
              <a:schemeClr val="bg1">
                <a:lumMod val="50000"/>
                <a:lumOff val="50000"/>
              </a:schemeClr>
            </a:solidFill>
          </p:spPr>
        </p:pic>
        <p:cxnSp>
          <p:nvCxnSpPr>
            <p:cNvPr id="196" name="AutoShape 6"/>
            <p:cNvCxnSpPr>
              <a:cxnSpLocks noChangeShapeType="1"/>
            </p:cNvCxnSpPr>
            <p:nvPr/>
          </p:nvCxnSpPr>
          <p:spPr bwMode="auto">
            <a:xfrm rot="5400000" flipV="1">
              <a:off x="4545013" y="2857500"/>
              <a:ext cx="76200" cy="3962400"/>
            </a:xfrm>
            <a:prstGeom prst="curvedConnector3">
              <a:avLst>
                <a:gd name="adj1" fmla="val -300000"/>
              </a:avLst>
            </a:prstGeom>
            <a:noFill/>
            <a:ln w="25400" cap="sq">
              <a:solidFill>
                <a:schemeClr val="tx1"/>
              </a:solidFill>
              <a:round/>
              <a:headEnd type="triangle" w="sm" len="sm"/>
              <a:tailEnd type="triangle" w="sm" len="sm"/>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2221498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2125" y="2226"/>
            <a:ext cx="2993572" cy="1151826"/>
          </a:xfrm>
        </p:spPr>
        <p:txBody>
          <a:bodyPr/>
          <a:lstStyle/>
          <a:p>
            <a:r>
              <a:rPr lang="en-US" sz="2800" b="1" dirty="0">
                <a:solidFill>
                  <a:schemeClr val="accent6"/>
                </a:solidFill>
                <a:latin typeface="+mn-lt"/>
              </a:rPr>
              <a:t>JREAP B MEDIA</a:t>
            </a:r>
            <a:endParaRPr lang="en-CA" sz="2800" dirty="0">
              <a:solidFill>
                <a:schemeClr val="accent6"/>
              </a:solidFill>
              <a:latin typeface="+mn-lt"/>
              <a:cs typeface="Arial"/>
            </a:endParaRPr>
          </a:p>
        </p:txBody>
      </p:sp>
      <p:sp>
        <p:nvSpPr>
          <p:cNvPr id="3" name="Content Placeholder 2"/>
          <p:cNvSpPr>
            <a:spLocks noGrp="1"/>
          </p:cNvSpPr>
          <p:nvPr>
            <p:ph idx="1"/>
          </p:nvPr>
        </p:nvSpPr>
        <p:spPr>
          <a:xfrm>
            <a:off x="0" y="1568294"/>
            <a:ext cx="9144000" cy="4343400"/>
          </a:xfrm>
        </p:spPr>
        <p:txBody>
          <a:bodyPr/>
          <a:lstStyle/>
          <a:p>
            <a:r>
              <a:rPr lang="en-US" altLang="en-US" sz="2000" dirty="0"/>
              <a:t>MUX </a:t>
            </a:r>
            <a:endParaRPr lang="en-US" altLang="en-US" sz="2000" dirty="0">
              <a:cs typeface="Arial"/>
            </a:endParaRPr>
          </a:p>
          <a:p>
            <a:endParaRPr lang="en-US" altLang="en-US" sz="2000" dirty="0">
              <a:cs typeface="Arial"/>
            </a:endParaRPr>
          </a:p>
          <a:p>
            <a:r>
              <a:rPr lang="en-US" altLang="en-US" sz="2000" dirty="0"/>
              <a:t>VIPER via phone lines</a:t>
            </a:r>
            <a:endParaRPr lang="en-US" altLang="en-US" sz="2000" dirty="0">
              <a:cs typeface="Arial"/>
            </a:endParaRPr>
          </a:p>
          <a:p>
            <a:endParaRPr lang="en-US" altLang="en-US" sz="2000" dirty="0">
              <a:cs typeface="Arial"/>
            </a:endParaRPr>
          </a:p>
          <a:p>
            <a:r>
              <a:rPr lang="en-US" altLang="en-US" sz="2000" dirty="0"/>
              <a:t>KG-84A/KIV-7 </a:t>
            </a:r>
            <a:endParaRPr lang="en-US" altLang="en-US" sz="2000" dirty="0">
              <a:cs typeface="Arial"/>
            </a:endParaRPr>
          </a:p>
          <a:p>
            <a:endParaRPr lang="en-US" altLang="en-US" sz="2000" dirty="0">
              <a:cs typeface="Arial"/>
            </a:endParaRPr>
          </a:p>
          <a:p>
            <a:r>
              <a:rPr lang="en-US" altLang="en-US" sz="2000" dirty="0"/>
              <a:t>Other point-to-point full-duplex</a:t>
            </a:r>
            <a:endParaRPr lang="en-US" altLang="en-US" sz="2000" dirty="0">
              <a:cs typeface="Arial"/>
            </a:endParaRPr>
          </a:p>
          <a:p>
            <a:pPr marL="0" indent="0">
              <a:buNone/>
            </a:pPr>
            <a:r>
              <a:rPr lang="en-US" altLang="en-US" sz="2000" dirty="0"/>
              <a:t>    media devices</a:t>
            </a:r>
            <a:endParaRPr lang="en-US" altLang="en-US" sz="2000" dirty="0">
              <a:cs typeface="Arial"/>
            </a:endParaRPr>
          </a:p>
          <a:p>
            <a:endParaRPr lang="en-CA" sz="2400" dirty="0">
              <a:cs typeface="Arial"/>
            </a:endParaRPr>
          </a:p>
          <a:p>
            <a:endParaRPr lang="en-CA" sz="2400" dirty="0">
              <a:cs typeface="Arial"/>
            </a:endParaRPr>
          </a:p>
          <a:p>
            <a:endParaRPr lang="en-CA" sz="24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50000"/>
          <a:stretch/>
        </p:blipFill>
        <p:spPr>
          <a:xfrm>
            <a:off x="4912804" y="1200514"/>
            <a:ext cx="3882537" cy="3719715"/>
          </a:xfrm>
          <a:prstGeom prst="rect">
            <a:avLst/>
          </a:prstGeom>
        </p:spPr>
      </p:pic>
    </p:spTree>
    <p:extLst>
      <p:ext uri="{BB962C8B-B14F-4D97-AF65-F5344CB8AC3E}">
        <p14:creationId xmlns:p14="http://schemas.microsoft.com/office/powerpoint/2010/main" val="1589245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789" y="2226"/>
            <a:ext cx="1749070" cy="1151826"/>
          </a:xfrm>
        </p:spPr>
        <p:txBody>
          <a:bodyPr/>
          <a:lstStyle/>
          <a:p>
            <a:r>
              <a:rPr lang="en-US" sz="2800" b="1" dirty="0">
                <a:solidFill>
                  <a:schemeClr val="accent6"/>
                </a:solidFill>
                <a:latin typeface="+mn-lt"/>
              </a:rPr>
              <a:t>JREAP C</a:t>
            </a:r>
            <a:endParaRPr lang="en-CA" sz="2800" dirty="0">
              <a:solidFill>
                <a:schemeClr val="accent6"/>
              </a:solidFill>
              <a:latin typeface="+mn-lt"/>
              <a:cs typeface="Arial"/>
            </a:endParaRPr>
          </a:p>
        </p:txBody>
      </p:sp>
      <p:sp>
        <p:nvSpPr>
          <p:cNvPr id="3" name="Content Placeholder 2"/>
          <p:cNvSpPr>
            <a:spLocks noGrp="1"/>
          </p:cNvSpPr>
          <p:nvPr>
            <p:ph idx="1"/>
          </p:nvPr>
        </p:nvSpPr>
        <p:spPr>
          <a:xfrm>
            <a:off x="0" y="1197591"/>
            <a:ext cx="9144000" cy="4343400"/>
          </a:xfrm>
        </p:spPr>
        <p:txBody>
          <a:bodyPr/>
          <a:lstStyle/>
          <a:p>
            <a:r>
              <a:rPr lang="en-US" altLang="en-US" sz="2000" dirty="0"/>
              <a:t>JREAP C is a secure data link interface that encapsulates  JREAP over Internet Protocol (IP) using IP based networks for the exchange of information.</a:t>
            </a:r>
            <a:endParaRPr lang="en-US" altLang="en-US" sz="2000" dirty="0">
              <a:cs typeface="Arial"/>
            </a:endParaRPr>
          </a:p>
          <a:p>
            <a:endParaRPr lang="en-US" altLang="en-US" sz="2400" dirty="0"/>
          </a:p>
          <a:p>
            <a:r>
              <a:rPr lang="en-US" altLang="en-US" sz="2000" dirty="0"/>
              <a:t>TCP</a:t>
            </a:r>
            <a:endParaRPr lang="en-US" altLang="en-US" sz="2000" dirty="0">
              <a:cs typeface="Arial"/>
            </a:endParaRPr>
          </a:p>
          <a:p>
            <a:endParaRPr lang="en-US" altLang="en-US" sz="2000" dirty="0">
              <a:cs typeface="Arial"/>
            </a:endParaRPr>
          </a:p>
          <a:p>
            <a:r>
              <a:rPr lang="en-US" altLang="en-US" sz="2000" dirty="0"/>
              <a:t>UDP</a:t>
            </a:r>
            <a:endParaRPr lang="en-US" altLang="en-US" sz="2000" dirty="0">
              <a:cs typeface="Arial"/>
            </a:endParaRPr>
          </a:p>
          <a:p>
            <a:endParaRPr lang="en-CA" sz="2000" dirty="0">
              <a:cs typeface="Arial"/>
            </a:endParaRPr>
          </a:p>
          <a:p>
            <a:endParaRPr lang="en-CA" sz="2400" dirty="0"/>
          </a:p>
        </p:txBody>
      </p:sp>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181600"/>
            <a:ext cx="1770063" cy="1209675"/>
          </a:xfrm>
          <a:prstGeom prst="rect">
            <a:avLst/>
          </a:prstGeom>
          <a:noFill/>
          <a:ln w="28575">
            <a:solidFill>
              <a:schemeClr val="bg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
        <p:nvSpPr>
          <p:cNvPr id="12" name="Text Box 5"/>
          <p:cNvSpPr txBox="1">
            <a:spLocks noChangeArrowheads="1"/>
          </p:cNvSpPr>
          <p:nvPr/>
        </p:nvSpPr>
        <p:spPr bwMode="auto">
          <a:xfrm>
            <a:off x="464527" y="4712677"/>
            <a:ext cx="838200" cy="457200"/>
          </a:xfrm>
          <a:prstGeom prst="rect">
            <a:avLst/>
          </a:prstGeom>
          <a:noFill/>
          <a:ln w="9525">
            <a:noFill/>
            <a:miter lim="800000"/>
            <a:headEnd/>
            <a:tailEnd/>
          </a:ln>
          <a:effectLst/>
        </p:spPr>
        <p:txBody>
          <a:bodyPr wrap="none">
            <a:spAutoFit/>
          </a:bodyPr>
          <a:lstStyle/>
          <a:p>
            <a:pPr>
              <a:defRPr/>
            </a:pPr>
            <a:r>
              <a:rPr lang="en-US" b="0" dirty="0">
                <a:latin typeface="+mn-lt"/>
              </a:rPr>
              <a:t>JAOC</a:t>
            </a:r>
          </a:p>
        </p:txBody>
      </p:sp>
      <p:sp>
        <p:nvSpPr>
          <p:cNvPr id="13" name="Line 8"/>
          <p:cNvSpPr>
            <a:spLocks noChangeShapeType="1"/>
          </p:cNvSpPr>
          <p:nvPr/>
        </p:nvSpPr>
        <p:spPr bwMode="auto">
          <a:xfrm flipV="1">
            <a:off x="1905000" y="3657600"/>
            <a:ext cx="5029200" cy="1524000"/>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CA"/>
          </a:p>
        </p:txBody>
      </p:sp>
      <p:sp>
        <p:nvSpPr>
          <p:cNvPr id="14" name="Text Box 16"/>
          <p:cNvSpPr txBox="1">
            <a:spLocks noChangeArrowheads="1"/>
          </p:cNvSpPr>
          <p:nvPr/>
        </p:nvSpPr>
        <p:spPr bwMode="auto">
          <a:xfrm rot="20532854">
            <a:off x="3184525" y="4044950"/>
            <a:ext cx="1574800" cy="457200"/>
          </a:xfrm>
          <a:prstGeom prst="rect">
            <a:avLst/>
          </a:prstGeom>
          <a:noFill/>
          <a:ln w="9525">
            <a:noFill/>
            <a:miter lim="800000"/>
            <a:headEnd/>
            <a:tailEnd/>
          </a:ln>
          <a:effectLst/>
        </p:spPr>
        <p:txBody>
          <a:bodyPr wrap="none">
            <a:spAutoFit/>
          </a:bodyPr>
          <a:lstStyle/>
          <a:p>
            <a:pPr>
              <a:defRPr/>
            </a:pPr>
            <a:r>
              <a:rPr lang="en-US" b="0" dirty="0">
                <a:latin typeface="+mn-lt"/>
              </a:rPr>
              <a:t>LAN/WAN</a:t>
            </a:r>
          </a:p>
        </p:txBody>
      </p:sp>
      <p:pic>
        <p:nvPicPr>
          <p:cNvPr id="15" name="Picture 1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3276600"/>
            <a:ext cx="2057400" cy="1447800"/>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6" name="Text Box 6"/>
          <p:cNvSpPr txBox="1">
            <a:spLocks noChangeArrowheads="1"/>
          </p:cNvSpPr>
          <p:nvPr/>
        </p:nvSpPr>
        <p:spPr bwMode="auto">
          <a:xfrm>
            <a:off x="7543800" y="2895600"/>
            <a:ext cx="898525" cy="457200"/>
          </a:xfrm>
          <a:prstGeom prst="rect">
            <a:avLst/>
          </a:prstGeom>
          <a:noFill/>
          <a:ln w="9525">
            <a:noFill/>
            <a:miter lim="800000"/>
            <a:headEnd/>
            <a:tailEnd/>
          </a:ln>
          <a:effectLst/>
        </p:spPr>
        <p:txBody>
          <a:bodyPr wrap="none">
            <a:spAutoFit/>
          </a:bodyPr>
          <a:lstStyle/>
          <a:p>
            <a:pPr>
              <a:defRPr/>
            </a:pPr>
            <a:r>
              <a:rPr lang="en-US" b="0" dirty="0">
                <a:latin typeface="+mn-lt"/>
              </a:rPr>
              <a:t>TACC</a:t>
            </a:r>
          </a:p>
        </p:txBody>
      </p:sp>
    </p:spTree>
    <p:extLst>
      <p:ext uri="{BB962C8B-B14F-4D97-AF65-F5344CB8AC3E}">
        <p14:creationId xmlns:p14="http://schemas.microsoft.com/office/powerpoint/2010/main" val="2379742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0951" y="2226"/>
            <a:ext cx="2984746" cy="1151826"/>
          </a:xfrm>
        </p:spPr>
        <p:txBody>
          <a:bodyPr/>
          <a:lstStyle/>
          <a:p>
            <a:r>
              <a:rPr lang="en-US" sz="2800" b="1" dirty="0">
                <a:solidFill>
                  <a:schemeClr val="accent6"/>
                </a:solidFill>
                <a:latin typeface="+mn-lt"/>
              </a:rPr>
              <a:t>JREAP C MEDIA</a:t>
            </a:r>
            <a:endParaRPr lang="en-CA" sz="2800" dirty="0">
              <a:solidFill>
                <a:schemeClr val="accent6"/>
              </a:solidFill>
              <a:latin typeface="+mn-lt"/>
              <a:cs typeface="Arial"/>
            </a:endParaRPr>
          </a:p>
        </p:txBody>
      </p:sp>
      <p:sp>
        <p:nvSpPr>
          <p:cNvPr id="3" name="Content Placeholder 2"/>
          <p:cNvSpPr>
            <a:spLocks noGrp="1"/>
          </p:cNvSpPr>
          <p:nvPr>
            <p:ph idx="1"/>
          </p:nvPr>
        </p:nvSpPr>
        <p:spPr>
          <a:xfrm>
            <a:off x="0" y="1197591"/>
            <a:ext cx="9144000" cy="4343400"/>
          </a:xfrm>
        </p:spPr>
        <p:txBody>
          <a:bodyPr/>
          <a:lstStyle/>
          <a:p>
            <a:pPr>
              <a:lnSpc>
                <a:spcPct val="90000"/>
              </a:lnSpc>
            </a:pPr>
            <a:r>
              <a:rPr lang="en-US" altLang="en-US" sz="2000" dirty="0"/>
              <a:t>Secure Net Based Applications (CSNI)</a:t>
            </a:r>
            <a:endParaRPr lang="en-US" altLang="en-US" sz="2000" dirty="0">
              <a:cs typeface="Arial"/>
            </a:endParaRPr>
          </a:p>
          <a:p>
            <a:pPr>
              <a:lnSpc>
                <a:spcPct val="90000"/>
              </a:lnSpc>
            </a:pPr>
            <a:endParaRPr lang="en-US" altLang="en-US" sz="2000" dirty="0">
              <a:cs typeface="Arial"/>
            </a:endParaRPr>
          </a:p>
          <a:p>
            <a:pPr>
              <a:lnSpc>
                <a:spcPct val="90000"/>
              </a:lnSpc>
            </a:pPr>
            <a:r>
              <a:rPr lang="en-US" altLang="en-US" sz="2000" dirty="0"/>
              <a:t>TDL WAN (For CAF TDL information sharing)</a:t>
            </a:r>
            <a:endParaRPr lang="en-US" altLang="en-US" sz="2000" dirty="0">
              <a:cs typeface="Arial"/>
            </a:endParaRPr>
          </a:p>
          <a:p>
            <a:pPr>
              <a:lnSpc>
                <a:spcPct val="90000"/>
              </a:lnSpc>
            </a:pPr>
            <a:endParaRPr lang="en-US" altLang="en-US" sz="2000" dirty="0">
              <a:cs typeface="Arial"/>
            </a:endParaRPr>
          </a:p>
          <a:p>
            <a:pPr>
              <a:lnSpc>
                <a:spcPct val="90000"/>
              </a:lnSpc>
            </a:pPr>
            <a:r>
              <a:rPr lang="en-US" altLang="en-US" sz="2000" dirty="0"/>
              <a:t>IICB</a:t>
            </a:r>
            <a:endParaRPr lang="en-US" altLang="en-US" sz="2000" dirty="0">
              <a:cs typeface="Arial"/>
            </a:endParaRPr>
          </a:p>
          <a:p>
            <a:pPr>
              <a:lnSpc>
                <a:spcPct val="90000"/>
              </a:lnSpc>
            </a:pPr>
            <a:endParaRPr lang="en-US" altLang="en-US" sz="2000" dirty="0">
              <a:cs typeface="Arial"/>
            </a:endParaRPr>
          </a:p>
          <a:p>
            <a:pPr>
              <a:lnSpc>
                <a:spcPct val="90000"/>
              </a:lnSpc>
            </a:pPr>
            <a:r>
              <a:rPr lang="en-US" altLang="en-US" sz="2000" dirty="0"/>
              <a:t>TACLANE</a:t>
            </a:r>
            <a:endParaRPr lang="en-US" altLang="en-US" sz="2000" dirty="0">
              <a:cs typeface="Arial"/>
            </a:endParaRPr>
          </a:p>
          <a:p>
            <a:pPr>
              <a:lnSpc>
                <a:spcPct val="90000"/>
              </a:lnSpc>
            </a:pPr>
            <a:endParaRPr lang="en-US" altLang="en-US" sz="2000" dirty="0">
              <a:cs typeface="Arial"/>
            </a:endParaRPr>
          </a:p>
          <a:p>
            <a:pPr>
              <a:lnSpc>
                <a:spcPct val="90000"/>
              </a:lnSpc>
            </a:pPr>
            <a:r>
              <a:rPr lang="en-US" altLang="en-US" sz="2000" dirty="0"/>
              <a:t>LAN</a:t>
            </a:r>
            <a:endParaRPr lang="en-US" altLang="en-US" sz="2000" dirty="0">
              <a:cs typeface="Arial"/>
            </a:endParaRPr>
          </a:p>
          <a:p>
            <a:pPr>
              <a:lnSpc>
                <a:spcPct val="90000"/>
              </a:lnSpc>
            </a:pPr>
            <a:endParaRPr lang="en-US" altLang="en-US" sz="2800" dirty="0"/>
          </a:p>
          <a:p>
            <a:pPr>
              <a:lnSpc>
                <a:spcPct val="90000"/>
              </a:lnSpc>
            </a:pPr>
            <a:endParaRPr lang="en-US" altLang="en-US" sz="2800" dirty="0"/>
          </a:p>
          <a:p>
            <a:pPr>
              <a:lnSpc>
                <a:spcPct val="90000"/>
              </a:lnSpc>
            </a:pPr>
            <a:endParaRPr lang="en-US" altLang="en-US" sz="2800" dirty="0"/>
          </a:p>
          <a:p>
            <a:endParaRPr lang="en-CA" sz="2400" dirty="0">
              <a:cs typeface="Arial"/>
            </a:endParaRPr>
          </a:p>
          <a:p>
            <a:endParaRPr lang="en-CA"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8231" y="2148265"/>
            <a:ext cx="5064370" cy="3356829"/>
          </a:xfrm>
          <a:prstGeom prst="rect">
            <a:avLst/>
          </a:prstGeom>
        </p:spPr>
      </p:pic>
    </p:spTree>
    <p:extLst>
      <p:ext uri="{BB962C8B-B14F-4D97-AF65-F5344CB8AC3E}">
        <p14:creationId xmlns:p14="http://schemas.microsoft.com/office/powerpoint/2010/main" val="3205456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405154" y="266405"/>
            <a:ext cx="4336045"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Confirmation Questions</a:t>
            </a:r>
            <a:endParaRPr lang="en-US" altLang="en-US" sz="2800" kern="0">
              <a:solidFill>
                <a:schemeClr val="accent6"/>
              </a:solidFill>
              <a:cs typeface="Arial"/>
            </a:endParaRPr>
          </a:p>
        </p:txBody>
      </p:sp>
      <p:sp>
        <p:nvSpPr>
          <p:cNvPr id="3" name="Content Placeholder 2"/>
          <p:cNvSpPr>
            <a:spLocks noGrp="1"/>
          </p:cNvSpPr>
          <p:nvPr>
            <p:ph idx="1"/>
          </p:nvPr>
        </p:nvSpPr>
        <p:spPr>
          <a:xfrm>
            <a:off x="0" y="1600200"/>
            <a:ext cx="9144000" cy="4343400"/>
          </a:xfrm>
        </p:spPr>
        <p:txBody>
          <a:bodyPr/>
          <a:lstStyle/>
          <a:p>
            <a:r>
              <a:rPr lang="en-CA" sz="2000" dirty="0"/>
              <a:t>What is JREAP?</a:t>
            </a:r>
            <a:endParaRPr lang="en-CA" sz="2000" dirty="0">
              <a:cs typeface="Arial"/>
            </a:endParaRPr>
          </a:p>
          <a:p>
            <a:endParaRPr lang="en-CA" sz="2000" dirty="0">
              <a:cs typeface="Arial"/>
            </a:endParaRPr>
          </a:p>
          <a:p>
            <a:r>
              <a:rPr lang="en-CA" sz="2000" dirty="0"/>
              <a:t>What are the three types of JREAP?</a:t>
            </a:r>
            <a:endParaRPr lang="en-CA" sz="2000" dirty="0">
              <a:cs typeface="Arial"/>
            </a:endParaRPr>
          </a:p>
          <a:p>
            <a:endParaRPr lang="en-CA" sz="2000" dirty="0">
              <a:cs typeface="Arial"/>
            </a:endParaRPr>
          </a:p>
          <a:p>
            <a:r>
              <a:rPr lang="en-CA" sz="2000" dirty="0"/>
              <a:t>What does JREAP take advantage of?</a:t>
            </a:r>
            <a:endParaRPr lang="en-CA" sz="2000" dirty="0">
              <a:cs typeface="Arial"/>
            </a:endParaRPr>
          </a:p>
          <a:p>
            <a:pPr marL="0" indent="0">
              <a:buNone/>
            </a:pPr>
            <a:endParaRPr lang="en-CA" sz="2000" dirty="0">
              <a:cs typeface="Arial"/>
            </a:endParaRPr>
          </a:p>
        </p:txBody>
      </p:sp>
    </p:spTree>
    <p:extLst>
      <p:ext uri="{BB962C8B-B14F-4D97-AF65-F5344CB8AC3E}">
        <p14:creationId xmlns:p14="http://schemas.microsoft.com/office/powerpoint/2010/main" val="232699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452" y="296841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a:solidFill>
                  <a:schemeClr val="accent6"/>
                </a:solidFill>
                <a:latin typeface="Arial"/>
                <a:cs typeface="Arial"/>
              </a:rPr>
              <a:t>This brief is</a:t>
            </a:r>
            <a:endParaRPr lang="en-CA" sz="6600">
              <a:solidFill>
                <a:schemeClr val="accent6"/>
              </a:solidFill>
              <a:latin typeface="Arial"/>
              <a:cs typeface="Arial"/>
            </a:endParaRPr>
          </a:p>
          <a:p>
            <a:r>
              <a:rPr lang="en-CA" sz="6600">
                <a:solidFill>
                  <a:schemeClr val="accent6"/>
                </a:solidFill>
                <a:latin typeface="Arial"/>
                <a:cs typeface="Arial"/>
              </a:rPr>
              <a:t>UNCLASSIFIED</a:t>
            </a:r>
            <a:r>
              <a:rPr lang="en-CA" sz="6600">
                <a:solidFill>
                  <a:srgbClr val="002060"/>
                </a:solidFill>
                <a:latin typeface="Arial"/>
                <a:cs typeface="Arial"/>
              </a:rPr>
              <a:t> </a:t>
            </a:r>
            <a:endParaRPr lang="en-CA" sz="6600">
              <a:solidFill>
                <a:srgbClr val="002060"/>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446653" y="310537"/>
            <a:ext cx="2191265" cy="1134174"/>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Overview</a:t>
            </a:r>
            <a:endParaRPr lang="en-US" altLang="en-US" sz="2800" kern="0" dirty="0">
              <a:solidFill>
                <a:schemeClr val="accent6"/>
              </a:solidFill>
              <a:cs typeface="Arial"/>
            </a:endParaRPr>
          </a:p>
        </p:txBody>
      </p:sp>
      <p:sp>
        <p:nvSpPr>
          <p:cNvPr id="4" name="Content Placeholder 2"/>
          <p:cNvSpPr>
            <a:spLocks noGrp="1"/>
          </p:cNvSpPr>
          <p:nvPr>
            <p:ph idx="1"/>
          </p:nvPr>
        </p:nvSpPr>
        <p:spPr>
          <a:xfrm>
            <a:off x="0" y="1600200"/>
            <a:ext cx="9144000" cy="4343400"/>
          </a:xfrm>
        </p:spPr>
        <p:txBody>
          <a:bodyPr/>
          <a:lstStyle/>
          <a:p>
            <a:r>
              <a:rPr lang="en-CA" sz="2000" dirty="0"/>
              <a:t>JREAP Definition</a:t>
            </a:r>
            <a:endParaRPr lang="en-CA" sz="2000" dirty="0">
              <a:cs typeface="Arial"/>
            </a:endParaRPr>
          </a:p>
          <a:p>
            <a:endParaRPr lang="en-CA" sz="2000" dirty="0">
              <a:cs typeface="Arial"/>
            </a:endParaRPr>
          </a:p>
          <a:p>
            <a:r>
              <a:rPr lang="en-CA" sz="2000" dirty="0"/>
              <a:t>JREAP A</a:t>
            </a:r>
            <a:endParaRPr lang="en-CA" sz="2000" dirty="0">
              <a:cs typeface="Arial"/>
            </a:endParaRPr>
          </a:p>
          <a:p>
            <a:endParaRPr lang="en-CA" sz="2000" dirty="0">
              <a:cs typeface="Arial"/>
            </a:endParaRPr>
          </a:p>
          <a:p>
            <a:r>
              <a:rPr lang="en-CA" sz="2000" dirty="0"/>
              <a:t>JREAP B</a:t>
            </a:r>
            <a:endParaRPr lang="en-CA" sz="2000" dirty="0">
              <a:cs typeface="Arial"/>
            </a:endParaRPr>
          </a:p>
          <a:p>
            <a:endParaRPr lang="en-CA" sz="2000" dirty="0">
              <a:cs typeface="Arial"/>
            </a:endParaRPr>
          </a:p>
          <a:p>
            <a:r>
              <a:rPr lang="en-CA" sz="2000" dirty="0"/>
              <a:t>JREAP C</a:t>
            </a:r>
            <a:endParaRPr lang="en-CA" sz="2000" dirty="0">
              <a:cs typeface="Arial"/>
            </a:endParaRPr>
          </a:p>
          <a:p>
            <a:endParaRPr lang="en-CA" sz="2400" dirty="0"/>
          </a:p>
          <a:p>
            <a:pPr marL="0" indent="0">
              <a:buNone/>
            </a:pPr>
            <a:r>
              <a:rPr lang="en-CA" sz="2800" dirty="0"/>
              <a:t> </a:t>
            </a: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349564" y="257579"/>
            <a:ext cx="2447227" cy="1134174"/>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6"/>
                </a:solidFill>
              </a:rPr>
              <a:t>References</a:t>
            </a:r>
            <a:endParaRPr lang="en-US" altLang="en-US" sz="2800" kern="0">
              <a:solidFill>
                <a:schemeClr val="accent6"/>
              </a:solidFill>
              <a:cs typeface="Arial"/>
            </a:endParaRPr>
          </a:p>
        </p:txBody>
      </p:sp>
      <p:sp>
        <p:nvSpPr>
          <p:cNvPr id="6" name="Content Placeholder 2"/>
          <p:cNvSpPr>
            <a:spLocks noGrp="1"/>
          </p:cNvSpPr>
          <p:nvPr>
            <p:ph idx="1"/>
          </p:nvPr>
        </p:nvSpPr>
        <p:spPr>
          <a:xfrm>
            <a:off x="0" y="1600200"/>
            <a:ext cx="9144000" cy="4343400"/>
          </a:xfrm>
        </p:spPr>
        <p:txBody>
          <a:bodyPr/>
          <a:lstStyle/>
          <a:p>
            <a:r>
              <a:rPr lang="en-US" altLang="en-US" sz="2000" dirty="0"/>
              <a:t>CJCSM 6120.01, Joint Multi-Tactical Data Link (TDL) Operating Procedures (JMTOP)</a:t>
            </a:r>
            <a:endParaRPr lang="en-US" altLang="en-US" sz="2000" dirty="0">
              <a:cs typeface="Arial"/>
            </a:endParaRPr>
          </a:p>
          <a:p>
            <a:endParaRPr lang="en-CA" sz="2000" dirty="0">
              <a:cs typeface="Arial"/>
            </a:endParaRPr>
          </a:p>
          <a:p>
            <a:r>
              <a:rPr lang="en-US" altLang="en-US" sz="2000" dirty="0"/>
              <a:t>Understanding Link 16</a:t>
            </a:r>
            <a:endParaRPr lang="en-US" altLang="en-US" sz="2000" dirty="0">
              <a:cs typeface="Arial"/>
            </a:endParaRPr>
          </a:p>
          <a:p>
            <a:endParaRPr lang="en-CA" sz="2000" dirty="0">
              <a:cs typeface="Arial"/>
            </a:endParaRPr>
          </a:p>
          <a:p>
            <a:r>
              <a:rPr lang="en-US" altLang="en-US" sz="2000" dirty="0"/>
              <a:t>MIL-STD-3011, Military Standard for JREAP</a:t>
            </a:r>
            <a:endParaRPr lang="en-US" altLang="en-US" sz="2000" dirty="0">
              <a:cs typeface="Arial"/>
            </a:endParaRPr>
          </a:p>
          <a:p>
            <a:endParaRPr lang="en-CA" sz="2400" dirty="0"/>
          </a:p>
          <a:p>
            <a:pPr marL="0" indent="0">
              <a:buNone/>
            </a:pPr>
            <a:endParaRPr lang="en-CA" sz="2400" dirty="0"/>
          </a:p>
          <a:p>
            <a:pPr marL="0" indent="0">
              <a:buNone/>
            </a:pPr>
            <a:endParaRPr lang="en-CA" sz="2400" dirty="0"/>
          </a:p>
          <a:p>
            <a:pPr marL="0" indent="0">
              <a:buNone/>
            </a:pPr>
            <a:r>
              <a:rPr lang="en-CA" sz="2800" dirty="0"/>
              <a:t> </a:t>
            </a:r>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2050" y="10236"/>
            <a:ext cx="7010400" cy="1143000"/>
          </a:xfrm>
        </p:spPr>
        <p:txBody>
          <a:bodyPr/>
          <a:lstStyle/>
          <a:p>
            <a:pPr algn="ctr" eaLnBrk="1" hangingPunct="1"/>
            <a:r>
              <a:rPr lang="en-US" altLang="en-US" sz="2800" b="1" dirty="0">
                <a:solidFill>
                  <a:schemeClr val="accent6"/>
                </a:solidFill>
                <a:latin typeface="+mn-lt"/>
              </a:rPr>
              <a:t>JREAP Definition</a:t>
            </a:r>
            <a:endParaRPr lang="en-US" altLang="en-US" sz="2800" b="1" dirty="0">
              <a:solidFill>
                <a:schemeClr val="accent6"/>
              </a:solidFill>
              <a:latin typeface="+mn-lt"/>
              <a:cs typeface="Arial"/>
            </a:endParaRPr>
          </a:p>
        </p:txBody>
      </p:sp>
      <p:sp>
        <p:nvSpPr>
          <p:cNvPr id="3" name="Content Placeholder 2"/>
          <p:cNvSpPr>
            <a:spLocks noGrp="1"/>
          </p:cNvSpPr>
          <p:nvPr>
            <p:ph idx="1"/>
          </p:nvPr>
        </p:nvSpPr>
        <p:spPr/>
        <p:txBody>
          <a:bodyPr/>
          <a:lstStyle/>
          <a:p>
            <a:pPr>
              <a:lnSpc>
                <a:spcPct val="80000"/>
              </a:lnSpc>
            </a:pPr>
            <a:r>
              <a:rPr lang="en-CA" sz="2000" dirty="0"/>
              <a:t>JREAP is the protocol and message structure for the transmission and reception of pre-formatted messages over communications media other than those for which these messages were designed.</a:t>
            </a:r>
            <a:endParaRPr lang="en-CA" sz="2000" dirty="0">
              <a:cs typeface="Arial"/>
            </a:endParaRPr>
          </a:p>
          <a:p>
            <a:pPr>
              <a:lnSpc>
                <a:spcPct val="80000"/>
              </a:lnSpc>
            </a:pPr>
            <a:endParaRPr lang="en-US" altLang="en-US" sz="2000" dirty="0">
              <a:cs typeface="Arial"/>
            </a:endParaRPr>
          </a:p>
          <a:p>
            <a:pPr>
              <a:lnSpc>
                <a:spcPct val="80000"/>
              </a:lnSpc>
            </a:pPr>
            <a:r>
              <a:rPr lang="en-US" altLang="en-US" sz="2000" dirty="0"/>
              <a:t>JREAP provides a foundation for Joint Range Extension (JRE) of Link 16 and other tactical data links (TDL) to overcome the line-of-sight (LOS) limitations of other radio terminals such as the Joint Tactical Information Distribution System (JTIDS) and Multi-Functional Information Distribution System (MIDS)</a:t>
            </a:r>
            <a:endParaRPr lang="en-US" altLang="en-US" sz="2000" dirty="0">
              <a:cs typeface="Arial"/>
            </a:endParaRPr>
          </a:p>
          <a:p>
            <a:pPr lvl="1" indent="-342900">
              <a:lnSpc>
                <a:spcPct val="80000"/>
              </a:lnSpc>
              <a:buFont typeface="Wingdings"/>
              <a:buChar char="§"/>
            </a:pPr>
            <a:endParaRPr lang="en-US" altLang="en-US" sz="1600" dirty="0">
              <a:cs typeface="Arial"/>
            </a:endParaRPr>
          </a:p>
          <a:p>
            <a:pPr lvl="1" indent="-342900">
              <a:lnSpc>
                <a:spcPct val="80000"/>
              </a:lnSpc>
              <a:buFont typeface="Wingdings"/>
              <a:buChar char="§"/>
            </a:pPr>
            <a:r>
              <a:rPr lang="en-US" altLang="en-US" sz="2000" dirty="0"/>
              <a:t>Extends coverage of these data links through the use of long haul media</a:t>
            </a:r>
            <a:endParaRPr lang="en-US" altLang="en-US" sz="2000">
              <a:cs typeface="Arial"/>
            </a:endParaRPr>
          </a:p>
          <a:p>
            <a:pPr marL="0" indent="0">
              <a:buNone/>
            </a:pPr>
            <a:endParaRPr lang="en-CA" sz="2000" dirty="0">
              <a:cs typeface="Arial"/>
            </a:endParaRPr>
          </a:p>
        </p:txBody>
      </p:sp>
    </p:spTree>
    <p:extLst>
      <p:ext uri="{BB962C8B-B14F-4D97-AF65-F5344CB8AC3E}">
        <p14:creationId xmlns:p14="http://schemas.microsoft.com/office/powerpoint/2010/main" val="2194033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2050" y="10236"/>
            <a:ext cx="7010400" cy="1143000"/>
          </a:xfrm>
        </p:spPr>
        <p:txBody>
          <a:bodyPr/>
          <a:lstStyle/>
          <a:p>
            <a:pPr algn="ctr" eaLnBrk="1" hangingPunct="1"/>
            <a:r>
              <a:rPr lang="en-US" altLang="en-US" sz="2800" b="1" dirty="0">
                <a:solidFill>
                  <a:schemeClr val="accent6"/>
                </a:solidFill>
                <a:latin typeface="+mn-lt"/>
              </a:rPr>
              <a:t>Prior to JREAP (BLOS)</a:t>
            </a:r>
            <a:endParaRPr lang="en-US" altLang="en-US" sz="2800" b="1" dirty="0">
              <a:solidFill>
                <a:schemeClr val="accent6"/>
              </a:solidFill>
              <a:latin typeface="+mn-lt"/>
              <a:cs typeface="Arial"/>
            </a:endParaRPr>
          </a:p>
        </p:txBody>
      </p:sp>
      <p:sp>
        <p:nvSpPr>
          <p:cNvPr id="3" name="Content Placeholder 2"/>
          <p:cNvSpPr>
            <a:spLocks noGrp="1"/>
          </p:cNvSpPr>
          <p:nvPr>
            <p:ph idx="1"/>
          </p:nvPr>
        </p:nvSpPr>
        <p:spPr/>
        <p:txBody>
          <a:bodyPr/>
          <a:lstStyle/>
          <a:p>
            <a:pPr>
              <a:lnSpc>
                <a:spcPct val="80000"/>
              </a:lnSpc>
            </a:pPr>
            <a:r>
              <a:rPr lang="en-CA" sz="2000" dirty="0"/>
              <a:t>Satellite Link 11</a:t>
            </a:r>
            <a:endParaRPr lang="en-CA" sz="2000" dirty="0">
              <a:cs typeface="Arial"/>
            </a:endParaRPr>
          </a:p>
          <a:p>
            <a:pPr>
              <a:lnSpc>
                <a:spcPct val="80000"/>
              </a:lnSpc>
            </a:pPr>
            <a:endParaRPr lang="en-CA" sz="2000" dirty="0">
              <a:cs typeface="Arial"/>
            </a:endParaRPr>
          </a:p>
          <a:p>
            <a:pPr>
              <a:lnSpc>
                <a:spcPct val="80000"/>
              </a:lnSpc>
            </a:pPr>
            <a:r>
              <a:rPr lang="en-CA" sz="2000" dirty="0"/>
              <a:t>HF Link 11</a:t>
            </a:r>
            <a:endParaRPr lang="en-CA" sz="2000" dirty="0">
              <a:cs typeface="Arial"/>
            </a:endParaRPr>
          </a:p>
          <a:p>
            <a:pPr>
              <a:lnSpc>
                <a:spcPct val="80000"/>
              </a:lnSpc>
            </a:pPr>
            <a:endParaRPr lang="en-CA" sz="2000" dirty="0">
              <a:cs typeface="Arial"/>
            </a:endParaRPr>
          </a:p>
          <a:p>
            <a:pPr>
              <a:lnSpc>
                <a:spcPct val="80000"/>
              </a:lnSpc>
            </a:pPr>
            <a:r>
              <a:rPr lang="en-CA" sz="2000" dirty="0"/>
              <a:t>Satellite Link 16</a:t>
            </a:r>
            <a:endParaRPr lang="en-CA" sz="2000" dirty="0">
              <a:cs typeface="Arial"/>
            </a:endParaRPr>
          </a:p>
          <a:p>
            <a:pPr>
              <a:lnSpc>
                <a:spcPct val="80000"/>
              </a:lnSpc>
            </a:pPr>
            <a:endParaRPr lang="en-CA" sz="2000" dirty="0">
              <a:cs typeface="Arial"/>
            </a:endParaRPr>
          </a:p>
          <a:p>
            <a:pPr>
              <a:lnSpc>
                <a:spcPct val="80000"/>
              </a:lnSpc>
            </a:pPr>
            <a:r>
              <a:rPr lang="en-CA" sz="2000" dirty="0"/>
              <a:t>Serial Link 16</a:t>
            </a:r>
            <a:endParaRPr lang="en-CA" sz="2000" dirty="0">
              <a:cs typeface="Arial"/>
            </a:endParaRPr>
          </a:p>
          <a:p>
            <a:pPr>
              <a:lnSpc>
                <a:spcPct val="80000"/>
              </a:lnSpc>
            </a:pPr>
            <a:endParaRPr lang="en-CA" sz="2000" dirty="0">
              <a:cs typeface="Arial"/>
            </a:endParaRPr>
          </a:p>
          <a:p>
            <a:pPr>
              <a:lnSpc>
                <a:spcPct val="80000"/>
              </a:lnSpc>
            </a:pPr>
            <a:r>
              <a:rPr lang="en-CA" sz="2000" dirty="0"/>
              <a:t>Socket J</a:t>
            </a:r>
            <a:endParaRPr lang="en-CA" sz="2000">
              <a:cs typeface="Arial"/>
            </a:endParaRPr>
          </a:p>
          <a:p>
            <a:pPr>
              <a:lnSpc>
                <a:spcPct val="80000"/>
              </a:lnSpc>
            </a:pPr>
            <a:endParaRPr lang="en-US" altLang="en-US" sz="2400" dirty="0"/>
          </a:p>
          <a:p>
            <a:pPr marL="0" indent="0">
              <a:lnSpc>
                <a:spcPct val="80000"/>
              </a:lnSpc>
              <a:buNone/>
            </a:pPr>
            <a:endParaRPr lang="en-US" altLang="en-US" sz="2400" dirty="0"/>
          </a:p>
          <a:p>
            <a:pPr marL="0" indent="0">
              <a:buNone/>
            </a:pPr>
            <a:r>
              <a:rPr lang="en-CA" sz="2800" dirty="0"/>
              <a:t>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3427" y="1559820"/>
            <a:ext cx="5005754" cy="3314700"/>
          </a:xfrm>
          <a:prstGeom prst="rect">
            <a:avLst/>
          </a:prstGeom>
        </p:spPr>
      </p:pic>
    </p:spTree>
    <p:extLst>
      <p:ext uri="{BB962C8B-B14F-4D97-AF65-F5344CB8AC3E}">
        <p14:creationId xmlns:p14="http://schemas.microsoft.com/office/powerpoint/2010/main" val="299821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2760" y="-8826"/>
            <a:ext cx="2702306" cy="1143000"/>
          </a:xfrm>
        </p:spPr>
        <p:txBody>
          <a:bodyPr/>
          <a:lstStyle/>
          <a:p>
            <a:r>
              <a:rPr lang="en-US" altLang="en-US" sz="2800" b="1" dirty="0">
                <a:solidFill>
                  <a:schemeClr val="accent6"/>
                </a:solidFill>
                <a:latin typeface="+mn-lt"/>
              </a:rPr>
              <a:t>JREAP TYPES</a:t>
            </a:r>
            <a:endParaRPr lang="en-CA" sz="2800" dirty="0">
              <a:solidFill>
                <a:schemeClr val="accent6"/>
              </a:solidFill>
              <a:latin typeface="+mn-lt"/>
              <a:cs typeface="Arial"/>
            </a:endParaRPr>
          </a:p>
        </p:txBody>
      </p:sp>
      <p:sp>
        <p:nvSpPr>
          <p:cNvPr id="3" name="Content Placeholder 2"/>
          <p:cNvSpPr>
            <a:spLocks noGrp="1"/>
          </p:cNvSpPr>
          <p:nvPr>
            <p:ph idx="1"/>
          </p:nvPr>
        </p:nvSpPr>
        <p:spPr>
          <a:xfrm>
            <a:off x="0" y="1141235"/>
            <a:ext cx="9144000" cy="4802365"/>
          </a:xfrm>
        </p:spPr>
        <p:txBody>
          <a:bodyPr/>
          <a:lstStyle/>
          <a:p>
            <a:endParaRPr lang="en-CA" sz="2000" dirty="0"/>
          </a:p>
          <a:p>
            <a:r>
              <a:rPr lang="en-CA" sz="2000" dirty="0"/>
              <a:t>JREAP A (Satellite)</a:t>
            </a:r>
            <a:endParaRPr lang="en-CA" sz="2000" dirty="0">
              <a:cs typeface="Arial"/>
            </a:endParaRPr>
          </a:p>
          <a:p>
            <a:endParaRPr lang="en-CA" sz="2000" dirty="0">
              <a:cs typeface="Arial"/>
            </a:endParaRPr>
          </a:p>
          <a:p>
            <a:endParaRPr lang="en-CA" sz="2000" dirty="0">
              <a:cs typeface="Arial"/>
            </a:endParaRPr>
          </a:p>
          <a:p>
            <a:endParaRPr lang="en-CA" sz="2000" dirty="0"/>
          </a:p>
          <a:p>
            <a:pPr>
              <a:buFont typeface="Arial"/>
              <a:buChar char="•"/>
            </a:pPr>
            <a:r>
              <a:rPr lang="en-CA" sz="2000" dirty="0"/>
              <a:t>JREAP B (Serial)</a:t>
            </a:r>
            <a:endParaRPr lang="en-CA" sz="2000" dirty="0">
              <a:cs typeface="Arial"/>
            </a:endParaRPr>
          </a:p>
          <a:p>
            <a:endParaRPr lang="en-CA" sz="2000" dirty="0">
              <a:cs typeface="Arial"/>
            </a:endParaRPr>
          </a:p>
          <a:p>
            <a:endParaRPr lang="en-CA" sz="2000" dirty="0">
              <a:cs typeface="Arial"/>
            </a:endParaRPr>
          </a:p>
          <a:p>
            <a:endParaRPr lang="en-CA" sz="2000" dirty="0"/>
          </a:p>
          <a:p>
            <a:r>
              <a:rPr lang="en-CA" sz="2000" dirty="0"/>
              <a:t>JREAP C (TCP/IP Ethernet)</a:t>
            </a:r>
            <a:endParaRPr lang="en-CA" sz="2000" dirty="0">
              <a:cs typeface="Arial"/>
            </a:endParaRPr>
          </a:p>
          <a:p>
            <a:endParaRPr lang="en-CA" sz="2000" dirty="0">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8211" y="1143000"/>
            <a:ext cx="2466975" cy="153187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48211" y="2667731"/>
            <a:ext cx="2466975" cy="1703286"/>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48212" y="4372705"/>
            <a:ext cx="2466975" cy="1443640"/>
          </a:xfrm>
          <a:prstGeom prst="rect">
            <a:avLst/>
          </a:prstGeom>
        </p:spPr>
      </p:pic>
    </p:spTree>
    <p:extLst>
      <p:ext uri="{BB962C8B-B14F-4D97-AF65-F5344CB8AC3E}">
        <p14:creationId xmlns:p14="http://schemas.microsoft.com/office/powerpoint/2010/main" val="4064174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9963" y="2226"/>
            <a:ext cx="1757896" cy="1151826"/>
          </a:xfrm>
        </p:spPr>
        <p:txBody>
          <a:bodyPr/>
          <a:lstStyle/>
          <a:p>
            <a:r>
              <a:rPr lang="en-US" sz="2800" b="1" dirty="0">
                <a:solidFill>
                  <a:schemeClr val="accent6"/>
                </a:solidFill>
                <a:latin typeface="+mn-lt"/>
              </a:rPr>
              <a:t>JREAP A</a:t>
            </a:r>
            <a:endParaRPr lang="en-CA" sz="2800" dirty="0">
              <a:solidFill>
                <a:schemeClr val="accent6"/>
              </a:solidFill>
              <a:latin typeface="+mn-lt"/>
              <a:cs typeface="Arial"/>
            </a:endParaRPr>
          </a:p>
        </p:txBody>
      </p:sp>
      <p:sp>
        <p:nvSpPr>
          <p:cNvPr id="3" name="Content Placeholder 2"/>
          <p:cNvSpPr>
            <a:spLocks noGrp="1"/>
          </p:cNvSpPr>
          <p:nvPr>
            <p:ph idx="1"/>
          </p:nvPr>
        </p:nvSpPr>
        <p:spPr>
          <a:xfrm>
            <a:off x="0" y="1197591"/>
            <a:ext cx="9144000" cy="4343400"/>
          </a:xfrm>
        </p:spPr>
        <p:txBody>
          <a:bodyPr/>
          <a:lstStyle/>
          <a:p>
            <a:r>
              <a:rPr lang="en-US" altLang="en-US" sz="2000" dirty="0"/>
              <a:t>JREAP A is an encrypted satellite link using a serial data interface to exchange information in a half-duplex or broadcast mode</a:t>
            </a:r>
            <a:endParaRPr lang="en-US" altLang="en-US" sz="2000" dirty="0">
              <a:cs typeface="Arial"/>
            </a:endParaRPr>
          </a:p>
          <a:p>
            <a:endParaRPr lang="en-CA" sz="2400" dirty="0">
              <a:cs typeface="Arial"/>
            </a:endParaRPr>
          </a:p>
          <a:p>
            <a:endParaRPr lang="en-CA" sz="2400" dirty="0">
              <a:cs typeface="Arial"/>
            </a:endParaRPr>
          </a:p>
          <a:p>
            <a:endParaRPr lang="en-CA" sz="2400" dirty="0"/>
          </a:p>
        </p:txBody>
      </p:sp>
      <p:grpSp>
        <p:nvGrpSpPr>
          <p:cNvPr id="5" name="Group 1112"/>
          <p:cNvGrpSpPr>
            <a:grpSpLocks/>
          </p:cNvGrpSpPr>
          <p:nvPr/>
        </p:nvGrpSpPr>
        <p:grpSpPr bwMode="auto">
          <a:xfrm>
            <a:off x="304800" y="4495800"/>
            <a:ext cx="2657475" cy="1209675"/>
            <a:chOff x="24" y="3408"/>
            <a:chExt cx="2055" cy="858"/>
          </a:xfrm>
        </p:grpSpPr>
        <p:pic>
          <p:nvPicPr>
            <p:cNvPr id="6" name="Picture 11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24" y="3408"/>
              <a:ext cx="1368" cy="858"/>
            </a:xfrm>
            <a:prstGeom prst="rect">
              <a:avLst/>
            </a:prstGeom>
            <a:noFill/>
            <a:ln w="28575">
              <a:solidFill>
                <a:srgbClr val="FFFFCC"/>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
          <p:nvSpPr>
            <p:cNvPr id="7" name="Text Box 1114"/>
            <p:cNvSpPr txBox="1">
              <a:spLocks noChangeArrowheads="1"/>
            </p:cNvSpPr>
            <p:nvPr/>
          </p:nvSpPr>
          <p:spPr bwMode="auto">
            <a:xfrm>
              <a:off x="1431" y="3914"/>
              <a:ext cx="648" cy="324"/>
            </a:xfrm>
            <a:prstGeom prst="rect">
              <a:avLst/>
            </a:prstGeom>
            <a:noFill/>
            <a:ln w="9525">
              <a:noFill/>
              <a:miter lim="800000"/>
              <a:headEnd/>
              <a:tailEnd/>
            </a:ln>
            <a:effectLst/>
          </p:spPr>
          <p:txBody>
            <a:bodyPr wrap="none">
              <a:spAutoFit/>
            </a:bodyPr>
            <a:lstStyle/>
            <a:p>
              <a:pPr>
                <a:defRPr/>
              </a:pPr>
              <a:r>
                <a:rPr lang="en-US" b="0">
                  <a:latin typeface="+mn-lt"/>
                </a:rPr>
                <a:t>JAOC</a:t>
              </a:r>
            </a:p>
          </p:txBody>
        </p:sp>
      </p:grpSp>
      <p:grpSp>
        <p:nvGrpSpPr>
          <p:cNvPr id="8" name="Group 1331"/>
          <p:cNvGrpSpPr>
            <a:grpSpLocks/>
          </p:cNvGrpSpPr>
          <p:nvPr/>
        </p:nvGrpSpPr>
        <p:grpSpPr bwMode="auto">
          <a:xfrm>
            <a:off x="1752600" y="3048000"/>
            <a:ext cx="4440238" cy="2546350"/>
            <a:chOff x="1104" y="1872"/>
            <a:chExt cx="2797" cy="1652"/>
          </a:xfrm>
        </p:grpSpPr>
        <p:grpSp>
          <p:nvGrpSpPr>
            <p:cNvPr id="9" name="Group 1313"/>
            <p:cNvGrpSpPr>
              <a:grpSpLocks/>
            </p:cNvGrpSpPr>
            <p:nvPr/>
          </p:nvGrpSpPr>
          <p:grpSpPr bwMode="auto">
            <a:xfrm rot="8986117" flipH="1">
              <a:off x="1104" y="2616"/>
              <a:ext cx="1944" cy="216"/>
              <a:chOff x="432" y="3888"/>
              <a:chExt cx="864" cy="96"/>
            </a:xfrm>
          </p:grpSpPr>
          <p:sp>
            <p:nvSpPr>
              <p:cNvPr id="14" name="Line 1314"/>
              <p:cNvSpPr>
                <a:spLocks noChangeShapeType="1"/>
              </p:cNvSpPr>
              <p:nvPr/>
            </p:nvSpPr>
            <p:spPr bwMode="auto">
              <a:xfrm>
                <a:off x="432" y="3888"/>
                <a:ext cx="480" cy="0"/>
              </a:xfrm>
              <a:prstGeom prst="line">
                <a:avLst/>
              </a:prstGeom>
              <a:noFill/>
              <a:ln w="381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CA"/>
              </a:p>
            </p:txBody>
          </p:sp>
          <p:sp>
            <p:nvSpPr>
              <p:cNvPr id="15" name="Line 1315"/>
              <p:cNvSpPr>
                <a:spLocks noChangeShapeType="1"/>
              </p:cNvSpPr>
              <p:nvPr/>
            </p:nvSpPr>
            <p:spPr bwMode="auto">
              <a:xfrm flipH="1">
                <a:off x="768" y="3888"/>
                <a:ext cx="144" cy="8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16" name="Line 1316"/>
              <p:cNvSpPr>
                <a:spLocks noChangeShapeType="1"/>
              </p:cNvSpPr>
              <p:nvPr/>
            </p:nvSpPr>
            <p:spPr bwMode="auto">
              <a:xfrm>
                <a:off x="768" y="3984"/>
                <a:ext cx="52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grpSp>
        <p:grpSp>
          <p:nvGrpSpPr>
            <p:cNvPr id="10" name="Group 1327"/>
            <p:cNvGrpSpPr>
              <a:grpSpLocks/>
            </p:cNvGrpSpPr>
            <p:nvPr/>
          </p:nvGrpSpPr>
          <p:grpSpPr bwMode="auto">
            <a:xfrm rot="13918391" flipH="1">
              <a:off x="2997" y="2619"/>
              <a:ext cx="1652" cy="157"/>
              <a:chOff x="432" y="3888"/>
              <a:chExt cx="864" cy="96"/>
            </a:xfrm>
          </p:grpSpPr>
          <p:sp>
            <p:nvSpPr>
              <p:cNvPr id="11" name="Line 1328"/>
              <p:cNvSpPr>
                <a:spLocks noChangeShapeType="1"/>
              </p:cNvSpPr>
              <p:nvPr/>
            </p:nvSpPr>
            <p:spPr bwMode="auto">
              <a:xfrm>
                <a:off x="432" y="3888"/>
                <a:ext cx="480" cy="0"/>
              </a:xfrm>
              <a:prstGeom prst="line">
                <a:avLst/>
              </a:prstGeom>
              <a:noFill/>
              <a:ln w="381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CA"/>
              </a:p>
            </p:txBody>
          </p:sp>
          <p:sp>
            <p:nvSpPr>
              <p:cNvPr id="12" name="Line 1329"/>
              <p:cNvSpPr>
                <a:spLocks noChangeShapeType="1"/>
              </p:cNvSpPr>
              <p:nvPr/>
            </p:nvSpPr>
            <p:spPr bwMode="auto">
              <a:xfrm flipH="1">
                <a:off x="768" y="3888"/>
                <a:ext cx="144" cy="8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CA"/>
              </a:p>
            </p:txBody>
          </p:sp>
          <p:sp>
            <p:nvSpPr>
              <p:cNvPr id="13" name="Line 1330"/>
              <p:cNvSpPr>
                <a:spLocks noChangeShapeType="1"/>
              </p:cNvSpPr>
              <p:nvPr/>
            </p:nvSpPr>
            <p:spPr bwMode="auto">
              <a:xfrm>
                <a:off x="768" y="3984"/>
                <a:ext cx="52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CA"/>
              </a:p>
            </p:txBody>
          </p:sp>
        </p:grpSp>
      </p:grpSp>
      <p:grpSp>
        <p:nvGrpSpPr>
          <p:cNvPr id="17" name="Group 1199"/>
          <p:cNvGrpSpPr>
            <a:grpSpLocks/>
          </p:cNvGrpSpPr>
          <p:nvPr/>
        </p:nvGrpSpPr>
        <p:grpSpPr bwMode="auto">
          <a:xfrm>
            <a:off x="6872288" y="4648200"/>
            <a:ext cx="2271712" cy="1463675"/>
            <a:chOff x="3273" y="2893"/>
            <a:chExt cx="567" cy="573"/>
          </a:xfrm>
        </p:grpSpPr>
        <p:sp>
          <p:nvSpPr>
            <p:cNvPr id="18" name="Freeform 1120"/>
            <p:cNvSpPr>
              <a:spLocks/>
            </p:cNvSpPr>
            <p:nvPr/>
          </p:nvSpPr>
          <p:spPr bwMode="auto">
            <a:xfrm>
              <a:off x="3273" y="3124"/>
              <a:ext cx="517" cy="342"/>
            </a:xfrm>
            <a:custGeom>
              <a:avLst/>
              <a:gdLst/>
              <a:ahLst/>
              <a:cxnLst>
                <a:cxn ang="0">
                  <a:pos x="85" y="6"/>
                </a:cxn>
                <a:cxn ang="0">
                  <a:pos x="63" y="2"/>
                </a:cxn>
                <a:cxn ang="0">
                  <a:pos x="39" y="0"/>
                </a:cxn>
                <a:cxn ang="0">
                  <a:pos x="14" y="2"/>
                </a:cxn>
                <a:cxn ang="0">
                  <a:pos x="1" y="10"/>
                </a:cxn>
                <a:cxn ang="0">
                  <a:pos x="3" y="27"/>
                </a:cxn>
                <a:cxn ang="0">
                  <a:pos x="4" y="52"/>
                </a:cxn>
                <a:cxn ang="0">
                  <a:pos x="9" y="76"/>
                </a:cxn>
                <a:cxn ang="0">
                  <a:pos x="10" y="100"/>
                </a:cxn>
                <a:cxn ang="0">
                  <a:pos x="15" y="112"/>
                </a:cxn>
                <a:cxn ang="0">
                  <a:pos x="28" y="126"/>
                </a:cxn>
                <a:cxn ang="0">
                  <a:pos x="35" y="134"/>
                </a:cxn>
                <a:cxn ang="0">
                  <a:pos x="51" y="150"/>
                </a:cxn>
                <a:cxn ang="0">
                  <a:pos x="59" y="170"/>
                </a:cxn>
                <a:cxn ang="0">
                  <a:pos x="77" y="190"/>
                </a:cxn>
                <a:cxn ang="0">
                  <a:pos x="91" y="206"/>
                </a:cxn>
                <a:cxn ang="0">
                  <a:pos x="104" y="217"/>
                </a:cxn>
                <a:cxn ang="0">
                  <a:pos x="127" y="237"/>
                </a:cxn>
                <a:cxn ang="0">
                  <a:pos x="172" y="268"/>
                </a:cxn>
                <a:cxn ang="0">
                  <a:pos x="221" y="306"/>
                </a:cxn>
                <a:cxn ang="0">
                  <a:pos x="275" y="337"/>
                </a:cxn>
                <a:cxn ang="0">
                  <a:pos x="317" y="352"/>
                </a:cxn>
                <a:cxn ang="0">
                  <a:pos x="354" y="362"/>
                </a:cxn>
                <a:cxn ang="0">
                  <a:pos x="396" y="366"/>
                </a:cxn>
                <a:cxn ang="0">
                  <a:pos x="435" y="370"/>
                </a:cxn>
                <a:cxn ang="0">
                  <a:pos x="467" y="366"/>
                </a:cxn>
                <a:cxn ang="0">
                  <a:pos x="499" y="359"/>
                </a:cxn>
                <a:cxn ang="0">
                  <a:pos x="520" y="350"/>
                </a:cxn>
                <a:cxn ang="0">
                  <a:pos x="534" y="340"/>
                </a:cxn>
                <a:cxn ang="0">
                  <a:pos x="546" y="324"/>
                </a:cxn>
                <a:cxn ang="0">
                  <a:pos x="552" y="313"/>
                </a:cxn>
                <a:cxn ang="0">
                  <a:pos x="555" y="304"/>
                </a:cxn>
                <a:cxn ang="0">
                  <a:pos x="560" y="282"/>
                </a:cxn>
                <a:cxn ang="0">
                  <a:pos x="552" y="246"/>
                </a:cxn>
                <a:cxn ang="0">
                  <a:pos x="532" y="212"/>
                </a:cxn>
                <a:cxn ang="0">
                  <a:pos x="502" y="175"/>
                </a:cxn>
                <a:cxn ang="0">
                  <a:pos x="466" y="134"/>
                </a:cxn>
                <a:cxn ang="0">
                  <a:pos x="416" y="100"/>
                </a:cxn>
                <a:cxn ang="0">
                  <a:pos x="361" y="64"/>
                </a:cxn>
                <a:cxn ang="0">
                  <a:pos x="304" y="39"/>
                </a:cxn>
                <a:cxn ang="0">
                  <a:pos x="235" y="17"/>
                </a:cxn>
                <a:cxn ang="0">
                  <a:pos x="168" y="6"/>
                </a:cxn>
                <a:cxn ang="0">
                  <a:pos x="91" y="6"/>
                </a:cxn>
              </a:cxnLst>
              <a:rect l="0" t="0" r="r" b="b"/>
              <a:pathLst>
                <a:path w="561" h="371">
                  <a:moveTo>
                    <a:pt x="91" y="6"/>
                  </a:moveTo>
                  <a:lnTo>
                    <a:pt x="88" y="6"/>
                  </a:lnTo>
                  <a:lnTo>
                    <a:pt x="85" y="6"/>
                  </a:lnTo>
                  <a:lnTo>
                    <a:pt x="78" y="2"/>
                  </a:lnTo>
                  <a:lnTo>
                    <a:pt x="72" y="2"/>
                  </a:lnTo>
                  <a:lnTo>
                    <a:pt x="63" y="2"/>
                  </a:lnTo>
                  <a:lnTo>
                    <a:pt x="58" y="0"/>
                  </a:lnTo>
                  <a:lnTo>
                    <a:pt x="45" y="0"/>
                  </a:lnTo>
                  <a:lnTo>
                    <a:pt x="39" y="0"/>
                  </a:lnTo>
                  <a:lnTo>
                    <a:pt x="31" y="0"/>
                  </a:lnTo>
                  <a:lnTo>
                    <a:pt x="23" y="0"/>
                  </a:lnTo>
                  <a:lnTo>
                    <a:pt x="14" y="2"/>
                  </a:lnTo>
                  <a:lnTo>
                    <a:pt x="9" y="6"/>
                  </a:lnTo>
                  <a:lnTo>
                    <a:pt x="4" y="7"/>
                  </a:lnTo>
                  <a:lnTo>
                    <a:pt x="1" y="10"/>
                  </a:lnTo>
                  <a:lnTo>
                    <a:pt x="0" y="17"/>
                  </a:lnTo>
                  <a:lnTo>
                    <a:pt x="0" y="24"/>
                  </a:lnTo>
                  <a:lnTo>
                    <a:pt x="3" y="27"/>
                  </a:lnTo>
                  <a:lnTo>
                    <a:pt x="4" y="37"/>
                  </a:lnTo>
                  <a:lnTo>
                    <a:pt x="4" y="45"/>
                  </a:lnTo>
                  <a:lnTo>
                    <a:pt x="4" y="52"/>
                  </a:lnTo>
                  <a:lnTo>
                    <a:pt x="6" y="58"/>
                  </a:lnTo>
                  <a:lnTo>
                    <a:pt x="6" y="66"/>
                  </a:lnTo>
                  <a:lnTo>
                    <a:pt x="9" y="76"/>
                  </a:lnTo>
                  <a:lnTo>
                    <a:pt x="9" y="83"/>
                  </a:lnTo>
                  <a:lnTo>
                    <a:pt x="9" y="91"/>
                  </a:lnTo>
                  <a:lnTo>
                    <a:pt x="10" y="100"/>
                  </a:lnTo>
                  <a:lnTo>
                    <a:pt x="14" y="104"/>
                  </a:lnTo>
                  <a:lnTo>
                    <a:pt x="14" y="109"/>
                  </a:lnTo>
                  <a:lnTo>
                    <a:pt x="15" y="112"/>
                  </a:lnTo>
                  <a:lnTo>
                    <a:pt x="18" y="119"/>
                  </a:lnTo>
                  <a:lnTo>
                    <a:pt x="23" y="124"/>
                  </a:lnTo>
                  <a:lnTo>
                    <a:pt x="28" y="126"/>
                  </a:lnTo>
                  <a:lnTo>
                    <a:pt x="31" y="129"/>
                  </a:lnTo>
                  <a:lnTo>
                    <a:pt x="34" y="131"/>
                  </a:lnTo>
                  <a:lnTo>
                    <a:pt x="35" y="134"/>
                  </a:lnTo>
                  <a:lnTo>
                    <a:pt x="40" y="139"/>
                  </a:lnTo>
                  <a:lnTo>
                    <a:pt x="41" y="146"/>
                  </a:lnTo>
                  <a:lnTo>
                    <a:pt x="51" y="150"/>
                  </a:lnTo>
                  <a:lnTo>
                    <a:pt x="54" y="156"/>
                  </a:lnTo>
                  <a:lnTo>
                    <a:pt x="58" y="162"/>
                  </a:lnTo>
                  <a:lnTo>
                    <a:pt x="59" y="170"/>
                  </a:lnTo>
                  <a:lnTo>
                    <a:pt x="69" y="175"/>
                  </a:lnTo>
                  <a:lnTo>
                    <a:pt x="71" y="180"/>
                  </a:lnTo>
                  <a:lnTo>
                    <a:pt x="77" y="190"/>
                  </a:lnTo>
                  <a:lnTo>
                    <a:pt x="82" y="194"/>
                  </a:lnTo>
                  <a:lnTo>
                    <a:pt x="88" y="200"/>
                  </a:lnTo>
                  <a:lnTo>
                    <a:pt x="91" y="206"/>
                  </a:lnTo>
                  <a:lnTo>
                    <a:pt x="97" y="212"/>
                  </a:lnTo>
                  <a:lnTo>
                    <a:pt x="99" y="212"/>
                  </a:lnTo>
                  <a:lnTo>
                    <a:pt x="104" y="217"/>
                  </a:lnTo>
                  <a:lnTo>
                    <a:pt x="114" y="221"/>
                  </a:lnTo>
                  <a:lnTo>
                    <a:pt x="119" y="229"/>
                  </a:lnTo>
                  <a:lnTo>
                    <a:pt x="127" y="237"/>
                  </a:lnTo>
                  <a:lnTo>
                    <a:pt x="143" y="246"/>
                  </a:lnTo>
                  <a:lnTo>
                    <a:pt x="157" y="259"/>
                  </a:lnTo>
                  <a:lnTo>
                    <a:pt x="172" y="268"/>
                  </a:lnTo>
                  <a:lnTo>
                    <a:pt x="183" y="282"/>
                  </a:lnTo>
                  <a:lnTo>
                    <a:pt x="204" y="293"/>
                  </a:lnTo>
                  <a:lnTo>
                    <a:pt x="221" y="306"/>
                  </a:lnTo>
                  <a:lnTo>
                    <a:pt x="237" y="316"/>
                  </a:lnTo>
                  <a:lnTo>
                    <a:pt x="256" y="325"/>
                  </a:lnTo>
                  <a:lnTo>
                    <a:pt x="275" y="337"/>
                  </a:lnTo>
                  <a:lnTo>
                    <a:pt x="291" y="343"/>
                  </a:lnTo>
                  <a:lnTo>
                    <a:pt x="308" y="348"/>
                  </a:lnTo>
                  <a:lnTo>
                    <a:pt x="317" y="352"/>
                  </a:lnTo>
                  <a:lnTo>
                    <a:pt x="329" y="357"/>
                  </a:lnTo>
                  <a:lnTo>
                    <a:pt x="342" y="358"/>
                  </a:lnTo>
                  <a:lnTo>
                    <a:pt x="354" y="362"/>
                  </a:lnTo>
                  <a:lnTo>
                    <a:pt x="367" y="363"/>
                  </a:lnTo>
                  <a:lnTo>
                    <a:pt x="380" y="364"/>
                  </a:lnTo>
                  <a:lnTo>
                    <a:pt x="396" y="366"/>
                  </a:lnTo>
                  <a:lnTo>
                    <a:pt x="407" y="366"/>
                  </a:lnTo>
                  <a:lnTo>
                    <a:pt x="424" y="366"/>
                  </a:lnTo>
                  <a:lnTo>
                    <a:pt x="435" y="370"/>
                  </a:lnTo>
                  <a:lnTo>
                    <a:pt x="445" y="366"/>
                  </a:lnTo>
                  <a:lnTo>
                    <a:pt x="457" y="366"/>
                  </a:lnTo>
                  <a:lnTo>
                    <a:pt x="467" y="366"/>
                  </a:lnTo>
                  <a:lnTo>
                    <a:pt x="482" y="364"/>
                  </a:lnTo>
                  <a:lnTo>
                    <a:pt x="491" y="363"/>
                  </a:lnTo>
                  <a:lnTo>
                    <a:pt x="499" y="359"/>
                  </a:lnTo>
                  <a:lnTo>
                    <a:pt x="509" y="357"/>
                  </a:lnTo>
                  <a:lnTo>
                    <a:pt x="515" y="354"/>
                  </a:lnTo>
                  <a:lnTo>
                    <a:pt x="520" y="350"/>
                  </a:lnTo>
                  <a:lnTo>
                    <a:pt x="526" y="348"/>
                  </a:lnTo>
                  <a:lnTo>
                    <a:pt x="529" y="343"/>
                  </a:lnTo>
                  <a:lnTo>
                    <a:pt x="534" y="340"/>
                  </a:lnTo>
                  <a:lnTo>
                    <a:pt x="541" y="334"/>
                  </a:lnTo>
                  <a:lnTo>
                    <a:pt x="543" y="328"/>
                  </a:lnTo>
                  <a:lnTo>
                    <a:pt x="546" y="324"/>
                  </a:lnTo>
                  <a:lnTo>
                    <a:pt x="551" y="320"/>
                  </a:lnTo>
                  <a:lnTo>
                    <a:pt x="552" y="316"/>
                  </a:lnTo>
                  <a:lnTo>
                    <a:pt x="552" y="313"/>
                  </a:lnTo>
                  <a:lnTo>
                    <a:pt x="555" y="310"/>
                  </a:lnTo>
                  <a:lnTo>
                    <a:pt x="555" y="308"/>
                  </a:lnTo>
                  <a:lnTo>
                    <a:pt x="555" y="304"/>
                  </a:lnTo>
                  <a:lnTo>
                    <a:pt x="556" y="300"/>
                  </a:lnTo>
                  <a:lnTo>
                    <a:pt x="560" y="291"/>
                  </a:lnTo>
                  <a:lnTo>
                    <a:pt x="560" y="282"/>
                  </a:lnTo>
                  <a:lnTo>
                    <a:pt x="556" y="268"/>
                  </a:lnTo>
                  <a:lnTo>
                    <a:pt x="555" y="259"/>
                  </a:lnTo>
                  <a:lnTo>
                    <a:pt x="552" y="246"/>
                  </a:lnTo>
                  <a:lnTo>
                    <a:pt x="546" y="237"/>
                  </a:lnTo>
                  <a:lnTo>
                    <a:pt x="541" y="225"/>
                  </a:lnTo>
                  <a:lnTo>
                    <a:pt x="532" y="212"/>
                  </a:lnTo>
                  <a:lnTo>
                    <a:pt x="524" y="199"/>
                  </a:lnTo>
                  <a:lnTo>
                    <a:pt x="515" y="184"/>
                  </a:lnTo>
                  <a:lnTo>
                    <a:pt x="502" y="175"/>
                  </a:lnTo>
                  <a:lnTo>
                    <a:pt x="491" y="157"/>
                  </a:lnTo>
                  <a:lnTo>
                    <a:pt x="480" y="148"/>
                  </a:lnTo>
                  <a:lnTo>
                    <a:pt x="466" y="134"/>
                  </a:lnTo>
                  <a:lnTo>
                    <a:pt x="452" y="122"/>
                  </a:lnTo>
                  <a:lnTo>
                    <a:pt x="435" y="109"/>
                  </a:lnTo>
                  <a:lnTo>
                    <a:pt x="416" y="100"/>
                  </a:lnTo>
                  <a:lnTo>
                    <a:pt x="403" y="83"/>
                  </a:lnTo>
                  <a:lnTo>
                    <a:pt x="381" y="76"/>
                  </a:lnTo>
                  <a:lnTo>
                    <a:pt x="361" y="64"/>
                  </a:lnTo>
                  <a:lnTo>
                    <a:pt x="344" y="54"/>
                  </a:lnTo>
                  <a:lnTo>
                    <a:pt x="325" y="47"/>
                  </a:lnTo>
                  <a:lnTo>
                    <a:pt x="304" y="39"/>
                  </a:lnTo>
                  <a:lnTo>
                    <a:pt x="280" y="30"/>
                  </a:lnTo>
                  <a:lnTo>
                    <a:pt x="256" y="24"/>
                  </a:lnTo>
                  <a:lnTo>
                    <a:pt x="235" y="17"/>
                  </a:lnTo>
                  <a:lnTo>
                    <a:pt x="213" y="14"/>
                  </a:lnTo>
                  <a:lnTo>
                    <a:pt x="188" y="10"/>
                  </a:lnTo>
                  <a:lnTo>
                    <a:pt x="168" y="6"/>
                  </a:lnTo>
                  <a:lnTo>
                    <a:pt x="143" y="6"/>
                  </a:lnTo>
                  <a:lnTo>
                    <a:pt x="118" y="6"/>
                  </a:lnTo>
                  <a:lnTo>
                    <a:pt x="91" y="6"/>
                  </a:lnTo>
                </a:path>
              </a:pathLst>
            </a:custGeom>
            <a:noFill/>
            <a:ln w="9525" cap="rnd">
              <a:noFill/>
              <a:round/>
              <a:headEnd type="none" w="sm" len="sm"/>
              <a:tailEnd type="none" w="sm" len="sm"/>
            </a:ln>
            <a:effectLst/>
          </p:spPr>
          <p:txBody>
            <a:bodyPr/>
            <a:lstStyle/>
            <a:p>
              <a:pPr>
                <a:defRPr/>
              </a:pPr>
              <a:endParaRPr lang="en-US">
                <a:latin typeface="+mn-lt"/>
              </a:endParaRPr>
            </a:p>
          </p:txBody>
        </p:sp>
        <p:sp>
          <p:nvSpPr>
            <p:cNvPr id="19" name="Freeform 1121"/>
            <p:cNvSpPr>
              <a:spLocks/>
            </p:cNvSpPr>
            <p:nvPr/>
          </p:nvSpPr>
          <p:spPr bwMode="auto">
            <a:xfrm>
              <a:off x="3275" y="3126"/>
              <a:ext cx="507" cy="334"/>
            </a:xfrm>
            <a:custGeom>
              <a:avLst/>
              <a:gdLst/>
              <a:ahLst/>
              <a:cxnLst>
                <a:cxn ang="0">
                  <a:pos x="548" y="280"/>
                </a:cxn>
                <a:cxn ang="0">
                  <a:pos x="540" y="244"/>
                </a:cxn>
                <a:cxn ang="0">
                  <a:pos x="521" y="210"/>
                </a:cxn>
                <a:cxn ang="0">
                  <a:pos x="493" y="173"/>
                </a:cxn>
                <a:cxn ang="0">
                  <a:pos x="454" y="132"/>
                </a:cxn>
                <a:cxn ang="0">
                  <a:pos x="408" y="98"/>
                </a:cxn>
                <a:cxn ang="0">
                  <a:pos x="353" y="62"/>
                </a:cxn>
                <a:cxn ang="0">
                  <a:pos x="296" y="36"/>
                </a:cxn>
                <a:cxn ang="0">
                  <a:pos x="230" y="15"/>
                </a:cxn>
                <a:cxn ang="0">
                  <a:pos x="156" y="4"/>
                </a:cxn>
                <a:cxn ang="0">
                  <a:pos x="84" y="0"/>
                </a:cxn>
                <a:cxn ang="0">
                  <a:pos x="72" y="0"/>
                </a:cxn>
                <a:cxn ang="0">
                  <a:pos x="51" y="0"/>
                </a:cxn>
                <a:cxn ang="0">
                  <a:pos x="27" y="0"/>
                </a:cxn>
                <a:cxn ang="0">
                  <a:pos x="8" y="7"/>
                </a:cxn>
                <a:cxn ang="0">
                  <a:pos x="0" y="21"/>
                </a:cxn>
                <a:cxn ang="0">
                  <a:pos x="4" y="42"/>
                </a:cxn>
                <a:cxn ang="0">
                  <a:pos x="8" y="62"/>
                </a:cxn>
                <a:cxn ang="0">
                  <a:pos x="9" y="81"/>
                </a:cxn>
                <a:cxn ang="0">
                  <a:pos x="14" y="104"/>
                </a:cxn>
                <a:cxn ang="0">
                  <a:pos x="23" y="120"/>
                </a:cxn>
                <a:cxn ang="0">
                  <a:pos x="34" y="127"/>
                </a:cxn>
                <a:cxn ang="0">
                  <a:pos x="47" y="139"/>
                </a:cxn>
                <a:cxn ang="0">
                  <a:pos x="56" y="153"/>
                </a:cxn>
                <a:cxn ang="0">
                  <a:pos x="72" y="173"/>
                </a:cxn>
                <a:cxn ang="0">
                  <a:pos x="84" y="189"/>
                </a:cxn>
                <a:cxn ang="0">
                  <a:pos x="100" y="207"/>
                </a:cxn>
                <a:cxn ang="0">
                  <a:pos x="115" y="217"/>
                </a:cxn>
                <a:cxn ang="0">
                  <a:pos x="142" y="240"/>
                </a:cxn>
                <a:cxn ang="0">
                  <a:pos x="184" y="273"/>
                </a:cxn>
                <a:cxn ang="0">
                  <a:pos x="237" y="311"/>
                </a:cxn>
                <a:cxn ang="0">
                  <a:pos x="288" y="338"/>
                </a:cxn>
                <a:cxn ang="0">
                  <a:pos x="326" y="347"/>
                </a:cxn>
                <a:cxn ang="0">
                  <a:pos x="365" y="354"/>
                </a:cxn>
                <a:cxn ang="0">
                  <a:pos x="402" y="361"/>
                </a:cxn>
                <a:cxn ang="0">
                  <a:pos x="440" y="361"/>
                </a:cxn>
                <a:cxn ang="0">
                  <a:pos x="474" y="360"/>
                </a:cxn>
                <a:cxn ang="0">
                  <a:pos x="497" y="351"/>
                </a:cxn>
                <a:cxn ang="0">
                  <a:pos x="517" y="340"/>
                </a:cxn>
                <a:cxn ang="0">
                  <a:pos x="529" y="328"/>
                </a:cxn>
                <a:cxn ang="0">
                  <a:pos x="539" y="315"/>
                </a:cxn>
                <a:cxn ang="0">
                  <a:pos x="543" y="306"/>
                </a:cxn>
                <a:cxn ang="0">
                  <a:pos x="548" y="297"/>
                </a:cxn>
              </a:cxnLst>
              <a:rect l="0" t="0" r="r" b="b"/>
              <a:pathLst>
                <a:path w="549" h="362">
                  <a:moveTo>
                    <a:pt x="548" y="297"/>
                  </a:moveTo>
                  <a:lnTo>
                    <a:pt x="548" y="289"/>
                  </a:lnTo>
                  <a:lnTo>
                    <a:pt x="548" y="280"/>
                  </a:lnTo>
                  <a:lnTo>
                    <a:pt x="548" y="266"/>
                  </a:lnTo>
                  <a:lnTo>
                    <a:pt x="543" y="257"/>
                  </a:lnTo>
                  <a:lnTo>
                    <a:pt x="540" y="244"/>
                  </a:lnTo>
                  <a:lnTo>
                    <a:pt x="533" y="235"/>
                  </a:lnTo>
                  <a:lnTo>
                    <a:pt x="529" y="222"/>
                  </a:lnTo>
                  <a:lnTo>
                    <a:pt x="521" y="210"/>
                  </a:lnTo>
                  <a:lnTo>
                    <a:pt x="514" y="198"/>
                  </a:lnTo>
                  <a:lnTo>
                    <a:pt x="504" y="185"/>
                  </a:lnTo>
                  <a:lnTo>
                    <a:pt x="493" y="173"/>
                  </a:lnTo>
                  <a:lnTo>
                    <a:pt x="482" y="155"/>
                  </a:lnTo>
                  <a:lnTo>
                    <a:pt x="470" y="146"/>
                  </a:lnTo>
                  <a:lnTo>
                    <a:pt x="454" y="132"/>
                  </a:lnTo>
                  <a:lnTo>
                    <a:pt x="440" y="120"/>
                  </a:lnTo>
                  <a:lnTo>
                    <a:pt x="423" y="107"/>
                  </a:lnTo>
                  <a:lnTo>
                    <a:pt x="408" y="98"/>
                  </a:lnTo>
                  <a:lnTo>
                    <a:pt x="393" y="81"/>
                  </a:lnTo>
                  <a:lnTo>
                    <a:pt x="374" y="73"/>
                  </a:lnTo>
                  <a:lnTo>
                    <a:pt x="353" y="62"/>
                  </a:lnTo>
                  <a:lnTo>
                    <a:pt x="335" y="52"/>
                  </a:lnTo>
                  <a:lnTo>
                    <a:pt x="316" y="46"/>
                  </a:lnTo>
                  <a:lnTo>
                    <a:pt x="296" y="36"/>
                  </a:lnTo>
                  <a:lnTo>
                    <a:pt x="274" y="27"/>
                  </a:lnTo>
                  <a:lnTo>
                    <a:pt x="251" y="22"/>
                  </a:lnTo>
                  <a:lnTo>
                    <a:pt x="230" y="15"/>
                  </a:lnTo>
                  <a:lnTo>
                    <a:pt x="208" y="10"/>
                  </a:lnTo>
                  <a:lnTo>
                    <a:pt x="180" y="7"/>
                  </a:lnTo>
                  <a:lnTo>
                    <a:pt x="156" y="4"/>
                  </a:lnTo>
                  <a:lnTo>
                    <a:pt x="133" y="0"/>
                  </a:lnTo>
                  <a:lnTo>
                    <a:pt x="111" y="0"/>
                  </a:lnTo>
                  <a:lnTo>
                    <a:pt x="84" y="0"/>
                  </a:lnTo>
                  <a:lnTo>
                    <a:pt x="83" y="0"/>
                  </a:lnTo>
                  <a:lnTo>
                    <a:pt x="78" y="0"/>
                  </a:lnTo>
                  <a:lnTo>
                    <a:pt x="72" y="0"/>
                  </a:lnTo>
                  <a:lnTo>
                    <a:pt x="66" y="0"/>
                  </a:lnTo>
                  <a:lnTo>
                    <a:pt x="56" y="0"/>
                  </a:lnTo>
                  <a:lnTo>
                    <a:pt x="51" y="0"/>
                  </a:lnTo>
                  <a:lnTo>
                    <a:pt x="41" y="0"/>
                  </a:lnTo>
                  <a:lnTo>
                    <a:pt x="34" y="0"/>
                  </a:lnTo>
                  <a:lnTo>
                    <a:pt x="27" y="0"/>
                  </a:lnTo>
                  <a:lnTo>
                    <a:pt x="22" y="4"/>
                  </a:lnTo>
                  <a:lnTo>
                    <a:pt x="14" y="4"/>
                  </a:lnTo>
                  <a:lnTo>
                    <a:pt x="8" y="7"/>
                  </a:lnTo>
                  <a:lnTo>
                    <a:pt x="4" y="10"/>
                  </a:lnTo>
                  <a:lnTo>
                    <a:pt x="0" y="15"/>
                  </a:lnTo>
                  <a:lnTo>
                    <a:pt x="0" y="21"/>
                  </a:lnTo>
                  <a:lnTo>
                    <a:pt x="0" y="24"/>
                  </a:lnTo>
                  <a:lnTo>
                    <a:pt x="3" y="35"/>
                  </a:lnTo>
                  <a:lnTo>
                    <a:pt x="4" y="42"/>
                  </a:lnTo>
                  <a:lnTo>
                    <a:pt x="4" y="50"/>
                  </a:lnTo>
                  <a:lnTo>
                    <a:pt x="6" y="54"/>
                  </a:lnTo>
                  <a:lnTo>
                    <a:pt x="8" y="62"/>
                  </a:lnTo>
                  <a:lnTo>
                    <a:pt x="9" y="73"/>
                  </a:lnTo>
                  <a:lnTo>
                    <a:pt x="9" y="79"/>
                  </a:lnTo>
                  <a:lnTo>
                    <a:pt x="9" y="81"/>
                  </a:lnTo>
                  <a:lnTo>
                    <a:pt x="12" y="94"/>
                  </a:lnTo>
                  <a:lnTo>
                    <a:pt x="14" y="101"/>
                  </a:lnTo>
                  <a:lnTo>
                    <a:pt x="14" y="104"/>
                  </a:lnTo>
                  <a:lnTo>
                    <a:pt x="19" y="108"/>
                  </a:lnTo>
                  <a:lnTo>
                    <a:pt x="23" y="118"/>
                  </a:lnTo>
                  <a:lnTo>
                    <a:pt x="23" y="120"/>
                  </a:lnTo>
                  <a:lnTo>
                    <a:pt x="27" y="123"/>
                  </a:lnTo>
                  <a:lnTo>
                    <a:pt x="30" y="127"/>
                  </a:lnTo>
                  <a:lnTo>
                    <a:pt x="34" y="127"/>
                  </a:lnTo>
                  <a:lnTo>
                    <a:pt x="36" y="129"/>
                  </a:lnTo>
                  <a:lnTo>
                    <a:pt x="39" y="136"/>
                  </a:lnTo>
                  <a:lnTo>
                    <a:pt x="47" y="139"/>
                  </a:lnTo>
                  <a:lnTo>
                    <a:pt x="51" y="146"/>
                  </a:lnTo>
                  <a:lnTo>
                    <a:pt x="53" y="147"/>
                  </a:lnTo>
                  <a:lnTo>
                    <a:pt x="56" y="153"/>
                  </a:lnTo>
                  <a:lnTo>
                    <a:pt x="65" y="155"/>
                  </a:lnTo>
                  <a:lnTo>
                    <a:pt x="66" y="166"/>
                  </a:lnTo>
                  <a:lnTo>
                    <a:pt x="72" y="173"/>
                  </a:lnTo>
                  <a:lnTo>
                    <a:pt x="75" y="177"/>
                  </a:lnTo>
                  <a:lnTo>
                    <a:pt x="81" y="181"/>
                  </a:lnTo>
                  <a:lnTo>
                    <a:pt x="84" y="189"/>
                  </a:lnTo>
                  <a:lnTo>
                    <a:pt x="90" y="195"/>
                  </a:lnTo>
                  <a:lnTo>
                    <a:pt x="96" y="200"/>
                  </a:lnTo>
                  <a:lnTo>
                    <a:pt x="100" y="207"/>
                  </a:lnTo>
                  <a:lnTo>
                    <a:pt x="100" y="210"/>
                  </a:lnTo>
                  <a:lnTo>
                    <a:pt x="105" y="210"/>
                  </a:lnTo>
                  <a:lnTo>
                    <a:pt x="115" y="217"/>
                  </a:lnTo>
                  <a:lnTo>
                    <a:pt x="121" y="224"/>
                  </a:lnTo>
                  <a:lnTo>
                    <a:pt x="130" y="233"/>
                  </a:lnTo>
                  <a:lnTo>
                    <a:pt x="142" y="240"/>
                  </a:lnTo>
                  <a:lnTo>
                    <a:pt x="154" y="254"/>
                  </a:lnTo>
                  <a:lnTo>
                    <a:pt x="172" y="263"/>
                  </a:lnTo>
                  <a:lnTo>
                    <a:pt x="184" y="273"/>
                  </a:lnTo>
                  <a:lnTo>
                    <a:pt x="202" y="287"/>
                  </a:lnTo>
                  <a:lnTo>
                    <a:pt x="221" y="297"/>
                  </a:lnTo>
                  <a:lnTo>
                    <a:pt x="237" y="311"/>
                  </a:lnTo>
                  <a:lnTo>
                    <a:pt x="253" y="318"/>
                  </a:lnTo>
                  <a:lnTo>
                    <a:pt x="274" y="327"/>
                  </a:lnTo>
                  <a:lnTo>
                    <a:pt x="288" y="338"/>
                  </a:lnTo>
                  <a:lnTo>
                    <a:pt x="303" y="340"/>
                  </a:lnTo>
                  <a:lnTo>
                    <a:pt x="312" y="345"/>
                  </a:lnTo>
                  <a:lnTo>
                    <a:pt x="326" y="347"/>
                  </a:lnTo>
                  <a:lnTo>
                    <a:pt x="338" y="351"/>
                  </a:lnTo>
                  <a:lnTo>
                    <a:pt x="350" y="354"/>
                  </a:lnTo>
                  <a:lnTo>
                    <a:pt x="365" y="354"/>
                  </a:lnTo>
                  <a:lnTo>
                    <a:pt x="374" y="358"/>
                  </a:lnTo>
                  <a:lnTo>
                    <a:pt x="390" y="360"/>
                  </a:lnTo>
                  <a:lnTo>
                    <a:pt x="402" y="361"/>
                  </a:lnTo>
                  <a:lnTo>
                    <a:pt x="417" y="361"/>
                  </a:lnTo>
                  <a:lnTo>
                    <a:pt x="428" y="361"/>
                  </a:lnTo>
                  <a:lnTo>
                    <a:pt x="440" y="361"/>
                  </a:lnTo>
                  <a:lnTo>
                    <a:pt x="452" y="361"/>
                  </a:lnTo>
                  <a:lnTo>
                    <a:pt x="465" y="361"/>
                  </a:lnTo>
                  <a:lnTo>
                    <a:pt x="474" y="360"/>
                  </a:lnTo>
                  <a:lnTo>
                    <a:pt x="483" y="356"/>
                  </a:lnTo>
                  <a:lnTo>
                    <a:pt x="493" y="354"/>
                  </a:lnTo>
                  <a:lnTo>
                    <a:pt x="497" y="351"/>
                  </a:lnTo>
                  <a:lnTo>
                    <a:pt x="506" y="347"/>
                  </a:lnTo>
                  <a:lnTo>
                    <a:pt x="512" y="345"/>
                  </a:lnTo>
                  <a:lnTo>
                    <a:pt x="517" y="340"/>
                  </a:lnTo>
                  <a:lnTo>
                    <a:pt x="521" y="338"/>
                  </a:lnTo>
                  <a:lnTo>
                    <a:pt x="524" y="331"/>
                  </a:lnTo>
                  <a:lnTo>
                    <a:pt x="529" y="328"/>
                  </a:lnTo>
                  <a:lnTo>
                    <a:pt x="532" y="323"/>
                  </a:lnTo>
                  <a:lnTo>
                    <a:pt x="534" y="319"/>
                  </a:lnTo>
                  <a:lnTo>
                    <a:pt x="539" y="315"/>
                  </a:lnTo>
                  <a:lnTo>
                    <a:pt x="541" y="312"/>
                  </a:lnTo>
                  <a:lnTo>
                    <a:pt x="543" y="311"/>
                  </a:lnTo>
                  <a:lnTo>
                    <a:pt x="543" y="306"/>
                  </a:lnTo>
                  <a:lnTo>
                    <a:pt x="544" y="301"/>
                  </a:lnTo>
                  <a:lnTo>
                    <a:pt x="548" y="300"/>
                  </a:lnTo>
                  <a:lnTo>
                    <a:pt x="548" y="297"/>
                  </a:lnTo>
                </a:path>
              </a:pathLst>
            </a:custGeom>
            <a:noFill/>
            <a:ln w="9525" cap="rnd">
              <a:noFill/>
              <a:round/>
              <a:headEnd type="none" w="sm" len="sm"/>
              <a:tailEnd type="none" w="sm" len="sm"/>
            </a:ln>
            <a:effectLst/>
          </p:spPr>
          <p:txBody>
            <a:bodyPr/>
            <a:lstStyle/>
            <a:p>
              <a:pPr>
                <a:defRPr/>
              </a:pPr>
              <a:endParaRPr lang="en-US">
                <a:latin typeface="+mn-lt"/>
              </a:endParaRPr>
            </a:p>
          </p:txBody>
        </p:sp>
        <p:sp>
          <p:nvSpPr>
            <p:cNvPr id="20" name="Freeform 1122"/>
            <p:cNvSpPr>
              <a:spLocks/>
            </p:cNvSpPr>
            <p:nvPr/>
          </p:nvSpPr>
          <p:spPr bwMode="auto">
            <a:xfrm>
              <a:off x="3282" y="3126"/>
              <a:ext cx="493" cy="333"/>
            </a:xfrm>
            <a:custGeom>
              <a:avLst/>
              <a:gdLst/>
              <a:ahLst/>
              <a:cxnLst>
                <a:cxn ang="0">
                  <a:pos x="534" y="275"/>
                </a:cxn>
                <a:cxn ang="0">
                  <a:pos x="526" y="244"/>
                </a:cxn>
                <a:cxn ang="0">
                  <a:pos x="507" y="209"/>
                </a:cxn>
                <a:cxn ang="0">
                  <a:pos x="480" y="173"/>
                </a:cxn>
                <a:cxn ang="0">
                  <a:pos x="442" y="133"/>
                </a:cxn>
                <a:cxn ang="0">
                  <a:pos x="395" y="98"/>
                </a:cxn>
                <a:cxn ang="0">
                  <a:pos x="340" y="62"/>
                </a:cxn>
                <a:cxn ang="0">
                  <a:pos x="284" y="36"/>
                </a:cxn>
                <a:cxn ang="0">
                  <a:pos x="220" y="15"/>
                </a:cxn>
                <a:cxn ang="0">
                  <a:pos x="146" y="4"/>
                </a:cxn>
                <a:cxn ang="0">
                  <a:pos x="77" y="0"/>
                </a:cxn>
                <a:cxn ang="0">
                  <a:pos x="66" y="0"/>
                </a:cxn>
                <a:cxn ang="0">
                  <a:pos x="47" y="0"/>
                </a:cxn>
                <a:cxn ang="0">
                  <a:pos x="23" y="4"/>
                </a:cxn>
                <a:cxn ang="0">
                  <a:pos x="5" y="13"/>
                </a:cxn>
                <a:cxn ang="0">
                  <a:pos x="0" y="24"/>
                </a:cxn>
                <a:cxn ang="0">
                  <a:pos x="3" y="46"/>
                </a:cxn>
                <a:cxn ang="0">
                  <a:pos x="8" y="67"/>
                </a:cxn>
                <a:cxn ang="0">
                  <a:pos x="16" y="89"/>
                </a:cxn>
                <a:cxn ang="0">
                  <a:pos x="21" y="107"/>
                </a:cxn>
                <a:cxn ang="0">
                  <a:pos x="25" y="122"/>
                </a:cxn>
                <a:cxn ang="0">
                  <a:pos x="40" y="129"/>
                </a:cxn>
                <a:cxn ang="0">
                  <a:pos x="50" y="142"/>
                </a:cxn>
                <a:cxn ang="0">
                  <a:pos x="60" y="153"/>
                </a:cxn>
                <a:cxn ang="0">
                  <a:pos x="75" y="170"/>
                </a:cxn>
                <a:cxn ang="0">
                  <a:pos x="88" y="188"/>
                </a:cxn>
                <a:cxn ang="0">
                  <a:pos x="103" y="202"/>
                </a:cxn>
                <a:cxn ang="0">
                  <a:pos x="115" y="213"/>
                </a:cxn>
                <a:cxn ang="0">
                  <a:pos x="143" y="237"/>
                </a:cxn>
                <a:cxn ang="0">
                  <a:pos x="181" y="269"/>
                </a:cxn>
                <a:cxn ang="0">
                  <a:pos x="233" y="306"/>
                </a:cxn>
                <a:cxn ang="0">
                  <a:pos x="281" y="329"/>
                </a:cxn>
                <a:cxn ang="0">
                  <a:pos x="319" y="342"/>
                </a:cxn>
                <a:cxn ang="0">
                  <a:pos x="358" y="352"/>
                </a:cxn>
                <a:cxn ang="0">
                  <a:pos x="397" y="356"/>
                </a:cxn>
                <a:cxn ang="0">
                  <a:pos x="432" y="360"/>
                </a:cxn>
                <a:cxn ang="0">
                  <a:pos x="467" y="356"/>
                </a:cxn>
                <a:cxn ang="0">
                  <a:pos x="489" y="350"/>
                </a:cxn>
                <a:cxn ang="0">
                  <a:pos x="505" y="338"/>
                </a:cxn>
                <a:cxn ang="0">
                  <a:pos x="516" y="325"/>
                </a:cxn>
                <a:cxn ang="0">
                  <a:pos x="525" y="313"/>
                </a:cxn>
                <a:cxn ang="0">
                  <a:pos x="532" y="306"/>
                </a:cxn>
                <a:cxn ang="0">
                  <a:pos x="533" y="295"/>
                </a:cxn>
              </a:cxnLst>
              <a:rect l="0" t="0" r="r" b="b"/>
              <a:pathLst>
                <a:path w="535" h="361">
                  <a:moveTo>
                    <a:pt x="533" y="295"/>
                  </a:moveTo>
                  <a:lnTo>
                    <a:pt x="534" y="288"/>
                  </a:lnTo>
                  <a:lnTo>
                    <a:pt x="534" y="275"/>
                  </a:lnTo>
                  <a:lnTo>
                    <a:pt x="533" y="264"/>
                  </a:lnTo>
                  <a:lnTo>
                    <a:pt x="532" y="256"/>
                  </a:lnTo>
                  <a:lnTo>
                    <a:pt x="526" y="244"/>
                  </a:lnTo>
                  <a:lnTo>
                    <a:pt x="522" y="235"/>
                  </a:lnTo>
                  <a:lnTo>
                    <a:pt x="514" y="224"/>
                  </a:lnTo>
                  <a:lnTo>
                    <a:pt x="507" y="209"/>
                  </a:lnTo>
                  <a:lnTo>
                    <a:pt x="500" y="198"/>
                  </a:lnTo>
                  <a:lnTo>
                    <a:pt x="489" y="185"/>
                  </a:lnTo>
                  <a:lnTo>
                    <a:pt x="480" y="173"/>
                  </a:lnTo>
                  <a:lnTo>
                    <a:pt x="467" y="155"/>
                  </a:lnTo>
                  <a:lnTo>
                    <a:pt x="457" y="146"/>
                  </a:lnTo>
                  <a:lnTo>
                    <a:pt x="442" y="133"/>
                  </a:lnTo>
                  <a:lnTo>
                    <a:pt x="428" y="120"/>
                  </a:lnTo>
                  <a:lnTo>
                    <a:pt x="414" y="107"/>
                  </a:lnTo>
                  <a:lnTo>
                    <a:pt x="395" y="98"/>
                  </a:lnTo>
                  <a:lnTo>
                    <a:pt x="376" y="81"/>
                  </a:lnTo>
                  <a:lnTo>
                    <a:pt x="364" y="73"/>
                  </a:lnTo>
                  <a:lnTo>
                    <a:pt x="340" y="62"/>
                  </a:lnTo>
                  <a:lnTo>
                    <a:pt x="325" y="52"/>
                  </a:lnTo>
                  <a:lnTo>
                    <a:pt x="304" y="46"/>
                  </a:lnTo>
                  <a:lnTo>
                    <a:pt x="284" y="36"/>
                  </a:lnTo>
                  <a:lnTo>
                    <a:pt x="264" y="25"/>
                  </a:lnTo>
                  <a:lnTo>
                    <a:pt x="240" y="21"/>
                  </a:lnTo>
                  <a:lnTo>
                    <a:pt x="220" y="15"/>
                  </a:lnTo>
                  <a:lnTo>
                    <a:pt x="196" y="9"/>
                  </a:lnTo>
                  <a:lnTo>
                    <a:pt x="171" y="6"/>
                  </a:lnTo>
                  <a:lnTo>
                    <a:pt x="146" y="4"/>
                  </a:lnTo>
                  <a:lnTo>
                    <a:pt x="124" y="0"/>
                  </a:lnTo>
                  <a:lnTo>
                    <a:pt x="103" y="0"/>
                  </a:lnTo>
                  <a:lnTo>
                    <a:pt x="77" y="0"/>
                  </a:lnTo>
                  <a:lnTo>
                    <a:pt x="75" y="0"/>
                  </a:lnTo>
                  <a:lnTo>
                    <a:pt x="69" y="0"/>
                  </a:lnTo>
                  <a:lnTo>
                    <a:pt x="66" y="0"/>
                  </a:lnTo>
                  <a:lnTo>
                    <a:pt x="59" y="0"/>
                  </a:lnTo>
                  <a:lnTo>
                    <a:pt x="50" y="0"/>
                  </a:lnTo>
                  <a:lnTo>
                    <a:pt x="47" y="0"/>
                  </a:lnTo>
                  <a:lnTo>
                    <a:pt x="40" y="0"/>
                  </a:lnTo>
                  <a:lnTo>
                    <a:pt x="30" y="4"/>
                  </a:lnTo>
                  <a:lnTo>
                    <a:pt x="23" y="4"/>
                  </a:lnTo>
                  <a:lnTo>
                    <a:pt x="19" y="6"/>
                  </a:lnTo>
                  <a:lnTo>
                    <a:pt x="13" y="9"/>
                  </a:lnTo>
                  <a:lnTo>
                    <a:pt x="5" y="13"/>
                  </a:lnTo>
                  <a:lnTo>
                    <a:pt x="3" y="15"/>
                  </a:lnTo>
                  <a:lnTo>
                    <a:pt x="2" y="20"/>
                  </a:lnTo>
                  <a:lnTo>
                    <a:pt x="0" y="24"/>
                  </a:lnTo>
                  <a:lnTo>
                    <a:pt x="2" y="29"/>
                  </a:lnTo>
                  <a:lnTo>
                    <a:pt x="3" y="37"/>
                  </a:lnTo>
                  <a:lnTo>
                    <a:pt x="3" y="46"/>
                  </a:lnTo>
                  <a:lnTo>
                    <a:pt x="5" y="52"/>
                  </a:lnTo>
                  <a:lnTo>
                    <a:pt x="8" y="62"/>
                  </a:lnTo>
                  <a:lnTo>
                    <a:pt x="8" y="67"/>
                  </a:lnTo>
                  <a:lnTo>
                    <a:pt x="8" y="77"/>
                  </a:lnTo>
                  <a:lnTo>
                    <a:pt x="13" y="81"/>
                  </a:lnTo>
                  <a:lnTo>
                    <a:pt x="16" y="89"/>
                  </a:lnTo>
                  <a:lnTo>
                    <a:pt x="17" y="96"/>
                  </a:lnTo>
                  <a:lnTo>
                    <a:pt x="17" y="102"/>
                  </a:lnTo>
                  <a:lnTo>
                    <a:pt x="21" y="107"/>
                  </a:lnTo>
                  <a:lnTo>
                    <a:pt x="21" y="111"/>
                  </a:lnTo>
                  <a:lnTo>
                    <a:pt x="23" y="118"/>
                  </a:lnTo>
                  <a:lnTo>
                    <a:pt x="25" y="122"/>
                  </a:lnTo>
                  <a:lnTo>
                    <a:pt x="30" y="127"/>
                  </a:lnTo>
                  <a:lnTo>
                    <a:pt x="32" y="127"/>
                  </a:lnTo>
                  <a:lnTo>
                    <a:pt x="40" y="129"/>
                  </a:lnTo>
                  <a:lnTo>
                    <a:pt x="41" y="133"/>
                  </a:lnTo>
                  <a:lnTo>
                    <a:pt x="47" y="136"/>
                  </a:lnTo>
                  <a:lnTo>
                    <a:pt x="50" y="142"/>
                  </a:lnTo>
                  <a:lnTo>
                    <a:pt x="53" y="146"/>
                  </a:lnTo>
                  <a:lnTo>
                    <a:pt x="59" y="148"/>
                  </a:lnTo>
                  <a:lnTo>
                    <a:pt x="60" y="153"/>
                  </a:lnTo>
                  <a:lnTo>
                    <a:pt x="66" y="155"/>
                  </a:lnTo>
                  <a:lnTo>
                    <a:pt x="69" y="164"/>
                  </a:lnTo>
                  <a:lnTo>
                    <a:pt x="75" y="170"/>
                  </a:lnTo>
                  <a:lnTo>
                    <a:pt x="78" y="178"/>
                  </a:lnTo>
                  <a:lnTo>
                    <a:pt x="81" y="180"/>
                  </a:lnTo>
                  <a:lnTo>
                    <a:pt x="88" y="188"/>
                  </a:lnTo>
                  <a:lnTo>
                    <a:pt x="89" y="192"/>
                  </a:lnTo>
                  <a:lnTo>
                    <a:pt x="96" y="198"/>
                  </a:lnTo>
                  <a:lnTo>
                    <a:pt x="103" y="202"/>
                  </a:lnTo>
                  <a:lnTo>
                    <a:pt x="105" y="205"/>
                  </a:lnTo>
                  <a:lnTo>
                    <a:pt x="108" y="209"/>
                  </a:lnTo>
                  <a:lnTo>
                    <a:pt x="115" y="213"/>
                  </a:lnTo>
                  <a:lnTo>
                    <a:pt x="118" y="219"/>
                  </a:lnTo>
                  <a:lnTo>
                    <a:pt x="134" y="229"/>
                  </a:lnTo>
                  <a:lnTo>
                    <a:pt x="143" y="237"/>
                  </a:lnTo>
                  <a:lnTo>
                    <a:pt x="158" y="250"/>
                  </a:lnTo>
                  <a:lnTo>
                    <a:pt x="171" y="261"/>
                  </a:lnTo>
                  <a:lnTo>
                    <a:pt x="181" y="269"/>
                  </a:lnTo>
                  <a:lnTo>
                    <a:pt x="203" y="282"/>
                  </a:lnTo>
                  <a:lnTo>
                    <a:pt x="220" y="293"/>
                  </a:lnTo>
                  <a:lnTo>
                    <a:pt x="233" y="306"/>
                  </a:lnTo>
                  <a:lnTo>
                    <a:pt x="252" y="313"/>
                  </a:lnTo>
                  <a:lnTo>
                    <a:pt x="267" y="322"/>
                  </a:lnTo>
                  <a:lnTo>
                    <a:pt x="281" y="329"/>
                  </a:lnTo>
                  <a:lnTo>
                    <a:pt x="299" y="338"/>
                  </a:lnTo>
                  <a:lnTo>
                    <a:pt x="309" y="339"/>
                  </a:lnTo>
                  <a:lnTo>
                    <a:pt x="319" y="342"/>
                  </a:lnTo>
                  <a:lnTo>
                    <a:pt x="333" y="345"/>
                  </a:lnTo>
                  <a:lnTo>
                    <a:pt x="344" y="350"/>
                  </a:lnTo>
                  <a:lnTo>
                    <a:pt x="358" y="352"/>
                  </a:lnTo>
                  <a:lnTo>
                    <a:pt x="370" y="354"/>
                  </a:lnTo>
                  <a:lnTo>
                    <a:pt x="386" y="355"/>
                  </a:lnTo>
                  <a:lnTo>
                    <a:pt x="397" y="356"/>
                  </a:lnTo>
                  <a:lnTo>
                    <a:pt x="410" y="359"/>
                  </a:lnTo>
                  <a:lnTo>
                    <a:pt x="421" y="359"/>
                  </a:lnTo>
                  <a:lnTo>
                    <a:pt x="432" y="360"/>
                  </a:lnTo>
                  <a:lnTo>
                    <a:pt x="446" y="359"/>
                  </a:lnTo>
                  <a:lnTo>
                    <a:pt x="457" y="359"/>
                  </a:lnTo>
                  <a:lnTo>
                    <a:pt x="467" y="356"/>
                  </a:lnTo>
                  <a:lnTo>
                    <a:pt x="476" y="354"/>
                  </a:lnTo>
                  <a:lnTo>
                    <a:pt x="484" y="353"/>
                  </a:lnTo>
                  <a:lnTo>
                    <a:pt x="489" y="350"/>
                  </a:lnTo>
                  <a:lnTo>
                    <a:pt x="494" y="345"/>
                  </a:lnTo>
                  <a:lnTo>
                    <a:pt x="500" y="342"/>
                  </a:lnTo>
                  <a:lnTo>
                    <a:pt x="505" y="338"/>
                  </a:lnTo>
                  <a:lnTo>
                    <a:pt x="511" y="338"/>
                  </a:lnTo>
                  <a:lnTo>
                    <a:pt x="514" y="329"/>
                  </a:lnTo>
                  <a:lnTo>
                    <a:pt x="516" y="325"/>
                  </a:lnTo>
                  <a:lnTo>
                    <a:pt x="520" y="322"/>
                  </a:lnTo>
                  <a:lnTo>
                    <a:pt x="522" y="318"/>
                  </a:lnTo>
                  <a:lnTo>
                    <a:pt x="525" y="313"/>
                  </a:lnTo>
                  <a:lnTo>
                    <a:pt x="526" y="313"/>
                  </a:lnTo>
                  <a:lnTo>
                    <a:pt x="530" y="308"/>
                  </a:lnTo>
                  <a:lnTo>
                    <a:pt x="532" y="306"/>
                  </a:lnTo>
                  <a:lnTo>
                    <a:pt x="532" y="302"/>
                  </a:lnTo>
                  <a:lnTo>
                    <a:pt x="533" y="297"/>
                  </a:lnTo>
                  <a:lnTo>
                    <a:pt x="533" y="295"/>
                  </a:lnTo>
                </a:path>
              </a:pathLst>
            </a:custGeom>
            <a:noFill/>
            <a:ln w="9525" cap="rnd">
              <a:noFill/>
              <a:round/>
              <a:headEnd type="none" w="sm" len="sm"/>
              <a:tailEnd type="none" w="sm" len="sm"/>
            </a:ln>
            <a:effectLst/>
          </p:spPr>
          <p:txBody>
            <a:bodyPr/>
            <a:lstStyle/>
            <a:p>
              <a:pPr>
                <a:defRPr/>
              </a:pPr>
              <a:endParaRPr lang="en-US">
                <a:latin typeface="+mn-lt"/>
              </a:endParaRPr>
            </a:p>
          </p:txBody>
        </p:sp>
        <p:sp>
          <p:nvSpPr>
            <p:cNvPr id="21" name="Freeform 1123"/>
            <p:cNvSpPr>
              <a:spLocks/>
            </p:cNvSpPr>
            <p:nvPr/>
          </p:nvSpPr>
          <p:spPr bwMode="auto">
            <a:xfrm>
              <a:off x="3287" y="3124"/>
              <a:ext cx="481" cy="329"/>
            </a:xfrm>
            <a:custGeom>
              <a:avLst/>
              <a:gdLst/>
              <a:ahLst/>
              <a:cxnLst>
                <a:cxn ang="0">
                  <a:pos x="521" y="275"/>
                </a:cxn>
                <a:cxn ang="0">
                  <a:pos x="513" y="246"/>
                </a:cxn>
                <a:cxn ang="0">
                  <a:pos x="496" y="211"/>
                </a:cxn>
                <a:cxn ang="0">
                  <a:pos x="470" y="175"/>
                </a:cxn>
                <a:cxn ang="0">
                  <a:pos x="430" y="133"/>
                </a:cxn>
                <a:cxn ang="0">
                  <a:pos x="388" y="98"/>
                </a:cxn>
                <a:cxn ang="0">
                  <a:pos x="333" y="64"/>
                </a:cxn>
                <a:cxn ang="0">
                  <a:pos x="276" y="37"/>
                </a:cxn>
                <a:cxn ang="0">
                  <a:pos x="210" y="17"/>
                </a:cxn>
                <a:cxn ang="0">
                  <a:pos x="141" y="2"/>
                </a:cxn>
                <a:cxn ang="0">
                  <a:pos x="70" y="2"/>
                </a:cxn>
                <a:cxn ang="0">
                  <a:pos x="59" y="2"/>
                </a:cxn>
                <a:cxn ang="0">
                  <a:pos x="42" y="2"/>
                </a:cxn>
                <a:cxn ang="0">
                  <a:pos x="20" y="9"/>
                </a:cxn>
                <a:cxn ang="0">
                  <a:pos x="7" y="17"/>
                </a:cxn>
                <a:cxn ang="0">
                  <a:pos x="0" y="31"/>
                </a:cxn>
                <a:cxn ang="0">
                  <a:pos x="7" y="52"/>
                </a:cxn>
                <a:cxn ang="0">
                  <a:pos x="12" y="74"/>
                </a:cxn>
                <a:cxn ang="0">
                  <a:pos x="15" y="96"/>
                </a:cxn>
                <a:cxn ang="0">
                  <a:pos x="23" y="110"/>
                </a:cxn>
                <a:cxn ang="0">
                  <a:pos x="33" y="125"/>
                </a:cxn>
                <a:cxn ang="0">
                  <a:pos x="44" y="130"/>
                </a:cxn>
                <a:cxn ang="0">
                  <a:pos x="53" y="144"/>
                </a:cxn>
                <a:cxn ang="0">
                  <a:pos x="69" y="155"/>
                </a:cxn>
                <a:cxn ang="0">
                  <a:pos x="79" y="170"/>
                </a:cxn>
                <a:cxn ang="0">
                  <a:pos x="89" y="186"/>
                </a:cxn>
                <a:cxn ang="0">
                  <a:pos x="103" y="200"/>
                </a:cxn>
                <a:cxn ang="0">
                  <a:pos x="112" y="211"/>
                </a:cxn>
                <a:cxn ang="0">
                  <a:pos x="141" y="236"/>
                </a:cxn>
                <a:cxn ang="0">
                  <a:pos x="186" y="265"/>
                </a:cxn>
                <a:cxn ang="0">
                  <a:pos x="231" y="302"/>
                </a:cxn>
                <a:cxn ang="0">
                  <a:pos x="283" y="324"/>
                </a:cxn>
                <a:cxn ang="0">
                  <a:pos x="315" y="339"/>
                </a:cxn>
                <a:cxn ang="0">
                  <a:pos x="354" y="348"/>
                </a:cxn>
                <a:cxn ang="0">
                  <a:pos x="392" y="355"/>
                </a:cxn>
                <a:cxn ang="0">
                  <a:pos x="427" y="356"/>
                </a:cxn>
                <a:cxn ang="0">
                  <a:pos x="462" y="355"/>
                </a:cxn>
                <a:cxn ang="0">
                  <a:pos x="481" y="348"/>
                </a:cxn>
                <a:cxn ang="0">
                  <a:pos x="494" y="339"/>
                </a:cxn>
                <a:cxn ang="0">
                  <a:pos x="506" y="323"/>
                </a:cxn>
                <a:cxn ang="0">
                  <a:pos x="512" y="314"/>
                </a:cxn>
                <a:cxn ang="0">
                  <a:pos x="517" y="303"/>
                </a:cxn>
                <a:cxn ang="0">
                  <a:pos x="519" y="294"/>
                </a:cxn>
              </a:cxnLst>
              <a:rect l="0" t="0" r="r" b="b"/>
              <a:pathLst>
                <a:path w="522" h="357">
                  <a:moveTo>
                    <a:pt x="519" y="294"/>
                  </a:moveTo>
                  <a:lnTo>
                    <a:pt x="521" y="285"/>
                  </a:lnTo>
                  <a:lnTo>
                    <a:pt x="521" y="275"/>
                  </a:lnTo>
                  <a:lnTo>
                    <a:pt x="519" y="265"/>
                  </a:lnTo>
                  <a:lnTo>
                    <a:pt x="517" y="256"/>
                  </a:lnTo>
                  <a:lnTo>
                    <a:pt x="513" y="246"/>
                  </a:lnTo>
                  <a:lnTo>
                    <a:pt x="509" y="235"/>
                  </a:lnTo>
                  <a:lnTo>
                    <a:pt x="501" y="224"/>
                  </a:lnTo>
                  <a:lnTo>
                    <a:pt x="496" y="211"/>
                  </a:lnTo>
                  <a:lnTo>
                    <a:pt x="486" y="198"/>
                  </a:lnTo>
                  <a:lnTo>
                    <a:pt x="479" y="186"/>
                  </a:lnTo>
                  <a:lnTo>
                    <a:pt x="470" y="175"/>
                  </a:lnTo>
                  <a:lnTo>
                    <a:pt x="458" y="156"/>
                  </a:lnTo>
                  <a:lnTo>
                    <a:pt x="443" y="148"/>
                  </a:lnTo>
                  <a:lnTo>
                    <a:pt x="430" y="133"/>
                  </a:lnTo>
                  <a:lnTo>
                    <a:pt x="416" y="121"/>
                  </a:lnTo>
                  <a:lnTo>
                    <a:pt x="401" y="108"/>
                  </a:lnTo>
                  <a:lnTo>
                    <a:pt x="388" y="98"/>
                  </a:lnTo>
                  <a:lnTo>
                    <a:pt x="371" y="83"/>
                  </a:lnTo>
                  <a:lnTo>
                    <a:pt x="352" y="74"/>
                  </a:lnTo>
                  <a:lnTo>
                    <a:pt x="333" y="64"/>
                  </a:lnTo>
                  <a:lnTo>
                    <a:pt x="314" y="54"/>
                  </a:lnTo>
                  <a:lnTo>
                    <a:pt x="296" y="45"/>
                  </a:lnTo>
                  <a:lnTo>
                    <a:pt x="276" y="37"/>
                  </a:lnTo>
                  <a:lnTo>
                    <a:pt x="255" y="25"/>
                  </a:lnTo>
                  <a:lnTo>
                    <a:pt x="231" y="21"/>
                  </a:lnTo>
                  <a:lnTo>
                    <a:pt x="210" y="17"/>
                  </a:lnTo>
                  <a:lnTo>
                    <a:pt x="189" y="10"/>
                  </a:lnTo>
                  <a:lnTo>
                    <a:pt x="164" y="6"/>
                  </a:lnTo>
                  <a:lnTo>
                    <a:pt x="141" y="2"/>
                  </a:lnTo>
                  <a:lnTo>
                    <a:pt x="116" y="2"/>
                  </a:lnTo>
                  <a:lnTo>
                    <a:pt x="93" y="0"/>
                  </a:lnTo>
                  <a:lnTo>
                    <a:pt x="70" y="2"/>
                  </a:lnTo>
                  <a:lnTo>
                    <a:pt x="66" y="2"/>
                  </a:lnTo>
                  <a:lnTo>
                    <a:pt x="63" y="2"/>
                  </a:lnTo>
                  <a:lnTo>
                    <a:pt x="59" y="2"/>
                  </a:lnTo>
                  <a:lnTo>
                    <a:pt x="53" y="2"/>
                  </a:lnTo>
                  <a:lnTo>
                    <a:pt x="44" y="2"/>
                  </a:lnTo>
                  <a:lnTo>
                    <a:pt x="42" y="2"/>
                  </a:lnTo>
                  <a:lnTo>
                    <a:pt x="35" y="6"/>
                  </a:lnTo>
                  <a:lnTo>
                    <a:pt x="26" y="6"/>
                  </a:lnTo>
                  <a:lnTo>
                    <a:pt x="20" y="9"/>
                  </a:lnTo>
                  <a:lnTo>
                    <a:pt x="15" y="10"/>
                  </a:lnTo>
                  <a:lnTo>
                    <a:pt x="12" y="14"/>
                  </a:lnTo>
                  <a:lnTo>
                    <a:pt x="7" y="17"/>
                  </a:lnTo>
                  <a:lnTo>
                    <a:pt x="3" y="21"/>
                  </a:lnTo>
                  <a:lnTo>
                    <a:pt x="3" y="25"/>
                  </a:lnTo>
                  <a:lnTo>
                    <a:pt x="0" y="31"/>
                  </a:lnTo>
                  <a:lnTo>
                    <a:pt x="3" y="39"/>
                  </a:lnTo>
                  <a:lnTo>
                    <a:pt x="3" y="47"/>
                  </a:lnTo>
                  <a:lnTo>
                    <a:pt x="7" y="52"/>
                  </a:lnTo>
                  <a:lnTo>
                    <a:pt x="10" y="56"/>
                  </a:lnTo>
                  <a:lnTo>
                    <a:pt x="12" y="65"/>
                  </a:lnTo>
                  <a:lnTo>
                    <a:pt x="12" y="74"/>
                  </a:lnTo>
                  <a:lnTo>
                    <a:pt x="14" y="81"/>
                  </a:lnTo>
                  <a:lnTo>
                    <a:pt x="15" y="87"/>
                  </a:lnTo>
                  <a:lnTo>
                    <a:pt x="15" y="96"/>
                  </a:lnTo>
                  <a:lnTo>
                    <a:pt x="18" y="103"/>
                  </a:lnTo>
                  <a:lnTo>
                    <a:pt x="20" y="106"/>
                  </a:lnTo>
                  <a:lnTo>
                    <a:pt x="23" y="110"/>
                  </a:lnTo>
                  <a:lnTo>
                    <a:pt x="24" y="119"/>
                  </a:lnTo>
                  <a:lnTo>
                    <a:pt x="26" y="121"/>
                  </a:lnTo>
                  <a:lnTo>
                    <a:pt x="33" y="125"/>
                  </a:lnTo>
                  <a:lnTo>
                    <a:pt x="35" y="129"/>
                  </a:lnTo>
                  <a:lnTo>
                    <a:pt x="39" y="129"/>
                  </a:lnTo>
                  <a:lnTo>
                    <a:pt x="44" y="130"/>
                  </a:lnTo>
                  <a:lnTo>
                    <a:pt x="44" y="137"/>
                  </a:lnTo>
                  <a:lnTo>
                    <a:pt x="53" y="138"/>
                  </a:lnTo>
                  <a:lnTo>
                    <a:pt x="53" y="144"/>
                  </a:lnTo>
                  <a:lnTo>
                    <a:pt x="59" y="148"/>
                  </a:lnTo>
                  <a:lnTo>
                    <a:pt x="63" y="149"/>
                  </a:lnTo>
                  <a:lnTo>
                    <a:pt x="69" y="155"/>
                  </a:lnTo>
                  <a:lnTo>
                    <a:pt x="71" y="156"/>
                  </a:lnTo>
                  <a:lnTo>
                    <a:pt x="72" y="165"/>
                  </a:lnTo>
                  <a:lnTo>
                    <a:pt x="79" y="170"/>
                  </a:lnTo>
                  <a:lnTo>
                    <a:pt x="82" y="175"/>
                  </a:lnTo>
                  <a:lnTo>
                    <a:pt x="84" y="178"/>
                  </a:lnTo>
                  <a:lnTo>
                    <a:pt x="89" y="186"/>
                  </a:lnTo>
                  <a:lnTo>
                    <a:pt x="93" y="191"/>
                  </a:lnTo>
                  <a:lnTo>
                    <a:pt x="99" y="193"/>
                  </a:lnTo>
                  <a:lnTo>
                    <a:pt x="103" y="200"/>
                  </a:lnTo>
                  <a:lnTo>
                    <a:pt x="103" y="201"/>
                  </a:lnTo>
                  <a:lnTo>
                    <a:pt x="109" y="206"/>
                  </a:lnTo>
                  <a:lnTo>
                    <a:pt x="112" y="211"/>
                  </a:lnTo>
                  <a:lnTo>
                    <a:pt x="121" y="218"/>
                  </a:lnTo>
                  <a:lnTo>
                    <a:pt x="130" y="225"/>
                  </a:lnTo>
                  <a:lnTo>
                    <a:pt x="141" y="236"/>
                  </a:lnTo>
                  <a:lnTo>
                    <a:pt x="157" y="246"/>
                  </a:lnTo>
                  <a:lnTo>
                    <a:pt x="168" y="256"/>
                  </a:lnTo>
                  <a:lnTo>
                    <a:pt x="186" y="265"/>
                  </a:lnTo>
                  <a:lnTo>
                    <a:pt x="198" y="276"/>
                  </a:lnTo>
                  <a:lnTo>
                    <a:pt x="219" y="291"/>
                  </a:lnTo>
                  <a:lnTo>
                    <a:pt x="231" y="302"/>
                  </a:lnTo>
                  <a:lnTo>
                    <a:pt x="246" y="312"/>
                  </a:lnTo>
                  <a:lnTo>
                    <a:pt x="265" y="318"/>
                  </a:lnTo>
                  <a:lnTo>
                    <a:pt x="283" y="324"/>
                  </a:lnTo>
                  <a:lnTo>
                    <a:pt x="293" y="330"/>
                  </a:lnTo>
                  <a:lnTo>
                    <a:pt x="306" y="333"/>
                  </a:lnTo>
                  <a:lnTo>
                    <a:pt x="315" y="339"/>
                  </a:lnTo>
                  <a:lnTo>
                    <a:pt x="327" y="342"/>
                  </a:lnTo>
                  <a:lnTo>
                    <a:pt x="339" y="345"/>
                  </a:lnTo>
                  <a:lnTo>
                    <a:pt x="354" y="348"/>
                  </a:lnTo>
                  <a:lnTo>
                    <a:pt x="365" y="351"/>
                  </a:lnTo>
                  <a:lnTo>
                    <a:pt x="382" y="352"/>
                  </a:lnTo>
                  <a:lnTo>
                    <a:pt x="392" y="355"/>
                  </a:lnTo>
                  <a:lnTo>
                    <a:pt x="405" y="355"/>
                  </a:lnTo>
                  <a:lnTo>
                    <a:pt x="416" y="356"/>
                  </a:lnTo>
                  <a:lnTo>
                    <a:pt x="427" y="356"/>
                  </a:lnTo>
                  <a:lnTo>
                    <a:pt x="441" y="356"/>
                  </a:lnTo>
                  <a:lnTo>
                    <a:pt x="451" y="356"/>
                  </a:lnTo>
                  <a:lnTo>
                    <a:pt x="462" y="355"/>
                  </a:lnTo>
                  <a:lnTo>
                    <a:pt x="470" y="354"/>
                  </a:lnTo>
                  <a:lnTo>
                    <a:pt x="475" y="351"/>
                  </a:lnTo>
                  <a:lnTo>
                    <a:pt x="481" y="348"/>
                  </a:lnTo>
                  <a:lnTo>
                    <a:pt x="484" y="344"/>
                  </a:lnTo>
                  <a:lnTo>
                    <a:pt x="488" y="340"/>
                  </a:lnTo>
                  <a:lnTo>
                    <a:pt x="494" y="339"/>
                  </a:lnTo>
                  <a:lnTo>
                    <a:pt x="498" y="333"/>
                  </a:lnTo>
                  <a:lnTo>
                    <a:pt x="501" y="329"/>
                  </a:lnTo>
                  <a:lnTo>
                    <a:pt x="506" y="323"/>
                  </a:lnTo>
                  <a:lnTo>
                    <a:pt x="509" y="321"/>
                  </a:lnTo>
                  <a:lnTo>
                    <a:pt x="511" y="317"/>
                  </a:lnTo>
                  <a:lnTo>
                    <a:pt x="512" y="314"/>
                  </a:lnTo>
                  <a:lnTo>
                    <a:pt x="515" y="312"/>
                  </a:lnTo>
                  <a:lnTo>
                    <a:pt x="517" y="306"/>
                  </a:lnTo>
                  <a:lnTo>
                    <a:pt x="517" y="303"/>
                  </a:lnTo>
                  <a:lnTo>
                    <a:pt x="517" y="302"/>
                  </a:lnTo>
                  <a:lnTo>
                    <a:pt x="519" y="298"/>
                  </a:lnTo>
                  <a:lnTo>
                    <a:pt x="519" y="294"/>
                  </a:lnTo>
                </a:path>
              </a:pathLst>
            </a:custGeom>
            <a:noFill/>
            <a:ln w="9525" cap="rnd">
              <a:noFill/>
              <a:round/>
              <a:headEnd type="none" w="sm" len="sm"/>
              <a:tailEnd type="none" w="sm" len="sm"/>
            </a:ln>
            <a:effectLst/>
          </p:spPr>
          <p:txBody>
            <a:bodyPr/>
            <a:lstStyle/>
            <a:p>
              <a:pPr>
                <a:defRPr/>
              </a:pPr>
              <a:endParaRPr lang="en-US">
                <a:latin typeface="+mn-lt"/>
              </a:endParaRPr>
            </a:p>
          </p:txBody>
        </p:sp>
        <p:sp>
          <p:nvSpPr>
            <p:cNvPr id="22" name="Freeform 1124"/>
            <p:cNvSpPr>
              <a:spLocks/>
            </p:cNvSpPr>
            <p:nvPr/>
          </p:nvSpPr>
          <p:spPr bwMode="auto">
            <a:xfrm>
              <a:off x="3297" y="3123"/>
              <a:ext cx="464" cy="329"/>
            </a:xfrm>
            <a:custGeom>
              <a:avLst/>
              <a:gdLst/>
              <a:ahLst/>
              <a:cxnLst>
                <a:cxn ang="0">
                  <a:pos x="503" y="276"/>
                </a:cxn>
                <a:cxn ang="0">
                  <a:pos x="496" y="247"/>
                </a:cxn>
                <a:cxn ang="0">
                  <a:pos x="476" y="212"/>
                </a:cxn>
                <a:cxn ang="0">
                  <a:pos x="451" y="176"/>
                </a:cxn>
                <a:cxn ang="0">
                  <a:pos x="414" y="136"/>
                </a:cxn>
                <a:cxn ang="0">
                  <a:pos x="371" y="99"/>
                </a:cxn>
                <a:cxn ang="0">
                  <a:pos x="317" y="65"/>
                </a:cxn>
                <a:cxn ang="0">
                  <a:pos x="261" y="39"/>
                </a:cxn>
                <a:cxn ang="0">
                  <a:pos x="195" y="17"/>
                </a:cxn>
                <a:cxn ang="0">
                  <a:pos x="127" y="3"/>
                </a:cxn>
                <a:cxn ang="0">
                  <a:pos x="56" y="2"/>
                </a:cxn>
                <a:cxn ang="0">
                  <a:pos x="45" y="3"/>
                </a:cxn>
                <a:cxn ang="0">
                  <a:pos x="32" y="7"/>
                </a:cxn>
                <a:cxn ang="0">
                  <a:pos x="14" y="12"/>
                </a:cxn>
                <a:cxn ang="0">
                  <a:pos x="3" y="22"/>
                </a:cxn>
                <a:cxn ang="0">
                  <a:pos x="0" y="39"/>
                </a:cxn>
                <a:cxn ang="0">
                  <a:pos x="3" y="58"/>
                </a:cxn>
                <a:cxn ang="0">
                  <a:pos x="8" y="79"/>
                </a:cxn>
                <a:cxn ang="0">
                  <a:pos x="14" y="101"/>
                </a:cxn>
                <a:cxn ang="0">
                  <a:pos x="23" y="113"/>
                </a:cxn>
                <a:cxn ang="0">
                  <a:pos x="32" y="130"/>
                </a:cxn>
                <a:cxn ang="0">
                  <a:pos x="43" y="136"/>
                </a:cxn>
                <a:cxn ang="0">
                  <a:pos x="56" y="147"/>
                </a:cxn>
                <a:cxn ang="0">
                  <a:pos x="65" y="156"/>
                </a:cxn>
                <a:cxn ang="0">
                  <a:pos x="77" y="171"/>
                </a:cxn>
                <a:cxn ang="0">
                  <a:pos x="89" y="183"/>
                </a:cxn>
                <a:cxn ang="0">
                  <a:pos x="98" y="198"/>
                </a:cxn>
                <a:cxn ang="0">
                  <a:pos x="110" y="208"/>
                </a:cxn>
                <a:cxn ang="0">
                  <a:pos x="142" y="232"/>
                </a:cxn>
                <a:cxn ang="0">
                  <a:pos x="179" y="264"/>
                </a:cxn>
                <a:cxn ang="0">
                  <a:pos x="226" y="295"/>
                </a:cxn>
                <a:cxn ang="0">
                  <a:pos x="271" y="321"/>
                </a:cxn>
                <a:cxn ang="0">
                  <a:pos x="305" y="334"/>
                </a:cxn>
                <a:cxn ang="0">
                  <a:pos x="343" y="343"/>
                </a:cxn>
                <a:cxn ang="0">
                  <a:pos x="380" y="351"/>
                </a:cxn>
                <a:cxn ang="0">
                  <a:pos x="416" y="356"/>
                </a:cxn>
                <a:cxn ang="0">
                  <a:pos x="448" y="353"/>
                </a:cxn>
                <a:cxn ang="0">
                  <a:pos x="464" y="346"/>
                </a:cxn>
                <a:cxn ang="0">
                  <a:pos x="477" y="334"/>
                </a:cxn>
                <a:cxn ang="0">
                  <a:pos x="489" y="322"/>
                </a:cxn>
                <a:cxn ang="0">
                  <a:pos x="496" y="313"/>
                </a:cxn>
                <a:cxn ang="0">
                  <a:pos x="499" y="303"/>
                </a:cxn>
                <a:cxn ang="0">
                  <a:pos x="500" y="293"/>
                </a:cxn>
              </a:cxnLst>
              <a:rect l="0" t="0" r="r" b="b"/>
              <a:pathLst>
                <a:path w="504" h="357">
                  <a:moveTo>
                    <a:pt x="500" y="293"/>
                  </a:moveTo>
                  <a:lnTo>
                    <a:pt x="503" y="286"/>
                  </a:lnTo>
                  <a:lnTo>
                    <a:pt x="503" y="276"/>
                  </a:lnTo>
                  <a:lnTo>
                    <a:pt x="500" y="266"/>
                  </a:lnTo>
                  <a:lnTo>
                    <a:pt x="499" y="257"/>
                  </a:lnTo>
                  <a:lnTo>
                    <a:pt x="496" y="247"/>
                  </a:lnTo>
                  <a:lnTo>
                    <a:pt x="489" y="236"/>
                  </a:lnTo>
                  <a:lnTo>
                    <a:pt x="484" y="225"/>
                  </a:lnTo>
                  <a:lnTo>
                    <a:pt x="476" y="212"/>
                  </a:lnTo>
                  <a:lnTo>
                    <a:pt x="468" y="201"/>
                  </a:lnTo>
                  <a:lnTo>
                    <a:pt x="460" y="188"/>
                  </a:lnTo>
                  <a:lnTo>
                    <a:pt x="451" y="176"/>
                  </a:lnTo>
                  <a:lnTo>
                    <a:pt x="440" y="158"/>
                  </a:lnTo>
                  <a:lnTo>
                    <a:pt x="429" y="149"/>
                  </a:lnTo>
                  <a:lnTo>
                    <a:pt x="414" y="136"/>
                  </a:lnTo>
                  <a:lnTo>
                    <a:pt x="400" y="122"/>
                  </a:lnTo>
                  <a:lnTo>
                    <a:pt x="384" y="110"/>
                  </a:lnTo>
                  <a:lnTo>
                    <a:pt x="371" y="99"/>
                  </a:lnTo>
                  <a:lnTo>
                    <a:pt x="351" y="84"/>
                  </a:lnTo>
                  <a:lnTo>
                    <a:pt x="335" y="76"/>
                  </a:lnTo>
                  <a:lnTo>
                    <a:pt x="317" y="65"/>
                  </a:lnTo>
                  <a:lnTo>
                    <a:pt x="298" y="55"/>
                  </a:lnTo>
                  <a:lnTo>
                    <a:pt x="280" y="46"/>
                  </a:lnTo>
                  <a:lnTo>
                    <a:pt x="261" y="39"/>
                  </a:lnTo>
                  <a:lnTo>
                    <a:pt x="238" y="27"/>
                  </a:lnTo>
                  <a:lnTo>
                    <a:pt x="217" y="22"/>
                  </a:lnTo>
                  <a:lnTo>
                    <a:pt x="195" y="17"/>
                  </a:lnTo>
                  <a:lnTo>
                    <a:pt x="175" y="12"/>
                  </a:lnTo>
                  <a:lnTo>
                    <a:pt x="150" y="7"/>
                  </a:lnTo>
                  <a:lnTo>
                    <a:pt x="127" y="3"/>
                  </a:lnTo>
                  <a:lnTo>
                    <a:pt x="101" y="2"/>
                  </a:lnTo>
                  <a:lnTo>
                    <a:pt x="77" y="0"/>
                  </a:lnTo>
                  <a:lnTo>
                    <a:pt x="56" y="2"/>
                  </a:lnTo>
                  <a:lnTo>
                    <a:pt x="52" y="2"/>
                  </a:lnTo>
                  <a:lnTo>
                    <a:pt x="51" y="2"/>
                  </a:lnTo>
                  <a:lnTo>
                    <a:pt x="45" y="3"/>
                  </a:lnTo>
                  <a:lnTo>
                    <a:pt x="42" y="3"/>
                  </a:lnTo>
                  <a:lnTo>
                    <a:pt x="34" y="3"/>
                  </a:lnTo>
                  <a:lnTo>
                    <a:pt x="32" y="7"/>
                  </a:lnTo>
                  <a:lnTo>
                    <a:pt x="25" y="7"/>
                  </a:lnTo>
                  <a:lnTo>
                    <a:pt x="16" y="10"/>
                  </a:lnTo>
                  <a:lnTo>
                    <a:pt x="14" y="12"/>
                  </a:lnTo>
                  <a:lnTo>
                    <a:pt x="9" y="16"/>
                  </a:lnTo>
                  <a:lnTo>
                    <a:pt x="4" y="18"/>
                  </a:lnTo>
                  <a:lnTo>
                    <a:pt x="3" y="22"/>
                  </a:lnTo>
                  <a:lnTo>
                    <a:pt x="2" y="27"/>
                  </a:lnTo>
                  <a:lnTo>
                    <a:pt x="0" y="32"/>
                  </a:lnTo>
                  <a:lnTo>
                    <a:pt x="0" y="39"/>
                  </a:lnTo>
                  <a:lnTo>
                    <a:pt x="2" y="46"/>
                  </a:lnTo>
                  <a:lnTo>
                    <a:pt x="2" y="52"/>
                  </a:lnTo>
                  <a:lnTo>
                    <a:pt x="3" y="58"/>
                  </a:lnTo>
                  <a:lnTo>
                    <a:pt x="4" y="65"/>
                  </a:lnTo>
                  <a:lnTo>
                    <a:pt x="4" y="73"/>
                  </a:lnTo>
                  <a:lnTo>
                    <a:pt x="8" y="79"/>
                  </a:lnTo>
                  <a:lnTo>
                    <a:pt x="9" y="84"/>
                  </a:lnTo>
                  <a:lnTo>
                    <a:pt x="13" y="95"/>
                  </a:lnTo>
                  <a:lnTo>
                    <a:pt x="14" y="101"/>
                  </a:lnTo>
                  <a:lnTo>
                    <a:pt x="14" y="105"/>
                  </a:lnTo>
                  <a:lnTo>
                    <a:pt x="15" y="110"/>
                  </a:lnTo>
                  <a:lnTo>
                    <a:pt x="23" y="113"/>
                  </a:lnTo>
                  <a:lnTo>
                    <a:pt x="25" y="121"/>
                  </a:lnTo>
                  <a:lnTo>
                    <a:pt x="28" y="125"/>
                  </a:lnTo>
                  <a:lnTo>
                    <a:pt x="32" y="130"/>
                  </a:lnTo>
                  <a:lnTo>
                    <a:pt x="34" y="130"/>
                  </a:lnTo>
                  <a:lnTo>
                    <a:pt x="37" y="132"/>
                  </a:lnTo>
                  <a:lnTo>
                    <a:pt x="43" y="136"/>
                  </a:lnTo>
                  <a:lnTo>
                    <a:pt x="46" y="138"/>
                  </a:lnTo>
                  <a:lnTo>
                    <a:pt x="52" y="142"/>
                  </a:lnTo>
                  <a:lnTo>
                    <a:pt x="56" y="147"/>
                  </a:lnTo>
                  <a:lnTo>
                    <a:pt x="59" y="149"/>
                  </a:lnTo>
                  <a:lnTo>
                    <a:pt x="62" y="150"/>
                  </a:lnTo>
                  <a:lnTo>
                    <a:pt x="65" y="156"/>
                  </a:lnTo>
                  <a:lnTo>
                    <a:pt x="69" y="158"/>
                  </a:lnTo>
                  <a:lnTo>
                    <a:pt x="73" y="166"/>
                  </a:lnTo>
                  <a:lnTo>
                    <a:pt x="77" y="171"/>
                  </a:lnTo>
                  <a:lnTo>
                    <a:pt x="79" y="176"/>
                  </a:lnTo>
                  <a:lnTo>
                    <a:pt x="87" y="180"/>
                  </a:lnTo>
                  <a:lnTo>
                    <a:pt x="89" y="183"/>
                  </a:lnTo>
                  <a:lnTo>
                    <a:pt x="92" y="191"/>
                  </a:lnTo>
                  <a:lnTo>
                    <a:pt x="96" y="193"/>
                  </a:lnTo>
                  <a:lnTo>
                    <a:pt x="98" y="198"/>
                  </a:lnTo>
                  <a:lnTo>
                    <a:pt x="101" y="199"/>
                  </a:lnTo>
                  <a:lnTo>
                    <a:pt x="102" y="203"/>
                  </a:lnTo>
                  <a:lnTo>
                    <a:pt x="110" y="208"/>
                  </a:lnTo>
                  <a:lnTo>
                    <a:pt x="120" y="216"/>
                  </a:lnTo>
                  <a:lnTo>
                    <a:pt x="127" y="221"/>
                  </a:lnTo>
                  <a:lnTo>
                    <a:pt x="142" y="232"/>
                  </a:lnTo>
                  <a:lnTo>
                    <a:pt x="150" y="243"/>
                  </a:lnTo>
                  <a:lnTo>
                    <a:pt x="163" y="252"/>
                  </a:lnTo>
                  <a:lnTo>
                    <a:pt x="179" y="264"/>
                  </a:lnTo>
                  <a:lnTo>
                    <a:pt x="190" y="273"/>
                  </a:lnTo>
                  <a:lnTo>
                    <a:pt x="209" y="284"/>
                  </a:lnTo>
                  <a:lnTo>
                    <a:pt x="226" y="295"/>
                  </a:lnTo>
                  <a:lnTo>
                    <a:pt x="238" y="307"/>
                  </a:lnTo>
                  <a:lnTo>
                    <a:pt x="255" y="315"/>
                  </a:lnTo>
                  <a:lnTo>
                    <a:pt x="271" y="321"/>
                  </a:lnTo>
                  <a:lnTo>
                    <a:pt x="286" y="324"/>
                  </a:lnTo>
                  <a:lnTo>
                    <a:pt x="295" y="328"/>
                  </a:lnTo>
                  <a:lnTo>
                    <a:pt x="305" y="334"/>
                  </a:lnTo>
                  <a:lnTo>
                    <a:pt x="317" y="340"/>
                  </a:lnTo>
                  <a:lnTo>
                    <a:pt x="329" y="340"/>
                  </a:lnTo>
                  <a:lnTo>
                    <a:pt x="343" y="343"/>
                  </a:lnTo>
                  <a:lnTo>
                    <a:pt x="355" y="348"/>
                  </a:lnTo>
                  <a:lnTo>
                    <a:pt x="371" y="348"/>
                  </a:lnTo>
                  <a:lnTo>
                    <a:pt x="380" y="351"/>
                  </a:lnTo>
                  <a:lnTo>
                    <a:pt x="398" y="353"/>
                  </a:lnTo>
                  <a:lnTo>
                    <a:pt x="405" y="355"/>
                  </a:lnTo>
                  <a:lnTo>
                    <a:pt x="416" y="356"/>
                  </a:lnTo>
                  <a:lnTo>
                    <a:pt x="429" y="356"/>
                  </a:lnTo>
                  <a:lnTo>
                    <a:pt x="440" y="356"/>
                  </a:lnTo>
                  <a:lnTo>
                    <a:pt x="448" y="353"/>
                  </a:lnTo>
                  <a:lnTo>
                    <a:pt x="456" y="351"/>
                  </a:lnTo>
                  <a:lnTo>
                    <a:pt x="460" y="348"/>
                  </a:lnTo>
                  <a:lnTo>
                    <a:pt x="464" y="346"/>
                  </a:lnTo>
                  <a:lnTo>
                    <a:pt x="470" y="343"/>
                  </a:lnTo>
                  <a:lnTo>
                    <a:pt x="472" y="340"/>
                  </a:lnTo>
                  <a:lnTo>
                    <a:pt x="477" y="334"/>
                  </a:lnTo>
                  <a:lnTo>
                    <a:pt x="482" y="331"/>
                  </a:lnTo>
                  <a:lnTo>
                    <a:pt x="484" y="325"/>
                  </a:lnTo>
                  <a:lnTo>
                    <a:pt x="489" y="322"/>
                  </a:lnTo>
                  <a:lnTo>
                    <a:pt x="489" y="319"/>
                  </a:lnTo>
                  <a:lnTo>
                    <a:pt x="494" y="315"/>
                  </a:lnTo>
                  <a:lnTo>
                    <a:pt x="496" y="313"/>
                  </a:lnTo>
                  <a:lnTo>
                    <a:pt x="498" y="310"/>
                  </a:lnTo>
                  <a:lnTo>
                    <a:pt x="498" y="307"/>
                  </a:lnTo>
                  <a:lnTo>
                    <a:pt x="499" y="303"/>
                  </a:lnTo>
                  <a:lnTo>
                    <a:pt x="500" y="299"/>
                  </a:lnTo>
                  <a:lnTo>
                    <a:pt x="500" y="295"/>
                  </a:lnTo>
                  <a:lnTo>
                    <a:pt x="500" y="293"/>
                  </a:lnTo>
                </a:path>
              </a:pathLst>
            </a:custGeom>
            <a:noFill/>
            <a:ln w="9525" cap="rnd">
              <a:noFill/>
              <a:round/>
              <a:headEnd type="none" w="sm" len="sm"/>
              <a:tailEnd type="none" w="sm" len="sm"/>
            </a:ln>
            <a:effectLst/>
          </p:spPr>
          <p:txBody>
            <a:bodyPr/>
            <a:lstStyle/>
            <a:p>
              <a:pPr>
                <a:defRPr/>
              </a:pPr>
              <a:endParaRPr lang="en-US">
                <a:latin typeface="+mn-lt"/>
              </a:endParaRPr>
            </a:p>
          </p:txBody>
        </p:sp>
        <p:sp>
          <p:nvSpPr>
            <p:cNvPr id="23" name="Freeform 1125"/>
            <p:cNvSpPr>
              <a:spLocks/>
            </p:cNvSpPr>
            <p:nvPr/>
          </p:nvSpPr>
          <p:spPr bwMode="auto">
            <a:xfrm>
              <a:off x="3301" y="3122"/>
              <a:ext cx="456" cy="328"/>
            </a:xfrm>
            <a:custGeom>
              <a:avLst/>
              <a:gdLst/>
              <a:ahLst/>
              <a:cxnLst>
                <a:cxn ang="0">
                  <a:pos x="493" y="274"/>
                </a:cxn>
                <a:cxn ang="0">
                  <a:pos x="484" y="246"/>
                </a:cxn>
                <a:cxn ang="0">
                  <a:pos x="465" y="214"/>
                </a:cxn>
                <a:cxn ang="0">
                  <a:pos x="436" y="177"/>
                </a:cxn>
                <a:cxn ang="0">
                  <a:pos x="404" y="135"/>
                </a:cxn>
                <a:cxn ang="0">
                  <a:pos x="359" y="99"/>
                </a:cxn>
                <a:cxn ang="0">
                  <a:pos x="308" y="65"/>
                </a:cxn>
                <a:cxn ang="0">
                  <a:pos x="251" y="38"/>
                </a:cxn>
                <a:cxn ang="0">
                  <a:pos x="184" y="17"/>
                </a:cxn>
                <a:cxn ang="0">
                  <a:pos x="122" y="2"/>
                </a:cxn>
                <a:cxn ang="0">
                  <a:pos x="48" y="0"/>
                </a:cxn>
                <a:cxn ang="0">
                  <a:pos x="39" y="2"/>
                </a:cxn>
                <a:cxn ang="0">
                  <a:pos x="27" y="7"/>
                </a:cxn>
                <a:cxn ang="0">
                  <a:pos x="11" y="17"/>
                </a:cxn>
                <a:cxn ang="0">
                  <a:pos x="3" y="28"/>
                </a:cxn>
                <a:cxn ang="0">
                  <a:pos x="0" y="47"/>
                </a:cxn>
                <a:cxn ang="0">
                  <a:pos x="4" y="65"/>
                </a:cxn>
                <a:cxn ang="0">
                  <a:pos x="9" y="84"/>
                </a:cxn>
                <a:cxn ang="0">
                  <a:pos x="21" y="105"/>
                </a:cxn>
                <a:cxn ang="0">
                  <a:pos x="27" y="121"/>
                </a:cxn>
                <a:cxn ang="0">
                  <a:pos x="39" y="131"/>
                </a:cxn>
                <a:cxn ang="0">
                  <a:pos x="48" y="140"/>
                </a:cxn>
                <a:cxn ang="0">
                  <a:pos x="58" y="150"/>
                </a:cxn>
                <a:cxn ang="0">
                  <a:pos x="70" y="157"/>
                </a:cxn>
                <a:cxn ang="0">
                  <a:pos x="84" y="171"/>
                </a:cxn>
                <a:cxn ang="0">
                  <a:pos x="94" y="181"/>
                </a:cxn>
                <a:cxn ang="0">
                  <a:pos x="102" y="195"/>
                </a:cxn>
                <a:cxn ang="0">
                  <a:pos x="114" y="204"/>
                </a:cxn>
                <a:cxn ang="0">
                  <a:pos x="141" y="231"/>
                </a:cxn>
                <a:cxn ang="0">
                  <a:pos x="180" y="261"/>
                </a:cxn>
                <a:cxn ang="0">
                  <a:pos x="224" y="293"/>
                </a:cxn>
                <a:cxn ang="0">
                  <a:pos x="269" y="316"/>
                </a:cxn>
                <a:cxn ang="0">
                  <a:pos x="300" y="326"/>
                </a:cxn>
                <a:cxn ang="0">
                  <a:pos x="340" y="341"/>
                </a:cxn>
                <a:cxn ang="0">
                  <a:pos x="376" y="348"/>
                </a:cxn>
                <a:cxn ang="0">
                  <a:pos x="411" y="353"/>
                </a:cxn>
                <a:cxn ang="0">
                  <a:pos x="440" y="351"/>
                </a:cxn>
                <a:cxn ang="0">
                  <a:pos x="455" y="345"/>
                </a:cxn>
                <a:cxn ang="0">
                  <a:pos x="468" y="332"/>
                </a:cxn>
                <a:cxn ang="0">
                  <a:pos x="478" y="322"/>
                </a:cxn>
                <a:cxn ang="0">
                  <a:pos x="484" y="313"/>
                </a:cxn>
                <a:cxn ang="0">
                  <a:pos x="489" y="301"/>
                </a:cxn>
                <a:cxn ang="0">
                  <a:pos x="491" y="295"/>
                </a:cxn>
              </a:cxnLst>
              <a:rect l="0" t="0" r="r" b="b"/>
              <a:pathLst>
                <a:path w="494" h="354">
                  <a:moveTo>
                    <a:pt x="491" y="295"/>
                  </a:moveTo>
                  <a:lnTo>
                    <a:pt x="493" y="286"/>
                  </a:lnTo>
                  <a:lnTo>
                    <a:pt x="493" y="274"/>
                  </a:lnTo>
                  <a:lnTo>
                    <a:pt x="489" y="267"/>
                  </a:lnTo>
                  <a:lnTo>
                    <a:pt x="485" y="258"/>
                  </a:lnTo>
                  <a:lnTo>
                    <a:pt x="484" y="246"/>
                  </a:lnTo>
                  <a:lnTo>
                    <a:pt x="479" y="237"/>
                  </a:lnTo>
                  <a:lnTo>
                    <a:pt x="471" y="226"/>
                  </a:lnTo>
                  <a:lnTo>
                    <a:pt x="465" y="214"/>
                  </a:lnTo>
                  <a:lnTo>
                    <a:pt x="455" y="200"/>
                  </a:lnTo>
                  <a:lnTo>
                    <a:pt x="449" y="188"/>
                  </a:lnTo>
                  <a:lnTo>
                    <a:pt x="436" y="177"/>
                  </a:lnTo>
                  <a:lnTo>
                    <a:pt x="427" y="158"/>
                  </a:lnTo>
                  <a:lnTo>
                    <a:pt x="416" y="150"/>
                  </a:lnTo>
                  <a:lnTo>
                    <a:pt x="404" y="135"/>
                  </a:lnTo>
                  <a:lnTo>
                    <a:pt x="393" y="124"/>
                  </a:lnTo>
                  <a:lnTo>
                    <a:pt x="374" y="110"/>
                  </a:lnTo>
                  <a:lnTo>
                    <a:pt x="359" y="99"/>
                  </a:lnTo>
                  <a:lnTo>
                    <a:pt x="346" y="85"/>
                  </a:lnTo>
                  <a:lnTo>
                    <a:pt x="325" y="76"/>
                  </a:lnTo>
                  <a:lnTo>
                    <a:pt x="308" y="65"/>
                  </a:lnTo>
                  <a:lnTo>
                    <a:pt x="292" y="56"/>
                  </a:lnTo>
                  <a:lnTo>
                    <a:pt x="273" y="47"/>
                  </a:lnTo>
                  <a:lnTo>
                    <a:pt x="251" y="38"/>
                  </a:lnTo>
                  <a:lnTo>
                    <a:pt x="232" y="28"/>
                  </a:lnTo>
                  <a:lnTo>
                    <a:pt x="209" y="22"/>
                  </a:lnTo>
                  <a:lnTo>
                    <a:pt x="184" y="17"/>
                  </a:lnTo>
                  <a:lnTo>
                    <a:pt x="165" y="9"/>
                  </a:lnTo>
                  <a:lnTo>
                    <a:pt x="143" y="4"/>
                  </a:lnTo>
                  <a:lnTo>
                    <a:pt x="122" y="2"/>
                  </a:lnTo>
                  <a:lnTo>
                    <a:pt x="96" y="0"/>
                  </a:lnTo>
                  <a:lnTo>
                    <a:pt x="73" y="0"/>
                  </a:lnTo>
                  <a:lnTo>
                    <a:pt x="48" y="0"/>
                  </a:lnTo>
                  <a:lnTo>
                    <a:pt x="46" y="0"/>
                  </a:lnTo>
                  <a:lnTo>
                    <a:pt x="44" y="1"/>
                  </a:lnTo>
                  <a:lnTo>
                    <a:pt x="39" y="2"/>
                  </a:lnTo>
                  <a:lnTo>
                    <a:pt x="38" y="4"/>
                  </a:lnTo>
                  <a:lnTo>
                    <a:pt x="29" y="4"/>
                  </a:lnTo>
                  <a:lnTo>
                    <a:pt x="27" y="7"/>
                  </a:lnTo>
                  <a:lnTo>
                    <a:pt x="22" y="9"/>
                  </a:lnTo>
                  <a:lnTo>
                    <a:pt x="17" y="13"/>
                  </a:lnTo>
                  <a:lnTo>
                    <a:pt x="11" y="17"/>
                  </a:lnTo>
                  <a:lnTo>
                    <a:pt x="8" y="19"/>
                  </a:lnTo>
                  <a:lnTo>
                    <a:pt x="4" y="23"/>
                  </a:lnTo>
                  <a:lnTo>
                    <a:pt x="3" y="28"/>
                  </a:lnTo>
                  <a:lnTo>
                    <a:pt x="0" y="32"/>
                  </a:lnTo>
                  <a:lnTo>
                    <a:pt x="0" y="39"/>
                  </a:lnTo>
                  <a:lnTo>
                    <a:pt x="0" y="47"/>
                  </a:lnTo>
                  <a:lnTo>
                    <a:pt x="0" y="51"/>
                  </a:lnTo>
                  <a:lnTo>
                    <a:pt x="3" y="56"/>
                  </a:lnTo>
                  <a:lnTo>
                    <a:pt x="4" y="65"/>
                  </a:lnTo>
                  <a:lnTo>
                    <a:pt x="4" y="71"/>
                  </a:lnTo>
                  <a:lnTo>
                    <a:pt x="8" y="80"/>
                  </a:lnTo>
                  <a:lnTo>
                    <a:pt x="9" y="84"/>
                  </a:lnTo>
                  <a:lnTo>
                    <a:pt x="11" y="91"/>
                  </a:lnTo>
                  <a:lnTo>
                    <a:pt x="12" y="98"/>
                  </a:lnTo>
                  <a:lnTo>
                    <a:pt x="21" y="105"/>
                  </a:lnTo>
                  <a:lnTo>
                    <a:pt x="21" y="110"/>
                  </a:lnTo>
                  <a:lnTo>
                    <a:pt x="23" y="112"/>
                  </a:lnTo>
                  <a:lnTo>
                    <a:pt x="27" y="121"/>
                  </a:lnTo>
                  <a:lnTo>
                    <a:pt x="29" y="124"/>
                  </a:lnTo>
                  <a:lnTo>
                    <a:pt x="32" y="127"/>
                  </a:lnTo>
                  <a:lnTo>
                    <a:pt x="39" y="131"/>
                  </a:lnTo>
                  <a:lnTo>
                    <a:pt x="40" y="132"/>
                  </a:lnTo>
                  <a:lnTo>
                    <a:pt x="46" y="136"/>
                  </a:lnTo>
                  <a:lnTo>
                    <a:pt x="48" y="140"/>
                  </a:lnTo>
                  <a:lnTo>
                    <a:pt x="54" y="140"/>
                  </a:lnTo>
                  <a:lnTo>
                    <a:pt x="58" y="146"/>
                  </a:lnTo>
                  <a:lnTo>
                    <a:pt x="58" y="150"/>
                  </a:lnTo>
                  <a:lnTo>
                    <a:pt x="64" y="150"/>
                  </a:lnTo>
                  <a:lnTo>
                    <a:pt x="67" y="151"/>
                  </a:lnTo>
                  <a:lnTo>
                    <a:pt x="70" y="157"/>
                  </a:lnTo>
                  <a:lnTo>
                    <a:pt x="73" y="158"/>
                  </a:lnTo>
                  <a:lnTo>
                    <a:pt x="77" y="168"/>
                  </a:lnTo>
                  <a:lnTo>
                    <a:pt x="84" y="171"/>
                  </a:lnTo>
                  <a:lnTo>
                    <a:pt x="87" y="177"/>
                  </a:lnTo>
                  <a:lnTo>
                    <a:pt x="88" y="180"/>
                  </a:lnTo>
                  <a:lnTo>
                    <a:pt x="94" y="181"/>
                  </a:lnTo>
                  <a:lnTo>
                    <a:pt x="94" y="185"/>
                  </a:lnTo>
                  <a:lnTo>
                    <a:pt x="96" y="192"/>
                  </a:lnTo>
                  <a:lnTo>
                    <a:pt x="102" y="195"/>
                  </a:lnTo>
                  <a:lnTo>
                    <a:pt x="102" y="196"/>
                  </a:lnTo>
                  <a:lnTo>
                    <a:pt x="105" y="199"/>
                  </a:lnTo>
                  <a:lnTo>
                    <a:pt x="114" y="204"/>
                  </a:lnTo>
                  <a:lnTo>
                    <a:pt x="122" y="214"/>
                  </a:lnTo>
                  <a:lnTo>
                    <a:pt x="127" y="221"/>
                  </a:lnTo>
                  <a:lnTo>
                    <a:pt x="141" y="231"/>
                  </a:lnTo>
                  <a:lnTo>
                    <a:pt x="151" y="239"/>
                  </a:lnTo>
                  <a:lnTo>
                    <a:pt x="164" y="251"/>
                  </a:lnTo>
                  <a:lnTo>
                    <a:pt x="180" y="261"/>
                  </a:lnTo>
                  <a:lnTo>
                    <a:pt x="194" y="270"/>
                  </a:lnTo>
                  <a:lnTo>
                    <a:pt x="207" y="284"/>
                  </a:lnTo>
                  <a:lnTo>
                    <a:pt x="224" y="293"/>
                  </a:lnTo>
                  <a:lnTo>
                    <a:pt x="239" y="301"/>
                  </a:lnTo>
                  <a:lnTo>
                    <a:pt x="252" y="311"/>
                  </a:lnTo>
                  <a:lnTo>
                    <a:pt x="269" y="316"/>
                  </a:lnTo>
                  <a:lnTo>
                    <a:pt x="281" y="322"/>
                  </a:lnTo>
                  <a:lnTo>
                    <a:pt x="292" y="323"/>
                  </a:lnTo>
                  <a:lnTo>
                    <a:pt x="300" y="326"/>
                  </a:lnTo>
                  <a:lnTo>
                    <a:pt x="313" y="332"/>
                  </a:lnTo>
                  <a:lnTo>
                    <a:pt x="325" y="335"/>
                  </a:lnTo>
                  <a:lnTo>
                    <a:pt x="340" y="341"/>
                  </a:lnTo>
                  <a:lnTo>
                    <a:pt x="352" y="342"/>
                  </a:lnTo>
                  <a:lnTo>
                    <a:pt x="367" y="346"/>
                  </a:lnTo>
                  <a:lnTo>
                    <a:pt x="376" y="348"/>
                  </a:lnTo>
                  <a:lnTo>
                    <a:pt x="393" y="349"/>
                  </a:lnTo>
                  <a:lnTo>
                    <a:pt x="400" y="351"/>
                  </a:lnTo>
                  <a:lnTo>
                    <a:pt x="411" y="353"/>
                  </a:lnTo>
                  <a:lnTo>
                    <a:pt x="424" y="353"/>
                  </a:lnTo>
                  <a:lnTo>
                    <a:pt x="434" y="353"/>
                  </a:lnTo>
                  <a:lnTo>
                    <a:pt x="440" y="351"/>
                  </a:lnTo>
                  <a:lnTo>
                    <a:pt x="446" y="349"/>
                  </a:lnTo>
                  <a:lnTo>
                    <a:pt x="454" y="347"/>
                  </a:lnTo>
                  <a:lnTo>
                    <a:pt x="455" y="345"/>
                  </a:lnTo>
                  <a:lnTo>
                    <a:pt x="460" y="341"/>
                  </a:lnTo>
                  <a:lnTo>
                    <a:pt x="465" y="338"/>
                  </a:lnTo>
                  <a:lnTo>
                    <a:pt x="468" y="332"/>
                  </a:lnTo>
                  <a:lnTo>
                    <a:pt x="470" y="330"/>
                  </a:lnTo>
                  <a:lnTo>
                    <a:pt x="472" y="326"/>
                  </a:lnTo>
                  <a:lnTo>
                    <a:pt x="478" y="322"/>
                  </a:lnTo>
                  <a:lnTo>
                    <a:pt x="479" y="317"/>
                  </a:lnTo>
                  <a:lnTo>
                    <a:pt x="482" y="316"/>
                  </a:lnTo>
                  <a:lnTo>
                    <a:pt x="484" y="313"/>
                  </a:lnTo>
                  <a:lnTo>
                    <a:pt x="485" y="309"/>
                  </a:lnTo>
                  <a:lnTo>
                    <a:pt x="485" y="305"/>
                  </a:lnTo>
                  <a:lnTo>
                    <a:pt x="489" y="301"/>
                  </a:lnTo>
                  <a:lnTo>
                    <a:pt x="489" y="299"/>
                  </a:lnTo>
                  <a:lnTo>
                    <a:pt x="491" y="296"/>
                  </a:lnTo>
                  <a:lnTo>
                    <a:pt x="491" y="295"/>
                  </a:lnTo>
                </a:path>
              </a:pathLst>
            </a:custGeom>
            <a:noFill/>
            <a:ln w="9525" cap="rnd">
              <a:noFill/>
              <a:round/>
              <a:headEnd type="none" w="sm" len="sm"/>
              <a:tailEnd type="none" w="sm" len="sm"/>
            </a:ln>
            <a:effectLst/>
          </p:spPr>
          <p:txBody>
            <a:bodyPr/>
            <a:lstStyle/>
            <a:p>
              <a:pPr>
                <a:defRPr/>
              </a:pPr>
              <a:endParaRPr lang="en-US">
                <a:latin typeface="+mn-lt"/>
              </a:endParaRPr>
            </a:p>
          </p:txBody>
        </p:sp>
        <p:sp>
          <p:nvSpPr>
            <p:cNvPr id="24" name="Freeform 1126"/>
            <p:cNvSpPr>
              <a:spLocks/>
            </p:cNvSpPr>
            <p:nvPr/>
          </p:nvSpPr>
          <p:spPr bwMode="auto">
            <a:xfrm>
              <a:off x="3305" y="3122"/>
              <a:ext cx="442" cy="324"/>
            </a:xfrm>
            <a:custGeom>
              <a:avLst/>
              <a:gdLst/>
              <a:ahLst/>
              <a:cxnLst>
                <a:cxn ang="0">
                  <a:pos x="479" y="275"/>
                </a:cxn>
                <a:cxn ang="0">
                  <a:pos x="471" y="247"/>
                </a:cxn>
                <a:cxn ang="0">
                  <a:pos x="454" y="213"/>
                </a:cxn>
                <a:cxn ang="0">
                  <a:pos x="431" y="177"/>
                </a:cxn>
                <a:cxn ang="0">
                  <a:pos x="391" y="137"/>
                </a:cxn>
                <a:cxn ang="0">
                  <a:pos x="351" y="99"/>
                </a:cxn>
                <a:cxn ang="0">
                  <a:pos x="302" y="66"/>
                </a:cxn>
                <a:cxn ang="0">
                  <a:pos x="245" y="38"/>
                </a:cxn>
                <a:cxn ang="0">
                  <a:pos x="178" y="14"/>
                </a:cxn>
                <a:cxn ang="0">
                  <a:pos x="110" y="1"/>
                </a:cxn>
                <a:cxn ang="0">
                  <a:pos x="41" y="0"/>
                </a:cxn>
                <a:cxn ang="0">
                  <a:pos x="34" y="2"/>
                </a:cxn>
                <a:cxn ang="0">
                  <a:pos x="22" y="7"/>
                </a:cxn>
                <a:cxn ang="0">
                  <a:pos x="7" y="19"/>
                </a:cxn>
                <a:cxn ang="0">
                  <a:pos x="3" y="31"/>
                </a:cxn>
                <a:cxn ang="0">
                  <a:pos x="0" y="50"/>
                </a:cxn>
                <a:cxn ang="0">
                  <a:pos x="4" y="69"/>
                </a:cxn>
                <a:cxn ang="0">
                  <a:pos x="16" y="85"/>
                </a:cxn>
                <a:cxn ang="0">
                  <a:pos x="22" y="108"/>
                </a:cxn>
                <a:cxn ang="0">
                  <a:pos x="33" y="122"/>
                </a:cxn>
                <a:cxn ang="0">
                  <a:pos x="43" y="131"/>
                </a:cxn>
                <a:cxn ang="0">
                  <a:pos x="53" y="139"/>
                </a:cxn>
                <a:cxn ang="0">
                  <a:pos x="64" y="150"/>
                </a:cxn>
                <a:cxn ang="0">
                  <a:pos x="79" y="157"/>
                </a:cxn>
                <a:cxn ang="0">
                  <a:pos x="89" y="168"/>
                </a:cxn>
                <a:cxn ang="0">
                  <a:pos x="95" y="182"/>
                </a:cxn>
                <a:cxn ang="0">
                  <a:pos x="104" y="192"/>
                </a:cxn>
                <a:cxn ang="0">
                  <a:pos x="117" y="202"/>
                </a:cxn>
                <a:cxn ang="0">
                  <a:pos x="140" y="228"/>
                </a:cxn>
                <a:cxn ang="0">
                  <a:pos x="178" y="259"/>
                </a:cxn>
                <a:cxn ang="0">
                  <a:pos x="221" y="286"/>
                </a:cxn>
                <a:cxn ang="0">
                  <a:pos x="265" y="312"/>
                </a:cxn>
                <a:cxn ang="0">
                  <a:pos x="296" y="323"/>
                </a:cxn>
                <a:cxn ang="0">
                  <a:pos x="337" y="336"/>
                </a:cxn>
                <a:cxn ang="0">
                  <a:pos x="371" y="345"/>
                </a:cxn>
                <a:cxn ang="0">
                  <a:pos x="406" y="350"/>
                </a:cxn>
                <a:cxn ang="0">
                  <a:pos x="432" y="349"/>
                </a:cxn>
                <a:cxn ang="0">
                  <a:pos x="449" y="342"/>
                </a:cxn>
                <a:cxn ang="0">
                  <a:pos x="458" y="330"/>
                </a:cxn>
                <a:cxn ang="0">
                  <a:pos x="465" y="319"/>
                </a:cxn>
                <a:cxn ang="0">
                  <a:pos x="473" y="312"/>
                </a:cxn>
                <a:cxn ang="0">
                  <a:pos x="477" y="300"/>
                </a:cxn>
              </a:cxnLst>
              <a:rect l="0" t="0" r="r" b="b"/>
              <a:pathLst>
                <a:path w="480" h="351">
                  <a:moveTo>
                    <a:pt x="479" y="296"/>
                  </a:moveTo>
                  <a:lnTo>
                    <a:pt x="479" y="286"/>
                  </a:lnTo>
                  <a:lnTo>
                    <a:pt x="479" y="275"/>
                  </a:lnTo>
                  <a:lnTo>
                    <a:pt x="477" y="268"/>
                  </a:lnTo>
                  <a:lnTo>
                    <a:pt x="475" y="259"/>
                  </a:lnTo>
                  <a:lnTo>
                    <a:pt x="471" y="247"/>
                  </a:lnTo>
                  <a:lnTo>
                    <a:pt x="465" y="237"/>
                  </a:lnTo>
                  <a:lnTo>
                    <a:pt x="460" y="226"/>
                  </a:lnTo>
                  <a:lnTo>
                    <a:pt x="454" y="213"/>
                  </a:lnTo>
                  <a:lnTo>
                    <a:pt x="447" y="201"/>
                  </a:lnTo>
                  <a:lnTo>
                    <a:pt x="439" y="189"/>
                  </a:lnTo>
                  <a:lnTo>
                    <a:pt x="431" y="177"/>
                  </a:lnTo>
                  <a:lnTo>
                    <a:pt x="416" y="159"/>
                  </a:lnTo>
                  <a:lnTo>
                    <a:pt x="404" y="150"/>
                  </a:lnTo>
                  <a:lnTo>
                    <a:pt x="391" y="137"/>
                  </a:lnTo>
                  <a:lnTo>
                    <a:pt x="379" y="124"/>
                  </a:lnTo>
                  <a:lnTo>
                    <a:pt x="367" y="111"/>
                  </a:lnTo>
                  <a:lnTo>
                    <a:pt x="351" y="99"/>
                  </a:lnTo>
                  <a:lnTo>
                    <a:pt x="334" y="85"/>
                  </a:lnTo>
                  <a:lnTo>
                    <a:pt x="315" y="77"/>
                  </a:lnTo>
                  <a:lnTo>
                    <a:pt x="302" y="66"/>
                  </a:lnTo>
                  <a:lnTo>
                    <a:pt x="283" y="56"/>
                  </a:lnTo>
                  <a:lnTo>
                    <a:pt x="265" y="47"/>
                  </a:lnTo>
                  <a:lnTo>
                    <a:pt x="245" y="38"/>
                  </a:lnTo>
                  <a:lnTo>
                    <a:pt x="221" y="28"/>
                  </a:lnTo>
                  <a:lnTo>
                    <a:pt x="202" y="19"/>
                  </a:lnTo>
                  <a:lnTo>
                    <a:pt x="178" y="14"/>
                  </a:lnTo>
                  <a:lnTo>
                    <a:pt x="156" y="9"/>
                  </a:lnTo>
                  <a:lnTo>
                    <a:pt x="137" y="4"/>
                  </a:lnTo>
                  <a:lnTo>
                    <a:pt x="110" y="1"/>
                  </a:lnTo>
                  <a:lnTo>
                    <a:pt x="89" y="0"/>
                  </a:lnTo>
                  <a:lnTo>
                    <a:pt x="64" y="0"/>
                  </a:lnTo>
                  <a:lnTo>
                    <a:pt x="41" y="0"/>
                  </a:lnTo>
                  <a:lnTo>
                    <a:pt x="40" y="0"/>
                  </a:lnTo>
                  <a:lnTo>
                    <a:pt x="34" y="0"/>
                  </a:lnTo>
                  <a:lnTo>
                    <a:pt x="34" y="2"/>
                  </a:lnTo>
                  <a:lnTo>
                    <a:pt x="28" y="4"/>
                  </a:lnTo>
                  <a:lnTo>
                    <a:pt x="24" y="4"/>
                  </a:lnTo>
                  <a:lnTo>
                    <a:pt x="22" y="7"/>
                  </a:lnTo>
                  <a:lnTo>
                    <a:pt x="19" y="13"/>
                  </a:lnTo>
                  <a:lnTo>
                    <a:pt x="16" y="14"/>
                  </a:lnTo>
                  <a:lnTo>
                    <a:pt x="7" y="19"/>
                  </a:lnTo>
                  <a:lnTo>
                    <a:pt x="6" y="23"/>
                  </a:lnTo>
                  <a:lnTo>
                    <a:pt x="4" y="26"/>
                  </a:lnTo>
                  <a:lnTo>
                    <a:pt x="3" y="31"/>
                  </a:lnTo>
                  <a:lnTo>
                    <a:pt x="0" y="38"/>
                  </a:lnTo>
                  <a:lnTo>
                    <a:pt x="0" y="46"/>
                  </a:lnTo>
                  <a:lnTo>
                    <a:pt x="0" y="50"/>
                  </a:lnTo>
                  <a:lnTo>
                    <a:pt x="3" y="56"/>
                  </a:lnTo>
                  <a:lnTo>
                    <a:pt x="4" y="60"/>
                  </a:lnTo>
                  <a:lnTo>
                    <a:pt x="4" y="69"/>
                  </a:lnTo>
                  <a:lnTo>
                    <a:pt x="6" y="77"/>
                  </a:lnTo>
                  <a:lnTo>
                    <a:pt x="9" y="84"/>
                  </a:lnTo>
                  <a:lnTo>
                    <a:pt x="16" y="85"/>
                  </a:lnTo>
                  <a:lnTo>
                    <a:pt x="16" y="98"/>
                  </a:lnTo>
                  <a:lnTo>
                    <a:pt x="19" y="105"/>
                  </a:lnTo>
                  <a:lnTo>
                    <a:pt x="22" y="108"/>
                  </a:lnTo>
                  <a:lnTo>
                    <a:pt x="24" y="111"/>
                  </a:lnTo>
                  <a:lnTo>
                    <a:pt x="28" y="115"/>
                  </a:lnTo>
                  <a:lnTo>
                    <a:pt x="33" y="122"/>
                  </a:lnTo>
                  <a:lnTo>
                    <a:pt x="34" y="126"/>
                  </a:lnTo>
                  <a:lnTo>
                    <a:pt x="40" y="131"/>
                  </a:lnTo>
                  <a:lnTo>
                    <a:pt x="43" y="131"/>
                  </a:lnTo>
                  <a:lnTo>
                    <a:pt x="47" y="135"/>
                  </a:lnTo>
                  <a:lnTo>
                    <a:pt x="51" y="139"/>
                  </a:lnTo>
                  <a:lnTo>
                    <a:pt x="53" y="139"/>
                  </a:lnTo>
                  <a:lnTo>
                    <a:pt x="59" y="143"/>
                  </a:lnTo>
                  <a:lnTo>
                    <a:pt x="62" y="148"/>
                  </a:lnTo>
                  <a:lnTo>
                    <a:pt x="64" y="150"/>
                  </a:lnTo>
                  <a:lnTo>
                    <a:pt x="68" y="152"/>
                  </a:lnTo>
                  <a:lnTo>
                    <a:pt x="73" y="153"/>
                  </a:lnTo>
                  <a:lnTo>
                    <a:pt x="79" y="157"/>
                  </a:lnTo>
                  <a:lnTo>
                    <a:pt x="83" y="159"/>
                  </a:lnTo>
                  <a:lnTo>
                    <a:pt x="83" y="165"/>
                  </a:lnTo>
                  <a:lnTo>
                    <a:pt x="89" y="168"/>
                  </a:lnTo>
                  <a:lnTo>
                    <a:pt x="89" y="172"/>
                  </a:lnTo>
                  <a:lnTo>
                    <a:pt x="92" y="177"/>
                  </a:lnTo>
                  <a:lnTo>
                    <a:pt x="95" y="182"/>
                  </a:lnTo>
                  <a:lnTo>
                    <a:pt x="97" y="182"/>
                  </a:lnTo>
                  <a:lnTo>
                    <a:pt x="101" y="189"/>
                  </a:lnTo>
                  <a:lnTo>
                    <a:pt x="104" y="192"/>
                  </a:lnTo>
                  <a:lnTo>
                    <a:pt x="108" y="194"/>
                  </a:lnTo>
                  <a:lnTo>
                    <a:pt x="110" y="196"/>
                  </a:lnTo>
                  <a:lnTo>
                    <a:pt x="117" y="202"/>
                  </a:lnTo>
                  <a:lnTo>
                    <a:pt x="122" y="210"/>
                  </a:lnTo>
                  <a:lnTo>
                    <a:pt x="132" y="217"/>
                  </a:lnTo>
                  <a:lnTo>
                    <a:pt x="140" y="228"/>
                  </a:lnTo>
                  <a:lnTo>
                    <a:pt x="152" y="237"/>
                  </a:lnTo>
                  <a:lnTo>
                    <a:pt x="168" y="244"/>
                  </a:lnTo>
                  <a:lnTo>
                    <a:pt x="178" y="259"/>
                  </a:lnTo>
                  <a:lnTo>
                    <a:pt x="195" y="268"/>
                  </a:lnTo>
                  <a:lnTo>
                    <a:pt x="208" y="275"/>
                  </a:lnTo>
                  <a:lnTo>
                    <a:pt x="221" y="286"/>
                  </a:lnTo>
                  <a:lnTo>
                    <a:pt x="239" y="296"/>
                  </a:lnTo>
                  <a:lnTo>
                    <a:pt x="251" y="306"/>
                  </a:lnTo>
                  <a:lnTo>
                    <a:pt x="265" y="312"/>
                  </a:lnTo>
                  <a:lnTo>
                    <a:pt x="276" y="317"/>
                  </a:lnTo>
                  <a:lnTo>
                    <a:pt x="287" y="319"/>
                  </a:lnTo>
                  <a:lnTo>
                    <a:pt x="296" y="323"/>
                  </a:lnTo>
                  <a:lnTo>
                    <a:pt x="309" y="326"/>
                  </a:lnTo>
                  <a:lnTo>
                    <a:pt x="321" y="330"/>
                  </a:lnTo>
                  <a:lnTo>
                    <a:pt x="337" y="336"/>
                  </a:lnTo>
                  <a:lnTo>
                    <a:pt x="347" y="342"/>
                  </a:lnTo>
                  <a:lnTo>
                    <a:pt x="362" y="342"/>
                  </a:lnTo>
                  <a:lnTo>
                    <a:pt x="371" y="345"/>
                  </a:lnTo>
                  <a:lnTo>
                    <a:pt x="389" y="346"/>
                  </a:lnTo>
                  <a:lnTo>
                    <a:pt x="396" y="349"/>
                  </a:lnTo>
                  <a:lnTo>
                    <a:pt x="406" y="350"/>
                  </a:lnTo>
                  <a:lnTo>
                    <a:pt x="419" y="350"/>
                  </a:lnTo>
                  <a:lnTo>
                    <a:pt x="426" y="350"/>
                  </a:lnTo>
                  <a:lnTo>
                    <a:pt x="432" y="349"/>
                  </a:lnTo>
                  <a:lnTo>
                    <a:pt x="441" y="348"/>
                  </a:lnTo>
                  <a:lnTo>
                    <a:pt x="447" y="345"/>
                  </a:lnTo>
                  <a:lnTo>
                    <a:pt x="449" y="342"/>
                  </a:lnTo>
                  <a:lnTo>
                    <a:pt x="451" y="339"/>
                  </a:lnTo>
                  <a:lnTo>
                    <a:pt x="456" y="334"/>
                  </a:lnTo>
                  <a:lnTo>
                    <a:pt x="458" y="330"/>
                  </a:lnTo>
                  <a:lnTo>
                    <a:pt x="462" y="326"/>
                  </a:lnTo>
                  <a:lnTo>
                    <a:pt x="464" y="324"/>
                  </a:lnTo>
                  <a:lnTo>
                    <a:pt x="465" y="319"/>
                  </a:lnTo>
                  <a:lnTo>
                    <a:pt x="468" y="317"/>
                  </a:lnTo>
                  <a:lnTo>
                    <a:pt x="473" y="315"/>
                  </a:lnTo>
                  <a:lnTo>
                    <a:pt x="473" y="312"/>
                  </a:lnTo>
                  <a:lnTo>
                    <a:pt x="475" y="308"/>
                  </a:lnTo>
                  <a:lnTo>
                    <a:pt x="475" y="304"/>
                  </a:lnTo>
                  <a:lnTo>
                    <a:pt x="477" y="300"/>
                  </a:lnTo>
                  <a:lnTo>
                    <a:pt x="477" y="297"/>
                  </a:lnTo>
                  <a:lnTo>
                    <a:pt x="479" y="296"/>
                  </a:lnTo>
                </a:path>
              </a:pathLst>
            </a:custGeom>
            <a:noFill/>
            <a:ln w="9525" cap="rnd">
              <a:noFill/>
              <a:round/>
              <a:headEnd type="none" w="sm" len="sm"/>
              <a:tailEnd type="none" w="sm" len="sm"/>
            </a:ln>
            <a:effectLst/>
          </p:spPr>
          <p:txBody>
            <a:bodyPr/>
            <a:lstStyle/>
            <a:p>
              <a:pPr>
                <a:defRPr/>
              </a:pPr>
              <a:endParaRPr lang="en-US">
                <a:latin typeface="+mn-lt"/>
              </a:endParaRPr>
            </a:p>
          </p:txBody>
        </p:sp>
        <p:sp>
          <p:nvSpPr>
            <p:cNvPr id="25" name="Freeform 1127"/>
            <p:cNvSpPr>
              <a:spLocks/>
            </p:cNvSpPr>
            <p:nvPr/>
          </p:nvSpPr>
          <p:spPr bwMode="auto">
            <a:xfrm>
              <a:off x="3311" y="3122"/>
              <a:ext cx="431" cy="321"/>
            </a:xfrm>
            <a:custGeom>
              <a:avLst/>
              <a:gdLst/>
              <a:ahLst/>
              <a:cxnLst>
                <a:cxn ang="0">
                  <a:pos x="29" y="0"/>
                </a:cxn>
                <a:cxn ang="0">
                  <a:pos x="27" y="1"/>
                </a:cxn>
                <a:cxn ang="0">
                  <a:pos x="18" y="7"/>
                </a:cxn>
                <a:cxn ang="0">
                  <a:pos x="13" y="13"/>
                </a:cxn>
                <a:cxn ang="0">
                  <a:pos x="9" y="19"/>
                </a:cxn>
                <a:cxn ang="0">
                  <a:pos x="1" y="28"/>
                </a:cxn>
                <a:cxn ang="0">
                  <a:pos x="0" y="41"/>
                </a:cxn>
                <a:cxn ang="0">
                  <a:pos x="0" y="54"/>
                </a:cxn>
                <a:cxn ang="0">
                  <a:pos x="6" y="67"/>
                </a:cxn>
                <a:cxn ang="0">
                  <a:pos x="9" y="81"/>
                </a:cxn>
                <a:cxn ang="0">
                  <a:pos x="16" y="95"/>
                </a:cxn>
                <a:cxn ang="0">
                  <a:pos x="22" y="106"/>
                </a:cxn>
                <a:cxn ang="0">
                  <a:pos x="28" y="112"/>
                </a:cxn>
                <a:cxn ang="0">
                  <a:pos x="37" y="123"/>
                </a:cxn>
                <a:cxn ang="0">
                  <a:pos x="43" y="131"/>
                </a:cxn>
                <a:cxn ang="0">
                  <a:pos x="48" y="138"/>
                </a:cxn>
                <a:cxn ang="0">
                  <a:pos x="62" y="146"/>
                </a:cxn>
                <a:cxn ang="0">
                  <a:pos x="76" y="153"/>
                </a:cxn>
                <a:cxn ang="0">
                  <a:pos x="88" y="167"/>
                </a:cxn>
                <a:cxn ang="0">
                  <a:pos x="102" y="181"/>
                </a:cxn>
                <a:cxn ang="0">
                  <a:pos x="103" y="190"/>
                </a:cxn>
                <a:cxn ang="0">
                  <a:pos x="115" y="196"/>
                </a:cxn>
                <a:cxn ang="0">
                  <a:pos x="132" y="213"/>
                </a:cxn>
                <a:cxn ang="0">
                  <a:pos x="149" y="231"/>
                </a:cxn>
                <a:cxn ang="0">
                  <a:pos x="175" y="253"/>
                </a:cxn>
                <a:cxn ang="0">
                  <a:pos x="204" y="269"/>
                </a:cxn>
                <a:cxn ang="0">
                  <a:pos x="235" y="293"/>
                </a:cxn>
                <a:cxn ang="0">
                  <a:pos x="258" y="305"/>
                </a:cxn>
                <a:cxn ang="0">
                  <a:pos x="281" y="314"/>
                </a:cxn>
                <a:cxn ang="0">
                  <a:pos x="304" y="320"/>
                </a:cxn>
                <a:cxn ang="0">
                  <a:pos x="331" y="326"/>
                </a:cxn>
                <a:cxn ang="0">
                  <a:pos x="355" y="335"/>
                </a:cxn>
                <a:cxn ang="0">
                  <a:pos x="382" y="342"/>
                </a:cxn>
                <a:cxn ang="0">
                  <a:pos x="399" y="346"/>
                </a:cxn>
                <a:cxn ang="0">
                  <a:pos x="417" y="347"/>
                </a:cxn>
                <a:cxn ang="0">
                  <a:pos x="433" y="344"/>
                </a:cxn>
                <a:cxn ang="0">
                  <a:pos x="440" y="341"/>
                </a:cxn>
                <a:cxn ang="0">
                  <a:pos x="444" y="329"/>
                </a:cxn>
                <a:cxn ang="0">
                  <a:pos x="449" y="324"/>
                </a:cxn>
                <a:cxn ang="0">
                  <a:pos x="455" y="316"/>
                </a:cxn>
                <a:cxn ang="0">
                  <a:pos x="457" y="311"/>
                </a:cxn>
                <a:cxn ang="0">
                  <a:pos x="460" y="305"/>
                </a:cxn>
                <a:cxn ang="0">
                  <a:pos x="462" y="297"/>
                </a:cxn>
                <a:cxn ang="0">
                  <a:pos x="466" y="295"/>
                </a:cxn>
                <a:cxn ang="0">
                  <a:pos x="466" y="286"/>
                </a:cxn>
                <a:cxn ang="0">
                  <a:pos x="462" y="268"/>
                </a:cxn>
                <a:cxn ang="0">
                  <a:pos x="457" y="246"/>
                </a:cxn>
                <a:cxn ang="0">
                  <a:pos x="447" y="223"/>
                </a:cxn>
                <a:cxn ang="0">
                  <a:pos x="435" y="200"/>
                </a:cxn>
                <a:cxn ang="0">
                  <a:pos x="414" y="177"/>
                </a:cxn>
                <a:cxn ang="0">
                  <a:pos x="392" y="150"/>
                </a:cxn>
                <a:cxn ang="0">
                  <a:pos x="365" y="123"/>
                </a:cxn>
                <a:cxn ang="0">
                  <a:pos x="338" y="99"/>
                </a:cxn>
                <a:cxn ang="0">
                  <a:pos x="307" y="77"/>
                </a:cxn>
                <a:cxn ang="0">
                  <a:pos x="271" y="54"/>
                </a:cxn>
                <a:cxn ang="0">
                  <a:pos x="235" y="33"/>
                </a:cxn>
                <a:cxn ang="0">
                  <a:pos x="192" y="19"/>
                </a:cxn>
                <a:cxn ang="0">
                  <a:pos x="147" y="7"/>
                </a:cxn>
                <a:cxn ang="0">
                  <a:pos x="103" y="0"/>
                </a:cxn>
                <a:cxn ang="0">
                  <a:pos x="56" y="0"/>
                </a:cxn>
              </a:cxnLst>
              <a:rect l="0" t="0" r="r" b="b"/>
              <a:pathLst>
                <a:path w="467" h="348">
                  <a:moveTo>
                    <a:pt x="33" y="0"/>
                  </a:moveTo>
                  <a:lnTo>
                    <a:pt x="29" y="0"/>
                  </a:lnTo>
                  <a:lnTo>
                    <a:pt x="28" y="0"/>
                  </a:lnTo>
                  <a:lnTo>
                    <a:pt x="27" y="1"/>
                  </a:lnTo>
                  <a:lnTo>
                    <a:pt x="22" y="4"/>
                  </a:lnTo>
                  <a:lnTo>
                    <a:pt x="18" y="7"/>
                  </a:lnTo>
                  <a:lnTo>
                    <a:pt x="17" y="9"/>
                  </a:lnTo>
                  <a:lnTo>
                    <a:pt x="13" y="13"/>
                  </a:lnTo>
                  <a:lnTo>
                    <a:pt x="10" y="17"/>
                  </a:lnTo>
                  <a:lnTo>
                    <a:pt x="9" y="19"/>
                  </a:lnTo>
                  <a:lnTo>
                    <a:pt x="6" y="26"/>
                  </a:lnTo>
                  <a:lnTo>
                    <a:pt x="1" y="28"/>
                  </a:lnTo>
                  <a:lnTo>
                    <a:pt x="0" y="38"/>
                  </a:lnTo>
                  <a:lnTo>
                    <a:pt x="0" y="41"/>
                  </a:lnTo>
                  <a:lnTo>
                    <a:pt x="0" y="50"/>
                  </a:lnTo>
                  <a:lnTo>
                    <a:pt x="0" y="54"/>
                  </a:lnTo>
                  <a:lnTo>
                    <a:pt x="1" y="58"/>
                  </a:lnTo>
                  <a:lnTo>
                    <a:pt x="6" y="67"/>
                  </a:lnTo>
                  <a:lnTo>
                    <a:pt x="9" y="77"/>
                  </a:lnTo>
                  <a:lnTo>
                    <a:pt x="9" y="81"/>
                  </a:lnTo>
                  <a:lnTo>
                    <a:pt x="13" y="85"/>
                  </a:lnTo>
                  <a:lnTo>
                    <a:pt x="16" y="95"/>
                  </a:lnTo>
                  <a:lnTo>
                    <a:pt x="18" y="100"/>
                  </a:lnTo>
                  <a:lnTo>
                    <a:pt x="22" y="106"/>
                  </a:lnTo>
                  <a:lnTo>
                    <a:pt x="27" y="109"/>
                  </a:lnTo>
                  <a:lnTo>
                    <a:pt x="28" y="112"/>
                  </a:lnTo>
                  <a:lnTo>
                    <a:pt x="33" y="122"/>
                  </a:lnTo>
                  <a:lnTo>
                    <a:pt x="37" y="123"/>
                  </a:lnTo>
                  <a:lnTo>
                    <a:pt x="40" y="129"/>
                  </a:lnTo>
                  <a:lnTo>
                    <a:pt x="43" y="131"/>
                  </a:lnTo>
                  <a:lnTo>
                    <a:pt x="47" y="133"/>
                  </a:lnTo>
                  <a:lnTo>
                    <a:pt x="48" y="138"/>
                  </a:lnTo>
                  <a:lnTo>
                    <a:pt x="53" y="139"/>
                  </a:lnTo>
                  <a:lnTo>
                    <a:pt x="62" y="146"/>
                  </a:lnTo>
                  <a:lnTo>
                    <a:pt x="72" y="150"/>
                  </a:lnTo>
                  <a:lnTo>
                    <a:pt x="76" y="153"/>
                  </a:lnTo>
                  <a:lnTo>
                    <a:pt x="83" y="159"/>
                  </a:lnTo>
                  <a:lnTo>
                    <a:pt x="88" y="167"/>
                  </a:lnTo>
                  <a:lnTo>
                    <a:pt x="94" y="174"/>
                  </a:lnTo>
                  <a:lnTo>
                    <a:pt x="102" y="181"/>
                  </a:lnTo>
                  <a:lnTo>
                    <a:pt x="103" y="185"/>
                  </a:lnTo>
                  <a:lnTo>
                    <a:pt x="103" y="190"/>
                  </a:lnTo>
                  <a:lnTo>
                    <a:pt x="111" y="192"/>
                  </a:lnTo>
                  <a:lnTo>
                    <a:pt x="115" y="196"/>
                  </a:lnTo>
                  <a:lnTo>
                    <a:pt x="121" y="204"/>
                  </a:lnTo>
                  <a:lnTo>
                    <a:pt x="132" y="213"/>
                  </a:lnTo>
                  <a:lnTo>
                    <a:pt x="140" y="223"/>
                  </a:lnTo>
                  <a:lnTo>
                    <a:pt x="149" y="231"/>
                  </a:lnTo>
                  <a:lnTo>
                    <a:pt x="164" y="240"/>
                  </a:lnTo>
                  <a:lnTo>
                    <a:pt x="175" y="253"/>
                  </a:lnTo>
                  <a:lnTo>
                    <a:pt x="192" y="264"/>
                  </a:lnTo>
                  <a:lnTo>
                    <a:pt x="204" y="269"/>
                  </a:lnTo>
                  <a:lnTo>
                    <a:pt x="220" y="283"/>
                  </a:lnTo>
                  <a:lnTo>
                    <a:pt x="235" y="293"/>
                  </a:lnTo>
                  <a:lnTo>
                    <a:pt x="246" y="297"/>
                  </a:lnTo>
                  <a:lnTo>
                    <a:pt x="258" y="305"/>
                  </a:lnTo>
                  <a:lnTo>
                    <a:pt x="270" y="311"/>
                  </a:lnTo>
                  <a:lnTo>
                    <a:pt x="281" y="314"/>
                  </a:lnTo>
                  <a:lnTo>
                    <a:pt x="296" y="316"/>
                  </a:lnTo>
                  <a:lnTo>
                    <a:pt x="304" y="320"/>
                  </a:lnTo>
                  <a:lnTo>
                    <a:pt x="314" y="324"/>
                  </a:lnTo>
                  <a:lnTo>
                    <a:pt x="331" y="326"/>
                  </a:lnTo>
                  <a:lnTo>
                    <a:pt x="345" y="332"/>
                  </a:lnTo>
                  <a:lnTo>
                    <a:pt x="355" y="335"/>
                  </a:lnTo>
                  <a:lnTo>
                    <a:pt x="365" y="341"/>
                  </a:lnTo>
                  <a:lnTo>
                    <a:pt x="382" y="342"/>
                  </a:lnTo>
                  <a:lnTo>
                    <a:pt x="389" y="344"/>
                  </a:lnTo>
                  <a:lnTo>
                    <a:pt x="399" y="346"/>
                  </a:lnTo>
                  <a:lnTo>
                    <a:pt x="409" y="347"/>
                  </a:lnTo>
                  <a:lnTo>
                    <a:pt x="417" y="347"/>
                  </a:lnTo>
                  <a:lnTo>
                    <a:pt x="426" y="346"/>
                  </a:lnTo>
                  <a:lnTo>
                    <a:pt x="433" y="344"/>
                  </a:lnTo>
                  <a:lnTo>
                    <a:pt x="435" y="341"/>
                  </a:lnTo>
                  <a:lnTo>
                    <a:pt x="440" y="341"/>
                  </a:lnTo>
                  <a:lnTo>
                    <a:pt x="443" y="335"/>
                  </a:lnTo>
                  <a:lnTo>
                    <a:pt x="444" y="329"/>
                  </a:lnTo>
                  <a:lnTo>
                    <a:pt x="447" y="326"/>
                  </a:lnTo>
                  <a:lnTo>
                    <a:pt x="449" y="324"/>
                  </a:lnTo>
                  <a:lnTo>
                    <a:pt x="452" y="320"/>
                  </a:lnTo>
                  <a:lnTo>
                    <a:pt x="455" y="316"/>
                  </a:lnTo>
                  <a:lnTo>
                    <a:pt x="457" y="314"/>
                  </a:lnTo>
                  <a:lnTo>
                    <a:pt x="457" y="311"/>
                  </a:lnTo>
                  <a:lnTo>
                    <a:pt x="458" y="309"/>
                  </a:lnTo>
                  <a:lnTo>
                    <a:pt x="460" y="305"/>
                  </a:lnTo>
                  <a:lnTo>
                    <a:pt x="462" y="301"/>
                  </a:lnTo>
                  <a:lnTo>
                    <a:pt x="462" y="297"/>
                  </a:lnTo>
                  <a:lnTo>
                    <a:pt x="464" y="295"/>
                  </a:lnTo>
                  <a:lnTo>
                    <a:pt x="466" y="295"/>
                  </a:lnTo>
                  <a:lnTo>
                    <a:pt x="466" y="293"/>
                  </a:lnTo>
                  <a:lnTo>
                    <a:pt x="466" y="286"/>
                  </a:lnTo>
                  <a:lnTo>
                    <a:pt x="466" y="275"/>
                  </a:lnTo>
                  <a:lnTo>
                    <a:pt x="462" y="268"/>
                  </a:lnTo>
                  <a:lnTo>
                    <a:pt x="458" y="258"/>
                  </a:lnTo>
                  <a:lnTo>
                    <a:pt x="457" y="246"/>
                  </a:lnTo>
                  <a:lnTo>
                    <a:pt x="452" y="237"/>
                  </a:lnTo>
                  <a:lnTo>
                    <a:pt x="447" y="223"/>
                  </a:lnTo>
                  <a:lnTo>
                    <a:pt x="440" y="213"/>
                  </a:lnTo>
                  <a:lnTo>
                    <a:pt x="435" y="200"/>
                  </a:lnTo>
                  <a:lnTo>
                    <a:pt x="425" y="189"/>
                  </a:lnTo>
                  <a:lnTo>
                    <a:pt x="414" y="177"/>
                  </a:lnTo>
                  <a:lnTo>
                    <a:pt x="402" y="159"/>
                  </a:lnTo>
                  <a:lnTo>
                    <a:pt x="392" y="150"/>
                  </a:lnTo>
                  <a:lnTo>
                    <a:pt x="383" y="135"/>
                  </a:lnTo>
                  <a:lnTo>
                    <a:pt x="365" y="123"/>
                  </a:lnTo>
                  <a:lnTo>
                    <a:pt x="355" y="110"/>
                  </a:lnTo>
                  <a:lnTo>
                    <a:pt x="338" y="99"/>
                  </a:lnTo>
                  <a:lnTo>
                    <a:pt x="326" y="85"/>
                  </a:lnTo>
                  <a:lnTo>
                    <a:pt x="307" y="77"/>
                  </a:lnTo>
                  <a:lnTo>
                    <a:pt x="290" y="65"/>
                  </a:lnTo>
                  <a:lnTo>
                    <a:pt x="271" y="54"/>
                  </a:lnTo>
                  <a:lnTo>
                    <a:pt x="256" y="47"/>
                  </a:lnTo>
                  <a:lnTo>
                    <a:pt x="235" y="33"/>
                  </a:lnTo>
                  <a:lnTo>
                    <a:pt x="213" y="26"/>
                  </a:lnTo>
                  <a:lnTo>
                    <a:pt x="192" y="19"/>
                  </a:lnTo>
                  <a:lnTo>
                    <a:pt x="171" y="14"/>
                  </a:lnTo>
                  <a:lnTo>
                    <a:pt x="147" y="7"/>
                  </a:lnTo>
                  <a:lnTo>
                    <a:pt x="128" y="4"/>
                  </a:lnTo>
                  <a:lnTo>
                    <a:pt x="103" y="0"/>
                  </a:lnTo>
                  <a:lnTo>
                    <a:pt x="83" y="0"/>
                  </a:lnTo>
                  <a:lnTo>
                    <a:pt x="56" y="0"/>
                  </a:lnTo>
                  <a:lnTo>
                    <a:pt x="33" y="0"/>
                  </a:lnTo>
                </a:path>
              </a:pathLst>
            </a:custGeom>
            <a:noFill/>
            <a:ln w="9525" cap="rnd">
              <a:noFill/>
              <a:round/>
              <a:headEnd type="none" w="sm" len="sm"/>
              <a:tailEnd type="none" w="sm" len="sm"/>
            </a:ln>
            <a:effectLst/>
          </p:spPr>
          <p:txBody>
            <a:bodyPr/>
            <a:lstStyle/>
            <a:p>
              <a:pPr>
                <a:defRPr/>
              </a:pPr>
              <a:endParaRPr lang="en-US">
                <a:latin typeface="+mn-lt"/>
              </a:endParaRPr>
            </a:p>
          </p:txBody>
        </p:sp>
        <p:sp>
          <p:nvSpPr>
            <p:cNvPr id="26" name="Freeform 1128"/>
            <p:cNvSpPr>
              <a:spLocks/>
            </p:cNvSpPr>
            <p:nvPr/>
          </p:nvSpPr>
          <p:spPr bwMode="auto">
            <a:xfrm>
              <a:off x="3328" y="3100"/>
              <a:ext cx="483" cy="326"/>
            </a:xfrm>
            <a:custGeom>
              <a:avLst/>
              <a:gdLst/>
              <a:ahLst/>
              <a:cxnLst>
                <a:cxn ang="0">
                  <a:pos x="502" y="200"/>
                </a:cxn>
                <a:cxn ang="0">
                  <a:pos x="466" y="175"/>
                </a:cxn>
                <a:cxn ang="0">
                  <a:pos x="420" y="147"/>
                </a:cxn>
                <a:cxn ang="0">
                  <a:pos x="364" y="115"/>
                </a:cxn>
                <a:cxn ang="0">
                  <a:pos x="295" y="81"/>
                </a:cxn>
                <a:cxn ang="0">
                  <a:pos x="231" y="51"/>
                </a:cxn>
                <a:cxn ang="0">
                  <a:pos x="166" y="31"/>
                </a:cxn>
                <a:cxn ang="0">
                  <a:pos x="108" y="13"/>
                </a:cxn>
                <a:cxn ang="0">
                  <a:pos x="59" y="4"/>
                </a:cxn>
                <a:cxn ang="0">
                  <a:pos x="22" y="4"/>
                </a:cxn>
                <a:cxn ang="0">
                  <a:pos x="0" y="22"/>
                </a:cxn>
                <a:cxn ang="0">
                  <a:pos x="0" y="31"/>
                </a:cxn>
                <a:cxn ang="0">
                  <a:pos x="3" y="50"/>
                </a:cxn>
                <a:cxn ang="0">
                  <a:pos x="16" y="73"/>
                </a:cxn>
                <a:cxn ang="0">
                  <a:pos x="32" y="101"/>
                </a:cxn>
                <a:cxn ang="0">
                  <a:pos x="63" y="134"/>
                </a:cxn>
                <a:cxn ang="0">
                  <a:pos x="94" y="169"/>
                </a:cxn>
                <a:cxn ang="0">
                  <a:pos x="126" y="200"/>
                </a:cxn>
                <a:cxn ang="0">
                  <a:pos x="164" y="228"/>
                </a:cxn>
                <a:cxn ang="0">
                  <a:pos x="195" y="246"/>
                </a:cxn>
                <a:cxn ang="0">
                  <a:pos x="222" y="262"/>
                </a:cxn>
                <a:cxn ang="0">
                  <a:pos x="254" y="277"/>
                </a:cxn>
                <a:cxn ang="0">
                  <a:pos x="295" y="297"/>
                </a:cxn>
                <a:cxn ang="0">
                  <a:pos x="338" y="318"/>
                </a:cxn>
                <a:cxn ang="0">
                  <a:pos x="374" y="341"/>
                </a:cxn>
                <a:cxn ang="0">
                  <a:pos x="396" y="349"/>
                </a:cxn>
                <a:cxn ang="0">
                  <a:pos x="405" y="350"/>
                </a:cxn>
                <a:cxn ang="0">
                  <a:pos x="407" y="343"/>
                </a:cxn>
                <a:cxn ang="0">
                  <a:pos x="407" y="337"/>
                </a:cxn>
                <a:cxn ang="0">
                  <a:pos x="407" y="330"/>
                </a:cxn>
                <a:cxn ang="0">
                  <a:pos x="410" y="316"/>
                </a:cxn>
                <a:cxn ang="0">
                  <a:pos x="417" y="300"/>
                </a:cxn>
                <a:cxn ang="0">
                  <a:pos x="427" y="288"/>
                </a:cxn>
                <a:cxn ang="0">
                  <a:pos x="436" y="274"/>
                </a:cxn>
                <a:cxn ang="0">
                  <a:pos x="441" y="268"/>
                </a:cxn>
                <a:cxn ang="0">
                  <a:pos x="449" y="262"/>
                </a:cxn>
                <a:cxn ang="0">
                  <a:pos x="463" y="252"/>
                </a:cxn>
                <a:cxn ang="0">
                  <a:pos x="476" y="243"/>
                </a:cxn>
                <a:cxn ang="0">
                  <a:pos x="496" y="232"/>
                </a:cxn>
                <a:cxn ang="0">
                  <a:pos x="515" y="228"/>
                </a:cxn>
                <a:cxn ang="0">
                  <a:pos x="523" y="226"/>
                </a:cxn>
                <a:cxn ang="0">
                  <a:pos x="523" y="218"/>
                </a:cxn>
              </a:cxnLst>
              <a:rect l="0" t="0" r="r" b="b"/>
              <a:pathLst>
                <a:path w="524" h="354">
                  <a:moveTo>
                    <a:pt x="520" y="215"/>
                  </a:moveTo>
                  <a:lnTo>
                    <a:pt x="515" y="208"/>
                  </a:lnTo>
                  <a:lnTo>
                    <a:pt x="502" y="200"/>
                  </a:lnTo>
                  <a:lnTo>
                    <a:pt x="491" y="195"/>
                  </a:lnTo>
                  <a:lnTo>
                    <a:pt x="482" y="183"/>
                  </a:lnTo>
                  <a:lnTo>
                    <a:pt x="466" y="175"/>
                  </a:lnTo>
                  <a:lnTo>
                    <a:pt x="453" y="167"/>
                  </a:lnTo>
                  <a:lnTo>
                    <a:pt x="436" y="156"/>
                  </a:lnTo>
                  <a:lnTo>
                    <a:pt x="420" y="147"/>
                  </a:lnTo>
                  <a:lnTo>
                    <a:pt x="399" y="134"/>
                  </a:lnTo>
                  <a:lnTo>
                    <a:pt x="380" y="128"/>
                  </a:lnTo>
                  <a:lnTo>
                    <a:pt x="364" y="115"/>
                  </a:lnTo>
                  <a:lnTo>
                    <a:pt x="338" y="104"/>
                  </a:lnTo>
                  <a:lnTo>
                    <a:pt x="317" y="92"/>
                  </a:lnTo>
                  <a:lnTo>
                    <a:pt x="295" y="81"/>
                  </a:lnTo>
                  <a:lnTo>
                    <a:pt x="279" y="73"/>
                  </a:lnTo>
                  <a:lnTo>
                    <a:pt x="253" y="63"/>
                  </a:lnTo>
                  <a:lnTo>
                    <a:pt x="231" y="51"/>
                  </a:lnTo>
                  <a:lnTo>
                    <a:pt x="210" y="45"/>
                  </a:lnTo>
                  <a:lnTo>
                    <a:pt x="187" y="37"/>
                  </a:lnTo>
                  <a:lnTo>
                    <a:pt x="166" y="31"/>
                  </a:lnTo>
                  <a:lnTo>
                    <a:pt x="145" y="23"/>
                  </a:lnTo>
                  <a:lnTo>
                    <a:pt x="124" y="17"/>
                  </a:lnTo>
                  <a:lnTo>
                    <a:pt x="108" y="13"/>
                  </a:lnTo>
                  <a:lnTo>
                    <a:pt x="93" y="7"/>
                  </a:lnTo>
                  <a:lnTo>
                    <a:pt x="72" y="4"/>
                  </a:lnTo>
                  <a:lnTo>
                    <a:pt x="59" y="4"/>
                  </a:lnTo>
                  <a:lnTo>
                    <a:pt x="44" y="0"/>
                  </a:lnTo>
                  <a:lnTo>
                    <a:pt x="32" y="4"/>
                  </a:lnTo>
                  <a:lnTo>
                    <a:pt x="22" y="4"/>
                  </a:lnTo>
                  <a:lnTo>
                    <a:pt x="13" y="7"/>
                  </a:lnTo>
                  <a:lnTo>
                    <a:pt x="3" y="13"/>
                  </a:lnTo>
                  <a:lnTo>
                    <a:pt x="0" y="22"/>
                  </a:lnTo>
                  <a:lnTo>
                    <a:pt x="0" y="23"/>
                  </a:lnTo>
                  <a:lnTo>
                    <a:pt x="0" y="27"/>
                  </a:lnTo>
                  <a:lnTo>
                    <a:pt x="0" y="31"/>
                  </a:lnTo>
                  <a:lnTo>
                    <a:pt x="0" y="36"/>
                  </a:lnTo>
                  <a:lnTo>
                    <a:pt x="3" y="42"/>
                  </a:lnTo>
                  <a:lnTo>
                    <a:pt x="3" y="50"/>
                  </a:lnTo>
                  <a:lnTo>
                    <a:pt x="9" y="55"/>
                  </a:lnTo>
                  <a:lnTo>
                    <a:pt x="11" y="65"/>
                  </a:lnTo>
                  <a:lnTo>
                    <a:pt x="16" y="73"/>
                  </a:lnTo>
                  <a:lnTo>
                    <a:pt x="19" y="80"/>
                  </a:lnTo>
                  <a:lnTo>
                    <a:pt x="28" y="89"/>
                  </a:lnTo>
                  <a:lnTo>
                    <a:pt x="32" y="101"/>
                  </a:lnTo>
                  <a:lnTo>
                    <a:pt x="40" y="109"/>
                  </a:lnTo>
                  <a:lnTo>
                    <a:pt x="53" y="124"/>
                  </a:lnTo>
                  <a:lnTo>
                    <a:pt x="63" y="134"/>
                  </a:lnTo>
                  <a:lnTo>
                    <a:pt x="70" y="145"/>
                  </a:lnTo>
                  <a:lnTo>
                    <a:pt x="83" y="156"/>
                  </a:lnTo>
                  <a:lnTo>
                    <a:pt x="94" y="169"/>
                  </a:lnTo>
                  <a:lnTo>
                    <a:pt x="108" y="177"/>
                  </a:lnTo>
                  <a:lnTo>
                    <a:pt x="115" y="188"/>
                  </a:lnTo>
                  <a:lnTo>
                    <a:pt x="126" y="200"/>
                  </a:lnTo>
                  <a:lnTo>
                    <a:pt x="142" y="208"/>
                  </a:lnTo>
                  <a:lnTo>
                    <a:pt x="153" y="218"/>
                  </a:lnTo>
                  <a:lnTo>
                    <a:pt x="164" y="228"/>
                  </a:lnTo>
                  <a:lnTo>
                    <a:pt x="174" y="235"/>
                  </a:lnTo>
                  <a:lnTo>
                    <a:pt x="183" y="243"/>
                  </a:lnTo>
                  <a:lnTo>
                    <a:pt x="195" y="246"/>
                  </a:lnTo>
                  <a:lnTo>
                    <a:pt x="205" y="255"/>
                  </a:lnTo>
                  <a:lnTo>
                    <a:pt x="217" y="258"/>
                  </a:lnTo>
                  <a:lnTo>
                    <a:pt x="222" y="262"/>
                  </a:lnTo>
                  <a:lnTo>
                    <a:pt x="231" y="268"/>
                  </a:lnTo>
                  <a:lnTo>
                    <a:pt x="244" y="272"/>
                  </a:lnTo>
                  <a:lnTo>
                    <a:pt x="254" y="277"/>
                  </a:lnTo>
                  <a:lnTo>
                    <a:pt x="265" y="285"/>
                  </a:lnTo>
                  <a:lnTo>
                    <a:pt x="280" y="291"/>
                  </a:lnTo>
                  <a:lnTo>
                    <a:pt x="295" y="297"/>
                  </a:lnTo>
                  <a:lnTo>
                    <a:pt x="311" y="307"/>
                  </a:lnTo>
                  <a:lnTo>
                    <a:pt x="323" y="311"/>
                  </a:lnTo>
                  <a:lnTo>
                    <a:pt x="338" y="318"/>
                  </a:lnTo>
                  <a:lnTo>
                    <a:pt x="349" y="328"/>
                  </a:lnTo>
                  <a:lnTo>
                    <a:pt x="365" y="333"/>
                  </a:lnTo>
                  <a:lnTo>
                    <a:pt x="374" y="341"/>
                  </a:lnTo>
                  <a:lnTo>
                    <a:pt x="381" y="343"/>
                  </a:lnTo>
                  <a:lnTo>
                    <a:pt x="386" y="347"/>
                  </a:lnTo>
                  <a:lnTo>
                    <a:pt x="396" y="349"/>
                  </a:lnTo>
                  <a:lnTo>
                    <a:pt x="398" y="353"/>
                  </a:lnTo>
                  <a:lnTo>
                    <a:pt x="399" y="353"/>
                  </a:lnTo>
                  <a:lnTo>
                    <a:pt x="405" y="350"/>
                  </a:lnTo>
                  <a:lnTo>
                    <a:pt x="407" y="347"/>
                  </a:lnTo>
                  <a:lnTo>
                    <a:pt x="407" y="346"/>
                  </a:lnTo>
                  <a:lnTo>
                    <a:pt x="407" y="343"/>
                  </a:lnTo>
                  <a:lnTo>
                    <a:pt x="407" y="341"/>
                  </a:lnTo>
                  <a:lnTo>
                    <a:pt x="407" y="338"/>
                  </a:lnTo>
                  <a:lnTo>
                    <a:pt x="407" y="337"/>
                  </a:lnTo>
                  <a:lnTo>
                    <a:pt x="407" y="335"/>
                  </a:lnTo>
                  <a:lnTo>
                    <a:pt x="407" y="333"/>
                  </a:lnTo>
                  <a:lnTo>
                    <a:pt x="407" y="330"/>
                  </a:lnTo>
                  <a:lnTo>
                    <a:pt x="408" y="324"/>
                  </a:lnTo>
                  <a:lnTo>
                    <a:pt x="408" y="318"/>
                  </a:lnTo>
                  <a:lnTo>
                    <a:pt x="410" y="316"/>
                  </a:lnTo>
                  <a:lnTo>
                    <a:pt x="415" y="311"/>
                  </a:lnTo>
                  <a:lnTo>
                    <a:pt x="417" y="307"/>
                  </a:lnTo>
                  <a:lnTo>
                    <a:pt x="417" y="300"/>
                  </a:lnTo>
                  <a:lnTo>
                    <a:pt x="420" y="296"/>
                  </a:lnTo>
                  <a:lnTo>
                    <a:pt x="425" y="291"/>
                  </a:lnTo>
                  <a:lnTo>
                    <a:pt x="427" y="288"/>
                  </a:lnTo>
                  <a:lnTo>
                    <a:pt x="429" y="282"/>
                  </a:lnTo>
                  <a:lnTo>
                    <a:pt x="435" y="277"/>
                  </a:lnTo>
                  <a:lnTo>
                    <a:pt x="436" y="274"/>
                  </a:lnTo>
                  <a:lnTo>
                    <a:pt x="439" y="270"/>
                  </a:lnTo>
                  <a:lnTo>
                    <a:pt x="439" y="268"/>
                  </a:lnTo>
                  <a:lnTo>
                    <a:pt x="441" y="268"/>
                  </a:lnTo>
                  <a:lnTo>
                    <a:pt x="444" y="264"/>
                  </a:lnTo>
                  <a:lnTo>
                    <a:pt x="447" y="262"/>
                  </a:lnTo>
                  <a:lnTo>
                    <a:pt x="449" y="262"/>
                  </a:lnTo>
                  <a:lnTo>
                    <a:pt x="453" y="258"/>
                  </a:lnTo>
                  <a:lnTo>
                    <a:pt x="456" y="257"/>
                  </a:lnTo>
                  <a:lnTo>
                    <a:pt x="463" y="252"/>
                  </a:lnTo>
                  <a:lnTo>
                    <a:pt x="465" y="250"/>
                  </a:lnTo>
                  <a:lnTo>
                    <a:pt x="472" y="246"/>
                  </a:lnTo>
                  <a:lnTo>
                    <a:pt x="476" y="243"/>
                  </a:lnTo>
                  <a:lnTo>
                    <a:pt x="484" y="237"/>
                  </a:lnTo>
                  <a:lnTo>
                    <a:pt x="491" y="235"/>
                  </a:lnTo>
                  <a:lnTo>
                    <a:pt x="496" y="232"/>
                  </a:lnTo>
                  <a:lnTo>
                    <a:pt x="506" y="228"/>
                  </a:lnTo>
                  <a:lnTo>
                    <a:pt x="510" y="228"/>
                  </a:lnTo>
                  <a:lnTo>
                    <a:pt x="515" y="228"/>
                  </a:lnTo>
                  <a:lnTo>
                    <a:pt x="517" y="228"/>
                  </a:lnTo>
                  <a:lnTo>
                    <a:pt x="520" y="226"/>
                  </a:lnTo>
                  <a:lnTo>
                    <a:pt x="523" y="226"/>
                  </a:lnTo>
                  <a:lnTo>
                    <a:pt x="523" y="223"/>
                  </a:lnTo>
                  <a:lnTo>
                    <a:pt x="523" y="219"/>
                  </a:lnTo>
                  <a:lnTo>
                    <a:pt x="523" y="218"/>
                  </a:lnTo>
                  <a:lnTo>
                    <a:pt x="520" y="217"/>
                  </a:lnTo>
                  <a:lnTo>
                    <a:pt x="520" y="215"/>
                  </a:lnTo>
                </a:path>
              </a:pathLst>
            </a:custGeom>
            <a:solidFill>
              <a:schemeClr val="bg2"/>
            </a:solidFill>
            <a:ln w="12700" cap="rnd" cmpd="sng">
              <a:solidFill>
                <a:schemeClr val="bg2"/>
              </a:solidFill>
              <a:prstDash val="solid"/>
              <a:round/>
              <a:headEnd type="none" w="sm" len="sm"/>
              <a:tailEnd type="none" w="sm" len="sm"/>
            </a:ln>
            <a:effectLst/>
          </p:spPr>
          <p:txBody>
            <a:bodyPr/>
            <a:lstStyle/>
            <a:p>
              <a:pPr>
                <a:defRPr/>
              </a:pPr>
              <a:endParaRPr lang="en-US">
                <a:latin typeface="+mn-lt"/>
              </a:endParaRPr>
            </a:p>
          </p:txBody>
        </p:sp>
        <p:sp>
          <p:nvSpPr>
            <p:cNvPr id="27" name="Freeform 1129"/>
            <p:cNvSpPr>
              <a:spLocks/>
            </p:cNvSpPr>
            <p:nvPr/>
          </p:nvSpPr>
          <p:spPr bwMode="auto">
            <a:xfrm>
              <a:off x="3328" y="3100"/>
              <a:ext cx="491" cy="333"/>
            </a:xfrm>
            <a:custGeom>
              <a:avLst/>
              <a:gdLst/>
              <a:ahLst/>
              <a:cxnLst>
                <a:cxn ang="0">
                  <a:pos x="511" y="204"/>
                </a:cxn>
                <a:cxn ang="0">
                  <a:pos x="474" y="179"/>
                </a:cxn>
                <a:cxn ang="0">
                  <a:pos x="427" y="150"/>
                </a:cxn>
                <a:cxn ang="0">
                  <a:pos x="370" y="117"/>
                </a:cxn>
                <a:cxn ang="0">
                  <a:pos x="300" y="84"/>
                </a:cxn>
                <a:cxn ang="0">
                  <a:pos x="235" y="52"/>
                </a:cxn>
                <a:cxn ang="0">
                  <a:pos x="169" y="32"/>
                </a:cxn>
                <a:cxn ang="0">
                  <a:pos x="109" y="13"/>
                </a:cxn>
                <a:cxn ang="0">
                  <a:pos x="59" y="4"/>
                </a:cxn>
                <a:cxn ang="0">
                  <a:pos x="22" y="4"/>
                </a:cxn>
                <a:cxn ang="0">
                  <a:pos x="0" y="22"/>
                </a:cxn>
                <a:cxn ang="0">
                  <a:pos x="0" y="32"/>
                </a:cxn>
                <a:cxn ang="0">
                  <a:pos x="3" y="51"/>
                </a:cxn>
                <a:cxn ang="0">
                  <a:pos x="17" y="74"/>
                </a:cxn>
                <a:cxn ang="0">
                  <a:pos x="32" y="103"/>
                </a:cxn>
                <a:cxn ang="0">
                  <a:pos x="64" y="137"/>
                </a:cxn>
                <a:cxn ang="0">
                  <a:pos x="96" y="173"/>
                </a:cxn>
                <a:cxn ang="0">
                  <a:pos x="129" y="204"/>
                </a:cxn>
                <a:cxn ang="0">
                  <a:pos x="167" y="231"/>
                </a:cxn>
                <a:cxn ang="0">
                  <a:pos x="198" y="251"/>
                </a:cxn>
                <a:cxn ang="0">
                  <a:pos x="226" y="268"/>
                </a:cxn>
                <a:cxn ang="0">
                  <a:pos x="258" y="283"/>
                </a:cxn>
                <a:cxn ang="0">
                  <a:pos x="300" y="303"/>
                </a:cxn>
                <a:cxn ang="0">
                  <a:pos x="344" y="325"/>
                </a:cxn>
                <a:cxn ang="0">
                  <a:pos x="381" y="348"/>
                </a:cxn>
                <a:cxn ang="0">
                  <a:pos x="402" y="356"/>
                </a:cxn>
                <a:cxn ang="0">
                  <a:pos x="412" y="357"/>
                </a:cxn>
                <a:cxn ang="0">
                  <a:pos x="413" y="349"/>
                </a:cxn>
                <a:cxn ang="0">
                  <a:pos x="413" y="344"/>
                </a:cxn>
                <a:cxn ang="0">
                  <a:pos x="413" y="336"/>
                </a:cxn>
                <a:cxn ang="0">
                  <a:pos x="418" y="323"/>
                </a:cxn>
                <a:cxn ang="0">
                  <a:pos x="425" y="306"/>
                </a:cxn>
                <a:cxn ang="0">
                  <a:pos x="434" y="294"/>
                </a:cxn>
                <a:cxn ang="0">
                  <a:pos x="443" y="280"/>
                </a:cxn>
                <a:cxn ang="0">
                  <a:pos x="448" y="273"/>
                </a:cxn>
                <a:cxn ang="0">
                  <a:pos x="457" y="268"/>
                </a:cxn>
                <a:cxn ang="0">
                  <a:pos x="470" y="257"/>
                </a:cxn>
                <a:cxn ang="0">
                  <a:pos x="484" y="247"/>
                </a:cxn>
                <a:cxn ang="0">
                  <a:pos x="505" y="236"/>
                </a:cxn>
                <a:cxn ang="0">
                  <a:pos x="524" y="231"/>
                </a:cxn>
                <a:cxn ang="0">
                  <a:pos x="532" y="230"/>
                </a:cxn>
                <a:cxn ang="0">
                  <a:pos x="532" y="223"/>
                </a:cxn>
              </a:cxnLst>
              <a:rect l="0" t="0" r="r" b="b"/>
              <a:pathLst>
                <a:path w="533" h="361">
                  <a:moveTo>
                    <a:pt x="529" y="220"/>
                  </a:moveTo>
                  <a:lnTo>
                    <a:pt x="524" y="212"/>
                  </a:lnTo>
                  <a:lnTo>
                    <a:pt x="511" y="204"/>
                  </a:lnTo>
                  <a:lnTo>
                    <a:pt x="500" y="199"/>
                  </a:lnTo>
                  <a:lnTo>
                    <a:pt x="490" y="186"/>
                  </a:lnTo>
                  <a:lnTo>
                    <a:pt x="474" y="179"/>
                  </a:lnTo>
                  <a:lnTo>
                    <a:pt x="461" y="170"/>
                  </a:lnTo>
                  <a:lnTo>
                    <a:pt x="443" y="159"/>
                  </a:lnTo>
                  <a:lnTo>
                    <a:pt x="427" y="150"/>
                  </a:lnTo>
                  <a:lnTo>
                    <a:pt x="406" y="137"/>
                  </a:lnTo>
                  <a:lnTo>
                    <a:pt x="387" y="131"/>
                  </a:lnTo>
                  <a:lnTo>
                    <a:pt x="370" y="117"/>
                  </a:lnTo>
                  <a:lnTo>
                    <a:pt x="344" y="106"/>
                  </a:lnTo>
                  <a:lnTo>
                    <a:pt x="323" y="94"/>
                  </a:lnTo>
                  <a:lnTo>
                    <a:pt x="300" y="84"/>
                  </a:lnTo>
                  <a:lnTo>
                    <a:pt x="283" y="74"/>
                  </a:lnTo>
                  <a:lnTo>
                    <a:pt x="257" y="64"/>
                  </a:lnTo>
                  <a:lnTo>
                    <a:pt x="235" y="52"/>
                  </a:lnTo>
                  <a:lnTo>
                    <a:pt x="214" y="46"/>
                  </a:lnTo>
                  <a:lnTo>
                    <a:pt x="189" y="38"/>
                  </a:lnTo>
                  <a:lnTo>
                    <a:pt x="169" y="32"/>
                  </a:lnTo>
                  <a:lnTo>
                    <a:pt x="148" y="24"/>
                  </a:lnTo>
                  <a:lnTo>
                    <a:pt x="126" y="17"/>
                  </a:lnTo>
                  <a:lnTo>
                    <a:pt x="109" y="13"/>
                  </a:lnTo>
                  <a:lnTo>
                    <a:pt x="95" y="7"/>
                  </a:lnTo>
                  <a:lnTo>
                    <a:pt x="73" y="4"/>
                  </a:lnTo>
                  <a:lnTo>
                    <a:pt x="59" y="4"/>
                  </a:lnTo>
                  <a:lnTo>
                    <a:pt x="45" y="0"/>
                  </a:lnTo>
                  <a:lnTo>
                    <a:pt x="32" y="4"/>
                  </a:lnTo>
                  <a:lnTo>
                    <a:pt x="22" y="4"/>
                  </a:lnTo>
                  <a:lnTo>
                    <a:pt x="13" y="8"/>
                  </a:lnTo>
                  <a:lnTo>
                    <a:pt x="3" y="13"/>
                  </a:lnTo>
                  <a:lnTo>
                    <a:pt x="0" y="22"/>
                  </a:lnTo>
                  <a:lnTo>
                    <a:pt x="0" y="24"/>
                  </a:lnTo>
                  <a:lnTo>
                    <a:pt x="0" y="28"/>
                  </a:lnTo>
                  <a:lnTo>
                    <a:pt x="0" y="32"/>
                  </a:lnTo>
                  <a:lnTo>
                    <a:pt x="0" y="36"/>
                  </a:lnTo>
                  <a:lnTo>
                    <a:pt x="3" y="43"/>
                  </a:lnTo>
                  <a:lnTo>
                    <a:pt x="3" y="51"/>
                  </a:lnTo>
                  <a:lnTo>
                    <a:pt x="9" y="57"/>
                  </a:lnTo>
                  <a:lnTo>
                    <a:pt x="11" y="66"/>
                  </a:lnTo>
                  <a:lnTo>
                    <a:pt x="17" y="74"/>
                  </a:lnTo>
                  <a:lnTo>
                    <a:pt x="19" y="81"/>
                  </a:lnTo>
                  <a:lnTo>
                    <a:pt x="28" y="91"/>
                  </a:lnTo>
                  <a:lnTo>
                    <a:pt x="32" y="103"/>
                  </a:lnTo>
                  <a:lnTo>
                    <a:pt x="40" y="111"/>
                  </a:lnTo>
                  <a:lnTo>
                    <a:pt x="54" y="126"/>
                  </a:lnTo>
                  <a:lnTo>
                    <a:pt x="64" y="137"/>
                  </a:lnTo>
                  <a:lnTo>
                    <a:pt x="71" y="148"/>
                  </a:lnTo>
                  <a:lnTo>
                    <a:pt x="85" y="159"/>
                  </a:lnTo>
                  <a:lnTo>
                    <a:pt x="96" y="173"/>
                  </a:lnTo>
                  <a:lnTo>
                    <a:pt x="109" y="180"/>
                  </a:lnTo>
                  <a:lnTo>
                    <a:pt x="118" y="192"/>
                  </a:lnTo>
                  <a:lnTo>
                    <a:pt x="129" y="204"/>
                  </a:lnTo>
                  <a:lnTo>
                    <a:pt x="144" y="212"/>
                  </a:lnTo>
                  <a:lnTo>
                    <a:pt x="156" y="223"/>
                  </a:lnTo>
                  <a:lnTo>
                    <a:pt x="167" y="231"/>
                  </a:lnTo>
                  <a:lnTo>
                    <a:pt x="177" y="239"/>
                  </a:lnTo>
                  <a:lnTo>
                    <a:pt x="187" y="247"/>
                  </a:lnTo>
                  <a:lnTo>
                    <a:pt x="198" y="251"/>
                  </a:lnTo>
                  <a:lnTo>
                    <a:pt x="208" y="260"/>
                  </a:lnTo>
                  <a:lnTo>
                    <a:pt x="220" y="264"/>
                  </a:lnTo>
                  <a:lnTo>
                    <a:pt x="226" y="268"/>
                  </a:lnTo>
                  <a:lnTo>
                    <a:pt x="235" y="273"/>
                  </a:lnTo>
                  <a:lnTo>
                    <a:pt x="248" y="276"/>
                  </a:lnTo>
                  <a:lnTo>
                    <a:pt x="258" y="283"/>
                  </a:lnTo>
                  <a:lnTo>
                    <a:pt x="270" y="291"/>
                  </a:lnTo>
                  <a:lnTo>
                    <a:pt x="286" y="297"/>
                  </a:lnTo>
                  <a:lnTo>
                    <a:pt x="300" y="303"/>
                  </a:lnTo>
                  <a:lnTo>
                    <a:pt x="316" y="314"/>
                  </a:lnTo>
                  <a:lnTo>
                    <a:pt x="328" y="318"/>
                  </a:lnTo>
                  <a:lnTo>
                    <a:pt x="344" y="325"/>
                  </a:lnTo>
                  <a:lnTo>
                    <a:pt x="356" y="334"/>
                  </a:lnTo>
                  <a:lnTo>
                    <a:pt x="371" y="340"/>
                  </a:lnTo>
                  <a:lnTo>
                    <a:pt x="381" y="348"/>
                  </a:lnTo>
                  <a:lnTo>
                    <a:pt x="388" y="349"/>
                  </a:lnTo>
                  <a:lnTo>
                    <a:pt x="393" y="354"/>
                  </a:lnTo>
                  <a:lnTo>
                    <a:pt x="402" y="356"/>
                  </a:lnTo>
                  <a:lnTo>
                    <a:pt x="404" y="360"/>
                  </a:lnTo>
                  <a:lnTo>
                    <a:pt x="406" y="360"/>
                  </a:lnTo>
                  <a:lnTo>
                    <a:pt x="412" y="357"/>
                  </a:lnTo>
                  <a:lnTo>
                    <a:pt x="413" y="354"/>
                  </a:lnTo>
                  <a:lnTo>
                    <a:pt x="413" y="352"/>
                  </a:lnTo>
                  <a:lnTo>
                    <a:pt x="413" y="349"/>
                  </a:lnTo>
                  <a:lnTo>
                    <a:pt x="413" y="348"/>
                  </a:lnTo>
                  <a:lnTo>
                    <a:pt x="413" y="345"/>
                  </a:lnTo>
                  <a:lnTo>
                    <a:pt x="413" y="344"/>
                  </a:lnTo>
                  <a:lnTo>
                    <a:pt x="413" y="342"/>
                  </a:lnTo>
                  <a:lnTo>
                    <a:pt x="413" y="340"/>
                  </a:lnTo>
                  <a:lnTo>
                    <a:pt x="413" y="336"/>
                  </a:lnTo>
                  <a:lnTo>
                    <a:pt x="414" y="330"/>
                  </a:lnTo>
                  <a:lnTo>
                    <a:pt x="414" y="325"/>
                  </a:lnTo>
                  <a:lnTo>
                    <a:pt x="418" y="323"/>
                  </a:lnTo>
                  <a:lnTo>
                    <a:pt x="422" y="318"/>
                  </a:lnTo>
                  <a:lnTo>
                    <a:pt x="425" y="314"/>
                  </a:lnTo>
                  <a:lnTo>
                    <a:pt x="425" y="306"/>
                  </a:lnTo>
                  <a:lnTo>
                    <a:pt x="427" y="301"/>
                  </a:lnTo>
                  <a:lnTo>
                    <a:pt x="432" y="297"/>
                  </a:lnTo>
                  <a:lnTo>
                    <a:pt x="434" y="294"/>
                  </a:lnTo>
                  <a:lnTo>
                    <a:pt x="437" y="288"/>
                  </a:lnTo>
                  <a:lnTo>
                    <a:pt x="442" y="283"/>
                  </a:lnTo>
                  <a:lnTo>
                    <a:pt x="443" y="280"/>
                  </a:lnTo>
                  <a:lnTo>
                    <a:pt x="447" y="276"/>
                  </a:lnTo>
                  <a:lnTo>
                    <a:pt x="447" y="273"/>
                  </a:lnTo>
                  <a:lnTo>
                    <a:pt x="448" y="273"/>
                  </a:lnTo>
                  <a:lnTo>
                    <a:pt x="451" y="269"/>
                  </a:lnTo>
                  <a:lnTo>
                    <a:pt x="455" y="268"/>
                  </a:lnTo>
                  <a:lnTo>
                    <a:pt x="457" y="268"/>
                  </a:lnTo>
                  <a:lnTo>
                    <a:pt x="461" y="264"/>
                  </a:lnTo>
                  <a:lnTo>
                    <a:pt x="464" y="261"/>
                  </a:lnTo>
                  <a:lnTo>
                    <a:pt x="470" y="257"/>
                  </a:lnTo>
                  <a:lnTo>
                    <a:pt x="474" y="254"/>
                  </a:lnTo>
                  <a:lnTo>
                    <a:pt x="480" y="251"/>
                  </a:lnTo>
                  <a:lnTo>
                    <a:pt x="484" y="247"/>
                  </a:lnTo>
                  <a:lnTo>
                    <a:pt x="493" y="242"/>
                  </a:lnTo>
                  <a:lnTo>
                    <a:pt x="499" y="239"/>
                  </a:lnTo>
                  <a:lnTo>
                    <a:pt x="505" y="236"/>
                  </a:lnTo>
                  <a:lnTo>
                    <a:pt x="515" y="231"/>
                  </a:lnTo>
                  <a:lnTo>
                    <a:pt x="519" y="231"/>
                  </a:lnTo>
                  <a:lnTo>
                    <a:pt x="524" y="231"/>
                  </a:lnTo>
                  <a:lnTo>
                    <a:pt x="526" y="231"/>
                  </a:lnTo>
                  <a:lnTo>
                    <a:pt x="529" y="230"/>
                  </a:lnTo>
                  <a:lnTo>
                    <a:pt x="532" y="230"/>
                  </a:lnTo>
                  <a:lnTo>
                    <a:pt x="532" y="228"/>
                  </a:lnTo>
                  <a:lnTo>
                    <a:pt x="532" y="224"/>
                  </a:lnTo>
                  <a:lnTo>
                    <a:pt x="532" y="223"/>
                  </a:lnTo>
                  <a:lnTo>
                    <a:pt x="529" y="221"/>
                  </a:lnTo>
                  <a:lnTo>
                    <a:pt x="529" y="220"/>
                  </a:lnTo>
                </a:path>
              </a:pathLst>
            </a:custGeom>
            <a:noFill/>
            <a:ln w="12700" cap="rnd" cmpd="sng">
              <a:solidFill>
                <a:srgbClr val="000000"/>
              </a:solidFill>
              <a:prstDash val="solid"/>
              <a:round/>
              <a:headEnd type="none" w="sm" len="sm"/>
              <a:tailEnd type="none" w="sm" len="sm"/>
            </a:ln>
            <a:effectLst/>
          </p:spPr>
          <p:txBody>
            <a:bodyPr/>
            <a:lstStyle/>
            <a:p>
              <a:pPr>
                <a:defRPr/>
              </a:pPr>
              <a:endParaRPr lang="en-US">
                <a:latin typeface="+mn-lt"/>
              </a:endParaRPr>
            </a:p>
          </p:txBody>
        </p:sp>
        <p:sp>
          <p:nvSpPr>
            <p:cNvPr id="28" name="Freeform 1130"/>
            <p:cNvSpPr>
              <a:spLocks/>
            </p:cNvSpPr>
            <p:nvPr/>
          </p:nvSpPr>
          <p:spPr bwMode="auto">
            <a:xfrm>
              <a:off x="3351" y="3142"/>
              <a:ext cx="436" cy="193"/>
            </a:xfrm>
            <a:custGeom>
              <a:avLst/>
              <a:gdLst/>
              <a:ahLst/>
              <a:cxnLst>
                <a:cxn ang="0">
                  <a:pos x="84" y="17"/>
                </a:cxn>
                <a:cxn ang="0">
                  <a:pos x="61" y="7"/>
                </a:cxn>
                <a:cxn ang="0">
                  <a:pos x="40" y="5"/>
                </a:cxn>
                <a:cxn ang="0">
                  <a:pos x="20" y="0"/>
                </a:cxn>
                <a:cxn ang="0">
                  <a:pos x="4" y="5"/>
                </a:cxn>
                <a:cxn ang="0">
                  <a:pos x="1" y="11"/>
                </a:cxn>
                <a:cxn ang="0">
                  <a:pos x="7" y="28"/>
                </a:cxn>
                <a:cxn ang="0">
                  <a:pos x="24" y="38"/>
                </a:cxn>
                <a:cxn ang="0">
                  <a:pos x="43" y="54"/>
                </a:cxn>
                <a:cxn ang="0">
                  <a:pos x="59" y="62"/>
                </a:cxn>
                <a:cxn ang="0">
                  <a:pos x="68" y="66"/>
                </a:cxn>
                <a:cxn ang="0">
                  <a:pos x="78" y="82"/>
                </a:cxn>
                <a:cxn ang="0">
                  <a:pos x="99" y="99"/>
                </a:cxn>
                <a:cxn ang="0">
                  <a:pos x="129" y="120"/>
                </a:cxn>
                <a:cxn ang="0">
                  <a:pos x="153" y="140"/>
                </a:cxn>
                <a:cxn ang="0">
                  <a:pos x="170" y="153"/>
                </a:cxn>
                <a:cxn ang="0">
                  <a:pos x="180" y="160"/>
                </a:cxn>
                <a:cxn ang="0">
                  <a:pos x="201" y="175"/>
                </a:cxn>
                <a:cxn ang="0">
                  <a:pos x="220" y="187"/>
                </a:cxn>
                <a:cxn ang="0">
                  <a:pos x="239" y="196"/>
                </a:cxn>
                <a:cxn ang="0">
                  <a:pos x="255" y="203"/>
                </a:cxn>
                <a:cxn ang="0">
                  <a:pos x="272" y="207"/>
                </a:cxn>
                <a:cxn ang="0">
                  <a:pos x="291" y="207"/>
                </a:cxn>
                <a:cxn ang="0">
                  <a:pos x="302" y="207"/>
                </a:cxn>
                <a:cxn ang="0">
                  <a:pos x="321" y="203"/>
                </a:cxn>
                <a:cxn ang="0">
                  <a:pos x="332" y="198"/>
                </a:cxn>
                <a:cxn ang="0">
                  <a:pos x="347" y="198"/>
                </a:cxn>
                <a:cxn ang="0">
                  <a:pos x="368" y="198"/>
                </a:cxn>
                <a:cxn ang="0">
                  <a:pos x="390" y="196"/>
                </a:cxn>
                <a:cxn ang="0">
                  <a:pos x="401" y="198"/>
                </a:cxn>
                <a:cxn ang="0">
                  <a:pos x="405" y="196"/>
                </a:cxn>
                <a:cxn ang="0">
                  <a:pos x="414" y="194"/>
                </a:cxn>
                <a:cxn ang="0">
                  <a:pos x="429" y="192"/>
                </a:cxn>
                <a:cxn ang="0">
                  <a:pos x="442" y="192"/>
                </a:cxn>
                <a:cxn ang="0">
                  <a:pos x="459" y="189"/>
                </a:cxn>
                <a:cxn ang="0">
                  <a:pos x="470" y="181"/>
                </a:cxn>
                <a:cxn ang="0">
                  <a:pos x="470" y="180"/>
                </a:cxn>
                <a:cxn ang="0">
                  <a:pos x="457" y="171"/>
                </a:cxn>
                <a:cxn ang="0">
                  <a:pos x="426" y="160"/>
                </a:cxn>
                <a:cxn ang="0">
                  <a:pos x="386" y="144"/>
                </a:cxn>
                <a:cxn ang="0">
                  <a:pos x="340" y="125"/>
                </a:cxn>
                <a:cxn ang="0">
                  <a:pos x="285" y="103"/>
                </a:cxn>
                <a:cxn ang="0">
                  <a:pos x="232" y="82"/>
                </a:cxn>
                <a:cxn ang="0">
                  <a:pos x="180" y="60"/>
                </a:cxn>
                <a:cxn ang="0">
                  <a:pos x="137" y="41"/>
                </a:cxn>
                <a:cxn ang="0">
                  <a:pos x="103" y="28"/>
                </a:cxn>
                <a:cxn ang="0">
                  <a:pos x="90" y="19"/>
                </a:cxn>
              </a:cxnLst>
              <a:rect l="0" t="0" r="r" b="b"/>
              <a:pathLst>
                <a:path w="473" h="209">
                  <a:moveTo>
                    <a:pt x="88" y="19"/>
                  </a:moveTo>
                  <a:lnTo>
                    <a:pt x="85" y="17"/>
                  </a:lnTo>
                  <a:lnTo>
                    <a:pt x="84" y="17"/>
                  </a:lnTo>
                  <a:lnTo>
                    <a:pt x="76" y="17"/>
                  </a:lnTo>
                  <a:lnTo>
                    <a:pt x="69" y="11"/>
                  </a:lnTo>
                  <a:lnTo>
                    <a:pt x="61" y="7"/>
                  </a:lnTo>
                  <a:lnTo>
                    <a:pt x="55" y="6"/>
                  </a:lnTo>
                  <a:lnTo>
                    <a:pt x="48" y="5"/>
                  </a:lnTo>
                  <a:lnTo>
                    <a:pt x="40" y="5"/>
                  </a:lnTo>
                  <a:lnTo>
                    <a:pt x="34" y="4"/>
                  </a:lnTo>
                  <a:lnTo>
                    <a:pt x="24" y="2"/>
                  </a:lnTo>
                  <a:lnTo>
                    <a:pt x="20" y="0"/>
                  </a:lnTo>
                  <a:lnTo>
                    <a:pt x="10" y="0"/>
                  </a:lnTo>
                  <a:lnTo>
                    <a:pt x="5" y="2"/>
                  </a:lnTo>
                  <a:lnTo>
                    <a:pt x="4" y="5"/>
                  </a:lnTo>
                  <a:lnTo>
                    <a:pt x="1" y="5"/>
                  </a:lnTo>
                  <a:lnTo>
                    <a:pt x="0" y="6"/>
                  </a:lnTo>
                  <a:lnTo>
                    <a:pt x="1" y="11"/>
                  </a:lnTo>
                  <a:lnTo>
                    <a:pt x="1" y="17"/>
                  </a:lnTo>
                  <a:lnTo>
                    <a:pt x="4" y="24"/>
                  </a:lnTo>
                  <a:lnTo>
                    <a:pt x="7" y="28"/>
                  </a:lnTo>
                  <a:lnTo>
                    <a:pt x="14" y="32"/>
                  </a:lnTo>
                  <a:lnTo>
                    <a:pt x="20" y="34"/>
                  </a:lnTo>
                  <a:lnTo>
                    <a:pt x="24" y="38"/>
                  </a:lnTo>
                  <a:lnTo>
                    <a:pt x="34" y="43"/>
                  </a:lnTo>
                  <a:lnTo>
                    <a:pt x="34" y="47"/>
                  </a:lnTo>
                  <a:lnTo>
                    <a:pt x="43" y="54"/>
                  </a:lnTo>
                  <a:lnTo>
                    <a:pt x="48" y="55"/>
                  </a:lnTo>
                  <a:lnTo>
                    <a:pt x="52" y="59"/>
                  </a:lnTo>
                  <a:lnTo>
                    <a:pt x="59" y="62"/>
                  </a:lnTo>
                  <a:lnTo>
                    <a:pt x="61" y="63"/>
                  </a:lnTo>
                  <a:lnTo>
                    <a:pt x="68" y="63"/>
                  </a:lnTo>
                  <a:lnTo>
                    <a:pt x="68" y="66"/>
                  </a:lnTo>
                  <a:lnTo>
                    <a:pt x="69" y="69"/>
                  </a:lnTo>
                  <a:lnTo>
                    <a:pt x="72" y="75"/>
                  </a:lnTo>
                  <a:lnTo>
                    <a:pt x="78" y="82"/>
                  </a:lnTo>
                  <a:lnTo>
                    <a:pt x="86" y="85"/>
                  </a:lnTo>
                  <a:lnTo>
                    <a:pt x="91" y="88"/>
                  </a:lnTo>
                  <a:lnTo>
                    <a:pt x="99" y="99"/>
                  </a:lnTo>
                  <a:lnTo>
                    <a:pt x="110" y="106"/>
                  </a:lnTo>
                  <a:lnTo>
                    <a:pt x="120" y="111"/>
                  </a:lnTo>
                  <a:lnTo>
                    <a:pt x="129" y="120"/>
                  </a:lnTo>
                  <a:lnTo>
                    <a:pt x="140" y="128"/>
                  </a:lnTo>
                  <a:lnTo>
                    <a:pt x="150" y="133"/>
                  </a:lnTo>
                  <a:lnTo>
                    <a:pt x="153" y="140"/>
                  </a:lnTo>
                  <a:lnTo>
                    <a:pt x="162" y="145"/>
                  </a:lnTo>
                  <a:lnTo>
                    <a:pt x="165" y="150"/>
                  </a:lnTo>
                  <a:lnTo>
                    <a:pt x="170" y="153"/>
                  </a:lnTo>
                  <a:lnTo>
                    <a:pt x="171" y="153"/>
                  </a:lnTo>
                  <a:lnTo>
                    <a:pt x="177" y="157"/>
                  </a:lnTo>
                  <a:lnTo>
                    <a:pt x="180" y="160"/>
                  </a:lnTo>
                  <a:lnTo>
                    <a:pt x="190" y="168"/>
                  </a:lnTo>
                  <a:lnTo>
                    <a:pt x="193" y="170"/>
                  </a:lnTo>
                  <a:lnTo>
                    <a:pt x="201" y="175"/>
                  </a:lnTo>
                  <a:lnTo>
                    <a:pt x="207" y="178"/>
                  </a:lnTo>
                  <a:lnTo>
                    <a:pt x="215" y="181"/>
                  </a:lnTo>
                  <a:lnTo>
                    <a:pt x="220" y="187"/>
                  </a:lnTo>
                  <a:lnTo>
                    <a:pt x="227" y="189"/>
                  </a:lnTo>
                  <a:lnTo>
                    <a:pt x="232" y="194"/>
                  </a:lnTo>
                  <a:lnTo>
                    <a:pt x="239" y="196"/>
                  </a:lnTo>
                  <a:lnTo>
                    <a:pt x="245" y="198"/>
                  </a:lnTo>
                  <a:lnTo>
                    <a:pt x="254" y="203"/>
                  </a:lnTo>
                  <a:lnTo>
                    <a:pt x="255" y="203"/>
                  </a:lnTo>
                  <a:lnTo>
                    <a:pt x="262" y="207"/>
                  </a:lnTo>
                  <a:lnTo>
                    <a:pt x="266" y="207"/>
                  </a:lnTo>
                  <a:lnTo>
                    <a:pt x="272" y="207"/>
                  </a:lnTo>
                  <a:lnTo>
                    <a:pt x="277" y="208"/>
                  </a:lnTo>
                  <a:lnTo>
                    <a:pt x="283" y="208"/>
                  </a:lnTo>
                  <a:lnTo>
                    <a:pt x="291" y="207"/>
                  </a:lnTo>
                  <a:lnTo>
                    <a:pt x="293" y="207"/>
                  </a:lnTo>
                  <a:lnTo>
                    <a:pt x="298" y="207"/>
                  </a:lnTo>
                  <a:lnTo>
                    <a:pt x="302" y="207"/>
                  </a:lnTo>
                  <a:lnTo>
                    <a:pt x="314" y="203"/>
                  </a:lnTo>
                  <a:lnTo>
                    <a:pt x="319" y="203"/>
                  </a:lnTo>
                  <a:lnTo>
                    <a:pt x="321" y="203"/>
                  </a:lnTo>
                  <a:lnTo>
                    <a:pt x="325" y="203"/>
                  </a:lnTo>
                  <a:lnTo>
                    <a:pt x="331" y="202"/>
                  </a:lnTo>
                  <a:lnTo>
                    <a:pt x="332" y="198"/>
                  </a:lnTo>
                  <a:lnTo>
                    <a:pt x="340" y="198"/>
                  </a:lnTo>
                  <a:lnTo>
                    <a:pt x="342" y="198"/>
                  </a:lnTo>
                  <a:lnTo>
                    <a:pt x="347" y="198"/>
                  </a:lnTo>
                  <a:lnTo>
                    <a:pt x="354" y="198"/>
                  </a:lnTo>
                  <a:lnTo>
                    <a:pt x="358" y="198"/>
                  </a:lnTo>
                  <a:lnTo>
                    <a:pt x="368" y="198"/>
                  </a:lnTo>
                  <a:lnTo>
                    <a:pt x="373" y="196"/>
                  </a:lnTo>
                  <a:lnTo>
                    <a:pt x="383" y="196"/>
                  </a:lnTo>
                  <a:lnTo>
                    <a:pt x="390" y="196"/>
                  </a:lnTo>
                  <a:lnTo>
                    <a:pt x="393" y="198"/>
                  </a:lnTo>
                  <a:lnTo>
                    <a:pt x="398" y="198"/>
                  </a:lnTo>
                  <a:lnTo>
                    <a:pt x="401" y="198"/>
                  </a:lnTo>
                  <a:lnTo>
                    <a:pt x="402" y="198"/>
                  </a:lnTo>
                  <a:lnTo>
                    <a:pt x="402" y="196"/>
                  </a:lnTo>
                  <a:lnTo>
                    <a:pt x="405" y="196"/>
                  </a:lnTo>
                  <a:lnTo>
                    <a:pt x="410" y="196"/>
                  </a:lnTo>
                  <a:lnTo>
                    <a:pt x="410" y="194"/>
                  </a:lnTo>
                  <a:lnTo>
                    <a:pt x="414" y="194"/>
                  </a:lnTo>
                  <a:lnTo>
                    <a:pt x="420" y="194"/>
                  </a:lnTo>
                  <a:lnTo>
                    <a:pt x="424" y="192"/>
                  </a:lnTo>
                  <a:lnTo>
                    <a:pt x="429" y="192"/>
                  </a:lnTo>
                  <a:lnTo>
                    <a:pt x="432" y="192"/>
                  </a:lnTo>
                  <a:lnTo>
                    <a:pt x="440" y="192"/>
                  </a:lnTo>
                  <a:lnTo>
                    <a:pt x="442" y="192"/>
                  </a:lnTo>
                  <a:lnTo>
                    <a:pt x="448" y="192"/>
                  </a:lnTo>
                  <a:lnTo>
                    <a:pt x="455" y="189"/>
                  </a:lnTo>
                  <a:lnTo>
                    <a:pt x="459" y="189"/>
                  </a:lnTo>
                  <a:lnTo>
                    <a:pt x="463" y="187"/>
                  </a:lnTo>
                  <a:lnTo>
                    <a:pt x="468" y="185"/>
                  </a:lnTo>
                  <a:lnTo>
                    <a:pt x="470" y="181"/>
                  </a:lnTo>
                  <a:lnTo>
                    <a:pt x="470" y="180"/>
                  </a:lnTo>
                  <a:lnTo>
                    <a:pt x="472" y="180"/>
                  </a:lnTo>
                  <a:lnTo>
                    <a:pt x="470" y="180"/>
                  </a:lnTo>
                  <a:lnTo>
                    <a:pt x="468" y="178"/>
                  </a:lnTo>
                  <a:lnTo>
                    <a:pt x="463" y="178"/>
                  </a:lnTo>
                  <a:lnTo>
                    <a:pt x="457" y="171"/>
                  </a:lnTo>
                  <a:lnTo>
                    <a:pt x="448" y="170"/>
                  </a:lnTo>
                  <a:lnTo>
                    <a:pt x="440" y="168"/>
                  </a:lnTo>
                  <a:lnTo>
                    <a:pt x="426" y="160"/>
                  </a:lnTo>
                  <a:lnTo>
                    <a:pt x="414" y="157"/>
                  </a:lnTo>
                  <a:lnTo>
                    <a:pt x="401" y="150"/>
                  </a:lnTo>
                  <a:lnTo>
                    <a:pt x="386" y="144"/>
                  </a:lnTo>
                  <a:lnTo>
                    <a:pt x="371" y="135"/>
                  </a:lnTo>
                  <a:lnTo>
                    <a:pt x="354" y="128"/>
                  </a:lnTo>
                  <a:lnTo>
                    <a:pt x="340" y="125"/>
                  </a:lnTo>
                  <a:lnTo>
                    <a:pt x="321" y="116"/>
                  </a:lnTo>
                  <a:lnTo>
                    <a:pt x="302" y="108"/>
                  </a:lnTo>
                  <a:lnTo>
                    <a:pt x="285" y="103"/>
                  </a:lnTo>
                  <a:lnTo>
                    <a:pt x="265" y="95"/>
                  </a:lnTo>
                  <a:lnTo>
                    <a:pt x="247" y="87"/>
                  </a:lnTo>
                  <a:lnTo>
                    <a:pt x="232" y="82"/>
                  </a:lnTo>
                  <a:lnTo>
                    <a:pt x="215" y="75"/>
                  </a:lnTo>
                  <a:lnTo>
                    <a:pt x="196" y="63"/>
                  </a:lnTo>
                  <a:lnTo>
                    <a:pt x="180" y="60"/>
                  </a:lnTo>
                  <a:lnTo>
                    <a:pt x="162" y="54"/>
                  </a:lnTo>
                  <a:lnTo>
                    <a:pt x="150" y="47"/>
                  </a:lnTo>
                  <a:lnTo>
                    <a:pt x="137" y="41"/>
                  </a:lnTo>
                  <a:lnTo>
                    <a:pt x="127" y="36"/>
                  </a:lnTo>
                  <a:lnTo>
                    <a:pt x="117" y="32"/>
                  </a:lnTo>
                  <a:lnTo>
                    <a:pt x="103" y="28"/>
                  </a:lnTo>
                  <a:lnTo>
                    <a:pt x="97" y="25"/>
                  </a:lnTo>
                  <a:lnTo>
                    <a:pt x="91" y="24"/>
                  </a:lnTo>
                  <a:lnTo>
                    <a:pt x="90" y="19"/>
                  </a:lnTo>
                  <a:lnTo>
                    <a:pt x="88" y="19"/>
                  </a:lnTo>
                </a:path>
              </a:pathLst>
            </a:custGeom>
            <a:solidFill>
              <a:srgbClr val="7FC2BC"/>
            </a:solidFill>
            <a:ln w="9525" cap="rnd">
              <a:noFill/>
              <a:round/>
              <a:headEnd type="none" w="sm" len="sm"/>
              <a:tailEnd type="none" w="sm" len="sm"/>
            </a:ln>
            <a:effectLst/>
          </p:spPr>
          <p:txBody>
            <a:bodyPr/>
            <a:lstStyle/>
            <a:p>
              <a:pPr>
                <a:defRPr/>
              </a:pPr>
              <a:endParaRPr lang="en-US">
                <a:latin typeface="+mn-lt"/>
              </a:endParaRPr>
            </a:p>
          </p:txBody>
        </p:sp>
        <p:sp>
          <p:nvSpPr>
            <p:cNvPr id="29" name="Freeform 1131"/>
            <p:cNvSpPr>
              <a:spLocks/>
            </p:cNvSpPr>
            <p:nvPr/>
          </p:nvSpPr>
          <p:spPr bwMode="auto">
            <a:xfrm>
              <a:off x="3352" y="3142"/>
              <a:ext cx="435" cy="192"/>
            </a:xfrm>
            <a:custGeom>
              <a:avLst/>
              <a:gdLst/>
              <a:ahLst/>
              <a:cxnLst>
                <a:cxn ang="0">
                  <a:pos x="454" y="190"/>
                </a:cxn>
                <a:cxn ang="0">
                  <a:pos x="467" y="184"/>
                </a:cxn>
                <a:cxn ang="0">
                  <a:pos x="469" y="180"/>
                </a:cxn>
                <a:cxn ang="0">
                  <a:pos x="456" y="172"/>
                </a:cxn>
                <a:cxn ang="0">
                  <a:pos x="425" y="157"/>
                </a:cxn>
                <a:cxn ang="0">
                  <a:pos x="385" y="144"/>
                </a:cxn>
                <a:cxn ang="0">
                  <a:pos x="339" y="124"/>
                </a:cxn>
                <a:cxn ang="0">
                  <a:pos x="284" y="100"/>
                </a:cxn>
                <a:cxn ang="0">
                  <a:pos x="231" y="82"/>
                </a:cxn>
                <a:cxn ang="0">
                  <a:pos x="179" y="58"/>
                </a:cxn>
                <a:cxn ang="0">
                  <a:pos x="136" y="38"/>
                </a:cxn>
                <a:cxn ang="0">
                  <a:pos x="102" y="28"/>
                </a:cxn>
                <a:cxn ang="0">
                  <a:pos x="89" y="19"/>
                </a:cxn>
                <a:cxn ang="0">
                  <a:pos x="83" y="17"/>
                </a:cxn>
                <a:cxn ang="0">
                  <a:pos x="64" y="6"/>
                </a:cxn>
                <a:cxn ang="0">
                  <a:pos x="40" y="4"/>
                </a:cxn>
                <a:cxn ang="0">
                  <a:pos x="19" y="0"/>
                </a:cxn>
                <a:cxn ang="0">
                  <a:pos x="3" y="4"/>
                </a:cxn>
                <a:cxn ang="0">
                  <a:pos x="0" y="11"/>
                </a:cxn>
                <a:cxn ang="0">
                  <a:pos x="6" y="28"/>
                </a:cxn>
                <a:cxn ang="0">
                  <a:pos x="23" y="36"/>
                </a:cxn>
                <a:cxn ang="0">
                  <a:pos x="42" y="51"/>
                </a:cxn>
                <a:cxn ang="0">
                  <a:pos x="59" y="62"/>
                </a:cxn>
                <a:cxn ang="0">
                  <a:pos x="68" y="69"/>
                </a:cxn>
                <a:cxn ang="0">
                  <a:pos x="85" y="83"/>
                </a:cxn>
                <a:cxn ang="0">
                  <a:pos x="109" y="104"/>
                </a:cxn>
                <a:cxn ang="0">
                  <a:pos x="140" y="127"/>
                </a:cxn>
                <a:cxn ang="0">
                  <a:pos x="161" y="144"/>
                </a:cxn>
                <a:cxn ang="0">
                  <a:pos x="177" y="157"/>
                </a:cxn>
                <a:cxn ang="0">
                  <a:pos x="192" y="169"/>
                </a:cxn>
                <a:cxn ang="0">
                  <a:pos x="214" y="180"/>
                </a:cxn>
                <a:cxn ang="0">
                  <a:pos x="231" y="193"/>
                </a:cxn>
                <a:cxn ang="0">
                  <a:pos x="253" y="199"/>
                </a:cxn>
                <a:cxn ang="0">
                  <a:pos x="265" y="206"/>
                </a:cxn>
                <a:cxn ang="0">
                  <a:pos x="283" y="207"/>
                </a:cxn>
                <a:cxn ang="0">
                  <a:pos x="297" y="204"/>
                </a:cxn>
                <a:cxn ang="0">
                  <a:pos x="318" y="203"/>
                </a:cxn>
                <a:cxn ang="0">
                  <a:pos x="330" y="199"/>
                </a:cxn>
                <a:cxn ang="0">
                  <a:pos x="341" y="199"/>
                </a:cxn>
                <a:cxn ang="0">
                  <a:pos x="353" y="197"/>
                </a:cxn>
                <a:cxn ang="0">
                  <a:pos x="372" y="196"/>
                </a:cxn>
                <a:cxn ang="0">
                  <a:pos x="392" y="197"/>
                </a:cxn>
                <a:cxn ang="0">
                  <a:pos x="401" y="197"/>
                </a:cxn>
                <a:cxn ang="0">
                  <a:pos x="409" y="195"/>
                </a:cxn>
                <a:cxn ang="0">
                  <a:pos x="419" y="193"/>
                </a:cxn>
                <a:cxn ang="0">
                  <a:pos x="431" y="193"/>
                </a:cxn>
              </a:cxnLst>
              <a:rect l="0" t="0" r="r" b="b"/>
              <a:pathLst>
                <a:path w="472" h="208">
                  <a:moveTo>
                    <a:pt x="441" y="193"/>
                  </a:moveTo>
                  <a:lnTo>
                    <a:pt x="447" y="190"/>
                  </a:lnTo>
                  <a:lnTo>
                    <a:pt x="454" y="190"/>
                  </a:lnTo>
                  <a:lnTo>
                    <a:pt x="458" y="190"/>
                  </a:lnTo>
                  <a:lnTo>
                    <a:pt x="462" y="186"/>
                  </a:lnTo>
                  <a:lnTo>
                    <a:pt x="467" y="184"/>
                  </a:lnTo>
                  <a:lnTo>
                    <a:pt x="469" y="180"/>
                  </a:lnTo>
                  <a:lnTo>
                    <a:pt x="471" y="180"/>
                  </a:lnTo>
                  <a:lnTo>
                    <a:pt x="469" y="180"/>
                  </a:lnTo>
                  <a:lnTo>
                    <a:pt x="467" y="179"/>
                  </a:lnTo>
                  <a:lnTo>
                    <a:pt x="462" y="176"/>
                  </a:lnTo>
                  <a:lnTo>
                    <a:pt x="456" y="172"/>
                  </a:lnTo>
                  <a:lnTo>
                    <a:pt x="447" y="169"/>
                  </a:lnTo>
                  <a:lnTo>
                    <a:pt x="439" y="167"/>
                  </a:lnTo>
                  <a:lnTo>
                    <a:pt x="425" y="157"/>
                  </a:lnTo>
                  <a:lnTo>
                    <a:pt x="413" y="155"/>
                  </a:lnTo>
                  <a:lnTo>
                    <a:pt x="400" y="149"/>
                  </a:lnTo>
                  <a:lnTo>
                    <a:pt x="385" y="144"/>
                  </a:lnTo>
                  <a:lnTo>
                    <a:pt x="370" y="135"/>
                  </a:lnTo>
                  <a:lnTo>
                    <a:pt x="353" y="128"/>
                  </a:lnTo>
                  <a:lnTo>
                    <a:pt x="339" y="124"/>
                  </a:lnTo>
                  <a:lnTo>
                    <a:pt x="320" y="116"/>
                  </a:lnTo>
                  <a:lnTo>
                    <a:pt x="301" y="108"/>
                  </a:lnTo>
                  <a:lnTo>
                    <a:pt x="284" y="100"/>
                  </a:lnTo>
                  <a:lnTo>
                    <a:pt x="264" y="92"/>
                  </a:lnTo>
                  <a:lnTo>
                    <a:pt x="246" y="85"/>
                  </a:lnTo>
                  <a:lnTo>
                    <a:pt x="231" y="82"/>
                  </a:lnTo>
                  <a:lnTo>
                    <a:pt x="214" y="74"/>
                  </a:lnTo>
                  <a:lnTo>
                    <a:pt x="195" y="63"/>
                  </a:lnTo>
                  <a:lnTo>
                    <a:pt x="179" y="58"/>
                  </a:lnTo>
                  <a:lnTo>
                    <a:pt x="161" y="54"/>
                  </a:lnTo>
                  <a:lnTo>
                    <a:pt x="150" y="45"/>
                  </a:lnTo>
                  <a:lnTo>
                    <a:pt x="136" y="38"/>
                  </a:lnTo>
                  <a:lnTo>
                    <a:pt x="126" y="34"/>
                  </a:lnTo>
                  <a:lnTo>
                    <a:pt x="116" y="32"/>
                  </a:lnTo>
                  <a:lnTo>
                    <a:pt x="102" y="28"/>
                  </a:lnTo>
                  <a:lnTo>
                    <a:pt x="96" y="25"/>
                  </a:lnTo>
                  <a:lnTo>
                    <a:pt x="90" y="24"/>
                  </a:lnTo>
                  <a:lnTo>
                    <a:pt x="89" y="19"/>
                  </a:lnTo>
                  <a:lnTo>
                    <a:pt x="87" y="19"/>
                  </a:lnTo>
                  <a:lnTo>
                    <a:pt x="84" y="17"/>
                  </a:lnTo>
                  <a:lnTo>
                    <a:pt x="83" y="17"/>
                  </a:lnTo>
                  <a:lnTo>
                    <a:pt x="75" y="11"/>
                  </a:lnTo>
                  <a:lnTo>
                    <a:pt x="68" y="10"/>
                  </a:lnTo>
                  <a:lnTo>
                    <a:pt x="64" y="6"/>
                  </a:lnTo>
                  <a:lnTo>
                    <a:pt x="59" y="6"/>
                  </a:lnTo>
                  <a:lnTo>
                    <a:pt x="47" y="5"/>
                  </a:lnTo>
                  <a:lnTo>
                    <a:pt x="40" y="4"/>
                  </a:lnTo>
                  <a:lnTo>
                    <a:pt x="33" y="2"/>
                  </a:lnTo>
                  <a:lnTo>
                    <a:pt x="28" y="0"/>
                  </a:lnTo>
                  <a:lnTo>
                    <a:pt x="19" y="0"/>
                  </a:lnTo>
                  <a:lnTo>
                    <a:pt x="13" y="0"/>
                  </a:lnTo>
                  <a:lnTo>
                    <a:pt x="6" y="0"/>
                  </a:lnTo>
                  <a:lnTo>
                    <a:pt x="3" y="4"/>
                  </a:lnTo>
                  <a:lnTo>
                    <a:pt x="2" y="5"/>
                  </a:lnTo>
                  <a:lnTo>
                    <a:pt x="0" y="6"/>
                  </a:lnTo>
                  <a:lnTo>
                    <a:pt x="0" y="11"/>
                  </a:lnTo>
                  <a:lnTo>
                    <a:pt x="3" y="17"/>
                  </a:lnTo>
                  <a:lnTo>
                    <a:pt x="3" y="24"/>
                  </a:lnTo>
                  <a:lnTo>
                    <a:pt x="6" y="28"/>
                  </a:lnTo>
                  <a:lnTo>
                    <a:pt x="13" y="31"/>
                  </a:lnTo>
                  <a:lnTo>
                    <a:pt x="19" y="34"/>
                  </a:lnTo>
                  <a:lnTo>
                    <a:pt x="23" y="36"/>
                  </a:lnTo>
                  <a:lnTo>
                    <a:pt x="33" y="43"/>
                  </a:lnTo>
                  <a:lnTo>
                    <a:pt x="38" y="47"/>
                  </a:lnTo>
                  <a:lnTo>
                    <a:pt x="42" y="51"/>
                  </a:lnTo>
                  <a:lnTo>
                    <a:pt x="47" y="54"/>
                  </a:lnTo>
                  <a:lnTo>
                    <a:pt x="54" y="58"/>
                  </a:lnTo>
                  <a:lnTo>
                    <a:pt x="59" y="62"/>
                  </a:lnTo>
                  <a:lnTo>
                    <a:pt x="60" y="63"/>
                  </a:lnTo>
                  <a:lnTo>
                    <a:pt x="68" y="63"/>
                  </a:lnTo>
                  <a:lnTo>
                    <a:pt x="68" y="69"/>
                  </a:lnTo>
                  <a:lnTo>
                    <a:pt x="71" y="74"/>
                  </a:lnTo>
                  <a:lnTo>
                    <a:pt x="78" y="78"/>
                  </a:lnTo>
                  <a:lnTo>
                    <a:pt x="85" y="83"/>
                  </a:lnTo>
                  <a:lnTo>
                    <a:pt x="90" y="88"/>
                  </a:lnTo>
                  <a:lnTo>
                    <a:pt x="98" y="98"/>
                  </a:lnTo>
                  <a:lnTo>
                    <a:pt x="109" y="104"/>
                  </a:lnTo>
                  <a:lnTo>
                    <a:pt x="121" y="109"/>
                  </a:lnTo>
                  <a:lnTo>
                    <a:pt x="128" y="120"/>
                  </a:lnTo>
                  <a:lnTo>
                    <a:pt x="140" y="127"/>
                  </a:lnTo>
                  <a:lnTo>
                    <a:pt x="149" y="132"/>
                  </a:lnTo>
                  <a:lnTo>
                    <a:pt x="152" y="135"/>
                  </a:lnTo>
                  <a:lnTo>
                    <a:pt x="161" y="144"/>
                  </a:lnTo>
                  <a:lnTo>
                    <a:pt x="165" y="149"/>
                  </a:lnTo>
                  <a:lnTo>
                    <a:pt x="170" y="153"/>
                  </a:lnTo>
                  <a:lnTo>
                    <a:pt x="177" y="157"/>
                  </a:lnTo>
                  <a:lnTo>
                    <a:pt x="179" y="161"/>
                  </a:lnTo>
                  <a:lnTo>
                    <a:pt x="189" y="167"/>
                  </a:lnTo>
                  <a:lnTo>
                    <a:pt x="192" y="169"/>
                  </a:lnTo>
                  <a:lnTo>
                    <a:pt x="200" y="172"/>
                  </a:lnTo>
                  <a:lnTo>
                    <a:pt x="206" y="179"/>
                  </a:lnTo>
                  <a:lnTo>
                    <a:pt x="214" y="180"/>
                  </a:lnTo>
                  <a:lnTo>
                    <a:pt x="219" y="186"/>
                  </a:lnTo>
                  <a:lnTo>
                    <a:pt x="227" y="190"/>
                  </a:lnTo>
                  <a:lnTo>
                    <a:pt x="231" y="193"/>
                  </a:lnTo>
                  <a:lnTo>
                    <a:pt x="238" y="195"/>
                  </a:lnTo>
                  <a:lnTo>
                    <a:pt x="242" y="199"/>
                  </a:lnTo>
                  <a:lnTo>
                    <a:pt x="253" y="199"/>
                  </a:lnTo>
                  <a:lnTo>
                    <a:pt x="254" y="203"/>
                  </a:lnTo>
                  <a:lnTo>
                    <a:pt x="258" y="203"/>
                  </a:lnTo>
                  <a:lnTo>
                    <a:pt x="265" y="206"/>
                  </a:lnTo>
                  <a:lnTo>
                    <a:pt x="270" y="207"/>
                  </a:lnTo>
                  <a:lnTo>
                    <a:pt x="276" y="207"/>
                  </a:lnTo>
                  <a:lnTo>
                    <a:pt x="283" y="207"/>
                  </a:lnTo>
                  <a:lnTo>
                    <a:pt x="290" y="207"/>
                  </a:lnTo>
                  <a:lnTo>
                    <a:pt x="292" y="206"/>
                  </a:lnTo>
                  <a:lnTo>
                    <a:pt x="297" y="204"/>
                  </a:lnTo>
                  <a:lnTo>
                    <a:pt x="304" y="203"/>
                  </a:lnTo>
                  <a:lnTo>
                    <a:pt x="313" y="203"/>
                  </a:lnTo>
                  <a:lnTo>
                    <a:pt x="318" y="203"/>
                  </a:lnTo>
                  <a:lnTo>
                    <a:pt x="320" y="202"/>
                  </a:lnTo>
                  <a:lnTo>
                    <a:pt x="324" y="199"/>
                  </a:lnTo>
                  <a:lnTo>
                    <a:pt x="330" y="199"/>
                  </a:lnTo>
                  <a:lnTo>
                    <a:pt x="335" y="199"/>
                  </a:lnTo>
                  <a:lnTo>
                    <a:pt x="339" y="199"/>
                  </a:lnTo>
                  <a:lnTo>
                    <a:pt x="341" y="199"/>
                  </a:lnTo>
                  <a:lnTo>
                    <a:pt x="341" y="197"/>
                  </a:lnTo>
                  <a:lnTo>
                    <a:pt x="346" y="197"/>
                  </a:lnTo>
                  <a:lnTo>
                    <a:pt x="353" y="197"/>
                  </a:lnTo>
                  <a:lnTo>
                    <a:pt x="357" y="197"/>
                  </a:lnTo>
                  <a:lnTo>
                    <a:pt x="367" y="196"/>
                  </a:lnTo>
                  <a:lnTo>
                    <a:pt x="372" y="196"/>
                  </a:lnTo>
                  <a:lnTo>
                    <a:pt x="382" y="196"/>
                  </a:lnTo>
                  <a:lnTo>
                    <a:pt x="389" y="196"/>
                  </a:lnTo>
                  <a:lnTo>
                    <a:pt x="392" y="197"/>
                  </a:lnTo>
                  <a:lnTo>
                    <a:pt x="397" y="197"/>
                  </a:lnTo>
                  <a:lnTo>
                    <a:pt x="400" y="197"/>
                  </a:lnTo>
                  <a:lnTo>
                    <a:pt x="401" y="197"/>
                  </a:lnTo>
                  <a:lnTo>
                    <a:pt x="404" y="196"/>
                  </a:lnTo>
                  <a:lnTo>
                    <a:pt x="406" y="195"/>
                  </a:lnTo>
                  <a:lnTo>
                    <a:pt x="409" y="195"/>
                  </a:lnTo>
                  <a:lnTo>
                    <a:pt x="413" y="195"/>
                  </a:lnTo>
                  <a:lnTo>
                    <a:pt x="413" y="193"/>
                  </a:lnTo>
                  <a:lnTo>
                    <a:pt x="419" y="193"/>
                  </a:lnTo>
                  <a:lnTo>
                    <a:pt x="423" y="193"/>
                  </a:lnTo>
                  <a:lnTo>
                    <a:pt x="428" y="193"/>
                  </a:lnTo>
                  <a:lnTo>
                    <a:pt x="431" y="193"/>
                  </a:lnTo>
                  <a:lnTo>
                    <a:pt x="439" y="193"/>
                  </a:lnTo>
                  <a:lnTo>
                    <a:pt x="441" y="193"/>
                  </a:lnTo>
                </a:path>
              </a:pathLst>
            </a:custGeom>
            <a:solidFill>
              <a:srgbClr val="7FC2BC"/>
            </a:solidFill>
            <a:ln w="9525" cap="rnd">
              <a:noFill/>
              <a:round/>
              <a:headEnd type="none" w="sm" len="sm"/>
              <a:tailEnd type="none" w="sm" len="sm"/>
            </a:ln>
            <a:effectLst/>
          </p:spPr>
          <p:txBody>
            <a:bodyPr/>
            <a:lstStyle/>
            <a:p>
              <a:pPr>
                <a:defRPr/>
              </a:pPr>
              <a:endParaRPr lang="en-US">
                <a:latin typeface="+mn-lt"/>
              </a:endParaRPr>
            </a:p>
          </p:txBody>
        </p:sp>
        <p:sp>
          <p:nvSpPr>
            <p:cNvPr id="30" name="Freeform 1132"/>
            <p:cNvSpPr>
              <a:spLocks/>
            </p:cNvSpPr>
            <p:nvPr/>
          </p:nvSpPr>
          <p:spPr bwMode="auto">
            <a:xfrm>
              <a:off x="3354" y="3139"/>
              <a:ext cx="433" cy="192"/>
            </a:xfrm>
            <a:custGeom>
              <a:avLst/>
              <a:gdLst/>
              <a:ahLst/>
              <a:cxnLst>
                <a:cxn ang="0">
                  <a:pos x="452" y="192"/>
                </a:cxn>
                <a:cxn ang="0">
                  <a:pos x="465" y="185"/>
                </a:cxn>
                <a:cxn ang="0">
                  <a:pos x="467" y="181"/>
                </a:cxn>
                <a:cxn ang="0">
                  <a:pos x="455" y="174"/>
                </a:cxn>
                <a:cxn ang="0">
                  <a:pos x="424" y="161"/>
                </a:cxn>
                <a:cxn ang="0">
                  <a:pos x="383" y="146"/>
                </a:cxn>
                <a:cxn ang="0">
                  <a:pos x="337" y="126"/>
                </a:cxn>
                <a:cxn ang="0">
                  <a:pos x="282" y="104"/>
                </a:cxn>
                <a:cxn ang="0">
                  <a:pos x="229" y="82"/>
                </a:cxn>
                <a:cxn ang="0">
                  <a:pos x="177" y="61"/>
                </a:cxn>
                <a:cxn ang="0">
                  <a:pos x="134" y="40"/>
                </a:cxn>
                <a:cxn ang="0">
                  <a:pos x="101" y="30"/>
                </a:cxn>
                <a:cxn ang="0">
                  <a:pos x="87" y="21"/>
                </a:cxn>
                <a:cxn ang="0">
                  <a:pos x="81" y="19"/>
                </a:cxn>
                <a:cxn ang="0">
                  <a:pos x="62" y="9"/>
                </a:cxn>
                <a:cxn ang="0">
                  <a:pos x="40" y="5"/>
                </a:cxn>
                <a:cxn ang="0">
                  <a:pos x="17" y="0"/>
                </a:cxn>
                <a:cxn ang="0">
                  <a:pos x="2" y="5"/>
                </a:cxn>
                <a:cxn ang="0">
                  <a:pos x="2" y="13"/>
                </a:cxn>
                <a:cxn ang="0">
                  <a:pos x="8" y="28"/>
                </a:cxn>
                <a:cxn ang="0">
                  <a:pos x="27" y="40"/>
                </a:cxn>
                <a:cxn ang="0">
                  <a:pos x="40" y="53"/>
                </a:cxn>
                <a:cxn ang="0">
                  <a:pos x="58" y="63"/>
                </a:cxn>
                <a:cxn ang="0">
                  <a:pos x="67" y="70"/>
                </a:cxn>
                <a:cxn ang="0">
                  <a:pos x="83" y="86"/>
                </a:cxn>
                <a:cxn ang="0">
                  <a:pos x="108" y="106"/>
                </a:cxn>
                <a:cxn ang="0">
                  <a:pos x="138" y="130"/>
                </a:cxn>
                <a:cxn ang="0">
                  <a:pos x="159" y="147"/>
                </a:cxn>
                <a:cxn ang="0">
                  <a:pos x="168" y="156"/>
                </a:cxn>
                <a:cxn ang="0">
                  <a:pos x="187" y="165"/>
                </a:cxn>
                <a:cxn ang="0">
                  <a:pos x="204" y="179"/>
                </a:cxn>
                <a:cxn ang="0">
                  <a:pos x="225" y="192"/>
                </a:cxn>
                <a:cxn ang="0">
                  <a:pos x="240" y="200"/>
                </a:cxn>
                <a:cxn ang="0">
                  <a:pos x="257" y="206"/>
                </a:cxn>
                <a:cxn ang="0">
                  <a:pos x="273" y="207"/>
                </a:cxn>
                <a:cxn ang="0">
                  <a:pos x="290" y="206"/>
                </a:cxn>
                <a:cxn ang="0">
                  <a:pos x="311" y="205"/>
                </a:cxn>
                <a:cxn ang="0">
                  <a:pos x="322" y="202"/>
                </a:cxn>
                <a:cxn ang="0">
                  <a:pos x="338" y="200"/>
                </a:cxn>
                <a:cxn ang="0">
                  <a:pos x="351" y="198"/>
                </a:cxn>
                <a:cxn ang="0">
                  <a:pos x="370" y="198"/>
                </a:cxn>
                <a:cxn ang="0">
                  <a:pos x="390" y="198"/>
                </a:cxn>
                <a:cxn ang="0">
                  <a:pos x="399" y="198"/>
                </a:cxn>
                <a:cxn ang="0">
                  <a:pos x="407" y="198"/>
                </a:cxn>
                <a:cxn ang="0">
                  <a:pos x="411" y="192"/>
                </a:cxn>
                <a:cxn ang="0">
                  <a:pos x="426" y="192"/>
                </a:cxn>
                <a:cxn ang="0">
                  <a:pos x="441" y="192"/>
                </a:cxn>
              </a:cxnLst>
              <a:rect l="0" t="0" r="r" b="b"/>
              <a:pathLst>
                <a:path w="470" h="208">
                  <a:moveTo>
                    <a:pt x="441" y="192"/>
                  </a:moveTo>
                  <a:lnTo>
                    <a:pt x="445" y="192"/>
                  </a:lnTo>
                  <a:lnTo>
                    <a:pt x="452" y="192"/>
                  </a:lnTo>
                  <a:lnTo>
                    <a:pt x="456" y="190"/>
                  </a:lnTo>
                  <a:lnTo>
                    <a:pt x="460" y="189"/>
                  </a:lnTo>
                  <a:lnTo>
                    <a:pt x="465" y="185"/>
                  </a:lnTo>
                  <a:lnTo>
                    <a:pt x="467" y="183"/>
                  </a:lnTo>
                  <a:lnTo>
                    <a:pt x="469" y="181"/>
                  </a:lnTo>
                  <a:lnTo>
                    <a:pt x="467" y="181"/>
                  </a:lnTo>
                  <a:lnTo>
                    <a:pt x="465" y="180"/>
                  </a:lnTo>
                  <a:lnTo>
                    <a:pt x="460" y="179"/>
                  </a:lnTo>
                  <a:lnTo>
                    <a:pt x="455" y="174"/>
                  </a:lnTo>
                  <a:lnTo>
                    <a:pt x="445" y="171"/>
                  </a:lnTo>
                  <a:lnTo>
                    <a:pt x="437" y="168"/>
                  </a:lnTo>
                  <a:lnTo>
                    <a:pt x="424" y="161"/>
                  </a:lnTo>
                  <a:lnTo>
                    <a:pt x="411" y="156"/>
                  </a:lnTo>
                  <a:lnTo>
                    <a:pt x="398" y="152"/>
                  </a:lnTo>
                  <a:lnTo>
                    <a:pt x="383" y="146"/>
                  </a:lnTo>
                  <a:lnTo>
                    <a:pt x="368" y="137"/>
                  </a:lnTo>
                  <a:lnTo>
                    <a:pt x="351" y="131"/>
                  </a:lnTo>
                  <a:lnTo>
                    <a:pt x="337" y="126"/>
                  </a:lnTo>
                  <a:lnTo>
                    <a:pt x="318" y="119"/>
                  </a:lnTo>
                  <a:lnTo>
                    <a:pt x="300" y="111"/>
                  </a:lnTo>
                  <a:lnTo>
                    <a:pt x="282" y="104"/>
                  </a:lnTo>
                  <a:lnTo>
                    <a:pt x="262" y="95"/>
                  </a:lnTo>
                  <a:lnTo>
                    <a:pt x="244" y="88"/>
                  </a:lnTo>
                  <a:lnTo>
                    <a:pt x="229" y="82"/>
                  </a:lnTo>
                  <a:lnTo>
                    <a:pt x="212" y="76"/>
                  </a:lnTo>
                  <a:lnTo>
                    <a:pt x="195" y="66"/>
                  </a:lnTo>
                  <a:lnTo>
                    <a:pt x="177" y="61"/>
                  </a:lnTo>
                  <a:lnTo>
                    <a:pt x="163" y="54"/>
                  </a:lnTo>
                  <a:lnTo>
                    <a:pt x="149" y="47"/>
                  </a:lnTo>
                  <a:lnTo>
                    <a:pt x="134" y="40"/>
                  </a:lnTo>
                  <a:lnTo>
                    <a:pt x="124" y="37"/>
                  </a:lnTo>
                  <a:lnTo>
                    <a:pt x="114" y="34"/>
                  </a:lnTo>
                  <a:lnTo>
                    <a:pt x="101" y="30"/>
                  </a:lnTo>
                  <a:lnTo>
                    <a:pt x="95" y="28"/>
                  </a:lnTo>
                  <a:lnTo>
                    <a:pt x="89" y="22"/>
                  </a:lnTo>
                  <a:lnTo>
                    <a:pt x="87" y="21"/>
                  </a:lnTo>
                  <a:lnTo>
                    <a:pt x="86" y="21"/>
                  </a:lnTo>
                  <a:lnTo>
                    <a:pt x="83" y="21"/>
                  </a:lnTo>
                  <a:lnTo>
                    <a:pt x="81" y="19"/>
                  </a:lnTo>
                  <a:lnTo>
                    <a:pt x="73" y="14"/>
                  </a:lnTo>
                  <a:lnTo>
                    <a:pt x="68" y="10"/>
                  </a:lnTo>
                  <a:lnTo>
                    <a:pt x="62" y="9"/>
                  </a:lnTo>
                  <a:lnTo>
                    <a:pt x="57" y="7"/>
                  </a:lnTo>
                  <a:lnTo>
                    <a:pt x="46" y="7"/>
                  </a:lnTo>
                  <a:lnTo>
                    <a:pt x="40" y="5"/>
                  </a:lnTo>
                  <a:lnTo>
                    <a:pt x="32" y="3"/>
                  </a:lnTo>
                  <a:lnTo>
                    <a:pt x="28" y="0"/>
                  </a:lnTo>
                  <a:lnTo>
                    <a:pt x="17" y="0"/>
                  </a:lnTo>
                  <a:lnTo>
                    <a:pt x="13" y="0"/>
                  </a:lnTo>
                  <a:lnTo>
                    <a:pt x="8" y="3"/>
                  </a:lnTo>
                  <a:lnTo>
                    <a:pt x="2" y="5"/>
                  </a:lnTo>
                  <a:lnTo>
                    <a:pt x="2" y="7"/>
                  </a:lnTo>
                  <a:lnTo>
                    <a:pt x="0" y="9"/>
                  </a:lnTo>
                  <a:lnTo>
                    <a:pt x="2" y="13"/>
                  </a:lnTo>
                  <a:lnTo>
                    <a:pt x="2" y="21"/>
                  </a:lnTo>
                  <a:lnTo>
                    <a:pt x="2" y="22"/>
                  </a:lnTo>
                  <a:lnTo>
                    <a:pt x="8" y="28"/>
                  </a:lnTo>
                  <a:lnTo>
                    <a:pt x="13" y="34"/>
                  </a:lnTo>
                  <a:lnTo>
                    <a:pt x="17" y="37"/>
                  </a:lnTo>
                  <a:lnTo>
                    <a:pt x="27" y="40"/>
                  </a:lnTo>
                  <a:lnTo>
                    <a:pt x="32" y="46"/>
                  </a:lnTo>
                  <a:lnTo>
                    <a:pt x="38" y="48"/>
                  </a:lnTo>
                  <a:lnTo>
                    <a:pt x="40" y="53"/>
                  </a:lnTo>
                  <a:lnTo>
                    <a:pt x="46" y="57"/>
                  </a:lnTo>
                  <a:lnTo>
                    <a:pt x="53" y="61"/>
                  </a:lnTo>
                  <a:lnTo>
                    <a:pt x="58" y="63"/>
                  </a:lnTo>
                  <a:lnTo>
                    <a:pt x="59" y="64"/>
                  </a:lnTo>
                  <a:lnTo>
                    <a:pt x="66" y="66"/>
                  </a:lnTo>
                  <a:lnTo>
                    <a:pt x="67" y="70"/>
                  </a:lnTo>
                  <a:lnTo>
                    <a:pt x="70" y="76"/>
                  </a:lnTo>
                  <a:lnTo>
                    <a:pt x="77" y="79"/>
                  </a:lnTo>
                  <a:lnTo>
                    <a:pt x="83" y="86"/>
                  </a:lnTo>
                  <a:lnTo>
                    <a:pt x="91" y="91"/>
                  </a:lnTo>
                  <a:lnTo>
                    <a:pt x="96" y="98"/>
                  </a:lnTo>
                  <a:lnTo>
                    <a:pt x="108" y="106"/>
                  </a:lnTo>
                  <a:lnTo>
                    <a:pt x="119" y="112"/>
                  </a:lnTo>
                  <a:lnTo>
                    <a:pt x="127" y="121"/>
                  </a:lnTo>
                  <a:lnTo>
                    <a:pt x="138" y="130"/>
                  </a:lnTo>
                  <a:lnTo>
                    <a:pt x="147" y="134"/>
                  </a:lnTo>
                  <a:lnTo>
                    <a:pt x="153" y="138"/>
                  </a:lnTo>
                  <a:lnTo>
                    <a:pt x="159" y="147"/>
                  </a:lnTo>
                  <a:lnTo>
                    <a:pt x="166" y="151"/>
                  </a:lnTo>
                  <a:lnTo>
                    <a:pt x="168" y="153"/>
                  </a:lnTo>
                  <a:lnTo>
                    <a:pt x="168" y="156"/>
                  </a:lnTo>
                  <a:lnTo>
                    <a:pt x="176" y="159"/>
                  </a:lnTo>
                  <a:lnTo>
                    <a:pt x="177" y="161"/>
                  </a:lnTo>
                  <a:lnTo>
                    <a:pt x="187" y="165"/>
                  </a:lnTo>
                  <a:lnTo>
                    <a:pt x="190" y="171"/>
                  </a:lnTo>
                  <a:lnTo>
                    <a:pt x="200" y="175"/>
                  </a:lnTo>
                  <a:lnTo>
                    <a:pt x="204" y="179"/>
                  </a:lnTo>
                  <a:lnTo>
                    <a:pt x="212" y="183"/>
                  </a:lnTo>
                  <a:lnTo>
                    <a:pt x="217" y="187"/>
                  </a:lnTo>
                  <a:lnTo>
                    <a:pt x="225" y="192"/>
                  </a:lnTo>
                  <a:lnTo>
                    <a:pt x="229" y="192"/>
                  </a:lnTo>
                  <a:lnTo>
                    <a:pt x="236" y="198"/>
                  </a:lnTo>
                  <a:lnTo>
                    <a:pt x="240" y="200"/>
                  </a:lnTo>
                  <a:lnTo>
                    <a:pt x="251" y="202"/>
                  </a:lnTo>
                  <a:lnTo>
                    <a:pt x="252" y="205"/>
                  </a:lnTo>
                  <a:lnTo>
                    <a:pt x="257" y="206"/>
                  </a:lnTo>
                  <a:lnTo>
                    <a:pt x="263" y="206"/>
                  </a:lnTo>
                  <a:lnTo>
                    <a:pt x="268" y="206"/>
                  </a:lnTo>
                  <a:lnTo>
                    <a:pt x="273" y="207"/>
                  </a:lnTo>
                  <a:lnTo>
                    <a:pt x="281" y="207"/>
                  </a:lnTo>
                  <a:lnTo>
                    <a:pt x="288" y="206"/>
                  </a:lnTo>
                  <a:lnTo>
                    <a:pt x="290" y="206"/>
                  </a:lnTo>
                  <a:lnTo>
                    <a:pt x="295" y="206"/>
                  </a:lnTo>
                  <a:lnTo>
                    <a:pt x="302" y="206"/>
                  </a:lnTo>
                  <a:lnTo>
                    <a:pt x="311" y="205"/>
                  </a:lnTo>
                  <a:lnTo>
                    <a:pt x="316" y="202"/>
                  </a:lnTo>
                  <a:lnTo>
                    <a:pt x="318" y="202"/>
                  </a:lnTo>
                  <a:lnTo>
                    <a:pt x="322" y="202"/>
                  </a:lnTo>
                  <a:lnTo>
                    <a:pt x="328" y="202"/>
                  </a:lnTo>
                  <a:lnTo>
                    <a:pt x="333" y="200"/>
                  </a:lnTo>
                  <a:lnTo>
                    <a:pt x="338" y="200"/>
                  </a:lnTo>
                  <a:lnTo>
                    <a:pt x="339" y="199"/>
                  </a:lnTo>
                  <a:lnTo>
                    <a:pt x="344" y="198"/>
                  </a:lnTo>
                  <a:lnTo>
                    <a:pt x="351" y="198"/>
                  </a:lnTo>
                  <a:lnTo>
                    <a:pt x="356" y="198"/>
                  </a:lnTo>
                  <a:lnTo>
                    <a:pt x="365" y="198"/>
                  </a:lnTo>
                  <a:lnTo>
                    <a:pt x="370" y="198"/>
                  </a:lnTo>
                  <a:lnTo>
                    <a:pt x="380" y="198"/>
                  </a:lnTo>
                  <a:lnTo>
                    <a:pt x="387" y="198"/>
                  </a:lnTo>
                  <a:lnTo>
                    <a:pt x="390" y="198"/>
                  </a:lnTo>
                  <a:lnTo>
                    <a:pt x="395" y="198"/>
                  </a:lnTo>
                  <a:lnTo>
                    <a:pt x="398" y="198"/>
                  </a:lnTo>
                  <a:lnTo>
                    <a:pt x="399" y="198"/>
                  </a:lnTo>
                  <a:lnTo>
                    <a:pt x="402" y="198"/>
                  </a:lnTo>
                  <a:lnTo>
                    <a:pt x="404" y="198"/>
                  </a:lnTo>
                  <a:lnTo>
                    <a:pt x="407" y="198"/>
                  </a:lnTo>
                  <a:lnTo>
                    <a:pt x="409" y="196"/>
                  </a:lnTo>
                  <a:lnTo>
                    <a:pt x="411" y="196"/>
                  </a:lnTo>
                  <a:lnTo>
                    <a:pt x="411" y="192"/>
                  </a:lnTo>
                  <a:lnTo>
                    <a:pt x="417" y="192"/>
                  </a:lnTo>
                  <a:lnTo>
                    <a:pt x="421" y="192"/>
                  </a:lnTo>
                  <a:lnTo>
                    <a:pt x="426" y="192"/>
                  </a:lnTo>
                  <a:lnTo>
                    <a:pt x="429" y="192"/>
                  </a:lnTo>
                  <a:lnTo>
                    <a:pt x="437" y="192"/>
                  </a:lnTo>
                  <a:lnTo>
                    <a:pt x="441" y="192"/>
                  </a:lnTo>
                </a:path>
              </a:pathLst>
            </a:custGeom>
            <a:solidFill>
              <a:srgbClr val="A2A2A2"/>
            </a:solidFill>
            <a:ln w="9525" cap="rnd">
              <a:noFill/>
              <a:round/>
              <a:headEnd type="none" w="sm" len="sm"/>
              <a:tailEnd type="none" w="sm" len="sm"/>
            </a:ln>
            <a:effectLst/>
          </p:spPr>
          <p:txBody>
            <a:bodyPr/>
            <a:lstStyle/>
            <a:p>
              <a:pPr>
                <a:defRPr/>
              </a:pPr>
              <a:endParaRPr lang="en-US">
                <a:latin typeface="+mn-lt"/>
              </a:endParaRPr>
            </a:p>
          </p:txBody>
        </p:sp>
        <p:sp>
          <p:nvSpPr>
            <p:cNvPr id="31" name="Freeform 1133"/>
            <p:cNvSpPr>
              <a:spLocks/>
            </p:cNvSpPr>
            <p:nvPr/>
          </p:nvSpPr>
          <p:spPr bwMode="auto">
            <a:xfrm>
              <a:off x="3355" y="3139"/>
              <a:ext cx="432" cy="191"/>
            </a:xfrm>
            <a:custGeom>
              <a:avLst/>
              <a:gdLst/>
              <a:ahLst/>
              <a:cxnLst>
                <a:cxn ang="0">
                  <a:pos x="451" y="192"/>
                </a:cxn>
                <a:cxn ang="0">
                  <a:pos x="464" y="183"/>
                </a:cxn>
                <a:cxn ang="0">
                  <a:pos x="468" y="181"/>
                </a:cxn>
                <a:cxn ang="0">
                  <a:pos x="459" y="175"/>
                </a:cxn>
                <a:cxn ang="0">
                  <a:pos x="436" y="164"/>
                </a:cxn>
                <a:cxn ang="0">
                  <a:pos x="397" y="151"/>
                </a:cxn>
                <a:cxn ang="0">
                  <a:pos x="350" y="131"/>
                </a:cxn>
                <a:cxn ang="0">
                  <a:pos x="298" y="111"/>
                </a:cxn>
                <a:cxn ang="0">
                  <a:pos x="243" y="88"/>
                </a:cxn>
                <a:cxn ang="0">
                  <a:pos x="194" y="64"/>
                </a:cxn>
                <a:cxn ang="0">
                  <a:pos x="147" y="47"/>
                </a:cxn>
                <a:cxn ang="0">
                  <a:pos x="113" y="32"/>
                </a:cxn>
                <a:cxn ang="0">
                  <a:pos x="87" y="22"/>
                </a:cxn>
                <a:cxn ang="0">
                  <a:pos x="81" y="19"/>
                </a:cxn>
                <a:cxn ang="0">
                  <a:pos x="68" y="9"/>
                </a:cxn>
                <a:cxn ang="0">
                  <a:pos x="46" y="6"/>
                </a:cxn>
                <a:cxn ang="0">
                  <a:pos x="27" y="0"/>
                </a:cxn>
                <a:cxn ang="0">
                  <a:pos x="6" y="0"/>
                </a:cxn>
                <a:cxn ang="0">
                  <a:pos x="0" y="9"/>
                </a:cxn>
                <a:cxn ang="0">
                  <a:pos x="3" y="22"/>
                </a:cxn>
                <a:cxn ang="0">
                  <a:pos x="16" y="37"/>
                </a:cxn>
                <a:cxn ang="0">
                  <a:pos x="36" y="47"/>
                </a:cxn>
                <a:cxn ang="0">
                  <a:pos x="51" y="61"/>
                </a:cxn>
                <a:cxn ang="0">
                  <a:pos x="65" y="66"/>
                </a:cxn>
                <a:cxn ang="0">
                  <a:pos x="75" y="78"/>
                </a:cxn>
                <a:cxn ang="0">
                  <a:pos x="95" y="98"/>
                </a:cxn>
                <a:cxn ang="0">
                  <a:pos x="125" y="119"/>
                </a:cxn>
                <a:cxn ang="0">
                  <a:pos x="152" y="138"/>
                </a:cxn>
                <a:cxn ang="0">
                  <a:pos x="166" y="152"/>
                </a:cxn>
                <a:cxn ang="0">
                  <a:pos x="176" y="160"/>
                </a:cxn>
                <a:cxn ang="0">
                  <a:pos x="198" y="174"/>
                </a:cxn>
                <a:cxn ang="0">
                  <a:pos x="216" y="185"/>
                </a:cxn>
                <a:cxn ang="0">
                  <a:pos x="234" y="196"/>
                </a:cxn>
                <a:cxn ang="0">
                  <a:pos x="251" y="201"/>
                </a:cxn>
                <a:cxn ang="0">
                  <a:pos x="266" y="206"/>
                </a:cxn>
                <a:cxn ang="0">
                  <a:pos x="285" y="206"/>
                </a:cxn>
                <a:cxn ang="0">
                  <a:pos x="298" y="205"/>
                </a:cxn>
                <a:cxn ang="0">
                  <a:pos x="317" y="201"/>
                </a:cxn>
                <a:cxn ang="0">
                  <a:pos x="332" y="198"/>
                </a:cxn>
                <a:cxn ang="0">
                  <a:pos x="343" y="198"/>
                </a:cxn>
                <a:cxn ang="0">
                  <a:pos x="364" y="196"/>
                </a:cxn>
                <a:cxn ang="0">
                  <a:pos x="386" y="198"/>
                </a:cxn>
                <a:cxn ang="0">
                  <a:pos x="397" y="198"/>
                </a:cxn>
                <a:cxn ang="0">
                  <a:pos x="403" y="196"/>
                </a:cxn>
                <a:cxn ang="0">
                  <a:pos x="410" y="192"/>
                </a:cxn>
                <a:cxn ang="0">
                  <a:pos x="425" y="192"/>
                </a:cxn>
                <a:cxn ang="0">
                  <a:pos x="440" y="192"/>
                </a:cxn>
              </a:cxnLst>
              <a:rect l="0" t="0" r="r" b="b"/>
              <a:pathLst>
                <a:path w="469" h="207">
                  <a:moveTo>
                    <a:pt x="440" y="192"/>
                  </a:moveTo>
                  <a:lnTo>
                    <a:pt x="444" y="192"/>
                  </a:lnTo>
                  <a:lnTo>
                    <a:pt x="451" y="192"/>
                  </a:lnTo>
                  <a:lnTo>
                    <a:pt x="455" y="189"/>
                  </a:lnTo>
                  <a:lnTo>
                    <a:pt x="459" y="187"/>
                  </a:lnTo>
                  <a:lnTo>
                    <a:pt x="464" y="183"/>
                  </a:lnTo>
                  <a:lnTo>
                    <a:pt x="466" y="183"/>
                  </a:lnTo>
                  <a:lnTo>
                    <a:pt x="466" y="181"/>
                  </a:lnTo>
                  <a:lnTo>
                    <a:pt x="468" y="181"/>
                  </a:lnTo>
                  <a:lnTo>
                    <a:pt x="466" y="181"/>
                  </a:lnTo>
                  <a:lnTo>
                    <a:pt x="464" y="178"/>
                  </a:lnTo>
                  <a:lnTo>
                    <a:pt x="459" y="175"/>
                  </a:lnTo>
                  <a:lnTo>
                    <a:pt x="453" y="174"/>
                  </a:lnTo>
                  <a:lnTo>
                    <a:pt x="444" y="171"/>
                  </a:lnTo>
                  <a:lnTo>
                    <a:pt x="436" y="164"/>
                  </a:lnTo>
                  <a:lnTo>
                    <a:pt x="422" y="160"/>
                  </a:lnTo>
                  <a:lnTo>
                    <a:pt x="410" y="156"/>
                  </a:lnTo>
                  <a:lnTo>
                    <a:pt x="397" y="151"/>
                  </a:lnTo>
                  <a:lnTo>
                    <a:pt x="383" y="143"/>
                  </a:lnTo>
                  <a:lnTo>
                    <a:pt x="367" y="137"/>
                  </a:lnTo>
                  <a:lnTo>
                    <a:pt x="350" y="131"/>
                  </a:lnTo>
                  <a:lnTo>
                    <a:pt x="336" y="126"/>
                  </a:lnTo>
                  <a:lnTo>
                    <a:pt x="317" y="116"/>
                  </a:lnTo>
                  <a:lnTo>
                    <a:pt x="298" y="111"/>
                  </a:lnTo>
                  <a:lnTo>
                    <a:pt x="281" y="101"/>
                  </a:lnTo>
                  <a:lnTo>
                    <a:pt x="260" y="92"/>
                  </a:lnTo>
                  <a:lnTo>
                    <a:pt x="243" y="88"/>
                  </a:lnTo>
                  <a:lnTo>
                    <a:pt x="228" y="81"/>
                  </a:lnTo>
                  <a:lnTo>
                    <a:pt x="211" y="72"/>
                  </a:lnTo>
                  <a:lnTo>
                    <a:pt x="194" y="64"/>
                  </a:lnTo>
                  <a:lnTo>
                    <a:pt x="176" y="61"/>
                  </a:lnTo>
                  <a:lnTo>
                    <a:pt x="161" y="53"/>
                  </a:lnTo>
                  <a:lnTo>
                    <a:pt x="147" y="47"/>
                  </a:lnTo>
                  <a:lnTo>
                    <a:pt x="133" y="40"/>
                  </a:lnTo>
                  <a:lnTo>
                    <a:pt x="122" y="37"/>
                  </a:lnTo>
                  <a:lnTo>
                    <a:pt x="113" y="32"/>
                  </a:lnTo>
                  <a:lnTo>
                    <a:pt x="99" y="28"/>
                  </a:lnTo>
                  <a:lnTo>
                    <a:pt x="94" y="27"/>
                  </a:lnTo>
                  <a:lnTo>
                    <a:pt x="87" y="22"/>
                  </a:lnTo>
                  <a:lnTo>
                    <a:pt x="85" y="21"/>
                  </a:lnTo>
                  <a:lnTo>
                    <a:pt x="84" y="21"/>
                  </a:lnTo>
                  <a:lnTo>
                    <a:pt x="81" y="19"/>
                  </a:lnTo>
                  <a:lnTo>
                    <a:pt x="79" y="14"/>
                  </a:lnTo>
                  <a:lnTo>
                    <a:pt x="72" y="13"/>
                  </a:lnTo>
                  <a:lnTo>
                    <a:pt x="68" y="9"/>
                  </a:lnTo>
                  <a:lnTo>
                    <a:pt x="60" y="9"/>
                  </a:lnTo>
                  <a:lnTo>
                    <a:pt x="55" y="7"/>
                  </a:lnTo>
                  <a:lnTo>
                    <a:pt x="46" y="6"/>
                  </a:lnTo>
                  <a:lnTo>
                    <a:pt x="40" y="5"/>
                  </a:lnTo>
                  <a:lnTo>
                    <a:pt x="31" y="3"/>
                  </a:lnTo>
                  <a:lnTo>
                    <a:pt x="27" y="0"/>
                  </a:lnTo>
                  <a:lnTo>
                    <a:pt x="17" y="0"/>
                  </a:lnTo>
                  <a:lnTo>
                    <a:pt x="11" y="0"/>
                  </a:lnTo>
                  <a:lnTo>
                    <a:pt x="6" y="0"/>
                  </a:lnTo>
                  <a:lnTo>
                    <a:pt x="2" y="5"/>
                  </a:lnTo>
                  <a:lnTo>
                    <a:pt x="0" y="7"/>
                  </a:lnTo>
                  <a:lnTo>
                    <a:pt x="0" y="9"/>
                  </a:lnTo>
                  <a:lnTo>
                    <a:pt x="0" y="13"/>
                  </a:lnTo>
                  <a:lnTo>
                    <a:pt x="0" y="19"/>
                  </a:lnTo>
                  <a:lnTo>
                    <a:pt x="3" y="22"/>
                  </a:lnTo>
                  <a:lnTo>
                    <a:pt x="6" y="28"/>
                  </a:lnTo>
                  <a:lnTo>
                    <a:pt x="11" y="32"/>
                  </a:lnTo>
                  <a:lnTo>
                    <a:pt x="16" y="37"/>
                  </a:lnTo>
                  <a:lnTo>
                    <a:pt x="27" y="40"/>
                  </a:lnTo>
                  <a:lnTo>
                    <a:pt x="30" y="44"/>
                  </a:lnTo>
                  <a:lnTo>
                    <a:pt x="36" y="47"/>
                  </a:lnTo>
                  <a:lnTo>
                    <a:pt x="40" y="51"/>
                  </a:lnTo>
                  <a:lnTo>
                    <a:pt x="44" y="57"/>
                  </a:lnTo>
                  <a:lnTo>
                    <a:pt x="51" y="61"/>
                  </a:lnTo>
                  <a:lnTo>
                    <a:pt x="56" y="62"/>
                  </a:lnTo>
                  <a:lnTo>
                    <a:pt x="58" y="64"/>
                  </a:lnTo>
                  <a:lnTo>
                    <a:pt x="65" y="66"/>
                  </a:lnTo>
                  <a:lnTo>
                    <a:pt x="66" y="66"/>
                  </a:lnTo>
                  <a:lnTo>
                    <a:pt x="68" y="73"/>
                  </a:lnTo>
                  <a:lnTo>
                    <a:pt x="75" y="78"/>
                  </a:lnTo>
                  <a:lnTo>
                    <a:pt x="82" y="85"/>
                  </a:lnTo>
                  <a:lnTo>
                    <a:pt x="90" y="89"/>
                  </a:lnTo>
                  <a:lnTo>
                    <a:pt x="95" y="98"/>
                  </a:lnTo>
                  <a:lnTo>
                    <a:pt x="106" y="106"/>
                  </a:lnTo>
                  <a:lnTo>
                    <a:pt x="117" y="111"/>
                  </a:lnTo>
                  <a:lnTo>
                    <a:pt x="125" y="119"/>
                  </a:lnTo>
                  <a:lnTo>
                    <a:pt x="136" y="130"/>
                  </a:lnTo>
                  <a:lnTo>
                    <a:pt x="146" y="133"/>
                  </a:lnTo>
                  <a:lnTo>
                    <a:pt x="152" y="138"/>
                  </a:lnTo>
                  <a:lnTo>
                    <a:pt x="158" y="147"/>
                  </a:lnTo>
                  <a:lnTo>
                    <a:pt x="165" y="151"/>
                  </a:lnTo>
                  <a:lnTo>
                    <a:pt x="166" y="152"/>
                  </a:lnTo>
                  <a:lnTo>
                    <a:pt x="166" y="153"/>
                  </a:lnTo>
                  <a:lnTo>
                    <a:pt x="174" y="156"/>
                  </a:lnTo>
                  <a:lnTo>
                    <a:pt x="176" y="160"/>
                  </a:lnTo>
                  <a:lnTo>
                    <a:pt x="185" y="164"/>
                  </a:lnTo>
                  <a:lnTo>
                    <a:pt x="189" y="171"/>
                  </a:lnTo>
                  <a:lnTo>
                    <a:pt x="198" y="174"/>
                  </a:lnTo>
                  <a:lnTo>
                    <a:pt x="203" y="178"/>
                  </a:lnTo>
                  <a:lnTo>
                    <a:pt x="211" y="183"/>
                  </a:lnTo>
                  <a:lnTo>
                    <a:pt x="216" y="185"/>
                  </a:lnTo>
                  <a:lnTo>
                    <a:pt x="223" y="190"/>
                  </a:lnTo>
                  <a:lnTo>
                    <a:pt x="228" y="192"/>
                  </a:lnTo>
                  <a:lnTo>
                    <a:pt x="234" y="196"/>
                  </a:lnTo>
                  <a:lnTo>
                    <a:pt x="237" y="198"/>
                  </a:lnTo>
                  <a:lnTo>
                    <a:pt x="247" y="201"/>
                  </a:lnTo>
                  <a:lnTo>
                    <a:pt x="251" y="201"/>
                  </a:lnTo>
                  <a:lnTo>
                    <a:pt x="256" y="205"/>
                  </a:lnTo>
                  <a:lnTo>
                    <a:pt x="262" y="206"/>
                  </a:lnTo>
                  <a:lnTo>
                    <a:pt x="266" y="206"/>
                  </a:lnTo>
                  <a:lnTo>
                    <a:pt x="272" y="206"/>
                  </a:lnTo>
                  <a:lnTo>
                    <a:pt x="279" y="206"/>
                  </a:lnTo>
                  <a:lnTo>
                    <a:pt x="285" y="206"/>
                  </a:lnTo>
                  <a:lnTo>
                    <a:pt x="289" y="206"/>
                  </a:lnTo>
                  <a:lnTo>
                    <a:pt x="294" y="206"/>
                  </a:lnTo>
                  <a:lnTo>
                    <a:pt x="298" y="205"/>
                  </a:lnTo>
                  <a:lnTo>
                    <a:pt x="310" y="201"/>
                  </a:lnTo>
                  <a:lnTo>
                    <a:pt x="315" y="201"/>
                  </a:lnTo>
                  <a:lnTo>
                    <a:pt x="317" y="201"/>
                  </a:lnTo>
                  <a:lnTo>
                    <a:pt x="321" y="200"/>
                  </a:lnTo>
                  <a:lnTo>
                    <a:pt x="327" y="200"/>
                  </a:lnTo>
                  <a:lnTo>
                    <a:pt x="332" y="198"/>
                  </a:lnTo>
                  <a:lnTo>
                    <a:pt x="337" y="198"/>
                  </a:lnTo>
                  <a:lnTo>
                    <a:pt x="338" y="198"/>
                  </a:lnTo>
                  <a:lnTo>
                    <a:pt x="343" y="198"/>
                  </a:lnTo>
                  <a:lnTo>
                    <a:pt x="350" y="198"/>
                  </a:lnTo>
                  <a:lnTo>
                    <a:pt x="354" y="198"/>
                  </a:lnTo>
                  <a:lnTo>
                    <a:pt x="364" y="196"/>
                  </a:lnTo>
                  <a:lnTo>
                    <a:pt x="369" y="196"/>
                  </a:lnTo>
                  <a:lnTo>
                    <a:pt x="378" y="196"/>
                  </a:lnTo>
                  <a:lnTo>
                    <a:pt x="386" y="198"/>
                  </a:lnTo>
                  <a:lnTo>
                    <a:pt x="389" y="198"/>
                  </a:lnTo>
                  <a:lnTo>
                    <a:pt x="394" y="198"/>
                  </a:lnTo>
                  <a:lnTo>
                    <a:pt x="397" y="198"/>
                  </a:lnTo>
                  <a:lnTo>
                    <a:pt x="398" y="198"/>
                  </a:lnTo>
                  <a:lnTo>
                    <a:pt x="401" y="198"/>
                  </a:lnTo>
                  <a:lnTo>
                    <a:pt x="403" y="196"/>
                  </a:lnTo>
                  <a:lnTo>
                    <a:pt x="406" y="196"/>
                  </a:lnTo>
                  <a:lnTo>
                    <a:pt x="408" y="196"/>
                  </a:lnTo>
                  <a:lnTo>
                    <a:pt x="410" y="192"/>
                  </a:lnTo>
                  <a:lnTo>
                    <a:pt x="416" y="192"/>
                  </a:lnTo>
                  <a:lnTo>
                    <a:pt x="420" y="192"/>
                  </a:lnTo>
                  <a:lnTo>
                    <a:pt x="425" y="192"/>
                  </a:lnTo>
                  <a:lnTo>
                    <a:pt x="428" y="192"/>
                  </a:lnTo>
                  <a:lnTo>
                    <a:pt x="436" y="192"/>
                  </a:lnTo>
                  <a:lnTo>
                    <a:pt x="440" y="192"/>
                  </a:lnTo>
                </a:path>
              </a:pathLst>
            </a:custGeom>
            <a:solidFill>
              <a:srgbClr val="8F8F8F"/>
            </a:solidFill>
            <a:ln w="9525" cap="rnd">
              <a:noFill/>
              <a:round/>
              <a:headEnd type="none" w="sm" len="sm"/>
              <a:tailEnd type="none" w="sm" len="sm"/>
            </a:ln>
            <a:effectLst/>
          </p:spPr>
          <p:txBody>
            <a:bodyPr/>
            <a:lstStyle/>
            <a:p>
              <a:pPr>
                <a:defRPr/>
              </a:pPr>
              <a:endParaRPr lang="en-US">
                <a:latin typeface="+mn-lt"/>
              </a:endParaRPr>
            </a:p>
          </p:txBody>
        </p:sp>
        <p:sp>
          <p:nvSpPr>
            <p:cNvPr id="32" name="Freeform 1134"/>
            <p:cNvSpPr>
              <a:spLocks/>
            </p:cNvSpPr>
            <p:nvPr/>
          </p:nvSpPr>
          <p:spPr bwMode="auto">
            <a:xfrm>
              <a:off x="3355" y="3139"/>
              <a:ext cx="432" cy="191"/>
            </a:xfrm>
            <a:custGeom>
              <a:avLst/>
              <a:gdLst/>
              <a:ahLst/>
              <a:cxnLst>
                <a:cxn ang="0">
                  <a:pos x="451" y="190"/>
                </a:cxn>
                <a:cxn ang="0">
                  <a:pos x="464" y="183"/>
                </a:cxn>
                <a:cxn ang="0">
                  <a:pos x="466" y="178"/>
                </a:cxn>
                <a:cxn ang="0">
                  <a:pos x="453" y="172"/>
                </a:cxn>
                <a:cxn ang="0">
                  <a:pos x="422" y="160"/>
                </a:cxn>
                <a:cxn ang="0">
                  <a:pos x="383" y="138"/>
                </a:cxn>
                <a:cxn ang="0">
                  <a:pos x="336" y="122"/>
                </a:cxn>
                <a:cxn ang="0">
                  <a:pos x="281" y="101"/>
                </a:cxn>
                <a:cxn ang="0">
                  <a:pos x="228" y="79"/>
                </a:cxn>
                <a:cxn ang="0">
                  <a:pos x="176" y="57"/>
                </a:cxn>
                <a:cxn ang="0">
                  <a:pos x="133" y="40"/>
                </a:cxn>
                <a:cxn ang="0">
                  <a:pos x="99" y="28"/>
                </a:cxn>
                <a:cxn ang="0">
                  <a:pos x="85" y="21"/>
                </a:cxn>
                <a:cxn ang="0">
                  <a:pos x="79" y="14"/>
                </a:cxn>
                <a:cxn ang="0">
                  <a:pos x="60" y="9"/>
                </a:cxn>
                <a:cxn ang="0">
                  <a:pos x="40" y="3"/>
                </a:cxn>
                <a:cxn ang="0">
                  <a:pos x="21" y="0"/>
                </a:cxn>
                <a:cxn ang="0">
                  <a:pos x="3" y="3"/>
                </a:cxn>
                <a:cxn ang="0">
                  <a:pos x="0" y="12"/>
                </a:cxn>
                <a:cxn ang="0">
                  <a:pos x="9" y="28"/>
                </a:cxn>
                <a:cxn ang="0">
                  <a:pos x="27" y="40"/>
                </a:cxn>
                <a:cxn ang="0">
                  <a:pos x="40" y="50"/>
                </a:cxn>
                <a:cxn ang="0">
                  <a:pos x="56" y="61"/>
                </a:cxn>
                <a:cxn ang="0">
                  <a:pos x="65" y="66"/>
                </a:cxn>
                <a:cxn ang="0">
                  <a:pos x="75" y="78"/>
                </a:cxn>
                <a:cxn ang="0">
                  <a:pos x="95" y="95"/>
                </a:cxn>
                <a:cxn ang="0">
                  <a:pos x="125" y="119"/>
                </a:cxn>
                <a:cxn ang="0">
                  <a:pos x="152" y="138"/>
                </a:cxn>
                <a:cxn ang="0">
                  <a:pos x="166" y="152"/>
                </a:cxn>
                <a:cxn ang="0">
                  <a:pos x="185" y="164"/>
                </a:cxn>
                <a:cxn ang="0">
                  <a:pos x="203" y="175"/>
                </a:cxn>
                <a:cxn ang="0">
                  <a:pos x="223" y="189"/>
                </a:cxn>
                <a:cxn ang="0">
                  <a:pos x="237" y="198"/>
                </a:cxn>
                <a:cxn ang="0">
                  <a:pos x="256" y="201"/>
                </a:cxn>
                <a:cxn ang="0">
                  <a:pos x="272" y="206"/>
                </a:cxn>
                <a:cxn ang="0">
                  <a:pos x="289" y="205"/>
                </a:cxn>
                <a:cxn ang="0">
                  <a:pos x="310" y="201"/>
                </a:cxn>
                <a:cxn ang="0">
                  <a:pos x="321" y="199"/>
                </a:cxn>
                <a:cxn ang="0">
                  <a:pos x="337" y="196"/>
                </a:cxn>
                <a:cxn ang="0">
                  <a:pos x="350" y="196"/>
                </a:cxn>
                <a:cxn ang="0">
                  <a:pos x="369" y="196"/>
                </a:cxn>
                <a:cxn ang="0">
                  <a:pos x="389" y="196"/>
                </a:cxn>
                <a:cxn ang="0">
                  <a:pos x="398" y="196"/>
                </a:cxn>
                <a:cxn ang="0">
                  <a:pos x="406" y="196"/>
                </a:cxn>
                <a:cxn ang="0">
                  <a:pos x="416" y="192"/>
                </a:cxn>
                <a:cxn ang="0">
                  <a:pos x="428" y="192"/>
                </a:cxn>
              </a:cxnLst>
              <a:rect l="0" t="0" r="r" b="b"/>
              <a:pathLst>
                <a:path w="469" h="207">
                  <a:moveTo>
                    <a:pt x="440" y="192"/>
                  </a:moveTo>
                  <a:lnTo>
                    <a:pt x="444" y="192"/>
                  </a:lnTo>
                  <a:lnTo>
                    <a:pt x="451" y="190"/>
                  </a:lnTo>
                  <a:lnTo>
                    <a:pt x="455" y="189"/>
                  </a:lnTo>
                  <a:lnTo>
                    <a:pt x="459" y="185"/>
                  </a:lnTo>
                  <a:lnTo>
                    <a:pt x="464" y="183"/>
                  </a:lnTo>
                  <a:lnTo>
                    <a:pt x="466" y="181"/>
                  </a:lnTo>
                  <a:lnTo>
                    <a:pt x="468" y="178"/>
                  </a:lnTo>
                  <a:lnTo>
                    <a:pt x="466" y="178"/>
                  </a:lnTo>
                  <a:lnTo>
                    <a:pt x="464" y="175"/>
                  </a:lnTo>
                  <a:lnTo>
                    <a:pt x="459" y="175"/>
                  </a:lnTo>
                  <a:lnTo>
                    <a:pt x="453" y="172"/>
                  </a:lnTo>
                  <a:lnTo>
                    <a:pt x="444" y="171"/>
                  </a:lnTo>
                  <a:lnTo>
                    <a:pt x="436" y="164"/>
                  </a:lnTo>
                  <a:lnTo>
                    <a:pt x="422" y="160"/>
                  </a:lnTo>
                  <a:lnTo>
                    <a:pt x="410" y="156"/>
                  </a:lnTo>
                  <a:lnTo>
                    <a:pt x="397" y="149"/>
                  </a:lnTo>
                  <a:lnTo>
                    <a:pt x="383" y="138"/>
                  </a:lnTo>
                  <a:lnTo>
                    <a:pt x="367" y="134"/>
                  </a:lnTo>
                  <a:lnTo>
                    <a:pt x="350" y="130"/>
                  </a:lnTo>
                  <a:lnTo>
                    <a:pt x="336" y="122"/>
                  </a:lnTo>
                  <a:lnTo>
                    <a:pt x="317" y="115"/>
                  </a:lnTo>
                  <a:lnTo>
                    <a:pt x="298" y="109"/>
                  </a:lnTo>
                  <a:lnTo>
                    <a:pt x="281" y="101"/>
                  </a:lnTo>
                  <a:lnTo>
                    <a:pt x="260" y="91"/>
                  </a:lnTo>
                  <a:lnTo>
                    <a:pt x="243" y="86"/>
                  </a:lnTo>
                  <a:lnTo>
                    <a:pt x="228" y="79"/>
                  </a:lnTo>
                  <a:lnTo>
                    <a:pt x="211" y="72"/>
                  </a:lnTo>
                  <a:lnTo>
                    <a:pt x="194" y="64"/>
                  </a:lnTo>
                  <a:lnTo>
                    <a:pt x="176" y="57"/>
                  </a:lnTo>
                  <a:lnTo>
                    <a:pt x="161" y="50"/>
                  </a:lnTo>
                  <a:lnTo>
                    <a:pt x="147" y="46"/>
                  </a:lnTo>
                  <a:lnTo>
                    <a:pt x="133" y="40"/>
                  </a:lnTo>
                  <a:lnTo>
                    <a:pt x="122" y="36"/>
                  </a:lnTo>
                  <a:lnTo>
                    <a:pt x="113" y="30"/>
                  </a:lnTo>
                  <a:lnTo>
                    <a:pt x="99" y="28"/>
                  </a:lnTo>
                  <a:lnTo>
                    <a:pt x="94" y="23"/>
                  </a:lnTo>
                  <a:lnTo>
                    <a:pt x="87" y="21"/>
                  </a:lnTo>
                  <a:lnTo>
                    <a:pt x="85" y="21"/>
                  </a:lnTo>
                  <a:lnTo>
                    <a:pt x="84" y="19"/>
                  </a:lnTo>
                  <a:lnTo>
                    <a:pt x="81" y="14"/>
                  </a:lnTo>
                  <a:lnTo>
                    <a:pt x="79" y="14"/>
                  </a:lnTo>
                  <a:lnTo>
                    <a:pt x="72" y="12"/>
                  </a:lnTo>
                  <a:lnTo>
                    <a:pt x="68" y="9"/>
                  </a:lnTo>
                  <a:lnTo>
                    <a:pt x="60" y="9"/>
                  </a:lnTo>
                  <a:lnTo>
                    <a:pt x="55" y="7"/>
                  </a:lnTo>
                  <a:lnTo>
                    <a:pt x="47" y="5"/>
                  </a:lnTo>
                  <a:lnTo>
                    <a:pt x="40" y="3"/>
                  </a:lnTo>
                  <a:lnTo>
                    <a:pt x="34" y="0"/>
                  </a:lnTo>
                  <a:lnTo>
                    <a:pt x="27" y="0"/>
                  </a:lnTo>
                  <a:lnTo>
                    <a:pt x="21" y="0"/>
                  </a:lnTo>
                  <a:lnTo>
                    <a:pt x="13" y="0"/>
                  </a:lnTo>
                  <a:lnTo>
                    <a:pt x="9" y="0"/>
                  </a:lnTo>
                  <a:lnTo>
                    <a:pt x="3" y="3"/>
                  </a:lnTo>
                  <a:lnTo>
                    <a:pt x="0" y="6"/>
                  </a:lnTo>
                  <a:lnTo>
                    <a:pt x="0" y="9"/>
                  </a:lnTo>
                  <a:lnTo>
                    <a:pt x="0" y="12"/>
                  </a:lnTo>
                  <a:lnTo>
                    <a:pt x="2" y="19"/>
                  </a:lnTo>
                  <a:lnTo>
                    <a:pt x="6" y="22"/>
                  </a:lnTo>
                  <a:lnTo>
                    <a:pt x="9" y="28"/>
                  </a:lnTo>
                  <a:lnTo>
                    <a:pt x="13" y="30"/>
                  </a:lnTo>
                  <a:lnTo>
                    <a:pt x="17" y="36"/>
                  </a:lnTo>
                  <a:lnTo>
                    <a:pt x="27" y="40"/>
                  </a:lnTo>
                  <a:lnTo>
                    <a:pt x="30" y="40"/>
                  </a:lnTo>
                  <a:lnTo>
                    <a:pt x="36" y="47"/>
                  </a:lnTo>
                  <a:lnTo>
                    <a:pt x="40" y="50"/>
                  </a:lnTo>
                  <a:lnTo>
                    <a:pt x="44" y="57"/>
                  </a:lnTo>
                  <a:lnTo>
                    <a:pt x="51" y="57"/>
                  </a:lnTo>
                  <a:lnTo>
                    <a:pt x="56" y="61"/>
                  </a:lnTo>
                  <a:lnTo>
                    <a:pt x="58" y="63"/>
                  </a:lnTo>
                  <a:lnTo>
                    <a:pt x="65" y="64"/>
                  </a:lnTo>
                  <a:lnTo>
                    <a:pt x="65" y="66"/>
                  </a:lnTo>
                  <a:lnTo>
                    <a:pt x="66" y="66"/>
                  </a:lnTo>
                  <a:lnTo>
                    <a:pt x="68" y="72"/>
                  </a:lnTo>
                  <a:lnTo>
                    <a:pt x="75" y="78"/>
                  </a:lnTo>
                  <a:lnTo>
                    <a:pt x="82" y="85"/>
                  </a:lnTo>
                  <a:lnTo>
                    <a:pt x="90" y="88"/>
                  </a:lnTo>
                  <a:lnTo>
                    <a:pt x="95" y="95"/>
                  </a:lnTo>
                  <a:lnTo>
                    <a:pt x="106" y="103"/>
                  </a:lnTo>
                  <a:lnTo>
                    <a:pt x="117" y="111"/>
                  </a:lnTo>
                  <a:lnTo>
                    <a:pt x="125" y="119"/>
                  </a:lnTo>
                  <a:lnTo>
                    <a:pt x="136" y="128"/>
                  </a:lnTo>
                  <a:lnTo>
                    <a:pt x="146" y="131"/>
                  </a:lnTo>
                  <a:lnTo>
                    <a:pt x="152" y="138"/>
                  </a:lnTo>
                  <a:lnTo>
                    <a:pt x="158" y="143"/>
                  </a:lnTo>
                  <a:lnTo>
                    <a:pt x="165" y="147"/>
                  </a:lnTo>
                  <a:lnTo>
                    <a:pt x="166" y="152"/>
                  </a:lnTo>
                  <a:lnTo>
                    <a:pt x="174" y="156"/>
                  </a:lnTo>
                  <a:lnTo>
                    <a:pt x="176" y="160"/>
                  </a:lnTo>
                  <a:lnTo>
                    <a:pt x="185" y="164"/>
                  </a:lnTo>
                  <a:lnTo>
                    <a:pt x="189" y="171"/>
                  </a:lnTo>
                  <a:lnTo>
                    <a:pt x="198" y="172"/>
                  </a:lnTo>
                  <a:lnTo>
                    <a:pt x="203" y="175"/>
                  </a:lnTo>
                  <a:lnTo>
                    <a:pt x="211" y="181"/>
                  </a:lnTo>
                  <a:lnTo>
                    <a:pt x="216" y="183"/>
                  </a:lnTo>
                  <a:lnTo>
                    <a:pt x="223" y="189"/>
                  </a:lnTo>
                  <a:lnTo>
                    <a:pt x="228" y="192"/>
                  </a:lnTo>
                  <a:lnTo>
                    <a:pt x="234" y="192"/>
                  </a:lnTo>
                  <a:lnTo>
                    <a:pt x="237" y="198"/>
                  </a:lnTo>
                  <a:lnTo>
                    <a:pt x="243" y="200"/>
                  </a:lnTo>
                  <a:lnTo>
                    <a:pt x="251" y="201"/>
                  </a:lnTo>
                  <a:lnTo>
                    <a:pt x="256" y="201"/>
                  </a:lnTo>
                  <a:lnTo>
                    <a:pt x="260" y="205"/>
                  </a:lnTo>
                  <a:lnTo>
                    <a:pt x="266" y="205"/>
                  </a:lnTo>
                  <a:lnTo>
                    <a:pt x="272" y="206"/>
                  </a:lnTo>
                  <a:lnTo>
                    <a:pt x="279" y="206"/>
                  </a:lnTo>
                  <a:lnTo>
                    <a:pt x="285" y="205"/>
                  </a:lnTo>
                  <a:lnTo>
                    <a:pt x="289" y="205"/>
                  </a:lnTo>
                  <a:lnTo>
                    <a:pt x="294" y="201"/>
                  </a:lnTo>
                  <a:lnTo>
                    <a:pt x="298" y="201"/>
                  </a:lnTo>
                  <a:lnTo>
                    <a:pt x="310" y="201"/>
                  </a:lnTo>
                  <a:lnTo>
                    <a:pt x="315" y="201"/>
                  </a:lnTo>
                  <a:lnTo>
                    <a:pt x="317" y="200"/>
                  </a:lnTo>
                  <a:lnTo>
                    <a:pt x="321" y="199"/>
                  </a:lnTo>
                  <a:lnTo>
                    <a:pt x="327" y="198"/>
                  </a:lnTo>
                  <a:lnTo>
                    <a:pt x="332" y="198"/>
                  </a:lnTo>
                  <a:lnTo>
                    <a:pt x="337" y="196"/>
                  </a:lnTo>
                  <a:lnTo>
                    <a:pt x="338" y="196"/>
                  </a:lnTo>
                  <a:lnTo>
                    <a:pt x="343" y="196"/>
                  </a:lnTo>
                  <a:lnTo>
                    <a:pt x="350" y="196"/>
                  </a:lnTo>
                  <a:lnTo>
                    <a:pt x="354" y="196"/>
                  </a:lnTo>
                  <a:lnTo>
                    <a:pt x="364" y="196"/>
                  </a:lnTo>
                  <a:lnTo>
                    <a:pt x="369" y="196"/>
                  </a:lnTo>
                  <a:lnTo>
                    <a:pt x="378" y="196"/>
                  </a:lnTo>
                  <a:lnTo>
                    <a:pt x="386" y="196"/>
                  </a:lnTo>
                  <a:lnTo>
                    <a:pt x="389" y="196"/>
                  </a:lnTo>
                  <a:lnTo>
                    <a:pt x="394" y="198"/>
                  </a:lnTo>
                  <a:lnTo>
                    <a:pt x="397" y="198"/>
                  </a:lnTo>
                  <a:lnTo>
                    <a:pt x="398" y="196"/>
                  </a:lnTo>
                  <a:lnTo>
                    <a:pt x="401" y="196"/>
                  </a:lnTo>
                  <a:lnTo>
                    <a:pt x="403" y="196"/>
                  </a:lnTo>
                  <a:lnTo>
                    <a:pt x="406" y="196"/>
                  </a:lnTo>
                  <a:lnTo>
                    <a:pt x="408" y="192"/>
                  </a:lnTo>
                  <a:lnTo>
                    <a:pt x="410" y="192"/>
                  </a:lnTo>
                  <a:lnTo>
                    <a:pt x="416" y="192"/>
                  </a:lnTo>
                  <a:lnTo>
                    <a:pt x="420" y="192"/>
                  </a:lnTo>
                  <a:lnTo>
                    <a:pt x="425" y="192"/>
                  </a:lnTo>
                  <a:lnTo>
                    <a:pt x="428" y="192"/>
                  </a:lnTo>
                  <a:lnTo>
                    <a:pt x="436" y="192"/>
                  </a:lnTo>
                  <a:lnTo>
                    <a:pt x="440" y="192"/>
                  </a:lnTo>
                </a:path>
              </a:pathLst>
            </a:custGeom>
            <a:solidFill>
              <a:srgbClr val="8F8F8F"/>
            </a:solidFill>
            <a:ln w="9525" cap="rnd">
              <a:noFill/>
              <a:round/>
              <a:headEnd type="none" w="sm" len="sm"/>
              <a:tailEnd type="none" w="sm" len="sm"/>
            </a:ln>
            <a:effectLst/>
          </p:spPr>
          <p:txBody>
            <a:bodyPr/>
            <a:lstStyle/>
            <a:p>
              <a:pPr>
                <a:defRPr/>
              </a:pPr>
              <a:endParaRPr lang="en-US">
                <a:latin typeface="+mn-lt"/>
              </a:endParaRPr>
            </a:p>
          </p:txBody>
        </p:sp>
        <p:sp>
          <p:nvSpPr>
            <p:cNvPr id="33" name="Freeform 1135"/>
            <p:cNvSpPr>
              <a:spLocks/>
            </p:cNvSpPr>
            <p:nvPr/>
          </p:nvSpPr>
          <p:spPr bwMode="auto">
            <a:xfrm>
              <a:off x="3355" y="3139"/>
              <a:ext cx="432" cy="186"/>
            </a:xfrm>
            <a:custGeom>
              <a:avLst/>
              <a:gdLst/>
              <a:ahLst/>
              <a:cxnLst>
                <a:cxn ang="0">
                  <a:pos x="79" y="13"/>
                </a:cxn>
                <a:cxn ang="0">
                  <a:pos x="65" y="7"/>
                </a:cxn>
                <a:cxn ang="0">
                  <a:pos x="40" y="3"/>
                </a:cxn>
                <a:cxn ang="0">
                  <a:pos x="21" y="0"/>
                </a:cxn>
                <a:cxn ang="0">
                  <a:pos x="6" y="3"/>
                </a:cxn>
                <a:cxn ang="0">
                  <a:pos x="2" y="10"/>
                </a:cxn>
                <a:cxn ang="0">
                  <a:pos x="11" y="28"/>
                </a:cxn>
                <a:cxn ang="0">
                  <a:pos x="27" y="37"/>
                </a:cxn>
                <a:cxn ang="0">
                  <a:pos x="40" y="50"/>
                </a:cxn>
                <a:cxn ang="0">
                  <a:pos x="58" y="61"/>
                </a:cxn>
                <a:cxn ang="0">
                  <a:pos x="66" y="65"/>
                </a:cxn>
                <a:cxn ang="0">
                  <a:pos x="82" y="84"/>
                </a:cxn>
                <a:cxn ang="0">
                  <a:pos x="106" y="103"/>
                </a:cxn>
                <a:cxn ang="0">
                  <a:pos x="136" y="127"/>
                </a:cxn>
                <a:cxn ang="0">
                  <a:pos x="158" y="143"/>
                </a:cxn>
                <a:cxn ang="0">
                  <a:pos x="174" y="155"/>
                </a:cxn>
                <a:cxn ang="0">
                  <a:pos x="189" y="169"/>
                </a:cxn>
                <a:cxn ang="0">
                  <a:pos x="211" y="179"/>
                </a:cxn>
                <a:cxn ang="0">
                  <a:pos x="228" y="192"/>
                </a:cxn>
                <a:cxn ang="0">
                  <a:pos x="243" y="196"/>
                </a:cxn>
                <a:cxn ang="0">
                  <a:pos x="260" y="200"/>
                </a:cxn>
                <a:cxn ang="0">
                  <a:pos x="279" y="200"/>
                </a:cxn>
                <a:cxn ang="0">
                  <a:pos x="294" y="200"/>
                </a:cxn>
                <a:cxn ang="0">
                  <a:pos x="315" y="199"/>
                </a:cxn>
                <a:cxn ang="0">
                  <a:pos x="327" y="195"/>
                </a:cxn>
                <a:cxn ang="0">
                  <a:pos x="338" y="195"/>
                </a:cxn>
                <a:cxn ang="0">
                  <a:pos x="354" y="192"/>
                </a:cxn>
                <a:cxn ang="0">
                  <a:pos x="378" y="192"/>
                </a:cxn>
                <a:cxn ang="0">
                  <a:pos x="394" y="195"/>
                </a:cxn>
                <a:cxn ang="0">
                  <a:pos x="401" y="195"/>
                </a:cxn>
                <a:cxn ang="0">
                  <a:pos x="408" y="192"/>
                </a:cxn>
                <a:cxn ang="0">
                  <a:pos x="421" y="192"/>
                </a:cxn>
                <a:cxn ang="0">
                  <a:pos x="436" y="192"/>
                </a:cxn>
                <a:cxn ang="0">
                  <a:pos x="453" y="188"/>
                </a:cxn>
                <a:cxn ang="0">
                  <a:pos x="464" y="182"/>
                </a:cxn>
                <a:cxn ang="0">
                  <a:pos x="468" y="177"/>
                </a:cxn>
                <a:cxn ang="0">
                  <a:pos x="459" y="173"/>
                </a:cxn>
                <a:cxn ang="0">
                  <a:pos x="436" y="162"/>
                </a:cxn>
                <a:cxn ang="0">
                  <a:pos x="398" y="147"/>
                </a:cxn>
                <a:cxn ang="0">
                  <a:pos x="350" y="128"/>
                </a:cxn>
                <a:cxn ang="0">
                  <a:pos x="298" y="106"/>
                </a:cxn>
                <a:cxn ang="0">
                  <a:pos x="243" y="85"/>
                </a:cxn>
                <a:cxn ang="0">
                  <a:pos x="194" y="64"/>
                </a:cxn>
                <a:cxn ang="0">
                  <a:pos x="147" y="46"/>
                </a:cxn>
                <a:cxn ang="0">
                  <a:pos x="113" y="30"/>
                </a:cxn>
                <a:cxn ang="0">
                  <a:pos x="87" y="20"/>
                </a:cxn>
              </a:cxnLst>
              <a:rect l="0" t="0" r="r" b="b"/>
              <a:pathLst>
                <a:path w="469" h="201">
                  <a:moveTo>
                    <a:pt x="85" y="19"/>
                  </a:moveTo>
                  <a:lnTo>
                    <a:pt x="82" y="14"/>
                  </a:lnTo>
                  <a:lnTo>
                    <a:pt x="79" y="13"/>
                  </a:lnTo>
                  <a:lnTo>
                    <a:pt x="72" y="9"/>
                  </a:lnTo>
                  <a:lnTo>
                    <a:pt x="68" y="9"/>
                  </a:lnTo>
                  <a:lnTo>
                    <a:pt x="65" y="7"/>
                  </a:lnTo>
                  <a:lnTo>
                    <a:pt x="56" y="7"/>
                  </a:lnTo>
                  <a:lnTo>
                    <a:pt x="48" y="5"/>
                  </a:lnTo>
                  <a:lnTo>
                    <a:pt x="40" y="3"/>
                  </a:lnTo>
                  <a:lnTo>
                    <a:pt x="36" y="0"/>
                  </a:lnTo>
                  <a:lnTo>
                    <a:pt x="30" y="0"/>
                  </a:lnTo>
                  <a:lnTo>
                    <a:pt x="21" y="0"/>
                  </a:lnTo>
                  <a:lnTo>
                    <a:pt x="16" y="0"/>
                  </a:lnTo>
                  <a:lnTo>
                    <a:pt x="9" y="0"/>
                  </a:lnTo>
                  <a:lnTo>
                    <a:pt x="6" y="3"/>
                  </a:lnTo>
                  <a:lnTo>
                    <a:pt x="3" y="5"/>
                  </a:lnTo>
                  <a:lnTo>
                    <a:pt x="0" y="7"/>
                  </a:lnTo>
                  <a:lnTo>
                    <a:pt x="2" y="10"/>
                  </a:lnTo>
                  <a:lnTo>
                    <a:pt x="3" y="19"/>
                  </a:lnTo>
                  <a:lnTo>
                    <a:pt x="6" y="22"/>
                  </a:lnTo>
                  <a:lnTo>
                    <a:pt x="11" y="28"/>
                  </a:lnTo>
                  <a:lnTo>
                    <a:pt x="16" y="30"/>
                  </a:lnTo>
                  <a:lnTo>
                    <a:pt x="21" y="35"/>
                  </a:lnTo>
                  <a:lnTo>
                    <a:pt x="27" y="37"/>
                  </a:lnTo>
                  <a:lnTo>
                    <a:pt x="31" y="40"/>
                  </a:lnTo>
                  <a:lnTo>
                    <a:pt x="36" y="47"/>
                  </a:lnTo>
                  <a:lnTo>
                    <a:pt x="40" y="50"/>
                  </a:lnTo>
                  <a:lnTo>
                    <a:pt x="46" y="54"/>
                  </a:lnTo>
                  <a:lnTo>
                    <a:pt x="51" y="57"/>
                  </a:lnTo>
                  <a:lnTo>
                    <a:pt x="58" y="61"/>
                  </a:lnTo>
                  <a:lnTo>
                    <a:pt x="58" y="62"/>
                  </a:lnTo>
                  <a:lnTo>
                    <a:pt x="65" y="64"/>
                  </a:lnTo>
                  <a:lnTo>
                    <a:pt x="66" y="65"/>
                  </a:lnTo>
                  <a:lnTo>
                    <a:pt x="68" y="72"/>
                  </a:lnTo>
                  <a:lnTo>
                    <a:pt x="75" y="78"/>
                  </a:lnTo>
                  <a:lnTo>
                    <a:pt x="82" y="84"/>
                  </a:lnTo>
                  <a:lnTo>
                    <a:pt x="90" y="87"/>
                  </a:lnTo>
                  <a:lnTo>
                    <a:pt x="95" y="95"/>
                  </a:lnTo>
                  <a:lnTo>
                    <a:pt x="106" y="103"/>
                  </a:lnTo>
                  <a:lnTo>
                    <a:pt x="117" y="110"/>
                  </a:lnTo>
                  <a:lnTo>
                    <a:pt x="125" y="118"/>
                  </a:lnTo>
                  <a:lnTo>
                    <a:pt x="136" y="127"/>
                  </a:lnTo>
                  <a:lnTo>
                    <a:pt x="146" y="130"/>
                  </a:lnTo>
                  <a:lnTo>
                    <a:pt x="152" y="136"/>
                  </a:lnTo>
                  <a:lnTo>
                    <a:pt x="158" y="143"/>
                  </a:lnTo>
                  <a:lnTo>
                    <a:pt x="165" y="147"/>
                  </a:lnTo>
                  <a:lnTo>
                    <a:pt x="166" y="151"/>
                  </a:lnTo>
                  <a:lnTo>
                    <a:pt x="174" y="155"/>
                  </a:lnTo>
                  <a:lnTo>
                    <a:pt x="176" y="160"/>
                  </a:lnTo>
                  <a:lnTo>
                    <a:pt x="185" y="160"/>
                  </a:lnTo>
                  <a:lnTo>
                    <a:pt x="189" y="169"/>
                  </a:lnTo>
                  <a:lnTo>
                    <a:pt x="197" y="172"/>
                  </a:lnTo>
                  <a:lnTo>
                    <a:pt x="203" y="173"/>
                  </a:lnTo>
                  <a:lnTo>
                    <a:pt x="211" y="179"/>
                  </a:lnTo>
                  <a:lnTo>
                    <a:pt x="216" y="183"/>
                  </a:lnTo>
                  <a:lnTo>
                    <a:pt x="223" y="186"/>
                  </a:lnTo>
                  <a:lnTo>
                    <a:pt x="228" y="192"/>
                  </a:lnTo>
                  <a:lnTo>
                    <a:pt x="234" y="192"/>
                  </a:lnTo>
                  <a:lnTo>
                    <a:pt x="237" y="195"/>
                  </a:lnTo>
                  <a:lnTo>
                    <a:pt x="243" y="196"/>
                  </a:lnTo>
                  <a:lnTo>
                    <a:pt x="251" y="199"/>
                  </a:lnTo>
                  <a:lnTo>
                    <a:pt x="256" y="200"/>
                  </a:lnTo>
                  <a:lnTo>
                    <a:pt x="260" y="200"/>
                  </a:lnTo>
                  <a:lnTo>
                    <a:pt x="266" y="200"/>
                  </a:lnTo>
                  <a:lnTo>
                    <a:pt x="272" y="200"/>
                  </a:lnTo>
                  <a:lnTo>
                    <a:pt x="279" y="200"/>
                  </a:lnTo>
                  <a:lnTo>
                    <a:pt x="285" y="200"/>
                  </a:lnTo>
                  <a:lnTo>
                    <a:pt x="289" y="200"/>
                  </a:lnTo>
                  <a:lnTo>
                    <a:pt x="294" y="200"/>
                  </a:lnTo>
                  <a:lnTo>
                    <a:pt x="298" y="200"/>
                  </a:lnTo>
                  <a:lnTo>
                    <a:pt x="310" y="199"/>
                  </a:lnTo>
                  <a:lnTo>
                    <a:pt x="315" y="199"/>
                  </a:lnTo>
                  <a:lnTo>
                    <a:pt x="317" y="196"/>
                  </a:lnTo>
                  <a:lnTo>
                    <a:pt x="321" y="196"/>
                  </a:lnTo>
                  <a:lnTo>
                    <a:pt x="327" y="195"/>
                  </a:lnTo>
                  <a:lnTo>
                    <a:pt x="332" y="195"/>
                  </a:lnTo>
                  <a:lnTo>
                    <a:pt x="337" y="195"/>
                  </a:lnTo>
                  <a:lnTo>
                    <a:pt x="338" y="195"/>
                  </a:lnTo>
                  <a:lnTo>
                    <a:pt x="343" y="192"/>
                  </a:lnTo>
                  <a:lnTo>
                    <a:pt x="350" y="192"/>
                  </a:lnTo>
                  <a:lnTo>
                    <a:pt x="354" y="192"/>
                  </a:lnTo>
                  <a:lnTo>
                    <a:pt x="364" y="192"/>
                  </a:lnTo>
                  <a:lnTo>
                    <a:pt x="369" y="192"/>
                  </a:lnTo>
                  <a:lnTo>
                    <a:pt x="378" y="192"/>
                  </a:lnTo>
                  <a:lnTo>
                    <a:pt x="385" y="195"/>
                  </a:lnTo>
                  <a:lnTo>
                    <a:pt x="389" y="195"/>
                  </a:lnTo>
                  <a:lnTo>
                    <a:pt x="394" y="195"/>
                  </a:lnTo>
                  <a:lnTo>
                    <a:pt x="397" y="195"/>
                  </a:lnTo>
                  <a:lnTo>
                    <a:pt x="398" y="195"/>
                  </a:lnTo>
                  <a:lnTo>
                    <a:pt x="401" y="195"/>
                  </a:lnTo>
                  <a:lnTo>
                    <a:pt x="403" y="195"/>
                  </a:lnTo>
                  <a:lnTo>
                    <a:pt x="406" y="192"/>
                  </a:lnTo>
                  <a:lnTo>
                    <a:pt x="408" y="192"/>
                  </a:lnTo>
                  <a:lnTo>
                    <a:pt x="410" y="192"/>
                  </a:lnTo>
                  <a:lnTo>
                    <a:pt x="416" y="192"/>
                  </a:lnTo>
                  <a:lnTo>
                    <a:pt x="421" y="192"/>
                  </a:lnTo>
                  <a:lnTo>
                    <a:pt x="425" y="192"/>
                  </a:lnTo>
                  <a:lnTo>
                    <a:pt x="428" y="192"/>
                  </a:lnTo>
                  <a:lnTo>
                    <a:pt x="436" y="192"/>
                  </a:lnTo>
                  <a:lnTo>
                    <a:pt x="440" y="192"/>
                  </a:lnTo>
                  <a:lnTo>
                    <a:pt x="444" y="192"/>
                  </a:lnTo>
                  <a:lnTo>
                    <a:pt x="453" y="188"/>
                  </a:lnTo>
                  <a:lnTo>
                    <a:pt x="457" y="186"/>
                  </a:lnTo>
                  <a:lnTo>
                    <a:pt x="463" y="183"/>
                  </a:lnTo>
                  <a:lnTo>
                    <a:pt x="464" y="182"/>
                  </a:lnTo>
                  <a:lnTo>
                    <a:pt x="466" y="181"/>
                  </a:lnTo>
                  <a:lnTo>
                    <a:pt x="466" y="177"/>
                  </a:lnTo>
                  <a:lnTo>
                    <a:pt x="468" y="177"/>
                  </a:lnTo>
                  <a:lnTo>
                    <a:pt x="466" y="177"/>
                  </a:lnTo>
                  <a:lnTo>
                    <a:pt x="464" y="173"/>
                  </a:lnTo>
                  <a:lnTo>
                    <a:pt x="459" y="173"/>
                  </a:lnTo>
                  <a:lnTo>
                    <a:pt x="454" y="170"/>
                  </a:lnTo>
                  <a:lnTo>
                    <a:pt x="444" y="169"/>
                  </a:lnTo>
                  <a:lnTo>
                    <a:pt x="436" y="162"/>
                  </a:lnTo>
                  <a:lnTo>
                    <a:pt x="425" y="160"/>
                  </a:lnTo>
                  <a:lnTo>
                    <a:pt x="410" y="152"/>
                  </a:lnTo>
                  <a:lnTo>
                    <a:pt x="398" y="147"/>
                  </a:lnTo>
                  <a:lnTo>
                    <a:pt x="383" y="138"/>
                  </a:lnTo>
                  <a:lnTo>
                    <a:pt x="367" y="134"/>
                  </a:lnTo>
                  <a:lnTo>
                    <a:pt x="350" y="128"/>
                  </a:lnTo>
                  <a:lnTo>
                    <a:pt x="336" y="120"/>
                  </a:lnTo>
                  <a:lnTo>
                    <a:pt x="317" y="112"/>
                  </a:lnTo>
                  <a:lnTo>
                    <a:pt x="298" y="106"/>
                  </a:lnTo>
                  <a:lnTo>
                    <a:pt x="281" y="101"/>
                  </a:lnTo>
                  <a:lnTo>
                    <a:pt x="260" y="91"/>
                  </a:lnTo>
                  <a:lnTo>
                    <a:pt x="243" y="85"/>
                  </a:lnTo>
                  <a:lnTo>
                    <a:pt x="228" y="78"/>
                  </a:lnTo>
                  <a:lnTo>
                    <a:pt x="211" y="69"/>
                  </a:lnTo>
                  <a:lnTo>
                    <a:pt x="194" y="64"/>
                  </a:lnTo>
                  <a:lnTo>
                    <a:pt x="176" y="57"/>
                  </a:lnTo>
                  <a:lnTo>
                    <a:pt x="161" y="50"/>
                  </a:lnTo>
                  <a:lnTo>
                    <a:pt x="147" y="46"/>
                  </a:lnTo>
                  <a:lnTo>
                    <a:pt x="136" y="37"/>
                  </a:lnTo>
                  <a:lnTo>
                    <a:pt x="122" y="35"/>
                  </a:lnTo>
                  <a:lnTo>
                    <a:pt x="113" y="30"/>
                  </a:lnTo>
                  <a:lnTo>
                    <a:pt x="99" y="28"/>
                  </a:lnTo>
                  <a:lnTo>
                    <a:pt x="94" y="22"/>
                  </a:lnTo>
                  <a:lnTo>
                    <a:pt x="87" y="20"/>
                  </a:lnTo>
                  <a:lnTo>
                    <a:pt x="85" y="19"/>
                  </a:lnTo>
                </a:path>
              </a:pathLst>
            </a:custGeom>
            <a:solidFill>
              <a:srgbClr val="8F8F8F"/>
            </a:solidFill>
            <a:ln w="9525" cap="rnd">
              <a:noFill/>
              <a:round/>
              <a:headEnd type="none" w="sm" len="sm"/>
              <a:tailEnd type="none" w="sm" len="sm"/>
            </a:ln>
            <a:effectLst/>
          </p:spPr>
          <p:txBody>
            <a:bodyPr/>
            <a:lstStyle/>
            <a:p>
              <a:pPr>
                <a:defRPr/>
              </a:pPr>
              <a:endParaRPr lang="en-US">
                <a:latin typeface="+mn-lt"/>
              </a:endParaRPr>
            </a:p>
          </p:txBody>
        </p:sp>
        <p:sp>
          <p:nvSpPr>
            <p:cNvPr id="34" name="Freeform 1136"/>
            <p:cNvSpPr>
              <a:spLocks/>
            </p:cNvSpPr>
            <p:nvPr/>
          </p:nvSpPr>
          <p:spPr bwMode="auto">
            <a:xfrm>
              <a:off x="3328" y="3120"/>
              <a:ext cx="374" cy="308"/>
            </a:xfrm>
            <a:custGeom>
              <a:avLst/>
              <a:gdLst/>
              <a:ahLst/>
              <a:cxnLst>
                <a:cxn ang="0">
                  <a:pos x="0" y="2"/>
                </a:cxn>
                <a:cxn ang="0">
                  <a:pos x="9" y="9"/>
                </a:cxn>
                <a:cxn ang="0">
                  <a:pos x="15" y="23"/>
                </a:cxn>
                <a:cxn ang="0">
                  <a:pos x="24" y="41"/>
                </a:cxn>
                <a:cxn ang="0">
                  <a:pos x="34" y="58"/>
                </a:cxn>
                <a:cxn ang="0">
                  <a:pos x="48" y="78"/>
                </a:cxn>
                <a:cxn ang="0">
                  <a:pos x="65" y="100"/>
                </a:cxn>
                <a:cxn ang="0">
                  <a:pos x="79" y="114"/>
                </a:cxn>
                <a:cxn ang="0">
                  <a:pos x="96" y="133"/>
                </a:cxn>
                <a:cxn ang="0">
                  <a:pos x="112" y="150"/>
                </a:cxn>
                <a:cxn ang="0">
                  <a:pos x="127" y="166"/>
                </a:cxn>
                <a:cxn ang="0">
                  <a:pos x="151" y="183"/>
                </a:cxn>
                <a:cxn ang="0">
                  <a:pos x="173" y="201"/>
                </a:cxn>
                <a:cxn ang="0">
                  <a:pos x="198" y="219"/>
                </a:cxn>
                <a:cxn ang="0">
                  <a:pos x="237" y="239"/>
                </a:cxn>
                <a:cxn ang="0">
                  <a:pos x="264" y="255"/>
                </a:cxn>
                <a:cxn ang="0">
                  <a:pos x="281" y="260"/>
                </a:cxn>
                <a:cxn ang="0">
                  <a:pos x="295" y="268"/>
                </a:cxn>
                <a:cxn ang="0">
                  <a:pos x="314" y="271"/>
                </a:cxn>
                <a:cxn ang="0">
                  <a:pos x="325" y="279"/>
                </a:cxn>
                <a:cxn ang="0">
                  <a:pos x="341" y="288"/>
                </a:cxn>
                <a:cxn ang="0">
                  <a:pos x="366" y="298"/>
                </a:cxn>
                <a:cxn ang="0">
                  <a:pos x="384" y="317"/>
                </a:cxn>
                <a:cxn ang="0">
                  <a:pos x="396" y="325"/>
                </a:cxn>
                <a:cxn ang="0">
                  <a:pos x="405" y="323"/>
                </a:cxn>
                <a:cxn ang="0">
                  <a:pos x="403" y="332"/>
                </a:cxn>
                <a:cxn ang="0">
                  <a:pos x="394" y="332"/>
                </a:cxn>
                <a:cxn ang="0">
                  <a:pos x="366" y="319"/>
                </a:cxn>
                <a:cxn ang="0">
                  <a:pos x="319" y="297"/>
                </a:cxn>
                <a:cxn ang="0">
                  <a:pos x="270" y="269"/>
                </a:cxn>
                <a:cxn ang="0">
                  <a:pos x="231" y="250"/>
                </a:cxn>
                <a:cxn ang="0">
                  <a:pos x="209" y="241"/>
                </a:cxn>
                <a:cxn ang="0">
                  <a:pos x="200" y="237"/>
                </a:cxn>
                <a:cxn ang="0">
                  <a:pos x="182" y="225"/>
                </a:cxn>
                <a:cxn ang="0">
                  <a:pos x="161" y="207"/>
                </a:cxn>
                <a:cxn ang="0">
                  <a:pos x="136" y="183"/>
                </a:cxn>
                <a:cxn ang="0">
                  <a:pos x="110" y="159"/>
                </a:cxn>
                <a:cxn ang="0">
                  <a:pos x="83" y="133"/>
                </a:cxn>
                <a:cxn ang="0">
                  <a:pos x="58" y="107"/>
                </a:cxn>
                <a:cxn ang="0">
                  <a:pos x="34" y="74"/>
                </a:cxn>
                <a:cxn ang="0">
                  <a:pos x="19" y="44"/>
                </a:cxn>
                <a:cxn ang="0">
                  <a:pos x="3" y="18"/>
                </a:cxn>
              </a:cxnLst>
              <a:rect l="0" t="0" r="r" b="b"/>
              <a:pathLst>
                <a:path w="406" h="334">
                  <a:moveTo>
                    <a:pt x="0" y="2"/>
                  </a:moveTo>
                  <a:lnTo>
                    <a:pt x="0" y="0"/>
                  </a:lnTo>
                  <a:lnTo>
                    <a:pt x="0" y="2"/>
                  </a:lnTo>
                  <a:lnTo>
                    <a:pt x="3" y="2"/>
                  </a:lnTo>
                  <a:lnTo>
                    <a:pt x="3" y="6"/>
                  </a:lnTo>
                  <a:lnTo>
                    <a:pt x="9" y="9"/>
                  </a:lnTo>
                  <a:lnTo>
                    <a:pt x="9" y="14"/>
                  </a:lnTo>
                  <a:lnTo>
                    <a:pt x="9" y="19"/>
                  </a:lnTo>
                  <a:lnTo>
                    <a:pt x="15" y="23"/>
                  </a:lnTo>
                  <a:lnTo>
                    <a:pt x="16" y="28"/>
                  </a:lnTo>
                  <a:lnTo>
                    <a:pt x="19" y="34"/>
                  </a:lnTo>
                  <a:lnTo>
                    <a:pt x="24" y="41"/>
                  </a:lnTo>
                  <a:lnTo>
                    <a:pt x="28" y="49"/>
                  </a:lnTo>
                  <a:lnTo>
                    <a:pt x="28" y="52"/>
                  </a:lnTo>
                  <a:lnTo>
                    <a:pt x="34" y="58"/>
                  </a:lnTo>
                  <a:lnTo>
                    <a:pt x="40" y="65"/>
                  </a:lnTo>
                  <a:lnTo>
                    <a:pt x="44" y="70"/>
                  </a:lnTo>
                  <a:lnTo>
                    <a:pt x="48" y="78"/>
                  </a:lnTo>
                  <a:lnTo>
                    <a:pt x="55" y="85"/>
                  </a:lnTo>
                  <a:lnTo>
                    <a:pt x="58" y="87"/>
                  </a:lnTo>
                  <a:lnTo>
                    <a:pt x="65" y="100"/>
                  </a:lnTo>
                  <a:lnTo>
                    <a:pt x="67" y="107"/>
                  </a:lnTo>
                  <a:lnTo>
                    <a:pt x="74" y="109"/>
                  </a:lnTo>
                  <a:lnTo>
                    <a:pt x="79" y="114"/>
                  </a:lnTo>
                  <a:lnTo>
                    <a:pt x="85" y="123"/>
                  </a:lnTo>
                  <a:lnTo>
                    <a:pt x="93" y="127"/>
                  </a:lnTo>
                  <a:lnTo>
                    <a:pt x="96" y="133"/>
                  </a:lnTo>
                  <a:lnTo>
                    <a:pt x="100" y="138"/>
                  </a:lnTo>
                  <a:lnTo>
                    <a:pt x="108" y="145"/>
                  </a:lnTo>
                  <a:lnTo>
                    <a:pt x="112" y="150"/>
                  </a:lnTo>
                  <a:lnTo>
                    <a:pt x="115" y="153"/>
                  </a:lnTo>
                  <a:lnTo>
                    <a:pt x="121" y="159"/>
                  </a:lnTo>
                  <a:lnTo>
                    <a:pt x="127" y="166"/>
                  </a:lnTo>
                  <a:lnTo>
                    <a:pt x="131" y="171"/>
                  </a:lnTo>
                  <a:lnTo>
                    <a:pt x="144" y="179"/>
                  </a:lnTo>
                  <a:lnTo>
                    <a:pt x="151" y="183"/>
                  </a:lnTo>
                  <a:lnTo>
                    <a:pt x="153" y="186"/>
                  </a:lnTo>
                  <a:lnTo>
                    <a:pt x="163" y="195"/>
                  </a:lnTo>
                  <a:lnTo>
                    <a:pt x="173" y="201"/>
                  </a:lnTo>
                  <a:lnTo>
                    <a:pt x="177" y="207"/>
                  </a:lnTo>
                  <a:lnTo>
                    <a:pt x="186" y="213"/>
                  </a:lnTo>
                  <a:lnTo>
                    <a:pt x="198" y="219"/>
                  </a:lnTo>
                  <a:lnTo>
                    <a:pt x="209" y="225"/>
                  </a:lnTo>
                  <a:lnTo>
                    <a:pt x="221" y="233"/>
                  </a:lnTo>
                  <a:lnTo>
                    <a:pt x="237" y="239"/>
                  </a:lnTo>
                  <a:lnTo>
                    <a:pt x="248" y="242"/>
                  </a:lnTo>
                  <a:lnTo>
                    <a:pt x="261" y="253"/>
                  </a:lnTo>
                  <a:lnTo>
                    <a:pt x="264" y="255"/>
                  </a:lnTo>
                  <a:lnTo>
                    <a:pt x="270" y="256"/>
                  </a:lnTo>
                  <a:lnTo>
                    <a:pt x="278" y="260"/>
                  </a:lnTo>
                  <a:lnTo>
                    <a:pt x="281" y="260"/>
                  </a:lnTo>
                  <a:lnTo>
                    <a:pt x="287" y="264"/>
                  </a:lnTo>
                  <a:lnTo>
                    <a:pt x="292" y="267"/>
                  </a:lnTo>
                  <a:lnTo>
                    <a:pt x="295" y="268"/>
                  </a:lnTo>
                  <a:lnTo>
                    <a:pt x="300" y="269"/>
                  </a:lnTo>
                  <a:lnTo>
                    <a:pt x="308" y="269"/>
                  </a:lnTo>
                  <a:lnTo>
                    <a:pt x="314" y="271"/>
                  </a:lnTo>
                  <a:lnTo>
                    <a:pt x="316" y="274"/>
                  </a:lnTo>
                  <a:lnTo>
                    <a:pt x="322" y="277"/>
                  </a:lnTo>
                  <a:lnTo>
                    <a:pt x="325" y="279"/>
                  </a:lnTo>
                  <a:lnTo>
                    <a:pt x="332" y="281"/>
                  </a:lnTo>
                  <a:lnTo>
                    <a:pt x="337" y="286"/>
                  </a:lnTo>
                  <a:lnTo>
                    <a:pt x="341" y="288"/>
                  </a:lnTo>
                  <a:lnTo>
                    <a:pt x="348" y="290"/>
                  </a:lnTo>
                  <a:lnTo>
                    <a:pt x="354" y="297"/>
                  </a:lnTo>
                  <a:lnTo>
                    <a:pt x="366" y="298"/>
                  </a:lnTo>
                  <a:lnTo>
                    <a:pt x="373" y="306"/>
                  </a:lnTo>
                  <a:lnTo>
                    <a:pt x="378" y="312"/>
                  </a:lnTo>
                  <a:lnTo>
                    <a:pt x="384" y="317"/>
                  </a:lnTo>
                  <a:lnTo>
                    <a:pt x="391" y="319"/>
                  </a:lnTo>
                  <a:lnTo>
                    <a:pt x="394" y="321"/>
                  </a:lnTo>
                  <a:lnTo>
                    <a:pt x="396" y="325"/>
                  </a:lnTo>
                  <a:lnTo>
                    <a:pt x="398" y="325"/>
                  </a:lnTo>
                  <a:lnTo>
                    <a:pt x="403" y="325"/>
                  </a:lnTo>
                  <a:lnTo>
                    <a:pt x="405" y="323"/>
                  </a:lnTo>
                  <a:lnTo>
                    <a:pt x="405" y="328"/>
                  </a:lnTo>
                  <a:lnTo>
                    <a:pt x="405" y="332"/>
                  </a:lnTo>
                  <a:lnTo>
                    <a:pt x="403" y="332"/>
                  </a:lnTo>
                  <a:lnTo>
                    <a:pt x="398" y="333"/>
                  </a:lnTo>
                  <a:lnTo>
                    <a:pt x="396" y="333"/>
                  </a:lnTo>
                  <a:lnTo>
                    <a:pt x="394" y="332"/>
                  </a:lnTo>
                  <a:lnTo>
                    <a:pt x="384" y="328"/>
                  </a:lnTo>
                  <a:lnTo>
                    <a:pt x="377" y="325"/>
                  </a:lnTo>
                  <a:lnTo>
                    <a:pt x="366" y="319"/>
                  </a:lnTo>
                  <a:lnTo>
                    <a:pt x="349" y="313"/>
                  </a:lnTo>
                  <a:lnTo>
                    <a:pt x="337" y="303"/>
                  </a:lnTo>
                  <a:lnTo>
                    <a:pt x="319" y="297"/>
                  </a:lnTo>
                  <a:lnTo>
                    <a:pt x="306" y="288"/>
                  </a:lnTo>
                  <a:lnTo>
                    <a:pt x="287" y="277"/>
                  </a:lnTo>
                  <a:lnTo>
                    <a:pt x="270" y="269"/>
                  </a:lnTo>
                  <a:lnTo>
                    <a:pt x="255" y="267"/>
                  </a:lnTo>
                  <a:lnTo>
                    <a:pt x="243" y="256"/>
                  </a:lnTo>
                  <a:lnTo>
                    <a:pt x="231" y="250"/>
                  </a:lnTo>
                  <a:lnTo>
                    <a:pt x="219" y="246"/>
                  </a:lnTo>
                  <a:lnTo>
                    <a:pt x="213" y="242"/>
                  </a:lnTo>
                  <a:lnTo>
                    <a:pt x="209" y="241"/>
                  </a:lnTo>
                  <a:lnTo>
                    <a:pt x="207" y="241"/>
                  </a:lnTo>
                  <a:lnTo>
                    <a:pt x="203" y="239"/>
                  </a:lnTo>
                  <a:lnTo>
                    <a:pt x="200" y="237"/>
                  </a:lnTo>
                  <a:lnTo>
                    <a:pt x="194" y="233"/>
                  </a:lnTo>
                  <a:lnTo>
                    <a:pt x="189" y="230"/>
                  </a:lnTo>
                  <a:lnTo>
                    <a:pt x="182" y="225"/>
                  </a:lnTo>
                  <a:lnTo>
                    <a:pt x="175" y="221"/>
                  </a:lnTo>
                  <a:lnTo>
                    <a:pt x="169" y="215"/>
                  </a:lnTo>
                  <a:lnTo>
                    <a:pt x="161" y="207"/>
                  </a:lnTo>
                  <a:lnTo>
                    <a:pt x="153" y="201"/>
                  </a:lnTo>
                  <a:lnTo>
                    <a:pt x="145" y="194"/>
                  </a:lnTo>
                  <a:lnTo>
                    <a:pt x="136" y="183"/>
                  </a:lnTo>
                  <a:lnTo>
                    <a:pt x="126" y="179"/>
                  </a:lnTo>
                  <a:lnTo>
                    <a:pt x="119" y="169"/>
                  </a:lnTo>
                  <a:lnTo>
                    <a:pt x="110" y="159"/>
                  </a:lnTo>
                  <a:lnTo>
                    <a:pt x="100" y="152"/>
                  </a:lnTo>
                  <a:lnTo>
                    <a:pt x="93" y="141"/>
                  </a:lnTo>
                  <a:lnTo>
                    <a:pt x="83" y="133"/>
                  </a:lnTo>
                  <a:lnTo>
                    <a:pt x="74" y="123"/>
                  </a:lnTo>
                  <a:lnTo>
                    <a:pt x="67" y="112"/>
                  </a:lnTo>
                  <a:lnTo>
                    <a:pt x="58" y="107"/>
                  </a:lnTo>
                  <a:lnTo>
                    <a:pt x="53" y="93"/>
                  </a:lnTo>
                  <a:lnTo>
                    <a:pt x="44" y="84"/>
                  </a:lnTo>
                  <a:lnTo>
                    <a:pt x="34" y="74"/>
                  </a:lnTo>
                  <a:lnTo>
                    <a:pt x="28" y="60"/>
                  </a:lnTo>
                  <a:lnTo>
                    <a:pt x="24" y="55"/>
                  </a:lnTo>
                  <a:lnTo>
                    <a:pt x="19" y="44"/>
                  </a:lnTo>
                  <a:lnTo>
                    <a:pt x="13" y="34"/>
                  </a:lnTo>
                  <a:lnTo>
                    <a:pt x="9" y="27"/>
                  </a:lnTo>
                  <a:lnTo>
                    <a:pt x="3" y="18"/>
                  </a:lnTo>
                  <a:lnTo>
                    <a:pt x="3" y="9"/>
                  </a:lnTo>
                  <a:lnTo>
                    <a:pt x="0" y="2"/>
                  </a:lnTo>
                </a:path>
              </a:pathLst>
            </a:custGeom>
            <a:solidFill>
              <a:srgbClr val="FF4070"/>
            </a:solidFill>
            <a:ln w="9525" cap="rnd">
              <a:noFill/>
              <a:round/>
              <a:headEnd type="none" w="sm" len="sm"/>
              <a:tailEnd type="none" w="sm" len="sm"/>
            </a:ln>
            <a:effectLst/>
          </p:spPr>
          <p:txBody>
            <a:bodyPr/>
            <a:lstStyle/>
            <a:p>
              <a:pPr>
                <a:defRPr/>
              </a:pPr>
              <a:endParaRPr lang="en-US">
                <a:latin typeface="+mn-lt"/>
              </a:endParaRPr>
            </a:p>
          </p:txBody>
        </p:sp>
        <p:sp>
          <p:nvSpPr>
            <p:cNvPr id="35" name="Freeform 1137"/>
            <p:cNvSpPr>
              <a:spLocks/>
            </p:cNvSpPr>
            <p:nvPr/>
          </p:nvSpPr>
          <p:spPr bwMode="auto">
            <a:xfrm>
              <a:off x="3328" y="3130"/>
              <a:ext cx="375" cy="308"/>
            </a:xfrm>
            <a:custGeom>
              <a:avLst/>
              <a:gdLst/>
              <a:ahLst/>
              <a:cxnLst>
                <a:cxn ang="0">
                  <a:pos x="9" y="3"/>
                </a:cxn>
                <a:cxn ang="0">
                  <a:pos x="15" y="12"/>
                </a:cxn>
                <a:cxn ang="0">
                  <a:pos x="19" y="23"/>
                </a:cxn>
                <a:cxn ang="0">
                  <a:pos x="28" y="40"/>
                </a:cxn>
                <a:cxn ang="0">
                  <a:pos x="34" y="55"/>
                </a:cxn>
                <a:cxn ang="0">
                  <a:pos x="46" y="70"/>
                </a:cxn>
                <a:cxn ang="0">
                  <a:pos x="63" y="89"/>
                </a:cxn>
                <a:cxn ang="0">
                  <a:pos x="76" y="108"/>
                </a:cxn>
                <a:cxn ang="0">
                  <a:pos x="93" y="127"/>
                </a:cxn>
                <a:cxn ang="0">
                  <a:pos x="109" y="142"/>
                </a:cxn>
                <a:cxn ang="0">
                  <a:pos x="120" y="149"/>
                </a:cxn>
                <a:cxn ang="0">
                  <a:pos x="128" y="163"/>
                </a:cxn>
                <a:cxn ang="0">
                  <a:pos x="144" y="175"/>
                </a:cxn>
                <a:cxn ang="0">
                  <a:pos x="155" y="185"/>
                </a:cxn>
                <a:cxn ang="0">
                  <a:pos x="170" y="195"/>
                </a:cxn>
                <a:cxn ang="0">
                  <a:pos x="180" y="204"/>
                </a:cxn>
                <a:cxn ang="0">
                  <a:pos x="189" y="210"/>
                </a:cxn>
                <a:cxn ang="0">
                  <a:pos x="204" y="218"/>
                </a:cxn>
                <a:cxn ang="0">
                  <a:pos x="219" y="227"/>
                </a:cxn>
                <a:cxn ang="0">
                  <a:pos x="238" y="235"/>
                </a:cxn>
                <a:cxn ang="0">
                  <a:pos x="251" y="244"/>
                </a:cxn>
                <a:cxn ang="0">
                  <a:pos x="264" y="249"/>
                </a:cxn>
                <a:cxn ang="0">
                  <a:pos x="281" y="255"/>
                </a:cxn>
                <a:cxn ang="0">
                  <a:pos x="296" y="258"/>
                </a:cxn>
                <a:cxn ang="0">
                  <a:pos x="316" y="266"/>
                </a:cxn>
                <a:cxn ang="0">
                  <a:pos x="325" y="277"/>
                </a:cxn>
                <a:cxn ang="0">
                  <a:pos x="342" y="283"/>
                </a:cxn>
                <a:cxn ang="0">
                  <a:pos x="363" y="296"/>
                </a:cxn>
                <a:cxn ang="0">
                  <a:pos x="379" y="308"/>
                </a:cxn>
                <a:cxn ang="0">
                  <a:pos x="385" y="311"/>
                </a:cxn>
                <a:cxn ang="0">
                  <a:pos x="394" y="316"/>
                </a:cxn>
                <a:cxn ang="0">
                  <a:pos x="404" y="314"/>
                </a:cxn>
                <a:cxn ang="0">
                  <a:pos x="406" y="314"/>
                </a:cxn>
                <a:cxn ang="0">
                  <a:pos x="406" y="320"/>
                </a:cxn>
                <a:cxn ang="0">
                  <a:pos x="406" y="329"/>
                </a:cxn>
                <a:cxn ang="0">
                  <a:pos x="396" y="332"/>
                </a:cxn>
                <a:cxn ang="0">
                  <a:pos x="384" y="324"/>
                </a:cxn>
                <a:cxn ang="0">
                  <a:pos x="363" y="314"/>
                </a:cxn>
                <a:cxn ang="0">
                  <a:pos x="325" y="302"/>
                </a:cxn>
                <a:cxn ang="0">
                  <a:pos x="283" y="282"/>
                </a:cxn>
                <a:cxn ang="0">
                  <a:pos x="238" y="256"/>
                </a:cxn>
                <a:cxn ang="0">
                  <a:pos x="182" y="227"/>
                </a:cxn>
                <a:cxn ang="0">
                  <a:pos x="131" y="193"/>
                </a:cxn>
                <a:cxn ang="0">
                  <a:pos x="89" y="149"/>
                </a:cxn>
                <a:cxn ang="0">
                  <a:pos x="48" y="108"/>
                </a:cxn>
                <a:cxn ang="0">
                  <a:pos x="16" y="58"/>
                </a:cxn>
                <a:cxn ang="0">
                  <a:pos x="9" y="0"/>
                </a:cxn>
              </a:cxnLst>
              <a:rect l="0" t="0" r="r" b="b"/>
              <a:pathLst>
                <a:path w="407" h="333">
                  <a:moveTo>
                    <a:pt x="9" y="0"/>
                  </a:moveTo>
                  <a:lnTo>
                    <a:pt x="9" y="2"/>
                  </a:lnTo>
                  <a:lnTo>
                    <a:pt x="9" y="3"/>
                  </a:lnTo>
                  <a:lnTo>
                    <a:pt x="11" y="5"/>
                  </a:lnTo>
                  <a:lnTo>
                    <a:pt x="13" y="9"/>
                  </a:lnTo>
                  <a:lnTo>
                    <a:pt x="15" y="12"/>
                  </a:lnTo>
                  <a:lnTo>
                    <a:pt x="16" y="17"/>
                  </a:lnTo>
                  <a:lnTo>
                    <a:pt x="19" y="18"/>
                  </a:lnTo>
                  <a:lnTo>
                    <a:pt x="19" y="23"/>
                  </a:lnTo>
                  <a:lnTo>
                    <a:pt x="22" y="30"/>
                  </a:lnTo>
                  <a:lnTo>
                    <a:pt x="25" y="36"/>
                  </a:lnTo>
                  <a:lnTo>
                    <a:pt x="28" y="40"/>
                  </a:lnTo>
                  <a:lnTo>
                    <a:pt x="28" y="45"/>
                  </a:lnTo>
                  <a:lnTo>
                    <a:pt x="31" y="49"/>
                  </a:lnTo>
                  <a:lnTo>
                    <a:pt x="34" y="55"/>
                  </a:lnTo>
                  <a:lnTo>
                    <a:pt x="40" y="58"/>
                  </a:lnTo>
                  <a:lnTo>
                    <a:pt x="44" y="66"/>
                  </a:lnTo>
                  <a:lnTo>
                    <a:pt x="46" y="70"/>
                  </a:lnTo>
                  <a:lnTo>
                    <a:pt x="55" y="76"/>
                  </a:lnTo>
                  <a:lnTo>
                    <a:pt x="58" y="81"/>
                  </a:lnTo>
                  <a:lnTo>
                    <a:pt x="63" y="89"/>
                  </a:lnTo>
                  <a:lnTo>
                    <a:pt x="67" y="96"/>
                  </a:lnTo>
                  <a:lnTo>
                    <a:pt x="72" y="101"/>
                  </a:lnTo>
                  <a:lnTo>
                    <a:pt x="76" y="108"/>
                  </a:lnTo>
                  <a:lnTo>
                    <a:pt x="83" y="116"/>
                  </a:lnTo>
                  <a:lnTo>
                    <a:pt x="89" y="122"/>
                  </a:lnTo>
                  <a:lnTo>
                    <a:pt x="93" y="127"/>
                  </a:lnTo>
                  <a:lnTo>
                    <a:pt x="98" y="134"/>
                  </a:lnTo>
                  <a:lnTo>
                    <a:pt x="104" y="140"/>
                  </a:lnTo>
                  <a:lnTo>
                    <a:pt x="109" y="142"/>
                  </a:lnTo>
                  <a:lnTo>
                    <a:pt x="114" y="146"/>
                  </a:lnTo>
                  <a:lnTo>
                    <a:pt x="115" y="148"/>
                  </a:lnTo>
                  <a:lnTo>
                    <a:pt x="120" y="149"/>
                  </a:lnTo>
                  <a:lnTo>
                    <a:pt x="121" y="158"/>
                  </a:lnTo>
                  <a:lnTo>
                    <a:pt x="125" y="160"/>
                  </a:lnTo>
                  <a:lnTo>
                    <a:pt x="128" y="163"/>
                  </a:lnTo>
                  <a:lnTo>
                    <a:pt x="134" y="167"/>
                  </a:lnTo>
                  <a:lnTo>
                    <a:pt x="141" y="172"/>
                  </a:lnTo>
                  <a:lnTo>
                    <a:pt x="144" y="175"/>
                  </a:lnTo>
                  <a:lnTo>
                    <a:pt x="151" y="180"/>
                  </a:lnTo>
                  <a:lnTo>
                    <a:pt x="153" y="182"/>
                  </a:lnTo>
                  <a:lnTo>
                    <a:pt x="155" y="185"/>
                  </a:lnTo>
                  <a:lnTo>
                    <a:pt x="163" y="190"/>
                  </a:lnTo>
                  <a:lnTo>
                    <a:pt x="165" y="193"/>
                  </a:lnTo>
                  <a:lnTo>
                    <a:pt x="170" y="195"/>
                  </a:lnTo>
                  <a:lnTo>
                    <a:pt x="173" y="199"/>
                  </a:lnTo>
                  <a:lnTo>
                    <a:pt x="176" y="202"/>
                  </a:lnTo>
                  <a:lnTo>
                    <a:pt x="180" y="204"/>
                  </a:lnTo>
                  <a:lnTo>
                    <a:pt x="182" y="204"/>
                  </a:lnTo>
                  <a:lnTo>
                    <a:pt x="186" y="208"/>
                  </a:lnTo>
                  <a:lnTo>
                    <a:pt x="189" y="210"/>
                  </a:lnTo>
                  <a:lnTo>
                    <a:pt x="194" y="211"/>
                  </a:lnTo>
                  <a:lnTo>
                    <a:pt x="200" y="213"/>
                  </a:lnTo>
                  <a:lnTo>
                    <a:pt x="204" y="218"/>
                  </a:lnTo>
                  <a:lnTo>
                    <a:pt x="209" y="222"/>
                  </a:lnTo>
                  <a:lnTo>
                    <a:pt x="216" y="224"/>
                  </a:lnTo>
                  <a:lnTo>
                    <a:pt x="219" y="227"/>
                  </a:lnTo>
                  <a:lnTo>
                    <a:pt x="225" y="229"/>
                  </a:lnTo>
                  <a:lnTo>
                    <a:pt x="231" y="231"/>
                  </a:lnTo>
                  <a:lnTo>
                    <a:pt x="238" y="235"/>
                  </a:lnTo>
                  <a:lnTo>
                    <a:pt x="243" y="237"/>
                  </a:lnTo>
                  <a:lnTo>
                    <a:pt x="248" y="238"/>
                  </a:lnTo>
                  <a:lnTo>
                    <a:pt x="251" y="244"/>
                  </a:lnTo>
                  <a:lnTo>
                    <a:pt x="255" y="244"/>
                  </a:lnTo>
                  <a:lnTo>
                    <a:pt x="262" y="244"/>
                  </a:lnTo>
                  <a:lnTo>
                    <a:pt x="264" y="249"/>
                  </a:lnTo>
                  <a:lnTo>
                    <a:pt x="270" y="249"/>
                  </a:lnTo>
                  <a:lnTo>
                    <a:pt x="278" y="252"/>
                  </a:lnTo>
                  <a:lnTo>
                    <a:pt x="281" y="255"/>
                  </a:lnTo>
                  <a:lnTo>
                    <a:pt x="287" y="256"/>
                  </a:lnTo>
                  <a:lnTo>
                    <a:pt x="293" y="258"/>
                  </a:lnTo>
                  <a:lnTo>
                    <a:pt x="296" y="258"/>
                  </a:lnTo>
                  <a:lnTo>
                    <a:pt x="306" y="263"/>
                  </a:lnTo>
                  <a:lnTo>
                    <a:pt x="310" y="266"/>
                  </a:lnTo>
                  <a:lnTo>
                    <a:pt x="316" y="266"/>
                  </a:lnTo>
                  <a:lnTo>
                    <a:pt x="319" y="269"/>
                  </a:lnTo>
                  <a:lnTo>
                    <a:pt x="325" y="274"/>
                  </a:lnTo>
                  <a:lnTo>
                    <a:pt x="325" y="277"/>
                  </a:lnTo>
                  <a:lnTo>
                    <a:pt x="332" y="277"/>
                  </a:lnTo>
                  <a:lnTo>
                    <a:pt x="336" y="278"/>
                  </a:lnTo>
                  <a:lnTo>
                    <a:pt x="342" y="283"/>
                  </a:lnTo>
                  <a:lnTo>
                    <a:pt x="346" y="286"/>
                  </a:lnTo>
                  <a:lnTo>
                    <a:pt x="354" y="291"/>
                  </a:lnTo>
                  <a:lnTo>
                    <a:pt x="363" y="296"/>
                  </a:lnTo>
                  <a:lnTo>
                    <a:pt x="366" y="301"/>
                  </a:lnTo>
                  <a:lnTo>
                    <a:pt x="373" y="305"/>
                  </a:lnTo>
                  <a:lnTo>
                    <a:pt x="379" y="308"/>
                  </a:lnTo>
                  <a:lnTo>
                    <a:pt x="380" y="308"/>
                  </a:lnTo>
                  <a:lnTo>
                    <a:pt x="384" y="308"/>
                  </a:lnTo>
                  <a:lnTo>
                    <a:pt x="385" y="311"/>
                  </a:lnTo>
                  <a:lnTo>
                    <a:pt x="391" y="312"/>
                  </a:lnTo>
                  <a:lnTo>
                    <a:pt x="394" y="314"/>
                  </a:lnTo>
                  <a:lnTo>
                    <a:pt x="394" y="316"/>
                  </a:lnTo>
                  <a:lnTo>
                    <a:pt x="397" y="316"/>
                  </a:lnTo>
                  <a:lnTo>
                    <a:pt x="400" y="316"/>
                  </a:lnTo>
                  <a:lnTo>
                    <a:pt x="404" y="314"/>
                  </a:lnTo>
                  <a:lnTo>
                    <a:pt x="405" y="312"/>
                  </a:lnTo>
                  <a:lnTo>
                    <a:pt x="406" y="312"/>
                  </a:lnTo>
                  <a:lnTo>
                    <a:pt x="406" y="314"/>
                  </a:lnTo>
                  <a:lnTo>
                    <a:pt x="406" y="316"/>
                  </a:lnTo>
                  <a:lnTo>
                    <a:pt x="406" y="317"/>
                  </a:lnTo>
                  <a:lnTo>
                    <a:pt x="406" y="320"/>
                  </a:lnTo>
                  <a:lnTo>
                    <a:pt x="406" y="324"/>
                  </a:lnTo>
                  <a:lnTo>
                    <a:pt x="406" y="326"/>
                  </a:lnTo>
                  <a:lnTo>
                    <a:pt x="406" y="329"/>
                  </a:lnTo>
                  <a:lnTo>
                    <a:pt x="405" y="332"/>
                  </a:lnTo>
                  <a:lnTo>
                    <a:pt x="400" y="332"/>
                  </a:lnTo>
                  <a:lnTo>
                    <a:pt x="396" y="332"/>
                  </a:lnTo>
                  <a:lnTo>
                    <a:pt x="394" y="329"/>
                  </a:lnTo>
                  <a:lnTo>
                    <a:pt x="391" y="326"/>
                  </a:lnTo>
                  <a:lnTo>
                    <a:pt x="384" y="324"/>
                  </a:lnTo>
                  <a:lnTo>
                    <a:pt x="377" y="322"/>
                  </a:lnTo>
                  <a:lnTo>
                    <a:pt x="370" y="317"/>
                  </a:lnTo>
                  <a:lnTo>
                    <a:pt x="363" y="314"/>
                  </a:lnTo>
                  <a:lnTo>
                    <a:pt x="348" y="311"/>
                  </a:lnTo>
                  <a:lnTo>
                    <a:pt x="337" y="308"/>
                  </a:lnTo>
                  <a:lnTo>
                    <a:pt x="325" y="302"/>
                  </a:lnTo>
                  <a:lnTo>
                    <a:pt x="314" y="296"/>
                  </a:lnTo>
                  <a:lnTo>
                    <a:pt x="296" y="287"/>
                  </a:lnTo>
                  <a:lnTo>
                    <a:pt x="283" y="282"/>
                  </a:lnTo>
                  <a:lnTo>
                    <a:pt x="267" y="274"/>
                  </a:lnTo>
                  <a:lnTo>
                    <a:pt x="252" y="264"/>
                  </a:lnTo>
                  <a:lnTo>
                    <a:pt x="238" y="256"/>
                  </a:lnTo>
                  <a:lnTo>
                    <a:pt x="219" y="249"/>
                  </a:lnTo>
                  <a:lnTo>
                    <a:pt x="201" y="237"/>
                  </a:lnTo>
                  <a:lnTo>
                    <a:pt x="182" y="227"/>
                  </a:lnTo>
                  <a:lnTo>
                    <a:pt x="170" y="218"/>
                  </a:lnTo>
                  <a:lnTo>
                    <a:pt x="153" y="204"/>
                  </a:lnTo>
                  <a:lnTo>
                    <a:pt x="131" y="193"/>
                  </a:lnTo>
                  <a:lnTo>
                    <a:pt x="120" y="182"/>
                  </a:lnTo>
                  <a:lnTo>
                    <a:pt x="102" y="167"/>
                  </a:lnTo>
                  <a:lnTo>
                    <a:pt x="89" y="149"/>
                  </a:lnTo>
                  <a:lnTo>
                    <a:pt x="74" y="140"/>
                  </a:lnTo>
                  <a:lnTo>
                    <a:pt x="63" y="122"/>
                  </a:lnTo>
                  <a:lnTo>
                    <a:pt x="48" y="108"/>
                  </a:lnTo>
                  <a:lnTo>
                    <a:pt x="34" y="95"/>
                  </a:lnTo>
                  <a:lnTo>
                    <a:pt x="27" y="74"/>
                  </a:lnTo>
                  <a:lnTo>
                    <a:pt x="16" y="58"/>
                  </a:lnTo>
                  <a:lnTo>
                    <a:pt x="9" y="41"/>
                  </a:lnTo>
                  <a:lnTo>
                    <a:pt x="0" y="22"/>
                  </a:lnTo>
                  <a:lnTo>
                    <a:pt x="9" y="0"/>
                  </a:lnTo>
                </a:path>
              </a:pathLst>
            </a:custGeom>
            <a:noFill/>
            <a:ln w="9525" cap="rnd">
              <a:noFill/>
              <a:round/>
              <a:headEnd type="none" w="sm" len="sm"/>
              <a:tailEnd type="none" w="sm" len="sm"/>
            </a:ln>
            <a:effectLst/>
          </p:spPr>
          <p:txBody>
            <a:bodyPr/>
            <a:lstStyle/>
            <a:p>
              <a:pPr>
                <a:defRPr/>
              </a:pPr>
              <a:endParaRPr lang="en-US">
                <a:latin typeface="+mn-lt"/>
              </a:endParaRPr>
            </a:p>
          </p:txBody>
        </p:sp>
        <p:sp>
          <p:nvSpPr>
            <p:cNvPr id="36" name="Freeform 1138"/>
            <p:cNvSpPr>
              <a:spLocks/>
            </p:cNvSpPr>
            <p:nvPr/>
          </p:nvSpPr>
          <p:spPr bwMode="auto">
            <a:xfrm>
              <a:off x="3568" y="3291"/>
              <a:ext cx="265" cy="30"/>
            </a:xfrm>
            <a:custGeom>
              <a:avLst/>
              <a:gdLst/>
              <a:ahLst/>
              <a:cxnLst>
                <a:cxn ang="0">
                  <a:pos x="285" y="2"/>
                </a:cxn>
                <a:cxn ang="0">
                  <a:pos x="287" y="4"/>
                </a:cxn>
                <a:cxn ang="0">
                  <a:pos x="284" y="10"/>
                </a:cxn>
                <a:cxn ang="0">
                  <a:pos x="279" y="13"/>
                </a:cxn>
                <a:cxn ang="0">
                  <a:pos x="274" y="16"/>
                </a:cxn>
                <a:cxn ang="0">
                  <a:pos x="267" y="20"/>
                </a:cxn>
                <a:cxn ang="0">
                  <a:pos x="261" y="20"/>
                </a:cxn>
                <a:cxn ang="0">
                  <a:pos x="257" y="20"/>
                </a:cxn>
                <a:cxn ang="0">
                  <a:pos x="238" y="22"/>
                </a:cxn>
                <a:cxn ang="0">
                  <a:pos x="225" y="24"/>
                </a:cxn>
                <a:cxn ang="0">
                  <a:pos x="206" y="25"/>
                </a:cxn>
                <a:cxn ang="0">
                  <a:pos x="183" y="25"/>
                </a:cxn>
                <a:cxn ang="0">
                  <a:pos x="163" y="26"/>
                </a:cxn>
                <a:cxn ang="0">
                  <a:pos x="140" y="27"/>
                </a:cxn>
                <a:cxn ang="0">
                  <a:pos x="117" y="27"/>
                </a:cxn>
                <a:cxn ang="0">
                  <a:pos x="94" y="27"/>
                </a:cxn>
                <a:cxn ang="0">
                  <a:pos x="73" y="31"/>
                </a:cxn>
                <a:cxn ang="0">
                  <a:pos x="59" y="31"/>
                </a:cxn>
                <a:cxn ang="0">
                  <a:pos x="41" y="32"/>
                </a:cxn>
                <a:cxn ang="0">
                  <a:pos x="28" y="32"/>
                </a:cxn>
                <a:cxn ang="0">
                  <a:pos x="22" y="32"/>
                </a:cxn>
                <a:cxn ang="0">
                  <a:pos x="13" y="31"/>
                </a:cxn>
                <a:cxn ang="0">
                  <a:pos x="9" y="27"/>
                </a:cxn>
                <a:cxn ang="0">
                  <a:pos x="5" y="27"/>
                </a:cxn>
                <a:cxn ang="0">
                  <a:pos x="5" y="25"/>
                </a:cxn>
                <a:cxn ang="0">
                  <a:pos x="3" y="19"/>
                </a:cxn>
                <a:cxn ang="0">
                  <a:pos x="0" y="11"/>
                </a:cxn>
                <a:cxn ang="0">
                  <a:pos x="5" y="10"/>
                </a:cxn>
                <a:cxn ang="0">
                  <a:pos x="12" y="10"/>
                </a:cxn>
                <a:cxn ang="0">
                  <a:pos x="27" y="10"/>
                </a:cxn>
                <a:cxn ang="0">
                  <a:pos x="42" y="9"/>
                </a:cxn>
                <a:cxn ang="0">
                  <a:pos x="66" y="5"/>
                </a:cxn>
                <a:cxn ang="0">
                  <a:pos x="89" y="4"/>
                </a:cxn>
                <a:cxn ang="0">
                  <a:pos x="117" y="4"/>
                </a:cxn>
                <a:cxn ang="0">
                  <a:pos x="141" y="4"/>
                </a:cxn>
                <a:cxn ang="0">
                  <a:pos x="169" y="2"/>
                </a:cxn>
                <a:cxn ang="0">
                  <a:pos x="196" y="2"/>
                </a:cxn>
                <a:cxn ang="0">
                  <a:pos x="218" y="2"/>
                </a:cxn>
                <a:cxn ang="0">
                  <a:pos x="236" y="2"/>
                </a:cxn>
                <a:cxn ang="0">
                  <a:pos x="259" y="2"/>
                </a:cxn>
                <a:cxn ang="0">
                  <a:pos x="271" y="0"/>
                </a:cxn>
                <a:cxn ang="0">
                  <a:pos x="282" y="0"/>
                </a:cxn>
                <a:cxn ang="0">
                  <a:pos x="285" y="0"/>
                </a:cxn>
              </a:cxnLst>
              <a:rect l="0" t="0" r="r" b="b"/>
              <a:pathLst>
                <a:path w="288" h="33">
                  <a:moveTo>
                    <a:pt x="285" y="0"/>
                  </a:moveTo>
                  <a:lnTo>
                    <a:pt x="285" y="2"/>
                  </a:lnTo>
                  <a:lnTo>
                    <a:pt x="287" y="2"/>
                  </a:lnTo>
                  <a:lnTo>
                    <a:pt x="287" y="4"/>
                  </a:lnTo>
                  <a:lnTo>
                    <a:pt x="287" y="9"/>
                  </a:lnTo>
                  <a:lnTo>
                    <a:pt x="284" y="10"/>
                  </a:lnTo>
                  <a:lnTo>
                    <a:pt x="282" y="11"/>
                  </a:lnTo>
                  <a:lnTo>
                    <a:pt x="279" y="13"/>
                  </a:lnTo>
                  <a:lnTo>
                    <a:pt x="278" y="13"/>
                  </a:lnTo>
                  <a:lnTo>
                    <a:pt x="274" y="16"/>
                  </a:lnTo>
                  <a:lnTo>
                    <a:pt x="271" y="19"/>
                  </a:lnTo>
                  <a:lnTo>
                    <a:pt x="267" y="20"/>
                  </a:lnTo>
                  <a:lnTo>
                    <a:pt x="265" y="20"/>
                  </a:lnTo>
                  <a:lnTo>
                    <a:pt x="261" y="20"/>
                  </a:lnTo>
                  <a:lnTo>
                    <a:pt x="259" y="20"/>
                  </a:lnTo>
                  <a:lnTo>
                    <a:pt x="257" y="20"/>
                  </a:lnTo>
                  <a:lnTo>
                    <a:pt x="247" y="20"/>
                  </a:lnTo>
                  <a:lnTo>
                    <a:pt x="238" y="22"/>
                  </a:lnTo>
                  <a:lnTo>
                    <a:pt x="233" y="22"/>
                  </a:lnTo>
                  <a:lnTo>
                    <a:pt x="225" y="24"/>
                  </a:lnTo>
                  <a:lnTo>
                    <a:pt x="214" y="24"/>
                  </a:lnTo>
                  <a:lnTo>
                    <a:pt x="206" y="25"/>
                  </a:lnTo>
                  <a:lnTo>
                    <a:pt x="196" y="25"/>
                  </a:lnTo>
                  <a:lnTo>
                    <a:pt x="183" y="25"/>
                  </a:lnTo>
                  <a:lnTo>
                    <a:pt x="173" y="26"/>
                  </a:lnTo>
                  <a:lnTo>
                    <a:pt x="163" y="26"/>
                  </a:lnTo>
                  <a:lnTo>
                    <a:pt x="150" y="27"/>
                  </a:lnTo>
                  <a:lnTo>
                    <a:pt x="140" y="27"/>
                  </a:lnTo>
                  <a:lnTo>
                    <a:pt x="128" y="27"/>
                  </a:lnTo>
                  <a:lnTo>
                    <a:pt x="117" y="27"/>
                  </a:lnTo>
                  <a:lnTo>
                    <a:pt x="108" y="27"/>
                  </a:lnTo>
                  <a:lnTo>
                    <a:pt x="94" y="27"/>
                  </a:lnTo>
                  <a:lnTo>
                    <a:pt x="86" y="27"/>
                  </a:lnTo>
                  <a:lnTo>
                    <a:pt x="73" y="31"/>
                  </a:lnTo>
                  <a:lnTo>
                    <a:pt x="64" y="31"/>
                  </a:lnTo>
                  <a:lnTo>
                    <a:pt x="59" y="31"/>
                  </a:lnTo>
                  <a:lnTo>
                    <a:pt x="52" y="32"/>
                  </a:lnTo>
                  <a:lnTo>
                    <a:pt x="41" y="32"/>
                  </a:lnTo>
                  <a:lnTo>
                    <a:pt x="33" y="32"/>
                  </a:lnTo>
                  <a:lnTo>
                    <a:pt x="28" y="32"/>
                  </a:lnTo>
                  <a:lnTo>
                    <a:pt x="23" y="32"/>
                  </a:lnTo>
                  <a:lnTo>
                    <a:pt x="22" y="32"/>
                  </a:lnTo>
                  <a:lnTo>
                    <a:pt x="16" y="32"/>
                  </a:lnTo>
                  <a:lnTo>
                    <a:pt x="13" y="31"/>
                  </a:lnTo>
                  <a:lnTo>
                    <a:pt x="9" y="31"/>
                  </a:lnTo>
                  <a:lnTo>
                    <a:pt x="9" y="27"/>
                  </a:lnTo>
                  <a:lnTo>
                    <a:pt x="7" y="27"/>
                  </a:lnTo>
                  <a:lnTo>
                    <a:pt x="5" y="27"/>
                  </a:lnTo>
                  <a:lnTo>
                    <a:pt x="5" y="26"/>
                  </a:lnTo>
                  <a:lnTo>
                    <a:pt x="5" y="25"/>
                  </a:lnTo>
                  <a:lnTo>
                    <a:pt x="4" y="20"/>
                  </a:lnTo>
                  <a:lnTo>
                    <a:pt x="3" y="19"/>
                  </a:lnTo>
                  <a:lnTo>
                    <a:pt x="0" y="13"/>
                  </a:lnTo>
                  <a:lnTo>
                    <a:pt x="0" y="11"/>
                  </a:lnTo>
                  <a:lnTo>
                    <a:pt x="0" y="10"/>
                  </a:lnTo>
                  <a:lnTo>
                    <a:pt x="5" y="10"/>
                  </a:lnTo>
                  <a:lnTo>
                    <a:pt x="9" y="10"/>
                  </a:lnTo>
                  <a:lnTo>
                    <a:pt x="12" y="10"/>
                  </a:lnTo>
                  <a:lnTo>
                    <a:pt x="22" y="10"/>
                  </a:lnTo>
                  <a:lnTo>
                    <a:pt x="27" y="10"/>
                  </a:lnTo>
                  <a:lnTo>
                    <a:pt x="33" y="9"/>
                  </a:lnTo>
                  <a:lnTo>
                    <a:pt x="42" y="9"/>
                  </a:lnTo>
                  <a:lnTo>
                    <a:pt x="56" y="7"/>
                  </a:lnTo>
                  <a:lnTo>
                    <a:pt x="66" y="5"/>
                  </a:lnTo>
                  <a:lnTo>
                    <a:pt x="79" y="4"/>
                  </a:lnTo>
                  <a:lnTo>
                    <a:pt x="89" y="4"/>
                  </a:lnTo>
                  <a:lnTo>
                    <a:pt x="103" y="4"/>
                  </a:lnTo>
                  <a:lnTo>
                    <a:pt x="117" y="4"/>
                  </a:lnTo>
                  <a:lnTo>
                    <a:pt x="128" y="4"/>
                  </a:lnTo>
                  <a:lnTo>
                    <a:pt x="141" y="4"/>
                  </a:lnTo>
                  <a:lnTo>
                    <a:pt x="157" y="2"/>
                  </a:lnTo>
                  <a:lnTo>
                    <a:pt x="169" y="2"/>
                  </a:lnTo>
                  <a:lnTo>
                    <a:pt x="181" y="2"/>
                  </a:lnTo>
                  <a:lnTo>
                    <a:pt x="196" y="2"/>
                  </a:lnTo>
                  <a:lnTo>
                    <a:pt x="206" y="2"/>
                  </a:lnTo>
                  <a:lnTo>
                    <a:pt x="218" y="2"/>
                  </a:lnTo>
                  <a:lnTo>
                    <a:pt x="228" y="2"/>
                  </a:lnTo>
                  <a:lnTo>
                    <a:pt x="236" y="2"/>
                  </a:lnTo>
                  <a:lnTo>
                    <a:pt x="247" y="2"/>
                  </a:lnTo>
                  <a:lnTo>
                    <a:pt x="259" y="2"/>
                  </a:lnTo>
                  <a:lnTo>
                    <a:pt x="265" y="2"/>
                  </a:lnTo>
                  <a:lnTo>
                    <a:pt x="271" y="0"/>
                  </a:lnTo>
                  <a:lnTo>
                    <a:pt x="278" y="0"/>
                  </a:lnTo>
                  <a:lnTo>
                    <a:pt x="282" y="0"/>
                  </a:lnTo>
                  <a:lnTo>
                    <a:pt x="284" y="0"/>
                  </a:lnTo>
                  <a:lnTo>
                    <a:pt x="285" y="0"/>
                  </a:lnTo>
                </a:path>
              </a:pathLst>
            </a:custGeom>
            <a:solidFill>
              <a:srgbClr val="C0C0C0"/>
            </a:solidFill>
            <a:ln w="9525" cap="rnd">
              <a:noFill/>
              <a:round/>
              <a:headEnd type="none" w="sm" len="sm"/>
              <a:tailEnd type="none" w="sm" len="sm"/>
            </a:ln>
            <a:effectLst/>
          </p:spPr>
          <p:txBody>
            <a:bodyPr/>
            <a:lstStyle/>
            <a:p>
              <a:pPr>
                <a:defRPr/>
              </a:pPr>
              <a:endParaRPr lang="en-US">
                <a:latin typeface="+mn-lt"/>
              </a:endParaRPr>
            </a:p>
          </p:txBody>
        </p:sp>
        <p:sp>
          <p:nvSpPr>
            <p:cNvPr id="37" name="Freeform 1139"/>
            <p:cNvSpPr>
              <a:spLocks/>
            </p:cNvSpPr>
            <p:nvPr/>
          </p:nvSpPr>
          <p:spPr bwMode="auto">
            <a:xfrm>
              <a:off x="3568" y="3291"/>
              <a:ext cx="272" cy="39"/>
            </a:xfrm>
            <a:custGeom>
              <a:avLst/>
              <a:gdLst/>
              <a:ahLst/>
              <a:cxnLst>
                <a:cxn ang="0">
                  <a:pos x="292" y="2"/>
                </a:cxn>
                <a:cxn ang="0">
                  <a:pos x="294" y="5"/>
                </a:cxn>
                <a:cxn ang="0">
                  <a:pos x="291" y="13"/>
                </a:cxn>
                <a:cxn ang="0">
                  <a:pos x="286" y="17"/>
                </a:cxn>
                <a:cxn ang="0">
                  <a:pos x="280" y="20"/>
                </a:cxn>
                <a:cxn ang="0">
                  <a:pos x="273" y="24"/>
                </a:cxn>
                <a:cxn ang="0">
                  <a:pos x="267" y="25"/>
                </a:cxn>
                <a:cxn ang="0">
                  <a:pos x="263" y="25"/>
                </a:cxn>
                <a:cxn ang="0">
                  <a:pos x="244" y="27"/>
                </a:cxn>
                <a:cxn ang="0">
                  <a:pos x="230" y="29"/>
                </a:cxn>
                <a:cxn ang="0">
                  <a:pos x="212" y="31"/>
                </a:cxn>
                <a:cxn ang="0">
                  <a:pos x="187" y="31"/>
                </a:cxn>
                <a:cxn ang="0">
                  <a:pos x="167" y="32"/>
                </a:cxn>
                <a:cxn ang="0">
                  <a:pos x="144" y="35"/>
                </a:cxn>
                <a:cxn ang="0">
                  <a:pos x="120" y="35"/>
                </a:cxn>
                <a:cxn ang="0">
                  <a:pos x="96" y="35"/>
                </a:cxn>
                <a:cxn ang="0">
                  <a:pos x="75" y="39"/>
                </a:cxn>
                <a:cxn ang="0">
                  <a:pos x="60" y="39"/>
                </a:cxn>
                <a:cxn ang="0">
                  <a:pos x="41" y="40"/>
                </a:cxn>
                <a:cxn ang="0">
                  <a:pos x="28" y="40"/>
                </a:cxn>
                <a:cxn ang="0">
                  <a:pos x="23" y="40"/>
                </a:cxn>
                <a:cxn ang="0">
                  <a:pos x="14" y="39"/>
                </a:cxn>
                <a:cxn ang="0">
                  <a:pos x="9" y="35"/>
                </a:cxn>
                <a:cxn ang="0">
                  <a:pos x="5" y="35"/>
                </a:cxn>
                <a:cxn ang="0">
                  <a:pos x="5" y="31"/>
                </a:cxn>
                <a:cxn ang="0">
                  <a:pos x="3" y="23"/>
                </a:cxn>
                <a:cxn ang="0">
                  <a:pos x="0" y="16"/>
                </a:cxn>
                <a:cxn ang="0">
                  <a:pos x="0" y="13"/>
                </a:cxn>
                <a:cxn ang="0">
                  <a:pos x="9" y="13"/>
                </a:cxn>
                <a:cxn ang="0">
                  <a:pos x="23" y="13"/>
                </a:cxn>
                <a:cxn ang="0">
                  <a:pos x="34" y="11"/>
                </a:cxn>
                <a:cxn ang="0">
                  <a:pos x="58" y="9"/>
                </a:cxn>
                <a:cxn ang="0">
                  <a:pos x="82" y="5"/>
                </a:cxn>
                <a:cxn ang="0">
                  <a:pos x="106" y="5"/>
                </a:cxn>
                <a:cxn ang="0">
                  <a:pos x="131" y="5"/>
                </a:cxn>
                <a:cxn ang="0">
                  <a:pos x="161" y="2"/>
                </a:cxn>
                <a:cxn ang="0">
                  <a:pos x="186" y="2"/>
                </a:cxn>
                <a:cxn ang="0">
                  <a:pos x="212" y="2"/>
                </a:cxn>
                <a:cxn ang="0">
                  <a:pos x="233" y="2"/>
                </a:cxn>
                <a:cxn ang="0">
                  <a:pos x="254" y="2"/>
                </a:cxn>
                <a:cxn ang="0">
                  <a:pos x="271" y="2"/>
                </a:cxn>
                <a:cxn ang="0">
                  <a:pos x="285" y="0"/>
                </a:cxn>
                <a:cxn ang="0">
                  <a:pos x="291" y="0"/>
                </a:cxn>
              </a:cxnLst>
              <a:rect l="0" t="0" r="r" b="b"/>
              <a:pathLst>
                <a:path w="295" h="41">
                  <a:moveTo>
                    <a:pt x="292" y="0"/>
                  </a:moveTo>
                  <a:lnTo>
                    <a:pt x="292" y="2"/>
                  </a:lnTo>
                  <a:lnTo>
                    <a:pt x="294" y="2"/>
                  </a:lnTo>
                  <a:lnTo>
                    <a:pt x="294" y="5"/>
                  </a:lnTo>
                  <a:lnTo>
                    <a:pt x="294" y="11"/>
                  </a:lnTo>
                  <a:lnTo>
                    <a:pt x="291" y="13"/>
                  </a:lnTo>
                  <a:lnTo>
                    <a:pt x="289" y="14"/>
                  </a:lnTo>
                  <a:lnTo>
                    <a:pt x="286" y="17"/>
                  </a:lnTo>
                  <a:lnTo>
                    <a:pt x="285" y="17"/>
                  </a:lnTo>
                  <a:lnTo>
                    <a:pt x="280" y="20"/>
                  </a:lnTo>
                  <a:lnTo>
                    <a:pt x="278" y="23"/>
                  </a:lnTo>
                  <a:lnTo>
                    <a:pt x="273" y="24"/>
                  </a:lnTo>
                  <a:lnTo>
                    <a:pt x="271" y="25"/>
                  </a:lnTo>
                  <a:lnTo>
                    <a:pt x="267" y="25"/>
                  </a:lnTo>
                  <a:lnTo>
                    <a:pt x="265" y="25"/>
                  </a:lnTo>
                  <a:lnTo>
                    <a:pt x="263" y="25"/>
                  </a:lnTo>
                  <a:lnTo>
                    <a:pt x="254" y="25"/>
                  </a:lnTo>
                  <a:lnTo>
                    <a:pt x="244" y="27"/>
                  </a:lnTo>
                  <a:lnTo>
                    <a:pt x="238" y="27"/>
                  </a:lnTo>
                  <a:lnTo>
                    <a:pt x="230" y="29"/>
                  </a:lnTo>
                  <a:lnTo>
                    <a:pt x="219" y="29"/>
                  </a:lnTo>
                  <a:lnTo>
                    <a:pt x="212" y="31"/>
                  </a:lnTo>
                  <a:lnTo>
                    <a:pt x="200" y="31"/>
                  </a:lnTo>
                  <a:lnTo>
                    <a:pt x="187" y="31"/>
                  </a:lnTo>
                  <a:lnTo>
                    <a:pt x="178" y="32"/>
                  </a:lnTo>
                  <a:lnTo>
                    <a:pt x="167" y="32"/>
                  </a:lnTo>
                  <a:lnTo>
                    <a:pt x="154" y="35"/>
                  </a:lnTo>
                  <a:lnTo>
                    <a:pt x="144" y="35"/>
                  </a:lnTo>
                  <a:lnTo>
                    <a:pt x="131" y="35"/>
                  </a:lnTo>
                  <a:lnTo>
                    <a:pt x="120" y="35"/>
                  </a:lnTo>
                  <a:lnTo>
                    <a:pt x="111" y="35"/>
                  </a:lnTo>
                  <a:lnTo>
                    <a:pt x="96" y="35"/>
                  </a:lnTo>
                  <a:lnTo>
                    <a:pt x="89" y="35"/>
                  </a:lnTo>
                  <a:lnTo>
                    <a:pt x="75" y="39"/>
                  </a:lnTo>
                  <a:lnTo>
                    <a:pt x="65" y="39"/>
                  </a:lnTo>
                  <a:lnTo>
                    <a:pt x="60" y="39"/>
                  </a:lnTo>
                  <a:lnTo>
                    <a:pt x="52" y="40"/>
                  </a:lnTo>
                  <a:lnTo>
                    <a:pt x="41" y="40"/>
                  </a:lnTo>
                  <a:lnTo>
                    <a:pt x="34" y="40"/>
                  </a:lnTo>
                  <a:lnTo>
                    <a:pt x="28" y="40"/>
                  </a:lnTo>
                  <a:lnTo>
                    <a:pt x="24" y="40"/>
                  </a:lnTo>
                  <a:lnTo>
                    <a:pt x="23" y="40"/>
                  </a:lnTo>
                  <a:lnTo>
                    <a:pt x="16" y="40"/>
                  </a:lnTo>
                  <a:lnTo>
                    <a:pt x="14" y="39"/>
                  </a:lnTo>
                  <a:lnTo>
                    <a:pt x="9" y="39"/>
                  </a:lnTo>
                  <a:lnTo>
                    <a:pt x="9" y="35"/>
                  </a:lnTo>
                  <a:lnTo>
                    <a:pt x="7" y="35"/>
                  </a:lnTo>
                  <a:lnTo>
                    <a:pt x="5" y="35"/>
                  </a:lnTo>
                  <a:lnTo>
                    <a:pt x="5" y="32"/>
                  </a:lnTo>
                  <a:lnTo>
                    <a:pt x="5" y="31"/>
                  </a:lnTo>
                  <a:lnTo>
                    <a:pt x="4" y="25"/>
                  </a:lnTo>
                  <a:lnTo>
                    <a:pt x="3" y="23"/>
                  </a:lnTo>
                  <a:lnTo>
                    <a:pt x="0" y="17"/>
                  </a:lnTo>
                  <a:lnTo>
                    <a:pt x="0" y="16"/>
                  </a:lnTo>
                  <a:lnTo>
                    <a:pt x="0" y="14"/>
                  </a:lnTo>
                  <a:lnTo>
                    <a:pt x="0" y="13"/>
                  </a:lnTo>
                  <a:lnTo>
                    <a:pt x="5" y="13"/>
                  </a:lnTo>
                  <a:lnTo>
                    <a:pt x="9" y="13"/>
                  </a:lnTo>
                  <a:lnTo>
                    <a:pt x="12" y="13"/>
                  </a:lnTo>
                  <a:lnTo>
                    <a:pt x="23" y="13"/>
                  </a:lnTo>
                  <a:lnTo>
                    <a:pt x="28" y="13"/>
                  </a:lnTo>
                  <a:lnTo>
                    <a:pt x="34" y="11"/>
                  </a:lnTo>
                  <a:lnTo>
                    <a:pt x="43" y="11"/>
                  </a:lnTo>
                  <a:lnTo>
                    <a:pt x="58" y="9"/>
                  </a:lnTo>
                  <a:lnTo>
                    <a:pt x="67" y="6"/>
                  </a:lnTo>
                  <a:lnTo>
                    <a:pt x="82" y="5"/>
                  </a:lnTo>
                  <a:lnTo>
                    <a:pt x="91" y="5"/>
                  </a:lnTo>
                  <a:lnTo>
                    <a:pt x="106" y="5"/>
                  </a:lnTo>
                  <a:lnTo>
                    <a:pt x="120" y="5"/>
                  </a:lnTo>
                  <a:lnTo>
                    <a:pt x="131" y="5"/>
                  </a:lnTo>
                  <a:lnTo>
                    <a:pt x="144" y="5"/>
                  </a:lnTo>
                  <a:lnTo>
                    <a:pt x="161" y="2"/>
                  </a:lnTo>
                  <a:lnTo>
                    <a:pt x="173" y="2"/>
                  </a:lnTo>
                  <a:lnTo>
                    <a:pt x="186" y="2"/>
                  </a:lnTo>
                  <a:lnTo>
                    <a:pt x="200" y="2"/>
                  </a:lnTo>
                  <a:lnTo>
                    <a:pt x="212" y="2"/>
                  </a:lnTo>
                  <a:lnTo>
                    <a:pt x="224" y="2"/>
                  </a:lnTo>
                  <a:lnTo>
                    <a:pt x="233" y="2"/>
                  </a:lnTo>
                  <a:lnTo>
                    <a:pt x="243" y="2"/>
                  </a:lnTo>
                  <a:lnTo>
                    <a:pt x="254" y="2"/>
                  </a:lnTo>
                  <a:lnTo>
                    <a:pt x="265" y="2"/>
                  </a:lnTo>
                  <a:lnTo>
                    <a:pt x="271" y="2"/>
                  </a:lnTo>
                  <a:lnTo>
                    <a:pt x="278" y="0"/>
                  </a:lnTo>
                  <a:lnTo>
                    <a:pt x="285" y="0"/>
                  </a:lnTo>
                  <a:lnTo>
                    <a:pt x="289" y="0"/>
                  </a:lnTo>
                  <a:lnTo>
                    <a:pt x="291" y="0"/>
                  </a:lnTo>
                  <a:lnTo>
                    <a:pt x="292" y="0"/>
                  </a:lnTo>
                </a:path>
              </a:pathLst>
            </a:custGeom>
            <a:noFill/>
            <a:ln w="12700" cap="rnd" cmpd="sng">
              <a:solidFill>
                <a:srgbClr val="000000"/>
              </a:solidFill>
              <a:prstDash val="solid"/>
              <a:round/>
              <a:headEnd type="none" w="sm" len="sm"/>
              <a:tailEnd type="none" w="sm" len="sm"/>
            </a:ln>
            <a:effectLst/>
          </p:spPr>
          <p:txBody>
            <a:bodyPr/>
            <a:lstStyle/>
            <a:p>
              <a:pPr>
                <a:defRPr/>
              </a:pPr>
              <a:endParaRPr lang="en-US">
                <a:latin typeface="+mn-lt"/>
              </a:endParaRPr>
            </a:p>
          </p:txBody>
        </p:sp>
        <p:sp>
          <p:nvSpPr>
            <p:cNvPr id="38" name="Freeform 1140"/>
            <p:cNvSpPr>
              <a:spLocks/>
            </p:cNvSpPr>
            <p:nvPr/>
          </p:nvSpPr>
          <p:spPr bwMode="auto">
            <a:xfrm>
              <a:off x="3571" y="3293"/>
              <a:ext cx="260" cy="19"/>
            </a:xfrm>
            <a:custGeom>
              <a:avLst/>
              <a:gdLst/>
              <a:ahLst/>
              <a:cxnLst>
                <a:cxn ang="0">
                  <a:pos x="0" y="10"/>
                </a:cxn>
                <a:cxn ang="0">
                  <a:pos x="2" y="10"/>
                </a:cxn>
                <a:cxn ang="0">
                  <a:pos x="3" y="11"/>
                </a:cxn>
                <a:cxn ang="0">
                  <a:pos x="5" y="13"/>
                </a:cxn>
                <a:cxn ang="0">
                  <a:pos x="5" y="16"/>
                </a:cxn>
                <a:cxn ang="0">
                  <a:pos x="9" y="17"/>
                </a:cxn>
                <a:cxn ang="0">
                  <a:pos x="12" y="17"/>
                </a:cxn>
                <a:cxn ang="0">
                  <a:pos x="12" y="20"/>
                </a:cxn>
                <a:cxn ang="0">
                  <a:pos x="275" y="8"/>
                </a:cxn>
                <a:cxn ang="0">
                  <a:pos x="277" y="8"/>
                </a:cxn>
                <a:cxn ang="0">
                  <a:pos x="281" y="7"/>
                </a:cxn>
                <a:cxn ang="0">
                  <a:pos x="281" y="3"/>
                </a:cxn>
                <a:cxn ang="0">
                  <a:pos x="281" y="2"/>
                </a:cxn>
                <a:cxn ang="0">
                  <a:pos x="281" y="0"/>
                </a:cxn>
                <a:cxn ang="0">
                  <a:pos x="279" y="0"/>
                </a:cxn>
                <a:cxn ang="0">
                  <a:pos x="277" y="0"/>
                </a:cxn>
                <a:cxn ang="0">
                  <a:pos x="275" y="0"/>
                </a:cxn>
                <a:cxn ang="0">
                  <a:pos x="273" y="0"/>
                </a:cxn>
                <a:cxn ang="0">
                  <a:pos x="266" y="0"/>
                </a:cxn>
                <a:cxn ang="0">
                  <a:pos x="261" y="0"/>
                </a:cxn>
                <a:cxn ang="0">
                  <a:pos x="254" y="0"/>
                </a:cxn>
                <a:cxn ang="0">
                  <a:pos x="249" y="0"/>
                </a:cxn>
                <a:cxn ang="0">
                  <a:pos x="238" y="0"/>
                </a:cxn>
                <a:cxn ang="0">
                  <a:pos x="229" y="0"/>
                </a:cxn>
                <a:cxn ang="0">
                  <a:pos x="219" y="0"/>
                </a:cxn>
                <a:cxn ang="0">
                  <a:pos x="207" y="0"/>
                </a:cxn>
                <a:cxn ang="0">
                  <a:pos x="194" y="0"/>
                </a:cxn>
                <a:cxn ang="0">
                  <a:pos x="182" y="0"/>
                </a:cxn>
                <a:cxn ang="0">
                  <a:pos x="172" y="0"/>
                </a:cxn>
                <a:cxn ang="0">
                  <a:pos x="160" y="0"/>
                </a:cxn>
                <a:cxn ang="0">
                  <a:pos x="146" y="0"/>
                </a:cxn>
                <a:cxn ang="0">
                  <a:pos x="135" y="0"/>
                </a:cxn>
                <a:cxn ang="0">
                  <a:pos x="121" y="0"/>
                </a:cxn>
                <a:cxn ang="0">
                  <a:pos x="110" y="0"/>
                </a:cxn>
                <a:cxn ang="0">
                  <a:pos x="95" y="0"/>
                </a:cxn>
                <a:cxn ang="0">
                  <a:pos x="85" y="0"/>
                </a:cxn>
                <a:cxn ang="0">
                  <a:pos x="73" y="0"/>
                </a:cxn>
                <a:cxn ang="0">
                  <a:pos x="61" y="2"/>
                </a:cxn>
                <a:cxn ang="0">
                  <a:pos x="53" y="2"/>
                </a:cxn>
                <a:cxn ang="0">
                  <a:pos x="40" y="2"/>
                </a:cxn>
                <a:cxn ang="0">
                  <a:pos x="30" y="3"/>
                </a:cxn>
                <a:cxn ang="0">
                  <a:pos x="24" y="5"/>
                </a:cxn>
                <a:cxn ang="0">
                  <a:pos x="19" y="7"/>
                </a:cxn>
                <a:cxn ang="0">
                  <a:pos x="9" y="8"/>
                </a:cxn>
                <a:cxn ang="0">
                  <a:pos x="5" y="8"/>
                </a:cxn>
                <a:cxn ang="0">
                  <a:pos x="3" y="9"/>
                </a:cxn>
                <a:cxn ang="0">
                  <a:pos x="0" y="10"/>
                </a:cxn>
              </a:cxnLst>
              <a:rect l="0" t="0" r="r" b="b"/>
              <a:pathLst>
                <a:path w="282" h="21">
                  <a:moveTo>
                    <a:pt x="0" y="10"/>
                  </a:moveTo>
                  <a:lnTo>
                    <a:pt x="2" y="10"/>
                  </a:lnTo>
                  <a:lnTo>
                    <a:pt x="3" y="11"/>
                  </a:lnTo>
                  <a:lnTo>
                    <a:pt x="5" y="13"/>
                  </a:lnTo>
                  <a:lnTo>
                    <a:pt x="5" y="16"/>
                  </a:lnTo>
                  <a:lnTo>
                    <a:pt x="9" y="17"/>
                  </a:lnTo>
                  <a:lnTo>
                    <a:pt x="12" y="17"/>
                  </a:lnTo>
                  <a:lnTo>
                    <a:pt x="12" y="20"/>
                  </a:lnTo>
                  <a:lnTo>
                    <a:pt x="275" y="8"/>
                  </a:lnTo>
                  <a:lnTo>
                    <a:pt x="277" y="8"/>
                  </a:lnTo>
                  <a:lnTo>
                    <a:pt x="281" y="7"/>
                  </a:lnTo>
                  <a:lnTo>
                    <a:pt x="281" y="3"/>
                  </a:lnTo>
                  <a:lnTo>
                    <a:pt x="281" y="2"/>
                  </a:lnTo>
                  <a:lnTo>
                    <a:pt x="281" y="0"/>
                  </a:lnTo>
                  <a:lnTo>
                    <a:pt x="279" y="0"/>
                  </a:lnTo>
                  <a:lnTo>
                    <a:pt x="277" y="0"/>
                  </a:lnTo>
                  <a:lnTo>
                    <a:pt x="275" y="0"/>
                  </a:lnTo>
                  <a:lnTo>
                    <a:pt x="273" y="0"/>
                  </a:lnTo>
                  <a:lnTo>
                    <a:pt x="266" y="0"/>
                  </a:lnTo>
                  <a:lnTo>
                    <a:pt x="261" y="0"/>
                  </a:lnTo>
                  <a:lnTo>
                    <a:pt x="254" y="0"/>
                  </a:lnTo>
                  <a:lnTo>
                    <a:pt x="249" y="0"/>
                  </a:lnTo>
                  <a:lnTo>
                    <a:pt x="238" y="0"/>
                  </a:lnTo>
                  <a:lnTo>
                    <a:pt x="229" y="0"/>
                  </a:lnTo>
                  <a:lnTo>
                    <a:pt x="219" y="0"/>
                  </a:lnTo>
                  <a:lnTo>
                    <a:pt x="207" y="0"/>
                  </a:lnTo>
                  <a:lnTo>
                    <a:pt x="194" y="0"/>
                  </a:lnTo>
                  <a:lnTo>
                    <a:pt x="182" y="0"/>
                  </a:lnTo>
                  <a:lnTo>
                    <a:pt x="172" y="0"/>
                  </a:lnTo>
                  <a:lnTo>
                    <a:pt x="160" y="0"/>
                  </a:lnTo>
                  <a:lnTo>
                    <a:pt x="146" y="0"/>
                  </a:lnTo>
                  <a:lnTo>
                    <a:pt x="135" y="0"/>
                  </a:lnTo>
                  <a:lnTo>
                    <a:pt x="121" y="0"/>
                  </a:lnTo>
                  <a:lnTo>
                    <a:pt x="110" y="0"/>
                  </a:lnTo>
                  <a:lnTo>
                    <a:pt x="95" y="0"/>
                  </a:lnTo>
                  <a:lnTo>
                    <a:pt x="85" y="0"/>
                  </a:lnTo>
                  <a:lnTo>
                    <a:pt x="73" y="0"/>
                  </a:lnTo>
                  <a:lnTo>
                    <a:pt x="61" y="2"/>
                  </a:lnTo>
                  <a:lnTo>
                    <a:pt x="53" y="2"/>
                  </a:lnTo>
                  <a:lnTo>
                    <a:pt x="40" y="2"/>
                  </a:lnTo>
                  <a:lnTo>
                    <a:pt x="30" y="3"/>
                  </a:lnTo>
                  <a:lnTo>
                    <a:pt x="24" y="5"/>
                  </a:lnTo>
                  <a:lnTo>
                    <a:pt x="19" y="7"/>
                  </a:lnTo>
                  <a:lnTo>
                    <a:pt x="9" y="8"/>
                  </a:lnTo>
                  <a:lnTo>
                    <a:pt x="5" y="8"/>
                  </a:lnTo>
                  <a:lnTo>
                    <a:pt x="3" y="9"/>
                  </a:lnTo>
                  <a:lnTo>
                    <a:pt x="0" y="10"/>
                  </a:lnTo>
                </a:path>
              </a:pathLst>
            </a:custGeom>
            <a:solidFill>
              <a:srgbClr val="D2D2D2"/>
            </a:solidFill>
            <a:ln w="9525" cap="rnd">
              <a:noFill/>
              <a:round/>
              <a:headEnd type="none" w="sm" len="sm"/>
              <a:tailEnd type="none" w="sm" len="sm"/>
            </a:ln>
            <a:effectLst/>
          </p:spPr>
          <p:txBody>
            <a:bodyPr/>
            <a:lstStyle/>
            <a:p>
              <a:pPr>
                <a:defRPr/>
              </a:pPr>
              <a:endParaRPr lang="en-US">
                <a:latin typeface="+mn-lt"/>
              </a:endParaRPr>
            </a:p>
          </p:txBody>
        </p:sp>
        <p:sp>
          <p:nvSpPr>
            <p:cNvPr id="39" name="Freeform 1141"/>
            <p:cNvSpPr>
              <a:spLocks/>
            </p:cNvSpPr>
            <p:nvPr/>
          </p:nvSpPr>
          <p:spPr bwMode="auto">
            <a:xfrm>
              <a:off x="3388" y="3152"/>
              <a:ext cx="178" cy="158"/>
            </a:xfrm>
            <a:custGeom>
              <a:avLst/>
              <a:gdLst/>
              <a:ahLst/>
              <a:cxnLst>
                <a:cxn ang="0">
                  <a:pos x="192" y="170"/>
                </a:cxn>
                <a:cxn ang="0">
                  <a:pos x="185" y="166"/>
                </a:cxn>
                <a:cxn ang="0">
                  <a:pos x="175" y="166"/>
                </a:cxn>
                <a:cxn ang="0">
                  <a:pos x="144" y="142"/>
                </a:cxn>
                <a:cxn ang="0">
                  <a:pos x="144" y="136"/>
                </a:cxn>
                <a:cxn ang="0">
                  <a:pos x="107" y="108"/>
                </a:cxn>
                <a:cxn ang="0">
                  <a:pos x="97" y="108"/>
                </a:cxn>
                <a:cxn ang="0">
                  <a:pos x="75" y="89"/>
                </a:cxn>
                <a:cxn ang="0">
                  <a:pos x="75" y="78"/>
                </a:cxn>
                <a:cxn ang="0">
                  <a:pos x="53" y="64"/>
                </a:cxn>
                <a:cxn ang="0">
                  <a:pos x="44" y="64"/>
                </a:cxn>
                <a:cxn ang="0">
                  <a:pos x="33" y="51"/>
                </a:cxn>
                <a:cxn ang="0">
                  <a:pos x="33" y="50"/>
                </a:cxn>
                <a:cxn ang="0">
                  <a:pos x="28" y="43"/>
                </a:cxn>
                <a:cxn ang="0">
                  <a:pos x="15" y="43"/>
                </a:cxn>
                <a:cxn ang="0">
                  <a:pos x="0" y="27"/>
                </a:cxn>
                <a:cxn ang="0">
                  <a:pos x="0" y="21"/>
                </a:cxn>
                <a:cxn ang="0">
                  <a:pos x="15" y="21"/>
                </a:cxn>
                <a:cxn ang="0">
                  <a:pos x="3" y="14"/>
                </a:cxn>
                <a:cxn ang="0">
                  <a:pos x="3" y="0"/>
                </a:cxn>
                <a:cxn ang="0">
                  <a:pos x="187" y="146"/>
                </a:cxn>
                <a:cxn ang="0">
                  <a:pos x="192" y="170"/>
                </a:cxn>
              </a:cxnLst>
              <a:rect l="0" t="0" r="r" b="b"/>
              <a:pathLst>
                <a:path w="193" h="171">
                  <a:moveTo>
                    <a:pt x="192" y="170"/>
                  </a:moveTo>
                  <a:lnTo>
                    <a:pt x="185" y="166"/>
                  </a:lnTo>
                  <a:lnTo>
                    <a:pt x="175" y="166"/>
                  </a:lnTo>
                  <a:lnTo>
                    <a:pt x="144" y="142"/>
                  </a:lnTo>
                  <a:lnTo>
                    <a:pt x="144" y="136"/>
                  </a:lnTo>
                  <a:lnTo>
                    <a:pt x="107" y="108"/>
                  </a:lnTo>
                  <a:lnTo>
                    <a:pt x="97" y="108"/>
                  </a:lnTo>
                  <a:lnTo>
                    <a:pt x="75" y="89"/>
                  </a:lnTo>
                  <a:lnTo>
                    <a:pt x="75" y="78"/>
                  </a:lnTo>
                  <a:lnTo>
                    <a:pt x="53" y="64"/>
                  </a:lnTo>
                  <a:lnTo>
                    <a:pt x="44" y="64"/>
                  </a:lnTo>
                  <a:lnTo>
                    <a:pt x="33" y="51"/>
                  </a:lnTo>
                  <a:lnTo>
                    <a:pt x="33" y="50"/>
                  </a:lnTo>
                  <a:lnTo>
                    <a:pt x="28" y="43"/>
                  </a:lnTo>
                  <a:lnTo>
                    <a:pt x="15" y="43"/>
                  </a:lnTo>
                  <a:lnTo>
                    <a:pt x="0" y="27"/>
                  </a:lnTo>
                  <a:lnTo>
                    <a:pt x="0" y="21"/>
                  </a:lnTo>
                  <a:lnTo>
                    <a:pt x="15" y="21"/>
                  </a:lnTo>
                  <a:lnTo>
                    <a:pt x="3" y="14"/>
                  </a:lnTo>
                  <a:lnTo>
                    <a:pt x="3" y="0"/>
                  </a:lnTo>
                  <a:lnTo>
                    <a:pt x="187" y="146"/>
                  </a:lnTo>
                  <a:lnTo>
                    <a:pt x="192" y="170"/>
                  </a:lnTo>
                </a:path>
              </a:pathLst>
            </a:custGeom>
            <a:solidFill>
              <a:srgbClr val="C0C0C0"/>
            </a:solidFill>
            <a:ln w="9525" cap="rnd">
              <a:noFill/>
              <a:round/>
              <a:headEnd type="none" w="sm" len="sm"/>
              <a:tailEnd type="none" w="sm" len="sm"/>
            </a:ln>
            <a:effectLst/>
          </p:spPr>
          <p:txBody>
            <a:bodyPr/>
            <a:lstStyle/>
            <a:p>
              <a:pPr>
                <a:defRPr/>
              </a:pPr>
              <a:endParaRPr lang="en-US">
                <a:latin typeface="+mn-lt"/>
              </a:endParaRPr>
            </a:p>
          </p:txBody>
        </p:sp>
        <p:sp>
          <p:nvSpPr>
            <p:cNvPr id="40" name="Freeform 1142"/>
            <p:cNvSpPr>
              <a:spLocks/>
            </p:cNvSpPr>
            <p:nvPr/>
          </p:nvSpPr>
          <p:spPr bwMode="auto">
            <a:xfrm>
              <a:off x="3388" y="3152"/>
              <a:ext cx="185" cy="165"/>
            </a:xfrm>
            <a:custGeom>
              <a:avLst/>
              <a:gdLst/>
              <a:ahLst/>
              <a:cxnLst>
                <a:cxn ang="0">
                  <a:pos x="200" y="177"/>
                </a:cxn>
                <a:cxn ang="0">
                  <a:pos x="193" y="173"/>
                </a:cxn>
                <a:cxn ang="0">
                  <a:pos x="183" y="173"/>
                </a:cxn>
                <a:cxn ang="0">
                  <a:pos x="150" y="147"/>
                </a:cxn>
                <a:cxn ang="0">
                  <a:pos x="150" y="142"/>
                </a:cxn>
                <a:cxn ang="0">
                  <a:pos x="111" y="113"/>
                </a:cxn>
                <a:cxn ang="0">
                  <a:pos x="102" y="113"/>
                </a:cxn>
                <a:cxn ang="0">
                  <a:pos x="79" y="93"/>
                </a:cxn>
                <a:cxn ang="0">
                  <a:pos x="79" y="81"/>
                </a:cxn>
                <a:cxn ang="0">
                  <a:pos x="56" y="66"/>
                </a:cxn>
                <a:cxn ang="0">
                  <a:pos x="46" y="66"/>
                </a:cxn>
                <a:cxn ang="0">
                  <a:pos x="35" y="54"/>
                </a:cxn>
                <a:cxn ang="0">
                  <a:pos x="35" y="52"/>
                </a:cxn>
                <a:cxn ang="0">
                  <a:pos x="28" y="44"/>
                </a:cxn>
                <a:cxn ang="0">
                  <a:pos x="16" y="44"/>
                </a:cxn>
                <a:cxn ang="0">
                  <a:pos x="0" y="28"/>
                </a:cxn>
                <a:cxn ang="0">
                  <a:pos x="0" y="22"/>
                </a:cxn>
                <a:cxn ang="0">
                  <a:pos x="16" y="22"/>
                </a:cxn>
                <a:cxn ang="0">
                  <a:pos x="4" y="14"/>
                </a:cxn>
                <a:cxn ang="0">
                  <a:pos x="4" y="0"/>
                </a:cxn>
                <a:cxn ang="0">
                  <a:pos x="195" y="152"/>
                </a:cxn>
                <a:cxn ang="0">
                  <a:pos x="200" y="177"/>
                </a:cxn>
              </a:cxnLst>
              <a:rect l="0" t="0" r="r" b="b"/>
              <a:pathLst>
                <a:path w="201" h="178">
                  <a:moveTo>
                    <a:pt x="200" y="177"/>
                  </a:moveTo>
                  <a:lnTo>
                    <a:pt x="193" y="173"/>
                  </a:lnTo>
                  <a:lnTo>
                    <a:pt x="183" y="173"/>
                  </a:lnTo>
                  <a:lnTo>
                    <a:pt x="150" y="147"/>
                  </a:lnTo>
                  <a:lnTo>
                    <a:pt x="150" y="142"/>
                  </a:lnTo>
                  <a:lnTo>
                    <a:pt x="111" y="113"/>
                  </a:lnTo>
                  <a:lnTo>
                    <a:pt x="102" y="113"/>
                  </a:lnTo>
                  <a:lnTo>
                    <a:pt x="79" y="93"/>
                  </a:lnTo>
                  <a:lnTo>
                    <a:pt x="79" y="81"/>
                  </a:lnTo>
                  <a:lnTo>
                    <a:pt x="56" y="66"/>
                  </a:lnTo>
                  <a:lnTo>
                    <a:pt x="46" y="66"/>
                  </a:lnTo>
                  <a:lnTo>
                    <a:pt x="35" y="54"/>
                  </a:lnTo>
                  <a:lnTo>
                    <a:pt x="35" y="52"/>
                  </a:lnTo>
                  <a:lnTo>
                    <a:pt x="28" y="44"/>
                  </a:lnTo>
                  <a:lnTo>
                    <a:pt x="16" y="44"/>
                  </a:lnTo>
                  <a:lnTo>
                    <a:pt x="0" y="28"/>
                  </a:lnTo>
                  <a:lnTo>
                    <a:pt x="0" y="22"/>
                  </a:lnTo>
                  <a:lnTo>
                    <a:pt x="16" y="22"/>
                  </a:lnTo>
                  <a:lnTo>
                    <a:pt x="4" y="14"/>
                  </a:lnTo>
                  <a:lnTo>
                    <a:pt x="4" y="0"/>
                  </a:lnTo>
                  <a:lnTo>
                    <a:pt x="195" y="152"/>
                  </a:lnTo>
                  <a:lnTo>
                    <a:pt x="200" y="177"/>
                  </a:lnTo>
                </a:path>
              </a:pathLst>
            </a:custGeom>
            <a:noFill/>
            <a:ln w="12700" cap="rnd" cmpd="sng">
              <a:solidFill>
                <a:srgbClr val="000000"/>
              </a:solidFill>
              <a:prstDash val="solid"/>
              <a:round/>
              <a:headEnd type="none" w="sm" len="sm"/>
              <a:tailEnd type="none" w="sm" len="sm"/>
            </a:ln>
            <a:effectLst/>
          </p:spPr>
          <p:txBody>
            <a:bodyPr/>
            <a:lstStyle/>
            <a:p>
              <a:pPr>
                <a:defRPr/>
              </a:pPr>
              <a:endParaRPr lang="en-US">
                <a:latin typeface="+mn-lt"/>
              </a:endParaRPr>
            </a:p>
          </p:txBody>
        </p:sp>
        <p:sp>
          <p:nvSpPr>
            <p:cNvPr id="41" name="Freeform 1143"/>
            <p:cNvSpPr>
              <a:spLocks/>
            </p:cNvSpPr>
            <p:nvPr/>
          </p:nvSpPr>
          <p:spPr bwMode="auto">
            <a:xfrm>
              <a:off x="3482" y="3234"/>
              <a:ext cx="14" cy="13"/>
            </a:xfrm>
            <a:custGeom>
              <a:avLst/>
              <a:gdLst/>
              <a:ahLst/>
              <a:cxnLst>
                <a:cxn ang="0">
                  <a:pos x="0" y="14"/>
                </a:cxn>
                <a:cxn ang="0">
                  <a:pos x="0" y="0"/>
                </a:cxn>
                <a:cxn ang="0">
                  <a:pos x="14" y="4"/>
                </a:cxn>
                <a:cxn ang="0">
                  <a:pos x="14" y="14"/>
                </a:cxn>
                <a:cxn ang="0">
                  <a:pos x="0" y="14"/>
                </a:cxn>
              </a:cxnLst>
              <a:rect l="0" t="0" r="r" b="b"/>
              <a:pathLst>
                <a:path w="15" h="15">
                  <a:moveTo>
                    <a:pt x="0" y="14"/>
                  </a:moveTo>
                  <a:lnTo>
                    <a:pt x="0" y="0"/>
                  </a:lnTo>
                  <a:lnTo>
                    <a:pt x="14" y="4"/>
                  </a:lnTo>
                  <a:lnTo>
                    <a:pt x="14" y="14"/>
                  </a:lnTo>
                  <a:lnTo>
                    <a:pt x="0" y="14"/>
                  </a:lnTo>
                </a:path>
              </a:pathLst>
            </a:custGeom>
            <a:solidFill>
              <a:srgbClr val="A2A2A2"/>
            </a:solidFill>
            <a:ln w="9525" cap="rnd">
              <a:noFill/>
              <a:round/>
              <a:headEnd type="none" w="sm" len="sm"/>
              <a:tailEnd type="none" w="sm" len="sm"/>
            </a:ln>
            <a:effectLst/>
          </p:spPr>
          <p:txBody>
            <a:bodyPr/>
            <a:lstStyle/>
            <a:p>
              <a:pPr>
                <a:defRPr/>
              </a:pPr>
              <a:endParaRPr lang="en-US">
                <a:latin typeface="+mn-lt"/>
              </a:endParaRPr>
            </a:p>
          </p:txBody>
        </p:sp>
        <p:sp>
          <p:nvSpPr>
            <p:cNvPr id="42" name="Freeform 1144"/>
            <p:cNvSpPr>
              <a:spLocks/>
            </p:cNvSpPr>
            <p:nvPr/>
          </p:nvSpPr>
          <p:spPr bwMode="auto">
            <a:xfrm>
              <a:off x="3273" y="3023"/>
              <a:ext cx="560" cy="311"/>
            </a:xfrm>
            <a:custGeom>
              <a:avLst/>
              <a:gdLst/>
              <a:ahLst/>
              <a:cxnLst>
                <a:cxn ang="0">
                  <a:pos x="134" y="0"/>
                </a:cxn>
                <a:cxn ang="0">
                  <a:pos x="34" y="0"/>
                </a:cxn>
                <a:cxn ang="0">
                  <a:pos x="35" y="16"/>
                </a:cxn>
                <a:cxn ang="0">
                  <a:pos x="0" y="16"/>
                </a:cxn>
                <a:cxn ang="0">
                  <a:pos x="0" y="17"/>
                </a:cxn>
                <a:cxn ang="0">
                  <a:pos x="14" y="104"/>
                </a:cxn>
                <a:cxn ang="0">
                  <a:pos x="14" y="114"/>
                </a:cxn>
                <a:cxn ang="0">
                  <a:pos x="18" y="131"/>
                </a:cxn>
                <a:cxn ang="0">
                  <a:pos x="40" y="152"/>
                </a:cxn>
                <a:cxn ang="0">
                  <a:pos x="95" y="152"/>
                </a:cxn>
                <a:cxn ang="0">
                  <a:pos x="99" y="153"/>
                </a:cxn>
                <a:cxn ang="0">
                  <a:pos x="133" y="153"/>
                </a:cxn>
                <a:cxn ang="0">
                  <a:pos x="133" y="144"/>
                </a:cxn>
                <a:cxn ang="0">
                  <a:pos x="170" y="178"/>
                </a:cxn>
                <a:cxn ang="0">
                  <a:pos x="157" y="178"/>
                </a:cxn>
                <a:cxn ang="0">
                  <a:pos x="157" y="183"/>
                </a:cxn>
                <a:cxn ang="0">
                  <a:pos x="168" y="190"/>
                </a:cxn>
                <a:cxn ang="0">
                  <a:pos x="183" y="190"/>
                </a:cxn>
                <a:cxn ang="0">
                  <a:pos x="196" y="203"/>
                </a:cxn>
                <a:cxn ang="0">
                  <a:pos x="316" y="300"/>
                </a:cxn>
                <a:cxn ang="0">
                  <a:pos x="357" y="300"/>
                </a:cxn>
                <a:cxn ang="0">
                  <a:pos x="390" y="336"/>
                </a:cxn>
                <a:cxn ang="0">
                  <a:pos x="416" y="336"/>
                </a:cxn>
                <a:cxn ang="0">
                  <a:pos x="416" y="332"/>
                </a:cxn>
                <a:cxn ang="0">
                  <a:pos x="390" y="297"/>
                </a:cxn>
                <a:cxn ang="0">
                  <a:pos x="525" y="289"/>
                </a:cxn>
                <a:cxn ang="0">
                  <a:pos x="553" y="328"/>
                </a:cxn>
                <a:cxn ang="0">
                  <a:pos x="578" y="328"/>
                </a:cxn>
                <a:cxn ang="0">
                  <a:pos x="578" y="324"/>
                </a:cxn>
                <a:cxn ang="0">
                  <a:pos x="552" y="286"/>
                </a:cxn>
                <a:cxn ang="0">
                  <a:pos x="604" y="286"/>
                </a:cxn>
                <a:cxn ang="0">
                  <a:pos x="607" y="285"/>
                </a:cxn>
                <a:cxn ang="0">
                  <a:pos x="441" y="170"/>
                </a:cxn>
                <a:cxn ang="0">
                  <a:pos x="453" y="142"/>
                </a:cxn>
                <a:cxn ang="0">
                  <a:pos x="191" y="19"/>
                </a:cxn>
                <a:cxn ang="0">
                  <a:pos x="164" y="19"/>
                </a:cxn>
                <a:cxn ang="0">
                  <a:pos x="134" y="0"/>
                </a:cxn>
              </a:cxnLst>
              <a:rect l="0" t="0" r="r" b="b"/>
              <a:pathLst>
                <a:path w="608" h="337">
                  <a:moveTo>
                    <a:pt x="134" y="0"/>
                  </a:moveTo>
                  <a:lnTo>
                    <a:pt x="34" y="0"/>
                  </a:lnTo>
                  <a:lnTo>
                    <a:pt x="35" y="16"/>
                  </a:lnTo>
                  <a:lnTo>
                    <a:pt x="0" y="16"/>
                  </a:lnTo>
                  <a:lnTo>
                    <a:pt x="0" y="17"/>
                  </a:lnTo>
                  <a:lnTo>
                    <a:pt x="14" y="104"/>
                  </a:lnTo>
                  <a:lnTo>
                    <a:pt x="14" y="114"/>
                  </a:lnTo>
                  <a:lnTo>
                    <a:pt x="18" y="131"/>
                  </a:lnTo>
                  <a:lnTo>
                    <a:pt x="40" y="152"/>
                  </a:lnTo>
                  <a:lnTo>
                    <a:pt x="95" y="152"/>
                  </a:lnTo>
                  <a:lnTo>
                    <a:pt x="99" y="153"/>
                  </a:lnTo>
                  <a:lnTo>
                    <a:pt x="133" y="153"/>
                  </a:lnTo>
                  <a:lnTo>
                    <a:pt x="133" y="144"/>
                  </a:lnTo>
                  <a:lnTo>
                    <a:pt x="170" y="178"/>
                  </a:lnTo>
                  <a:lnTo>
                    <a:pt x="157" y="178"/>
                  </a:lnTo>
                  <a:lnTo>
                    <a:pt x="157" y="183"/>
                  </a:lnTo>
                  <a:lnTo>
                    <a:pt x="168" y="190"/>
                  </a:lnTo>
                  <a:lnTo>
                    <a:pt x="183" y="190"/>
                  </a:lnTo>
                  <a:lnTo>
                    <a:pt x="196" y="203"/>
                  </a:lnTo>
                  <a:lnTo>
                    <a:pt x="316" y="300"/>
                  </a:lnTo>
                  <a:lnTo>
                    <a:pt x="357" y="300"/>
                  </a:lnTo>
                  <a:lnTo>
                    <a:pt x="390" y="336"/>
                  </a:lnTo>
                  <a:lnTo>
                    <a:pt x="416" y="336"/>
                  </a:lnTo>
                  <a:lnTo>
                    <a:pt x="416" y="332"/>
                  </a:lnTo>
                  <a:lnTo>
                    <a:pt x="390" y="297"/>
                  </a:lnTo>
                  <a:lnTo>
                    <a:pt x="525" y="289"/>
                  </a:lnTo>
                  <a:lnTo>
                    <a:pt x="553" y="328"/>
                  </a:lnTo>
                  <a:lnTo>
                    <a:pt x="578" y="328"/>
                  </a:lnTo>
                  <a:lnTo>
                    <a:pt x="578" y="324"/>
                  </a:lnTo>
                  <a:lnTo>
                    <a:pt x="552" y="286"/>
                  </a:lnTo>
                  <a:lnTo>
                    <a:pt x="604" y="286"/>
                  </a:lnTo>
                  <a:lnTo>
                    <a:pt x="607" y="285"/>
                  </a:lnTo>
                  <a:lnTo>
                    <a:pt x="441" y="170"/>
                  </a:lnTo>
                  <a:lnTo>
                    <a:pt x="453" y="142"/>
                  </a:lnTo>
                  <a:lnTo>
                    <a:pt x="191" y="19"/>
                  </a:lnTo>
                  <a:lnTo>
                    <a:pt x="164" y="19"/>
                  </a:lnTo>
                  <a:lnTo>
                    <a:pt x="134" y="0"/>
                  </a:lnTo>
                </a:path>
              </a:pathLst>
            </a:custGeom>
            <a:solidFill>
              <a:srgbClr val="7FC2BC"/>
            </a:solidFill>
            <a:ln w="9525" cap="rnd">
              <a:noFill/>
              <a:round/>
              <a:headEnd type="none" w="sm" len="sm"/>
              <a:tailEnd type="none" w="sm" len="sm"/>
            </a:ln>
            <a:effectLst/>
          </p:spPr>
          <p:txBody>
            <a:bodyPr/>
            <a:lstStyle/>
            <a:p>
              <a:pPr>
                <a:defRPr/>
              </a:pPr>
              <a:endParaRPr lang="en-US">
                <a:latin typeface="+mn-lt"/>
              </a:endParaRPr>
            </a:p>
          </p:txBody>
        </p:sp>
        <p:sp>
          <p:nvSpPr>
            <p:cNvPr id="43" name="Freeform 1145"/>
            <p:cNvSpPr>
              <a:spLocks/>
            </p:cNvSpPr>
            <p:nvPr/>
          </p:nvSpPr>
          <p:spPr bwMode="auto">
            <a:xfrm>
              <a:off x="3273" y="3023"/>
              <a:ext cx="567" cy="318"/>
            </a:xfrm>
            <a:custGeom>
              <a:avLst/>
              <a:gdLst/>
              <a:ahLst/>
              <a:cxnLst>
                <a:cxn ang="0">
                  <a:pos x="136" y="0"/>
                </a:cxn>
                <a:cxn ang="0">
                  <a:pos x="34" y="0"/>
                </a:cxn>
                <a:cxn ang="0">
                  <a:pos x="36" y="16"/>
                </a:cxn>
                <a:cxn ang="0">
                  <a:pos x="0" y="16"/>
                </a:cxn>
                <a:cxn ang="0">
                  <a:pos x="0" y="17"/>
                </a:cxn>
                <a:cxn ang="0">
                  <a:pos x="14" y="107"/>
                </a:cxn>
                <a:cxn ang="0">
                  <a:pos x="14" y="116"/>
                </a:cxn>
                <a:cxn ang="0">
                  <a:pos x="18" y="134"/>
                </a:cxn>
                <a:cxn ang="0">
                  <a:pos x="40" y="155"/>
                </a:cxn>
                <a:cxn ang="0">
                  <a:pos x="95" y="155"/>
                </a:cxn>
                <a:cxn ang="0">
                  <a:pos x="101" y="157"/>
                </a:cxn>
                <a:cxn ang="0">
                  <a:pos x="134" y="157"/>
                </a:cxn>
                <a:cxn ang="0">
                  <a:pos x="134" y="147"/>
                </a:cxn>
                <a:cxn ang="0">
                  <a:pos x="171" y="182"/>
                </a:cxn>
                <a:cxn ang="0">
                  <a:pos x="159" y="182"/>
                </a:cxn>
                <a:cxn ang="0">
                  <a:pos x="159" y="186"/>
                </a:cxn>
                <a:cxn ang="0">
                  <a:pos x="170" y="194"/>
                </a:cxn>
                <a:cxn ang="0">
                  <a:pos x="184" y="194"/>
                </a:cxn>
                <a:cxn ang="0">
                  <a:pos x="199" y="207"/>
                </a:cxn>
                <a:cxn ang="0">
                  <a:pos x="320" y="306"/>
                </a:cxn>
                <a:cxn ang="0">
                  <a:pos x="361" y="306"/>
                </a:cxn>
                <a:cxn ang="0">
                  <a:pos x="395" y="343"/>
                </a:cxn>
                <a:cxn ang="0">
                  <a:pos x="421" y="343"/>
                </a:cxn>
                <a:cxn ang="0">
                  <a:pos x="421" y="339"/>
                </a:cxn>
                <a:cxn ang="0">
                  <a:pos x="395" y="303"/>
                </a:cxn>
                <a:cxn ang="0">
                  <a:pos x="532" y="295"/>
                </a:cxn>
                <a:cxn ang="0">
                  <a:pos x="559" y="334"/>
                </a:cxn>
                <a:cxn ang="0">
                  <a:pos x="585" y="334"/>
                </a:cxn>
                <a:cxn ang="0">
                  <a:pos x="585" y="331"/>
                </a:cxn>
                <a:cxn ang="0">
                  <a:pos x="558" y="292"/>
                </a:cxn>
                <a:cxn ang="0">
                  <a:pos x="611" y="292"/>
                </a:cxn>
                <a:cxn ang="0">
                  <a:pos x="614" y="290"/>
                </a:cxn>
                <a:cxn ang="0">
                  <a:pos x="446" y="174"/>
                </a:cxn>
                <a:cxn ang="0">
                  <a:pos x="458" y="146"/>
                </a:cxn>
                <a:cxn ang="0">
                  <a:pos x="194" y="19"/>
                </a:cxn>
                <a:cxn ang="0">
                  <a:pos x="165" y="19"/>
                </a:cxn>
                <a:cxn ang="0">
                  <a:pos x="136" y="0"/>
                </a:cxn>
              </a:cxnLst>
              <a:rect l="0" t="0" r="r" b="b"/>
              <a:pathLst>
                <a:path w="615" h="344">
                  <a:moveTo>
                    <a:pt x="136" y="0"/>
                  </a:moveTo>
                  <a:lnTo>
                    <a:pt x="34" y="0"/>
                  </a:lnTo>
                  <a:lnTo>
                    <a:pt x="36" y="16"/>
                  </a:lnTo>
                  <a:lnTo>
                    <a:pt x="0" y="16"/>
                  </a:lnTo>
                  <a:lnTo>
                    <a:pt x="0" y="17"/>
                  </a:lnTo>
                  <a:lnTo>
                    <a:pt x="14" y="107"/>
                  </a:lnTo>
                  <a:lnTo>
                    <a:pt x="14" y="116"/>
                  </a:lnTo>
                  <a:lnTo>
                    <a:pt x="18" y="134"/>
                  </a:lnTo>
                  <a:lnTo>
                    <a:pt x="40" y="155"/>
                  </a:lnTo>
                  <a:lnTo>
                    <a:pt x="95" y="155"/>
                  </a:lnTo>
                  <a:lnTo>
                    <a:pt x="101" y="157"/>
                  </a:lnTo>
                  <a:lnTo>
                    <a:pt x="134" y="157"/>
                  </a:lnTo>
                  <a:lnTo>
                    <a:pt x="134" y="147"/>
                  </a:lnTo>
                  <a:lnTo>
                    <a:pt x="171" y="182"/>
                  </a:lnTo>
                  <a:lnTo>
                    <a:pt x="159" y="182"/>
                  </a:lnTo>
                  <a:lnTo>
                    <a:pt x="159" y="186"/>
                  </a:lnTo>
                  <a:lnTo>
                    <a:pt x="170" y="194"/>
                  </a:lnTo>
                  <a:lnTo>
                    <a:pt x="184" y="194"/>
                  </a:lnTo>
                  <a:lnTo>
                    <a:pt x="199" y="207"/>
                  </a:lnTo>
                  <a:lnTo>
                    <a:pt x="320" y="306"/>
                  </a:lnTo>
                  <a:lnTo>
                    <a:pt x="361" y="306"/>
                  </a:lnTo>
                  <a:lnTo>
                    <a:pt x="395" y="343"/>
                  </a:lnTo>
                  <a:lnTo>
                    <a:pt x="421" y="343"/>
                  </a:lnTo>
                  <a:lnTo>
                    <a:pt x="421" y="339"/>
                  </a:lnTo>
                  <a:lnTo>
                    <a:pt x="395" y="303"/>
                  </a:lnTo>
                  <a:lnTo>
                    <a:pt x="532" y="295"/>
                  </a:lnTo>
                  <a:lnTo>
                    <a:pt x="559" y="334"/>
                  </a:lnTo>
                  <a:lnTo>
                    <a:pt x="585" y="334"/>
                  </a:lnTo>
                  <a:lnTo>
                    <a:pt x="585" y="331"/>
                  </a:lnTo>
                  <a:lnTo>
                    <a:pt x="558" y="292"/>
                  </a:lnTo>
                  <a:lnTo>
                    <a:pt x="611" y="292"/>
                  </a:lnTo>
                  <a:lnTo>
                    <a:pt x="614" y="290"/>
                  </a:lnTo>
                  <a:lnTo>
                    <a:pt x="446" y="174"/>
                  </a:lnTo>
                  <a:lnTo>
                    <a:pt x="458" y="146"/>
                  </a:lnTo>
                  <a:lnTo>
                    <a:pt x="194" y="19"/>
                  </a:lnTo>
                  <a:lnTo>
                    <a:pt x="165" y="19"/>
                  </a:lnTo>
                  <a:lnTo>
                    <a:pt x="136" y="0"/>
                  </a:lnTo>
                </a:path>
              </a:pathLst>
            </a:custGeom>
            <a:solidFill>
              <a:schemeClr val="bg2"/>
            </a:solidFill>
            <a:ln w="12700" cap="rnd" cmpd="sng">
              <a:solidFill>
                <a:srgbClr val="000000"/>
              </a:solidFill>
              <a:prstDash val="solid"/>
              <a:round/>
              <a:headEnd type="none" w="sm" len="sm"/>
              <a:tailEnd type="none" w="sm" len="sm"/>
            </a:ln>
            <a:effectLst/>
          </p:spPr>
          <p:txBody>
            <a:bodyPr/>
            <a:lstStyle/>
            <a:p>
              <a:pPr>
                <a:defRPr/>
              </a:pPr>
              <a:endParaRPr lang="en-US">
                <a:latin typeface="+mn-lt"/>
              </a:endParaRPr>
            </a:p>
          </p:txBody>
        </p:sp>
        <p:sp>
          <p:nvSpPr>
            <p:cNvPr id="44" name="Freeform 1146"/>
            <p:cNvSpPr>
              <a:spLocks/>
            </p:cNvSpPr>
            <p:nvPr/>
          </p:nvSpPr>
          <p:spPr bwMode="auto">
            <a:xfrm>
              <a:off x="3274" y="3023"/>
              <a:ext cx="555" cy="311"/>
            </a:xfrm>
            <a:custGeom>
              <a:avLst/>
              <a:gdLst/>
              <a:ahLst/>
              <a:cxnLst>
                <a:cxn ang="0">
                  <a:pos x="156" y="181"/>
                </a:cxn>
                <a:cxn ang="0">
                  <a:pos x="167" y="187"/>
                </a:cxn>
                <a:cxn ang="0">
                  <a:pos x="179" y="187"/>
                </a:cxn>
                <a:cxn ang="0">
                  <a:pos x="315" y="298"/>
                </a:cxn>
                <a:cxn ang="0">
                  <a:pos x="360" y="297"/>
                </a:cxn>
                <a:cxn ang="0">
                  <a:pos x="390" y="336"/>
                </a:cxn>
                <a:cxn ang="0">
                  <a:pos x="415" y="332"/>
                </a:cxn>
                <a:cxn ang="0">
                  <a:pos x="387" y="297"/>
                </a:cxn>
                <a:cxn ang="0">
                  <a:pos x="526" y="286"/>
                </a:cxn>
                <a:cxn ang="0">
                  <a:pos x="552" y="326"/>
                </a:cxn>
                <a:cxn ang="0">
                  <a:pos x="576" y="324"/>
                </a:cxn>
                <a:cxn ang="0">
                  <a:pos x="548" y="286"/>
                </a:cxn>
                <a:cxn ang="0">
                  <a:pos x="599" y="285"/>
                </a:cxn>
                <a:cxn ang="0">
                  <a:pos x="601" y="283"/>
                </a:cxn>
                <a:cxn ang="0">
                  <a:pos x="440" y="172"/>
                </a:cxn>
                <a:cxn ang="0">
                  <a:pos x="452" y="142"/>
                </a:cxn>
                <a:cxn ang="0">
                  <a:pos x="191" y="19"/>
                </a:cxn>
                <a:cxn ang="0">
                  <a:pos x="163" y="19"/>
                </a:cxn>
                <a:cxn ang="0">
                  <a:pos x="133" y="0"/>
                </a:cxn>
                <a:cxn ang="0">
                  <a:pos x="33" y="0"/>
                </a:cxn>
                <a:cxn ang="0">
                  <a:pos x="34" y="16"/>
                </a:cxn>
                <a:cxn ang="0">
                  <a:pos x="0" y="16"/>
                </a:cxn>
                <a:cxn ang="0">
                  <a:pos x="15" y="105"/>
                </a:cxn>
                <a:cxn ang="0">
                  <a:pos x="22" y="123"/>
                </a:cxn>
                <a:cxn ang="0">
                  <a:pos x="40" y="142"/>
                </a:cxn>
                <a:cxn ang="0">
                  <a:pos x="127" y="142"/>
                </a:cxn>
                <a:cxn ang="0">
                  <a:pos x="174" y="178"/>
                </a:cxn>
                <a:cxn ang="0">
                  <a:pos x="156" y="181"/>
                </a:cxn>
              </a:cxnLst>
              <a:rect l="0" t="0" r="r" b="b"/>
              <a:pathLst>
                <a:path w="602" h="337">
                  <a:moveTo>
                    <a:pt x="156" y="181"/>
                  </a:moveTo>
                  <a:lnTo>
                    <a:pt x="167" y="187"/>
                  </a:lnTo>
                  <a:lnTo>
                    <a:pt x="179" y="187"/>
                  </a:lnTo>
                  <a:lnTo>
                    <a:pt x="315" y="298"/>
                  </a:lnTo>
                  <a:lnTo>
                    <a:pt x="360" y="297"/>
                  </a:lnTo>
                  <a:lnTo>
                    <a:pt x="390" y="336"/>
                  </a:lnTo>
                  <a:lnTo>
                    <a:pt x="415" y="332"/>
                  </a:lnTo>
                  <a:lnTo>
                    <a:pt x="387" y="297"/>
                  </a:lnTo>
                  <a:lnTo>
                    <a:pt x="526" y="286"/>
                  </a:lnTo>
                  <a:lnTo>
                    <a:pt x="552" y="326"/>
                  </a:lnTo>
                  <a:lnTo>
                    <a:pt x="576" y="324"/>
                  </a:lnTo>
                  <a:lnTo>
                    <a:pt x="548" y="286"/>
                  </a:lnTo>
                  <a:lnTo>
                    <a:pt x="599" y="285"/>
                  </a:lnTo>
                  <a:lnTo>
                    <a:pt x="601" y="283"/>
                  </a:lnTo>
                  <a:lnTo>
                    <a:pt x="440" y="172"/>
                  </a:lnTo>
                  <a:lnTo>
                    <a:pt x="452" y="142"/>
                  </a:lnTo>
                  <a:lnTo>
                    <a:pt x="191" y="19"/>
                  </a:lnTo>
                  <a:lnTo>
                    <a:pt x="163" y="19"/>
                  </a:lnTo>
                  <a:lnTo>
                    <a:pt x="133" y="0"/>
                  </a:lnTo>
                  <a:lnTo>
                    <a:pt x="33" y="0"/>
                  </a:lnTo>
                  <a:lnTo>
                    <a:pt x="34" y="16"/>
                  </a:lnTo>
                  <a:lnTo>
                    <a:pt x="0" y="16"/>
                  </a:lnTo>
                  <a:lnTo>
                    <a:pt x="15" y="105"/>
                  </a:lnTo>
                  <a:lnTo>
                    <a:pt x="22" y="123"/>
                  </a:lnTo>
                  <a:lnTo>
                    <a:pt x="40" y="142"/>
                  </a:lnTo>
                  <a:lnTo>
                    <a:pt x="127" y="142"/>
                  </a:lnTo>
                  <a:lnTo>
                    <a:pt x="174" y="178"/>
                  </a:lnTo>
                  <a:lnTo>
                    <a:pt x="156" y="181"/>
                  </a:lnTo>
                </a:path>
              </a:pathLst>
            </a:custGeom>
            <a:solidFill>
              <a:srgbClr val="4F4F4F"/>
            </a:solidFill>
            <a:ln w="9525" cap="rnd">
              <a:noFill/>
              <a:round/>
              <a:headEnd type="none" w="sm" len="sm"/>
              <a:tailEnd type="none" w="sm" len="sm"/>
            </a:ln>
            <a:effectLst/>
          </p:spPr>
          <p:txBody>
            <a:bodyPr/>
            <a:lstStyle/>
            <a:p>
              <a:pPr>
                <a:defRPr/>
              </a:pPr>
              <a:endParaRPr lang="en-US">
                <a:latin typeface="+mn-lt"/>
              </a:endParaRPr>
            </a:p>
          </p:txBody>
        </p:sp>
        <p:sp>
          <p:nvSpPr>
            <p:cNvPr id="45" name="Freeform 1147"/>
            <p:cNvSpPr>
              <a:spLocks/>
            </p:cNvSpPr>
            <p:nvPr/>
          </p:nvSpPr>
          <p:spPr bwMode="auto">
            <a:xfrm>
              <a:off x="3444" y="3091"/>
              <a:ext cx="252" cy="199"/>
            </a:xfrm>
            <a:custGeom>
              <a:avLst/>
              <a:gdLst/>
              <a:ahLst/>
              <a:cxnLst>
                <a:cxn ang="0">
                  <a:pos x="4" y="0"/>
                </a:cxn>
                <a:cxn ang="0">
                  <a:pos x="0" y="0"/>
                </a:cxn>
                <a:cxn ang="0">
                  <a:pos x="268" y="214"/>
                </a:cxn>
                <a:cxn ang="0">
                  <a:pos x="272" y="214"/>
                </a:cxn>
                <a:cxn ang="0">
                  <a:pos x="4" y="0"/>
                </a:cxn>
              </a:cxnLst>
              <a:rect l="0" t="0" r="r" b="b"/>
              <a:pathLst>
                <a:path w="273" h="215">
                  <a:moveTo>
                    <a:pt x="4" y="0"/>
                  </a:moveTo>
                  <a:lnTo>
                    <a:pt x="0" y="0"/>
                  </a:lnTo>
                  <a:lnTo>
                    <a:pt x="268" y="214"/>
                  </a:lnTo>
                  <a:lnTo>
                    <a:pt x="272" y="214"/>
                  </a:lnTo>
                  <a:lnTo>
                    <a:pt x="4" y="0"/>
                  </a:lnTo>
                </a:path>
              </a:pathLst>
            </a:custGeom>
            <a:solidFill>
              <a:srgbClr val="8F8F8F"/>
            </a:solidFill>
            <a:ln w="9525" cap="rnd">
              <a:noFill/>
              <a:round/>
              <a:headEnd type="none" w="sm" len="sm"/>
              <a:tailEnd type="none" w="sm" len="sm"/>
            </a:ln>
            <a:effectLst/>
          </p:spPr>
          <p:txBody>
            <a:bodyPr/>
            <a:lstStyle/>
            <a:p>
              <a:pPr>
                <a:defRPr/>
              </a:pPr>
              <a:endParaRPr lang="en-US">
                <a:latin typeface="+mn-lt"/>
              </a:endParaRPr>
            </a:p>
          </p:txBody>
        </p:sp>
        <p:sp>
          <p:nvSpPr>
            <p:cNvPr id="46" name="Freeform 1148"/>
            <p:cNvSpPr>
              <a:spLocks/>
            </p:cNvSpPr>
            <p:nvPr/>
          </p:nvSpPr>
          <p:spPr bwMode="auto">
            <a:xfrm>
              <a:off x="3590" y="3072"/>
              <a:ext cx="14" cy="1"/>
            </a:xfrm>
            <a:custGeom>
              <a:avLst/>
              <a:gdLst/>
              <a:ahLst/>
              <a:cxnLst>
                <a:cxn ang="0">
                  <a:pos x="14" y="0"/>
                </a:cxn>
                <a:cxn ang="0">
                  <a:pos x="0" y="0"/>
                </a:cxn>
                <a:cxn ang="0">
                  <a:pos x="14" y="0"/>
                </a:cxn>
              </a:cxnLst>
              <a:rect l="0" t="0" r="r" b="b"/>
              <a:pathLst>
                <a:path w="15" h="1">
                  <a:moveTo>
                    <a:pt x="14" y="0"/>
                  </a:moveTo>
                  <a:lnTo>
                    <a:pt x="0" y="0"/>
                  </a:lnTo>
                  <a:lnTo>
                    <a:pt x="14" y="0"/>
                  </a:lnTo>
                </a:path>
              </a:pathLst>
            </a:custGeom>
            <a:solidFill>
              <a:srgbClr val="A2A2A2"/>
            </a:solidFill>
            <a:ln w="9525" cap="rnd">
              <a:noFill/>
              <a:round/>
              <a:headEnd type="none" w="sm" len="sm"/>
              <a:tailEnd type="none" w="sm" len="sm"/>
            </a:ln>
            <a:effectLst/>
          </p:spPr>
          <p:txBody>
            <a:bodyPr/>
            <a:lstStyle/>
            <a:p>
              <a:pPr>
                <a:defRPr/>
              </a:pPr>
              <a:endParaRPr lang="en-US">
                <a:latin typeface="+mn-lt"/>
              </a:endParaRPr>
            </a:p>
          </p:txBody>
        </p:sp>
        <p:sp>
          <p:nvSpPr>
            <p:cNvPr id="47" name="Freeform 1149"/>
            <p:cNvSpPr>
              <a:spLocks/>
            </p:cNvSpPr>
            <p:nvPr/>
          </p:nvSpPr>
          <p:spPr bwMode="auto">
            <a:xfrm>
              <a:off x="3590" y="3072"/>
              <a:ext cx="14" cy="13"/>
            </a:xfrm>
            <a:custGeom>
              <a:avLst/>
              <a:gdLst/>
              <a:ahLst/>
              <a:cxnLst>
                <a:cxn ang="0">
                  <a:pos x="14" y="10"/>
                </a:cxn>
                <a:cxn ang="0">
                  <a:pos x="0" y="0"/>
                </a:cxn>
                <a:cxn ang="0">
                  <a:pos x="0" y="13"/>
                </a:cxn>
                <a:cxn ang="0">
                  <a:pos x="14" y="10"/>
                </a:cxn>
              </a:cxnLst>
              <a:rect l="0" t="0" r="r" b="b"/>
              <a:pathLst>
                <a:path w="15" h="14">
                  <a:moveTo>
                    <a:pt x="14" y="10"/>
                  </a:moveTo>
                  <a:lnTo>
                    <a:pt x="0" y="0"/>
                  </a:lnTo>
                  <a:lnTo>
                    <a:pt x="0" y="13"/>
                  </a:lnTo>
                  <a:lnTo>
                    <a:pt x="14" y="10"/>
                  </a:lnTo>
                </a:path>
              </a:pathLst>
            </a:custGeom>
            <a:noFill/>
            <a:ln w="12700" cap="rnd" cmpd="sng">
              <a:solidFill>
                <a:srgbClr val="000000"/>
              </a:solidFill>
              <a:prstDash val="solid"/>
              <a:round/>
              <a:headEnd type="none" w="sm" len="sm"/>
              <a:tailEnd type="none" w="sm" len="sm"/>
            </a:ln>
            <a:effectLst/>
          </p:spPr>
          <p:txBody>
            <a:bodyPr/>
            <a:lstStyle/>
            <a:p>
              <a:pPr>
                <a:defRPr/>
              </a:pPr>
              <a:endParaRPr lang="en-US">
                <a:latin typeface="+mn-lt"/>
              </a:endParaRPr>
            </a:p>
          </p:txBody>
        </p:sp>
        <p:sp>
          <p:nvSpPr>
            <p:cNvPr id="48" name="Freeform 1150"/>
            <p:cNvSpPr>
              <a:spLocks/>
            </p:cNvSpPr>
            <p:nvPr/>
          </p:nvSpPr>
          <p:spPr bwMode="auto">
            <a:xfrm>
              <a:off x="3488" y="3037"/>
              <a:ext cx="105" cy="72"/>
            </a:xfrm>
            <a:custGeom>
              <a:avLst/>
              <a:gdLst/>
              <a:ahLst/>
              <a:cxnLst>
                <a:cxn ang="0">
                  <a:pos x="0" y="45"/>
                </a:cxn>
                <a:cxn ang="0">
                  <a:pos x="53" y="77"/>
                </a:cxn>
                <a:cxn ang="0">
                  <a:pos x="105" y="76"/>
                </a:cxn>
                <a:cxn ang="0">
                  <a:pos x="105" y="62"/>
                </a:cxn>
                <a:cxn ang="0">
                  <a:pos x="113" y="53"/>
                </a:cxn>
                <a:cxn ang="0">
                  <a:pos x="113" y="40"/>
                </a:cxn>
                <a:cxn ang="0">
                  <a:pos x="105" y="41"/>
                </a:cxn>
                <a:cxn ang="0">
                  <a:pos x="105" y="27"/>
                </a:cxn>
                <a:cxn ang="0">
                  <a:pos x="44" y="0"/>
                </a:cxn>
                <a:cxn ang="0">
                  <a:pos x="0" y="0"/>
                </a:cxn>
                <a:cxn ang="0">
                  <a:pos x="0" y="45"/>
                </a:cxn>
              </a:cxnLst>
              <a:rect l="0" t="0" r="r" b="b"/>
              <a:pathLst>
                <a:path w="114" h="78">
                  <a:moveTo>
                    <a:pt x="0" y="45"/>
                  </a:moveTo>
                  <a:lnTo>
                    <a:pt x="53" y="77"/>
                  </a:lnTo>
                  <a:lnTo>
                    <a:pt x="105" y="76"/>
                  </a:lnTo>
                  <a:lnTo>
                    <a:pt x="105" y="62"/>
                  </a:lnTo>
                  <a:lnTo>
                    <a:pt x="113" y="53"/>
                  </a:lnTo>
                  <a:lnTo>
                    <a:pt x="113" y="40"/>
                  </a:lnTo>
                  <a:lnTo>
                    <a:pt x="105" y="41"/>
                  </a:lnTo>
                  <a:lnTo>
                    <a:pt x="105" y="27"/>
                  </a:lnTo>
                  <a:lnTo>
                    <a:pt x="44" y="0"/>
                  </a:lnTo>
                  <a:lnTo>
                    <a:pt x="0" y="0"/>
                  </a:lnTo>
                  <a:lnTo>
                    <a:pt x="0" y="45"/>
                  </a:lnTo>
                </a:path>
              </a:pathLst>
            </a:custGeom>
            <a:solidFill>
              <a:srgbClr val="727272"/>
            </a:solidFill>
            <a:ln w="9525" cap="rnd">
              <a:noFill/>
              <a:round/>
              <a:headEnd type="none" w="sm" len="sm"/>
              <a:tailEnd type="none" w="sm" len="sm"/>
            </a:ln>
            <a:effectLst/>
          </p:spPr>
          <p:txBody>
            <a:bodyPr/>
            <a:lstStyle/>
            <a:p>
              <a:pPr>
                <a:defRPr/>
              </a:pPr>
              <a:endParaRPr lang="en-US">
                <a:latin typeface="+mn-lt"/>
              </a:endParaRPr>
            </a:p>
          </p:txBody>
        </p:sp>
        <p:sp>
          <p:nvSpPr>
            <p:cNvPr id="49" name="Freeform 1151"/>
            <p:cNvSpPr>
              <a:spLocks/>
            </p:cNvSpPr>
            <p:nvPr/>
          </p:nvSpPr>
          <p:spPr bwMode="auto">
            <a:xfrm>
              <a:off x="3488" y="3037"/>
              <a:ext cx="113" cy="79"/>
            </a:xfrm>
            <a:custGeom>
              <a:avLst/>
              <a:gdLst/>
              <a:ahLst/>
              <a:cxnLst>
                <a:cxn ang="0">
                  <a:pos x="0" y="50"/>
                </a:cxn>
                <a:cxn ang="0">
                  <a:pos x="57" y="85"/>
                </a:cxn>
                <a:cxn ang="0">
                  <a:pos x="113" y="84"/>
                </a:cxn>
                <a:cxn ang="0">
                  <a:pos x="113" y="68"/>
                </a:cxn>
                <a:cxn ang="0">
                  <a:pos x="121" y="59"/>
                </a:cxn>
                <a:cxn ang="0">
                  <a:pos x="121" y="44"/>
                </a:cxn>
                <a:cxn ang="0">
                  <a:pos x="113" y="45"/>
                </a:cxn>
                <a:cxn ang="0">
                  <a:pos x="113" y="30"/>
                </a:cxn>
                <a:cxn ang="0">
                  <a:pos x="47" y="0"/>
                </a:cxn>
                <a:cxn ang="0">
                  <a:pos x="0" y="0"/>
                </a:cxn>
                <a:cxn ang="0">
                  <a:pos x="0" y="50"/>
                </a:cxn>
              </a:cxnLst>
              <a:rect l="0" t="0" r="r" b="b"/>
              <a:pathLst>
                <a:path w="122" h="86">
                  <a:moveTo>
                    <a:pt x="0" y="50"/>
                  </a:moveTo>
                  <a:lnTo>
                    <a:pt x="57" y="85"/>
                  </a:lnTo>
                  <a:lnTo>
                    <a:pt x="113" y="84"/>
                  </a:lnTo>
                  <a:lnTo>
                    <a:pt x="113" y="68"/>
                  </a:lnTo>
                  <a:lnTo>
                    <a:pt x="121" y="59"/>
                  </a:lnTo>
                  <a:lnTo>
                    <a:pt x="121" y="44"/>
                  </a:lnTo>
                  <a:lnTo>
                    <a:pt x="113" y="45"/>
                  </a:lnTo>
                  <a:lnTo>
                    <a:pt x="113" y="30"/>
                  </a:lnTo>
                  <a:lnTo>
                    <a:pt x="47" y="0"/>
                  </a:lnTo>
                  <a:lnTo>
                    <a:pt x="0" y="0"/>
                  </a:lnTo>
                  <a:lnTo>
                    <a:pt x="0" y="50"/>
                  </a:lnTo>
                </a:path>
              </a:pathLst>
            </a:custGeom>
            <a:noFill/>
            <a:ln w="12700" cap="rnd" cmpd="sng">
              <a:solidFill>
                <a:srgbClr val="000000"/>
              </a:solidFill>
              <a:prstDash val="solid"/>
              <a:round/>
              <a:headEnd type="none" w="sm" len="sm"/>
              <a:tailEnd type="none" w="sm" len="sm"/>
            </a:ln>
            <a:effectLst/>
          </p:spPr>
          <p:txBody>
            <a:bodyPr/>
            <a:lstStyle/>
            <a:p>
              <a:pPr>
                <a:defRPr/>
              </a:pPr>
              <a:endParaRPr lang="en-US">
                <a:latin typeface="+mn-lt"/>
              </a:endParaRPr>
            </a:p>
          </p:txBody>
        </p:sp>
        <p:sp>
          <p:nvSpPr>
            <p:cNvPr id="50" name="Freeform 1152"/>
            <p:cNvSpPr>
              <a:spLocks/>
            </p:cNvSpPr>
            <p:nvPr/>
          </p:nvSpPr>
          <p:spPr bwMode="auto">
            <a:xfrm>
              <a:off x="3541" y="3065"/>
              <a:ext cx="52" cy="44"/>
            </a:xfrm>
            <a:custGeom>
              <a:avLst/>
              <a:gdLst/>
              <a:ahLst/>
              <a:cxnLst>
                <a:cxn ang="0">
                  <a:pos x="0" y="47"/>
                </a:cxn>
                <a:cxn ang="0">
                  <a:pos x="0" y="0"/>
                </a:cxn>
                <a:cxn ang="0">
                  <a:pos x="47" y="0"/>
                </a:cxn>
                <a:cxn ang="0">
                  <a:pos x="47" y="14"/>
                </a:cxn>
                <a:cxn ang="0">
                  <a:pos x="55" y="14"/>
                </a:cxn>
                <a:cxn ang="0">
                  <a:pos x="55" y="25"/>
                </a:cxn>
                <a:cxn ang="0">
                  <a:pos x="47" y="33"/>
                </a:cxn>
                <a:cxn ang="0">
                  <a:pos x="47" y="46"/>
                </a:cxn>
                <a:cxn ang="0">
                  <a:pos x="0" y="47"/>
                </a:cxn>
              </a:cxnLst>
              <a:rect l="0" t="0" r="r" b="b"/>
              <a:pathLst>
                <a:path w="56" h="48">
                  <a:moveTo>
                    <a:pt x="0" y="47"/>
                  </a:moveTo>
                  <a:lnTo>
                    <a:pt x="0" y="0"/>
                  </a:lnTo>
                  <a:lnTo>
                    <a:pt x="47" y="0"/>
                  </a:lnTo>
                  <a:lnTo>
                    <a:pt x="47" y="14"/>
                  </a:lnTo>
                  <a:lnTo>
                    <a:pt x="55" y="14"/>
                  </a:lnTo>
                  <a:lnTo>
                    <a:pt x="55" y="25"/>
                  </a:lnTo>
                  <a:lnTo>
                    <a:pt x="47" y="33"/>
                  </a:lnTo>
                  <a:lnTo>
                    <a:pt x="47" y="46"/>
                  </a:lnTo>
                  <a:lnTo>
                    <a:pt x="0" y="47"/>
                  </a:lnTo>
                </a:path>
              </a:pathLst>
            </a:custGeom>
            <a:solidFill>
              <a:srgbClr val="5F5F5F"/>
            </a:solidFill>
            <a:ln w="9525" cap="rnd">
              <a:noFill/>
              <a:round/>
              <a:headEnd type="none" w="sm" len="sm"/>
              <a:tailEnd type="none" w="sm" len="sm"/>
            </a:ln>
            <a:effectLst/>
          </p:spPr>
          <p:txBody>
            <a:bodyPr/>
            <a:lstStyle/>
            <a:p>
              <a:pPr>
                <a:defRPr/>
              </a:pPr>
              <a:endParaRPr lang="en-US">
                <a:latin typeface="+mn-lt"/>
              </a:endParaRPr>
            </a:p>
          </p:txBody>
        </p:sp>
        <p:sp>
          <p:nvSpPr>
            <p:cNvPr id="51" name="Freeform 1153"/>
            <p:cNvSpPr>
              <a:spLocks/>
            </p:cNvSpPr>
            <p:nvPr/>
          </p:nvSpPr>
          <p:spPr bwMode="auto">
            <a:xfrm>
              <a:off x="3475" y="3010"/>
              <a:ext cx="118" cy="57"/>
            </a:xfrm>
            <a:custGeom>
              <a:avLst/>
              <a:gdLst/>
              <a:ahLst/>
              <a:cxnLst>
                <a:cxn ang="0">
                  <a:pos x="2" y="33"/>
                </a:cxn>
                <a:cxn ang="0">
                  <a:pos x="26" y="48"/>
                </a:cxn>
                <a:cxn ang="0">
                  <a:pos x="32" y="45"/>
                </a:cxn>
                <a:cxn ang="0">
                  <a:pos x="67" y="61"/>
                </a:cxn>
                <a:cxn ang="0">
                  <a:pos x="125" y="59"/>
                </a:cxn>
                <a:cxn ang="0">
                  <a:pos x="126" y="54"/>
                </a:cxn>
                <a:cxn ang="0">
                  <a:pos x="128" y="46"/>
                </a:cxn>
                <a:cxn ang="0">
                  <a:pos x="126" y="40"/>
                </a:cxn>
                <a:cxn ang="0">
                  <a:pos x="128" y="30"/>
                </a:cxn>
                <a:cxn ang="0">
                  <a:pos x="128" y="24"/>
                </a:cxn>
                <a:cxn ang="0">
                  <a:pos x="64" y="24"/>
                </a:cxn>
                <a:cxn ang="0">
                  <a:pos x="13" y="0"/>
                </a:cxn>
                <a:cxn ang="0">
                  <a:pos x="15" y="8"/>
                </a:cxn>
                <a:cxn ang="0">
                  <a:pos x="8" y="12"/>
                </a:cxn>
                <a:cxn ang="0">
                  <a:pos x="8" y="30"/>
                </a:cxn>
                <a:cxn ang="0">
                  <a:pos x="0" y="30"/>
                </a:cxn>
                <a:cxn ang="0">
                  <a:pos x="2" y="33"/>
                </a:cxn>
              </a:cxnLst>
              <a:rect l="0" t="0" r="r" b="b"/>
              <a:pathLst>
                <a:path w="129" h="62">
                  <a:moveTo>
                    <a:pt x="2" y="33"/>
                  </a:moveTo>
                  <a:lnTo>
                    <a:pt x="26" y="48"/>
                  </a:lnTo>
                  <a:lnTo>
                    <a:pt x="32" y="45"/>
                  </a:lnTo>
                  <a:lnTo>
                    <a:pt x="67" y="61"/>
                  </a:lnTo>
                  <a:lnTo>
                    <a:pt x="125" y="59"/>
                  </a:lnTo>
                  <a:lnTo>
                    <a:pt x="126" y="54"/>
                  </a:lnTo>
                  <a:lnTo>
                    <a:pt x="128" y="46"/>
                  </a:lnTo>
                  <a:lnTo>
                    <a:pt x="126" y="40"/>
                  </a:lnTo>
                  <a:lnTo>
                    <a:pt x="128" y="30"/>
                  </a:lnTo>
                  <a:lnTo>
                    <a:pt x="128" y="24"/>
                  </a:lnTo>
                  <a:lnTo>
                    <a:pt x="64" y="24"/>
                  </a:lnTo>
                  <a:lnTo>
                    <a:pt x="13" y="0"/>
                  </a:lnTo>
                  <a:lnTo>
                    <a:pt x="15" y="8"/>
                  </a:lnTo>
                  <a:lnTo>
                    <a:pt x="8" y="12"/>
                  </a:lnTo>
                  <a:lnTo>
                    <a:pt x="8" y="30"/>
                  </a:lnTo>
                  <a:lnTo>
                    <a:pt x="0" y="30"/>
                  </a:lnTo>
                  <a:lnTo>
                    <a:pt x="2" y="33"/>
                  </a:lnTo>
                </a:path>
              </a:pathLst>
            </a:custGeom>
            <a:solidFill>
              <a:srgbClr val="E1E1E1"/>
            </a:solidFill>
            <a:ln w="9525" cap="rnd">
              <a:noFill/>
              <a:round/>
              <a:headEnd type="none" w="sm" len="sm"/>
              <a:tailEnd type="none" w="sm" len="sm"/>
            </a:ln>
            <a:effectLst/>
          </p:spPr>
          <p:txBody>
            <a:bodyPr/>
            <a:lstStyle/>
            <a:p>
              <a:pPr>
                <a:defRPr/>
              </a:pPr>
              <a:endParaRPr lang="en-US">
                <a:latin typeface="+mn-lt"/>
              </a:endParaRPr>
            </a:p>
          </p:txBody>
        </p:sp>
        <p:sp>
          <p:nvSpPr>
            <p:cNvPr id="52" name="Freeform 1154"/>
            <p:cNvSpPr>
              <a:spLocks/>
            </p:cNvSpPr>
            <p:nvPr/>
          </p:nvSpPr>
          <p:spPr bwMode="auto">
            <a:xfrm>
              <a:off x="3475" y="3010"/>
              <a:ext cx="126" cy="65"/>
            </a:xfrm>
            <a:custGeom>
              <a:avLst/>
              <a:gdLst/>
              <a:ahLst/>
              <a:cxnLst>
                <a:cxn ang="0">
                  <a:pos x="2" y="37"/>
                </a:cxn>
                <a:cxn ang="0">
                  <a:pos x="28" y="55"/>
                </a:cxn>
                <a:cxn ang="0">
                  <a:pos x="34" y="51"/>
                </a:cxn>
                <a:cxn ang="0">
                  <a:pos x="72" y="69"/>
                </a:cxn>
                <a:cxn ang="0">
                  <a:pos x="132" y="66"/>
                </a:cxn>
                <a:cxn ang="0">
                  <a:pos x="134" y="61"/>
                </a:cxn>
                <a:cxn ang="0">
                  <a:pos x="136" y="52"/>
                </a:cxn>
                <a:cxn ang="0">
                  <a:pos x="134" y="45"/>
                </a:cxn>
                <a:cxn ang="0">
                  <a:pos x="136" y="34"/>
                </a:cxn>
                <a:cxn ang="0">
                  <a:pos x="136" y="27"/>
                </a:cxn>
                <a:cxn ang="0">
                  <a:pos x="68" y="27"/>
                </a:cxn>
                <a:cxn ang="0">
                  <a:pos x="14" y="0"/>
                </a:cxn>
                <a:cxn ang="0">
                  <a:pos x="16" y="10"/>
                </a:cxn>
                <a:cxn ang="0">
                  <a:pos x="8" y="13"/>
                </a:cxn>
                <a:cxn ang="0">
                  <a:pos x="8" y="34"/>
                </a:cxn>
                <a:cxn ang="0">
                  <a:pos x="0" y="34"/>
                </a:cxn>
                <a:cxn ang="0">
                  <a:pos x="2" y="37"/>
                </a:cxn>
              </a:cxnLst>
              <a:rect l="0" t="0" r="r" b="b"/>
              <a:pathLst>
                <a:path w="137" h="70">
                  <a:moveTo>
                    <a:pt x="2" y="37"/>
                  </a:moveTo>
                  <a:lnTo>
                    <a:pt x="28" y="55"/>
                  </a:lnTo>
                  <a:lnTo>
                    <a:pt x="34" y="51"/>
                  </a:lnTo>
                  <a:lnTo>
                    <a:pt x="72" y="69"/>
                  </a:lnTo>
                  <a:lnTo>
                    <a:pt x="132" y="66"/>
                  </a:lnTo>
                  <a:lnTo>
                    <a:pt x="134" y="61"/>
                  </a:lnTo>
                  <a:lnTo>
                    <a:pt x="136" y="52"/>
                  </a:lnTo>
                  <a:lnTo>
                    <a:pt x="134" y="45"/>
                  </a:lnTo>
                  <a:lnTo>
                    <a:pt x="136" y="34"/>
                  </a:lnTo>
                  <a:lnTo>
                    <a:pt x="136" y="27"/>
                  </a:lnTo>
                  <a:lnTo>
                    <a:pt x="68" y="27"/>
                  </a:lnTo>
                  <a:lnTo>
                    <a:pt x="14" y="0"/>
                  </a:lnTo>
                  <a:lnTo>
                    <a:pt x="16" y="10"/>
                  </a:lnTo>
                  <a:lnTo>
                    <a:pt x="8" y="13"/>
                  </a:lnTo>
                  <a:lnTo>
                    <a:pt x="8" y="34"/>
                  </a:lnTo>
                  <a:lnTo>
                    <a:pt x="0" y="34"/>
                  </a:lnTo>
                  <a:lnTo>
                    <a:pt x="2" y="37"/>
                  </a:lnTo>
                </a:path>
              </a:pathLst>
            </a:custGeom>
            <a:noFill/>
            <a:ln w="12700" cap="rnd" cmpd="sng">
              <a:solidFill>
                <a:srgbClr val="000000"/>
              </a:solidFill>
              <a:prstDash val="solid"/>
              <a:round/>
              <a:headEnd type="none" w="sm" len="sm"/>
              <a:tailEnd type="none" w="sm" len="sm"/>
            </a:ln>
            <a:effectLst/>
          </p:spPr>
          <p:txBody>
            <a:bodyPr/>
            <a:lstStyle/>
            <a:p>
              <a:pPr>
                <a:defRPr/>
              </a:pPr>
              <a:endParaRPr lang="en-US">
                <a:latin typeface="+mn-lt"/>
              </a:endParaRPr>
            </a:p>
          </p:txBody>
        </p:sp>
        <p:sp>
          <p:nvSpPr>
            <p:cNvPr id="53" name="Freeform 1155"/>
            <p:cNvSpPr>
              <a:spLocks/>
            </p:cNvSpPr>
            <p:nvPr/>
          </p:nvSpPr>
          <p:spPr bwMode="auto">
            <a:xfrm>
              <a:off x="3487" y="3006"/>
              <a:ext cx="106" cy="23"/>
            </a:xfrm>
            <a:custGeom>
              <a:avLst/>
              <a:gdLst/>
              <a:ahLst/>
              <a:cxnLst>
                <a:cxn ang="0">
                  <a:pos x="0" y="3"/>
                </a:cxn>
                <a:cxn ang="0">
                  <a:pos x="58" y="0"/>
                </a:cxn>
                <a:cxn ang="0">
                  <a:pos x="114" y="23"/>
                </a:cxn>
                <a:cxn ang="0">
                  <a:pos x="51" y="23"/>
                </a:cxn>
                <a:cxn ang="0">
                  <a:pos x="33" y="14"/>
                </a:cxn>
                <a:cxn ang="0">
                  <a:pos x="32" y="14"/>
                </a:cxn>
                <a:cxn ang="0">
                  <a:pos x="30" y="14"/>
                </a:cxn>
                <a:cxn ang="0">
                  <a:pos x="28" y="14"/>
                </a:cxn>
                <a:cxn ang="0">
                  <a:pos x="25" y="13"/>
                </a:cxn>
                <a:cxn ang="0">
                  <a:pos x="23" y="13"/>
                </a:cxn>
                <a:cxn ang="0">
                  <a:pos x="22" y="13"/>
                </a:cxn>
                <a:cxn ang="0">
                  <a:pos x="19" y="13"/>
                </a:cxn>
                <a:cxn ang="0">
                  <a:pos x="16" y="13"/>
                </a:cxn>
                <a:cxn ang="0">
                  <a:pos x="19" y="13"/>
                </a:cxn>
                <a:cxn ang="0">
                  <a:pos x="22" y="13"/>
                </a:cxn>
                <a:cxn ang="0">
                  <a:pos x="23" y="13"/>
                </a:cxn>
                <a:cxn ang="0">
                  <a:pos x="24" y="13"/>
                </a:cxn>
                <a:cxn ang="0">
                  <a:pos x="25" y="13"/>
                </a:cxn>
                <a:cxn ang="0">
                  <a:pos x="0" y="3"/>
                </a:cxn>
              </a:cxnLst>
              <a:rect l="0" t="0" r="r" b="b"/>
              <a:pathLst>
                <a:path w="115" h="24">
                  <a:moveTo>
                    <a:pt x="0" y="3"/>
                  </a:moveTo>
                  <a:lnTo>
                    <a:pt x="58" y="0"/>
                  </a:lnTo>
                  <a:lnTo>
                    <a:pt x="114" y="23"/>
                  </a:lnTo>
                  <a:lnTo>
                    <a:pt x="51" y="23"/>
                  </a:lnTo>
                  <a:lnTo>
                    <a:pt x="33" y="14"/>
                  </a:lnTo>
                  <a:lnTo>
                    <a:pt x="32" y="14"/>
                  </a:lnTo>
                  <a:lnTo>
                    <a:pt x="30" y="14"/>
                  </a:lnTo>
                  <a:lnTo>
                    <a:pt x="28" y="14"/>
                  </a:lnTo>
                  <a:lnTo>
                    <a:pt x="25" y="13"/>
                  </a:lnTo>
                  <a:lnTo>
                    <a:pt x="23" y="13"/>
                  </a:lnTo>
                  <a:lnTo>
                    <a:pt x="22" y="13"/>
                  </a:lnTo>
                  <a:lnTo>
                    <a:pt x="19" y="13"/>
                  </a:lnTo>
                  <a:lnTo>
                    <a:pt x="16" y="13"/>
                  </a:lnTo>
                  <a:lnTo>
                    <a:pt x="19" y="13"/>
                  </a:lnTo>
                  <a:lnTo>
                    <a:pt x="22" y="13"/>
                  </a:lnTo>
                  <a:lnTo>
                    <a:pt x="23" y="13"/>
                  </a:lnTo>
                  <a:lnTo>
                    <a:pt x="24" y="13"/>
                  </a:lnTo>
                  <a:lnTo>
                    <a:pt x="25" y="13"/>
                  </a:lnTo>
                  <a:lnTo>
                    <a:pt x="0" y="3"/>
                  </a:lnTo>
                </a:path>
              </a:pathLst>
            </a:custGeom>
            <a:solidFill>
              <a:srgbClr val="A2A2A2"/>
            </a:solidFill>
            <a:ln w="9525" cap="rnd" cmpd="sng">
              <a:solidFill>
                <a:schemeClr val="tx1"/>
              </a:solidFill>
              <a:round/>
              <a:headEnd type="none" w="sm" len="sm"/>
              <a:tailEnd type="none" w="sm" len="sm"/>
            </a:ln>
            <a:effectLst/>
          </p:spPr>
          <p:txBody>
            <a:bodyPr/>
            <a:lstStyle/>
            <a:p>
              <a:pPr>
                <a:defRPr/>
              </a:pPr>
              <a:endParaRPr lang="en-US">
                <a:latin typeface="+mn-lt"/>
              </a:endParaRPr>
            </a:p>
          </p:txBody>
        </p:sp>
        <p:sp>
          <p:nvSpPr>
            <p:cNvPr id="54" name="Freeform 1156"/>
            <p:cNvSpPr>
              <a:spLocks/>
            </p:cNvSpPr>
            <p:nvPr/>
          </p:nvSpPr>
          <p:spPr bwMode="auto">
            <a:xfrm>
              <a:off x="3487" y="3006"/>
              <a:ext cx="114" cy="30"/>
            </a:xfrm>
            <a:custGeom>
              <a:avLst/>
              <a:gdLst/>
              <a:ahLst/>
              <a:cxnLst>
                <a:cxn ang="0">
                  <a:pos x="0" y="4"/>
                </a:cxn>
                <a:cxn ang="0">
                  <a:pos x="62" y="0"/>
                </a:cxn>
                <a:cxn ang="0">
                  <a:pos x="122" y="31"/>
                </a:cxn>
                <a:cxn ang="0">
                  <a:pos x="54" y="31"/>
                </a:cxn>
                <a:cxn ang="0">
                  <a:pos x="35" y="18"/>
                </a:cxn>
                <a:cxn ang="0">
                  <a:pos x="34" y="18"/>
                </a:cxn>
                <a:cxn ang="0">
                  <a:pos x="33" y="18"/>
                </a:cxn>
                <a:cxn ang="0">
                  <a:pos x="29" y="18"/>
                </a:cxn>
                <a:cxn ang="0">
                  <a:pos x="28" y="17"/>
                </a:cxn>
                <a:cxn ang="0">
                  <a:pos x="25" y="17"/>
                </a:cxn>
                <a:cxn ang="0">
                  <a:pos x="23" y="17"/>
                </a:cxn>
                <a:cxn ang="0">
                  <a:pos x="20" y="17"/>
                </a:cxn>
                <a:cxn ang="0">
                  <a:pos x="16" y="17"/>
                </a:cxn>
                <a:cxn ang="0">
                  <a:pos x="20" y="17"/>
                </a:cxn>
                <a:cxn ang="0">
                  <a:pos x="23" y="17"/>
                </a:cxn>
                <a:cxn ang="0">
                  <a:pos x="25" y="17"/>
                </a:cxn>
                <a:cxn ang="0">
                  <a:pos x="26" y="17"/>
                </a:cxn>
                <a:cxn ang="0">
                  <a:pos x="28" y="17"/>
                </a:cxn>
                <a:cxn ang="0">
                  <a:pos x="0" y="4"/>
                </a:cxn>
              </a:cxnLst>
              <a:rect l="0" t="0" r="r" b="b"/>
              <a:pathLst>
                <a:path w="123" h="32">
                  <a:moveTo>
                    <a:pt x="0" y="4"/>
                  </a:moveTo>
                  <a:lnTo>
                    <a:pt x="62" y="0"/>
                  </a:lnTo>
                  <a:lnTo>
                    <a:pt x="122" y="31"/>
                  </a:lnTo>
                  <a:lnTo>
                    <a:pt x="54" y="31"/>
                  </a:lnTo>
                  <a:lnTo>
                    <a:pt x="35" y="18"/>
                  </a:lnTo>
                  <a:lnTo>
                    <a:pt x="34" y="18"/>
                  </a:lnTo>
                  <a:lnTo>
                    <a:pt x="33" y="18"/>
                  </a:lnTo>
                  <a:lnTo>
                    <a:pt x="29" y="18"/>
                  </a:lnTo>
                  <a:lnTo>
                    <a:pt x="28" y="17"/>
                  </a:lnTo>
                  <a:lnTo>
                    <a:pt x="25" y="17"/>
                  </a:lnTo>
                  <a:lnTo>
                    <a:pt x="23" y="17"/>
                  </a:lnTo>
                  <a:lnTo>
                    <a:pt x="20" y="17"/>
                  </a:lnTo>
                  <a:lnTo>
                    <a:pt x="16" y="17"/>
                  </a:lnTo>
                  <a:lnTo>
                    <a:pt x="20" y="17"/>
                  </a:lnTo>
                  <a:lnTo>
                    <a:pt x="23" y="17"/>
                  </a:lnTo>
                  <a:lnTo>
                    <a:pt x="25" y="17"/>
                  </a:lnTo>
                  <a:lnTo>
                    <a:pt x="26" y="17"/>
                  </a:lnTo>
                  <a:lnTo>
                    <a:pt x="28" y="17"/>
                  </a:lnTo>
                  <a:lnTo>
                    <a:pt x="0" y="4"/>
                  </a:lnTo>
                </a:path>
              </a:pathLst>
            </a:custGeom>
            <a:noFill/>
            <a:ln w="9525" cap="rnd" cmpd="sng">
              <a:solidFill>
                <a:srgbClr val="000000"/>
              </a:solidFill>
              <a:prstDash val="solid"/>
              <a:round/>
              <a:headEnd type="none" w="sm" len="sm"/>
              <a:tailEnd type="none" w="sm" len="sm"/>
            </a:ln>
            <a:effectLst/>
          </p:spPr>
          <p:txBody>
            <a:bodyPr/>
            <a:lstStyle/>
            <a:p>
              <a:pPr>
                <a:defRPr/>
              </a:pPr>
              <a:endParaRPr lang="en-US">
                <a:latin typeface="+mn-lt"/>
              </a:endParaRPr>
            </a:p>
          </p:txBody>
        </p:sp>
        <p:sp>
          <p:nvSpPr>
            <p:cNvPr id="55" name="Freeform 1157"/>
            <p:cNvSpPr>
              <a:spLocks/>
            </p:cNvSpPr>
            <p:nvPr/>
          </p:nvSpPr>
          <p:spPr bwMode="auto">
            <a:xfrm>
              <a:off x="3541" y="3109"/>
              <a:ext cx="41" cy="12"/>
            </a:xfrm>
            <a:custGeom>
              <a:avLst/>
              <a:gdLst/>
              <a:ahLst/>
              <a:cxnLst>
                <a:cxn ang="0">
                  <a:pos x="44" y="7"/>
                </a:cxn>
                <a:cxn ang="0">
                  <a:pos x="44" y="5"/>
                </a:cxn>
                <a:cxn ang="0">
                  <a:pos x="0" y="0"/>
                </a:cxn>
                <a:cxn ang="0">
                  <a:pos x="0" y="5"/>
                </a:cxn>
                <a:cxn ang="0">
                  <a:pos x="44" y="13"/>
                </a:cxn>
                <a:cxn ang="0">
                  <a:pos x="44" y="7"/>
                </a:cxn>
              </a:cxnLst>
              <a:rect l="0" t="0" r="r" b="b"/>
              <a:pathLst>
                <a:path w="45" h="14">
                  <a:moveTo>
                    <a:pt x="44" y="7"/>
                  </a:moveTo>
                  <a:lnTo>
                    <a:pt x="44" y="5"/>
                  </a:lnTo>
                  <a:lnTo>
                    <a:pt x="0" y="0"/>
                  </a:lnTo>
                  <a:lnTo>
                    <a:pt x="0" y="5"/>
                  </a:lnTo>
                  <a:lnTo>
                    <a:pt x="44" y="13"/>
                  </a:lnTo>
                  <a:lnTo>
                    <a:pt x="44" y="7"/>
                  </a:lnTo>
                </a:path>
              </a:pathLst>
            </a:custGeom>
            <a:solidFill>
              <a:srgbClr val="727272"/>
            </a:solidFill>
            <a:ln w="9525" cap="rnd">
              <a:noFill/>
              <a:round/>
              <a:headEnd type="none" w="sm" len="sm"/>
              <a:tailEnd type="none" w="sm" len="sm"/>
            </a:ln>
            <a:effectLst/>
          </p:spPr>
          <p:txBody>
            <a:bodyPr/>
            <a:lstStyle/>
            <a:p>
              <a:pPr>
                <a:defRPr/>
              </a:pPr>
              <a:endParaRPr lang="en-US">
                <a:latin typeface="+mn-lt"/>
              </a:endParaRPr>
            </a:p>
          </p:txBody>
        </p:sp>
        <p:sp>
          <p:nvSpPr>
            <p:cNvPr id="56" name="Freeform 1158"/>
            <p:cNvSpPr>
              <a:spLocks/>
            </p:cNvSpPr>
            <p:nvPr/>
          </p:nvSpPr>
          <p:spPr bwMode="auto">
            <a:xfrm>
              <a:off x="3585" y="3108"/>
              <a:ext cx="14" cy="12"/>
            </a:xfrm>
            <a:custGeom>
              <a:avLst/>
              <a:gdLst/>
              <a:ahLst/>
              <a:cxnLst>
                <a:cxn ang="0">
                  <a:pos x="14" y="12"/>
                </a:cxn>
                <a:cxn ang="0">
                  <a:pos x="0" y="12"/>
                </a:cxn>
                <a:cxn ang="0">
                  <a:pos x="0" y="3"/>
                </a:cxn>
                <a:cxn ang="0">
                  <a:pos x="14" y="0"/>
                </a:cxn>
                <a:cxn ang="0">
                  <a:pos x="14" y="12"/>
                </a:cxn>
              </a:cxnLst>
              <a:rect l="0" t="0" r="r" b="b"/>
              <a:pathLst>
                <a:path w="15" h="13">
                  <a:moveTo>
                    <a:pt x="14" y="12"/>
                  </a:moveTo>
                  <a:lnTo>
                    <a:pt x="0" y="12"/>
                  </a:lnTo>
                  <a:lnTo>
                    <a:pt x="0" y="3"/>
                  </a:lnTo>
                  <a:lnTo>
                    <a:pt x="14" y="0"/>
                  </a:lnTo>
                  <a:lnTo>
                    <a:pt x="14" y="12"/>
                  </a:lnTo>
                </a:path>
              </a:pathLst>
            </a:custGeom>
            <a:solidFill>
              <a:srgbClr val="727272"/>
            </a:solidFill>
            <a:ln w="9525" cap="rnd">
              <a:noFill/>
              <a:round/>
              <a:headEnd type="none" w="sm" len="sm"/>
              <a:tailEnd type="none" w="sm" len="sm"/>
            </a:ln>
            <a:effectLst/>
          </p:spPr>
          <p:txBody>
            <a:bodyPr/>
            <a:lstStyle/>
            <a:p>
              <a:pPr>
                <a:defRPr/>
              </a:pPr>
              <a:endParaRPr lang="en-US">
                <a:latin typeface="+mn-lt"/>
              </a:endParaRPr>
            </a:p>
          </p:txBody>
        </p:sp>
        <p:sp>
          <p:nvSpPr>
            <p:cNvPr id="57" name="Freeform 1159"/>
            <p:cNvSpPr>
              <a:spLocks/>
            </p:cNvSpPr>
            <p:nvPr/>
          </p:nvSpPr>
          <p:spPr bwMode="auto">
            <a:xfrm>
              <a:off x="3536" y="3057"/>
              <a:ext cx="57" cy="12"/>
            </a:xfrm>
            <a:custGeom>
              <a:avLst/>
              <a:gdLst/>
              <a:ahLst/>
              <a:cxnLst>
                <a:cxn ang="0">
                  <a:pos x="61" y="12"/>
                </a:cxn>
                <a:cxn ang="0">
                  <a:pos x="0" y="6"/>
                </a:cxn>
                <a:cxn ang="0">
                  <a:pos x="3" y="0"/>
                </a:cxn>
                <a:cxn ang="0">
                  <a:pos x="59" y="0"/>
                </a:cxn>
                <a:cxn ang="0">
                  <a:pos x="61" y="12"/>
                </a:cxn>
              </a:cxnLst>
              <a:rect l="0" t="0" r="r" b="b"/>
              <a:pathLst>
                <a:path w="62" h="13">
                  <a:moveTo>
                    <a:pt x="61" y="12"/>
                  </a:moveTo>
                  <a:lnTo>
                    <a:pt x="0" y="6"/>
                  </a:lnTo>
                  <a:lnTo>
                    <a:pt x="3" y="0"/>
                  </a:lnTo>
                  <a:lnTo>
                    <a:pt x="59" y="0"/>
                  </a:lnTo>
                  <a:lnTo>
                    <a:pt x="61" y="12"/>
                  </a:lnTo>
                </a:path>
              </a:pathLst>
            </a:custGeom>
            <a:solidFill>
              <a:srgbClr val="000000"/>
            </a:solidFill>
            <a:ln w="9525" cap="rnd">
              <a:noFill/>
              <a:round/>
              <a:headEnd type="none" w="sm" len="sm"/>
              <a:tailEnd type="none" w="sm" len="sm"/>
            </a:ln>
            <a:effectLst/>
          </p:spPr>
          <p:txBody>
            <a:bodyPr/>
            <a:lstStyle/>
            <a:p>
              <a:pPr>
                <a:defRPr/>
              </a:pPr>
              <a:endParaRPr lang="en-US">
                <a:latin typeface="+mn-lt"/>
              </a:endParaRPr>
            </a:p>
          </p:txBody>
        </p:sp>
        <p:sp>
          <p:nvSpPr>
            <p:cNvPr id="58" name="Freeform 1160"/>
            <p:cNvSpPr>
              <a:spLocks/>
            </p:cNvSpPr>
            <p:nvPr/>
          </p:nvSpPr>
          <p:spPr bwMode="auto">
            <a:xfrm>
              <a:off x="3536" y="3058"/>
              <a:ext cx="65" cy="13"/>
            </a:xfrm>
            <a:custGeom>
              <a:avLst/>
              <a:gdLst/>
              <a:ahLst/>
              <a:cxnLst>
                <a:cxn ang="0">
                  <a:pos x="69" y="0"/>
                </a:cxn>
                <a:cxn ang="0">
                  <a:pos x="0" y="5"/>
                </a:cxn>
                <a:cxn ang="0">
                  <a:pos x="3" y="13"/>
                </a:cxn>
                <a:cxn ang="0">
                  <a:pos x="67" y="9"/>
                </a:cxn>
                <a:cxn ang="0">
                  <a:pos x="69" y="0"/>
                </a:cxn>
              </a:cxnLst>
              <a:rect l="0" t="0" r="r" b="b"/>
              <a:pathLst>
                <a:path w="70" h="14">
                  <a:moveTo>
                    <a:pt x="69" y="0"/>
                  </a:moveTo>
                  <a:lnTo>
                    <a:pt x="0" y="5"/>
                  </a:lnTo>
                  <a:lnTo>
                    <a:pt x="3" y="13"/>
                  </a:lnTo>
                  <a:lnTo>
                    <a:pt x="67" y="9"/>
                  </a:lnTo>
                  <a:lnTo>
                    <a:pt x="69" y="0"/>
                  </a:lnTo>
                </a:path>
              </a:pathLst>
            </a:custGeom>
            <a:noFill/>
            <a:ln w="12700" cap="rnd" cmpd="sng">
              <a:solidFill>
                <a:srgbClr val="B2B2B2"/>
              </a:solidFill>
              <a:prstDash val="solid"/>
              <a:round/>
              <a:headEnd type="none" w="sm" len="sm"/>
              <a:tailEnd type="none" w="sm" len="sm"/>
            </a:ln>
            <a:effectLst/>
          </p:spPr>
          <p:txBody>
            <a:bodyPr/>
            <a:lstStyle/>
            <a:p>
              <a:pPr>
                <a:defRPr/>
              </a:pPr>
              <a:endParaRPr lang="en-US">
                <a:latin typeface="+mn-lt"/>
              </a:endParaRPr>
            </a:p>
          </p:txBody>
        </p:sp>
        <p:sp>
          <p:nvSpPr>
            <p:cNvPr id="59" name="Freeform 1161"/>
            <p:cNvSpPr>
              <a:spLocks/>
            </p:cNvSpPr>
            <p:nvPr/>
          </p:nvSpPr>
          <p:spPr bwMode="auto">
            <a:xfrm>
              <a:off x="3539" y="3041"/>
              <a:ext cx="61" cy="13"/>
            </a:xfrm>
            <a:custGeom>
              <a:avLst/>
              <a:gdLst/>
              <a:ahLst/>
              <a:cxnLst>
                <a:cxn ang="0">
                  <a:pos x="65" y="0"/>
                </a:cxn>
                <a:cxn ang="0">
                  <a:pos x="0" y="7"/>
                </a:cxn>
                <a:cxn ang="0">
                  <a:pos x="2" y="13"/>
                </a:cxn>
                <a:cxn ang="0">
                  <a:pos x="65" y="13"/>
                </a:cxn>
                <a:cxn ang="0">
                  <a:pos x="65" y="0"/>
                </a:cxn>
              </a:cxnLst>
              <a:rect l="0" t="0" r="r" b="b"/>
              <a:pathLst>
                <a:path w="66" h="14">
                  <a:moveTo>
                    <a:pt x="65" y="0"/>
                  </a:moveTo>
                  <a:lnTo>
                    <a:pt x="0" y="7"/>
                  </a:lnTo>
                  <a:lnTo>
                    <a:pt x="2" y="13"/>
                  </a:lnTo>
                  <a:lnTo>
                    <a:pt x="65" y="13"/>
                  </a:lnTo>
                  <a:lnTo>
                    <a:pt x="65" y="0"/>
                  </a:lnTo>
                </a:path>
              </a:pathLst>
            </a:custGeom>
            <a:noFill/>
            <a:ln w="9525" cap="rnd" cmpd="sng">
              <a:solidFill>
                <a:srgbClr val="EFEFEF"/>
              </a:solidFill>
              <a:prstDash val="solid"/>
              <a:round/>
              <a:headEnd type="none" w="sm" len="sm"/>
              <a:tailEnd type="none" w="sm" len="sm"/>
            </a:ln>
            <a:effectLst/>
          </p:spPr>
          <p:txBody>
            <a:bodyPr/>
            <a:lstStyle/>
            <a:p>
              <a:pPr>
                <a:defRPr/>
              </a:pPr>
              <a:endParaRPr lang="en-US">
                <a:latin typeface="+mn-lt"/>
              </a:endParaRPr>
            </a:p>
          </p:txBody>
        </p:sp>
        <p:sp>
          <p:nvSpPr>
            <p:cNvPr id="60" name="Freeform 1162"/>
            <p:cNvSpPr>
              <a:spLocks/>
            </p:cNvSpPr>
            <p:nvPr/>
          </p:nvSpPr>
          <p:spPr bwMode="auto">
            <a:xfrm>
              <a:off x="3537" y="3035"/>
              <a:ext cx="63" cy="12"/>
            </a:xfrm>
            <a:custGeom>
              <a:avLst/>
              <a:gdLst/>
              <a:ahLst/>
              <a:cxnLst>
                <a:cxn ang="0">
                  <a:pos x="67" y="0"/>
                </a:cxn>
                <a:cxn ang="0">
                  <a:pos x="0" y="6"/>
                </a:cxn>
                <a:cxn ang="0">
                  <a:pos x="0" y="12"/>
                </a:cxn>
                <a:cxn ang="0">
                  <a:pos x="67" y="8"/>
                </a:cxn>
                <a:cxn ang="0">
                  <a:pos x="67" y="0"/>
                </a:cxn>
              </a:cxnLst>
              <a:rect l="0" t="0" r="r" b="b"/>
              <a:pathLst>
                <a:path w="68" h="13">
                  <a:moveTo>
                    <a:pt x="67" y="0"/>
                  </a:moveTo>
                  <a:lnTo>
                    <a:pt x="0" y="6"/>
                  </a:lnTo>
                  <a:lnTo>
                    <a:pt x="0" y="12"/>
                  </a:lnTo>
                  <a:lnTo>
                    <a:pt x="67" y="8"/>
                  </a:lnTo>
                  <a:lnTo>
                    <a:pt x="67" y="0"/>
                  </a:lnTo>
                </a:path>
              </a:pathLst>
            </a:custGeom>
            <a:noFill/>
            <a:ln w="9525" cap="rnd" cmpd="sng">
              <a:solidFill>
                <a:srgbClr val="EFEFEF"/>
              </a:solidFill>
              <a:prstDash val="solid"/>
              <a:round/>
              <a:headEnd type="none" w="sm" len="sm"/>
              <a:tailEnd type="none" w="sm" len="sm"/>
            </a:ln>
            <a:effectLst/>
          </p:spPr>
          <p:txBody>
            <a:bodyPr/>
            <a:lstStyle/>
            <a:p>
              <a:pPr>
                <a:defRPr/>
              </a:pPr>
              <a:endParaRPr lang="en-US">
                <a:latin typeface="+mn-lt"/>
              </a:endParaRPr>
            </a:p>
          </p:txBody>
        </p:sp>
        <p:sp>
          <p:nvSpPr>
            <p:cNvPr id="61" name="Freeform 1163"/>
            <p:cNvSpPr>
              <a:spLocks/>
            </p:cNvSpPr>
            <p:nvPr/>
          </p:nvSpPr>
          <p:spPr bwMode="auto">
            <a:xfrm>
              <a:off x="3589" y="3041"/>
              <a:ext cx="14" cy="1"/>
            </a:xfrm>
            <a:custGeom>
              <a:avLst/>
              <a:gdLst/>
              <a:ahLst/>
              <a:cxnLst>
                <a:cxn ang="0">
                  <a:pos x="14" y="0"/>
                </a:cxn>
                <a:cxn ang="0">
                  <a:pos x="0" y="0"/>
                </a:cxn>
                <a:cxn ang="0">
                  <a:pos x="14" y="0"/>
                </a:cxn>
              </a:cxnLst>
              <a:rect l="0" t="0" r="r" b="b"/>
              <a:pathLst>
                <a:path w="15" h="1">
                  <a:moveTo>
                    <a:pt x="14" y="0"/>
                  </a:moveTo>
                  <a:lnTo>
                    <a:pt x="0" y="0"/>
                  </a:lnTo>
                  <a:lnTo>
                    <a:pt x="14" y="0"/>
                  </a:lnTo>
                </a:path>
              </a:pathLst>
            </a:custGeom>
            <a:solidFill>
              <a:srgbClr val="A2A2A2"/>
            </a:solidFill>
            <a:ln w="9525" cap="rnd" cmpd="sng">
              <a:solidFill>
                <a:schemeClr val="tx1"/>
              </a:solidFill>
              <a:round/>
              <a:headEnd type="none" w="sm" len="sm"/>
              <a:tailEnd type="none" w="sm" len="sm"/>
            </a:ln>
            <a:effectLst/>
          </p:spPr>
          <p:txBody>
            <a:bodyPr/>
            <a:lstStyle/>
            <a:p>
              <a:pPr>
                <a:defRPr/>
              </a:pPr>
              <a:endParaRPr lang="en-US">
                <a:latin typeface="+mn-lt"/>
              </a:endParaRPr>
            </a:p>
          </p:txBody>
        </p:sp>
        <p:sp>
          <p:nvSpPr>
            <p:cNvPr id="62" name="Freeform 1164"/>
            <p:cNvSpPr>
              <a:spLocks/>
            </p:cNvSpPr>
            <p:nvPr/>
          </p:nvSpPr>
          <p:spPr bwMode="auto">
            <a:xfrm>
              <a:off x="3590" y="3055"/>
              <a:ext cx="14" cy="12"/>
            </a:xfrm>
            <a:custGeom>
              <a:avLst/>
              <a:gdLst/>
              <a:ahLst/>
              <a:cxnLst>
                <a:cxn ang="0">
                  <a:pos x="14" y="0"/>
                </a:cxn>
                <a:cxn ang="0">
                  <a:pos x="0" y="12"/>
                </a:cxn>
                <a:cxn ang="0">
                  <a:pos x="14" y="12"/>
                </a:cxn>
                <a:cxn ang="0">
                  <a:pos x="14" y="0"/>
                </a:cxn>
              </a:cxnLst>
              <a:rect l="0" t="0" r="r" b="b"/>
              <a:pathLst>
                <a:path w="15" h="13">
                  <a:moveTo>
                    <a:pt x="14" y="0"/>
                  </a:moveTo>
                  <a:lnTo>
                    <a:pt x="0" y="12"/>
                  </a:lnTo>
                  <a:lnTo>
                    <a:pt x="14" y="12"/>
                  </a:lnTo>
                  <a:lnTo>
                    <a:pt x="14" y="0"/>
                  </a:lnTo>
                </a:path>
              </a:pathLst>
            </a:custGeom>
            <a:solidFill>
              <a:srgbClr val="A2A2A2"/>
            </a:solidFill>
            <a:ln w="9525" cap="rnd">
              <a:noFill/>
              <a:round/>
              <a:headEnd type="none" w="sm" len="sm"/>
              <a:tailEnd type="none" w="sm" len="sm"/>
            </a:ln>
            <a:effectLst/>
          </p:spPr>
          <p:txBody>
            <a:bodyPr/>
            <a:lstStyle/>
            <a:p>
              <a:pPr>
                <a:defRPr/>
              </a:pPr>
              <a:endParaRPr lang="en-US">
                <a:latin typeface="+mn-lt"/>
              </a:endParaRPr>
            </a:p>
          </p:txBody>
        </p:sp>
        <p:sp>
          <p:nvSpPr>
            <p:cNvPr id="63" name="Line 1165"/>
            <p:cNvSpPr>
              <a:spLocks noChangeShapeType="1"/>
            </p:cNvSpPr>
            <p:nvPr/>
          </p:nvSpPr>
          <p:spPr bwMode="auto">
            <a:xfrm>
              <a:off x="3596" y="3037"/>
              <a:ext cx="0" cy="1"/>
            </a:xfrm>
            <a:prstGeom prst="line">
              <a:avLst/>
            </a:prstGeom>
            <a:noFill/>
            <a:ln w="9525">
              <a:solidFill>
                <a:srgbClr val="000000"/>
              </a:solidFill>
              <a:round/>
              <a:headEnd type="none" w="sm" len="sm"/>
              <a:tailEnd type="none" w="sm" len="sm"/>
            </a:ln>
            <a:effectLst/>
          </p:spPr>
          <p:txBody>
            <a:bodyPr wrap="none" anchor="ctr"/>
            <a:lstStyle/>
            <a:p>
              <a:pPr>
                <a:defRPr/>
              </a:pPr>
              <a:endParaRPr lang="en-US">
                <a:latin typeface="+mn-lt"/>
              </a:endParaRPr>
            </a:p>
          </p:txBody>
        </p:sp>
        <p:sp>
          <p:nvSpPr>
            <p:cNvPr id="64" name="Line 1166"/>
            <p:cNvSpPr>
              <a:spLocks noChangeShapeType="1"/>
            </p:cNvSpPr>
            <p:nvPr/>
          </p:nvSpPr>
          <p:spPr bwMode="auto">
            <a:xfrm flipH="1">
              <a:off x="3597" y="3060"/>
              <a:ext cx="2" cy="1"/>
            </a:xfrm>
            <a:prstGeom prst="line">
              <a:avLst/>
            </a:prstGeom>
            <a:noFill/>
            <a:ln w="12700">
              <a:solidFill>
                <a:srgbClr val="000000"/>
              </a:solidFill>
              <a:round/>
              <a:headEnd type="none" w="sm" len="sm"/>
              <a:tailEnd type="none" w="sm" len="sm"/>
            </a:ln>
            <a:effectLst/>
          </p:spPr>
          <p:txBody>
            <a:bodyPr wrap="none" anchor="ctr"/>
            <a:lstStyle/>
            <a:p>
              <a:pPr>
                <a:defRPr/>
              </a:pPr>
              <a:endParaRPr lang="en-US">
                <a:latin typeface="+mn-lt"/>
              </a:endParaRPr>
            </a:p>
          </p:txBody>
        </p:sp>
        <p:sp>
          <p:nvSpPr>
            <p:cNvPr id="65" name="Line 1167"/>
            <p:cNvSpPr>
              <a:spLocks noChangeShapeType="1"/>
            </p:cNvSpPr>
            <p:nvPr/>
          </p:nvSpPr>
          <p:spPr bwMode="auto">
            <a:xfrm flipH="1" flipV="1">
              <a:off x="3492" y="3177"/>
              <a:ext cx="131" cy="122"/>
            </a:xfrm>
            <a:prstGeom prst="line">
              <a:avLst/>
            </a:prstGeom>
            <a:noFill/>
            <a:ln w="12700">
              <a:solidFill>
                <a:srgbClr val="8F8F8F"/>
              </a:solidFill>
              <a:round/>
              <a:headEnd type="none" w="sm" len="sm"/>
              <a:tailEnd type="none" w="sm" len="sm"/>
            </a:ln>
            <a:effectLst/>
          </p:spPr>
          <p:txBody>
            <a:bodyPr wrap="none" anchor="ctr"/>
            <a:lstStyle/>
            <a:p>
              <a:pPr>
                <a:defRPr/>
              </a:pPr>
              <a:endParaRPr lang="en-US">
                <a:latin typeface="+mn-lt"/>
              </a:endParaRPr>
            </a:p>
          </p:txBody>
        </p:sp>
        <p:sp>
          <p:nvSpPr>
            <p:cNvPr id="66" name="Line 1168"/>
            <p:cNvSpPr>
              <a:spLocks noChangeShapeType="1"/>
            </p:cNvSpPr>
            <p:nvPr/>
          </p:nvSpPr>
          <p:spPr bwMode="auto">
            <a:xfrm flipH="1" flipV="1">
              <a:off x="3494" y="3177"/>
              <a:ext cx="130" cy="122"/>
            </a:xfrm>
            <a:prstGeom prst="line">
              <a:avLst/>
            </a:prstGeom>
            <a:noFill/>
            <a:ln w="12700">
              <a:solidFill>
                <a:srgbClr val="37605E"/>
              </a:solidFill>
              <a:round/>
              <a:headEnd type="none" w="sm" len="sm"/>
              <a:tailEnd type="none" w="sm" len="sm"/>
            </a:ln>
            <a:effectLst/>
          </p:spPr>
          <p:txBody>
            <a:bodyPr wrap="none" anchor="ctr"/>
            <a:lstStyle/>
            <a:p>
              <a:pPr>
                <a:defRPr/>
              </a:pPr>
              <a:endParaRPr lang="en-US">
                <a:latin typeface="+mn-lt"/>
              </a:endParaRPr>
            </a:p>
          </p:txBody>
        </p:sp>
        <p:sp>
          <p:nvSpPr>
            <p:cNvPr id="67" name="Freeform 1169"/>
            <p:cNvSpPr>
              <a:spLocks/>
            </p:cNvSpPr>
            <p:nvPr/>
          </p:nvSpPr>
          <p:spPr bwMode="auto">
            <a:xfrm>
              <a:off x="3568" y="3161"/>
              <a:ext cx="66" cy="13"/>
            </a:xfrm>
            <a:custGeom>
              <a:avLst/>
              <a:gdLst/>
              <a:ahLst/>
              <a:cxnLst>
                <a:cxn ang="0">
                  <a:pos x="0" y="5"/>
                </a:cxn>
                <a:cxn ang="0">
                  <a:pos x="15" y="14"/>
                </a:cxn>
                <a:cxn ang="0">
                  <a:pos x="71" y="14"/>
                </a:cxn>
                <a:cxn ang="0">
                  <a:pos x="52" y="0"/>
                </a:cxn>
                <a:cxn ang="0">
                  <a:pos x="0" y="5"/>
                </a:cxn>
              </a:cxnLst>
              <a:rect l="0" t="0" r="r" b="b"/>
              <a:pathLst>
                <a:path w="72" h="15">
                  <a:moveTo>
                    <a:pt x="0" y="5"/>
                  </a:moveTo>
                  <a:lnTo>
                    <a:pt x="15" y="14"/>
                  </a:lnTo>
                  <a:lnTo>
                    <a:pt x="71" y="14"/>
                  </a:lnTo>
                  <a:lnTo>
                    <a:pt x="52" y="0"/>
                  </a:lnTo>
                  <a:lnTo>
                    <a:pt x="0" y="5"/>
                  </a:lnTo>
                </a:path>
              </a:pathLst>
            </a:custGeom>
            <a:noFill/>
            <a:ln w="12700" cap="rnd" cmpd="sng">
              <a:solidFill>
                <a:srgbClr val="2F2F2F"/>
              </a:solidFill>
              <a:prstDash val="solid"/>
              <a:round/>
              <a:headEnd type="none" w="sm" len="sm"/>
              <a:tailEnd type="none" w="sm" len="sm"/>
            </a:ln>
            <a:effectLst/>
          </p:spPr>
          <p:txBody>
            <a:bodyPr/>
            <a:lstStyle/>
            <a:p>
              <a:pPr>
                <a:defRPr/>
              </a:pPr>
              <a:endParaRPr lang="en-US">
                <a:latin typeface="+mn-lt"/>
              </a:endParaRPr>
            </a:p>
          </p:txBody>
        </p:sp>
        <p:sp>
          <p:nvSpPr>
            <p:cNvPr id="68" name="Freeform 1170"/>
            <p:cNvSpPr>
              <a:spLocks/>
            </p:cNvSpPr>
            <p:nvPr/>
          </p:nvSpPr>
          <p:spPr bwMode="auto">
            <a:xfrm>
              <a:off x="3709" y="3336"/>
              <a:ext cx="24" cy="59"/>
            </a:xfrm>
            <a:custGeom>
              <a:avLst/>
              <a:gdLst/>
              <a:ahLst/>
              <a:cxnLst>
                <a:cxn ang="0">
                  <a:pos x="12" y="36"/>
                </a:cxn>
                <a:cxn ang="0">
                  <a:pos x="14" y="34"/>
                </a:cxn>
                <a:cxn ang="0">
                  <a:pos x="16" y="28"/>
                </a:cxn>
                <a:cxn ang="0">
                  <a:pos x="19" y="24"/>
                </a:cxn>
                <a:cxn ang="0">
                  <a:pos x="22" y="24"/>
                </a:cxn>
                <a:cxn ang="0">
                  <a:pos x="24" y="18"/>
                </a:cxn>
                <a:cxn ang="0">
                  <a:pos x="25" y="17"/>
                </a:cxn>
                <a:cxn ang="0">
                  <a:pos x="25" y="15"/>
                </a:cxn>
                <a:cxn ang="0">
                  <a:pos x="23" y="18"/>
                </a:cxn>
                <a:cxn ang="0">
                  <a:pos x="22" y="24"/>
                </a:cxn>
                <a:cxn ang="0">
                  <a:pos x="18" y="24"/>
                </a:cxn>
                <a:cxn ang="0">
                  <a:pos x="16" y="24"/>
                </a:cxn>
                <a:cxn ang="0">
                  <a:pos x="16" y="28"/>
                </a:cxn>
                <a:cxn ang="0">
                  <a:pos x="14" y="28"/>
                </a:cxn>
                <a:cxn ang="0">
                  <a:pos x="12" y="29"/>
                </a:cxn>
                <a:cxn ang="0">
                  <a:pos x="10" y="28"/>
                </a:cxn>
                <a:cxn ang="0">
                  <a:pos x="10" y="24"/>
                </a:cxn>
                <a:cxn ang="0">
                  <a:pos x="12" y="18"/>
                </a:cxn>
                <a:cxn ang="0">
                  <a:pos x="14" y="15"/>
                </a:cxn>
                <a:cxn ang="0">
                  <a:pos x="16" y="10"/>
                </a:cxn>
                <a:cxn ang="0">
                  <a:pos x="18" y="7"/>
                </a:cxn>
                <a:cxn ang="0">
                  <a:pos x="22" y="3"/>
                </a:cxn>
                <a:cxn ang="0">
                  <a:pos x="24" y="2"/>
                </a:cxn>
                <a:cxn ang="0">
                  <a:pos x="25" y="0"/>
                </a:cxn>
                <a:cxn ang="0">
                  <a:pos x="22" y="1"/>
                </a:cxn>
                <a:cxn ang="0">
                  <a:pos x="19" y="3"/>
                </a:cxn>
                <a:cxn ang="0">
                  <a:pos x="16" y="5"/>
                </a:cxn>
                <a:cxn ang="0">
                  <a:pos x="16" y="8"/>
                </a:cxn>
                <a:cxn ang="0">
                  <a:pos x="14" y="10"/>
                </a:cxn>
                <a:cxn ang="0">
                  <a:pos x="12" y="12"/>
                </a:cxn>
                <a:cxn ang="0">
                  <a:pos x="10" y="12"/>
                </a:cxn>
                <a:cxn ang="0">
                  <a:pos x="10" y="15"/>
                </a:cxn>
                <a:cxn ang="0">
                  <a:pos x="8" y="18"/>
                </a:cxn>
                <a:cxn ang="0">
                  <a:pos x="8" y="24"/>
                </a:cxn>
                <a:cxn ang="0">
                  <a:pos x="8" y="28"/>
                </a:cxn>
                <a:cxn ang="0">
                  <a:pos x="6" y="31"/>
                </a:cxn>
                <a:cxn ang="0">
                  <a:pos x="6" y="35"/>
                </a:cxn>
                <a:cxn ang="0">
                  <a:pos x="3" y="36"/>
                </a:cxn>
                <a:cxn ang="0">
                  <a:pos x="1" y="39"/>
                </a:cxn>
                <a:cxn ang="0">
                  <a:pos x="1" y="43"/>
                </a:cxn>
                <a:cxn ang="0">
                  <a:pos x="1" y="45"/>
                </a:cxn>
                <a:cxn ang="0">
                  <a:pos x="1" y="47"/>
                </a:cxn>
                <a:cxn ang="0">
                  <a:pos x="1" y="54"/>
                </a:cxn>
                <a:cxn ang="0">
                  <a:pos x="0" y="57"/>
                </a:cxn>
                <a:cxn ang="0">
                  <a:pos x="0" y="60"/>
                </a:cxn>
                <a:cxn ang="0">
                  <a:pos x="0" y="62"/>
                </a:cxn>
                <a:cxn ang="0">
                  <a:pos x="0" y="63"/>
                </a:cxn>
                <a:cxn ang="0">
                  <a:pos x="1" y="62"/>
                </a:cxn>
                <a:cxn ang="0">
                  <a:pos x="1" y="60"/>
                </a:cxn>
                <a:cxn ang="0">
                  <a:pos x="3" y="54"/>
                </a:cxn>
                <a:cxn ang="0">
                  <a:pos x="6" y="51"/>
                </a:cxn>
                <a:cxn ang="0">
                  <a:pos x="8" y="43"/>
                </a:cxn>
                <a:cxn ang="0">
                  <a:pos x="12" y="36"/>
                </a:cxn>
              </a:cxnLst>
              <a:rect l="0" t="0" r="r" b="b"/>
              <a:pathLst>
                <a:path w="26" h="64">
                  <a:moveTo>
                    <a:pt x="12" y="36"/>
                  </a:moveTo>
                  <a:lnTo>
                    <a:pt x="14" y="34"/>
                  </a:lnTo>
                  <a:lnTo>
                    <a:pt x="16" y="28"/>
                  </a:lnTo>
                  <a:lnTo>
                    <a:pt x="19" y="24"/>
                  </a:lnTo>
                  <a:lnTo>
                    <a:pt x="22" y="24"/>
                  </a:lnTo>
                  <a:lnTo>
                    <a:pt x="24" y="18"/>
                  </a:lnTo>
                  <a:lnTo>
                    <a:pt x="25" y="17"/>
                  </a:lnTo>
                  <a:lnTo>
                    <a:pt x="25" y="15"/>
                  </a:lnTo>
                  <a:lnTo>
                    <a:pt x="23" y="18"/>
                  </a:lnTo>
                  <a:lnTo>
                    <a:pt x="22" y="24"/>
                  </a:lnTo>
                  <a:lnTo>
                    <a:pt x="18" y="24"/>
                  </a:lnTo>
                  <a:lnTo>
                    <a:pt x="16" y="24"/>
                  </a:lnTo>
                  <a:lnTo>
                    <a:pt x="16" y="28"/>
                  </a:lnTo>
                  <a:lnTo>
                    <a:pt x="14" y="28"/>
                  </a:lnTo>
                  <a:lnTo>
                    <a:pt x="12" y="29"/>
                  </a:lnTo>
                  <a:lnTo>
                    <a:pt x="10" y="28"/>
                  </a:lnTo>
                  <a:lnTo>
                    <a:pt x="10" y="24"/>
                  </a:lnTo>
                  <a:lnTo>
                    <a:pt x="12" y="18"/>
                  </a:lnTo>
                  <a:lnTo>
                    <a:pt x="14" y="15"/>
                  </a:lnTo>
                  <a:lnTo>
                    <a:pt x="16" y="10"/>
                  </a:lnTo>
                  <a:lnTo>
                    <a:pt x="18" y="7"/>
                  </a:lnTo>
                  <a:lnTo>
                    <a:pt x="22" y="3"/>
                  </a:lnTo>
                  <a:lnTo>
                    <a:pt x="24" y="2"/>
                  </a:lnTo>
                  <a:lnTo>
                    <a:pt x="25" y="0"/>
                  </a:lnTo>
                  <a:lnTo>
                    <a:pt x="22" y="1"/>
                  </a:lnTo>
                  <a:lnTo>
                    <a:pt x="19" y="3"/>
                  </a:lnTo>
                  <a:lnTo>
                    <a:pt x="16" y="5"/>
                  </a:lnTo>
                  <a:lnTo>
                    <a:pt x="16" y="8"/>
                  </a:lnTo>
                  <a:lnTo>
                    <a:pt x="14" y="10"/>
                  </a:lnTo>
                  <a:lnTo>
                    <a:pt x="12" y="12"/>
                  </a:lnTo>
                  <a:lnTo>
                    <a:pt x="10" y="12"/>
                  </a:lnTo>
                  <a:lnTo>
                    <a:pt x="10" y="15"/>
                  </a:lnTo>
                  <a:lnTo>
                    <a:pt x="8" y="18"/>
                  </a:lnTo>
                  <a:lnTo>
                    <a:pt x="8" y="24"/>
                  </a:lnTo>
                  <a:lnTo>
                    <a:pt x="8" y="28"/>
                  </a:lnTo>
                  <a:lnTo>
                    <a:pt x="6" y="31"/>
                  </a:lnTo>
                  <a:lnTo>
                    <a:pt x="6" y="35"/>
                  </a:lnTo>
                  <a:lnTo>
                    <a:pt x="3" y="36"/>
                  </a:lnTo>
                  <a:lnTo>
                    <a:pt x="1" y="39"/>
                  </a:lnTo>
                  <a:lnTo>
                    <a:pt x="1" y="43"/>
                  </a:lnTo>
                  <a:lnTo>
                    <a:pt x="1" y="45"/>
                  </a:lnTo>
                  <a:lnTo>
                    <a:pt x="1" y="47"/>
                  </a:lnTo>
                  <a:lnTo>
                    <a:pt x="1" y="54"/>
                  </a:lnTo>
                  <a:lnTo>
                    <a:pt x="0" y="57"/>
                  </a:lnTo>
                  <a:lnTo>
                    <a:pt x="0" y="60"/>
                  </a:lnTo>
                  <a:lnTo>
                    <a:pt x="0" y="62"/>
                  </a:lnTo>
                  <a:lnTo>
                    <a:pt x="0" y="63"/>
                  </a:lnTo>
                  <a:lnTo>
                    <a:pt x="1" y="62"/>
                  </a:lnTo>
                  <a:lnTo>
                    <a:pt x="1" y="60"/>
                  </a:lnTo>
                  <a:lnTo>
                    <a:pt x="3" y="54"/>
                  </a:lnTo>
                  <a:lnTo>
                    <a:pt x="6" y="51"/>
                  </a:lnTo>
                  <a:lnTo>
                    <a:pt x="8" y="43"/>
                  </a:lnTo>
                  <a:lnTo>
                    <a:pt x="12" y="36"/>
                  </a:lnTo>
                </a:path>
              </a:pathLst>
            </a:custGeom>
            <a:solidFill>
              <a:srgbClr val="7FC2BC"/>
            </a:solidFill>
            <a:ln w="9525" cap="rnd">
              <a:noFill/>
              <a:round/>
              <a:headEnd type="none" w="sm" len="sm"/>
              <a:tailEnd type="none" w="sm" len="sm"/>
            </a:ln>
            <a:effectLst/>
          </p:spPr>
          <p:txBody>
            <a:bodyPr/>
            <a:lstStyle/>
            <a:p>
              <a:pPr>
                <a:defRPr/>
              </a:pPr>
              <a:endParaRPr lang="en-US">
                <a:latin typeface="+mn-lt"/>
              </a:endParaRPr>
            </a:p>
          </p:txBody>
        </p:sp>
        <p:sp>
          <p:nvSpPr>
            <p:cNvPr id="69" name="Freeform 1171"/>
            <p:cNvSpPr>
              <a:spLocks/>
            </p:cNvSpPr>
            <p:nvPr/>
          </p:nvSpPr>
          <p:spPr bwMode="auto">
            <a:xfrm>
              <a:off x="3709" y="3337"/>
              <a:ext cx="24" cy="62"/>
            </a:xfrm>
            <a:custGeom>
              <a:avLst/>
              <a:gdLst/>
              <a:ahLst/>
              <a:cxnLst>
                <a:cxn ang="0">
                  <a:pos x="24" y="0"/>
                </a:cxn>
                <a:cxn ang="0">
                  <a:pos x="22" y="3"/>
                </a:cxn>
                <a:cxn ang="0">
                  <a:pos x="18" y="4"/>
                </a:cxn>
                <a:cxn ang="0">
                  <a:pos x="16" y="6"/>
                </a:cxn>
                <a:cxn ang="0">
                  <a:pos x="14" y="9"/>
                </a:cxn>
                <a:cxn ang="0">
                  <a:pos x="12" y="9"/>
                </a:cxn>
                <a:cxn ang="0">
                  <a:pos x="12" y="11"/>
                </a:cxn>
                <a:cxn ang="0">
                  <a:pos x="10" y="11"/>
                </a:cxn>
                <a:cxn ang="0">
                  <a:pos x="10" y="14"/>
                </a:cxn>
                <a:cxn ang="0">
                  <a:pos x="8" y="18"/>
                </a:cxn>
                <a:cxn ang="0">
                  <a:pos x="8" y="24"/>
                </a:cxn>
                <a:cxn ang="0">
                  <a:pos x="8" y="28"/>
                </a:cxn>
                <a:cxn ang="0">
                  <a:pos x="6" y="31"/>
                </a:cxn>
                <a:cxn ang="0">
                  <a:pos x="6" y="35"/>
                </a:cxn>
                <a:cxn ang="0">
                  <a:pos x="3" y="36"/>
                </a:cxn>
                <a:cxn ang="0">
                  <a:pos x="1" y="38"/>
                </a:cxn>
                <a:cxn ang="0">
                  <a:pos x="1" y="43"/>
                </a:cxn>
                <a:cxn ang="0">
                  <a:pos x="1" y="45"/>
                </a:cxn>
                <a:cxn ang="0">
                  <a:pos x="1" y="51"/>
                </a:cxn>
                <a:cxn ang="0">
                  <a:pos x="1" y="53"/>
                </a:cxn>
                <a:cxn ang="0">
                  <a:pos x="0" y="54"/>
                </a:cxn>
                <a:cxn ang="0">
                  <a:pos x="0" y="59"/>
                </a:cxn>
                <a:cxn ang="0">
                  <a:pos x="0" y="61"/>
                </a:cxn>
                <a:cxn ang="0">
                  <a:pos x="0" y="63"/>
                </a:cxn>
                <a:cxn ang="0">
                  <a:pos x="0" y="66"/>
                </a:cxn>
                <a:cxn ang="0">
                  <a:pos x="0" y="63"/>
                </a:cxn>
                <a:cxn ang="0">
                  <a:pos x="0" y="61"/>
                </a:cxn>
                <a:cxn ang="0">
                  <a:pos x="1" y="61"/>
                </a:cxn>
                <a:cxn ang="0">
                  <a:pos x="1" y="54"/>
                </a:cxn>
                <a:cxn ang="0">
                  <a:pos x="6" y="51"/>
                </a:cxn>
                <a:cxn ang="0">
                  <a:pos x="8" y="43"/>
                </a:cxn>
                <a:cxn ang="0">
                  <a:pos x="12" y="36"/>
                </a:cxn>
                <a:cxn ang="0">
                  <a:pos x="14" y="33"/>
                </a:cxn>
                <a:cxn ang="0">
                  <a:pos x="16" y="28"/>
                </a:cxn>
                <a:cxn ang="0">
                  <a:pos x="19" y="24"/>
                </a:cxn>
                <a:cxn ang="0">
                  <a:pos x="22" y="23"/>
                </a:cxn>
                <a:cxn ang="0">
                  <a:pos x="23" y="18"/>
                </a:cxn>
                <a:cxn ang="0">
                  <a:pos x="24" y="18"/>
                </a:cxn>
                <a:cxn ang="0">
                  <a:pos x="25" y="17"/>
                </a:cxn>
                <a:cxn ang="0">
                  <a:pos x="22" y="18"/>
                </a:cxn>
                <a:cxn ang="0">
                  <a:pos x="19" y="23"/>
                </a:cxn>
                <a:cxn ang="0">
                  <a:pos x="18" y="24"/>
                </a:cxn>
                <a:cxn ang="0">
                  <a:pos x="16" y="28"/>
                </a:cxn>
                <a:cxn ang="0">
                  <a:pos x="14" y="29"/>
                </a:cxn>
                <a:cxn ang="0">
                  <a:pos x="14" y="31"/>
                </a:cxn>
                <a:cxn ang="0">
                  <a:pos x="12" y="31"/>
                </a:cxn>
                <a:cxn ang="0">
                  <a:pos x="10" y="31"/>
                </a:cxn>
                <a:cxn ang="0">
                  <a:pos x="10" y="28"/>
                </a:cxn>
                <a:cxn ang="0">
                  <a:pos x="12" y="23"/>
                </a:cxn>
                <a:cxn ang="0">
                  <a:pos x="14" y="14"/>
                </a:cxn>
                <a:cxn ang="0">
                  <a:pos x="16" y="11"/>
                </a:cxn>
                <a:cxn ang="0">
                  <a:pos x="18" y="8"/>
                </a:cxn>
                <a:cxn ang="0">
                  <a:pos x="19" y="4"/>
                </a:cxn>
                <a:cxn ang="0">
                  <a:pos x="22" y="3"/>
                </a:cxn>
                <a:cxn ang="0">
                  <a:pos x="24" y="3"/>
                </a:cxn>
                <a:cxn ang="0">
                  <a:pos x="24" y="0"/>
                </a:cxn>
              </a:cxnLst>
              <a:rect l="0" t="0" r="r" b="b"/>
              <a:pathLst>
                <a:path w="26" h="67">
                  <a:moveTo>
                    <a:pt x="24" y="0"/>
                  </a:moveTo>
                  <a:lnTo>
                    <a:pt x="22" y="3"/>
                  </a:lnTo>
                  <a:lnTo>
                    <a:pt x="18" y="4"/>
                  </a:lnTo>
                  <a:lnTo>
                    <a:pt x="16" y="6"/>
                  </a:lnTo>
                  <a:lnTo>
                    <a:pt x="14" y="9"/>
                  </a:lnTo>
                  <a:lnTo>
                    <a:pt x="12" y="9"/>
                  </a:lnTo>
                  <a:lnTo>
                    <a:pt x="12" y="11"/>
                  </a:lnTo>
                  <a:lnTo>
                    <a:pt x="10" y="11"/>
                  </a:lnTo>
                  <a:lnTo>
                    <a:pt x="10" y="14"/>
                  </a:lnTo>
                  <a:lnTo>
                    <a:pt x="8" y="18"/>
                  </a:lnTo>
                  <a:lnTo>
                    <a:pt x="8" y="24"/>
                  </a:lnTo>
                  <a:lnTo>
                    <a:pt x="8" y="28"/>
                  </a:lnTo>
                  <a:lnTo>
                    <a:pt x="6" y="31"/>
                  </a:lnTo>
                  <a:lnTo>
                    <a:pt x="6" y="35"/>
                  </a:lnTo>
                  <a:lnTo>
                    <a:pt x="3" y="36"/>
                  </a:lnTo>
                  <a:lnTo>
                    <a:pt x="1" y="38"/>
                  </a:lnTo>
                  <a:lnTo>
                    <a:pt x="1" y="43"/>
                  </a:lnTo>
                  <a:lnTo>
                    <a:pt x="1" y="45"/>
                  </a:lnTo>
                  <a:lnTo>
                    <a:pt x="1" y="51"/>
                  </a:lnTo>
                  <a:lnTo>
                    <a:pt x="1" y="53"/>
                  </a:lnTo>
                  <a:lnTo>
                    <a:pt x="0" y="54"/>
                  </a:lnTo>
                  <a:lnTo>
                    <a:pt x="0" y="59"/>
                  </a:lnTo>
                  <a:lnTo>
                    <a:pt x="0" y="61"/>
                  </a:lnTo>
                  <a:lnTo>
                    <a:pt x="0" y="63"/>
                  </a:lnTo>
                  <a:lnTo>
                    <a:pt x="0" y="66"/>
                  </a:lnTo>
                  <a:lnTo>
                    <a:pt x="0" y="63"/>
                  </a:lnTo>
                  <a:lnTo>
                    <a:pt x="0" y="61"/>
                  </a:lnTo>
                  <a:lnTo>
                    <a:pt x="1" y="61"/>
                  </a:lnTo>
                  <a:lnTo>
                    <a:pt x="1" y="54"/>
                  </a:lnTo>
                  <a:lnTo>
                    <a:pt x="6" y="51"/>
                  </a:lnTo>
                  <a:lnTo>
                    <a:pt x="8" y="43"/>
                  </a:lnTo>
                  <a:lnTo>
                    <a:pt x="12" y="36"/>
                  </a:lnTo>
                  <a:lnTo>
                    <a:pt x="14" y="33"/>
                  </a:lnTo>
                  <a:lnTo>
                    <a:pt x="16" y="28"/>
                  </a:lnTo>
                  <a:lnTo>
                    <a:pt x="19" y="24"/>
                  </a:lnTo>
                  <a:lnTo>
                    <a:pt x="22" y="23"/>
                  </a:lnTo>
                  <a:lnTo>
                    <a:pt x="23" y="18"/>
                  </a:lnTo>
                  <a:lnTo>
                    <a:pt x="24" y="18"/>
                  </a:lnTo>
                  <a:lnTo>
                    <a:pt x="25" y="17"/>
                  </a:lnTo>
                  <a:lnTo>
                    <a:pt x="22" y="18"/>
                  </a:lnTo>
                  <a:lnTo>
                    <a:pt x="19" y="23"/>
                  </a:lnTo>
                  <a:lnTo>
                    <a:pt x="18" y="24"/>
                  </a:lnTo>
                  <a:lnTo>
                    <a:pt x="16" y="28"/>
                  </a:lnTo>
                  <a:lnTo>
                    <a:pt x="14" y="29"/>
                  </a:lnTo>
                  <a:lnTo>
                    <a:pt x="14" y="31"/>
                  </a:lnTo>
                  <a:lnTo>
                    <a:pt x="12" y="31"/>
                  </a:lnTo>
                  <a:lnTo>
                    <a:pt x="10" y="31"/>
                  </a:lnTo>
                  <a:lnTo>
                    <a:pt x="10" y="28"/>
                  </a:lnTo>
                  <a:lnTo>
                    <a:pt x="12" y="23"/>
                  </a:lnTo>
                  <a:lnTo>
                    <a:pt x="14" y="14"/>
                  </a:lnTo>
                  <a:lnTo>
                    <a:pt x="16" y="11"/>
                  </a:lnTo>
                  <a:lnTo>
                    <a:pt x="18" y="8"/>
                  </a:lnTo>
                  <a:lnTo>
                    <a:pt x="19" y="4"/>
                  </a:lnTo>
                  <a:lnTo>
                    <a:pt x="22" y="3"/>
                  </a:lnTo>
                  <a:lnTo>
                    <a:pt x="24" y="3"/>
                  </a:lnTo>
                  <a:lnTo>
                    <a:pt x="24" y="0"/>
                  </a:lnTo>
                </a:path>
              </a:pathLst>
            </a:custGeom>
            <a:solidFill>
              <a:srgbClr val="7FC2BC"/>
            </a:solidFill>
            <a:ln w="9525" cap="rnd">
              <a:noFill/>
              <a:round/>
              <a:headEnd type="none" w="sm" len="sm"/>
              <a:tailEnd type="none" w="sm" len="sm"/>
            </a:ln>
            <a:effectLst/>
          </p:spPr>
          <p:txBody>
            <a:bodyPr/>
            <a:lstStyle/>
            <a:p>
              <a:pPr>
                <a:defRPr/>
              </a:pPr>
              <a:endParaRPr lang="en-US">
                <a:latin typeface="+mn-lt"/>
              </a:endParaRPr>
            </a:p>
          </p:txBody>
        </p:sp>
        <p:sp>
          <p:nvSpPr>
            <p:cNvPr id="70" name="Freeform 1172"/>
            <p:cNvSpPr>
              <a:spLocks/>
            </p:cNvSpPr>
            <p:nvPr/>
          </p:nvSpPr>
          <p:spPr bwMode="auto">
            <a:xfrm>
              <a:off x="3709" y="3340"/>
              <a:ext cx="22" cy="59"/>
            </a:xfrm>
            <a:custGeom>
              <a:avLst/>
              <a:gdLst/>
              <a:ahLst/>
              <a:cxnLst>
                <a:cxn ang="0">
                  <a:pos x="22" y="0"/>
                </a:cxn>
                <a:cxn ang="0">
                  <a:pos x="18" y="0"/>
                </a:cxn>
                <a:cxn ang="0">
                  <a:pos x="17" y="2"/>
                </a:cxn>
                <a:cxn ang="0">
                  <a:pos x="15" y="5"/>
                </a:cxn>
                <a:cxn ang="0">
                  <a:pos x="14" y="7"/>
                </a:cxn>
                <a:cxn ang="0">
                  <a:pos x="12" y="7"/>
                </a:cxn>
                <a:cxn ang="0">
                  <a:pos x="12" y="8"/>
                </a:cxn>
                <a:cxn ang="0">
                  <a:pos x="10" y="8"/>
                </a:cxn>
                <a:cxn ang="0">
                  <a:pos x="10" y="12"/>
                </a:cxn>
                <a:cxn ang="0">
                  <a:pos x="8" y="15"/>
                </a:cxn>
                <a:cxn ang="0">
                  <a:pos x="8" y="21"/>
                </a:cxn>
                <a:cxn ang="0">
                  <a:pos x="8" y="24"/>
                </a:cxn>
                <a:cxn ang="0">
                  <a:pos x="6" y="28"/>
                </a:cxn>
                <a:cxn ang="0">
                  <a:pos x="6" y="32"/>
                </a:cxn>
                <a:cxn ang="0">
                  <a:pos x="3" y="33"/>
                </a:cxn>
                <a:cxn ang="0">
                  <a:pos x="1" y="35"/>
                </a:cxn>
                <a:cxn ang="0">
                  <a:pos x="1" y="40"/>
                </a:cxn>
                <a:cxn ang="0">
                  <a:pos x="1" y="42"/>
                </a:cxn>
                <a:cxn ang="0">
                  <a:pos x="1" y="48"/>
                </a:cxn>
                <a:cxn ang="0">
                  <a:pos x="0" y="50"/>
                </a:cxn>
                <a:cxn ang="0">
                  <a:pos x="0" y="51"/>
                </a:cxn>
                <a:cxn ang="0">
                  <a:pos x="0" y="56"/>
                </a:cxn>
                <a:cxn ang="0">
                  <a:pos x="0" y="58"/>
                </a:cxn>
                <a:cxn ang="0">
                  <a:pos x="0" y="60"/>
                </a:cxn>
                <a:cxn ang="0">
                  <a:pos x="0" y="63"/>
                </a:cxn>
                <a:cxn ang="0">
                  <a:pos x="0" y="60"/>
                </a:cxn>
                <a:cxn ang="0">
                  <a:pos x="1" y="58"/>
                </a:cxn>
                <a:cxn ang="0">
                  <a:pos x="1" y="54"/>
                </a:cxn>
                <a:cxn ang="0">
                  <a:pos x="6" y="50"/>
                </a:cxn>
                <a:cxn ang="0">
                  <a:pos x="8" y="40"/>
                </a:cxn>
                <a:cxn ang="0">
                  <a:pos x="12" y="33"/>
                </a:cxn>
                <a:cxn ang="0">
                  <a:pos x="14" y="30"/>
                </a:cxn>
                <a:cxn ang="0">
                  <a:pos x="15" y="24"/>
                </a:cxn>
                <a:cxn ang="0">
                  <a:pos x="17" y="21"/>
                </a:cxn>
                <a:cxn ang="0">
                  <a:pos x="21" y="21"/>
                </a:cxn>
                <a:cxn ang="0">
                  <a:pos x="21" y="20"/>
                </a:cxn>
                <a:cxn ang="0">
                  <a:pos x="22" y="15"/>
                </a:cxn>
                <a:cxn ang="0">
                  <a:pos x="23" y="15"/>
                </a:cxn>
                <a:cxn ang="0">
                  <a:pos x="21" y="20"/>
                </a:cxn>
                <a:cxn ang="0">
                  <a:pos x="17" y="21"/>
                </a:cxn>
                <a:cxn ang="0">
                  <a:pos x="15" y="24"/>
                </a:cxn>
                <a:cxn ang="0">
                  <a:pos x="14" y="28"/>
                </a:cxn>
                <a:cxn ang="0">
                  <a:pos x="12" y="30"/>
                </a:cxn>
                <a:cxn ang="0">
                  <a:pos x="10" y="30"/>
                </a:cxn>
                <a:cxn ang="0">
                  <a:pos x="10" y="28"/>
                </a:cxn>
                <a:cxn ang="0">
                  <a:pos x="10" y="24"/>
                </a:cxn>
                <a:cxn ang="0">
                  <a:pos x="10" y="21"/>
                </a:cxn>
                <a:cxn ang="0">
                  <a:pos x="12" y="13"/>
                </a:cxn>
                <a:cxn ang="0">
                  <a:pos x="14" y="8"/>
                </a:cxn>
                <a:cxn ang="0">
                  <a:pos x="15" y="7"/>
                </a:cxn>
                <a:cxn ang="0">
                  <a:pos x="17" y="3"/>
                </a:cxn>
                <a:cxn ang="0">
                  <a:pos x="21" y="2"/>
                </a:cxn>
                <a:cxn ang="0">
                  <a:pos x="21" y="0"/>
                </a:cxn>
                <a:cxn ang="0">
                  <a:pos x="22" y="0"/>
                </a:cxn>
              </a:cxnLst>
              <a:rect l="0" t="0" r="r" b="b"/>
              <a:pathLst>
                <a:path w="24" h="64">
                  <a:moveTo>
                    <a:pt x="22" y="0"/>
                  </a:moveTo>
                  <a:lnTo>
                    <a:pt x="18" y="0"/>
                  </a:lnTo>
                  <a:lnTo>
                    <a:pt x="17" y="2"/>
                  </a:lnTo>
                  <a:lnTo>
                    <a:pt x="15" y="5"/>
                  </a:lnTo>
                  <a:lnTo>
                    <a:pt x="14" y="7"/>
                  </a:lnTo>
                  <a:lnTo>
                    <a:pt x="12" y="7"/>
                  </a:lnTo>
                  <a:lnTo>
                    <a:pt x="12" y="8"/>
                  </a:lnTo>
                  <a:lnTo>
                    <a:pt x="10" y="8"/>
                  </a:lnTo>
                  <a:lnTo>
                    <a:pt x="10" y="12"/>
                  </a:lnTo>
                  <a:lnTo>
                    <a:pt x="8" y="15"/>
                  </a:lnTo>
                  <a:lnTo>
                    <a:pt x="8" y="21"/>
                  </a:lnTo>
                  <a:lnTo>
                    <a:pt x="8" y="24"/>
                  </a:lnTo>
                  <a:lnTo>
                    <a:pt x="6" y="28"/>
                  </a:lnTo>
                  <a:lnTo>
                    <a:pt x="6" y="32"/>
                  </a:lnTo>
                  <a:lnTo>
                    <a:pt x="3" y="33"/>
                  </a:lnTo>
                  <a:lnTo>
                    <a:pt x="1" y="35"/>
                  </a:lnTo>
                  <a:lnTo>
                    <a:pt x="1" y="40"/>
                  </a:lnTo>
                  <a:lnTo>
                    <a:pt x="1" y="42"/>
                  </a:lnTo>
                  <a:lnTo>
                    <a:pt x="1" y="48"/>
                  </a:lnTo>
                  <a:lnTo>
                    <a:pt x="0" y="50"/>
                  </a:lnTo>
                  <a:lnTo>
                    <a:pt x="0" y="51"/>
                  </a:lnTo>
                  <a:lnTo>
                    <a:pt x="0" y="56"/>
                  </a:lnTo>
                  <a:lnTo>
                    <a:pt x="0" y="58"/>
                  </a:lnTo>
                  <a:lnTo>
                    <a:pt x="0" y="60"/>
                  </a:lnTo>
                  <a:lnTo>
                    <a:pt x="0" y="63"/>
                  </a:lnTo>
                  <a:lnTo>
                    <a:pt x="0" y="60"/>
                  </a:lnTo>
                  <a:lnTo>
                    <a:pt x="1" y="58"/>
                  </a:lnTo>
                  <a:lnTo>
                    <a:pt x="1" y="54"/>
                  </a:lnTo>
                  <a:lnTo>
                    <a:pt x="6" y="50"/>
                  </a:lnTo>
                  <a:lnTo>
                    <a:pt x="8" y="40"/>
                  </a:lnTo>
                  <a:lnTo>
                    <a:pt x="12" y="33"/>
                  </a:lnTo>
                  <a:lnTo>
                    <a:pt x="14" y="30"/>
                  </a:lnTo>
                  <a:lnTo>
                    <a:pt x="15" y="24"/>
                  </a:lnTo>
                  <a:lnTo>
                    <a:pt x="17" y="21"/>
                  </a:lnTo>
                  <a:lnTo>
                    <a:pt x="21" y="21"/>
                  </a:lnTo>
                  <a:lnTo>
                    <a:pt x="21" y="20"/>
                  </a:lnTo>
                  <a:lnTo>
                    <a:pt x="22" y="15"/>
                  </a:lnTo>
                  <a:lnTo>
                    <a:pt x="23" y="15"/>
                  </a:lnTo>
                  <a:lnTo>
                    <a:pt x="21" y="20"/>
                  </a:lnTo>
                  <a:lnTo>
                    <a:pt x="17" y="21"/>
                  </a:lnTo>
                  <a:lnTo>
                    <a:pt x="15" y="24"/>
                  </a:lnTo>
                  <a:lnTo>
                    <a:pt x="14" y="28"/>
                  </a:lnTo>
                  <a:lnTo>
                    <a:pt x="12" y="30"/>
                  </a:lnTo>
                  <a:lnTo>
                    <a:pt x="10" y="30"/>
                  </a:lnTo>
                  <a:lnTo>
                    <a:pt x="10" y="28"/>
                  </a:lnTo>
                  <a:lnTo>
                    <a:pt x="10" y="24"/>
                  </a:lnTo>
                  <a:lnTo>
                    <a:pt x="10" y="21"/>
                  </a:lnTo>
                  <a:lnTo>
                    <a:pt x="12" y="13"/>
                  </a:lnTo>
                  <a:lnTo>
                    <a:pt x="14" y="8"/>
                  </a:lnTo>
                  <a:lnTo>
                    <a:pt x="15" y="7"/>
                  </a:lnTo>
                  <a:lnTo>
                    <a:pt x="17" y="3"/>
                  </a:lnTo>
                  <a:lnTo>
                    <a:pt x="21" y="2"/>
                  </a:lnTo>
                  <a:lnTo>
                    <a:pt x="21" y="0"/>
                  </a:lnTo>
                  <a:lnTo>
                    <a:pt x="22" y="0"/>
                  </a:lnTo>
                </a:path>
              </a:pathLst>
            </a:custGeom>
            <a:solidFill>
              <a:srgbClr val="7FC2BC"/>
            </a:solidFill>
            <a:ln w="9525" cap="rnd">
              <a:noFill/>
              <a:round/>
              <a:headEnd type="none" w="sm" len="sm"/>
              <a:tailEnd type="none" w="sm" len="sm"/>
            </a:ln>
            <a:effectLst/>
          </p:spPr>
          <p:txBody>
            <a:bodyPr/>
            <a:lstStyle/>
            <a:p>
              <a:pPr>
                <a:defRPr/>
              </a:pPr>
              <a:endParaRPr lang="en-US">
                <a:latin typeface="+mn-lt"/>
              </a:endParaRPr>
            </a:p>
          </p:txBody>
        </p:sp>
        <p:sp>
          <p:nvSpPr>
            <p:cNvPr id="71" name="Freeform 1173"/>
            <p:cNvSpPr>
              <a:spLocks/>
            </p:cNvSpPr>
            <p:nvPr/>
          </p:nvSpPr>
          <p:spPr bwMode="auto">
            <a:xfrm>
              <a:off x="3709" y="3340"/>
              <a:ext cx="21" cy="62"/>
            </a:xfrm>
            <a:custGeom>
              <a:avLst/>
              <a:gdLst/>
              <a:ahLst/>
              <a:cxnLst>
                <a:cxn ang="0">
                  <a:pos x="21" y="0"/>
                </a:cxn>
                <a:cxn ang="0">
                  <a:pos x="18" y="2"/>
                </a:cxn>
                <a:cxn ang="0">
                  <a:pos x="15" y="3"/>
                </a:cxn>
                <a:cxn ang="0">
                  <a:pos x="15" y="5"/>
                </a:cxn>
                <a:cxn ang="0">
                  <a:pos x="14" y="7"/>
                </a:cxn>
                <a:cxn ang="0">
                  <a:pos x="12" y="9"/>
                </a:cxn>
                <a:cxn ang="0">
                  <a:pos x="10" y="12"/>
                </a:cxn>
                <a:cxn ang="0">
                  <a:pos x="8" y="15"/>
                </a:cxn>
                <a:cxn ang="0">
                  <a:pos x="8" y="21"/>
                </a:cxn>
                <a:cxn ang="0">
                  <a:pos x="8" y="25"/>
                </a:cxn>
                <a:cxn ang="0">
                  <a:pos x="6" y="28"/>
                </a:cxn>
                <a:cxn ang="0">
                  <a:pos x="6" y="32"/>
                </a:cxn>
                <a:cxn ang="0">
                  <a:pos x="3" y="33"/>
                </a:cxn>
                <a:cxn ang="0">
                  <a:pos x="1" y="36"/>
                </a:cxn>
                <a:cxn ang="0">
                  <a:pos x="1" y="40"/>
                </a:cxn>
                <a:cxn ang="0">
                  <a:pos x="1" y="43"/>
                </a:cxn>
                <a:cxn ang="0">
                  <a:pos x="1" y="51"/>
                </a:cxn>
                <a:cxn ang="0">
                  <a:pos x="0" y="51"/>
                </a:cxn>
                <a:cxn ang="0">
                  <a:pos x="0" y="55"/>
                </a:cxn>
                <a:cxn ang="0">
                  <a:pos x="0" y="59"/>
                </a:cxn>
                <a:cxn ang="0">
                  <a:pos x="0" y="62"/>
                </a:cxn>
                <a:cxn ang="0">
                  <a:pos x="0" y="64"/>
                </a:cxn>
                <a:cxn ang="0">
                  <a:pos x="0" y="67"/>
                </a:cxn>
                <a:cxn ang="0">
                  <a:pos x="0" y="64"/>
                </a:cxn>
                <a:cxn ang="0">
                  <a:pos x="0" y="62"/>
                </a:cxn>
                <a:cxn ang="0">
                  <a:pos x="1" y="59"/>
                </a:cxn>
                <a:cxn ang="0">
                  <a:pos x="1" y="55"/>
                </a:cxn>
                <a:cxn ang="0">
                  <a:pos x="6" y="51"/>
                </a:cxn>
                <a:cxn ang="0">
                  <a:pos x="8" y="40"/>
                </a:cxn>
                <a:cxn ang="0">
                  <a:pos x="12" y="33"/>
                </a:cxn>
                <a:cxn ang="0">
                  <a:pos x="14" y="31"/>
                </a:cxn>
                <a:cxn ang="0">
                  <a:pos x="15" y="25"/>
                </a:cxn>
                <a:cxn ang="0">
                  <a:pos x="18" y="25"/>
                </a:cxn>
                <a:cxn ang="0">
                  <a:pos x="19" y="21"/>
                </a:cxn>
                <a:cxn ang="0">
                  <a:pos x="21" y="20"/>
                </a:cxn>
                <a:cxn ang="0">
                  <a:pos x="21" y="18"/>
                </a:cxn>
                <a:cxn ang="0">
                  <a:pos x="22" y="15"/>
                </a:cxn>
                <a:cxn ang="0">
                  <a:pos x="19" y="21"/>
                </a:cxn>
                <a:cxn ang="0">
                  <a:pos x="18" y="25"/>
                </a:cxn>
                <a:cxn ang="0">
                  <a:pos x="15" y="25"/>
                </a:cxn>
                <a:cxn ang="0">
                  <a:pos x="14" y="28"/>
                </a:cxn>
                <a:cxn ang="0">
                  <a:pos x="14" y="31"/>
                </a:cxn>
                <a:cxn ang="0">
                  <a:pos x="12" y="31"/>
                </a:cxn>
                <a:cxn ang="0">
                  <a:pos x="8" y="32"/>
                </a:cxn>
                <a:cxn ang="0">
                  <a:pos x="8" y="31"/>
                </a:cxn>
                <a:cxn ang="0">
                  <a:pos x="8" y="28"/>
                </a:cxn>
                <a:cxn ang="0">
                  <a:pos x="10" y="21"/>
                </a:cxn>
                <a:cxn ang="0">
                  <a:pos x="12" y="15"/>
                </a:cxn>
                <a:cxn ang="0">
                  <a:pos x="14" y="12"/>
                </a:cxn>
                <a:cxn ang="0">
                  <a:pos x="15" y="7"/>
                </a:cxn>
                <a:cxn ang="0">
                  <a:pos x="18" y="5"/>
                </a:cxn>
                <a:cxn ang="0">
                  <a:pos x="19" y="2"/>
                </a:cxn>
                <a:cxn ang="0">
                  <a:pos x="21" y="2"/>
                </a:cxn>
                <a:cxn ang="0">
                  <a:pos x="21" y="0"/>
                </a:cxn>
              </a:cxnLst>
              <a:rect l="0" t="0" r="r" b="b"/>
              <a:pathLst>
                <a:path w="23" h="68">
                  <a:moveTo>
                    <a:pt x="21" y="0"/>
                  </a:moveTo>
                  <a:lnTo>
                    <a:pt x="18" y="2"/>
                  </a:lnTo>
                  <a:lnTo>
                    <a:pt x="15" y="3"/>
                  </a:lnTo>
                  <a:lnTo>
                    <a:pt x="15" y="5"/>
                  </a:lnTo>
                  <a:lnTo>
                    <a:pt x="14" y="7"/>
                  </a:lnTo>
                  <a:lnTo>
                    <a:pt x="12" y="9"/>
                  </a:lnTo>
                  <a:lnTo>
                    <a:pt x="10" y="12"/>
                  </a:lnTo>
                  <a:lnTo>
                    <a:pt x="8" y="15"/>
                  </a:lnTo>
                  <a:lnTo>
                    <a:pt x="8" y="21"/>
                  </a:lnTo>
                  <a:lnTo>
                    <a:pt x="8" y="25"/>
                  </a:lnTo>
                  <a:lnTo>
                    <a:pt x="6" y="28"/>
                  </a:lnTo>
                  <a:lnTo>
                    <a:pt x="6" y="32"/>
                  </a:lnTo>
                  <a:lnTo>
                    <a:pt x="3" y="33"/>
                  </a:lnTo>
                  <a:lnTo>
                    <a:pt x="1" y="36"/>
                  </a:lnTo>
                  <a:lnTo>
                    <a:pt x="1" y="40"/>
                  </a:lnTo>
                  <a:lnTo>
                    <a:pt x="1" y="43"/>
                  </a:lnTo>
                  <a:lnTo>
                    <a:pt x="1" y="51"/>
                  </a:lnTo>
                  <a:lnTo>
                    <a:pt x="0" y="51"/>
                  </a:lnTo>
                  <a:lnTo>
                    <a:pt x="0" y="55"/>
                  </a:lnTo>
                  <a:lnTo>
                    <a:pt x="0" y="59"/>
                  </a:lnTo>
                  <a:lnTo>
                    <a:pt x="0" y="62"/>
                  </a:lnTo>
                  <a:lnTo>
                    <a:pt x="0" y="64"/>
                  </a:lnTo>
                  <a:lnTo>
                    <a:pt x="0" y="67"/>
                  </a:lnTo>
                  <a:lnTo>
                    <a:pt x="0" y="64"/>
                  </a:lnTo>
                  <a:lnTo>
                    <a:pt x="0" y="62"/>
                  </a:lnTo>
                  <a:lnTo>
                    <a:pt x="1" y="59"/>
                  </a:lnTo>
                  <a:lnTo>
                    <a:pt x="1" y="55"/>
                  </a:lnTo>
                  <a:lnTo>
                    <a:pt x="6" y="51"/>
                  </a:lnTo>
                  <a:lnTo>
                    <a:pt x="8" y="40"/>
                  </a:lnTo>
                  <a:lnTo>
                    <a:pt x="12" y="33"/>
                  </a:lnTo>
                  <a:lnTo>
                    <a:pt x="14" y="31"/>
                  </a:lnTo>
                  <a:lnTo>
                    <a:pt x="15" y="25"/>
                  </a:lnTo>
                  <a:lnTo>
                    <a:pt x="18" y="25"/>
                  </a:lnTo>
                  <a:lnTo>
                    <a:pt x="19" y="21"/>
                  </a:lnTo>
                  <a:lnTo>
                    <a:pt x="21" y="20"/>
                  </a:lnTo>
                  <a:lnTo>
                    <a:pt x="21" y="18"/>
                  </a:lnTo>
                  <a:lnTo>
                    <a:pt x="22" y="15"/>
                  </a:lnTo>
                  <a:lnTo>
                    <a:pt x="19" y="21"/>
                  </a:lnTo>
                  <a:lnTo>
                    <a:pt x="18" y="25"/>
                  </a:lnTo>
                  <a:lnTo>
                    <a:pt x="15" y="25"/>
                  </a:lnTo>
                  <a:lnTo>
                    <a:pt x="14" y="28"/>
                  </a:lnTo>
                  <a:lnTo>
                    <a:pt x="14" y="31"/>
                  </a:lnTo>
                  <a:lnTo>
                    <a:pt x="12" y="31"/>
                  </a:lnTo>
                  <a:lnTo>
                    <a:pt x="8" y="32"/>
                  </a:lnTo>
                  <a:lnTo>
                    <a:pt x="8" y="31"/>
                  </a:lnTo>
                  <a:lnTo>
                    <a:pt x="8" y="28"/>
                  </a:lnTo>
                  <a:lnTo>
                    <a:pt x="10" y="21"/>
                  </a:lnTo>
                  <a:lnTo>
                    <a:pt x="12" y="15"/>
                  </a:lnTo>
                  <a:lnTo>
                    <a:pt x="14" y="12"/>
                  </a:lnTo>
                  <a:lnTo>
                    <a:pt x="15" y="7"/>
                  </a:lnTo>
                  <a:lnTo>
                    <a:pt x="18" y="5"/>
                  </a:lnTo>
                  <a:lnTo>
                    <a:pt x="19" y="2"/>
                  </a:lnTo>
                  <a:lnTo>
                    <a:pt x="21" y="2"/>
                  </a:lnTo>
                  <a:lnTo>
                    <a:pt x="21" y="0"/>
                  </a:lnTo>
                </a:path>
              </a:pathLst>
            </a:custGeom>
            <a:solidFill>
              <a:srgbClr val="7FC2BC"/>
            </a:solidFill>
            <a:ln w="9525" cap="rnd">
              <a:noFill/>
              <a:round/>
              <a:headEnd type="none" w="sm" len="sm"/>
              <a:tailEnd type="none" w="sm" len="sm"/>
            </a:ln>
            <a:effectLst/>
          </p:spPr>
          <p:txBody>
            <a:bodyPr/>
            <a:lstStyle/>
            <a:p>
              <a:pPr>
                <a:defRPr/>
              </a:pPr>
              <a:endParaRPr lang="en-US">
                <a:latin typeface="+mn-lt"/>
              </a:endParaRPr>
            </a:p>
          </p:txBody>
        </p:sp>
        <p:sp>
          <p:nvSpPr>
            <p:cNvPr id="72" name="Line 1174"/>
            <p:cNvSpPr>
              <a:spLocks noChangeShapeType="1"/>
            </p:cNvSpPr>
            <p:nvPr/>
          </p:nvSpPr>
          <p:spPr bwMode="auto">
            <a:xfrm flipV="1">
              <a:off x="3491" y="3246"/>
              <a:ext cx="0" cy="9"/>
            </a:xfrm>
            <a:prstGeom prst="line">
              <a:avLst/>
            </a:prstGeom>
            <a:noFill/>
            <a:ln w="12700">
              <a:solidFill>
                <a:srgbClr val="000000"/>
              </a:solidFill>
              <a:round/>
              <a:headEnd type="none" w="sm" len="sm"/>
              <a:tailEnd type="none" w="sm" len="sm"/>
            </a:ln>
            <a:effectLst/>
          </p:spPr>
          <p:txBody>
            <a:bodyPr wrap="none" anchor="ctr"/>
            <a:lstStyle/>
            <a:p>
              <a:pPr>
                <a:defRPr/>
              </a:pPr>
              <a:endParaRPr lang="en-US">
                <a:latin typeface="+mn-lt"/>
              </a:endParaRPr>
            </a:p>
          </p:txBody>
        </p:sp>
        <p:sp>
          <p:nvSpPr>
            <p:cNvPr id="73" name="Line 1175"/>
            <p:cNvSpPr>
              <a:spLocks noChangeShapeType="1"/>
            </p:cNvSpPr>
            <p:nvPr/>
          </p:nvSpPr>
          <p:spPr bwMode="auto">
            <a:xfrm flipV="1">
              <a:off x="3526" y="3270"/>
              <a:ext cx="0" cy="12"/>
            </a:xfrm>
            <a:prstGeom prst="line">
              <a:avLst/>
            </a:prstGeom>
            <a:noFill/>
            <a:ln w="12700">
              <a:solidFill>
                <a:srgbClr val="000000"/>
              </a:solidFill>
              <a:round/>
              <a:headEnd type="none" w="sm" len="sm"/>
              <a:tailEnd type="none" w="sm" len="sm"/>
            </a:ln>
            <a:effectLst/>
          </p:spPr>
          <p:txBody>
            <a:bodyPr wrap="none" anchor="ctr"/>
            <a:lstStyle/>
            <a:p>
              <a:pPr>
                <a:defRPr/>
              </a:pPr>
              <a:endParaRPr lang="en-US">
                <a:latin typeface="+mn-lt"/>
              </a:endParaRPr>
            </a:p>
          </p:txBody>
        </p:sp>
        <p:sp>
          <p:nvSpPr>
            <p:cNvPr id="74" name="Freeform 1176"/>
            <p:cNvSpPr>
              <a:spLocks/>
            </p:cNvSpPr>
            <p:nvPr/>
          </p:nvSpPr>
          <p:spPr bwMode="auto">
            <a:xfrm>
              <a:off x="3537" y="2893"/>
              <a:ext cx="1" cy="115"/>
            </a:xfrm>
            <a:custGeom>
              <a:avLst/>
              <a:gdLst/>
              <a:ahLst/>
              <a:cxnLst>
                <a:cxn ang="0">
                  <a:pos x="0" y="124"/>
                </a:cxn>
                <a:cxn ang="0">
                  <a:pos x="0" y="0"/>
                </a:cxn>
                <a:cxn ang="0">
                  <a:pos x="0" y="124"/>
                </a:cxn>
              </a:cxnLst>
              <a:rect l="0" t="0" r="r" b="b"/>
              <a:pathLst>
                <a:path w="1" h="125">
                  <a:moveTo>
                    <a:pt x="0" y="124"/>
                  </a:moveTo>
                  <a:lnTo>
                    <a:pt x="0" y="0"/>
                  </a:lnTo>
                  <a:lnTo>
                    <a:pt x="0" y="124"/>
                  </a:lnTo>
                </a:path>
              </a:pathLst>
            </a:custGeom>
            <a:solidFill>
              <a:srgbClr val="2F2F2F"/>
            </a:solidFill>
            <a:ln w="9525" cap="rnd" cmpd="sng">
              <a:solidFill>
                <a:schemeClr val="tx1"/>
              </a:solidFill>
              <a:round/>
              <a:headEnd type="none" w="sm" len="sm"/>
              <a:tailEnd type="none" w="sm" len="sm"/>
            </a:ln>
            <a:effectLst/>
          </p:spPr>
          <p:txBody>
            <a:bodyPr/>
            <a:lstStyle/>
            <a:p>
              <a:pPr>
                <a:defRPr/>
              </a:pPr>
              <a:endParaRPr lang="en-US">
                <a:latin typeface="+mn-lt"/>
              </a:endParaRPr>
            </a:p>
          </p:txBody>
        </p:sp>
        <p:sp>
          <p:nvSpPr>
            <p:cNvPr id="75" name="Line 1177"/>
            <p:cNvSpPr>
              <a:spLocks noChangeShapeType="1"/>
            </p:cNvSpPr>
            <p:nvPr/>
          </p:nvSpPr>
          <p:spPr bwMode="auto">
            <a:xfrm flipH="1">
              <a:off x="3505" y="2960"/>
              <a:ext cx="77" cy="1"/>
            </a:xfrm>
            <a:prstGeom prst="line">
              <a:avLst/>
            </a:prstGeom>
            <a:noFill/>
            <a:ln w="9525">
              <a:solidFill>
                <a:srgbClr val="000000"/>
              </a:solidFill>
              <a:round/>
              <a:headEnd type="none" w="sm" len="sm"/>
              <a:tailEnd type="none" w="sm" len="sm"/>
            </a:ln>
            <a:effectLst/>
          </p:spPr>
          <p:txBody>
            <a:bodyPr wrap="none" anchor="ctr"/>
            <a:lstStyle/>
            <a:p>
              <a:pPr>
                <a:defRPr/>
              </a:pPr>
              <a:endParaRPr lang="en-US">
                <a:latin typeface="+mn-lt"/>
              </a:endParaRPr>
            </a:p>
          </p:txBody>
        </p:sp>
        <p:sp>
          <p:nvSpPr>
            <p:cNvPr id="76" name="Line 1178"/>
            <p:cNvSpPr>
              <a:spLocks noChangeShapeType="1"/>
            </p:cNvSpPr>
            <p:nvPr/>
          </p:nvSpPr>
          <p:spPr bwMode="auto">
            <a:xfrm flipH="1">
              <a:off x="3505" y="2958"/>
              <a:ext cx="77" cy="0"/>
            </a:xfrm>
            <a:prstGeom prst="line">
              <a:avLst/>
            </a:prstGeom>
            <a:noFill/>
            <a:ln w="9525">
              <a:solidFill>
                <a:srgbClr val="000000"/>
              </a:solidFill>
              <a:round/>
              <a:headEnd type="none" w="sm" len="sm"/>
              <a:tailEnd type="none" w="sm" len="sm"/>
            </a:ln>
            <a:effectLst/>
          </p:spPr>
          <p:txBody>
            <a:bodyPr wrap="none" anchor="ctr"/>
            <a:lstStyle/>
            <a:p>
              <a:pPr>
                <a:defRPr/>
              </a:pPr>
              <a:endParaRPr lang="en-US">
                <a:latin typeface="+mn-lt"/>
              </a:endParaRPr>
            </a:p>
          </p:txBody>
        </p:sp>
        <p:sp>
          <p:nvSpPr>
            <p:cNvPr id="77" name="Line 1179"/>
            <p:cNvSpPr>
              <a:spLocks noChangeShapeType="1"/>
            </p:cNvSpPr>
            <p:nvPr/>
          </p:nvSpPr>
          <p:spPr bwMode="auto">
            <a:xfrm>
              <a:off x="3529" y="2961"/>
              <a:ext cx="0" cy="52"/>
            </a:xfrm>
            <a:prstGeom prst="line">
              <a:avLst/>
            </a:prstGeom>
            <a:noFill/>
            <a:ln w="9525">
              <a:solidFill>
                <a:srgbClr val="000000"/>
              </a:solidFill>
              <a:round/>
              <a:headEnd type="none" w="sm" len="sm"/>
              <a:tailEnd type="none" w="sm" len="sm"/>
            </a:ln>
            <a:effectLst/>
          </p:spPr>
          <p:txBody>
            <a:bodyPr wrap="none" anchor="ctr"/>
            <a:lstStyle/>
            <a:p>
              <a:pPr>
                <a:defRPr/>
              </a:pPr>
              <a:endParaRPr lang="en-US">
                <a:latin typeface="+mn-lt"/>
              </a:endParaRPr>
            </a:p>
          </p:txBody>
        </p:sp>
        <p:sp>
          <p:nvSpPr>
            <p:cNvPr id="78" name="Line 1180"/>
            <p:cNvSpPr>
              <a:spLocks noChangeShapeType="1"/>
            </p:cNvSpPr>
            <p:nvPr/>
          </p:nvSpPr>
          <p:spPr bwMode="auto">
            <a:xfrm flipH="1">
              <a:off x="3547" y="3080"/>
              <a:ext cx="46" cy="2"/>
            </a:xfrm>
            <a:prstGeom prst="line">
              <a:avLst/>
            </a:prstGeom>
            <a:noFill/>
            <a:ln w="12700">
              <a:solidFill>
                <a:srgbClr val="000000"/>
              </a:solidFill>
              <a:round/>
              <a:headEnd type="none" w="sm" len="sm"/>
              <a:tailEnd type="none" w="sm" len="sm"/>
            </a:ln>
            <a:effectLst/>
          </p:spPr>
          <p:txBody>
            <a:bodyPr wrap="none" anchor="ctr"/>
            <a:lstStyle/>
            <a:p>
              <a:pPr>
                <a:defRPr/>
              </a:pPr>
              <a:endParaRPr lang="en-US">
                <a:latin typeface="+mn-lt"/>
              </a:endParaRPr>
            </a:p>
          </p:txBody>
        </p:sp>
        <p:sp>
          <p:nvSpPr>
            <p:cNvPr id="79" name="Line 1181"/>
            <p:cNvSpPr>
              <a:spLocks noChangeShapeType="1"/>
            </p:cNvSpPr>
            <p:nvPr/>
          </p:nvSpPr>
          <p:spPr bwMode="auto">
            <a:xfrm>
              <a:off x="3582" y="3105"/>
              <a:ext cx="0" cy="1"/>
            </a:xfrm>
            <a:prstGeom prst="line">
              <a:avLst/>
            </a:prstGeom>
            <a:noFill/>
            <a:ln w="12700">
              <a:solidFill>
                <a:srgbClr val="000000"/>
              </a:solidFill>
              <a:round/>
              <a:headEnd type="none" w="sm" len="sm"/>
              <a:tailEnd type="none" w="sm" len="sm"/>
            </a:ln>
            <a:effectLst/>
          </p:spPr>
          <p:txBody>
            <a:bodyPr wrap="none" anchor="ctr"/>
            <a:lstStyle/>
            <a:p>
              <a:pPr>
                <a:defRPr/>
              </a:pPr>
              <a:endParaRPr lang="en-US">
                <a:latin typeface="+mn-lt"/>
              </a:endParaRPr>
            </a:p>
          </p:txBody>
        </p:sp>
        <p:sp>
          <p:nvSpPr>
            <p:cNvPr id="80" name="Freeform 1182"/>
            <p:cNvSpPr>
              <a:spLocks/>
            </p:cNvSpPr>
            <p:nvPr/>
          </p:nvSpPr>
          <p:spPr bwMode="auto">
            <a:xfrm>
              <a:off x="3452" y="3166"/>
              <a:ext cx="67" cy="12"/>
            </a:xfrm>
            <a:custGeom>
              <a:avLst/>
              <a:gdLst/>
              <a:ahLst/>
              <a:cxnLst>
                <a:cxn ang="0">
                  <a:pos x="0" y="2"/>
                </a:cxn>
                <a:cxn ang="0">
                  <a:pos x="20" y="12"/>
                </a:cxn>
                <a:cxn ang="0">
                  <a:pos x="72" y="9"/>
                </a:cxn>
                <a:cxn ang="0">
                  <a:pos x="53" y="0"/>
                </a:cxn>
                <a:cxn ang="0">
                  <a:pos x="0" y="2"/>
                </a:cxn>
              </a:cxnLst>
              <a:rect l="0" t="0" r="r" b="b"/>
              <a:pathLst>
                <a:path w="73" h="13">
                  <a:moveTo>
                    <a:pt x="0" y="2"/>
                  </a:moveTo>
                  <a:lnTo>
                    <a:pt x="20" y="12"/>
                  </a:lnTo>
                  <a:lnTo>
                    <a:pt x="72" y="9"/>
                  </a:lnTo>
                  <a:lnTo>
                    <a:pt x="53" y="0"/>
                  </a:lnTo>
                  <a:lnTo>
                    <a:pt x="0" y="2"/>
                  </a:lnTo>
                </a:path>
              </a:pathLst>
            </a:custGeom>
            <a:noFill/>
            <a:ln w="12700" cap="rnd" cmpd="sng">
              <a:solidFill>
                <a:srgbClr val="2F2F2F"/>
              </a:solidFill>
              <a:prstDash val="solid"/>
              <a:round/>
              <a:headEnd type="none" w="sm" len="sm"/>
              <a:tailEnd type="none" w="sm" len="sm"/>
            </a:ln>
            <a:effectLst/>
          </p:spPr>
          <p:txBody>
            <a:bodyPr/>
            <a:lstStyle/>
            <a:p>
              <a:pPr>
                <a:defRPr/>
              </a:pPr>
              <a:endParaRPr lang="en-US">
                <a:latin typeface="+mn-lt"/>
              </a:endParaRPr>
            </a:p>
          </p:txBody>
        </p:sp>
        <p:sp>
          <p:nvSpPr>
            <p:cNvPr id="81" name="Line 1183"/>
            <p:cNvSpPr>
              <a:spLocks noChangeShapeType="1"/>
            </p:cNvSpPr>
            <p:nvPr/>
          </p:nvSpPr>
          <p:spPr bwMode="auto">
            <a:xfrm>
              <a:off x="3637" y="3176"/>
              <a:ext cx="171" cy="95"/>
            </a:xfrm>
            <a:prstGeom prst="line">
              <a:avLst/>
            </a:prstGeom>
            <a:noFill/>
            <a:ln w="12700">
              <a:solidFill>
                <a:srgbClr val="8F8F8F"/>
              </a:solidFill>
              <a:round/>
              <a:headEnd type="none" w="sm" len="sm"/>
              <a:tailEnd type="none" w="sm" len="sm"/>
            </a:ln>
            <a:effectLst/>
          </p:spPr>
          <p:txBody>
            <a:bodyPr wrap="none" anchor="ctr"/>
            <a:lstStyle/>
            <a:p>
              <a:pPr>
                <a:defRPr/>
              </a:pPr>
              <a:endParaRPr lang="en-US">
                <a:latin typeface="+mn-lt"/>
              </a:endParaRPr>
            </a:p>
          </p:txBody>
        </p:sp>
        <p:sp>
          <p:nvSpPr>
            <p:cNvPr id="82" name="Line 1184"/>
            <p:cNvSpPr>
              <a:spLocks noChangeShapeType="1"/>
            </p:cNvSpPr>
            <p:nvPr/>
          </p:nvSpPr>
          <p:spPr bwMode="auto">
            <a:xfrm>
              <a:off x="3592" y="3178"/>
              <a:ext cx="94" cy="93"/>
            </a:xfrm>
            <a:prstGeom prst="line">
              <a:avLst/>
            </a:prstGeom>
            <a:noFill/>
            <a:ln w="12700">
              <a:solidFill>
                <a:srgbClr val="8F8F8F"/>
              </a:solidFill>
              <a:round/>
              <a:headEnd type="none" w="sm" len="sm"/>
              <a:tailEnd type="none" w="sm" len="sm"/>
            </a:ln>
            <a:effectLst/>
          </p:spPr>
          <p:txBody>
            <a:bodyPr wrap="none" anchor="ctr"/>
            <a:lstStyle/>
            <a:p>
              <a:pPr>
                <a:defRPr/>
              </a:pPr>
              <a:endParaRPr lang="en-US">
                <a:latin typeface="+mn-lt"/>
              </a:endParaRPr>
            </a:p>
          </p:txBody>
        </p:sp>
        <p:sp>
          <p:nvSpPr>
            <p:cNvPr id="83" name="Line 1185"/>
            <p:cNvSpPr>
              <a:spLocks noChangeShapeType="1"/>
            </p:cNvSpPr>
            <p:nvPr/>
          </p:nvSpPr>
          <p:spPr bwMode="auto">
            <a:xfrm>
              <a:off x="3521" y="3179"/>
              <a:ext cx="134" cy="91"/>
            </a:xfrm>
            <a:prstGeom prst="line">
              <a:avLst/>
            </a:prstGeom>
            <a:noFill/>
            <a:ln w="12700">
              <a:solidFill>
                <a:srgbClr val="8F8F8F"/>
              </a:solidFill>
              <a:round/>
              <a:headEnd type="none" w="sm" len="sm"/>
              <a:tailEnd type="none" w="sm" len="sm"/>
            </a:ln>
            <a:effectLst/>
          </p:spPr>
          <p:txBody>
            <a:bodyPr wrap="none" anchor="ctr"/>
            <a:lstStyle/>
            <a:p>
              <a:pPr>
                <a:defRPr/>
              </a:pPr>
              <a:endParaRPr lang="en-US">
                <a:latin typeface="+mn-lt"/>
              </a:endParaRPr>
            </a:p>
          </p:txBody>
        </p:sp>
        <p:sp>
          <p:nvSpPr>
            <p:cNvPr id="84" name="Line 1186"/>
            <p:cNvSpPr>
              <a:spLocks noChangeShapeType="1"/>
            </p:cNvSpPr>
            <p:nvPr/>
          </p:nvSpPr>
          <p:spPr bwMode="auto">
            <a:xfrm>
              <a:off x="3472" y="3181"/>
              <a:ext cx="73" cy="89"/>
            </a:xfrm>
            <a:prstGeom prst="line">
              <a:avLst/>
            </a:prstGeom>
            <a:noFill/>
            <a:ln w="12700">
              <a:solidFill>
                <a:srgbClr val="8F8F8F"/>
              </a:solidFill>
              <a:round/>
              <a:headEnd type="none" w="sm" len="sm"/>
              <a:tailEnd type="none" w="sm" len="sm"/>
            </a:ln>
            <a:effectLst/>
          </p:spPr>
          <p:txBody>
            <a:bodyPr wrap="none" anchor="ctr"/>
            <a:lstStyle/>
            <a:p>
              <a:pPr>
                <a:defRPr/>
              </a:pPr>
              <a:endParaRPr lang="en-US">
                <a:latin typeface="+mn-lt"/>
              </a:endParaRPr>
            </a:p>
          </p:txBody>
        </p:sp>
        <p:sp>
          <p:nvSpPr>
            <p:cNvPr id="85" name="Freeform 1187"/>
            <p:cNvSpPr>
              <a:spLocks/>
            </p:cNvSpPr>
            <p:nvPr/>
          </p:nvSpPr>
          <p:spPr bwMode="auto">
            <a:xfrm>
              <a:off x="3520" y="3108"/>
              <a:ext cx="74" cy="15"/>
            </a:xfrm>
            <a:custGeom>
              <a:avLst/>
              <a:gdLst/>
              <a:ahLst/>
              <a:cxnLst>
                <a:cxn ang="0">
                  <a:pos x="80" y="8"/>
                </a:cxn>
                <a:cxn ang="0">
                  <a:pos x="22" y="15"/>
                </a:cxn>
                <a:cxn ang="0">
                  <a:pos x="0" y="0"/>
                </a:cxn>
              </a:cxnLst>
              <a:rect l="0" t="0" r="r" b="b"/>
              <a:pathLst>
                <a:path w="81" h="16">
                  <a:moveTo>
                    <a:pt x="80" y="8"/>
                  </a:moveTo>
                  <a:lnTo>
                    <a:pt x="22" y="15"/>
                  </a:lnTo>
                  <a:lnTo>
                    <a:pt x="0" y="0"/>
                  </a:lnTo>
                </a:path>
              </a:pathLst>
            </a:custGeom>
            <a:noFill/>
            <a:ln w="12700" cap="rnd" cmpd="sng">
              <a:solidFill>
                <a:srgbClr val="8F8F8F"/>
              </a:solidFill>
              <a:prstDash val="solid"/>
              <a:round/>
              <a:headEnd type="none" w="sm" len="sm"/>
              <a:tailEnd type="none" w="sm" len="sm"/>
            </a:ln>
            <a:effectLst/>
          </p:spPr>
          <p:txBody>
            <a:bodyPr/>
            <a:lstStyle/>
            <a:p>
              <a:pPr>
                <a:defRPr/>
              </a:pPr>
              <a:endParaRPr lang="en-US">
                <a:latin typeface="+mn-lt"/>
              </a:endParaRPr>
            </a:p>
          </p:txBody>
        </p:sp>
        <p:sp>
          <p:nvSpPr>
            <p:cNvPr id="86" name="Freeform 1188"/>
            <p:cNvSpPr>
              <a:spLocks/>
            </p:cNvSpPr>
            <p:nvPr/>
          </p:nvSpPr>
          <p:spPr bwMode="auto">
            <a:xfrm>
              <a:off x="3557" y="3122"/>
              <a:ext cx="106" cy="26"/>
            </a:xfrm>
            <a:custGeom>
              <a:avLst/>
              <a:gdLst/>
              <a:ahLst/>
              <a:cxnLst>
                <a:cxn ang="0">
                  <a:pos x="71" y="0"/>
                </a:cxn>
                <a:cxn ang="0">
                  <a:pos x="0" y="4"/>
                </a:cxn>
                <a:cxn ang="0">
                  <a:pos x="35" y="27"/>
                </a:cxn>
                <a:cxn ang="0">
                  <a:pos x="114" y="22"/>
                </a:cxn>
              </a:cxnLst>
              <a:rect l="0" t="0" r="r" b="b"/>
              <a:pathLst>
                <a:path w="115" h="28">
                  <a:moveTo>
                    <a:pt x="71" y="0"/>
                  </a:moveTo>
                  <a:lnTo>
                    <a:pt x="0" y="4"/>
                  </a:lnTo>
                  <a:lnTo>
                    <a:pt x="35" y="27"/>
                  </a:lnTo>
                  <a:lnTo>
                    <a:pt x="114" y="22"/>
                  </a:lnTo>
                </a:path>
              </a:pathLst>
            </a:custGeom>
            <a:noFill/>
            <a:ln w="12700" cap="rnd" cmpd="sng">
              <a:solidFill>
                <a:srgbClr val="000000"/>
              </a:solidFill>
              <a:prstDash val="solid"/>
              <a:round/>
              <a:headEnd type="none" w="sm" len="sm"/>
              <a:tailEnd type="none" w="sm" len="sm"/>
            </a:ln>
            <a:effectLst/>
          </p:spPr>
          <p:txBody>
            <a:bodyPr/>
            <a:lstStyle/>
            <a:p>
              <a:pPr>
                <a:defRPr/>
              </a:pPr>
              <a:endParaRPr lang="en-US">
                <a:latin typeface="+mn-lt"/>
              </a:endParaRPr>
            </a:p>
          </p:txBody>
        </p:sp>
        <p:sp>
          <p:nvSpPr>
            <p:cNvPr id="87" name="Freeform 1189"/>
            <p:cNvSpPr>
              <a:spLocks/>
            </p:cNvSpPr>
            <p:nvPr/>
          </p:nvSpPr>
          <p:spPr bwMode="auto">
            <a:xfrm>
              <a:off x="3552" y="3122"/>
              <a:ext cx="114" cy="27"/>
            </a:xfrm>
            <a:custGeom>
              <a:avLst/>
              <a:gdLst/>
              <a:ahLst/>
              <a:cxnLst>
                <a:cxn ang="0">
                  <a:pos x="71" y="0"/>
                </a:cxn>
                <a:cxn ang="0">
                  <a:pos x="0" y="4"/>
                </a:cxn>
                <a:cxn ang="0">
                  <a:pos x="36" y="28"/>
                </a:cxn>
                <a:cxn ang="0">
                  <a:pos x="123" y="24"/>
                </a:cxn>
              </a:cxnLst>
              <a:rect l="0" t="0" r="r" b="b"/>
              <a:pathLst>
                <a:path w="124" h="29">
                  <a:moveTo>
                    <a:pt x="71" y="0"/>
                  </a:moveTo>
                  <a:lnTo>
                    <a:pt x="0" y="4"/>
                  </a:lnTo>
                  <a:lnTo>
                    <a:pt x="36" y="28"/>
                  </a:lnTo>
                  <a:lnTo>
                    <a:pt x="123" y="24"/>
                  </a:lnTo>
                </a:path>
              </a:pathLst>
            </a:custGeom>
            <a:noFill/>
            <a:ln w="12700" cap="rnd" cmpd="sng">
              <a:solidFill>
                <a:srgbClr val="FF1F35"/>
              </a:solidFill>
              <a:prstDash val="solid"/>
              <a:round/>
              <a:headEnd type="none" w="sm" len="sm"/>
              <a:tailEnd type="none" w="sm" len="sm"/>
            </a:ln>
            <a:effectLst/>
          </p:spPr>
          <p:txBody>
            <a:bodyPr/>
            <a:lstStyle/>
            <a:p>
              <a:pPr>
                <a:defRPr/>
              </a:pPr>
              <a:endParaRPr lang="en-US">
                <a:latin typeface="+mn-lt"/>
              </a:endParaRPr>
            </a:p>
          </p:txBody>
        </p:sp>
        <p:sp>
          <p:nvSpPr>
            <p:cNvPr id="88" name="Freeform 1190"/>
            <p:cNvSpPr>
              <a:spLocks/>
            </p:cNvSpPr>
            <p:nvPr/>
          </p:nvSpPr>
          <p:spPr bwMode="auto">
            <a:xfrm>
              <a:off x="3422" y="3048"/>
              <a:ext cx="66" cy="25"/>
            </a:xfrm>
            <a:custGeom>
              <a:avLst/>
              <a:gdLst/>
              <a:ahLst/>
              <a:cxnLst>
                <a:cxn ang="0">
                  <a:pos x="71" y="25"/>
                </a:cxn>
                <a:cxn ang="0">
                  <a:pos x="42" y="26"/>
                </a:cxn>
                <a:cxn ang="0">
                  <a:pos x="0" y="0"/>
                </a:cxn>
                <a:cxn ang="0">
                  <a:pos x="42" y="0"/>
                </a:cxn>
              </a:cxnLst>
              <a:rect l="0" t="0" r="r" b="b"/>
              <a:pathLst>
                <a:path w="72" h="27">
                  <a:moveTo>
                    <a:pt x="71" y="25"/>
                  </a:moveTo>
                  <a:lnTo>
                    <a:pt x="42" y="26"/>
                  </a:lnTo>
                  <a:lnTo>
                    <a:pt x="0" y="0"/>
                  </a:lnTo>
                  <a:lnTo>
                    <a:pt x="42" y="0"/>
                  </a:lnTo>
                </a:path>
              </a:pathLst>
            </a:custGeom>
            <a:noFill/>
            <a:ln w="12700" cap="rnd" cmpd="sng">
              <a:solidFill>
                <a:srgbClr val="8F8F8F"/>
              </a:solidFill>
              <a:prstDash val="solid"/>
              <a:round/>
              <a:headEnd type="none" w="sm" len="sm"/>
              <a:tailEnd type="none" w="sm" len="sm"/>
            </a:ln>
            <a:effectLst/>
          </p:spPr>
          <p:txBody>
            <a:bodyPr/>
            <a:lstStyle/>
            <a:p>
              <a:pPr>
                <a:defRPr/>
              </a:pPr>
              <a:endParaRPr lang="en-US">
                <a:latin typeface="+mn-lt"/>
              </a:endParaRPr>
            </a:p>
          </p:txBody>
        </p:sp>
        <p:sp>
          <p:nvSpPr>
            <p:cNvPr id="89" name="Freeform 1191"/>
            <p:cNvSpPr>
              <a:spLocks/>
            </p:cNvSpPr>
            <p:nvPr/>
          </p:nvSpPr>
          <p:spPr bwMode="auto">
            <a:xfrm>
              <a:off x="3727" y="3309"/>
              <a:ext cx="14" cy="12"/>
            </a:xfrm>
            <a:custGeom>
              <a:avLst/>
              <a:gdLst/>
              <a:ahLst/>
              <a:cxnLst>
                <a:cxn ang="0">
                  <a:pos x="0" y="12"/>
                </a:cxn>
                <a:cxn ang="0">
                  <a:pos x="14" y="12"/>
                </a:cxn>
                <a:cxn ang="0">
                  <a:pos x="14" y="0"/>
                </a:cxn>
                <a:cxn ang="0">
                  <a:pos x="0" y="0"/>
                </a:cxn>
                <a:cxn ang="0">
                  <a:pos x="0" y="12"/>
                </a:cxn>
              </a:cxnLst>
              <a:rect l="0" t="0" r="r" b="b"/>
              <a:pathLst>
                <a:path w="15" h="13">
                  <a:moveTo>
                    <a:pt x="0" y="12"/>
                  </a:moveTo>
                  <a:lnTo>
                    <a:pt x="14" y="12"/>
                  </a:lnTo>
                  <a:lnTo>
                    <a:pt x="14" y="0"/>
                  </a:lnTo>
                  <a:lnTo>
                    <a:pt x="0" y="0"/>
                  </a:lnTo>
                  <a:lnTo>
                    <a:pt x="0" y="12"/>
                  </a:lnTo>
                </a:path>
              </a:pathLst>
            </a:custGeom>
            <a:solidFill>
              <a:srgbClr val="8F8F8F"/>
            </a:solidFill>
            <a:ln w="9525" cap="rnd">
              <a:noFill/>
              <a:round/>
              <a:headEnd type="none" w="sm" len="sm"/>
              <a:tailEnd type="none" w="sm" len="sm"/>
            </a:ln>
            <a:effectLst/>
          </p:spPr>
          <p:txBody>
            <a:bodyPr/>
            <a:lstStyle/>
            <a:p>
              <a:pPr>
                <a:defRPr/>
              </a:pPr>
              <a:endParaRPr lang="en-US">
                <a:latin typeface="+mn-lt"/>
              </a:endParaRPr>
            </a:p>
          </p:txBody>
        </p:sp>
        <p:sp>
          <p:nvSpPr>
            <p:cNvPr id="90" name="Freeform 1192"/>
            <p:cNvSpPr>
              <a:spLocks/>
            </p:cNvSpPr>
            <p:nvPr/>
          </p:nvSpPr>
          <p:spPr bwMode="auto">
            <a:xfrm>
              <a:off x="3731" y="3310"/>
              <a:ext cx="13" cy="12"/>
            </a:xfrm>
            <a:custGeom>
              <a:avLst/>
              <a:gdLst/>
              <a:ahLst/>
              <a:cxnLst>
                <a:cxn ang="0">
                  <a:pos x="13" y="0"/>
                </a:cxn>
                <a:cxn ang="0">
                  <a:pos x="0" y="0"/>
                </a:cxn>
                <a:cxn ang="0">
                  <a:pos x="0" y="12"/>
                </a:cxn>
                <a:cxn ang="0">
                  <a:pos x="13" y="12"/>
                </a:cxn>
                <a:cxn ang="0">
                  <a:pos x="13" y="0"/>
                </a:cxn>
              </a:cxnLst>
              <a:rect l="0" t="0" r="r" b="b"/>
              <a:pathLst>
                <a:path w="14" h="13">
                  <a:moveTo>
                    <a:pt x="13" y="0"/>
                  </a:moveTo>
                  <a:lnTo>
                    <a:pt x="0" y="0"/>
                  </a:lnTo>
                  <a:lnTo>
                    <a:pt x="0" y="12"/>
                  </a:lnTo>
                  <a:lnTo>
                    <a:pt x="13" y="12"/>
                  </a:lnTo>
                  <a:lnTo>
                    <a:pt x="13" y="0"/>
                  </a:lnTo>
                </a:path>
              </a:pathLst>
            </a:custGeom>
            <a:noFill/>
            <a:ln w="12700" cap="rnd" cmpd="sng">
              <a:solidFill>
                <a:srgbClr val="000000"/>
              </a:solidFill>
              <a:prstDash val="solid"/>
              <a:round/>
              <a:headEnd type="none" w="sm" len="sm"/>
              <a:tailEnd type="none" w="sm" len="sm"/>
            </a:ln>
            <a:effectLst/>
          </p:spPr>
          <p:txBody>
            <a:bodyPr/>
            <a:lstStyle/>
            <a:p>
              <a:pPr>
                <a:defRPr/>
              </a:pPr>
              <a:endParaRPr lang="en-US">
                <a:latin typeface="+mn-lt"/>
              </a:endParaRPr>
            </a:p>
          </p:txBody>
        </p:sp>
        <p:sp>
          <p:nvSpPr>
            <p:cNvPr id="91" name="Freeform 1193"/>
            <p:cNvSpPr>
              <a:spLocks/>
            </p:cNvSpPr>
            <p:nvPr/>
          </p:nvSpPr>
          <p:spPr bwMode="auto">
            <a:xfrm>
              <a:off x="3743" y="3306"/>
              <a:ext cx="14" cy="12"/>
            </a:xfrm>
            <a:custGeom>
              <a:avLst/>
              <a:gdLst/>
              <a:ahLst/>
              <a:cxnLst>
                <a:cxn ang="0">
                  <a:pos x="0" y="0"/>
                </a:cxn>
                <a:cxn ang="0">
                  <a:pos x="14" y="0"/>
                </a:cxn>
                <a:cxn ang="0">
                  <a:pos x="14" y="12"/>
                </a:cxn>
                <a:cxn ang="0">
                  <a:pos x="0" y="9"/>
                </a:cxn>
                <a:cxn ang="0">
                  <a:pos x="0" y="0"/>
                </a:cxn>
              </a:cxnLst>
              <a:rect l="0" t="0" r="r" b="b"/>
              <a:pathLst>
                <a:path w="15" h="13">
                  <a:moveTo>
                    <a:pt x="0" y="0"/>
                  </a:moveTo>
                  <a:lnTo>
                    <a:pt x="14" y="0"/>
                  </a:lnTo>
                  <a:lnTo>
                    <a:pt x="14" y="12"/>
                  </a:lnTo>
                  <a:lnTo>
                    <a:pt x="0" y="9"/>
                  </a:lnTo>
                  <a:lnTo>
                    <a:pt x="0" y="0"/>
                  </a:lnTo>
                </a:path>
              </a:pathLst>
            </a:custGeom>
            <a:solidFill>
              <a:srgbClr val="8F8F8F"/>
            </a:solidFill>
            <a:ln w="9525" cap="rnd">
              <a:noFill/>
              <a:round/>
              <a:headEnd type="none" w="sm" len="sm"/>
              <a:tailEnd type="none" w="sm" len="sm"/>
            </a:ln>
            <a:effectLst/>
          </p:spPr>
          <p:txBody>
            <a:bodyPr/>
            <a:lstStyle/>
            <a:p>
              <a:pPr>
                <a:defRPr/>
              </a:pPr>
              <a:endParaRPr lang="en-US">
                <a:latin typeface="+mn-lt"/>
              </a:endParaRPr>
            </a:p>
          </p:txBody>
        </p:sp>
        <p:sp>
          <p:nvSpPr>
            <p:cNvPr id="92" name="Freeform 1194"/>
            <p:cNvSpPr>
              <a:spLocks/>
            </p:cNvSpPr>
            <p:nvPr/>
          </p:nvSpPr>
          <p:spPr bwMode="auto">
            <a:xfrm>
              <a:off x="3748" y="3306"/>
              <a:ext cx="13" cy="12"/>
            </a:xfrm>
            <a:custGeom>
              <a:avLst/>
              <a:gdLst/>
              <a:ahLst/>
              <a:cxnLst>
                <a:cxn ang="0">
                  <a:pos x="13" y="0"/>
                </a:cxn>
                <a:cxn ang="0">
                  <a:pos x="0" y="0"/>
                </a:cxn>
                <a:cxn ang="0">
                  <a:pos x="0" y="12"/>
                </a:cxn>
                <a:cxn ang="0">
                  <a:pos x="13" y="10"/>
                </a:cxn>
                <a:cxn ang="0">
                  <a:pos x="13" y="0"/>
                </a:cxn>
              </a:cxnLst>
              <a:rect l="0" t="0" r="r" b="b"/>
              <a:pathLst>
                <a:path w="14" h="13">
                  <a:moveTo>
                    <a:pt x="13" y="0"/>
                  </a:moveTo>
                  <a:lnTo>
                    <a:pt x="0" y="0"/>
                  </a:lnTo>
                  <a:lnTo>
                    <a:pt x="0" y="12"/>
                  </a:lnTo>
                  <a:lnTo>
                    <a:pt x="13" y="10"/>
                  </a:lnTo>
                  <a:lnTo>
                    <a:pt x="13" y="0"/>
                  </a:lnTo>
                </a:path>
              </a:pathLst>
            </a:custGeom>
            <a:noFill/>
            <a:ln w="12700" cap="rnd" cmpd="sng">
              <a:solidFill>
                <a:srgbClr val="000000"/>
              </a:solidFill>
              <a:prstDash val="solid"/>
              <a:round/>
              <a:headEnd type="none" w="sm" len="sm"/>
              <a:tailEnd type="none" w="sm" len="sm"/>
            </a:ln>
            <a:effectLst/>
          </p:spPr>
          <p:txBody>
            <a:bodyPr/>
            <a:lstStyle/>
            <a:p>
              <a:pPr>
                <a:defRPr/>
              </a:pPr>
              <a:endParaRPr lang="en-US">
                <a:latin typeface="+mn-lt"/>
              </a:endParaRPr>
            </a:p>
          </p:txBody>
        </p:sp>
        <p:sp>
          <p:nvSpPr>
            <p:cNvPr id="93" name="Freeform 1195"/>
            <p:cNvSpPr>
              <a:spLocks/>
            </p:cNvSpPr>
            <p:nvPr/>
          </p:nvSpPr>
          <p:spPr bwMode="auto">
            <a:xfrm>
              <a:off x="3825" y="3289"/>
              <a:ext cx="14" cy="1"/>
            </a:xfrm>
            <a:custGeom>
              <a:avLst/>
              <a:gdLst/>
              <a:ahLst/>
              <a:cxnLst>
                <a:cxn ang="0">
                  <a:pos x="14" y="0"/>
                </a:cxn>
                <a:cxn ang="0">
                  <a:pos x="5" y="0"/>
                </a:cxn>
                <a:cxn ang="0">
                  <a:pos x="0" y="0"/>
                </a:cxn>
                <a:cxn ang="0">
                  <a:pos x="5" y="0"/>
                </a:cxn>
                <a:cxn ang="0">
                  <a:pos x="14" y="0"/>
                </a:cxn>
              </a:cxnLst>
              <a:rect l="0" t="0" r="r" b="b"/>
              <a:pathLst>
                <a:path w="15" h="1">
                  <a:moveTo>
                    <a:pt x="14" y="0"/>
                  </a:moveTo>
                  <a:lnTo>
                    <a:pt x="5" y="0"/>
                  </a:lnTo>
                  <a:lnTo>
                    <a:pt x="0" y="0"/>
                  </a:lnTo>
                  <a:lnTo>
                    <a:pt x="5" y="0"/>
                  </a:lnTo>
                  <a:lnTo>
                    <a:pt x="14" y="0"/>
                  </a:lnTo>
                </a:path>
              </a:pathLst>
            </a:custGeom>
            <a:solidFill>
              <a:srgbClr val="FFFF35"/>
            </a:solidFill>
            <a:ln w="9525" cap="rnd">
              <a:noFill/>
              <a:round/>
              <a:headEnd type="none" w="sm" len="sm"/>
              <a:tailEnd type="none" w="sm" len="sm"/>
            </a:ln>
            <a:effectLst/>
          </p:spPr>
          <p:txBody>
            <a:bodyPr/>
            <a:lstStyle/>
            <a:p>
              <a:pPr>
                <a:defRPr/>
              </a:pPr>
              <a:endParaRPr lang="en-US">
                <a:latin typeface="+mn-lt"/>
              </a:endParaRPr>
            </a:p>
          </p:txBody>
        </p:sp>
        <p:sp>
          <p:nvSpPr>
            <p:cNvPr id="94" name="Line 1196"/>
            <p:cNvSpPr>
              <a:spLocks noChangeShapeType="1"/>
            </p:cNvSpPr>
            <p:nvPr/>
          </p:nvSpPr>
          <p:spPr bwMode="auto">
            <a:xfrm flipH="1" flipV="1">
              <a:off x="3606" y="3176"/>
              <a:ext cx="164" cy="115"/>
            </a:xfrm>
            <a:prstGeom prst="line">
              <a:avLst/>
            </a:prstGeom>
            <a:noFill/>
            <a:ln w="12700">
              <a:solidFill>
                <a:srgbClr val="8F8F8F"/>
              </a:solidFill>
              <a:round/>
              <a:headEnd type="none" w="sm" len="sm"/>
              <a:tailEnd type="none" w="sm" len="sm"/>
            </a:ln>
            <a:effectLst/>
          </p:spPr>
          <p:txBody>
            <a:bodyPr wrap="none" anchor="ctr"/>
            <a:lstStyle/>
            <a:p>
              <a:pPr>
                <a:defRPr/>
              </a:pPr>
              <a:endParaRPr lang="en-US">
                <a:latin typeface="+mn-lt"/>
              </a:endParaRPr>
            </a:p>
          </p:txBody>
        </p:sp>
        <p:sp>
          <p:nvSpPr>
            <p:cNvPr id="95" name="Line 1197"/>
            <p:cNvSpPr>
              <a:spLocks noChangeShapeType="1"/>
            </p:cNvSpPr>
            <p:nvPr/>
          </p:nvSpPr>
          <p:spPr bwMode="auto">
            <a:xfrm flipH="1" flipV="1">
              <a:off x="3606" y="3176"/>
              <a:ext cx="166" cy="115"/>
            </a:xfrm>
            <a:prstGeom prst="line">
              <a:avLst/>
            </a:prstGeom>
            <a:noFill/>
            <a:ln w="12700">
              <a:solidFill>
                <a:srgbClr val="37605E"/>
              </a:solidFill>
              <a:round/>
              <a:headEnd type="none" w="sm" len="sm"/>
              <a:tailEnd type="none" w="sm" len="sm"/>
            </a:ln>
            <a:effectLst/>
          </p:spPr>
          <p:txBody>
            <a:bodyPr wrap="none" anchor="ctr"/>
            <a:lstStyle/>
            <a:p>
              <a:pPr>
                <a:defRPr/>
              </a:pPr>
              <a:endParaRPr lang="en-US">
                <a:latin typeface="+mn-lt"/>
              </a:endParaRPr>
            </a:p>
          </p:txBody>
        </p:sp>
        <p:sp>
          <p:nvSpPr>
            <p:cNvPr id="96" name="Freeform 1198"/>
            <p:cNvSpPr>
              <a:spLocks/>
            </p:cNvSpPr>
            <p:nvPr/>
          </p:nvSpPr>
          <p:spPr bwMode="auto">
            <a:xfrm>
              <a:off x="3596" y="3253"/>
              <a:ext cx="22" cy="12"/>
            </a:xfrm>
            <a:custGeom>
              <a:avLst/>
              <a:gdLst/>
              <a:ahLst/>
              <a:cxnLst>
                <a:cxn ang="0">
                  <a:pos x="2" y="0"/>
                </a:cxn>
                <a:cxn ang="0">
                  <a:pos x="3" y="0"/>
                </a:cxn>
                <a:cxn ang="0">
                  <a:pos x="5" y="0"/>
                </a:cxn>
                <a:cxn ang="0">
                  <a:pos x="8" y="0"/>
                </a:cxn>
                <a:cxn ang="0">
                  <a:pos x="11" y="0"/>
                </a:cxn>
                <a:cxn ang="0">
                  <a:pos x="16" y="2"/>
                </a:cxn>
                <a:cxn ang="0">
                  <a:pos x="17" y="4"/>
                </a:cxn>
                <a:cxn ang="0">
                  <a:pos x="20" y="6"/>
                </a:cxn>
                <a:cxn ang="0">
                  <a:pos x="22" y="10"/>
                </a:cxn>
                <a:cxn ang="0">
                  <a:pos x="23" y="10"/>
                </a:cxn>
                <a:cxn ang="0">
                  <a:pos x="22" y="10"/>
                </a:cxn>
                <a:cxn ang="0">
                  <a:pos x="17" y="12"/>
                </a:cxn>
                <a:cxn ang="0">
                  <a:pos x="16" y="12"/>
                </a:cxn>
                <a:cxn ang="0">
                  <a:pos x="15" y="10"/>
                </a:cxn>
                <a:cxn ang="0">
                  <a:pos x="10" y="10"/>
                </a:cxn>
                <a:cxn ang="0">
                  <a:pos x="8" y="10"/>
                </a:cxn>
                <a:cxn ang="0">
                  <a:pos x="7" y="10"/>
                </a:cxn>
                <a:cxn ang="0">
                  <a:pos x="5" y="10"/>
                </a:cxn>
                <a:cxn ang="0">
                  <a:pos x="3" y="8"/>
                </a:cxn>
                <a:cxn ang="0">
                  <a:pos x="2" y="6"/>
                </a:cxn>
                <a:cxn ang="0">
                  <a:pos x="2" y="4"/>
                </a:cxn>
                <a:cxn ang="0">
                  <a:pos x="0" y="0"/>
                </a:cxn>
                <a:cxn ang="0">
                  <a:pos x="2" y="0"/>
                </a:cxn>
              </a:cxnLst>
              <a:rect l="0" t="0" r="r" b="b"/>
              <a:pathLst>
                <a:path w="24" h="13">
                  <a:moveTo>
                    <a:pt x="2" y="0"/>
                  </a:moveTo>
                  <a:lnTo>
                    <a:pt x="3" y="0"/>
                  </a:lnTo>
                  <a:lnTo>
                    <a:pt x="5" y="0"/>
                  </a:lnTo>
                  <a:lnTo>
                    <a:pt x="8" y="0"/>
                  </a:lnTo>
                  <a:lnTo>
                    <a:pt x="11" y="0"/>
                  </a:lnTo>
                  <a:lnTo>
                    <a:pt x="16" y="2"/>
                  </a:lnTo>
                  <a:lnTo>
                    <a:pt x="17" y="4"/>
                  </a:lnTo>
                  <a:lnTo>
                    <a:pt x="20" y="6"/>
                  </a:lnTo>
                  <a:lnTo>
                    <a:pt x="22" y="10"/>
                  </a:lnTo>
                  <a:lnTo>
                    <a:pt x="23" y="10"/>
                  </a:lnTo>
                  <a:lnTo>
                    <a:pt x="22" y="10"/>
                  </a:lnTo>
                  <a:lnTo>
                    <a:pt x="17" y="12"/>
                  </a:lnTo>
                  <a:lnTo>
                    <a:pt x="16" y="12"/>
                  </a:lnTo>
                  <a:lnTo>
                    <a:pt x="15" y="10"/>
                  </a:lnTo>
                  <a:lnTo>
                    <a:pt x="10" y="10"/>
                  </a:lnTo>
                  <a:lnTo>
                    <a:pt x="8" y="10"/>
                  </a:lnTo>
                  <a:lnTo>
                    <a:pt x="7" y="10"/>
                  </a:lnTo>
                  <a:lnTo>
                    <a:pt x="5" y="10"/>
                  </a:lnTo>
                  <a:lnTo>
                    <a:pt x="3" y="8"/>
                  </a:lnTo>
                  <a:lnTo>
                    <a:pt x="2" y="6"/>
                  </a:lnTo>
                  <a:lnTo>
                    <a:pt x="2" y="4"/>
                  </a:lnTo>
                  <a:lnTo>
                    <a:pt x="0" y="0"/>
                  </a:lnTo>
                  <a:lnTo>
                    <a:pt x="2" y="0"/>
                  </a:lnTo>
                </a:path>
              </a:pathLst>
            </a:custGeom>
            <a:solidFill>
              <a:srgbClr val="4F4F4F"/>
            </a:solidFill>
            <a:ln w="9525" cap="rnd">
              <a:noFill/>
              <a:round/>
              <a:headEnd type="none" w="sm" len="sm"/>
              <a:tailEnd type="none" w="sm" len="sm"/>
            </a:ln>
            <a:effectLst/>
          </p:spPr>
          <p:txBody>
            <a:bodyPr/>
            <a:lstStyle/>
            <a:p>
              <a:pPr>
                <a:defRPr/>
              </a:pPr>
              <a:endParaRPr lang="en-US">
                <a:latin typeface="+mn-lt"/>
              </a:endParaRPr>
            </a:p>
          </p:txBody>
        </p:sp>
      </p:grpSp>
      <p:grpSp>
        <p:nvGrpSpPr>
          <p:cNvPr id="97" name="Group 1201"/>
          <p:cNvGrpSpPr>
            <a:grpSpLocks/>
          </p:cNvGrpSpPr>
          <p:nvPr/>
        </p:nvGrpSpPr>
        <p:grpSpPr bwMode="auto">
          <a:xfrm>
            <a:off x="4267200" y="2895600"/>
            <a:ext cx="993775" cy="914400"/>
            <a:chOff x="2577" y="576"/>
            <a:chExt cx="530" cy="486"/>
          </a:xfrm>
        </p:grpSpPr>
        <p:sp>
          <p:nvSpPr>
            <p:cNvPr id="98" name="Freeform 1202"/>
            <p:cNvSpPr>
              <a:spLocks/>
            </p:cNvSpPr>
            <p:nvPr/>
          </p:nvSpPr>
          <p:spPr bwMode="auto">
            <a:xfrm>
              <a:off x="2580" y="850"/>
              <a:ext cx="20" cy="22"/>
            </a:xfrm>
            <a:custGeom>
              <a:avLst/>
              <a:gdLst>
                <a:gd name="T0" fmla="*/ 2 w 20"/>
                <a:gd name="T1" fmla="*/ 0 h 22"/>
                <a:gd name="T2" fmla="*/ 0 w 20"/>
                <a:gd name="T3" fmla="*/ 14 h 22"/>
                <a:gd name="T4" fmla="*/ 19 w 20"/>
                <a:gd name="T5" fmla="*/ 21 h 22"/>
                <a:gd name="T6" fmla="*/ 2 w 20"/>
                <a:gd name="T7" fmla="*/ 0 h 22"/>
                <a:gd name="T8" fmla="*/ 0 60000 65536"/>
                <a:gd name="T9" fmla="*/ 0 60000 65536"/>
                <a:gd name="T10" fmla="*/ 0 60000 65536"/>
                <a:gd name="T11" fmla="*/ 0 60000 65536"/>
                <a:gd name="T12" fmla="*/ 0 w 20"/>
                <a:gd name="T13" fmla="*/ 0 h 22"/>
                <a:gd name="T14" fmla="*/ 20 w 20"/>
                <a:gd name="T15" fmla="*/ 22 h 22"/>
              </a:gdLst>
              <a:ahLst/>
              <a:cxnLst>
                <a:cxn ang="T8">
                  <a:pos x="T0" y="T1"/>
                </a:cxn>
                <a:cxn ang="T9">
                  <a:pos x="T2" y="T3"/>
                </a:cxn>
                <a:cxn ang="T10">
                  <a:pos x="T4" y="T5"/>
                </a:cxn>
                <a:cxn ang="T11">
                  <a:pos x="T6" y="T7"/>
                </a:cxn>
              </a:cxnLst>
              <a:rect l="T12" t="T13" r="T14" b="T15"/>
              <a:pathLst>
                <a:path w="20" h="22">
                  <a:moveTo>
                    <a:pt x="2" y="0"/>
                  </a:moveTo>
                  <a:lnTo>
                    <a:pt x="0" y="14"/>
                  </a:lnTo>
                  <a:lnTo>
                    <a:pt x="19" y="21"/>
                  </a:lnTo>
                  <a:lnTo>
                    <a:pt x="2" y="0"/>
                  </a:lnTo>
                </a:path>
              </a:pathLst>
            </a:custGeom>
            <a:solidFill>
              <a:srgbClr val="F3F3F3"/>
            </a:solidFill>
            <a:ln w="12700" cap="rnd">
              <a:solidFill>
                <a:schemeClr val="tx1"/>
              </a:solidFill>
              <a:round/>
              <a:headEnd/>
              <a:tailEnd/>
            </a:ln>
          </p:spPr>
          <p:txBody>
            <a:bodyPr/>
            <a:lstStyle/>
            <a:p>
              <a:endParaRPr lang="en-CA"/>
            </a:p>
          </p:txBody>
        </p:sp>
        <p:sp>
          <p:nvSpPr>
            <p:cNvPr id="99" name="Freeform 1203"/>
            <p:cNvSpPr>
              <a:spLocks/>
            </p:cNvSpPr>
            <p:nvPr/>
          </p:nvSpPr>
          <p:spPr bwMode="auto">
            <a:xfrm>
              <a:off x="2581" y="831"/>
              <a:ext cx="73" cy="42"/>
            </a:xfrm>
            <a:custGeom>
              <a:avLst/>
              <a:gdLst>
                <a:gd name="T0" fmla="*/ 0 w 73"/>
                <a:gd name="T1" fmla="*/ 21 h 42"/>
                <a:gd name="T2" fmla="*/ 4 w 73"/>
                <a:gd name="T3" fmla="*/ 0 h 42"/>
                <a:gd name="T4" fmla="*/ 72 w 73"/>
                <a:gd name="T5" fmla="*/ 41 h 42"/>
                <a:gd name="T6" fmla="*/ 20 w 73"/>
                <a:gd name="T7" fmla="*/ 31 h 42"/>
                <a:gd name="T8" fmla="*/ 0 w 73"/>
                <a:gd name="T9" fmla="*/ 21 h 42"/>
                <a:gd name="T10" fmla="*/ 0 60000 65536"/>
                <a:gd name="T11" fmla="*/ 0 60000 65536"/>
                <a:gd name="T12" fmla="*/ 0 60000 65536"/>
                <a:gd name="T13" fmla="*/ 0 60000 65536"/>
                <a:gd name="T14" fmla="*/ 0 60000 65536"/>
                <a:gd name="T15" fmla="*/ 0 w 73"/>
                <a:gd name="T16" fmla="*/ 0 h 42"/>
                <a:gd name="T17" fmla="*/ 73 w 73"/>
                <a:gd name="T18" fmla="*/ 42 h 42"/>
              </a:gdLst>
              <a:ahLst/>
              <a:cxnLst>
                <a:cxn ang="T10">
                  <a:pos x="T0" y="T1"/>
                </a:cxn>
                <a:cxn ang="T11">
                  <a:pos x="T2" y="T3"/>
                </a:cxn>
                <a:cxn ang="T12">
                  <a:pos x="T4" y="T5"/>
                </a:cxn>
                <a:cxn ang="T13">
                  <a:pos x="T6" y="T7"/>
                </a:cxn>
                <a:cxn ang="T14">
                  <a:pos x="T8" y="T9"/>
                </a:cxn>
              </a:cxnLst>
              <a:rect l="T15" t="T16" r="T17" b="T18"/>
              <a:pathLst>
                <a:path w="73" h="42">
                  <a:moveTo>
                    <a:pt x="0" y="21"/>
                  </a:moveTo>
                  <a:lnTo>
                    <a:pt x="4" y="0"/>
                  </a:lnTo>
                  <a:lnTo>
                    <a:pt x="72" y="41"/>
                  </a:lnTo>
                  <a:lnTo>
                    <a:pt x="20" y="31"/>
                  </a:lnTo>
                  <a:lnTo>
                    <a:pt x="0" y="21"/>
                  </a:lnTo>
                </a:path>
              </a:pathLst>
            </a:custGeom>
            <a:solidFill>
              <a:srgbClr val="EDEDED"/>
            </a:solidFill>
            <a:ln w="12700" cap="rnd">
              <a:solidFill>
                <a:schemeClr val="tx1"/>
              </a:solidFill>
              <a:round/>
              <a:headEnd/>
              <a:tailEnd/>
            </a:ln>
          </p:spPr>
          <p:txBody>
            <a:bodyPr/>
            <a:lstStyle/>
            <a:p>
              <a:endParaRPr lang="en-CA"/>
            </a:p>
          </p:txBody>
        </p:sp>
        <p:sp>
          <p:nvSpPr>
            <p:cNvPr id="100" name="Freeform 1204"/>
            <p:cNvSpPr>
              <a:spLocks/>
            </p:cNvSpPr>
            <p:nvPr/>
          </p:nvSpPr>
          <p:spPr bwMode="auto">
            <a:xfrm>
              <a:off x="2585" y="808"/>
              <a:ext cx="113" cy="73"/>
            </a:xfrm>
            <a:custGeom>
              <a:avLst/>
              <a:gdLst>
                <a:gd name="T0" fmla="*/ 0 w 113"/>
                <a:gd name="T1" fmla="*/ 21 h 73"/>
                <a:gd name="T2" fmla="*/ 4 w 113"/>
                <a:gd name="T3" fmla="*/ 0 h 73"/>
                <a:gd name="T4" fmla="*/ 112 w 113"/>
                <a:gd name="T5" fmla="*/ 68 h 73"/>
                <a:gd name="T6" fmla="*/ 112 w 113"/>
                <a:gd name="T7" fmla="*/ 72 h 73"/>
                <a:gd name="T8" fmla="*/ 69 w 113"/>
                <a:gd name="T9" fmla="*/ 64 h 73"/>
                <a:gd name="T10" fmla="*/ 0 w 113"/>
                <a:gd name="T11" fmla="*/ 21 h 73"/>
                <a:gd name="T12" fmla="*/ 0 60000 65536"/>
                <a:gd name="T13" fmla="*/ 0 60000 65536"/>
                <a:gd name="T14" fmla="*/ 0 60000 65536"/>
                <a:gd name="T15" fmla="*/ 0 60000 65536"/>
                <a:gd name="T16" fmla="*/ 0 60000 65536"/>
                <a:gd name="T17" fmla="*/ 0 60000 65536"/>
                <a:gd name="T18" fmla="*/ 0 w 113"/>
                <a:gd name="T19" fmla="*/ 0 h 73"/>
                <a:gd name="T20" fmla="*/ 113 w 11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113" h="73">
                  <a:moveTo>
                    <a:pt x="0" y="21"/>
                  </a:moveTo>
                  <a:lnTo>
                    <a:pt x="4" y="0"/>
                  </a:lnTo>
                  <a:lnTo>
                    <a:pt x="112" y="68"/>
                  </a:lnTo>
                  <a:lnTo>
                    <a:pt x="112" y="72"/>
                  </a:lnTo>
                  <a:lnTo>
                    <a:pt x="69" y="64"/>
                  </a:lnTo>
                  <a:lnTo>
                    <a:pt x="0" y="21"/>
                  </a:lnTo>
                </a:path>
              </a:pathLst>
            </a:custGeom>
            <a:solidFill>
              <a:srgbClr val="E6E6E6"/>
            </a:solidFill>
            <a:ln w="12700" cap="rnd">
              <a:solidFill>
                <a:schemeClr val="tx1"/>
              </a:solidFill>
              <a:round/>
              <a:headEnd/>
              <a:tailEnd/>
            </a:ln>
          </p:spPr>
          <p:txBody>
            <a:bodyPr/>
            <a:lstStyle/>
            <a:p>
              <a:endParaRPr lang="en-CA"/>
            </a:p>
          </p:txBody>
        </p:sp>
        <p:sp>
          <p:nvSpPr>
            <p:cNvPr id="101" name="Freeform 1205"/>
            <p:cNvSpPr>
              <a:spLocks/>
            </p:cNvSpPr>
            <p:nvPr/>
          </p:nvSpPr>
          <p:spPr bwMode="auto">
            <a:xfrm>
              <a:off x="2588" y="786"/>
              <a:ext cx="115" cy="89"/>
            </a:xfrm>
            <a:custGeom>
              <a:avLst/>
              <a:gdLst>
                <a:gd name="T0" fmla="*/ 0 w 115"/>
                <a:gd name="T1" fmla="*/ 21 h 89"/>
                <a:gd name="T2" fmla="*/ 4 w 115"/>
                <a:gd name="T3" fmla="*/ 0 h 89"/>
                <a:gd name="T4" fmla="*/ 114 w 115"/>
                <a:gd name="T5" fmla="*/ 67 h 89"/>
                <a:gd name="T6" fmla="*/ 109 w 115"/>
                <a:gd name="T7" fmla="*/ 88 h 89"/>
                <a:gd name="T8" fmla="*/ 0 w 115"/>
                <a:gd name="T9" fmla="*/ 21 h 89"/>
                <a:gd name="T10" fmla="*/ 0 60000 65536"/>
                <a:gd name="T11" fmla="*/ 0 60000 65536"/>
                <a:gd name="T12" fmla="*/ 0 60000 65536"/>
                <a:gd name="T13" fmla="*/ 0 60000 65536"/>
                <a:gd name="T14" fmla="*/ 0 60000 65536"/>
                <a:gd name="T15" fmla="*/ 0 w 115"/>
                <a:gd name="T16" fmla="*/ 0 h 89"/>
                <a:gd name="T17" fmla="*/ 115 w 115"/>
                <a:gd name="T18" fmla="*/ 89 h 89"/>
              </a:gdLst>
              <a:ahLst/>
              <a:cxnLst>
                <a:cxn ang="T10">
                  <a:pos x="T0" y="T1"/>
                </a:cxn>
                <a:cxn ang="T11">
                  <a:pos x="T2" y="T3"/>
                </a:cxn>
                <a:cxn ang="T12">
                  <a:pos x="T4" y="T5"/>
                </a:cxn>
                <a:cxn ang="T13">
                  <a:pos x="T6" y="T7"/>
                </a:cxn>
                <a:cxn ang="T14">
                  <a:pos x="T8" y="T9"/>
                </a:cxn>
              </a:cxnLst>
              <a:rect l="T15" t="T16" r="T17" b="T18"/>
              <a:pathLst>
                <a:path w="115" h="89">
                  <a:moveTo>
                    <a:pt x="0" y="21"/>
                  </a:moveTo>
                  <a:lnTo>
                    <a:pt x="4" y="0"/>
                  </a:lnTo>
                  <a:lnTo>
                    <a:pt x="114" y="67"/>
                  </a:lnTo>
                  <a:lnTo>
                    <a:pt x="109" y="88"/>
                  </a:lnTo>
                  <a:lnTo>
                    <a:pt x="0" y="21"/>
                  </a:lnTo>
                </a:path>
              </a:pathLst>
            </a:custGeom>
            <a:solidFill>
              <a:srgbClr val="E0E0E0"/>
            </a:solidFill>
            <a:ln w="12700" cap="rnd">
              <a:solidFill>
                <a:schemeClr val="tx1"/>
              </a:solidFill>
              <a:round/>
              <a:headEnd/>
              <a:tailEnd/>
            </a:ln>
          </p:spPr>
          <p:txBody>
            <a:bodyPr/>
            <a:lstStyle/>
            <a:p>
              <a:endParaRPr lang="en-CA"/>
            </a:p>
          </p:txBody>
        </p:sp>
        <p:sp>
          <p:nvSpPr>
            <p:cNvPr id="102" name="Freeform 1206"/>
            <p:cNvSpPr>
              <a:spLocks/>
            </p:cNvSpPr>
            <p:nvPr/>
          </p:nvSpPr>
          <p:spPr bwMode="auto">
            <a:xfrm>
              <a:off x="2592" y="764"/>
              <a:ext cx="115" cy="91"/>
            </a:xfrm>
            <a:custGeom>
              <a:avLst/>
              <a:gdLst>
                <a:gd name="T0" fmla="*/ 0 w 115"/>
                <a:gd name="T1" fmla="*/ 21 h 91"/>
                <a:gd name="T2" fmla="*/ 4 w 115"/>
                <a:gd name="T3" fmla="*/ 0 h 91"/>
                <a:gd name="T4" fmla="*/ 114 w 115"/>
                <a:gd name="T5" fmla="*/ 68 h 91"/>
                <a:gd name="T6" fmla="*/ 109 w 115"/>
                <a:gd name="T7" fmla="*/ 90 h 91"/>
                <a:gd name="T8" fmla="*/ 0 w 115"/>
                <a:gd name="T9" fmla="*/ 21 h 91"/>
                <a:gd name="T10" fmla="*/ 0 60000 65536"/>
                <a:gd name="T11" fmla="*/ 0 60000 65536"/>
                <a:gd name="T12" fmla="*/ 0 60000 65536"/>
                <a:gd name="T13" fmla="*/ 0 60000 65536"/>
                <a:gd name="T14" fmla="*/ 0 60000 65536"/>
                <a:gd name="T15" fmla="*/ 0 w 115"/>
                <a:gd name="T16" fmla="*/ 0 h 91"/>
                <a:gd name="T17" fmla="*/ 115 w 115"/>
                <a:gd name="T18" fmla="*/ 91 h 91"/>
              </a:gdLst>
              <a:ahLst/>
              <a:cxnLst>
                <a:cxn ang="T10">
                  <a:pos x="T0" y="T1"/>
                </a:cxn>
                <a:cxn ang="T11">
                  <a:pos x="T2" y="T3"/>
                </a:cxn>
                <a:cxn ang="T12">
                  <a:pos x="T4" y="T5"/>
                </a:cxn>
                <a:cxn ang="T13">
                  <a:pos x="T6" y="T7"/>
                </a:cxn>
                <a:cxn ang="T14">
                  <a:pos x="T8" y="T9"/>
                </a:cxn>
              </a:cxnLst>
              <a:rect l="T15" t="T16" r="T17" b="T18"/>
              <a:pathLst>
                <a:path w="115" h="91">
                  <a:moveTo>
                    <a:pt x="0" y="21"/>
                  </a:moveTo>
                  <a:lnTo>
                    <a:pt x="4" y="0"/>
                  </a:lnTo>
                  <a:lnTo>
                    <a:pt x="114" y="68"/>
                  </a:lnTo>
                  <a:lnTo>
                    <a:pt x="109" y="90"/>
                  </a:lnTo>
                  <a:lnTo>
                    <a:pt x="0" y="21"/>
                  </a:lnTo>
                </a:path>
              </a:pathLst>
            </a:custGeom>
            <a:solidFill>
              <a:srgbClr val="DADADA"/>
            </a:solidFill>
            <a:ln w="12700" cap="rnd">
              <a:solidFill>
                <a:schemeClr val="tx1"/>
              </a:solidFill>
              <a:round/>
              <a:headEnd/>
              <a:tailEnd/>
            </a:ln>
          </p:spPr>
          <p:txBody>
            <a:bodyPr/>
            <a:lstStyle/>
            <a:p>
              <a:endParaRPr lang="en-CA"/>
            </a:p>
          </p:txBody>
        </p:sp>
        <p:sp>
          <p:nvSpPr>
            <p:cNvPr id="103" name="Freeform 1207"/>
            <p:cNvSpPr>
              <a:spLocks/>
            </p:cNvSpPr>
            <p:nvPr/>
          </p:nvSpPr>
          <p:spPr bwMode="auto">
            <a:xfrm>
              <a:off x="2595" y="743"/>
              <a:ext cx="115" cy="91"/>
            </a:xfrm>
            <a:custGeom>
              <a:avLst/>
              <a:gdLst>
                <a:gd name="T0" fmla="*/ 0 w 115"/>
                <a:gd name="T1" fmla="*/ 21 h 91"/>
                <a:gd name="T2" fmla="*/ 4 w 115"/>
                <a:gd name="T3" fmla="*/ 0 h 91"/>
                <a:gd name="T4" fmla="*/ 114 w 115"/>
                <a:gd name="T5" fmla="*/ 68 h 91"/>
                <a:gd name="T6" fmla="*/ 109 w 115"/>
                <a:gd name="T7" fmla="*/ 90 h 91"/>
                <a:gd name="T8" fmla="*/ 0 w 115"/>
                <a:gd name="T9" fmla="*/ 21 h 91"/>
                <a:gd name="T10" fmla="*/ 0 60000 65536"/>
                <a:gd name="T11" fmla="*/ 0 60000 65536"/>
                <a:gd name="T12" fmla="*/ 0 60000 65536"/>
                <a:gd name="T13" fmla="*/ 0 60000 65536"/>
                <a:gd name="T14" fmla="*/ 0 60000 65536"/>
                <a:gd name="T15" fmla="*/ 0 w 115"/>
                <a:gd name="T16" fmla="*/ 0 h 91"/>
                <a:gd name="T17" fmla="*/ 115 w 115"/>
                <a:gd name="T18" fmla="*/ 91 h 91"/>
              </a:gdLst>
              <a:ahLst/>
              <a:cxnLst>
                <a:cxn ang="T10">
                  <a:pos x="T0" y="T1"/>
                </a:cxn>
                <a:cxn ang="T11">
                  <a:pos x="T2" y="T3"/>
                </a:cxn>
                <a:cxn ang="T12">
                  <a:pos x="T4" y="T5"/>
                </a:cxn>
                <a:cxn ang="T13">
                  <a:pos x="T6" y="T7"/>
                </a:cxn>
                <a:cxn ang="T14">
                  <a:pos x="T8" y="T9"/>
                </a:cxn>
              </a:cxnLst>
              <a:rect l="T15" t="T16" r="T17" b="T18"/>
              <a:pathLst>
                <a:path w="115" h="91">
                  <a:moveTo>
                    <a:pt x="0" y="21"/>
                  </a:moveTo>
                  <a:lnTo>
                    <a:pt x="4" y="0"/>
                  </a:lnTo>
                  <a:lnTo>
                    <a:pt x="114" y="68"/>
                  </a:lnTo>
                  <a:lnTo>
                    <a:pt x="109" y="90"/>
                  </a:lnTo>
                  <a:lnTo>
                    <a:pt x="0" y="21"/>
                  </a:lnTo>
                </a:path>
              </a:pathLst>
            </a:custGeom>
            <a:solidFill>
              <a:srgbClr val="D3D3D3"/>
            </a:solidFill>
            <a:ln w="12700" cap="rnd">
              <a:solidFill>
                <a:schemeClr val="tx1"/>
              </a:solidFill>
              <a:round/>
              <a:headEnd/>
              <a:tailEnd/>
            </a:ln>
          </p:spPr>
          <p:txBody>
            <a:bodyPr/>
            <a:lstStyle/>
            <a:p>
              <a:endParaRPr lang="en-CA"/>
            </a:p>
          </p:txBody>
        </p:sp>
        <p:sp>
          <p:nvSpPr>
            <p:cNvPr id="104" name="Freeform 1208"/>
            <p:cNvSpPr>
              <a:spLocks/>
            </p:cNvSpPr>
            <p:nvPr/>
          </p:nvSpPr>
          <p:spPr bwMode="auto">
            <a:xfrm>
              <a:off x="2599" y="723"/>
              <a:ext cx="115" cy="88"/>
            </a:xfrm>
            <a:custGeom>
              <a:avLst/>
              <a:gdLst>
                <a:gd name="T0" fmla="*/ 0 w 115"/>
                <a:gd name="T1" fmla="*/ 20 h 88"/>
                <a:gd name="T2" fmla="*/ 3 w 115"/>
                <a:gd name="T3" fmla="*/ 0 h 88"/>
                <a:gd name="T4" fmla="*/ 114 w 115"/>
                <a:gd name="T5" fmla="*/ 66 h 88"/>
                <a:gd name="T6" fmla="*/ 109 w 115"/>
                <a:gd name="T7" fmla="*/ 87 h 88"/>
                <a:gd name="T8" fmla="*/ 0 w 115"/>
                <a:gd name="T9" fmla="*/ 20 h 88"/>
                <a:gd name="T10" fmla="*/ 0 60000 65536"/>
                <a:gd name="T11" fmla="*/ 0 60000 65536"/>
                <a:gd name="T12" fmla="*/ 0 60000 65536"/>
                <a:gd name="T13" fmla="*/ 0 60000 65536"/>
                <a:gd name="T14" fmla="*/ 0 60000 65536"/>
                <a:gd name="T15" fmla="*/ 0 w 115"/>
                <a:gd name="T16" fmla="*/ 0 h 88"/>
                <a:gd name="T17" fmla="*/ 115 w 115"/>
                <a:gd name="T18" fmla="*/ 88 h 88"/>
              </a:gdLst>
              <a:ahLst/>
              <a:cxnLst>
                <a:cxn ang="T10">
                  <a:pos x="T0" y="T1"/>
                </a:cxn>
                <a:cxn ang="T11">
                  <a:pos x="T2" y="T3"/>
                </a:cxn>
                <a:cxn ang="T12">
                  <a:pos x="T4" y="T5"/>
                </a:cxn>
                <a:cxn ang="T13">
                  <a:pos x="T6" y="T7"/>
                </a:cxn>
                <a:cxn ang="T14">
                  <a:pos x="T8" y="T9"/>
                </a:cxn>
              </a:cxnLst>
              <a:rect l="T15" t="T16" r="T17" b="T18"/>
              <a:pathLst>
                <a:path w="115" h="88">
                  <a:moveTo>
                    <a:pt x="0" y="20"/>
                  </a:moveTo>
                  <a:lnTo>
                    <a:pt x="3" y="0"/>
                  </a:lnTo>
                  <a:lnTo>
                    <a:pt x="114" y="66"/>
                  </a:lnTo>
                  <a:lnTo>
                    <a:pt x="109" y="87"/>
                  </a:lnTo>
                  <a:lnTo>
                    <a:pt x="0" y="20"/>
                  </a:lnTo>
                </a:path>
              </a:pathLst>
            </a:custGeom>
            <a:solidFill>
              <a:srgbClr val="CDCDCD"/>
            </a:solidFill>
            <a:ln w="12700" cap="rnd">
              <a:solidFill>
                <a:schemeClr val="tx1"/>
              </a:solidFill>
              <a:round/>
              <a:headEnd/>
              <a:tailEnd/>
            </a:ln>
          </p:spPr>
          <p:txBody>
            <a:bodyPr/>
            <a:lstStyle/>
            <a:p>
              <a:endParaRPr lang="en-CA"/>
            </a:p>
          </p:txBody>
        </p:sp>
        <p:sp>
          <p:nvSpPr>
            <p:cNvPr id="105" name="Freeform 1209"/>
            <p:cNvSpPr>
              <a:spLocks/>
            </p:cNvSpPr>
            <p:nvPr/>
          </p:nvSpPr>
          <p:spPr bwMode="auto">
            <a:xfrm>
              <a:off x="2603" y="699"/>
              <a:ext cx="114" cy="90"/>
            </a:xfrm>
            <a:custGeom>
              <a:avLst/>
              <a:gdLst>
                <a:gd name="T0" fmla="*/ 0 w 114"/>
                <a:gd name="T1" fmla="*/ 23 h 90"/>
                <a:gd name="T2" fmla="*/ 4 w 114"/>
                <a:gd name="T3" fmla="*/ 0 h 90"/>
                <a:gd name="T4" fmla="*/ 113 w 114"/>
                <a:gd name="T5" fmla="*/ 68 h 90"/>
                <a:gd name="T6" fmla="*/ 107 w 114"/>
                <a:gd name="T7" fmla="*/ 89 h 90"/>
                <a:gd name="T8" fmla="*/ 0 w 114"/>
                <a:gd name="T9" fmla="*/ 23 h 90"/>
                <a:gd name="T10" fmla="*/ 0 60000 65536"/>
                <a:gd name="T11" fmla="*/ 0 60000 65536"/>
                <a:gd name="T12" fmla="*/ 0 60000 65536"/>
                <a:gd name="T13" fmla="*/ 0 60000 65536"/>
                <a:gd name="T14" fmla="*/ 0 60000 65536"/>
                <a:gd name="T15" fmla="*/ 0 w 114"/>
                <a:gd name="T16" fmla="*/ 0 h 90"/>
                <a:gd name="T17" fmla="*/ 114 w 114"/>
                <a:gd name="T18" fmla="*/ 90 h 90"/>
              </a:gdLst>
              <a:ahLst/>
              <a:cxnLst>
                <a:cxn ang="T10">
                  <a:pos x="T0" y="T1"/>
                </a:cxn>
                <a:cxn ang="T11">
                  <a:pos x="T2" y="T3"/>
                </a:cxn>
                <a:cxn ang="T12">
                  <a:pos x="T4" y="T5"/>
                </a:cxn>
                <a:cxn ang="T13">
                  <a:pos x="T6" y="T7"/>
                </a:cxn>
                <a:cxn ang="T14">
                  <a:pos x="T8" y="T9"/>
                </a:cxn>
              </a:cxnLst>
              <a:rect l="T15" t="T16" r="T17" b="T18"/>
              <a:pathLst>
                <a:path w="114" h="90">
                  <a:moveTo>
                    <a:pt x="0" y="23"/>
                  </a:moveTo>
                  <a:lnTo>
                    <a:pt x="4" y="0"/>
                  </a:lnTo>
                  <a:lnTo>
                    <a:pt x="113" y="68"/>
                  </a:lnTo>
                  <a:lnTo>
                    <a:pt x="107" y="89"/>
                  </a:lnTo>
                  <a:lnTo>
                    <a:pt x="0" y="23"/>
                  </a:lnTo>
                </a:path>
              </a:pathLst>
            </a:custGeom>
            <a:solidFill>
              <a:srgbClr val="C7C7C7"/>
            </a:solidFill>
            <a:ln w="12700" cap="rnd">
              <a:solidFill>
                <a:schemeClr val="tx1"/>
              </a:solidFill>
              <a:round/>
              <a:headEnd/>
              <a:tailEnd/>
            </a:ln>
          </p:spPr>
          <p:txBody>
            <a:bodyPr/>
            <a:lstStyle/>
            <a:p>
              <a:endParaRPr lang="en-CA"/>
            </a:p>
          </p:txBody>
        </p:sp>
        <p:sp>
          <p:nvSpPr>
            <p:cNvPr id="106" name="Freeform 1210"/>
            <p:cNvSpPr>
              <a:spLocks/>
            </p:cNvSpPr>
            <p:nvPr/>
          </p:nvSpPr>
          <p:spPr bwMode="auto">
            <a:xfrm>
              <a:off x="2607" y="678"/>
              <a:ext cx="115" cy="91"/>
            </a:xfrm>
            <a:custGeom>
              <a:avLst/>
              <a:gdLst>
                <a:gd name="T0" fmla="*/ 0 w 115"/>
                <a:gd name="T1" fmla="*/ 21 h 91"/>
                <a:gd name="T2" fmla="*/ 4 w 115"/>
                <a:gd name="T3" fmla="*/ 0 h 91"/>
                <a:gd name="T4" fmla="*/ 114 w 115"/>
                <a:gd name="T5" fmla="*/ 68 h 91"/>
                <a:gd name="T6" fmla="*/ 109 w 115"/>
                <a:gd name="T7" fmla="*/ 90 h 91"/>
                <a:gd name="T8" fmla="*/ 0 w 115"/>
                <a:gd name="T9" fmla="*/ 21 h 91"/>
                <a:gd name="T10" fmla="*/ 0 60000 65536"/>
                <a:gd name="T11" fmla="*/ 0 60000 65536"/>
                <a:gd name="T12" fmla="*/ 0 60000 65536"/>
                <a:gd name="T13" fmla="*/ 0 60000 65536"/>
                <a:gd name="T14" fmla="*/ 0 60000 65536"/>
                <a:gd name="T15" fmla="*/ 0 w 115"/>
                <a:gd name="T16" fmla="*/ 0 h 91"/>
                <a:gd name="T17" fmla="*/ 115 w 115"/>
                <a:gd name="T18" fmla="*/ 91 h 91"/>
              </a:gdLst>
              <a:ahLst/>
              <a:cxnLst>
                <a:cxn ang="T10">
                  <a:pos x="T0" y="T1"/>
                </a:cxn>
                <a:cxn ang="T11">
                  <a:pos x="T2" y="T3"/>
                </a:cxn>
                <a:cxn ang="T12">
                  <a:pos x="T4" y="T5"/>
                </a:cxn>
                <a:cxn ang="T13">
                  <a:pos x="T6" y="T7"/>
                </a:cxn>
                <a:cxn ang="T14">
                  <a:pos x="T8" y="T9"/>
                </a:cxn>
              </a:cxnLst>
              <a:rect l="T15" t="T16" r="T17" b="T18"/>
              <a:pathLst>
                <a:path w="115" h="91">
                  <a:moveTo>
                    <a:pt x="0" y="21"/>
                  </a:moveTo>
                  <a:lnTo>
                    <a:pt x="4" y="0"/>
                  </a:lnTo>
                  <a:lnTo>
                    <a:pt x="114" y="68"/>
                  </a:lnTo>
                  <a:lnTo>
                    <a:pt x="109" y="90"/>
                  </a:lnTo>
                  <a:lnTo>
                    <a:pt x="0" y="21"/>
                  </a:lnTo>
                </a:path>
              </a:pathLst>
            </a:custGeom>
            <a:solidFill>
              <a:srgbClr val="C0C0C0"/>
            </a:solidFill>
            <a:ln w="12700" cap="rnd">
              <a:solidFill>
                <a:schemeClr val="tx1"/>
              </a:solidFill>
              <a:round/>
              <a:headEnd/>
              <a:tailEnd/>
            </a:ln>
          </p:spPr>
          <p:txBody>
            <a:bodyPr/>
            <a:lstStyle/>
            <a:p>
              <a:endParaRPr lang="en-CA"/>
            </a:p>
          </p:txBody>
        </p:sp>
        <p:sp>
          <p:nvSpPr>
            <p:cNvPr id="107" name="Freeform 1211"/>
            <p:cNvSpPr>
              <a:spLocks/>
            </p:cNvSpPr>
            <p:nvPr/>
          </p:nvSpPr>
          <p:spPr bwMode="auto">
            <a:xfrm>
              <a:off x="2611" y="656"/>
              <a:ext cx="114" cy="90"/>
            </a:xfrm>
            <a:custGeom>
              <a:avLst/>
              <a:gdLst>
                <a:gd name="T0" fmla="*/ 0 w 114"/>
                <a:gd name="T1" fmla="*/ 21 h 90"/>
                <a:gd name="T2" fmla="*/ 4 w 114"/>
                <a:gd name="T3" fmla="*/ 0 h 90"/>
                <a:gd name="T4" fmla="*/ 113 w 114"/>
                <a:gd name="T5" fmla="*/ 67 h 90"/>
                <a:gd name="T6" fmla="*/ 108 w 114"/>
                <a:gd name="T7" fmla="*/ 89 h 90"/>
                <a:gd name="T8" fmla="*/ 0 w 114"/>
                <a:gd name="T9" fmla="*/ 21 h 90"/>
                <a:gd name="T10" fmla="*/ 0 60000 65536"/>
                <a:gd name="T11" fmla="*/ 0 60000 65536"/>
                <a:gd name="T12" fmla="*/ 0 60000 65536"/>
                <a:gd name="T13" fmla="*/ 0 60000 65536"/>
                <a:gd name="T14" fmla="*/ 0 60000 65536"/>
                <a:gd name="T15" fmla="*/ 0 w 114"/>
                <a:gd name="T16" fmla="*/ 0 h 90"/>
                <a:gd name="T17" fmla="*/ 114 w 114"/>
                <a:gd name="T18" fmla="*/ 90 h 90"/>
              </a:gdLst>
              <a:ahLst/>
              <a:cxnLst>
                <a:cxn ang="T10">
                  <a:pos x="T0" y="T1"/>
                </a:cxn>
                <a:cxn ang="T11">
                  <a:pos x="T2" y="T3"/>
                </a:cxn>
                <a:cxn ang="T12">
                  <a:pos x="T4" y="T5"/>
                </a:cxn>
                <a:cxn ang="T13">
                  <a:pos x="T6" y="T7"/>
                </a:cxn>
                <a:cxn ang="T14">
                  <a:pos x="T8" y="T9"/>
                </a:cxn>
              </a:cxnLst>
              <a:rect l="T15" t="T16" r="T17" b="T18"/>
              <a:pathLst>
                <a:path w="114" h="90">
                  <a:moveTo>
                    <a:pt x="0" y="21"/>
                  </a:moveTo>
                  <a:lnTo>
                    <a:pt x="4" y="0"/>
                  </a:lnTo>
                  <a:lnTo>
                    <a:pt x="113" y="67"/>
                  </a:lnTo>
                  <a:lnTo>
                    <a:pt x="108" y="89"/>
                  </a:lnTo>
                  <a:lnTo>
                    <a:pt x="0" y="21"/>
                  </a:lnTo>
                </a:path>
              </a:pathLst>
            </a:custGeom>
            <a:solidFill>
              <a:srgbClr val="BABABA"/>
            </a:solidFill>
            <a:ln w="12700" cap="rnd">
              <a:solidFill>
                <a:schemeClr val="tx1"/>
              </a:solidFill>
              <a:round/>
              <a:headEnd/>
              <a:tailEnd/>
            </a:ln>
          </p:spPr>
          <p:txBody>
            <a:bodyPr/>
            <a:lstStyle/>
            <a:p>
              <a:endParaRPr lang="en-CA"/>
            </a:p>
          </p:txBody>
        </p:sp>
        <p:sp>
          <p:nvSpPr>
            <p:cNvPr id="108" name="Freeform 1212"/>
            <p:cNvSpPr>
              <a:spLocks/>
            </p:cNvSpPr>
            <p:nvPr/>
          </p:nvSpPr>
          <p:spPr bwMode="auto">
            <a:xfrm>
              <a:off x="2615" y="637"/>
              <a:ext cx="113" cy="88"/>
            </a:xfrm>
            <a:custGeom>
              <a:avLst/>
              <a:gdLst>
                <a:gd name="T0" fmla="*/ 0 w 113"/>
                <a:gd name="T1" fmla="*/ 21 h 88"/>
                <a:gd name="T2" fmla="*/ 4 w 113"/>
                <a:gd name="T3" fmla="*/ 0 h 88"/>
                <a:gd name="T4" fmla="*/ 112 w 113"/>
                <a:gd name="T5" fmla="*/ 65 h 88"/>
                <a:gd name="T6" fmla="*/ 107 w 113"/>
                <a:gd name="T7" fmla="*/ 87 h 88"/>
                <a:gd name="T8" fmla="*/ 0 w 113"/>
                <a:gd name="T9" fmla="*/ 21 h 88"/>
                <a:gd name="T10" fmla="*/ 0 60000 65536"/>
                <a:gd name="T11" fmla="*/ 0 60000 65536"/>
                <a:gd name="T12" fmla="*/ 0 60000 65536"/>
                <a:gd name="T13" fmla="*/ 0 60000 65536"/>
                <a:gd name="T14" fmla="*/ 0 60000 65536"/>
                <a:gd name="T15" fmla="*/ 0 w 113"/>
                <a:gd name="T16" fmla="*/ 0 h 88"/>
                <a:gd name="T17" fmla="*/ 113 w 113"/>
                <a:gd name="T18" fmla="*/ 88 h 88"/>
              </a:gdLst>
              <a:ahLst/>
              <a:cxnLst>
                <a:cxn ang="T10">
                  <a:pos x="T0" y="T1"/>
                </a:cxn>
                <a:cxn ang="T11">
                  <a:pos x="T2" y="T3"/>
                </a:cxn>
                <a:cxn ang="T12">
                  <a:pos x="T4" y="T5"/>
                </a:cxn>
                <a:cxn ang="T13">
                  <a:pos x="T6" y="T7"/>
                </a:cxn>
                <a:cxn ang="T14">
                  <a:pos x="T8" y="T9"/>
                </a:cxn>
              </a:cxnLst>
              <a:rect l="T15" t="T16" r="T17" b="T18"/>
              <a:pathLst>
                <a:path w="113" h="88">
                  <a:moveTo>
                    <a:pt x="0" y="21"/>
                  </a:moveTo>
                  <a:lnTo>
                    <a:pt x="4" y="0"/>
                  </a:lnTo>
                  <a:lnTo>
                    <a:pt x="112" y="65"/>
                  </a:lnTo>
                  <a:lnTo>
                    <a:pt x="107" y="87"/>
                  </a:lnTo>
                  <a:lnTo>
                    <a:pt x="0" y="21"/>
                  </a:lnTo>
                </a:path>
              </a:pathLst>
            </a:custGeom>
            <a:solidFill>
              <a:srgbClr val="B4B4B4"/>
            </a:solidFill>
            <a:ln w="12700" cap="rnd">
              <a:solidFill>
                <a:schemeClr val="tx1"/>
              </a:solidFill>
              <a:round/>
              <a:headEnd/>
              <a:tailEnd/>
            </a:ln>
          </p:spPr>
          <p:txBody>
            <a:bodyPr/>
            <a:lstStyle/>
            <a:p>
              <a:endParaRPr lang="en-CA"/>
            </a:p>
          </p:txBody>
        </p:sp>
        <p:sp>
          <p:nvSpPr>
            <p:cNvPr id="109" name="Freeform 1213"/>
            <p:cNvSpPr>
              <a:spLocks/>
            </p:cNvSpPr>
            <p:nvPr/>
          </p:nvSpPr>
          <p:spPr bwMode="auto">
            <a:xfrm>
              <a:off x="2617" y="615"/>
              <a:ext cx="115" cy="87"/>
            </a:xfrm>
            <a:custGeom>
              <a:avLst/>
              <a:gdLst>
                <a:gd name="T0" fmla="*/ 0 w 115"/>
                <a:gd name="T1" fmla="*/ 20 h 87"/>
                <a:gd name="T2" fmla="*/ 4 w 115"/>
                <a:gd name="T3" fmla="*/ 0 h 87"/>
                <a:gd name="T4" fmla="*/ 114 w 115"/>
                <a:gd name="T5" fmla="*/ 65 h 87"/>
                <a:gd name="T6" fmla="*/ 110 w 115"/>
                <a:gd name="T7" fmla="*/ 86 h 87"/>
                <a:gd name="T8" fmla="*/ 0 w 115"/>
                <a:gd name="T9" fmla="*/ 20 h 87"/>
                <a:gd name="T10" fmla="*/ 0 60000 65536"/>
                <a:gd name="T11" fmla="*/ 0 60000 65536"/>
                <a:gd name="T12" fmla="*/ 0 60000 65536"/>
                <a:gd name="T13" fmla="*/ 0 60000 65536"/>
                <a:gd name="T14" fmla="*/ 0 60000 65536"/>
                <a:gd name="T15" fmla="*/ 0 w 115"/>
                <a:gd name="T16" fmla="*/ 0 h 87"/>
                <a:gd name="T17" fmla="*/ 115 w 115"/>
                <a:gd name="T18" fmla="*/ 87 h 87"/>
              </a:gdLst>
              <a:ahLst/>
              <a:cxnLst>
                <a:cxn ang="T10">
                  <a:pos x="T0" y="T1"/>
                </a:cxn>
                <a:cxn ang="T11">
                  <a:pos x="T2" y="T3"/>
                </a:cxn>
                <a:cxn ang="T12">
                  <a:pos x="T4" y="T5"/>
                </a:cxn>
                <a:cxn ang="T13">
                  <a:pos x="T6" y="T7"/>
                </a:cxn>
                <a:cxn ang="T14">
                  <a:pos x="T8" y="T9"/>
                </a:cxn>
              </a:cxnLst>
              <a:rect l="T15" t="T16" r="T17" b="T18"/>
              <a:pathLst>
                <a:path w="115" h="87">
                  <a:moveTo>
                    <a:pt x="0" y="20"/>
                  </a:moveTo>
                  <a:lnTo>
                    <a:pt x="4" y="0"/>
                  </a:lnTo>
                  <a:lnTo>
                    <a:pt x="114" y="65"/>
                  </a:lnTo>
                  <a:lnTo>
                    <a:pt x="110" y="86"/>
                  </a:lnTo>
                  <a:lnTo>
                    <a:pt x="0" y="20"/>
                  </a:lnTo>
                </a:path>
              </a:pathLst>
            </a:custGeom>
            <a:solidFill>
              <a:srgbClr val="ADADAD"/>
            </a:solidFill>
            <a:ln w="12700" cap="rnd">
              <a:solidFill>
                <a:schemeClr val="tx1"/>
              </a:solidFill>
              <a:round/>
              <a:headEnd/>
              <a:tailEnd/>
            </a:ln>
          </p:spPr>
          <p:txBody>
            <a:bodyPr/>
            <a:lstStyle/>
            <a:p>
              <a:endParaRPr lang="en-CA"/>
            </a:p>
          </p:txBody>
        </p:sp>
        <p:sp>
          <p:nvSpPr>
            <p:cNvPr id="110" name="Freeform 1214"/>
            <p:cNvSpPr>
              <a:spLocks/>
            </p:cNvSpPr>
            <p:nvPr/>
          </p:nvSpPr>
          <p:spPr bwMode="auto">
            <a:xfrm>
              <a:off x="2622" y="593"/>
              <a:ext cx="113" cy="87"/>
            </a:xfrm>
            <a:custGeom>
              <a:avLst/>
              <a:gdLst>
                <a:gd name="T0" fmla="*/ 0 w 113"/>
                <a:gd name="T1" fmla="*/ 21 h 87"/>
                <a:gd name="T2" fmla="*/ 4 w 113"/>
                <a:gd name="T3" fmla="*/ 0 h 87"/>
                <a:gd name="T4" fmla="*/ 112 w 113"/>
                <a:gd name="T5" fmla="*/ 65 h 87"/>
                <a:gd name="T6" fmla="*/ 107 w 113"/>
                <a:gd name="T7" fmla="*/ 86 h 87"/>
                <a:gd name="T8" fmla="*/ 0 w 113"/>
                <a:gd name="T9" fmla="*/ 21 h 87"/>
                <a:gd name="T10" fmla="*/ 0 60000 65536"/>
                <a:gd name="T11" fmla="*/ 0 60000 65536"/>
                <a:gd name="T12" fmla="*/ 0 60000 65536"/>
                <a:gd name="T13" fmla="*/ 0 60000 65536"/>
                <a:gd name="T14" fmla="*/ 0 60000 65536"/>
                <a:gd name="T15" fmla="*/ 0 w 113"/>
                <a:gd name="T16" fmla="*/ 0 h 87"/>
                <a:gd name="T17" fmla="*/ 113 w 113"/>
                <a:gd name="T18" fmla="*/ 87 h 87"/>
              </a:gdLst>
              <a:ahLst/>
              <a:cxnLst>
                <a:cxn ang="T10">
                  <a:pos x="T0" y="T1"/>
                </a:cxn>
                <a:cxn ang="T11">
                  <a:pos x="T2" y="T3"/>
                </a:cxn>
                <a:cxn ang="T12">
                  <a:pos x="T4" y="T5"/>
                </a:cxn>
                <a:cxn ang="T13">
                  <a:pos x="T6" y="T7"/>
                </a:cxn>
                <a:cxn ang="T14">
                  <a:pos x="T8" y="T9"/>
                </a:cxn>
              </a:cxnLst>
              <a:rect l="T15" t="T16" r="T17" b="T18"/>
              <a:pathLst>
                <a:path w="113" h="87">
                  <a:moveTo>
                    <a:pt x="0" y="21"/>
                  </a:moveTo>
                  <a:lnTo>
                    <a:pt x="4" y="0"/>
                  </a:lnTo>
                  <a:lnTo>
                    <a:pt x="112" y="65"/>
                  </a:lnTo>
                  <a:lnTo>
                    <a:pt x="107" y="86"/>
                  </a:lnTo>
                  <a:lnTo>
                    <a:pt x="0" y="21"/>
                  </a:lnTo>
                </a:path>
              </a:pathLst>
            </a:custGeom>
            <a:solidFill>
              <a:srgbClr val="A7A7A7"/>
            </a:solidFill>
            <a:ln w="12700" cap="rnd">
              <a:solidFill>
                <a:schemeClr val="tx1"/>
              </a:solidFill>
              <a:round/>
              <a:headEnd/>
              <a:tailEnd/>
            </a:ln>
          </p:spPr>
          <p:txBody>
            <a:bodyPr/>
            <a:lstStyle/>
            <a:p>
              <a:endParaRPr lang="en-CA"/>
            </a:p>
          </p:txBody>
        </p:sp>
        <p:sp>
          <p:nvSpPr>
            <p:cNvPr id="111" name="Freeform 1215"/>
            <p:cNvSpPr>
              <a:spLocks/>
            </p:cNvSpPr>
            <p:nvPr/>
          </p:nvSpPr>
          <p:spPr bwMode="auto">
            <a:xfrm>
              <a:off x="2626" y="576"/>
              <a:ext cx="113" cy="85"/>
            </a:xfrm>
            <a:custGeom>
              <a:avLst/>
              <a:gdLst>
                <a:gd name="T0" fmla="*/ 0 w 113"/>
                <a:gd name="T1" fmla="*/ 17 h 85"/>
                <a:gd name="T2" fmla="*/ 2 w 113"/>
                <a:gd name="T3" fmla="*/ 0 h 85"/>
                <a:gd name="T4" fmla="*/ 19 w 113"/>
                <a:gd name="T5" fmla="*/ 5 h 85"/>
                <a:gd name="T6" fmla="*/ 112 w 113"/>
                <a:gd name="T7" fmla="*/ 62 h 85"/>
                <a:gd name="T8" fmla="*/ 107 w 113"/>
                <a:gd name="T9" fmla="*/ 84 h 85"/>
                <a:gd name="T10" fmla="*/ 0 w 113"/>
                <a:gd name="T11" fmla="*/ 17 h 85"/>
                <a:gd name="T12" fmla="*/ 0 60000 65536"/>
                <a:gd name="T13" fmla="*/ 0 60000 65536"/>
                <a:gd name="T14" fmla="*/ 0 60000 65536"/>
                <a:gd name="T15" fmla="*/ 0 60000 65536"/>
                <a:gd name="T16" fmla="*/ 0 60000 65536"/>
                <a:gd name="T17" fmla="*/ 0 60000 65536"/>
                <a:gd name="T18" fmla="*/ 0 w 113"/>
                <a:gd name="T19" fmla="*/ 0 h 85"/>
                <a:gd name="T20" fmla="*/ 113 w 113"/>
                <a:gd name="T21" fmla="*/ 85 h 85"/>
              </a:gdLst>
              <a:ahLst/>
              <a:cxnLst>
                <a:cxn ang="T12">
                  <a:pos x="T0" y="T1"/>
                </a:cxn>
                <a:cxn ang="T13">
                  <a:pos x="T2" y="T3"/>
                </a:cxn>
                <a:cxn ang="T14">
                  <a:pos x="T4" y="T5"/>
                </a:cxn>
                <a:cxn ang="T15">
                  <a:pos x="T6" y="T7"/>
                </a:cxn>
                <a:cxn ang="T16">
                  <a:pos x="T8" y="T9"/>
                </a:cxn>
                <a:cxn ang="T17">
                  <a:pos x="T10" y="T11"/>
                </a:cxn>
              </a:cxnLst>
              <a:rect l="T18" t="T19" r="T20" b="T21"/>
              <a:pathLst>
                <a:path w="113" h="85">
                  <a:moveTo>
                    <a:pt x="0" y="17"/>
                  </a:moveTo>
                  <a:lnTo>
                    <a:pt x="2" y="0"/>
                  </a:lnTo>
                  <a:lnTo>
                    <a:pt x="19" y="5"/>
                  </a:lnTo>
                  <a:lnTo>
                    <a:pt x="112" y="62"/>
                  </a:lnTo>
                  <a:lnTo>
                    <a:pt x="107" y="84"/>
                  </a:lnTo>
                  <a:lnTo>
                    <a:pt x="0" y="17"/>
                  </a:lnTo>
                </a:path>
              </a:pathLst>
            </a:custGeom>
            <a:solidFill>
              <a:srgbClr val="A1A1A1"/>
            </a:solidFill>
            <a:ln w="12700" cap="rnd">
              <a:solidFill>
                <a:schemeClr val="tx1"/>
              </a:solidFill>
              <a:round/>
              <a:headEnd/>
              <a:tailEnd/>
            </a:ln>
          </p:spPr>
          <p:txBody>
            <a:bodyPr/>
            <a:lstStyle/>
            <a:p>
              <a:endParaRPr lang="en-CA"/>
            </a:p>
          </p:txBody>
        </p:sp>
        <p:sp>
          <p:nvSpPr>
            <p:cNvPr id="112" name="Freeform 1216"/>
            <p:cNvSpPr>
              <a:spLocks/>
            </p:cNvSpPr>
            <p:nvPr/>
          </p:nvSpPr>
          <p:spPr bwMode="auto">
            <a:xfrm>
              <a:off x="2646" y="581"/>
              <a:ext cx="97" cy="58"/>
            </a:xfrm>
            <a:custGeom>
              <a:avLst/>
              <a:gdLst>
                <a:gd name="T0" fmla="*/ 0 w 97"/>
                <a:gd name="T1" fmla="*/ 0 h 58"/>
                <a:gd name="T2" fmla="*/ 76 w 97"/>
                <a:gd name="T3" fmla="*/ 25 h 58"/>
                <a:gd name="T4" fmla="*/ 96 w 97"/>
                <a:gd name="T5" fmla="*/ 35 h 58"/>
                <a:gd name="T6" fmla="*/ 91 w 97"/>
                <a:gd name="T7" fmla="*/ 57 h 58"/>
                <a:gd name="T8" fmla="*/ 0 w 97"/>
                <a:gd name="T9" fmla="*/ 0 h 58"/>
                <a:gd name="T10" fmla="*/ 0 60000 65536"/>
                <a:gd name="T11" fmla="*/ 0 60000 65536"/>
                <a:gd name="T12" fmla="*/ 0 60000 65536"/>
                <a:gd name="T13" fmla="*/ 0 60000 65536"/>
                <a:gd name="T14" fmla="*/ 0 60000 65536"/>
                <a:gd name="T15" fmla="*/ 0 w 97"/>
                <a:gd name="T16" fmla="*/ 0 h 58"/>
                <a:gd name="T17" fmla="*/ 97 w 97"/>
                <a:gd name="T18" fmla="*/ 58 h 58"/>
              </a:gdLst>
              <a:ahLst/>
              <a:cxnLst>
                <a:cxn ang="T10">
                  <a:pos x="T0" y="T1"/>
                </a:cxn>
                <a:cxn ang="T11">
                  <a:pos x="T2" y="T3"/>
                </a:cxn>
                <a:cxn ang="T12">
                  <a:pos x="T4" y="T5"/>
                </a:cxn>
                <a:cxn ang="T13">
                  <a:pos x="T6" y="T7"/>
                </a:cxn>
                <a:cxn ang="T14">
                  <a:pos x="T8" y="T9"/>
                </a:cxn>
              </a:cxnLst>
              <a:rect l="T15" t="T16" r="T17" b="T18"/>
              <a:pathLst>
                <a:path w="97" h="58">
                  <a:moveTo>
                    <a:pt x="0" y="0"/>
                  </a:moveTo>
                  <a:lnTo>
                    <a:pt x="76" y="25"/>
                  </a:lnTo>
                  <a:lnTo>
                    <a:pt x="96" y="35"/>
                  </a:lnTo>
                  <a:lnTo>
                    <a:pt x="91" y="57"/>
                  </a:lnTo>
                  <a:lnTo>
                    <a:pt x="0" y="0"/>
                  </a:lnTo>
                </a:path>
              </a:pathLst>
            </a:custGeom>
            <a:solidFill>
              <a:srgbClr val="9A9A9A"/>
            </a:solidFill>
            <a:ln w="12700" cap="rnd">
              <a:solidFill>
                <a:schemeClr val="tx1"/>
              </a:solidFill>
              <a:round/>
              <a:headEnd/>
              <a:tailEnd/>
            </a:ln>
          </p:spPr>
          <p:txBody>
            <a:bodyPr/>
            <a:lstStyle/>
            <a:p>
              <a:endParaRPr lang="en-CA"/>
            </a:p>
          </p:txBody>
        </p:sp>
        <p:sp>
          <p:nvSpPr>
            <p:cNvPr id="113" name="Freeform 1217"/>
            <p:cNvSpPr>
              <a:spLocks/>
            </p:cNvSpPr>
            <p:nvPr/>
          </p:nvSpPr>
          <p:spPr bwMode="auto">
            <a:xfrm>
              <a:off x="2725" y="606"/>
              <a:ext cx="18" cy="21"/>
            </a:xfrm>
            <a:custGeom>
              <a:avLst/>
              <a:gdLst>
                <a:gd name="T0" fmla="*/ 0 w 18"/>
                <a:gd name="T1" fmla="*/ 0 h 21"/>
                <a:gd name="T2" fmla="*/ 17 w 18"/>
                <a:gd name="T3" fmla="*/ 10 h 21"/>
                <a:gd name="T4" fmla="*/ 16 w 18"/>
                <a:gd name="T5" fmla="*/ 20 h 21"/>
                <a:gd name="T6" fmla="*/ 0 w 18"/>
                <a:gd name="T7" fmla="*/ 0 h 21"/>
                <a:gd name="T8" fmla="*/ 0 60000 65536"/>
                <a:gd name="T9" fmla="*/ 0 60000 65536"/>
                <a:gd name="T10" fmla="*/ 0 60000 65536"/>
                <a:gd name="T11" fmla="*/ 0 60000 65536"/>
                <a:gd name="T12" fmla="*/ 0 w 18"/>
                <a:gd name="T13" fmla="*/ 0 h 21"/>
                <a:gd name="T14" fmla="*/ 18 w 18"/>
                <a:gd name="T15" fmla="*/ 21 h 21"/>
              </a:gdLst>
              <a:ahLst/>
              <a:cxnLst>
                <a:cxn ang="T8">
                  <a:pos x="T0" y="T1"/>
                </a:cxn>
                <a:cxn ang="T9">
                  <a:pos x="T2" y="T3"/>
                </a:cxn>
                <a:cxn ang="T10">
                  <a:pos x="T4" y="T5"/>
                </a:cxn>
                <a:cxn ang="T11">
                  <a:pos x="T6" y="T7"/>
                </a:cxn>
              </a:cxnLst>
              <a:rect l="T12" t="T13" r="T14" b="T15"/>
              <a:pathLst>
                <a:path w="18" h="21">
                  <a:moveTo>
                    <a:pt x="0" y="0"/>
                  </a:moveTo>
                  <a:lnTo>
                    <a:pt x="17" y="10"/>
                  </a:lnTo>
                  <a:lnTo>
                    <a:pt x="16" y="20"/>
                  </a:lnTo>
                  <a:lnTo>
                    <a:pt x="0" y="0"/>
                  </a:lnTo>
                </a:path>
              </a:pathLst>
            </a:custGeom>
            <a:solidFill>
              <a:srgbClr val="949494"/>
            </a:solidFill>
            <a:ln w="12700" cap="rnd">
              <a:solidFill>
                <a:schemeClr val="tx1"/>
              </a:solidFill>
              <a:round/>
              <a:headEnd/>
              <a:tailEnd/>
            </a:ln>
          </p:spPr>
          <p:txBody>
            <a:bodyPr/>
            <a:lstStyle/>
            <a:p>
              <a:endParaRPr lang="en-CA"/>
            </a:p>
          </p:txBody>
        </p:sp>
        <p:sp>
          <p:nvSpPr>
            <p:cNvPr id="114" name="Freeform 1218"/>
            <p:cNvSpPr>
              <a:spLocks/>
            </p:cNvSpPr>
            <p:nvPr/>
          </p:nvSpPr>
          <p:spPr bwMode="auto">
            <a:xfrm>
              <a:off x="2577" y="577"/>
              <a:ext cx="168" cy="306"/>
            </a:xfrm>
            <a:custGeom>
              <a:avLst/>
              <a:gdLst>
                <a:gd name="T0" fmla="*/ 48 w 168"/>
                <a:gd name="T1" fmla="*/ 0 h 306"/>
                <a:gd name="T2" fmla="*/ 167 w 168"/>
                <a:gd name="T3" fmla="*/ 36 h 306"/>
                <a:gd name="T4" fmla="*/ 121 w 168"/>
                <a:gd name="T5" fmla="*/ 305 h 306"/>
                <a:gd name="T6" fmla="*/ 0 w 168"/>
                <a:gd name="T7" fmla="*/ 283 h 306"/>
                <a:gd name="T8" fmla="*/ 48 w 168"/>
                <a:gd name="T9" fmla="*/ 0 h 306"/>
                <a:gd name="T10" fmla="*/ 0 60000 65536"/>
                <a:gd name="T11" fmla="*/ 0 60000 65536"/>
                <a:gd name="T12" fmla="*/ 0 60000 65536"/>
                <a:gd name="T13" fmla="*/ 0 60000 65536"/>
                <a:gd name="T14" fmla="*/ 0 60000 65536"/>
                <a:gd name="T15" fmla="*/ 0 w 168"/>
                <a:gd name="T16" fmla="*/ 0 h 306"/>
                <a:gd name="T17" fmla="*/ 168 w 168"/>
                <a:gd name="T18" fmla="*/ 306 h 306"/>
              </a:gdLst>
              <a:ahLst/>
              <a:cxnLst>
                <a:cxn ang="T10">
                  <a:pos x="T0" y="T1"/>
                </a:cxn>
                <a:cxn ang="T11">
                  <a:pos x="T2" y="T3"/>
                </a:cxn>
                <a:cxn ang="T12">
                  <a:pos x="T4" y="T5"/>
                </a:cxn>
                <a:cxn ang="T13">
                  <a:pos x="T6" y="T7"/>
                </a:cxn>
                <a:cxn ang="T14">
                  <a:pos x="T8" y="T9"/>
                </a:cxn>
              </a:cxnLst>
              <a:rect l="T15" t="T16" r="T17" b="T18"/>
              <a:pathLst>
                <a:path w="168" h="306">
                  <a:moveTo>
                    <a:pt x="48" y="0"/>
                  </a:moveTo>
                  <a:lnTo>
                    <a:pt x="167" y="36"/>
                  </a:lnTo>
                  <a:lnTo>
                    <a:pt x="121" y="305"/>
                  </a:lnTo>
                  <a:lnTo>
                    <a:pt x="0" y="283"/>
                  </a:lnTo>
                  <a:lnTo>
                    <a:pt x="48" y="0"/>
                  </a:lnTo>
                </a:path>
              </a:pathLst>
            </a:custGeom>
            <a:noFill/>
            <a:ln w="12700" cap="rnd"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CA"/>
            </a:p>
          </p:txBody>
        </p:sp>
        <p:sp>
          <p:nvSpPr>
            <p:cNvPr id="115" name="Freeform 1219"/>
            <p:cNvSpPr>
              <a:spLocks/>
            </p:cNvSpPr>
            <p:nvPr/>
          </p:nvSpPr>
          <p:spPr bwMode="auto">
            <a:xfrm>
              <a:off x="2607" y="667"/>
              <a:ext cx="16" cy="22"/>
            </a:xfrm>
            <a:custGeom>
              <a:avLst/>
              <a:gdLst>
                <a:gd name="T0" fmla="*/ 15 w 16"/>
                <a:gd name="T1" fmla="*/ 0 h 22"/>
                <a:gd name="T2" fmla="*/ 5 w 16"/>
                <a:gd name="T3" fmla="*/ 2 h 22"/>
                <a:gd name="T4" fmla="*/ 0 w 16"/>
                <a:gd name="T5" fmla="*/ 8 h 22"/>
                <a:gd name="T6" fmla="*/ 0 w 16"/>
                <a:gd name="T7" fmla="*/ 14 h 22"/>
                <a:gd name="T8" fmla="*/ 15 w 16"/>
                <a:gd name="T9" fmla="*/ 21 h 22"/>
                <a:gd name="T10" fmla="*/ 15 w 16"/>
                <a:gd name="T11" fmla="*/ 0 h 22"/>
                <a:gd name="T12" fmla="*/ 0 60000 65536"/>
                <a:gd name="T13" fmla="*/ 0 60000 65536"/>
                <a:gd name="T14" fmla="*/ 0 60000 65536"/>
                <a:gd name="T15" fmla="*/ 0 60000 65536"/>
                <a:gd name="T16" fmla="*/ 0 60000 65536"/>
                <a:gd name="T17" fmla="*/ 0 60000 65536"/>
                <a:gd name="T18" fmla="*/ 0 w 16"/>
                <a:gd name="T19" fmla="*/ 0 h 22"/>
                <a:gd name="T20" fmla="*/ 16 w 16"/>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16" h="22">
                  <a:moveTo>
                    <a:pt x="15" y="0"/>
                  </a:moveTo>
                  <a:lnTo>
                    <a:pt x="5" y="2"/>
                  </a:lnTo>
                  <a:lnTo>
                    <a:pt x="0" y="8"/>
                  </a:lnTo>
                  <a:lnTo>
                    <a:pt x="0" y="14"/>
                  </a:lnTo>
                  <a:lnTo>
                    <a:pt x="15" y="21"/>
                  </a:lnTo>
                  <a:lnTo>
                    <a:pt x="15" y="0"/>
                  </a:lnTo>
                </a:path>
              </a:pathLst>
            </a:custGeom>
            <a:solidFill>
              <a:srgbClr val="000000"/>
            </a:solidFill>
            <a:ln w="12700" cap="rnd">
              <a:solidFill>
                <a:schemeClr val="tx1"/>
              </a:solidFill>
              <a:round/>
              <a:headEnd/>
              <a:tailEnd/>
            </a:ln>
          </p:spPr>
          <p:txBody>
            <a:bodyPr/>
            <a:lstStyle/>
            <a:p>
              <a:endParaRPr lang="en-CA"/>
            </a:p>
          </p:txBody>
        </p:sp>
        <p:sp>
          <p:nvSpPr>
            <p:cNvPr id="116" name="Freeform 1220"/>
            <p:cNvSpPr>
              <a:spLocks/>
            </p:cNvSpPr>
            <p:nvPr/>
          </p:nvSpPr>
          <p:spPr bwMode="auto">
            <a:xfrm>
              <a:off x="2611" y="664"/>
              <a:ext cx="122" cy="44"/>
            </a:xfrm>
            <a:custGeom>
              <a:avLst/>
              <a:gdLst>
                <a:gd name="T0" fmla="*/ 121 w 122"/>
                <a:gd name="T1" fmla="*/ 35 h 44"/>
                <a:gd name="T2" fmla="*/ 116 w 122"/>
                <a:gd name="T3" fmla="*/ 29 h 44"/>
                <a:gd name="T4" fmla="*/ 1 w 122"/>
                <a:gd name="T5" fmla="*/ 0 h 44"/>
                <a:gd name="T6" fmla="*/ 0 w 122"/>
                <a:gd name="T7" fmla="*/ 13 h 44"/>
                <a:gd name="T8" fmla="*/ 115 w 122"/>
                <a:gd name="T9" fmla="*/ 43 h 44"/>
                <a:gd name="T10" fmla="*/ 111 w 122"/>
                <a:gd name="T11" fmla="*/ 39 h 44"/>
                <a:gd name="T12" fmla="*/ 121 w 122"/>
                <a:gd name="T13" fmla="*/ 35 h 44"/>
                <a:gd name="T14" fmla="*/ 119 w 122"/>
                <a:gd name="T15" fmla="*/ 31 h 44"/>
                <a:gd name="T16" fmla="*/ 116 w 122"/>
                <a:gd name="T17" fmla="*/ 29 h 44"/>
                <a:gd name="T18" fmla="*/ 121 w 122"/>
                <a:gd name="T19" fmla="*/ 35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2"/>
                <a:gd name="T31" fmla="*/ 0 h 44"/>
                <a:gd name="T32" fmla="*/ 122 w 122"/>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2" h="44">
                  <a:moveTo>
                    <a:pt x="121" y="35"/>
                  </a:moveTo>
                  <a:lnTo>
                    <a:pt x="116" y="29"/>
                  </a:lnTo>
                  <a:lnTo>
                    <a:pt x="1" y="0"/>
                  </a:lnTo>
                  <a:lnTo>
                    <a:pt x="0" y="13"/>
                  </a:lnTo>
                  <a:lnTo>
                    <a:pt x="115" y="43"/>
                  </a:lnTo>
                  <a:lnTo>
                    <a:pt x="111" y="39"/>
                  </a:lnTo>
                  <a:lnTo>
                    <a:pt x="121" y="35"/>
                  </a:lnTo>
                  <a:lnTo>
                    <a:pt x="119" y="31"/>
                  </a:lnTo>
                  <a:lnTo>
                    <a:pt x="116" y="29"/>
                  </a:lnTo>
                  <a:lnTo>
                    <a:pt x="121" y="35"/>
                  </a:lnTo>
                </a:path>
              </a:pathLst>
            </a:custGeom>
            <a:solidFill>
              <a:srgbClr val="000000"/>
            </a:solidFill>
            <a:ln w="12700" cap="rnd">
              <a:solidFill>
                <a:schemeClr val="tx1"/>
              </a:solidFill>
              <a:round/>
              <a:headEnd/>
              <a:tailEnd/>
            </a:ln>
          </p:spPr>
          <p:txBody>
            <a:bodyPr/>
            <a:lstStyle/>
            <a:p>
              <a:endParaRPr lang="en-CA"/>
            </a:p>
          </p:txBody>
        </p:sp>
        <p:sp>
          <p:nvSpPr>
            <p:cNvPr id="117" name="Freeform 1221"/>
            <p:cNvSpPr>
              <a:spLocks/>
            </p:cNvSpPr>
            <p:nvPr/>
          </p:nvSpPr>
          <p:spPr bwMode="auto">
            <a:xfrm>
              <a:off x="2725" y="701"/>
              <a:ext cx="23" cy="60"/>
            </a:xfrm>
            <a:custGeom>
              <a:avLst/>
              <a:gdLst>
                <a:gd name="T0" fmla="*/ 18 w 23"/>
                <a:gd name="T1" fmla="*/ 45 h 60"/>
                <a:gd name="T2" fmla="*/ 22 w 23"/>
                <a:gd name="T3" fmla="*/ 49 h 60"/>
                <a:gd name="T4" fmla="*/ 8 w 23"/>
                <a:gd name="T5" fmla="*/ 0 h 60"/>
                <a:gd name="T6" fmla="*/ 0 w 23"/>
                <a:gd name="T7" fmla="*/ 3 h 60"/>
                <a:gd name="T8" fmla="*/ 14 w 23"/>
                <a:gd name="T9" fmla="*/ 55 h 60"/>
                <a:gd name="T10" fmla="*/ 17 w 23"/>
                <a:gd name="T11" fmla="*/ 59 h 60"/>
                <a:gd name="T12" fmla="*/ 14 w 23"/>
                <a:gd name="T13" fmla="*/ 55 h 60"/>
                <a:gd name="T14" fmla="*/ 15 w 23"/>
                <a:gd name="T15" fmla="*/ 57 h 60"/>
                <a:gd name="T16" fmla="*/ 17 w 23"/>
                <a:gd name="T17" fmla="*/ 59 h 60"/>
                <a:gd name="T18" fmla="*/ 18 w 23"/>
                <a:gd name="T19" fmla="*/ 45 h 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60"/>
                <a:gd name="T32" fmla="*/ 23 w 23"/>
                <a:gd name="T33" fmla="*/ 60 h 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60">
                  <a:moveTo>
                    <a:pt x="18" y="45"/>
                  </a:moveTo>
                  <a:lnTo>
                    <a:pt x="22" y="49"/>
                  </a:lnTo>
                  <a:lnTo>
                    <a:pt x="8" y="0"/>
                  </a:lnTo>
                  <a:lnTo>
                    <a:pt x="0" y="3"/>
                  </a:lnTo>
                  <a:lnTo>
                    <a:pt x="14" y="55"/>
                  </a:lnTo>
                  <a:lnTo>
                    <a:pt x="17" y="59"/>
                  </a:lnTo>
                  <a:lnTo>
                    <a:pt x="14" y="55"/>
                  </a:lnTo>
                  <a:lnTo>
                    <a:pt x="15" y="57"/>
                  </a:lnTo>
                  <a:lnTo>
                    <a:pt x="17" y="59"/>
                  </a:lnTo>
                  <a:lnTo>
                    <a:pt x="18" y="45"/>
                  </a:lnTo>
                </a:path>
              </a:pathLst>
            </a:custGeom>
            <a:solidFill>
              <a:srgbClr val="000000"/>
            </a:solidFill>
            <a:ln w="12700" cap="rnd">
              <a:solidFill>
                <a:schemeClr val="tx1"/>
              </a:solidFill>
              <a:round/>
              <a:headEnd/>
              <a:tailEnd/>
            </a:ln>
          </p:spPr>
          <p:txBody>
            <a:bodyPr/>
            <a:lstStyle/>
            <a:p>
              <a:endParaRPr lang="en-CA"/>
            </a:p>
          </p:txBody>
        </p:sp>
        <p:sp>
          <p:nvSpPr>
            <p:cNvPr id="118" name="Freeform 1222"/>
            <p:cNvSpPr>
              <a:spLocks/>
            </p:cNvSpPr>
            <p:nvPr/>
          </p:nvSpPr>
          <p:spPr bwMode="auto">
            <a:xfrm>
              <a:off x="2743" y="752"/>
              <a:ext cx="48" cy="21"/>
            </a:xfrm>
            <a:custGeom>
              <a:avLst/>
              <a:gdLst>
                <a:gd name="T0" fmla="*/ 44 w 48"/>
                <a:gd name="T1" fmla="*/ 20 h 21"/>
                <a:gd name="T2" fmla="*/ 47 w 48"/>
                <a:gd name="T3" fmla="*/ 5 h 21"/>
                <a:gd name="T4" fmla="*/ 2 w 48"/>
                <a:gd name="T5" fmla="*/ 0 h 21"/>
                <a:gd name="T6" fmla="*/ 0 w 48"/>
                <a:gd name="T7" fmla="*/ 15 h 21"/>
                <a:gd name="T8" fmla="*/ 44 w 48"/>
                <a:gd name="T9" fmla="*/ 20 h 21"/>
                <a:gd name="T10" fmla="*/ 47 w 48"/>
                <a:gd name="T11" fmla="*/ 5 h 21"/>
                <a:gd name="T12" fmla="*/ 44 w 48"/>
                <a:gd name="T13" fmla="*/ 20 h 21"/>
                <a:gd name="T14" fmla="*/ 0 60000 65536"/>
                <a:gd name="T15" fmla="*/ 0 60000 65536"/>
                <a:gd name="T16" fmla="*/ 0 60000 65536"/>
                <a:gd name="T17" fmla="*/ 0 60000 65536"/>
                <a:gd name="T18" fmla="*/ 0 60000 65536"/>
                <a:gd name="T19" fmla="*/ 0 60000 65536"/>
                <a:gd name="T20" fmla="*/ 0 60000 65536"/>
                <a:gd name="T21" fmla="*/ 0 w 48"/>
                <a:gd name="T22" fmla="*/ 0 h 21"/>
                <a:gd name="T23" fmla="*/ 48 w 48"/>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21">
                  <a:moveTo>
                    <a:pt x="44" y="20"/>
                  </a:moveTo>
                  <a:lnTo>
                    <a:pt x="47" y="5"/>
                  </a:lnTo>
                  <a:lnTo>
                    <a:pt x="2" y="0"/>
                  </a:lnTo>
                  <a:lnTo>
                    <a:pt x="0" y="15"/>
                  </a:lnTo>
                  <a:lnTo>
                    <a:pt x="44" y="20"/>
                  </a:lnTo>
                  <a:lnTo>
                    <a:pt x="47" y="5"/>
                  </a:lnTo>
                  <a:lnTo>
                    <a:pt x="44" y="20"/>
                  </a:lnTo>
                </a:path>
              </a:pathLst>
            </a:custGeom>
            <a:solidFill>
              <a:srgbClr val="000000"/>
            </a:solidFill>
            <a:ln w="12700" cap="rnd">
              <a:solidFill>
                <a:schemeClr val="tx1"/>
              </a:solidFill>
              <a:round/>
              <a:headEnd/>
              <a:tailEnd/>
            </a:ln>
          </p:spPr>
          <p:txBody>
            <a:bodyPr/>
            <a:lstStyle/>
            <a:p>
              <a:endParaRPr lang="en-CA"/>
            </a:p>
          </p:txBody>
        </p:sp>
        <p:sp>
          <p:nvSpPr>
            <p:cNvPr id="119" name="Freeform 1223"/>
            <p:cNvSpPr>
              <a:spLocks/>
            </p:cNvSpPr>
            <p:nvPr/>
          </p:nvSpPr>
          <p:spPr bwMode="auto">
            <a:xfrm>
              <a:off x="2742" y="748"/>
              <a:ext cx="49" cy="22"/>
            </a:xfrm>
            <a:custGeom>
              <a:avLst/>
              <a:gdLst>
                <a:gd name="T0" fmla="*/ 6 w 49"/>
                <a:gd name="T1" fmla="*/ 13 h 22"/>
                <a:gd name="T2" fmla="*/ 3 w 49"/>
                <a:gd name="T3" fmla="*/ 14 h 22"/>
                <a:gd name="T4" fmla="*/ 45 w 49"/>
                <a:gd name="T5" fmla="*/ 21 h 22"/>
                <a:gd name="T6" fmla="*/ 48 w 49"/>
                <a:gd name="T7" fmla="*/ 6 h 22"/>
                <a:gd name="T8" fmla="*/ 4 w 49"/>
                <a:gd name="T9" fmla="*/ 0 h 22"/>
                <a:gd name="T10" fmla="*/ 0 w 49"/>
                <a:gd name="T11" fmla="*/ 1 h 22"/>
                <a:gd name="T12" fmla="*/ 4 w 49"/>
                <a:gd name="T13" fmla="*/ 0 h 22"/>
                <a:gd name="T14" fmla="*/ 2 w 49"/>
                <a:gd name="T15" fmla="*/ 0 h 22"/>
                <a:gd name="T16" fmla="*/ 0 w 49"/>
                <a:gd name="T17" fmla="*/ 1 h 22"/>
                <a:gd name="T18" fmla="*/ 6 w 49"/>
                <a:gd name="T19" fmla="*/ 13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
                <a:gd name="T31" fmla="*/ 0 h 22"/>
                <a:gd name="T32" fmla="*/ 49 w 49"/>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 h="22">
                  <a:moveTo>
                    <a:pt x="6" y="13"/>
                  </a:moveTo>
                  <a:lnTo>
                    <a:pt x="3" y="14"/>
                  </a:lnTo>
                  <a:lnTo>
                    <a:pt x="45" y="21"/>
                  </a:lnTo>
                  <a:lnTo>
                    <a:pt x="48" y="6"/>
                  </a:lnTo>
                  <a:lnTo>
                    <a:pt x="4" y="0"/>
                  </a:lnTo>
                  <a:lnTo>
                    <a:pt x="0" y="1"/>
                  </a:lnTo>
                  <a:lnTo>
                    <a:pt x="4" y="0"/>
                  </a:lnTo>
                  <a:lnTo>
                    <a:pt x="2" y="0"/>
                  </a:lnTo>
                  <a:lnTo>
                    <a:pt x="0" y="1"/>
                  </a:lnTo>
                  <a:lnTo>
                    <a:pt x="6" y="13"/>
                  </a:lnTo>
                </a:path>
              </a:pathLst>
            </a:custGeom>
            <a:solidFill>
              <a:srgbClr val="000000"/>
            </a:solidFill>
            <a:ln w="12700" cap="rnd">
              <a:solidFill>
                <a:schemeClr val="tx1"/>
              </a:solidFill>
              <a:round/>
              <a:headEnd/>
              <a:tailEnd/>
            </a:ln>
          </p:spPr>
          <p:txBody>
            <a:bodyPr/>
            <a:lstStyle/>
            <a:p>
              <a:endParaRPr lang="en-CA"/>
            </a:p>
          </p:txBody>
        </p:sp>
        <p:sp>
          <p:nvSpPr>
            <p:cNvPr id="120" name="Freeform 1224"/>
            <p:cNvSpPr>
              <a:spLocks/>
            </p:cNvSpPr>
            <p:nvPr/>
          </p:nvSpPr>
          <p:spPr bwMode="auto">
            <a:xfrm>
              <a:off x="2713" y="752"/>
              <a:ext cx="33" cy="37"/>
            </a:xfrm>
            <a:custGeom>
              <a:avLst/>
              <a:gdLst>
                <a:gd name="T0" fmla="*/ 2 w 33"/>
                <a:gd name="T1" fmla="*/ 32 h 37"/>
                <a:gd name="T2" fmla="*/ 5 w 33"/>
                <a:gd name="T3" fmla="*/ 36 h 37"/>
                <a:gd name="T4" fmla="*/ 32 w 33"/>
                <a:gd name="T5" fmla="*/ 7 h 37"/>
                <a:gd name="T6" fmla="*/ 27 w 33"/>
                <a:gd name="T7" fmla="*/ 0 h 37"/>
                <a:gd name="T8" fmla="*/ 0 w 33"/>
                <a:gd name="T9" fmla="*/ 28 h 37"/>
                <a:gd name="T10" fmla="*/ 2 w 33"/>
                <a:gd name="T11" fmla="*/ 32 h 37"/>
                <a:gd name="T12" fmla="*/ 0 60000 65536"/>
                <a:gd name="T13" fmla="*/ 0 60000 65536"/>
                <a:gd name="T14" fmla="*/ 0 60000 65536"/>
                <a:gd name="T15" fmla="*/ 0 60000 65536"/>
                <a:gd name="T16" fmla="*/ 0 60000 65536"/>
                <a:gd name="T17" fmla="*/ 0 60000 65536"/>
                <a:gd name="T18" fmla="*/ 0 w 33"/>
                <a:gd name="T19" fmla="*/ 0 h 37"/>
                <a:gd name="T20" fmla="*/ 33 w 33"/>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3" h="37">
                  <a:moveTo>
                    <a:pt x="2" y="32"/>
                  </a:moveTo>
                  <a:lnTo>
                    <a:pt x="5" y="36"/>
                  </a:lnTo>
                  <a:lnTo>
                    <a:pt x="32" y="7"/>
                  </a:lnTo>
                  <a:lnTo>
                    <a:pt x="27" y="0"/>
                  </a:lnTo>
                  <a:lnTo>
                    <a:pt x="0" y="28"/>
                  </a:lnTo>
                  <a:lnTo>
                    <a:pt x="2" y="32"/>
                  </a:lnTo>
                </a:path>
              </a:pathLst>
            </a:custGeom>
            <a:solidFill>
              <a:srgbClr val="000000"/>
            </a:solidFill>
            <a:ln w="12700" cap="rnd">
              <a:solidFill>
                <a:schemeClr val="tx1"/>
              </a:solidFill>
              <a:round/>
              <a:headEnd/>
              <a:tailEnd/>
            </a:ln>
          </p:spPr>
          <p:txBody>
            <a:bodyPr/>
            <a:lstStyle/>
            <a:p>
              <a:endParaRPr lang="en-CA"/>
            </a:p>
          </p:txBody>
        </p:sp>
        <p:sp>
          <p:nvSpPr>
            <p:cNvPr id="121" name="Freeform 1225"/>
            <p:cNvSpPr>
              <a:spLocks/>
            </p:cNvSpPr>
            <p:nvPr/>
          </p:nvSpPr>
          <p:spPr bwMode="auto">
            <a:xfrm>
              <a:off x="2710" y="785"/>
              <a:ext cx="15" cy="20"/>
            </a:xfrm>
            <a:custGeom>
              <a:avLst/>
              <a:gdLst>
                <a:gd name="T0" fmla="*/ 2 w 15"/>
                <a:gd name="T1" fmla="*/ 0 h 20"/>
                <a:gd name="T2" fmla="*/ 0 w 15"/>
                <a:gd name="T3" fmla="*/ 6 h 20"/>
                <a:gd name="T4" fmla="*/ 2 w 15"/>
                <a:gd name="T5" fmla="*/ 11 h 20"/>
                <a:gd name="T6" fmla="*/ 9 w 15"/>
                <a:gd name="T7" fmla="*/ 19 h 20"/>
                <a:gd name="T8" fmla="*/ 14 w 15"/>
                <a:gd name="T9" fmla="*/ 15 h 20"/>
                <a:gd name="T10" fmla="*/ 2 w 15"/>
                <a:gd name="T11" fmla="*/ 0 h 20"/>
                <a:gd name="T12" fmla="*/ 0 60000 65536"/>
                <a:gd name="T13" fmla="*/ 0 60000 65536"/>
                <a:gd name="T14" fmla="*/ 0 60000 65536"/>
                <a:gd name="T15" fmla="*/ 0 60000 65536"/>
                <a:gd name="T16" fmla="*/ 0 60000 65536"/>
                <a:gd name="T17" fmla="*/ 0 60000 65536"/>
                <a:gd name="T18" fmla="*/ 0 w 15"/>
                <a:gd name="T19" fmla="*/ 0 h 20"/>
                <a:gd name="T20" fmla="*/ 15 w 15"/>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5" h="20">
                  <a:moveTo>
                    <a:pt x="2" y="0"/>
                  </a:moveTo>
                  <a:lnTo>
                    <a:pt x="0" y="6"/>
                  </a:lnTo>
                  <a:lnTo>
                    <a:pt x="2" y="11"/>
                  </a:lnTo>
                  <a:lnTo>
                    <a:pt x="9" y="19"/>
                  </a:lnTo>
                  <a:lnTo>
                    <a:pt x="14" y="15"/>
                  </a:lnTo>
                  <a:lnTo>
                    <a:pt x="2" y="0"/>
                  </a:lnTo>
                </a:path>
              </a:pathLst>
            </a:custGeom>
            <a:solidFill>
              <a:srgbClr val="000000"/>
            </a:solidFill>
            <a:ln w="12700" cap="rnd">
              <a:solidFill>
                <a:schemeClr val="tx1"/>
              </a:solidFill>
              <a:round/>
              <a:headEnd/>
              <a:tailEnd/>
            </a:ln>
          </p:spPr>
          <p:txBody>
            <a:bodyPr/>
            <a:lstStyle/>
            <a:p>
              <a:endParaRPr lang="en-CA"/>
            </a:p>
          </p:txBody>
        </p:sp>
        <p:sp>
          <p:nvSpPr>
            <p:cNvPr id="122" name="Freeform 1226"/>
            <p:cNvSpPr>
              <a:spLocks/>
            </p:cNvSpPr>
            <p:nvPr/>
          </p:nvSpPr>
          <p:spPr bwMode="auto">
            <a:xfrm>
              <a:off x="2591" y="759"/>
              <a:ext cx="17" cy="23"/>
            </a:xfrm>
            <a:custGeom>
              <a:avLst/>
              <a:gdLst>
                <a:gd name="T0" fmla="*/ 16 w 17"/>
                <a:gd name="T1" fmla="*/ 0 h 23"/>
                <a:gd name="T2" fmla="*/ 8 w 17"/>
                <a:gd name="T3" fmla="*/ 2 h 23"/>
                <a:gd name="T4" fmla="*/ 0 w 17"/>
                <a:gd name="T5" fmla="*/ 12 h 23"/>
                <a:gd name="T6" fmla="*/ 0 w 17"/>
                <a:gd name="T7" fmla="*/ 15 h 23"/>
                <a:gd name="T8" fmla="*/ 8 w 17"/>
                <a:gd name="T9" fmla="*/ 22 h 23"/>
                <a:gd name="T10" fmla="*/ 16 w 17"/>
                <a:gd name="T11" fmla="*/ 0 h 23"/>
                <a:gd name="T12" fmla="*/ 0 60000 65536"/>
                <a:gd name="T13" fmla="*/ 0 60000 65536"/>
                <a:gd name="T14" fmla="*/ 0 60000 65536"/>
                <a:gd name="T15" fmla="*/ 0 60000 65536"/>
                <a:gd name="T16" fmla="*/ 0 60000 65536"/>
                <a:gd name="T17" fmla="*/ 0 60000 65536"/>
                <a:gd name="T18" fmla="*/ 0 w 17"/>
                <a:gd name="T19" fmla="*/ 0 h 23"/>
                <a:gd name="T20" fmla="*/ 17 w 17"/>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17" h="23">
                  <a:moveTo>
                    <a:pt x="16" y="0"/>
                  </a:moveTo>
                  <a:lnTo>
                    <a:pt x="8" y="2"/>
                  </a:lnTo>
                  <a:lnTo>
                    <a:pt x="0" y="12"/>
                  </a:lnTo>
                  <a:lnTo>
                    <a:pt x="0" y="15"/>
                  </a:lnTo>
                  <a:lnTo>
                    <a:pt x="8" y="22"/>
                  </a:lnTo>
                  <a:lnTo>
                    <a:pt x="16" y="0"/>
                  </a:lnTo>
                </a:path>
              </a:pathLst>
            </a:custGeom>
            <a:solidFill>
              <a:srgbClr val="000000"/>
            </a:solidFill>
            <a:ln w="12700" cap="rnd">
              <a:solidFill>
                <a:schemeClr val="tx1"/>
              </a:solidFill>
              <a:round/>
              <a:headEnd/>
              <a:tailEnd/>
            </a:ln>
          </p:spPr>
          <p:txBody>
            <a:bodyPr/>
            <a:lstStyle/>
            <a:p>
              <a:endParaRPr lang="en-CA"/>
            </a:p>
          </p:txBody>
        </p:sp>
        <p:sp>
          <p:nvSpPr>
            <p:cNvPr id="123" name="Freeform 1227"/>
            <p:cNvSpPr>
              <a:spLocks/>
            </p:cNvSpPr>
            <p:nvPr/>
          </p:nvSpPr>
          <p:spPr bwMode="auto">
            <a:xfrm>
              <a:off x="2594" y="757"/>
              <a:ext cx="120" cy="37"/>
            </a:xfrm>
            <a:custGeom>
              <a:avLst/>
              <a:gdLst>
                <a:gd name="T0" fmla="*/ 117 w 120"/>
                <a:gd name="T1" fmla="*/ 29 h 37"/>
                <a:gd name="T2" fmla="*/ 119 w 120"/>
                <a:gd name="T3" fmla="*/ 22 h 37"/>
                <a:gd name="T4" fmla="*/ 2 w 120"/>
                <a:gd name="T5" fmla="*/ 0 h 37"/>
                <a:gd name="T6" fmla="*/ 0 w 120"/>
                <a:gd name="T7" fmla="*/ 13 h 37"/>
                <a:gd name="T8" fmla="*/ 116 w 120"/>
                <a:gd name="T9" fmla="*/ 36 h 37"/>
                <a:gd name="T10" fmla="*/ 117 w 120"/>
                <a:gd name="T11" fmla="*/ 29 h 37"/>
                <a:gd name="T12" fmla="*/ 0 60000 65536"/>
                <a:gd name="T13" fmla="*/ 0 60000 65536"/>
                <a:gd name="T14" fmla="*/ 0 60000 65536"/>
                <a:gd name="T15" fmla="*/ 0 60000 65536"/>
                <a:gd name="T16" fmla="*/ 0 60000 65536"/>
                <a:gd name="T17" fmla="*/ 0 60000 65536"/>
                <a:gd name="T18" fmla="*/ 0 w 120"/>
                <a:gd name="T19" fmla="*/ 0 h 37"/>
                <a:gd name="T20" fmla="*/ 120 w 120"/>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120" h="37">
                  <a:moveTo>
                    <a:pt x="117" y="29"/>
                  </a:moveTo>
                  <a:lnTo>
                    <a:pt x="119" y="22"/>
                  </a:lnTo>
                  <a:lnTo>
                    <a:pt x="2" y="0"/>
                  </a:lnTo>
                  <a:lnTo>
                    <a:pt x="0" y="13"/>
                  </a:lnTo>
                  <a:lnTo>
                    <a:pt x="116" y="36"/>
                  </a:lnTo>
                  <a:lnTo>
                    <a:pt x="117" y="29"/>
                  </a:lnTo>
                </a:path>
              </a:pathLst>
            </a:custGeom>
            <a:solidFill>
              <a:srgbClr val="000000"/>
            </a:solidFill>
            <a:ln w="12700" cap="rnd">
              <a:solidFill>
                <a:schemeClr val="tx1"/>
              </a:solidFill>
              <a:round/>
              <a:headEnd/>
              <a:tailEnd/>
            </a:ln>
          </p:spPr>
          <p:txBody>
            <a:bodyPr/>
            <a:lstStyle/>
            <a:p>
              <a:endParaRPr lang="en-CA"/>
            </a:p>
          </p:txBody>
        </p:sp>
        <p:sp>
          <p:nvSpPr>
            <p:cNvPr id="124" name="Freeform 1228"/>
            <p:cNvSpPr>
              <a:spLocks/>
            </p:cNvSpPr>
            <p:nvPr/>
          </p:nvSpPr>
          <p:spPr bwMode="auto">
            <a:xfrm>
              <a:off x="2714" y="783"/>
              <a:ext cx="16" cy="21"/>
            </a:xfrm>
            <a:custGeom>
              <a:avLst/>
              <a:gdLst>
                <a:gd name="T0" fmla="*/ 0 w 16"/>
                <a:gd name="T1" fmla="*/ 20 h 21"/>
                <a:gd name="T2" fmla="*/ 9 w 16"/>
                <a:gd name="T3" fmla="*/ 16 h 21"/>
                <a:gd name="T4" fmla="*/ 15 w 16"/>
                <a:gd name="T5" fmla="*/ 10 h 21"/>
                <a:gd name="T6" fmla="*/ 9 w 16"/>
                <a:gd name="T7" fmla="*/ 5 h 21"/>
                <a:gd name="T8" fmla="*/ 5 w 16"/>
                <a:gd name="T9" fmla="*/ 0 h 21"/>
                <a:gd name="T10" fmla="*/ 0 w 16"/>
                <a:gd name="T11" fmla="*/ 20 h 21"/>
                <a:gd name="T12" fmla="*/ 0 60000 65536"/>
                <a:gd name="T13" fmla="*/ 0 60000 65536"/>
                <a:gd name="T14" fmla="*/ 0 60000 65536"/>
                <a:gd name="T15" fmla="*/ 0 60000 65536"/>
                <a:gd name="T16" fmla="*/ 0 60000 65536"/>
                <a:gd name="T17" fmla="*/ 0 60000 65536"/>
                <a:gd name="T18" fmla="*/ 0 w 16"/>
                <a:gd name="T19" fmla="*/ 0 h 21"/>
                <a:gd name="T20" fmla="*/ 16 w 16"/>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6" h="21">
                  <a:moveTo>
                    <a:pt x="0" y="20"/>
                  </a:moveTo>
                  <a:lnTo>
                    <a:pt x="9" y="16"/>
                  </a:lnTo>
                  <a:lnTo>
                    <a:pt x="15" y="10"/>
                  </a:lnTo>
                  <a:lnTo>
                    <a:pt x="9" y="5"/>
                  </a:lnTo>
                  <a:lnTo>
                    <a:pt x="5" y="0"/>
                  </a:lnTo>
                  <a:lnTo>
                    <a:pt x="0" y="20"/>
                  </a:lnTo>
                </a:path>
              </a:pathLst>
            </a:custGeom>
            <a:solidFill>
              <a:srgbClr val="000000"/>
            </a:solidFill>
            <a:ln w="12700" cap="rnd">
              <a:solidFill>
                <a:schemeClr val="tx1"/>
              </a:solidFill>
              <a:round/>
              <a:headEnd/>
              <a:tailEnd/>
            </a:ln>
          </p:spPr>
          <p:txBody>
            <a:bodyPr/>
            <a:lstStyle/>
            <a:p>
              <a:endParaRPr lang="en-CA"/>
            </a:p>
          </p:txBody>
        </p:sp>
        <p:sp>
          <p:nvSpPr>
            <p:cNvPr id="125" name="Freeform 1229"/>
            <p:cNvSpPr>
              <a:spLocks/>
            </p:cNvSpPr>
            <p:nvPr/>
          </p:nvSpPr>
          <p:spPr bwMode="auto">
            <a:xfrm>
              <a:off x="2788" y="660"/>
              <a:ext cx="152" cy="97"/>
            </a:xfrm>
            <a:custGeom>
              <a:avLst/>
              <a:gdLst>
                <a:gd name="T0" fmla="*/ 139 w 152"/>
                <a:gd name="T1" fmla="*/ 64 h 97"/>
                <a:gd name="T2" fmla="*/ 147 w 152"/>
                <a:gd name="T3" fmla="*/ 52 h 97"/>
                <a:gd name="T4" fmla="*/ 151 w 152"/>
                <a:gd name="T5" fmla="*/ 39 h 97"/>
                <a:gd name="T6" fmla="*/ 147 w 152"/>
                <a:gd name="T7" fmla="*/ 27 h 97"/>
                <a:gd name="T8" fmla="*/ 139 w 152"/>
                <a:gd name="T9" fmla="*/ 18 h 97"/>
                <a:gd name="T10" fmla="*/ 127 w 152"/>
                <a:gd name="T11" fmla="*/ 9 h 97"/>
                <a:gd name="T12" fmla="*/ 110 w 152"/>
                <a:gd name="T13" fmla="*/ 2 h 97"/>
                <a:gd name="T14" fmla="*/ 91 w 152"/>
                <a:gd name="T15" fmla="*/ 0 h 97"/>
                <a:gd name="T16" fmla="*/ 68 w 152"/>
                <a:gd name="T17" fmla="*/ 1 h 97"/>
                <a:gd name="T18" fmla="*/ 59 w 152"/>
                <a:gd name="T19" fmla="*/ 2 h 97"/>
                <a:gd name="T20" fmla="*/ 49 w 152"/>
                <a:gd name="T21" fmla="*/ 7 h 97"/>
                <a:gd name="T22" fmla="*/ 41 w 152"/>
                <a:gd name="T23" fmla="*/ 10 h 97"/>
                <a:gd name="T24" fmla="*/ 30 w 152"/>
                <a:gd name="T25" fmla="*/ 16 h 97"/>
                <a:gd name="T26" fmla="*/ 22 w 152"/>
                <a:gd name="T27" fmla="*/ 23 h 97"/>
                <a:gd name="T28" fmla="*/ 14 w 152"/>
                <a:gd name="T29" fmla="*/ 30 h 97"/>
                <a:gd name="T30" fmla="*/ 6 w 152"/>
                <a:gd name="T31" fmla="*/ 42 h 97"/>
                <a:gd name="T32" fmla="*/ 0 w 152"/>
                <a:gd name="T33" fmla="*/ 53 h 97"/>
                <a:gd name="T34" fmla="*/ 24 w 152"/>
                <a:gd name="T35" fmla="*/ 96 h 97"/>
                <a:gd name="T36" fmla="*/ 139 w 152"/>
                <a:gd name="T37" fmla="*/ 64 h 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2"/>
                <a:gd name="T58" fmla="*/ 0 h 97"/>
                <a:gd name="T59" fmla="*/ 152 w 152"/>
                <a:gd name="T60" fmla="*/ 97 h 9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2" h="97">
                  <a:moveTo>
                    <a:pt x="139" y="64"/>
                  </a:moveTo>
                  <a:lnTo>
                    <a:pt x="147" y="52"/>
                  </a:lnTo>
                  <a:lnTo>
                    <a:pt x="151" y="39"/>
                  </a:lnTo>
                  <a:lnTo>
                    <a:pt x="147" y="27"/>
                  </a:lnTo>
                  <a:lnTo>
                    <a:pt x="139" y="18"/>
                  </a:lnTo>
                  <a:lnTo>
                    <a:pt x="127" y="9"/>
                  </a:lnTo>
                  <a:lnTo>
                    <a:pt x="110" y="2"/>
                  </a:lnTo>
                  <a:lnTo>
                    <a:pt x="91" y="0"/>
                  </a:lnTo>
                  <a:lnTo>
                    <a:pt x="68" y="1"/>
                  </a:lnTo>
                  <a:lnTo>
                    <a:pt x="59" y="2"/>
                  </a:lnTo>
                  <a:lnTo>
                    <a:pt x="49" y="7"/>
                  </a:lnTo>
                  <a:lnTo>
                    <a:pt x="41" y="10"/>
                  </a:lnTo>
                  <a:lnTo>
                    <a:pt x="30" y="16"/>
                  </a:lnTo>
                  <a:lnTo>
                    <a:pt x="22" y="23"/>
                  </a:lnTo>
                  <a:lnTo>
                    <a:pt x="14" y="30"/>
                  </a:lnTo>
                  <a:lnTo>
                    <a:pt x="6" y="42"/>
                  </a:lnTo>
                  <a:lnTo>
                    <a:pt x="0" y="53"/>
                  </a:lnTo>
                  <a:lnTo>
                    <a:pt x="24" y="96"/>
                  </a:lnTo>
                  <a:lnTo>
                    <a:pt x="139" y="64"/>
                  </a:lnTo>
                </a:path>
              </a:pathLst>
            </a:custGeom>
            <a:solidFill>
              <a:srgbClr val="707070"/>
            </a:solidFill>
            <a:ln w="12700" cap="rnd">
              <a:solidFill>
                <a:schemeClr val="tx1"/>
              </a:solidFill>
              <a:round/>
              <a:headEnd/>
              <a:tailEnd/>
            </a:ln>
          </p:spPr>
          <p:txBody>
            <a:bodyPr/>
            <a:lstStyle/>
            <a:p>
              <a:endParaRPr lang="en-CA"/>
            </a:p>
          </p:txBody>
        </p:sp>
        <p:sp>
          <p:nvSpPr>
            <p:cNvPr id="126" name="Freeform 1230"/>
            <p:cNvSpPr>
              <a:spLocks/>
            </p:cNvSpPr>
            <p:nvPr/>
          </p:nvSpPr>
          <p:spPr bwMode="auto">
            <a:xfrm>
              <a:off x="2794" y="706"/>
              <a:ext cx="52" cy="137"/>
            </a:xfrm>
            <a:custGeom>
              <a:avLst/>
              <a:gdLst>
                <a:gd name="T0" fmla="*/ 3 w 52"/>
                <a:gd name="T1" fmla="*/ 136 h 137"/>
                <a:gd name="T2" fmla="*/ 0 w 52"/>
                <a:gd name="T3" fmla="*/ 42 h 137"/>
                <a:gd name="T4" fmla="*/ 42 w 52"/>
                <a:gd name="T5" fmla="*/ 0 h 137"/>
                <a:gd name="T6" fmla="*/ 51 w 52"/>
                <a:gd name="T7" fmla="*/ 120 h 137"/>
                <a:gd name="T8" fmla="*/ 3 w 52"/>
                <a:gd name="T9" fmla="*/ 136 h 137"/>
                <a:gd name="T10" fmla="*/ 0 60000 65536"/>
                <a:gd name="T11" fmla="*/ 0 60000 65536"/>
                <a:gd name="T12" fmla="*/ 0 60000 65536"/>
                <a:gd name="T13" fmla="*/ 0 60000 65536"/>
                <a:gd name="T14" fmla="*/ 0 60000 65536"/>
                <a:gd name="T15" fmla="*/ 0 w 52"/>
                <a:gd name="T16" fmla="*/ 0 h 137"/>
                <a:gd name="T17" fmla="*/ 52 w 52"/>
                <a:gd name="T18" fmla="*/ 137 h 137"/>
              </a:gdLst>
              <a:ahLst/>
              <a:cxnLst>
                <a:cxn ang="T10">
                  <a:pos x="T0" y="T1"/>
                </a:cxn>
                <a:cxn ang="T11">
                  <a:pos x="T2" y="T3"/>
                </a:cxn>
                <a:cxn ang="T12">
                  <a:pos x="T4" y="T5"/>
                </a:cxn>
                <a:cxn ang="T13">
                  <a:pos x="T6" y="T7"/>
                </a:cxn>
                <a:cxn ang="T14">
                  <a:pos x="T8" y="T9"/>
                </a:cxn>
              </a:cxnLst>
              <a:rect l="T15" t="T16" r="T17" b="T18"/>
              <a:pathLst>
                <a:path w="52" h="137">
                  <a:moveTo>
                    <a:pt x="3" y="136"/>
                  </a:moveTo>
                  <a:lnTo>
                    <a:pt x="0" y="42"/>
                  </a:lnTo>
                  <a:lnTo>
                    <a:pt x="42" y="0"/>
                  </a:lnTo>
                  <a:lnTo>
                    <a:pt x="51" y="120"/>
                  </a:lnTo>
                  <a:lnTo>
                    <a:pt x="3" y="136"/>
                  </a:lnTo>
                </a:path>
              </a:pathLst>
            </a:custGeom>
            <a:solidFill>
              <a:srgbClr val="707070"/>
            </a:solidFill>
            <a:ln w="12700" cap="rnd">
              <a:solidFill>
                <a:schemeClr val="tx1"/>
              </a:solidFill>
              <a:round/>
              <a:headEnd/>
              <a:tailEnd/>
            </a:ln>
          </p:spPr>
          <p:txBody>
            <a:bodyPr/>
            <a:lstStyle/>
            <a:p>
              <a:endParaRPr lang="en-CA"/>
            </a:p>
          </p:txBody>
        </p:sp>
        <p:sp>
          <p:nvSpPr>
            <p:cNvPr id="127" name="Freeform 1231"/>
            <p:cNvSpPr>
              <a:spLocks/>
            </p:cNvSpPr>
            <p:nvPr/>
          </p:nvSpPr>
          <p:spPr bwMode="auto">
            <a:xfrm>
              <a:off x="2836" y="701"/>
              <a:ext cx="81" cy="125"/>
            </a:xfrm>
            <a:custGeom>
              <a:avLst/>
              <a:gdLst>
                <a:gd name="T0" fmla="*/ 0 w 81"/>
                <a:gd name="T1" fmla="*/ 0 h 125"/>
                <a:gd name="T2" fmla="*/ 70 w 81"/>
                <a:gd name="T3" fmla="*/ 0 h 125"/>
                <a:gd name="T4" fmla="*/ 80 w 81"/>
                <a:gd name="T5" fmla="*/ 117 h 125"/>
                <a:gd name="T6" fmla="*/ 9 w 81"/>
                <a:gd name="T7" fmla="*/ 124 h 125"/>
                <a:gd name="T8" fmla="*/ 0 w 81"/>
                <a:gd name="T9" fmla="*/ 0 h 125"/>
                <a:gd name="T10" fmla="*/ 0 60000 65536"/>
                <a:gd name="T11" fmla="*/ 0 60000 65536"/>
                <a:gd name="T12" fmla="*/ 0 60000 65536"/>
                <a:gd name="T13" fmla="*/ 0 60000 65536"/>
                <a:gd name="T14" fmla="*/ 0 60000 65536"/>
                <a:gd name="T15" fmla="*/ 0 w 81"/>
                <a:gd name="T16" fmla="*/ 0 h 125"/>
                <a:gd name="T17" fmla="*/ 81 w 81"/>
                <a:gd name="T18" fmla="*/ 125 h 125"/>
              </a:gdLst>
              <a:ahLst/>
              <a:cxnLst>
                <a:cxn ang="T10">
                  <a:pos x="T0" y="T1"/>
                </a:cxn>
                <a:cxn ang="T11">
                  <a:pos x="T2" y="T3"/>
                </a:cxn>
                <a:cxn ang="T12">
                  <a:pos x="T4" y="T5"/>
                </a:cxn>
                <a:cxn ang="T13">
                  <a:pos x="T6" y="T7"/>
                </a:cxn>
                <a:cxn ang="T14">
                  <a:pos x="T8" y="T9"/>
                </a:cxn>
              </a:cxnLst>
              <a:rect l="T15" t="T16" r="T17" b="T18"/>
              <a:pathLst>
                <a:path w="81" h="125">
                  <a:moveTo>
                    <a:pt x="0" y="0"/>
                  </a:moveTo>
                  <a:lnTo>
                    <a:pt x="70" y="0"/>
                  </a:lnTo>
                  <a:lnTo>
                    <a:pt x="80" y="117"/>
                  </a:lnTo>
                  <a:lnTo>
                    <a:pt x="9" y="124"/>
                  </a:lnTo>
                  <a:lnTo>
                    <a:pt x="0" y="0"/>
                  </a:lnTo>
                </a:path>
              </a:pathLst>
            </a:custGeom>
            <a:solidFill>
              <a:srgbClr val="E0E0E0"/>
            </a:solidFill>
            <a:ln w="12700" cap="rnd">
              <a:solidFill>
                <a:schemeClr val="tx1"/>
              </a:solidFill>
              <a:round/>
              <a:headEnd/>
              <a:tailEnd/>
            </a:ln>
          </p:spPr>
          <p:txBody>
            <a:bodyPr/>
            <a:lstStyle/>
            <a:p>
              <a:endParaRPr lang="en-CA"/>
            </a:p>
          </p:txBody>
        </p:sp>
        <p:sp>
          <p:nvSpPr>
            <p:cNvPr id="128" name="Freeform 1232"/>
            <p:cNvSpPr>
              <a:spLocks/>
            </p:cNvSpPr>
            <p:nvPr/>
          </p:nvSpPr>
          <p:spPr bwMode="auto">
            <a:xfrm>
              <a:off x="2909" y="701"/>
              <a:ext cx="48" cy="127"/>
            </a:xfrm>
            <a:custGeom>
              <a:avLst/>
              <a:gdLst>
                <a:gd name="T0" fmla="*/ 0 w 48"/>
                <a:gd name="T1" fmla="*/ 0 h 127"/>
                <a:gd name="T2" fmla="*/ 41 w 48"/>
                <a:gd name="T3" fmla="*/ 44 h 127"/>
                <a:gd name="T4" fmla="*/ 47 w 48"/>
                <a:gd name="T5" fmla="*/ 126 h 127"/>
                <a:gd name="T6" fmla="*/ 9 w 48"/>
                <a:gd name="T7" fmla="*/ 115 h 127"/>
                <a:gd name="T8" fmla="*/ 0 w 48"/>
                <a:gd name="T9" fmla="*/ 0 h 127"/>
                <a:gd name="T10" fmla="*/ 0 60000 65536"/>
                <a:gd name="T11" fmla="*/ 0 60000 65536"/>
                <a:gd name="T12" fmla="*/ 0 60000 65536"/>
                <a:gd name="T13" fmla="*/ 0 60000 65536"/>
                <a:gd name="T14" fmla="*/ 0 60000 65536"/>
                <a:gd name="T15" fmla="*/ 0 w 48"/>
                <a:gd name="T16" fmla="*/ 0 h 127"/>
                <a:gd name="T17" fmla="*/ 48 w 48"/>
                <a:gd name="T18" fmla="*/ 127 h 127"/>
              </a:gdLst>
              <a:ahLst/>
              <a:cxnLst>
                <a:cxn ang="T10">
                  <a:pos x="T0" y="T1"/>
                </a:cxn>
                <a:cxn ang="T11">
                  <a:pos x="T2" y="T3"/>
                </a:cxn>
                <a:cxn ang="T12">
                  <a:pos x="T4" y="T5"/>
                </a:cxn>
                <a:cxn ang="T13">
                  <a:pos x="T6" y="T7"/>
                </a:cxn>
                <a:cxn ang="T14">
                  <a:pos x="T8" y="T9"/>
                </a:cxn>
              </a:cxnLst>
              <a:rect l="T15" t="T16" r="T17" b="T18"/>
              <a:pathLst>
                <a:path w="48" h="127">
                  <a:moveTo>
                    <a:pt x="0" y="0"/>
                  </a:moveTo>
                  <a:lnTo>
                    <a:pt x="41" y="44"/>
                  </a:lnTo>
                  <a:lnTo>
                    <a:pt x="47" y="126"/>
                  </a:lnTo>
                  <a:lnTo>
                    <a:pt x="9" y="115"/>
                  </a:lnTo>
                  <a:lnTo>
                    <a:pt x="0" y="0"/>
                  </a:lnTo>
                </a:path>
              </a:pathLst>
            </a:custGeom>
            <a:solidFill>
              <a:srgbClr val="B7B7B7"/>
            </a:solidFill>
            <a:ln w="12700" cap="rnd">
              <a:solidFill>
                <a:schemeClr val="tx1"/>
              </a:solidFill>
              <a:round/>
              <a:headEnd/>
              <a:tailEnd/>
            </a:ln>
          </p:spPr>
          <p:txBody>
            <a:bodyPr/>
            <a:lstStyle/>
            <a:p>
              <a:endParaRPr lang="en-CA"/>
            </a:p>
          </p:txBody>
        </p:sp>
        <p:sp>
          <p:nvSpPr>
            <p:cNvPr id="129" name="Freeform 1233"/>
            <p:cNvSpPr>
              <a:spLocks/>
            </p:cNvSpPr>
            <p:nvPr/>
          </p:nvSpPr>
          <p:spPr bwMode="auto">
            <a:xfrm>
              <a:off x="2790" y="785"/>
              <a:ext cx="17" cy="20"/>
            </a:xfrm>
            <a:custGeom>
              <a:avLst/>
              <a:gdLst>
                <a:gd name="T0" fmla="*/ 3 w 17"/>
                <a:gd name="T1" fmla="*/ 0 h 20"/>
                <a:gd name="T2" fmla="*/ 0 w 17"/>
                <a:gd name="T3" fmla="*/ 5 h 20"/>
                <a:gd name="T4" fmla="*/ 0 w 17"/>
                <a:gd name="T5" fmla="*/ 12 h 20"/>
                <a:gd name="T6" fmla="*/ 8 w 17"/>
                <a:gd name="T7" fmla="*/ 15 h 20"/>
                <a:gd name="T8" fmla="*/ 16 w 17"/>
                <a:gd name="T9" fmla="*/ 19 h 20"/>
                <a:gd name="T10" fmla="*/ 3 w 17"/>
                <a:gd name="T11" fmla="*/ 0 h 20"/>
                <a:gd name="T12" fmla="*/ 0 60000 65536"/>
                <a:gd name="T13" fmla="*/ 0 60000 65536"/>
                <a:gd name="T14" fmla="*/ 0 60000 65536"/>
                <a:gd name="T15" fmla="*/ 0 60000 65536"/>
                <a:gd name="T16" fmla="*/ 0 60000 65536"/>
                <a:gd name="T17" fmla="*/ 0 60000 65536"/>
                <a:gd name="T18" fmla="*/ 0 w 17"/>
                <a:gd name="T19" fmla="*/ 0 h 20"/>
                <a:gd name="T20" fmla="*/ 17 w 17"/>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7" h="20">
                  <a:moveTo>
                    <a:pt x="3" y="0"/>
                  </a:moveTo>
                  <a:lnTo>
                    <a:pt x="0" y="5"/>
                  </a:lnTo>
                  <a:lnTo>
                    <a:pt x="0" y="12"/>
                  </a:lnTo>
                  <a:lnTo>
                    <a:pt x="8" y="15"/>
                  </a:lnTo>
                  <a:lnTo>
                    <a:pt x="16" y="19"/>
                  </a:lnTo>
                  <a:lnTo>
                    <a:pt x="3" y="0"/>
                  </a:lnTo>
                </a:path>
              </a:pathLst>
            </a:custGeom>
            <a:solidFill>
              <a:srgbClr val="000000"/>
            </a:solidFill>
            <a:ln w="12700" cap="rnd">
              <a:solidFill>
                <a:schemeClr val="tx1"/>
              </a:solidFill>
              <a:round/>
              <a:headEnd/>
              <a:tailEnd/>
            </a:ln>
          </p:spPr>
          <p:txBody>
            <a:bodyPr/>
            <a:lstStyle/>
            <a:p>
              <a:endParaRPr lang="en-CA"/>
            </a:p>
          </p:txBody>
        </p:sp>
        <p:sp>
          <p:nvSpPr>
            <p:cNvPr id="130" name="Freeform 1234"/>
            <p:cNvSpPr>
              <a:spLocks/>
            </p:cNvSpPr>
            <p:nvPr/>
          </p:nvSpPr>
          <p:spPr bwMode="auto">
            <a:xfrm>
              <a:off x="2794" y="748"/>
              <a:ext cx="48" cy="45"/>
            </a:xfrm>
            <a:custGeom>
              <a:avLst/>
              <a:gdLst>
                <a:gd name="T0" fmla="*/ 44 w 48"/>
                <a:gd name="T1" fmla="*/ 0 h 45"/>
                <a:gd name="T2" fmla="*/ 42 w 48"/>
                <a:gd name="T3" fmla="*/ 0 h 45"/>
                <a:gd name="T4" fmla="*/ 0 w 48"/>
                <a:gd name="T5" fmla="*/ 33 h 45"/>
                <a:gd name="T6" fmla="*/ 4 w 48"/>
                <a:gd name="T7" fmla="*/ 44 h 45"/>
                <a:gd name="T8" fmla="*/ 47 w 48"/>
                <a:gd name="T9" fmla="*/ 11 h 45"/>
                <a:gd name="T10" fmla="*/ 44 w 48"/>
                <a:gd name="T11" fmla="*/ 11 h 45"/>
                <a:gd name="T12" fmla="*/ 44 w 48"/>
                <a:gd name="T13" fmla="*/ 0 h 45"/>
                <a:gd name="T14" fmla="*/ 43 w 48"/>
                <a:gd name="T15" fmla="*/ 0 h 45"/>
                <a:gd name="T16" fmla="*/ 42 w 48"/>
                <a:gd name="T17" fmla="*/ 0 h 45"/>
                <a:gd name="T18" fmla="*/ 44 w 48"/>
                <a:gd name="T19" fmla="*/ 0 h 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45"/>
                <a:gd name="T32" fmla="*/ 48 w 48"/>
                <a:gd name="T33" fmla="*/ 45 h 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45">
                  <a:moveTo>
                    <a:pt x="44" y="0"/>
                  </a:moveTo>
                  <a:lnTo>
                    <a:pt x="42" y="0"/>
                  </a:lnTo>
                  <a:lnTo>
                    <a:pt x="0" y="33"/>
                  </a:lnTo>
                  <a:lnTo>
                    <a:pt x="4" y="44"/>
                  </a:lnTo>
                  <a:lnTo>
                    <a:pt x="47" y="11"/>
                  </a:lnTo>
                  <a:lnTo>
                    <a:pt x="44" y="11"/>
                  </a:lnTo>
                  <a:lnTo>
                    <a:pt x="44" y="0"/>
                  </a:lnTo>
                  <a:lnTo>
                    <a:pt x="43" y="0"/>
                  </a:lnTo>
                  <a:lnTo>
                    <a:pt x="42" y="0"/>
                  </a:lnTo>
                  <a:lnTo>
                    <a:pt x="44" y="0"/>
                  </a:lnTo>
                </a:path>
              </a:pathLst>
            </a:custGeom>
            <a:solidFill>
              <a:srgbClr val="000000"/>
            </a:solidFill>
            <a:ln w="12700" cap="rnd">
              <a:solidFill>
                <a:schemeClr val="tx1"/>
              </a:solidFill>
              <a:round/>
              <a:headEnd/>
              <a:tailEnd/>
            </a:ln>
          </p:spPr>
          <p:txBody>
            <a:bodyPr/>
            <a:lstStyle/>
            <a:p>
              <a:endParaRPr lang="en-CA"/>
            </a:p>
          </p:txBody>
        </p:sp>
        <p:sp>
          <p:nvSpPr>
            <p:cNvPr id="131" name="Freeform 1235"/>
            <p:cNvSpPr>
              <a:spLocks/>
            </p:cNvSpPr>
            <p:nvPr/>
          </p:nvSpPr>
          <p:spPr bwMode="auto">
            <a:xfrm>
              <a:off x="2842" y="740"/>
              <a:ext cx="70" cy="21"/>
            </a:xfrm>
            <a:custGeom>
              <a:avLst/>
              <a:gdLst>
                <a:gd name="T0" fmla="*/ 69 w 70"/>
                <a:gd name="T1" fmla="*/ 1 h 21"/>
                <a:gd name="T2" fmla="*/ 66 w 70"/>
                <a:gd name="T3" fmla="*/ 0 h 21"/>
                <a:gd name="T4" fmla="*/ 0 w 70"/>
                <a:gd name="T5" fmla="*/ 6 h 21"/>
                <a:gd name="T6" fmla="*/ 0 w 70"/>
                <a:gd name="T7" fmla="*/ 20 h 21"/>
                <a:gd name="T8" fmla="*/ 66 w 70"/>
                <a:gd name="T9" fmla="*/ 13 h 21"/>
                <a:gd name="T10" fmla="*/ 64 w 70"/>
                <a:gd name="T11" fmla="*/ 12 h 21"/>
                <a:gd name="T12" fmla="*/ 69 w 70"/>
                <a:gd name="T13" fmla="*/ 1 h 21"/>
                <a:gd name="T14" fmla="*/ 67 w 70"/>
                <a:gd name="T15" fmla="*/ 0 h 21"/>
                <a:gd name="T16" fmla="*/ 66 w 70"/>
                <a:gd name="T17" fmla="*/ 0 h 21"/>
                <a:gd name="T18" fmla="*/ 69 w 70"/>
                <a:gd name="T19" fmla="*/ 1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0"/>
                <a:gd name="T31" fmla="*/ 0 h 21"/>
                <a:gd name="T32" fmla="*/ 70 w 70"/>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0" h="21">
                  <a:moveTo>
                    <a:pt x="69" y="1"/>
                  </a:moveTo>
                  <a:lnTo>
                    <a:pt x="66" y="0"/>
                  </a:lnTo>
                  <a:lnTo>
                    <a:pt x="0" y="6"/>
                  </a:lnTo>
                  <a:lnTo>
                    <a:pt x="0" y="20"/>
                  </a:lnTo>
                  <a:lnTo>
                    <a:pt x="66" y="13"/>
                  </a:lnTo>
                  <a:lnTo>
                    <a:pt x="64" y="12"/>
                  </a:lnTo>
                  <a:lnTo>
                    <a:pt x="69" y="1"/>
                  </a:lnTo>
                  <a:lnTo>
                    <a:pt x="67" y="0"/>
                  </a:lnTo>
                  <a:lnTo>
                    <a:pt x="66" y="0"/>
                  </a:lnTo>
                  <a:lnTo>
                    <a:pt x="69" y="1"/>
                  </a:lnTo>
                </a:path>
              </a:pathLst>
            </a:custGeom>
            <a:solidFill>
              <a:srgbClr val="000000"/>
            </a:solidFill>
            <a:ln w="12700" cap="rnd">
              <a:solidFill>
                <a:schemeClr val="tx1"/>
              </a:solidFill>
              <a:round/>
              <a:headEnd/>
              <a:tailEnd/>
            </a:ln>
          </p:spPr>
          <p:txBody>
            <a:bodyPr/>
            <a:lstStyle/>
            <a:p>
              <a:endParaRPr lang="en-CA"/>
            </a:p>
          </p:txBody>
        </p:sp>
        <p:sp>
          <p:nvSpPr>
            <p:cNvPr id="132" name="Freeform 1236"/>
            <p:cNvSpPr>
              <a:spLocks/>
            </p:cNvSpPr>
            <p:nvPr/>
          </p:nvSpPr>
          <p:spPr bwMode="auto">
            <a:xfrm>
              <a:off x="2912" y="743"/>
              <a:ext cx="41" cy="41"/>
            </a:xfrm>
            <a:custGeom>
              <a:avLst/>
              <a:gdLst>
                <a:gd name="T0" fmla="*/ 38 w 41"/>
                <a:gd name="T1" fmla="*/ 34 h 41"/>
                <a:gd name="T2" fmla="*/ 40 w 41"/>
                <a:gd name="T3" fmla="*/ 29 h 41"/>
                <a:gd name="T4" fmla="*/ 4 w 41"/>
                <a:gd name="T5" fmla="*/ 0 h 41"/>
                <a:gd name="T6" fmla="*/ 0 w 41"/>
                <a:gd name="T7" fmla="*/ 10 h 41"/>
                <a:gd name="T8" fmla="*/ 36 w 41"/>
                <a:gd name="T9" fmla="*/ 40 h 41"/>
                <a:gd name="T10" fmla="*/ 38 w 41"/>
                <a:gd name="T11" fmla="*/ 34 h 41"/>
                <a:gd name="T12" fmla="*/ 0 60000 65536"/>
                <a:gd name="T13" fmla="*/ 0 60000 65536"/>
                <a:gd name="T14" fmla="*/ 0 60000 65536"/>
                <a:gd name="T15" fmla="*/ 0 60000 65536"/>
                <a:gd name="T16" fmla="*/ 0 60000 65536"/>
                <a:gd name="T17" fmla="*/ 0 60000 65536"/>
                <a:gd name="T18" fmla="*/ 0 w 41"/>
                <a:gd name="T19" fmla="*/ 0 h 41"/>
                <a:gd name="T20" fmla="*/ 41 w 4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41" h="41">
                  <a:moveTo>
                    <a:pt x="38" y="34"/>
                  </a:moveTo>
                  <a:lnTo>
                    <a:pt x="40" y="29"/>
                  </a:lnTo>
                  <a:lnTo>
                    <a:pt x="4" y="0"/>
                  </a:lnTo>
                  <a:lnTo>
                    <a:pt x="0" y="10"/>
                  </a:lnTo>
                  <a:lnTo>
                    <a:pt x="36" y="40"/>
                  </a:lnTo>
                  <a:lnTo>
                    <a:pt x="38" y="34"/>
                  </a:lnTo>
                </a:path>
              </a:pathLst>
            </a:custGeom>
            <a:solidFill>
              <a:srgbClr val="000000"/>
            </a:solidFill>
            <a:ln w="12700" cap="rnd">
              <a:solidFill>
                <a:schemeClr val="tx1"/>
              </a:solidFill>
              <a:round/>
              <a:headEnd/>
              <a:tailEnd/>
            </a:ln>
          </p:spPr>
          <p:txBody>
            <a:bodyPr/>
            <a:lstStyle/>
            <a:p>
              <a:endParaRPr lang="en-CA"/>
            </a:p>
          </p:txBody>
        </p:sp>
        <p:sp>
          <p:nvSpPr>
            <p:cNvPr id="133" name="Freeform 1237"/>
            <p:cNvSpPr>
              <a:spLocks/>
            </p:cNvSpPr>
            <p:nvPr/>
          </p:nvSpPr>
          <p:spPr bwMode="auto">
            <a:xfrm>
              <a:off x="2951" y="772"/>
              <a:ext cx="17" cy="22"/>
            </a:xfrm>
            <a:custGeom>
              <a:avLst/>
              <a:gdLst>
                <a:gd name="T0" fmla="*/ 0 w 17"/>
                <a:gd name="T1" fmla="*/ 21 h 22"/>
                <a:gd name="T2" fmla="*/ 8 w 17"/>
                <a:gd name="T3" fmla="*/ 21 h 22"/>
                <a:gd name="T4" fmla="*/ 16 w 17"/>
                <a:gd name="T5" fmla="*/ 12 h 22"/>
                <a:gd name="T6" fmla="*/ 16 w 17"/>
                <a:gd name="T7" fmla="*/ 8 h 22"/>
                <a:gd name="T8" fmla="*/ 11 w 17"/>
                <a:gd name="T9" fmla="*/ 0 h 22"/>
                <a:gd name="T10" fmla="*/ 0 w 17"/>
                <a:gd name="T11" fmla="*/ 21 h 22"/>
                <a:gd name="T12" fmla="*/ 0 60000 65536"/>
                <a:gd name="T13" fmla="*/ 0 60000 65536"/>
                <a:gd name="T14" fmla="*/ 0 60000 65536"/>
                <a:gd name="T15" fmla="*/ 0 60000 65536"/>
                <a:gd name="T16" fmla="*/ 0 60000 65536"/>
                <a:gd name="T17" fmla="*/ 0 60000 65536"/>
                <a:gd name="T18" fmla="*/ 0 w 17"/>
                <a:gd name="T19" fmla="*/ 0 h 22"/>
                <a:gd name="T20" fmla="*/ 17 w 17"/>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17" h="22">
                  <a:moveTo>
                    <a:pt x="0" y="21"/>
                  </a:moveTo>
                  <a:lnTo>
                    <a:pt x="8" y="21"/>
                  </a:lnTo>
                  <a:lnTo>
                    <a:pt x="16" y="12"/>
                  </a:lnTo>
                  <a:lnTo>
                    <a:pt x="16" y="8"/>
                  </a:lnTo>
                  <a:lnTo>
                    <a:pt x="11" y="0"/>
                  </a:lnTo>
                  <a:lnTo>
                    <a:pt x="0" y="21"/>
                  </a:lnTo>
                </a:path>
              </a:pathLst>
            </a:custGeom>
            <a:solidFill>
              <a:srgbClr val="000000"/>
            </a:solidFill>
            <a:ln w="12700" cap="rnd">
              <a:solidFill>
                <a:schemeClr val="tx1"/>
              </a:solidFill>
              <a:round/>
              <a:headEnd/>
              <a:tailEnd/>
            </a:ln>
          </p:spPr>
          <p:txBody>
            <a:bodyPr/>
            <a:lstStyle/>
            <a:p>
              <a:endParaRPr lang="en-CA"/>
            </a:p>
          </p:txBody>
        </p:sp>
        <p:sp>
          <p:nvSpPr>
            <p:cNvPr id="134" name="Freeform 1238"/>
            <p:cNvSpPr>
              <a:spLocks/>
            </p:cNvSpPr>
            <p:nvPr/>
          </p:nvSpPr>
          <p:spPr bwMode="auto">
            <a:xfrm>
              <a:off x="2799" y="792"/>
              <a:ext cx="154" cy="52"/>
            </a:xfrm>
            <a:custGeom>
              <a:avLst/>
              <a:gdLst>
                <a:gd name="T0" fmla="*/ 0 w 154"/>
                <a:gd name="T1" fmla="*/ 51 h 52"/>
                <a:gd name="T2" fmla="*/ 45 w 154"/>
                <a:gd name="T3" fmla="*/ 8 h 52"/>
                <a:gd name="T4" fmla="*/ 115 w 154"/>
                <a:gd name="T5" fmla="*/ 0 h 52"/>
                <a:gd name="T6" fmla="*/ 153 w 154"/>
                <a:gd name="T7" fmla="*/ 34 h 52"/>
                <a:gd name="T8" fmla="*/ 0 w 154"/>
                <a:gd name="T9" fmla="*/ 51 h 52"/>
                <a:gd name="T10" fmla="*/ 0 60000 65536"/>
                <a:gd name="T11" fmla="*/ 0 60000 65536"/>
                <a:gd name="T12" fmla="*/ 0 60000 65536"/>
                <a:gd name="T13" fmla="*/ 0 60000 65536"/>
                <a:gd name="T14" fmla="*/ 0 60000 65536"/>
                <a:gd name="T15" fmla="*/ 0 w 154"/>
                <a:gd name="T16" fmla="*/ 0 h 52"/>
                <a:gd name="T17" fmla="*/ 154 w 154"/>
                <a:gd name="T18" fmla="*/ 52 h 52"/>
              </a:gdLst>
              <a:ahLst/>
              <a:cxnLst>
                <a:cxn ang="T10">
                  <a:pos x="T0" y="T1"/>
                </a:cxn>
                <a:cxn ang="T11">
                  <a:pos x="T2" y="T3"/>
                </a:cxn>
                <a:cxn ang="T12">
                  <a:pos x="T4" y="T5"/>
                </a:cxn>
                <a:cxn ang="T13">
                  <a:pos x="T6" y="T7"/>
                </a:cxn>
                <a:cxn ang="T14">
                  <a:pos x="T8" y="T9"/>
                </a:cxn>
              </a:cxnLst>
              <a:rect l="T15" t="T16" r="T17" b="T18"/>
              <a:pathLst>
                <a:path w="154" h="52">
                  <a:moveTo>
                    <a:pt x="0" y="51"/>
                  </a:moveTo>
                  <a:lnTo>
                    <a:pt x="45" y="8"/>
                  </a:lnTo>
                  <a:lnTo>
                    <a:pt x="115" y="0"/>
                  </a:lnTo>
                  <a:lnTo>
                    <a:pt x="153" y="34"/>
                  </a:lnTo>
                  <a:lnTo>
                    <a:pt x="0" y="51"/>
                  </a:lnTo>
                </a:path>
              </a:pathLst>
            </a:custGeom>
            <a:solidFill>
              <a:srgbClr val="353535"/>
            </a:solidFill>
            <a:ln w="12700" cap="rnd">
              <a:solidFill>
                <a:schemeClr val="tx1"/>
              </a:solidFill>
              <a:round/>
              <a:headEnd/>
              <a:tailEnd/>
            </a:ln>
          </p:spPr>
          <p:txBody>
            <a:bodyPr/>
            <a:lstStyle/>
            <a:p>
              <a:endParaRPr lang="en-CA"/>
            </a:p>
          </p:txBody>
        </p:sp>
        <p:sp>
          <p:nvSpPr>
            <p:cNvPr id="135" name="Freeform 1239"/>
            <p:cNvSpPr>
              <a:spLocks/>
            </p:cNvSpPr>
            <p:nvPr/>
          </p:nvSpPr>
          <p:spPr bwMode="auto">
            <a:xfrm>
              <a:off x="2980" y="912"/>
              <a:ext cx="31" cy="22"/>
            </a:xfrm>
            <a:custGeom>
              <a:avLst/>
              <a:gdLst>
                <a:gd name="T0" fmla="*/ 1 w 31"/>
                <a:gd name="T1" fmla="*/ 0 h 22"/>
                <a:gd name="T2" fmla="*/ 0 w 31"/>
                <a:gd name="T3" fmla="*/ 9 h 22"/>
                <a:gd name="T4" fmla="*/ 30 w 31"/>
                <a:gd name="T5" fmla="*/ 21 h 22"/>
                <a:gd name="T6" fmla="*/ 1 w 31"/>
                <a:gd name="T7" fmla="*/ 0 h 22"/>
                <a:gd name="T8" fmla="*/ 0 60000 65536"/>
                <a:gd name="T9" fmla="*/ 0 60000 65536"/>
                <a:gd name="T10" fmla="*/ 0 60000 65536"/>
                <a:gd name="T11" fmla="*/ 0 60000 65536"/>
                <a:gd name="T12" fmla="*/ 0 w 31"/>
                <a:gd name="T13" fmla="*/ 0 h 22"/>
                <a:gd name="T14" fmla="*/ 31 w 31"/>
                <a:gd name="T15" fmla="*/ 22 h 22"/>
              </a:gdLst>
              <a:ahLst/>
              <a:cxnLst>
                <a:cxn ang="T8">
                  <a:pos x="T0" y="T1"/>
                </a:cxn>
                <a:cxn ang="T9">
                  <a:pos x="T2" y="T3"/>
                </a:cxn>
                <a:cxn ang="T10">
                  <a:pos x="T4" y="T5"/>
                </a:cxn>
                <a:cxn ang="T11">
                  <a:pos x="T6" y="T7"/>
                </a:cxn>
              </a:cxnLst>
              <a:rect l="T12" t="T13" r="T14" b="T15"/>
              <a:pathLst>
                <a:path w="31" h="22">
                  <a:moveTo>
                    <a:pt x="1" y="0"/>
                  </a:moveTo>
                  <a:lnTo>
                    <a:pt x="0" y="9"/>
                  </a:lnTo>
                  <a:lnTo>
                    <a:pt x="30" y="21"/>
                  </a:lnTo>
                  <a:lnTo>
                    <a:pt x="1" y="0"/>
                  </a:lnTo>
                </a:path>
              </a:pathLst>
            </a:custGeom>
            <a:solidFill>
              <a:srgbClr val="F3F3F3"/>
            </a:solidFill>
            <a:ln w="12700" cap="rnd">
              <a:solidFill>
                <a:schemeClr val="tx1"/>
              </a:solidFill>
              <a:round/>
              <a:headEnd/>
              <a:tailEnd/>
            </a:ln>
          </p:spPr>
          <p:txBody>
            <a:bodyPr/>
            <a:lstStyle/>
            <a:p>
              <a:endParaRPr lang="en-CA"/>
            </a:p>
          </p:txBody>
        </p:sp>
        <p:sp>
          <p:nvSpPr>
            <p:cNvPr id="136" name="Freeform 1240"/>
            <p:cNvSpPr>
              <a:spLocks/>
            </p:cNvSpPr>
            <p:nvPr/>
          </p:nvSpPr>
          <p:spPr bwMode="auto">
            <a:xfrm>
              <a:off x="2981" y="897"/>
              <a:ext cx="76" cy="49"/>
            </a:xfrm>
            <a:custGeom>
              <a:avLst/>
              <a:gdLst>
                <a:gd name="T0" fmla="*/ 0 w 76"/>
                <a:gd name="T1" fmla="*/ 14 h 49"/>
                <a:gd name="T2" fmla="*/ 3 w 76"/>
                <a:gd name="T3" fmla="*/ 0 h 49"/>
                <a:gd name="T4" fmla="*/ 75 w 76"/>
                <a:gd name="T5" fmla="*/ 44 h 49"/>
                <a:gd name="T6" fmla="*/ 73 w 76"/>
                <a:gd name="T7" fmla="*/ 48 h 49"/>
                <a:gd name="T8" fmla="*/ 30 w 76"/>
                <a:gd name="T9" fmla="*/ 33 h 49"/>
                <a:gd name="T10" fmla="*/ 0 w 76"/>
                <a:gd name="T11" fmla="*/ 14 h 49"/>
                <a:gd name="T12" fmla="*/ 0 60000 65536"/>
                <a:gd name="T13" fmla="*/ 0 60000 65536"/>
                <a:gd name="T14" fmla="*/ 0 60000 65536"/>
                <a:gd name="T15" fmla="*/ 0 60000 65536"/>
                <a:gd name="T16" fmla="*/ 0 60000 65536"/>
                <a:gd name="T17" fmla="*/ 0 60000 65536"/>
                <a:gd name="T18" fmla="*/ 0 w 76"/>
                <a:gd name="T19" fmla="*/ 0 h 49"/>
                <a:gd name="T20" fmla="*/ 76 w 76"/>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76" h="49">
                  <a:moveTo>
                    <a:pt x="0" y="14"/>
                  </a:moveTo>
                  <a:lnTo>
                    <a:pt x="3" y="0"/>
                  </a:lnTo>
                  <a:lnTo>
                    <a:pt x="75" y="44"/>
                  </a:lnTo>
                  <a:lnTo>
                    <a:pt x="73" y="48"/>
                  </a:lnTo>
                  <a:lnTo>
                    <a:pt x="30" y="33"/>
                  </a:lnTo>
                  <a:lnTo>
                    <a:pt x="0" y="14"/>
                  </a:lnTo>
                </a:path>
              </a:pathLst>
            </a:custGeom>
            <a:solidFill>
              <a:srgbClr val="EDEDED"/>
            </a:solidFill>
            <a:ln w="12700" cap="rnd">
              <a:solidFill>
                <a:schemeClr val="tx1"/>
              </a:solidFill>
              <a:round/>
              <a:headEnd/>
              <a:tailEnd/>
            </a:ln>
          </p:spPr>
          <p:txBody>
            <a:bodyPr/>
            <a:lstStyle/>
            <a:p>
              <a:endParaRPr lang="en-CA"/>
            </a:p>
          </p:txBody>
        </p:sp>
        <p:sp>
          <p:nvSpPr>
            <p:cNvPr id="137" name="Freeform 1241"/>
            <p:cNvSpPr>
              <a:spLocks/>
            </p:cNvSpPr>
            <p:nvPr/>
          </p:nvSpPr>
          <p:spPr bwMode="auto">
            <a:xfrm>
              <a:off x="2985" y="880"/>
              <a:ext cx="76" cy="62"/>
            </a:xfrm>
            <a:custGeom>
              <a:avLst/>
              <a:gdLst>
                <a:gd name="T0" fmla="*/ 0 w 76"/>
                <a:gd name="T1" fmla="*/ 15 h 62"/>
                <a:gd name="T2" fmla="*/ 4 w 76"/>
                <a:gd name="T3" fmla="*/ 0 h 62"/>
                <a:gd name="T4" fmla="*/ 75 w 76"/>
                <a:gd name="T5" fmla="*/ 43 h 62"/>
                <a:gd name="T6" fmla="*/ 71 w 76"/>
                <a:gd name="T7" fmla="*/ 61 h 62"/>
                <a:gd name="T8" fmla="*/ 0 w 76"/>
                <a:gd name="T9" fmla="*/ 15 h 62"/>
                <a:gd name="T10" fmla="*/ 0 60000 65536"/>
                <a:gd name="T11" fmla="*/ 0 60000 65536"/>
                <a:gd name="T12" fmla="*/ 0 60000 65536"/>
                <a:gd name="T13" fmla="*/ 0 60000 65536"/>
                <a:gd name="T14" fmla="*/ 0 60000 65536"/>
                <a:gd name="T15" fmla="*/ 0 w 76"/>
                <a:gd name="T16" fmla="*/ 0 h 62"/>
                <a:gd name="T17" fmla="*/ 76 w 76"/>
                <a:gd name="T18" fmla="*/ 62 h 62"/>
              </a:gdLst>
              <a:ahLst/>
              <a:cxnLst>
                <a:cxn ang="T10">
                  <a:pos x="T0" y="T1"/>
                </a:cxn>
                <a:cxn ang="T11">
                  <a:pos x="T2" y="T3"/>
                </a:cxn>
                <a:cxn ang="T12">
                  <a:pos x="T4" y="T5"/>
                </a:cxn>
                <a:cxn ang="T13">
                  <a:pos x="T6" y="T7"/>
                </a:cxn>
                <a:cxn ang="T14">
                  <a:pos x="T8" y="T9"/>
                </a:cxn>
              </a:cxnLst>
              <a:rect l="T15" t="T16" r="T17" b="T18"/>
              <a:pathLst>
                <a:path w="76" h="62">
                  <a:moveTo>
                    <a:pt x="0" y="15"/>
                  </a:moveTo>
                  <a:lnTo>
                    <a:pt x="4" y="0"/>
                  </a:lnTo>
                  <a:lnTo>
                    <a:pt x="75" y="43"/>
                  </a:lnTo>
                  <a:lnTo>
                    <a:pt x="71" y="61"/>
                  </a:lnTo>
                  <a:lnTo>
                    <a:pt x="0" y="15"/>
                  </a:lnTo>
                </a:path>
              </a:pathLst>
            </a:custGeom>
            <a:solidFill>
              <a:srgbClr val="E6E6E6"/>
            </a:solidFill>
            <a:ln w="12700" cap="rnd">
              <a:solidFill>
                <a:schemeClr val="tx1"/>
              </a:solidFill>
              <a:round/>
              <a:headEnd/>
              <a:tailEnd/>
            </a:ln>
          </p:spPr>
          <p:txBody>
            <a:bodyPr/>
            <a:lstStyle/>
            <a:p>
              <a:endParaRPr lang="en-CA"/>
            </a:p>
          </p:txBody>
        </p:sp>
        <p:sp>
          <p:nvSpPr>
            <p:cNvPr id="138" name="Freeform 1242"/>
            <p:cNvSpPr>
              <a:spLocks/>
            </p:cNvSpPr>
            <p:nvPr/>
          </p:nvSpPr>
          <p:spPr bwMode="auto">
            <a:xfrm>
              <a:off x="2989" y="866"/>
              <a:ext cx="76" cy="59"/>
            </a:xfrm>
            <a:custGeom>
              <a:avLst/>
              <a:gdLst>
                <a:gd name="T0" fmla="*/ 0 w 76"/>
                <a:gd name="T1" fmla="*/ 14 h 59"/>
                <a:gd name="T2" fmla="*/ 3 w 76"/>
                <a:gd name="T3" fmla="*/ 0 h 59"/>
                <a:gd name="T4" fmla="*/ 75 w 76"/>
                <a:gd name="T5" fmla="*/ 43 h 59"/>
                <a:gd name="T6" fmla="*/ 70 w 76"/>
                <a:gd name="T7" fmla="*/ 58 h 59"/>
                <a:gd name="T8" fmla="*/ 0 w 76"/>
                <a:gd name="T9" fmla="*/ 14 h 59"/>
                <a:gd name="T10" fmla="*/ 0 60000 65536"/>
                <a:gd name="T11" fmla="*/ 0 60000 65536"/>
                <a:gd name="T12" fmla="*/ 0 60000 65536"/>
                <a:gd name="T13" fmla="*/ 0 60000 65536"/>
                <a:gd name="T14" fmla="*/ 0 60000 65536"/>
                <a:gd name="T15" fmla="*/ 0 w 76"/>
                <a:gd name="T16" fmla="*/ 0 h 59"/>
                <a:gd name="T17" fmla="*/ 76 w 76"/>
                <a:gd name="T18" fmla="*/ 59 h 59"/>
              </a:gdLst>
              <a:ahLst/>
              <a:cxnLst>
                <a:cxn ang="T10">
                  <a:pos x="T0" y="T1"/>
                </a:cxn>
                <a:cxn ang="T11">
                  <a:pos x="T2" y="T3"/>
                </a:cxn>
                <a:cxn ang="T12">
                  <a:pos x="T4" y="T5"/>
                </a:cxn>
                <a:cxn ang="T13">
                  <a:pos x="T6" y="T7"/>
                </a:cxn>
                <a:cxn ang="T14">
                  <a:pos x="T8" y="T9"/>
                </a:cxn>
              </a:cxnLst>
              <a:rect l="T15" t="T16" r="T17" b="T18"/>
              <a:pathLst>
                <a:path w="76" h="59">
                  <a:moveTo>
                    <a:pt x="0" y="14"/>
                  </a:moveTo>
                  <a:lnTo>
                    <a:pt x="3" y="0"/>
                  </a:lnTo>
                  <a:lnTo>
                    <a:pt x="75" y="43"/>
                  </a:lnTo>
                  <a:lnTo>
                    <a:pt x="70" y="58"/>
                  </a:lnTo>
                  <a:lnTo>
                    <a:pt x="0" y="14"/>
                  </a:lnTo>
                </a:path>
              </a:pathLst>
            </a:custGeom>
            <a:solidFill>
              <a:srgbClr val="E0E0E0"/>
            </a:solidFill>
            <a:ln w="12700" cap="rnd">
              <a:solidFill>
                <a:schemeClr val="tx1"/>
              </a:solidFill>
              <a:round/>
              <a:headEnd/>
              <a:tailEnd/>
            </a:ln>
          </p:spPr>
          <p:txBody>
            <a:bodyPr/>
            <a:lstStyle/>
            <a:p>
              <a:endParaRPr lang="en-CA"/>
            </a:p>
          </p:txBody>
        </p:sp>
        <p:sp>
          <p:nvSpPr>
            <p:cNvPr id="139" name="Freeform 1243"/>
            <p:cNvSpPr>
              <a:spLocks/>
            </p:cNvSpPr>
            <p:nvPr/>
          </p:nvSpPr>
          <p:spPr bwMode="auto">
            <a:xfrm>
              <a:off x="2990" y="849"/>
              <a:ext cx="78" cy="60"/>
            </a:xfrm>
            <a:custGeom>
              <a:avLst/>
              <a:gdLst>
                <a:gd name="T0" fmla="*/ 0 w 78"/>
                <a:gd name="T1" fmla="*/ 15 h 60"/>
                <a:gd name="T2" fmla="*/ 4 w 78"/>
                <a:gd name="T3" fmla="*/ 0 h 60"/>
                <a:gd name="T4" fmla="*/ 77 w 78"/>
                <a:gd name="T5" fmla="*/ 44 h 60"/>
                <a:gd name="T6" fmla="*/ 73 w 78"/>
                <a:gd name="T7" fmla="*/ 59 h 60"/>
                <a:gd name="T8" fmla="*/ 0 w 78"/>
                <a:gd name="T9" fmla="*/ 15 h 60"/>
                <a:gd name="T10" fmla="*/ 0 60000 65536"/>
                <a:gd name="T11" fmla="*/ 0 60000 65536"/>
                <a:gd name="T12" fmla="*/ 0 60000 65536"/>
                <a:gd name="T13" fmla="*/ 0 60000 65536"/>
                <a:gd name="T14" fmla="*/ 0 60000 65536"/>
                <a:gd name="T15" fmla="*/ 0 w 78"/>
                <a:gd name="T16" fmla="*/ 0 h 60"/>
                <a:gd name="T17" fmla="*/ 78 w 78"/>
                <a:gd name="T18" fmla="*/ 60 h 60"/>
              </a:gdLst>
              <a:ahLst/>
              <a:cxnLst>
                <a:cxn ang="T10">
                  <a:pos x="T0" y="T1"/>
                </a:cxn>
                <a:cxn ang="T11">
                  <a:pos x="T2" y="T3"/>
                </a:cxn>
                <a:cxn ang="T12">
                  <a:pos x="T4" y="T5"/>
                </a:cxn>
                <a:cxn ang="T13">
                  <a:pos x="T6" y="T7"/>
                </a:cxn>
                <a:cxn ang="T14">
                  <a:pos x="T8" y="T9"/>
                </a:cxn>
              </a:cxnLst>
              <a:rect l="T15" t="T16" r="T17" b="T18"/>
              <a:pathLst>
                <a:path w="78" h="60">
                  <a:moveTo>
                    <a:pt x="0" y="15"/>
                  </a:moveTo>
                  <a:lnTo>
                    <a:pt x="4" y="0"/>
                  </a:lnTo>
                  <a:lnTo>
                    <a:pt x="77" y="44"/>
                  </a:lnTo>
                  <a:lnTo>
                    <a:pt x="73" y="59"/>
                  </a:lnTo>
                  <a:lnTo>
                    <a:pt x="0" y="15"/>
                  </a:lnTo>
                </a:path>
              </a:pathLst>
            </a:custGeom>
            <a:solidFill>
              <a:srgbClr val="DADADA"/>
            </a:solidFill>
            <a:ln w="12700" cap="rnd">
              <a:solidFill>
                <a:schemeClr val="tx1"/>
              </a:solidFill>
              <a:round/>
              <a:headEnd/>
              <a:tailEnd/>
            </a:ln>
          </p:spPr>
          <p:txBody>
            <a:bodyPr/>
            <a:lstStyle/>
            <a:p>
              <a:endParaRPr lang="en-CA"/>
            </a:p>
          </p:txBody>
        </p:sp>
        <p:sp>
          <p:nvSpPr>
            <p:cNvPr id="140" name="Freeform 1244"/>
            <p:cNvSpPr>
              <a:spLocks/>
            </p:cNvSpPr>
            <p:nvPr/>
          </p:nvSpPr>
          <p:spPr bwMode="auto">
            <a:xfrm>
              <a:off x="2995" y="833"/>
              <a:ext cx="76" cy="61"/>
            </a:xfrm>
            <a:custGeom>
              <a:avLst/>
              <a:gdLst>
                <a:gd name="T0" fmla="*/ 0 w 76"/>
                <a:gd name="T1" fmla="*/ 15 h 61"/>
                <a:gd name="T2" fmla="*/ 4 w 76"/>
                <a:gd name="T3" fmla="*/ 0 h 61"/>
                <a:gd name="T4" fmla="*/ 75 w 76"/>
                <a:gd name="T5" fmla="*/ 45 h 61"/>
                <a:gd name="T6" fmla="*/ 71 w 76"/>
                <a:gd name="T7" fmla="*/ 60 h 61"/>
                <a:gd name="T8" fmla="*/ 0 w 76"/>
                <a:gd name="T9" fmla="*/ 15 h 61"/>
                <a:gd name="T10" fmla="*/ 0 60000 65536"/>
                <a:gd name="T11" fmla="*/ 0 60000 65536"/>
                <a:gd name="T12" fmla="*/ 0 60000 65536"/>
                <a:gd name="T13" fmla="*/ 0 60000 65536"/>
                <a:gd name="T14" fmla="*/ 0 60000 65536"/>
                <a:gd name="T15" fmla="*/ 0 w 76"/>
                <a:gd name="T16" fmla="*/ 0 h 61"/>
                <a:gd name="T17" fmla="*/ 76 w 76"/>
                <a:gd name="T18" fmla="*/ 61 h 61"/>
              </a:gdLst>
              <a:ahLst/>
              <a:cxnLst>
                <a:cxn ang="T10">
                  <a:pos x="T0" y="T1"/>
                </a:cxn>
                <a:cxn ang="T11">
                  <a:pos x="T2" y="T3"/>
                </a:cxn>
                <a:cxn ang="T12">
                  <a:pos x="T4" y="T5"/>
                </a:cxn>
                <a:cxn ang="T13">
                  <a:pos x="T6" y="T7"/>
                </a:cxn>
                <a:cxn ang="T14">
                  <a:pos x="T8" y="T9"/>
                </a:cxn>
              </a:cxnLst>
              <a:rect l="T15" t="T16" r="T17" b="T18"/>
              <a:pathLst>
                <a:path w="76" h="61">
                  <a:moveTo>
                    <a:pt x="0" y="15"/>
                  </a:moveTo>
                  <a:lnTo>
                    <a:pt x="4" y="0"/>
                  </a:lnTo>
                  <a:lnTo>
                    <a:pt x="75" y="45"/>
                  </a:lnTo>
                  <a:lnTo>
                    <a:pt x="71" y="60"/>
                  </a:lnTo>
                  <a:lnTo>
                    <a:pt x="0" y="15"/>
                  </a:lnTo>
                </a:path>
              </a:pathLst>
            </a:custGeom>
            <a:solidFill>
              <a:srgbClr val="D3D3D3"/>
            </a:solidFill>
            <a:ln w="12700" cap="rnd">
              <a:solidFill>
                <a:schemeClr val="tx1"/>
              </a:solidFill>
              <a:round/>
              <a:headEnd/>
              <a:tailEnd/>
            </a:ln>
          </p:spPr>
          <p:txBody>
            <a:bodyPr/>
            <a:lstStyle/>
            <a:p>
              <a:endParaRPr lang="en-CA"/>
            </a:p>
          </p:txBody>
        </p:sp>
        <p:sp>
          <p:nvSpPr>
            <p:cNvPr id="141" name="Freeform 1245"/>
            <p:cNvSpPr>
              <a:spLocks/>
            </p:cNvSpPr>
            <p:nvPr/>
          </p:nvSpPr>
          <p:spPr bwMode="auto">
            <a:xfrm>
              <a:off x="2998" y="817"/>
              <a:ext cx="78" cy="61"/>
            </a:xfrm>
            <a:custGeom>
              <a:avLst/>
              <a:gdLst>
                <a:gd name="T0" fmla="*/ 0 w 78"/>
                <a:gd name="T1" fmla="*/ 15 h 61"/>
                <a:gd name="T2" fmla="*/ 3 w 78"/>
                <a:gd name="T3" fmla="*/ 0 h 61"/>
                <a:gd name="T4" fmla="*/ 77 w 78"/>
                <a:gd name="T5" fmla="*/ 44 h 61"/>
                <a:gd name="T6" fmla="*/ 72 w 78"/>
                <a:gd name="T7" fmla="*/ 60 h 61"/>
                <a:gd name="T8" fmla="*/ 0 w 78"/>
                <a:gd name="T9" fmla="*/ 15 h 61"/>
                <a:gd name="T10" fmla="*/ 0 60000 65536"/>
                <a:gd name="T11" fmla="*/ 0 60000 65536"/>
                <a:gd name="T12" fmla="*/ 0 60000 65536"/>
                <a:gd name="T13" fmla="*/ 0 60000 65536"/>
                <a:gd name="T14" fmla="*/ 0 60000 65536"/>
                <a:gd name="T15" fmla="*/ 0 w 78"/>
                <a:gd name="T16" fmla="*/ 0 h 61"/>
                <a:gd name="T17" fmla="*/ 78 w 78"/>
                <a:gd name="T18" fmla="*/ 61 h 61"/>
              </a:gdLst>
              <a:ahLst/>
              <a:cxnLst>
                <a:cxn ang="T10">
                  <a:pos x="T0" y="T1"/>
                </a:cxn>
                <a:cxn ang="T11">
                  <a:pos x="T2" y="T3"/>
                </a:cxn>
                <a:cxn ang="T12">
                  <a:pos x="T4" y="T5"/>
                </a:cxn>
                <a:cxn ang="T13">
                  <a:pos x="T6" y="T7"/>
                </a:cxn>
                <a:cxn ang="T14">
                  <a:pos x="T8" y="T9"/>
                </a:cxn>
              </a:cxnLst>
              <a:rect l="T15" t="T16" r="T17" b="T18"/>
              <a:pathLst>
                <a:path w="78" h="61">
                  <a:moveTo>
                    <a:pt x="0" y="15"/>
                  </a:moveTo>
                  <a:lnTo>
                    <a:pt x="3" y="0"/>
                  </a:lnTo>
                  <a:lnTo>
                    <a:pt x="77" y="44"/>
                  </a:lnTo>
                  <a:lnTo>
                    <a:pt x="72" y="60"/>
                  </a:lnTo>
                  <a:lnTo>
                    <a:pt x="0" y="15"/>
                  </a:lnTo>
                </a:path>
              </a:pathLst>
            </a:custGeom>
            <a:solidFill>
              <a:srgbClr val="CDCDCD"/>
            </a:solidFill>
            <a:ln w="12700" cap="rnd">
              <a:solidFill>
                <a:schemeClr val="tx1"/>
              </a:solidFill>
              <a:round/>
              <a:headEnd/>
              <a:tailEnd/>
            </a:ln>
          </p:spPr>
          <p:txBody>
            <a:bodyPr/>
            <a:lstStyle/>
            <a:p>
              <a:endParaRPr lang="en-CA"/>
            </a:p>
          </p:txBody>
        </p:sp>
        <p:sp>
          <p:nvSpPr>
            <p:cNvPr id="142" name="Freeform 1246"/>
            <p:cNvSpPr>
              <a:spLocks/>
            </p:cNvSpPr>
            <p:nvPr/>
          </p:nvSpPr>
          <p:spPr bwMode="auto">
            <a:xfrm>
              <a:off x="3001" y="799"/>
              <a:ext cx="77" cy="63"/>
            </a:xfrm>
            <a:custGeom>
              <a:avLst/>
              <a:gdLst>
                <a:gd name="T0" fmla="*/ 0 w 77"/>
                <a:gd name="T1" fmla="*/ 16 h 63"/>
                <a:gd name="T2" fmla="*/ 4 w 77"/>
                <a:gd name="T3" fmla="*/ 0 h 63"/>
                <a:gd name="T4" fmla="*/ 76 w 77"/>
                <a:gd name="T5" fmla="*/ 45 h 63"/>
                <a:gd name="T6" fmla="*/ 72 w 77"/>
                <a:gd name="T7" fmla="*/ 62 h 63"/>
                <a:gd name="T8" fmla="*/ 0 w 77"/>
                <a:gd name="T9" fmla="*/ 16 h 63"/>
                <a:gd name="T10" fmla="*/ 0 60000 65536"/>
                <a:gd name="T11" fmla="*/ 0 60000 65536"/>
                <a:gd name="T12" fmla="*/ 0 60000 65536"/>
                <a:gd name="T13" fmla="*/ 0 60000 65536"/>
                <a:gd name="T14" fmla="*/ 0 60000 65536"/>
                <a:gd name="T15" fmla="*/ 0 w 77"/>
                <a:gd name="T16" fmla="*/ 0 h 63"/>
                <a:gd name="T17" fmla="*/ 77 w 77"/>
                <a:gd name="T18" fmla="*/ 63 h 63"/>
              </a:gdLst>
              <a:ahLst/>
              <a:cxnLst>
                <a:cxn ang="T10">
                  <a:pos x="T0" y="T1"/>
                </a:cxn>
                <a:cxn ang="T11">
                  <a:pos x="T2" y="T3"/>
                </a:cxn>
                <a:cxn ang="T12">
                  <a:pos x="T4" y="T5"/>
                </a:cxn>
                <a:cxn ang="T13">
                  <a:pos x="T6" y="T7"/>
                </a:cxn>
                <a:cxn ang="T14">
                  <a:pos x="T8" y="T9"/>
                </a:cxn>
              </a:cxnLst>
              <a:rect l="T15" t="T16" r="T17" b="T18"/>
              <a:pathLst>
                <a:path w="77" h="63">
                  <a:moveTo>
                    <a:pt x="0" y="16"/>
                  </a:moveTo>
                  <a:lnTo>
                    <a:pt x="4" y="0"/>
                  </a:lnTo>
                  <a:lnTo>
                    <a:pt x="76" y="45"/>
                  </a:lnTo>
                  <a:lnTo>
                    <a:pt x="72" y="62"/>
                  </a:lnTo>
                  <a:lnTo>
                    <a:pt x="0" y="16"/>
                  </a:lnTo>
                </a:path>
              </a:pathLst>
            </a:custGeom>
            <a:solidFill>
              <a:srgbClr val="C7C7C7"/>
            </a:solidFill>
            <a:ln w="12700" cap="rnd">
              <a:solidFill>
                <a:schemeClr val="tx1"/>
              </a:solidFill>
              <a:round/>
              <a:headEnd/>
              <a:tailEnd/>
            </a:ln>
          </p:spPr>
          <p:txBody>
            <a:bodyPr/>
            <a:lstStyle/>
            <a:p>
              <a:endParaRPr lang="en-CA"/>
            </a:p>
          </p:txBody>
        </p:sp>
        <p:sp>
          <p:nvSpPr>
            <p:cNvPr id="143" name="Freeform 1247"/>
            <p:cNvSpPr>
              <a:spLocks/>
            </p:cNvSpPr>
            <p:nvPr/>
          </p:nvSpPr>
          <p:spPr bwMode="auto">
            <a:xfrm>
              <a:off x="3006" y="785"/>
              <a:ext cx="76" cy="60"/>
            </a:xfrm>
            <a:custGeom>
              <a:avLst/>
              <a:gdLst>
                <a:gd name="T0" fmla="*/ 0 w 76"/>
                <a:gd name="T1" fmla="*/ 14 h 60"/>
                <a:gd name="T2" fmla="*/ 2 w 76"/>
                <a:gd name="T3" fmla="*/ 0 h 60"/>
                <a:gd name="T4" fmla="*/ 75 w 76"/>
                <a:gd name="T5" fmla="*/ 44 h 60"/>
                <a:gd name="T6" fmla="*/ 71 w 76"/>
                <a:gd name="T7" fmla="*/ 59 h 60"/>
                <a:gd name="T8" fmla="*/ 0 w 76"/>
                <a:gd name="T9" fmla="*/ 14 h 60"/>
                <a:gd name="T10" fmla="*/ 0 60000 65536"/>
                <a:gd name="T11" fmla="*/ 0 60000 65536"/>
                <a:gd name="T12" fmla="*/ 0 60000 65536"/>
                <a:gd name="T13" fmla="*/ 0 60000 65536"/>
                <a:gd name="T14" fmla="*/ 0 60000 65536"/>
                <a:gd name="T15" fmla="*/ 0 w 76"/>
                <a:gd name="T16" fmla="*/ 0 h 60"/>
                <a:gd name="T17" fmla="*/ 76 w 76"/>
                <a:gd name="T18" fmla="*/ 60 h 60"/>
              </a:gdLst>
              <a:ahLst/>
              <a:cxnLst>
                <a:cxn ang="T10">
                  <a:pos x="T0" y="T1"/>
                </a:cxn>
                <a:cxn ang="T11">
                  <a:pos x="T2" y="T3"/>
                </a:cxn>
                <a:cxn ang="T12">
                  <a:pos x="T4" y="T5"/>
                </a:cxn>
                <a:cxn ang="T13">
                  <a:pos x="T6" y="T7"/>
                </a:cxn>
                <a:cxn ang="T14">
                  <a:pos x="T8" y="T9"/>
                </a:cxn>
              </a:cxnLst>
              <a:rect l="T15" t="T16" r="T17" b="T18"/>
              <a:pathLst>
                <a:path w="76" h="60">
                  <a:moveTo>
                    <a:pt x="0" y="14"/>
                  </a:moveTo>
                  <a:lnTo>
                    <a:pt x="2" y="0"/>
                  </a:lnTo>
                  <a:lnTo>
                    <a:pt x="75" y="44"/>
                  </a:lnTo>
                  <a:lnTo>
                    <a:pt x="71" y="59"/>
                  </a:lnTo>
                  <a:lnTo>
                    <a:pt x="0" y="14"/>
                  </a:lnTo>
                </a:path>
              </a:pathLst>
            </a:custGeom>
            <a:solidFill>
              <a:srgbClr val="C0C0C0"/>
            </a:solidFill>
            <a:ln w="12700" cap="rnd">
              <a:solidFill>
                <a:schemeClr val="tx1"/>
              </a:solidFill>
              <a:round/>
              <a:headEnd/>
              <a:tailEnd/>
            </a:ln>
          </p:spPr>
          <p:txBody>
            <a:bodyPr/>
            <a:lstStyle/>
            <a:p>
              <a:endParaRPr lang="en-CA"/>
            </a:p>
          </p:txBody>
        </p:sp>
        <p:sp>
          <p:nvSpPr>
            <p:cNvPr id="144" name="Freeform 1248"/>
            <p:cNvSpPr>
              <a:spLocks/>
            </p:cNvSpPr>
            <p:nvPr/>
          </p:nvSpPr>
          <p:spPr bwMode="auto">
            <a:xfrm>
              <a:off x="3008" y="768"/>
              <a:ext cx="77" cy="61"/>
            </a:xfrm>
            <a:custGeom>
              <a:avLst/>
              <a:gdLst>
                <a:gd name="T0" fmla="*/ 0 w 77"/>
                <a:gd name="T1" fmla="*/ 17 h 61"/>
                <a:gd name="T2" fmla="*/ 3 w 77"/>
                <a:gd name="T3" fmla="*/ 0 h 61"/>
                <a:gd name="T4" fmla="*/ 76 w 77"/>
                <a:gd name="T5" fmla="*/ 44 h 61"/>
                <a:gd name="T6" fmla="*/ 71 w 77"/>
                <a:gd name="T7" fmla="*/ 60 h 61"/>
                <a:gd name="T8" fmla="*/ 0 w 77"/>
                <a:gd name="T9" fmla="*/ 17 h 61"/>
                <a:gd name="T10" fmla="*/ 0 60000 65536"/>
                <a:gd name="T11" fmla="*/ 0 60000 65536"/>
                <a:gd name="T12" fmla="*/ 0 60000 65536"/>
                <a:gd name="T13" fmla="*/ 0 60000 65536"/>
                <a:gd name="T14" fmla="*/ 0 60000 65536"/>
                <a:gd name="T15" fmla="*/ 0 w 77"/>
                <a:gd name="T16" fmla="*/ 0 h 61"/>
                <a:gd name="T17" fmla="*/ 77 w 77"/>
                <a:gd name="T18" fmla="*/ 61 h 61"/>
              </a:gdLst>
              <a:ahLst/>
              <a:cxnLst>
                <a:cxn ang="T10">
                  <a:pos x="T0" y="T1"/>
                </a:cxn>
                <a:cxn ang="T11">
                  <a:pos x="T2" y="T3"/>
                </a:cxn>
                <a:cxn ang="T12">
                  <a:pos x="T4" y="T5"/>
                </a:cxn>
                <a:cxn ang="T13">
                  <a:pos x="T6" y="T7"/>
                </a:cxn>
                <a:cxn ang="T14">
                  <a:pos x="T8" y="T9"/>
                </a:cxn>
              </a:cxnLst>
              <a:rect l="T15" t="T16" r="T17" b="T18"/>
              <a:pathLst>
                <a:path w="77" h="61">
                  <a:moveTo>
                    <a:pt x="0" y="17"/>
                  </a:moveTo>
                  <a:lnTo>
                    <a:pt x="3" y="0"/>
                  </a:lnTo>
                  <a:lnTo>
                    <a:pt x="76" y="44"/>
                  </a:lnTo>
                  <a:lnTo>
                    <a:pt x="71" y="60"/>
                  </a:lnTo>
                  <a:lnTo>
                    <a:pt x="0" y="17"/>
                  </a:lnTo>
                </a:path>
              </a:pathLst>
            </a:custGeom>
            <a:solidFill>
              <a:srgbClr val="BABABA"/>
            </a:solidFill>
            <a:ln w="12700" cap="rnd">
              <a:solidFill>
                <a:schemeClr val="tx1"/>
              </a:solidFill>
              <a:round/>
              <a:headEnd/>
              <a:tailEnd/>
            </a:ln>
          </p:spPr>
          <p:txBody>
            <a:bodyPr/>
            <a:lstStyle/>
            <a:p>
              <a:endParaRPr lang="en-CA"/>
            </a:p>
          </p:txBody>
        </p:sp>
        <p:sp>
          <p:nvSpPr>
            <p:cNvPr id="145" name="Freeform 1249"/>
            <p:cNvSpPr>
              <a:spLocks/>
            </p:cNvSpPr>
            <p:nvPr/>
          </p:nvSpPr>
          <p:spPr bwMode="auto">
            <a:xfrm>
              <a:off x="3012" y="752"/>
              <a:ext cx="77" cy="59"/>
            </a:xfrm>
            <a:custGeom>
              <a:avLst/>
              <a:gdLst>
                <a:gd name="T0" fmla="*/ 0 w 77"/>
                <a:gd name="T1" fmla="*/ 14 h 59"/>
                <a:gd name="T2" fmla="*/ 3 w 77"/>
                <a:gd name="T3" fmla="*/ 0 h 59"/>
                <a:gd name="T4" fmla="*/ 76 w 77"/>
                <a:gd name="T5" fmla="*/ 43 h 59"/>
                <a:gd name="T6" fmla="*/ 72 w 77"/>
                <a:gd name="T7" fmla="*/ 58 h 59"/>
                <a:gd name="T8" fmla="*/ 0 w 77"/>
                <a:gd name="T9" fmla="*/ 14 h 59"/>
                <a:gd name="T10" fmla="*/ 0 60000 65536"/>
                <a:gd name="T11" fmla="*/ 0 60000 65536"/>
                <a:gd name="T12" fmla="*/ 0 60000 65536"/>
                <a:gd name="T13" fmla="*/ 0 60000 65536"/>
                <a:gd name="T14" fmla="*/ 0 60000 65536"/>
                <a:gd name="T15" fmla="*/ 0 w 77"/>
                <a:gd name="T16" fmla="*/ 0 h 59"/>
                <a:gd name="T17" fmla="*/ 77 w 77"/>
                <a:gd name="T18" fmla="*/ 59 h 59"/>
              </a:gdLst>
              <a:ahLst/>
              <a:cxnLst>
                <a:cxn ang="T10">
                  <a:pos x="T0" y="T1"/>
                </a:cxn>
                <a:cxn ang="T11">
                  <a:pos x="T2" y="T3"/>
                </a:cxn>
                <a:cxn ang="T12">
                  <a:pos x="T4" y="T5"/>
                </a:cxn>
                <a:cxn ang="T13">
                  <a:pos x="T6" y="T7"/>
                </a:cxn>
                <a:cxn ang="T14">
                  <a:pos x="T8" y="T9"/>
                </a:cxn>
              </a:cxnLst>
              <a:rect l="T15" t="T16" r="T17" b="T18"/>
              <a:pathLst>
                <a:path w="77" h="59">
                  <a:moveTo>
                    <a:pt x="0" y="14"/>
                  </a:moveTo>
                  <a:lnTo>
                    <a:pt x="3" y="0"/>
                  </a:lnTo>
                  <a:lnTo>
                    <a:pt x="76" y="43"/>
                  </a:lnTo>
                  <a:lnTo>
                    <a:pt x="72" y="58"/>
                  </a:lnTo>
                  <a:lnTo>
                    <a:pt x="0" y="14"/>
                  </a:lnTo>
                </a:path>
              </a:pathLst>
            </a:custGeom>
            <a:solidFill>
              <a:srgbClr val="B4B4B4"/>
            </a:solidFill>
            <a:ln w="12700" cap="rnd">
              <a:solidFill>
                <a:schemeClr val="tx1"/>
              </a:solidFill>
              <a:round/>
              <a:headEnd/>
              <a:tailEnd/>
            </a:ln>
          </p:spPr>
          <p:txBody>
            <a:bodyPr/>
            <a:lstStyle/>
            <a:p>
              <a:endParaRPr lang="en-CA"/>
            </a:p>
          </p:txBody>
        </p:sp>
        <p:sp>
          <p:nvSpPr>
            <p:cNvPr id="146" name="Freeform 1250"/>
            <p:cNvSpPr>
              <a:spLocks/>
            </p:cNvSpPr>
            <p:nvPr/>
          </p:nvSpPr>
          <p:spPr bwMode="auto">
            <a:xfrm>
              <a:off x="3014" y="734"/>
              <a:ext cx="79" cy="61"/>
            </a:xfrm>
            <a:custGeom>
              <a:avLst/>
              <a:gdLst>
                <a:gd name="T0" fmla="*/ 0 w 79"/>
                <a:gd name="T1" fmla="*/ 15 h 61"/>
                <a:gd name="T2" fmla="*/ 4 w 79"/>
                <a:gd name="T3" fmla="*/ 0 h 61"/>
                <a:gd name="T4" fmla="*/ 78 w 79"/>
                <a:gd name="T5" fmla="*/ 45 h 61"/>
                <a:gd name="T6" fmla="*/ 74 w 79"/>
                <a:gd name="T7" fmla="*/ 60 h 61"/>
                <a:gd name="T8" fmla="*/ 0 w 79"/>
                <a:gd name="T9" fmla="*/ 15 h 61"/>
                <a:gd name="T10" fmla="*/ 0 60000 65536"/>
                <a:gd name="T11" fmla="*/ 0 60000 65536"/>
                <a:gd name="T12" fmla="*/ 0 60000 65536"/>
                <a:gd name="T13" fmla="*/ 0 60000 65536"/>
                <a:gd name="T14" fmla="*/ 0 60000 65536"/>
                <a:gd name="T15" fmla="*/ 0 w 79"/>
                <a:gd name="T16" fmla="*/ 0 h 61"/>
                <a:gd name="T17" fmla="*/ 79 w 79"/>
                <a:gd name="T18" fmla="*/ 61 h 61"/>
              </a:gdLst>
              <a:ahLst/>
              <a:cxnLst>
                <a:cxn ang="T10">
                  <a:pos x="T0" y="T1"/>
                </a:cxn>
                <a:cxn ang="T11">
                  <a:pos x="T2" y="T3"/>
                </a:cxn>
                <a:cxn ang="T12">
                  <a:pos x="T4" y="T5"/>
                </a:cxn>
                <a:cxn ang="T13">
                  <a:pos x="T6" y="T7"/>
                </a:cxn>
                <a:cxn ang="T14">
                  <a:pos x="T8" y="T9"/>
                </a:cxn>
              </a:cxnLst>
              <a:rect l="T15" t="T16" r="T17" b="T18"/>
              <a:pathLst>
                <a:path w="79" h="61">
                  <a:moveTo>
                    <a:pt x="0" y="15"/>
                  </a:moveTo>
                  <a:lnTo>
                    <a:pt x="4" y="0"/>
                  </a:lnTo>
                  <a:lnTo>
                    <a:pt x="78" y="45"/>
                  </a:lnTo>
                  <a:lnTo>
                    <a:pt x="74" y="60"/>
                  </a:lnTo>
                  <a:lnTo>
                    <a:pt x="0" y="15"/>
                  </a:lnTo>
                </a:path>
              </a:pathLst>
            </a:custGeom>
            <a:solidFill>
              <a:srgbClr val="ADADAD"/>
            </a:solidFill>
            <a:ln w="12700" cap="rnd">
              <a:solidFill>
                <a:schemeClr val="tx1"/>
              </a:solidFill>
              <a:round/>
              <a:headEnd/>
              <a:tailEnd/>
            </a:ln>
          </p:spPr>
          <p:txBody>
            <a:bodyPr/>
            <a:lstStyle/>
            <a:p>
              <a:endParaRPr lang="en-CA"/>
            </a:p>
          </p:txBody>
        </p:sp>
        <p:sp>
          <p:nvSpPr>
            <p:cNvPr id="147" name="Freeform 1251"/>
            <p:cNvSpPr>
              <a:spLocks/>
            </p:cNvSpPr>
            <p:nvPr/>
          </p:nvSpPr>
          <p:spPr bwMode="auto">
            <a:xfrm>
              <a:off x="3018" y="719"/>
              <a:ext cx="78" cy="63"/>
            </a:xfrm>
            <a:custGeom>
              <a:avLst/>
              <a:gdLst>
                <a:gd name="T0" fmla="*/ 0 w 78"/>
                <a:gd name="T1" fmla="*/ 14 h 63"/>
                <a:gd name="T2" fmla="*/ 3 w 78"/>
                <a:gd name="T3" fmla="*/ 0 h 63"/>
                <a:gd name="T4" fmla="*/ 77 w 78"/>
                <a:gd name="T5" fmla="*/ 46 h 63"/>
                <a:gd name="T6" fmla="*/ 72 w 78"/>
                <a:gd name="T7" fmla="*/ 62 h 63"/>
                <a:gd name="T8" fmla="*/ 0 w 78"/>
                <a:gd name="T9" fmla="*/ 14 h 63"/>
                <a:gd name="T10" fmla="*/ 0 60000 65536"/>
                <a:gd name="T11" fmla="*/ 0 60000 65536"/>
                <a:gd name="T12" fmla="*/ 0 60000 65536"/>
                <a:gd name="T13" fmla="*/ 0 60000 65536"/>
                <a:gd name="T14" fmla="*/ 0 60000 65536"/>
                <a:gd name="T15" fmla="*/ 0 w 78"/>
                <a:gd name="T16" fmla="*/ 0 h 63"/>
                <a:gd name="T17" fmla="*/ 78 w 78"/>
                <a:gd name="T18" fmla="*/ 63 h 63"/>
              </a:gdLst>
              <a:ahLst/>
              <a:cxnLst>
                <a:cxn ang="T10">
                  <a:pos x="T0" y="T1"/>
                </a:cxn>
                <a:cxn ang="T11">
                  <a:pos x="T2" y="T3"/>
                </a:cxn>
                <a:cxn ang="T12">
                  <a:pos x="T4" y="T5"/>
                </a:cxn>
                <a:cxn ang="T13">
                  <a:pos x="T6" y="T7"/>
                </a:cxn>
                <a:cxn ang="T14">
                  <a:pos x="T8" y="T9"/>
                </a:cxn>
              </a:cxnLst>
              <a:rect l="T15" t="T16" r="T17" b="T18"/>
              <a:pathLst>
                <a:path w="78" h="63">
                  <a:moveTo>
                    <a:pt x="0" y="14"/>
                  </a:moveTo>
                  <a:lnTo>
                    <a:pt x="3" y="0"/>
                  </a:lnTo>
                  <a:lnTo>
                    <a:pt x="77" y="46"/>
                  </a:lnTo>
                  <a:lnTo>
                    <a:pt x="72" y="62"/>
                  </a:lnTo>
                  <a:lnTo>
                    <a:pt x="0" y="14"/>
                  </a:lnTo>
                </a:path>
              </a:pathLst>
            </a:custGeom>
            <a:solidFill>
              <a:srgbClr val="A7A7A7"/>
            </a:solidFill>
            <a:ln w="12700" cap="rnd">
              <a:solidFill>
                <a:schemeClr val="tx1"/>
              </a:solidFill>
              <a:round/>
              <a:headEnd/>
              <a:tailEnd/>
            </a:ln>
          </p:spPr>
          <p:txBody>
            <a:bodyPr/>
            <a:lstStyle/>
            <a:p>
              <a:endParaRPr lang="en-CA"/>
            </a:p>
          </p:txBody>
        </p:sp>
        <p:sp>
          <p:nvSpPr>
            <p:cNvPr id="148" name="Freeform 1252"/>
            <p:cNvSpPr>
              <a:spLocks/>
            </p:cNvSpPr>
            <p:nvPr/>
          </p:nvSpPr>
          <p:spPr bwMode="auto">
            <a:xfrm>
              <a:off x="3021" y="706"/>
              <a:ext cx="78" cy="59"/>
            </a:xfrm>
            <a:custGeom>
              <a:avLst/>
              <a:gdLst>
                <a:gd name="T0" fmla="*/ 0 w 78"/>
                <a:gd name="T1" fmla="*/ 14 h 59"/>
                <a:gd name="T2" fmla="*/ 3 w 78"/>
                <a:gd name="T3" fmla="*/ 0 h 59"/>
                <a:gd name="T4" fmla="*/ 8 w 78"/>
                <a:gd name="T5" fmla="*/ 1 h 59"/>
                <a:gd name="T6" fmla="*/ 77 w 78"/>
                <a:gd name="T7" fmla="*/ 43 h 59"/>
                <a:gd name="T8" fmla="*/ 73 w 78"/>
                <a:gd name="T9" fmla="*/ 58 h 59"/>
                <a:gd name="T10" fmla="*/ 0 w 78"/>
                <a:gd name="T11" fmla="*/ 14 h 59"/>
                <a:gd name="T12" fmla="*/ 0 60000 65536"/>
                <a:gd name="T13" fmla="*/ 0 60000 65536"/>
                <a:gd name="T14" fmla="*/ 0 60000 65536"/>
                <a:gd name="T15" fmla="*/ 0 60000 65536"/>
                <a:gd name="T16" fmla="*/ 0 60000 65536"/>
                <a:gd name="T17" fmla="*/ 0 60000 65536"/>
                <a:gd name="T18" fmla="*/ 0 w 78"/>
                <a:gd name="T19" fmla="*/ 0 h 59"/>
                <a:gd name="T20" fmla="*/ 78 w 78"/>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78" h="59">
                  <a:moveTo>
                    <a:pt x="0" y="14"/>
                  </a:moveTo>
                  <a:lnTo>
                    <a:pt x="3" y="0"/>
                  </a:lnTo>
                  <a:lnTo>
                    <a:pt x="8" y="1"/>
                  </a:lnTo>
                  <a:lnTo>
                    <a:pt x="77" y="43"/>
                  </a:lnTo>
                  <a:lnTo>
                    <a:pt x="73" y="58"/>
                  </a:lnTo>
                  <a:lnTo>
                    <a:pt x="0" y="14"/>
                  </a:lnTo>
                </a:path>
              </a:pathLst>
            </a:custGeom>
            <a:solidFill>
              <a:srgbClr val="A1A1A1"/>
            </a:solidFill>
            <a:ln w="12700" cap="rnd">
              <a:solidFill>
                <a:schemeClr val="tx1"/>
              </a:solidFill>
              <a:round/>
              <a:headEnd/>
              <a:tailEnd/>
            </a:ln>
          </p:spPr>
          <p:txBody>
            <a:bodyPr/>
            <a:lstStyle/>
            <a:p>
              <a:endParaRPr lang="en-CA"/>
            </a:p>
          </p:txBody>
        </p:sp>
        <p:sp>
          <p:nvSpPr>
            <p:cNvPr id="149" name="Freeform 1253"/>
            <p:cNvSpPr>
              <a:spLocks/>
            </p:cNvSpPr>
            <p:nvPr/>
          </p:nvSpPr>
          <p:spPr bwMode="auto">
            <a:xfrm>
              <a:off x="3030" y="706"/>
              <a:ext cx="72" cy="43"/>
            </a:xfrm>
            <a:custGeom>
              <a:avLst/>
              <a:gdLst>
                <a:gd name="T0" fmla="*/ 0 w 72"/>
                <a:gd name="T1" fmla="*/ 0 h 43"/>
                <a:gd name="T2" fmla="*/ 45 w 72"/>
                <a:gd name="T3" fmla="*/ 13 h 43"/>
                <a:gd name="T4" fmla="*/ 71 w 72"/>
                <a:gd name="T5" fmla="*/ 27 h 43"/>
                <a:gd name="T6" fmla="*/ 66 w 72"/>
                <a:gd name="T7" fmla="*/ 42 h 43"/>
                <a:gd name="T8" fmla="*/ 0 w 72"/>
                <a:gd name="T9" fmla="*/ 0 h 43"/>
                <a:gd name="T10" fmla="*/ 0 60000 65536"/>
                <a:gd name="T11" fmla="*/ 0 60000 65536"/>
                <a:gd name="T12" fmla="*/ 0 60000 65536"/>
                <a:gd name="T13" fmla="*/ 0 60000 65536"/>
                <a:gd name="T14" fmla="*/ 0 60000 65536"/>
                <a:gd name="T15" fmla="*/ 0 w 72"/>
                <a:gd name="T16" fmla="*/ 0 h 43"/>
                <a:gd name="T17" fmla="*/ 72 w 72"/>
                <a:gd name="T18" fmla="*/ 43 h 43"/>
              </a:gdLst>
              <a:ahLst/>
              <a:cxnLst>
                <a:cxn ang="T10">
                  <a:pos x="T0" y="T1"/>
                </a:cxn>
                <a:cxn ang="T11">
                  <a:pos x="T2" y="T3"/>
                </a:cxn>
                <a:cxn ang="T12">
                  <a:pos x="T4" y="T5"/>
                </a:cxn>
                <a:cxn ang="T13">
                  <a:pos x="T6" y="T7"/>
                </a:cxn>
                <a:cxn ang="T14">
                  <a:pos x="T8" y="T9"/>
                </a:cxn>
              </a:cxnLst>
              <a:rect l="T15" t="T16" r="T17" b="T18"/>
              <a:pathLst>
                <a:path w="72" h="43">
                  <a:moveTo>
                    <a:pt x="0" y="0"/>
                  </a:moveTo>
                  <a:lnTo>
                    <a:pt x="45" y="13"/>
                  </a:lnTo>
                  <a:lnTo>
                    <a:pt x="71" y="27"/>
                  </a:lnTo>
                  <a:lnTo>
                    <a:pt x="66" y="42"/>
                  </a:lnTo>
                  <a:lnTo>
                    <a:pt x="0" y="0"/>
                  </a:lnTo>
                </a:path>
              </a:pathLst>
            </a:custGeom>
            <a:solidFill>
              <a:srgbClr val="9A9A9A"/>
            </a:solidFill>
            <a:ln w="12700" cap="rnd">
              <a:solidFill>
                <a:schemeClr val="tx1"/>
              </a:solidFill>
              <a:round/>
              <a:headEnd/>
              <a:tailEnd/>
            </a:ln>
          </p:spPr>
          <p:txBody>
            <a:bodyPr/>
            <a:lstStyle/>
            <a:p>
              <a:endParaRPr lang="en-CA"/>
            </a:p>
          </p:txBody>
        </p:sp>
        <p:sp>
          <p:nvSpPr>
            <p:cNvPr id="150" name="Freeform 1254"/>
            <p:cNvSpPr>
              <a:spLocks/>
            </p:cNvSpPr>
            <p:nvPr/>
          </p:nvSpPr>
          <p:spPr bwMode="auto">
            <a:xfrm>
              <a:off x="3078" y="719"/>
              <a:ext cx="27" cy="21"/>
            </a:xfrm>
            <a:custGeom>
              <a:avLst/>
              <a:gdLst>
                <a:gd name="T0" fmla="*/ 0 w 27"/>
                <a:gd name="T1" fmla="*/ 0 h 21"/>
                <a:gd name="T2" fmla="*/ 26 w 27"/>
                <a:gd name="T3" fmla="*/ 9 h 21"/>
                <a:gd name="T4" fmla="*/ 25 w 27"/>
                <a:gd name="T5" fmla="*/ 20 h 21"/>
                <a:gd name="T6" fmla="*/ 0 w 27"/>
                <a:gd name="T7" fmla="*/ 0 h 21"/>
                <a:gd name="T8" fmla="*/ 0 60000 65536"/>
                <a:gd name="T9" fmla="*/ 0 60000 65536"/>
                <a:gd name="T10" fmla="*/ 0 60000 65536"/>
                <a:gd name="T11" fmla="*/ 0 60000 65536"/>
                <a:gd name="T12" fmla="*/ 0 w 27"/>
                <a:gd name="T13" fmla="*/ 0 h 21"/>
                <a:gd name="T14" fmla="*/ 27 w 27"/>
                <a:gd name="T15" fmla="*/ 21 h 21"/>
              </a:gdLst>
              <a:ahLst/>
              <a:cxnLst>
                <a:cxn ang="T8">
                  <a:pos x="T0" y="T1"/>
                </a:cxn>
                <a:cxn ang="T9">
                  <a:pos x="T2" y="T3"/>
                </a:cxn>
                <a:cxn ang="T10">
                  <a:pos x="T4" y="T5"/>
                </a:cxn>
                <a:cxn ang="T11">
                  <a:pos x="T6" y="T7"/>
                </a:cxn>
              </a:cxnLst>
              <a:rect l="T12" t="T13" r="T14" b="T15"/>
              <a:pathLst>
                <a:path w="27" h="21">
                  <a:moveTo>
                    <a:pt x="0" y="0"/>
                  </a:moveTo>
                  <a:lnTo>
                    <a:pt x="26" y="9"/>
                  </a:lnTo>
                  <a:lnTo>
                    <a:pt x="25" y="20"/>
                  </a:lnTo>
                  <a:lnTo>
                    <a:pt x="0" y="0"/>
                  </a:lnTo>
                </a:path>
              </a:pathLst>
            </a:custGeom>
            <a:solidFill>
              <a:srgbClr val="949494"/>
            </a:solidFill>
            <a:ln w="12700" cap="rnd">
              <a:solidFill>
                <a:schemeClr val="tx1"/>
              </a:solidFill>
              <a:round/>
              <a:headEnd/>
              <a:tailEnd/>
            </a:ln>
          </p:spPr>
          <p:txBody>
            <a:bodyPr/>
            <a:lstStyle/>
            <a:p>
              <a:endParaRPr lang="en-CA"/>
            </a:p>
          </p:txBody>
        </p:sp>
        <p:sp>
          <p:nvSpPr>
            <p:cNvPr id="151" name="Freeform 1255"/>
            <p:cNvSpPr>
              <a:spLocks/>
            </p:cNvSpPr>
            <p:nvPr/>
          </p:nvSpPr>
          <p:spPr bwMode="auto">
            <a:xfrm>
              <a:off x="2979" y="707"/>
              <a:ext cx="128" cy="242"/>
            </a:xfrm>
            <a:custGeom>
              <a:avLst/>
              <a:gdLst>
                <a:gd name="T0" fmla="*/ 43 w 128"/>
                <a:gd name="T1" fmla="*/ 0 h 242"/>
                <a:gd name="T2" fmla="*/ 127 w 128"/>
                <a:gd name="T3" fmla="*/ 21 h 242"/>
                <a:gd name="T4" fmla="*/ 76 w 128"/>
                <a:gd name="T5" fmla="*/ 241 h 242"/>
                <a:gd name="T6" fmla="*/ 0 w 128"/>
                <a:gd name="T7" fmla="*/ 214 h 242"/>
                <a:gd name="T8" fmla="*/ 43 w 128"/>
                <a:gd name="T9" fmla="*/ 0 h 242"/>
                <a:gd name="T10" fmla="*/ 0 60000 65536"/>
                <a:gd name="T11" fmla="*/ 0 60000 65536"/>
                <a:gd name="T12" fmla="*/ 0 60000 65536"/>
                <a:gd name="T13" fmla="*/ 0 60000 65536"/>
                <a:gd name="T14" fmla="*/ 0 60000 65536"/>
                <a:gd name="T15" fmla="*/ 0 w 128"/>
                <a:gd name="T16" fmla="*/ 0 h 242"/>
                <a:gd name="T17" fmla="*/ 128 w 128"/>
                <a:gd name="T18" fmla="*/ 242 h 242"/>
              </a:gdLst>
              <a:ahLst/>
              <a:cxnLst>
                <a:cxn ang="T10">
                  <a:pos x="T0" y="T1"/>
                </a:cxn>
                <a:cxn ang="T11">
                  <a:pos x="T2" y="T3"/>
                </a:cxn>
                <a:cxn ang="T12">
                  <a:pos x="T4" y="T5"/>
                </a:cxn>
                <a:cxn ang="T13">
                  <a:pos x="T6" y="T7"/>
                </a:cxn>
                <a:cxn ang="T14">
                  <a:pos x="T8" y="T9"/>
                </a:cxn>
              </a:cxnLst>
              <a:rect l="T15" t="T16" r="T17" b="T18"/>
              <a:pathLst>
                <a:path w="128" h="242">
                  <a:moveTo>
                    <a:pt x="43" y="0"/>
                  </a:moveTo>
                  <a:lnTo>
                    <a:pt x="127" y="21"/>
                  </a:lnTo>
                  <a:lnTo>
                    <a:pt x="76" y="241"/>
                  </a:lnTo>
                  <a:lnTo>
                    <a:pt x="0" y="214"/>
                  </a:lnTo>
                  <a:lnTo>
                    <a:pt x="43" y="0"/>
                  </a:lnTo>
                </a:path>
              </a:pathLst>
            </a:custGeom>
            <a:noFill/>
            <a:ln w="12700" cap="rnd"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CA"/>
            </a:p>
          </p:txBody>
        </p:sp>
        <p:sp>
          <p:nvSpPr>
            <p:cNvPr id="152" name="Freeform 1256"/>
            <p:cNvSpPr>
              <a:spLocks/>
            </p:cNvSpPr>
            <p:nvPr/>
          </p:nvSpPr>
          <p:spPr bwMode="auto">
            <a:xfrm>
              <a:off x="3006" y="768"/>
              <a:ext cx="16" cy="21"/>
            </a:xfrm>
            <a:custGeom>
              <a:avLst/>
              <a:gdLst>
                <a:gd name="T0" fmla="*/ 15 w 16"/>
                <a:gd name="T1" fmla="*/ 0 h 21"/>
                <a:gd name="T2" fmla="*/ 0 w 16"/>
                <a:gd name="T3" fmla="*/ 2 h 21"/>
                <a:gd name="T4" fmla="*/ 0 w 16"/>
                <a:gd name="T5" fmla="*/ 10 h 21"/>
                <a:gd name="T6" fmla="*/ 0 w 16"/>
                <a:gd name="T7" fmla="*/ 17 h 21"/>
                <a:gd name="T8" fmla="*/ 15 w 16"/>
                <a:gd name="T9" fmla="*/ 20 h 21"/>
                <a:gd name="T10" fmla="*/ 15 w 16"/>
                <a:gd name="T11" fmla="*/ 0 h 21"/>
                <a:gd name="T12" fmla="*/ 0 60000 65536"/>
                <a:gd name="T13" fmla="*/ 0 60000 65536"/>
                <a:gd name="T14" fmla="*/ 0 60000 65536"/>
                <a:gd name="T15" fmla="*/ 0 60000 65536"/>
                <a:gd name="T16" fmla="*/ 0 60000 65536"/>
                <a:gd name="T17" fmla="*/ 0 60000 65536"/>
                <a:gd name="T18" fmla="*/ 0 w 16"/>
                <a:gd name="T19" fmla="*/ 0 h 21"/>
                <a:gd name="T20" fmla="*/ 16 w 16"/>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6" h="21">
                  <a:moveTo>
                    <a:pt x="15" y="0"/>
                  </a:moveTo>
                  <a:lnTo>
                    <a:pt x="0" y="2"/>
                  </a:lnTo>
                  <a:lnTo>
                    <a:pt x="0" y="10"/>
                  </a:lnTo>
                  <a:lnTo>
                    <a:pt x="0" y="17"/>
                  </a:lnTo>
                  <a:lnTo>
                    <a:pt x="15" y="20"/>
                  </a:lnTo>
                  <a:lnTo>
                    <a:pt x="15" y="0"/>
                  </a:lnTo>
                </a:path>
              </a:pathLst>
            </a:custGeom>
            <a:solidFill>
              <a:srgbClr val="000000"/>
            </a:solidFill>
            <a:ln w="12700" cap="rnd">
              <a:solidFill>
                <a:schemeClr val="tx1"/>
              </a:solidFill>
              <a:round/>
              <a:headEnd/>
              <a:tailEnd/>
            </a:ln>
          </p:spPr>
          <p:txBody>
            <a:bodyPr/>
            <a:lstStyle/>
            <a:p>
              <a:endParaRPr lang="en-CA"/>
            </a:p>
          </p:txBody>
        </p:sp>
        <p:sp>
          <p:nvSpPr>
            <p:cNvPr id="153" name="Freeform 1257"/>
            <p:cNvSpPr>
              <a:spLocks/>
            </p:cNvSpPr>
            <p:nvPr/>
          </p:nvSpPr>
          <p:spPr bwMode="auto">
            <a:xfrm>
              <a:off x="3010" y="768"/>
              <a:ext cx="79" cy="35"/>
            </a:xfrm>
            <a:custGeom>
              <a:avLst/>
              <a:gdLst>
                <a:gd name="T0" fmla="*/ 76 w 79"/>
                <a:gd name="T1" fmla="*/ 28 h 35"/>
                <a:gd name="T2" fmla="*/ 78 w 79"/>
                <a:gd name="T3" fmla="*/ 22 h 35"/>
                <a:gd name="T4" fmla="*/ 1 w 79"/>
                <a:gd name="T5" fmla="*/ 0 h 35"/>
                <a:gd name="T6" fmla="*/ 0 w 79"/>
                <a:gd name="T7" fmla="*/ 12 h 35"/>
                <a:gd name="T8" fmla="*/ 76 w 79"/>
                <a:gd name="T9" fmla="*/ 34 h 35"/>
                <a:gd name="T10" fmla="*/ 76 w 79"/>
                <a:gd name="T11" fmla="*/ 28 h 35"/>
                <a:gd name="T12" fmla="*/ 0 60000 65536"/>
                <a:gd name="T13" fmla="*/ 0 60000 65536"/>
                <a:gd name="T14" fmla="*/ 0 60000 65536"/>
                <a:gd name="T15" fmla="*/ 0 60000 65536"/>
                <a:gd name="T16" fmla="*/ 0 60000 65536"/>
                <a:gd name="T17" fmla="*/ 0 60000 65536"/>
                <a:gd name="T18" fmla="*/ 0 w 79"/>
                <a:gd name="T19" fmla="*/ 0 h 35"/>
                <a:gd name="T20" fmla="*/ 79 w 79"/>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79" h="35">
                  <a:moveTo>
                    <a:pt x="76" y="28"/>
                  </a:moveTo>
                  <a:lnTo>
                    <a:pt x="78" y="22"/>
                  </a:lnTo>
                  <a:lnTo>
                    <a:pt x="1" y="0"/>
                  </a:lnTo>
                  <a:lnTo>
                    <a:pt x="0" y="12"/>
                  </a:lnTo>
                  <a:lnTo>
                    <a:pt x="76" y="34"/>
                  </a:lnTo>
                  <a:lnTo>
                    <a:pt x="76" y="28"/>
                  </a:lnTo>
                </a:path>
              </a:pathLst>
            </a:custGeom>
            <a:solidFill>
              <a:srgbClr val="000000"/>
            </a:solidFill>
            <a:ln w="12700" cap="rnd">
              <a:solidFill>
                <a:schemeClr val="tx1"/>
              </a:solidFill>
              <a:round/>
              <a:headEnd/>
              <a:tailEnd/>
            </a:ln>
          </p:spPr>
          <p:txBody>
            <a:bodyPr/>
            <a:lstStyle/>
            <a:p>
              <a:endParaRPr lang="en-CA"/>
            </a:p>
          </p:txBody>
        </p:sp>
        <p:sp>
          <p:nvSpPr>
            <p:cNvPr id="154" name="Freeform 1258"/>
            <p:cNvSpPr>
              <a:spLocks/>
            </p:cNvSpPr>
            <p:nvPr/>
          </p:nvSpPr>
          <p:spPr bwMode="auto">
            <a:xfrm>
              <a:off x="3088" y="792"/>
              <a:ext cx="16" cy="22"/>
            </a:xfrm>
            <a:custGeom>
              <a:avLst/>
              <a:gdLst>
                <a:gd name="T0" fmla="*/ 0 w 16"/>
                <a:gd name="T1" fmla="*/ 21 h 22"/>
                <a:gd name="T2" fmla="*/ 11 w 16"/>
                <a:gd name="T3" fmla="*/ 18 h 22"/>
                <a:gd name="T4" fmla="*/ 15 w 16"/>
                <a:gd name="T5" fmla="*/ 13 h 22"/>
                <a:gd name="T6" fmla="*/ 15 w 16"/>
                <a:gd name="T7" fmla="*/ 2 h 22"/>
                <a:gd name="T8" fmla="*/ 6 w 16"/>
                <a:gd name="T9" fmla="*/ 0 h 22"/>
                <a:gd name="T10" fmla="*/ 0 w 16"/>
                <a:gd name="T11" fmla="*/ 21 h 22"/>
                <a:gd name="T12" fmla="*/ 0 60000 65536"/>
                <a:gd name="T13" fmla="*/ 0 60000 65536"/>
                <a:gd name="T14" fmla="*/ 0 60000 65536"/>
                <a:gd name="T15" fmla="*/ 0 60000 65536"/>
                <a:gd name="T16" fmla="*/ 0 60000 65536"/>
                <a:gd name="T17" fmla="*/ 0 60000 65536"/>
                <a:gd name="T18" fmla="*/ 0 w 16"/>
                <a:gd name="T19" fmla="*/ 0 h 22"/>
                <a:gd name="T20" fmla="*/ 16 w 16"/>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16" h="22">
                  <a:moveTo>
                    <a:pt x="0" y="21"/>
                  </a:moveTo>
                  <a:lnTo>
                    <a:pt x="11" y="18"/>
                  </a:lnTo>
                  <a:lnTo>
                    <a:pt x="15" y="13"/>
                  </a:lnTo>
                  <a:lnTo>
                    <a:pt x="15" y="2"/>
                  </a:lnTo>
                  <a:lnTo>
                    <a:pt x="6" y="0"/>
                  </a:lnTo>
                  <a:lnTo>
                    <a:pt x="0" y="21"/>
                  </a:lnTo>
                </a:path>
              </a:pathLst>
            </a:custGeom>
            <a:solidFill>
              <a:srgbClr val="000000"/>
            </a:solidFill>
            <a:ln w="12700" cap="rnd">
              <a:solidFill>
                <a:schemeClr val="tx1"/>
              </a:solidFill>
              <a:round/>
              <a:headEnd/>
              <a:tailEnd/>
            </a:ln>
          </p:spPr>
          <p:txBody>
            <a:bodyPr/>
            <a:lstStyle/>
            <a:p>
              <a:endParaRPr lang="en-CA"/>
            </a:p>
          </p:txBody>
        </p:sp>
        <p:sp>
          <p:nvSpPr>
            <p:cNvPr id="155" name="Freeform 1259"/>
            <p:cNvSpPr>
              <a:spLocks/>
            </p:cNvSpPr>
            <p:nvPr/>
          </p:nvSpPr>
          <p:spPr bwMode="auto">
            <a:xfrm>
              <a:off x="2990" y="848"/>
              <a:ext cx="17" cy="21"/>
            </a:xfrm>
            <a:custGeom>
              <a:avLst/>
              <a:gdLst>
                <a:gd name="T0" fmla="*/ 16 w 17"/>
                <a:gd name="T1" fmla="*/ 0 h 21"/>
                <a:gd name="T2" fmla="*/ 4 w 17"/>
                <a:gd name="T3" fmla="*/ 0 h 21"/>
                <a:gd name="T4" fmla="*/ 0 w 17"/>
                <a:gd name="T5" fmla="*/ 6 h 21"/>
                <a:gd name="T6" fmla="*/ 0 w 17"/>
                <a:gd name="T7" fmla="*/ 16 h 21"/>
                <a:gd name="T8" fmla="*/ 8 w 17"/>
                <a:gd name="T9" fmla="*/ 20 h 21"/>
                <a:gd name="T10" fmla="*/ 16 w 17"/>
                <a:gd name="T11" fmla="*/ 0 h 21"/>
                <a:gd name="T12" fmla="*/ 0 60000 65536"/>
                <a:gd name="T13" fmla="*/ 0 60000 65536"/>
                <a:gd name="T14" fmla="*/ 0 60000 65536"/>
                <a:gd name="T15" fmla="*/ 0 60000 65536"/>
                <a:gd name="T16" fmla="*/ 0 60000 65536"/>
                <a:gd name="T17" fmla="*/ 0 60000 65536"/>
                <a:gd name="T18" fmla="*/ 0 w 17"/>
                <a:gd name="T19" fmla="*/ 0 h 21"/>
                <a:gd name="T20" fmla="*/ 17 w 17"/>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7" h="21">
                  <a:moveTo>
                    <a:pt x="16" y="0"/>
                  </a:moveTo>
                  <a:lnTo>
                    <a:pt x="4" y="0"/>
                  </a:lnTo>
                  <a:lnTo>
                    <a:pt x="0" y="6"/>
                  </a:lnTo>
                  <a:lnTo>
                    <a:pt x="0" y="16"/>
                  </a:lnTo>
                  <a:lnTo>
                    <a:pt x="8" y="20"/>
                  </a:lnTo>
                  <a:lnTo>
                    <a:pt x="16" y="0"/>
                  </a:lnTo>
                </a:path>
              </a:pathLst>
            </a:custGeom>
            <a:solidFill>
              <a:srgbClr val="000000"/>
            </a:solidFill>
            <a:ln w="12700" cap="rnd">
              <a:solidFill>
                <a:schemeClr val="tx1"/>
              </a:solidFill>
              <a:round/>
              <a:headEnd/>
              <a:tailEnd/>
            </a:ln>
          </p:spPr>
          <p:txBody>
            <a:bodyPr/>
            <a:lstStyle/>
            <a:p>
              <a:endParaRPr lang="en-CA"/>
            </a:p>
          </p:txBody>
        </p:sp>
        <p:sp>
          <p:nvSpPr>
            <p:cNvPr id="156" name="Freeform 1260"/>
            <p:cNvSpPr>
              <a:spLocks/>
            </p:cNvSpPr>
            <p:nvPr/>
          </p:nvSpPr>
          <p:spPr bwMode="auto">
            <a:xfrm>
              <a:off x="2994" y="844"/>
              <a:ext cx="78" cy="35"/>
            </a:xfrm>
            <a:custGeom>
              <a:avLst/>
              <a:gdLst>
                <a:gd name="T0" fmla="*/ 77 w 78"/>
                <a:gd name="T1" fmla="*/ 27 h 35"/>
                <a:gd name="T2" fmla="*/ 77 w 78"/>
                <a:gd name="T3" fmla="*/ 21 h 35"/>
                <a:gd name="T4" fmla="*/ 2 w 78"/>
                <a:gd name="T5" fmla="*/ 0 h 35"/>
                <a:gd name="T6" fmla="*/ 0 w 78"/>
                <a:gd name="T7" fmla="*/ 14 h 35"/>
                <a:gd name="T8" fmla="*/ 75 w 78"/>
                <a:gd name="T9" fmla="*/ 34 h 35"/>
                <a:gd name="T10" fmla="*/ 77 w 78"/>
                <a:gd name="T11" fmla="*/ 27 h 35"/>
                <a:gd name="T12" fmla="*/ 0 60000 65536"/>
                <a:gd name="T13" fmla="*/ 0 60000 65536"/>
                <a:gd name="T14" fmla="*/ 0 60000 65536"/>
                <a:gd name="T15" fmla="*/ 0 60000 65536"/>
                <a:gd name="T16" fmla="*/ 0 60000 65536"/>
                <a:gd name="T17" fmla="*/ 0 60000 65536"/>
                <a:gd name="T18" fmla="*/ 0 w 78"/>
                <a:gd name="T19" fmla="*/ 0 h 35"/>
                <a:gd name="T20" fmla="*/ 78 w 78"/>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78" h="35">
                  <a:moveTo>
                    <a:pt x="77" y="27"/>
                  </a:moveTo>
                  <a:lnTo>
                    <a:pt x="77" y="21"/>
                  </a:lnTo>
                  <a:lnTo>
                    <a:pt x="2" y="0"/>
                  </a:lnTo>
                  <a:lnTo>
                    <a:pt x="0" y="14"/>
                  </a:lnTo>
                  <a:lnTo>
                    <a:pt x="75" y="34"/>
                  </a:lnTo>
                  <a:lnTo>
                    <a:pt x="77" y="27"/>
                  </a:lnTo>
                </a:path>
              </a:pathLst>
            </a:custGeom>
            <a:solidFill>
              <a:srgbClr val="000000"/>
            </a:solidFill>
            <a:ln w="12700" cap="rnd">
              <a:solidFill>
                <a:schemeClr val="tx1"/>
              </a:solidFill>
              <a:round/>
              <a:headEnd/>
              <a:tailEnd/>
            </a:ln>
          </p:spPr>
          <p:txBody>
            <a:bodyPr/>
            <a:lstStyle/>
            <a:p>
              <a:endParaRPr lang="en-CA"/>
            </a:p>
          </p:txBody>
        </p:sp>
        <p:sp>
          <p:nvSpPr>
            <p:cNvPr id="157" name="Freeform 1261"/>
            <p:cNvSpPr>
              <a:spLocks/>
            </p:cNvSpPr>
            <p:nvPr/>
          </p:nvSpPr>
          <p:spPr bwMode="auto">
            <a:xfrm>
              <a:off x="3071" y="867"/>
              <a:ext cx="16" cy="22"/>
            </a:xfrm>
            <a:custGeom>
              <a:avLst/>
              <a:gdLst>
                <a:gd name="T0" fmla="*/ 0 w 16"/>
                <a:gd name="T1" fmla="*/ 21 h 22"/>
                <a:gd name="T2" fmla="*/ 11 w 16"/>
                <a:gd name="T3" fmla="*/ 18 h 22"/>
                <a:gd name="T4" fmla="*/ 15 w 16"/>
                <a:gd name="T5" fmla="*/ 13 h 22"/>
                <a:gd name="T6" fmla="*/ 15 w 16"/>
                <a:gd name="T7" fmla="*/ 2 h 22"/>
                <a:gd name="T8" fmla="*/ 6 w 16"/>
                <a:gd name="T9" fmla="*/ 0 h 22"/>
                <a:gd name="T10" fmla="*/ 0 w 16"/>
                <a:gd name="T11" fmla="*/ 21 h 22"/>
                <a:gd name="T12" fmla="*/ 0 60000 65536"/>
                <a:gd name="T13" fmla="*/ 0 60000 65536"/>
                <a:gd name="T14" fmla="*/ 0 60000 65536"/>
                <a:gd name="T15" fmla="*/ 0 60000 65536"/>
                <a:gd name="T16" fmla="*/ 0 60000 65536"/>
                <a:gd name="T17" fmla="*/ 0 60000 65536"/>
                <a:gd name="T18" fmla="*/ 0 w 16"/>
                <a:gd name="T19" fmla="*/ 0 h 22"/>
                <a:gd name="T20" fmla="*/ 16 w 16"/>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16" h="22">
                  <a:moveTo>
                    <a:pt x="0" y="21"/>
                  </a:moveTo>
                  <a:lnTo>
                    <a:pt x="11" y="18"/>
                  </a:lnTo>
                  <a:lnTo>
                    <a:pt x="15" y="13"/>
                  </a:lnTo>
                  <a:lnTo>
                    <a:pt x="15" y="2"/>
                  </a:lnTo>
                  <a:lnTo>
                    <a:pt x="6" y="0"/>
                  </a:lnTo>
                  <a:lnTo>
                    <a:pt x="0" y="21"/>
                  </a:lnTo>
                </a:path>
              </a:pathLst>
            </a:custGeom>
            <a:solidFill>
              <a:srgbClr val="000000"/>
            </a:solidFill>
            <a:ln w="12700" cap="rnd">
              <a:solidFill>
                <a:schemeClr val="tx1"/>
              </a:solidFill>
              <a:round/>
              <a:headEnd/>
              <a:tailEnd/>
            </a:ln>
          </p:spPr>
          <p:txBody>
            <a:bodyPr/>
            <a:lstStyle/>
            <a:p>
              <a:endParaRPr lang="en-CA"/>
            </a:p>
          </p:txBody>
        </p:sp>
        <p:sp>
          <p:nvSpPr>
            <p:cNvPr id="158" name="Freeform 1262"/>
            <p:cNvSpPr>
              <a:spLocks/>
            </p:cNvSpPr>
            <p:nvPr/>
          </p:nvSpPr>
          <p:spPr bwMode="auto">
            <a:xfrm>
              <a:off x="2741" y="874"/>
              <a:ext cx="17" cy="63"/>
            </a:xfrm>
            <a:custGeom>
              <a:avLst/>
              <a:gdLst>
                <a:gd name="T0" fmla="*/ 16 w 17"/>
                <a:gd name="T1" fmla="*/ 0 h 63"/>
                <a:gd name="T2" fmla="*/ 12 w 17"/>
                <a:gd name="T3" fmla="*/ 3 h 63"/>
                <a:gd name="T4" fmla="*/ 8 w 17"/>
                <a:gd name="T5" fmla="*/ 9 h 63"/>
                <a:gd name="T6" fmla="*/ 7 w 17"/>
                <a:gd name="T7" fmla="*/ 13 h 63"/>
                <a:gd name="T8" fmla="*/ 5 w 17"/>
                <a:gd name="T9" fmla="*/ 17 h 63"/>
                <a:gd name="T10" fmla="*/ 3 w 17"/>
                <a:gd name="T11" fmla="*/ 23 h 63"/>
                <a:gd name="T12" fmla="*/ 1 w 17"/>
                <a:gd name="T13" fmla="*/ 27 h 63"/>
                <a:gd name="T14" fmla="*/ 0 w 17"/>
                <a:gd name="T15" fmla="*/ 31 h 63"/>
                <a:gd name="T16" fmla="*/ 0 w 17"/>
                <a:gd name="T17" fmla="*/ 38 h 63"/>
                <a:gd name="T18" fmla="*/ 2 w 17"/>
                <a:gd name="T19" fmla="*/ 41 h 63"/>
                <a:gd name="T20" fmla="*/ 2 w 17"/>
                <a:gd name="T21" fmla="*/ 44 h 63"/>
                <a:gd name="T22" fmla="*/ 3 w 17"/>
                <a:gd name="T23" fmla="*/ 47 h 63"/>
                <a:gd name="T24" fmla="*/ 4 w 17"/>
                <a:gd name="T25" fmla="*/ 50 h 63"/>
                <a:gd name="T26" fmla="*/ 6 w 17"/>
                <a:gd name="T27" fmla="*/ 52 h 63"/>
                <a:gd name="T28" fmla="*/ 7 w 17"/>
                <a:gd name="T29" fmla="*/ 56 h 63"/>
                <a:gd name="T30" fmla="*/ 8 w 17"/>
                <a:gd name="T31" fmla="*/ 58 h 63"/>
                <a:gd name="T32" fmla="*/ 8 w 17"/>
                <a:gd name="T33" fmla="*/ 62 h 63"/>
                <a:gd name="T34" fmla="*/ 16 w 17"/>
                <a:gd name="T35" fmla="*/ 0 h 6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63"/>
                <a:gd name="T56" fmla="*/ 17 w 17"/>
                <a:gd name="T57" fmla="*/ 63 h 6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63">
                  <a:moveTo>
                    <a:pt x="16" y="0"/>
                  </a:moveTo>
                  <a:lnTo>
                    <a:pt x="12" y="3"/>
                  </a:lnTo>
                  <a:lnTo>
                    <a:pt x="8" y="9"/>
                  </a:lnTo>
                  <a:lnTo>
                    <a:pt x="7" y="13"/>
                  </a:lnTo>
                  <a:lnTo>
                    <a:pt x="5" y="17"/>
                  </a:lnTo>
                  <a:lnTo>
                    <a:pt x="3" y="23"/>
                  </a:lnTo>
                  <a:lnTo>
                    <a:pt x="1" y="27"/>
                  </a:lnTo>
                  <a:lnTo>
                    <a:pt x="0" y="31"/>
                  </a:lnTo>
                  <a:lnTo>
                    <a:pt x="0" y="38"/>
                  </a:lnTo>
                  <a:lnTo>
                    <a:pt x="2" y="41"/>
                  </a:lnTo>
                  <a:lnTo>
                    <a:pt x="2" y="44"/>
                  </a:lnTo>
                  <a:lnTo>
                    <a:pt x="3" y="47"/>
                  </a:lnTo>
                  <a:lnTo>
                    <a:pt x="4" y="50"/>
                  </a:lnTo>
                  <a:lnTo>
                    <a:pt x="6" y="52"/>
                  </a:lnTo>
                  <a:lnTo>
                    <a:pt x="7" y="56"/>
                  </a:lnTo>
                  <a:lnTo>
                    <a:pt x="8" y="58"/>
                  </a:lnTo>
                  <a:lnTo>
                    <a:pt x="8" y="62"/>
                  </a:lnTo>
                  <a:lnTo>
                    <a:pt x="16" y="0"/>
                  </a:lnTo>
                </a:path>
              </a:pathLst>
            </a:custGeom>
            <a:solidFill>
              <a:srgbClr val="D5D5D5"/>
            </a:solidFill>
            <a:ln w="12700" cap="rnd">
              <a:solidFill>
                <a:schemeClr val="tx1"/>
              </a:solidFill>
              <a:round/>
              <a:headEnd/>
              <a:tailEnd/>
            </a:ln>
          </p:spPr>
          <p:txBody>
            <a:bodyPr/>
            <a:lstStyle/>
            <a:p>
              <a:endParaRPr lang="en-CA"/>
            </a:p>
          </p:txBody>
        </p:sp>
        <p:sp>
          <p:nvSpPr>
            <p:cNvPr id="159" name="Freeform 1263"/>
            <p:cNvSpPr>
              <a:spLocks/>
            </p:cNvSpPr>
            <p:nvPr/>
          </p:nvSpPr>
          <p:spPr bwMode="auto">
            <a:xfrm>
              <a:off x="2750" y="855"/>
              <a:ext cx="31" cy="105"/>
            </a:xfrm>
            <a:custGeom>
              <a:avLst/>
              <a:gdLst>
                <a:gd name="T0" fmla="*/ 7 w 31"/>
                <a:gd name="T1" fmla="*/ 19 h 105"/>
                <a:gd name="T2" fmla="*/ 9 w 31"/>
                <a:gd name="T3" fmla="*/ 17 h 105"/>
                <a:gd name="T4" fmla="*/ 11 w 31"/>
                <a:gd name="T5" fmla="*/ 14 h 105"/>
                <a:gd name="T6" fmla="*/ 14 w 31"/>
                <a:gd name="T7" fmla="*/ 11 h 105"/>
                <a:gd name="T8" fmla="*/ 17 w 31"/>
                <a:gd name="T9" fmla="*/ 9 h 105"/>
                <a:gd name="T10" fmla="*/ 20 w 31"/>
                <a:gd name="T11" fmla="*/ 6 h 105"/>
                <a:gd name="T12" fmla="*/ 23 w 31"/>
                <a:gd name="T13" fmla="*/ 3 h 105"/>
                <a:gd name="T14" fmla="*/ 25 w 31"/>
                <a:gd name="T15" fmla="*/ 1 h 105"/>
                <a:gd name="T16" fmla="*/ 30 w 31"/>
                <a:gd name="T17" fmla="*/ 0 h 105"/>
                <a:gd name="T18" fmla="*/ 18 w 31"/>
                <a:gd name="T19" fmla="*/ 104 h 105"/>
                <a:gd name="T20" fmla="*/ 15 w 31"/>
                <a:gd name="T21" fmla="*/ 101 h 105"/>
                <a:gd name="T22" fmla="*/ 13 w 31"/>
                <a:gd name="T23" fmla="*/ 98 h 105"/>
                <a:gd name="T24" fmla="*/ 10 w 31"/>
                <a:gd name="T25" fmla="*/ 97 h 105"/>
                <a:gd name="T26" fmla="*/ 8 w 31"/>
                <a:gd name="T27" fmla="*/ 94 h 105"/>
                <a:gd name="T28" fmla="*/ 6 w 31"/>
                <a:gd name="T29" fmla="*/ 92 h 105"/>
                <a:gd name="T30" fmla="*/ 4 w 31"/>
                <a:gd name="T31" fmla="*/ 88 h 105"/>
                <a:gd name="T32" fmla="*/ 2 w 31"/>
                <a:gd name="T33" fmla="*/ 85 h 105"/>
                <a:gd name="T34" fmla="*/ 0 w 31"/>
                <a:gd name="T35" fmla="*/ 83 h 105"/>
                <a:gd name="T36" fmla="*/ 7 w 31"/>
                <a:gd name="T37" fmla="*/ 19 h 10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105"/>
                <a:gd name="T59" fmla="*/ 31 w 31"/>
                <a:gd name="T60" fmla="*/ 105 h 10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105">
                  <a:moveTo>
                    <a:pt x="7" y="19"/>
                  </a:moveTo>
                  <a:lnTo>
                    <a:pt x="9" y="17"/>
                  </a:lnTo>
                  <a:lnTo>
                    <a:pt x="11" y="14"/>
                  </a:lnTo>
                  <a:lnTo>
                    <a:pt x="14" y="11"/>
                  </a:lnTo>
                  <a:lnTo>
                    <a:pt x="17" y="9"/>
                  </a:lnTo>
                  <a:lnTo>
                    <a:pt x="20" y="6"/>
                  </a:lnTo>
                  <a:lnTo>
                    <a:pt x="23" y="3"/>
                  </a:lnTo>
                  <a:lnTo>
                    <a:pt x="25" y="1"/>
                  </a:lnTo>
                  <a:lnTo>
                    <a:pt x="30" y="0"/>
                  </a:lnTo>
                  <a:lnTo>
                    <a:pt x="18" y="104"/>
                  </a:lnTo>
                  <a:lnTo>
                    <a:pt x="15" y="101"/>
                  </a:lnTo>
                  <a:lnTo>
                    <a:pt x="13" y="98"/>
                  </a:lnTo>
                  <a:lnTo>
                    <a:pt x="10" y="97"/>
                  </a:lnTo>
                  <a:lnTo>
                    <a:pt x="8" y="94"/>
                  </a:lnTo>
                  <a:lnTo>
                    <a:pt x="6" y="92"/>
                  </a:lnTo>
                  <a:lnTo>
                    <a:pt x="4" y="88"/>
                  </a:lnTo>
                  <a:lnTo>
                    <a:pt x="2" y="85"/>
                  </a:lnTo>
                  <a:lnTo>
                    <a:pt x="0" y="83"/>
                  </a:lnTo>
                  <a:lnTo>
                    <a:pt x="7" y="19"/>
                  </a:lnTo>
                </a:path>
              </a:pathLst>
            </a:custGeom>
            <a:solidFill>
              <a:srgbClr val="CCCCCC"/>
            </a:solidFill>
            <a:ln w="12700" cap="rnd">
              <a:solidFill>
                <a:schemeClr val="tx1"/>
              </a:solidFill>
              <a:round/>
              <a:headEnd/>
              <a:tailEnd/>
            </a:ln>
          </p:spPr>
          <p:txBody>
            <a:bodyPr/>
            <a:lstStyle/>
            <a:p>
              <a:endParaRPr lang="en-CA"/>
            </a:p>
          </p:txBody>
        </p:sp>
        <p:sp>
          <p:nvSpPr>
            <p:cNvPr id="160" name="Freeform 1264"/>
            <p:cNvSpPr>
              <a:spLocks/>
            </p:cNvSpPr>
            <p:nvPr/>
          </p:nvSpPr>
          <p:spPr bwMode="auto">
            <a:xfrm>
              <a:off x="2771" y="842"/>
              <a:ext cx="33" cy="132"/>
            </a:xfrm>
            <a:custGeom>
              <a:avLst/>
              <a:gdLst>
                <a:gd name="T0" fmla="*/ 10 w 33"/>
                <a:gd name="T1" fmla="*/ 11 h 132"/>
                <a:gd name="T2" fmla="*/ 13 w 33"/>
                <a:gd name="T3" fmla="*/ 10 h 132"/>
                <a:gd name="T4" fmla="*/ 15 w 33"/>
                <a:gd name="T5" fmla="*/ 9 h 132"/>
                <a:gd name="T6" fmla="*/ 17 w 33"/>
                <a:gd name="T7" fmla="*/ 7 h 132"/>
                <a:gd name="T8" fmla="*/ 20 w 33"/>
                <a:gd name="T9" fmla="*/ 5 h 132"/>
                <a:gd name="T10" fmla="*/ 23 w 33"/>
                <a:gd name="T11" fmla="*/ 3 h 132"/>
                <a:gd name="T12" fmla="*/ 25 w 33"/>
                <a:gd name="T13" fmla="*/ 3 h 132"/>
                <a:gd name="T14" fmla="*/ 28 w 33"/>
                <a:gd name="T15" fmla="*/ 1 h 132"/>
                <a:gd name="T16" fmla="*/ 32 w 33"/>
                <a:gd name="T17" fmla="*/ 0 h 132"/>
                <a:gd name="T18" fmla="*/ 17 w 33"/>
                <a:gd name="T19" fmla="*/ 131 h 132"/>
                <a:gd name="T20" fmla="*/ 13 w 33"/>
                <a:gd name="T21" fmla="*/ 127 h 132"/>
                <a:gd name="T22" fmla="*/ 8 w 33"/>
                <a:gd name="T23" fmla="*/ 124 h 132"/>
                <a:gd name="T24" fmla="*/ 5 w 33"/>
                <a:gd name="T25" fmla="*/ 120 h 132"/>
                <a:gd name="T26" fmla="*/ 0 w 33"/>
                <a:gd name="T27" fmla="*/ 117 h 132"/>
                <a:gd name="T28" fmla="*/ 10 w 33"/>
                <a:gd name="T29" fmla="*/ 11 h 1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
                <a:gd name="T46" fmla="*/ 0 h 132"/>
                <a:gd name="T47" fmla="*/ 33 w 33"/>
                <a:gd name="T48" fmla="*/ 132 h 1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 h="132">
                  <a:moveTo>
                    <a:pt x="10" y="11"/>
                  </a:moveTo>
                  <a:lnTo>
                    <a:pt x="13" y="10"/>
                  </a:lnTo>
                  <a:lnTo>
                    <a:pt x="15" y="9"/>
                  </a:lnTo>
                  <a:lnTo>
                    <a:pt x="17" y="7"/>
                  </a:lnTo>
                  <a:lnTo>
                    <a:pt x="20" y="5"/>
                  </a:lnTo>
                  <a:lnTo>
                    <a:pt x="23" y="3"/>
                  </a:lnTo>
                  <a:lnTo>
                    <a:pt x="25" y="3"/>
                  </a:lnTo>
                  <a:lnTo>
                    <a:pt x="28" y="1"/>
                  </a:lnTo>
                  <a:lnTo>
                    <a:pt x="32" y="0"/>
                  </a:lnTo>
                  <a:lnTo>
                    <a:pt x="17" y="131"/>
                  </a:lnTo>
                  <a:lnTo>
                    <a:pt x="13" y="127"/>
                  </a:lnTo>
                  <a:lnTo>
                    <a:pt x="8" y="124"/>
                  </a:lnTo>
                  <a:lnTo>
                    <a:pt x="5" y="120"/>
                  </a:lnTo>
                  <a:lnTo>
                    <a:pt x="0" y="117"/>
                  </a:lnTo>
                  <a:lnTo>
                    <a:pt x="10" y="11"/>
                  </a:lnTo>
                </a:path>
              </a:pathLst>
            </a:custGeom>
            <a:solidFill>
              <a:srgbClr val="C3C3C3"/>
            </a:solidFill>
            <a:ln w="12700" cap="rnd">
              <a:solidFill>
                <a:schemeClr val="tx1"/>
              </a:solidFill>
              <a:round/>
              <a:headEnd/>
              <a:tailEnd/>
            </a:ln>
          </p:spPr>
          <p:txBody>
            <a:bodyPr/>
            <a:lstStyle/>
            <a:p>
              <a:endParaRPr lang="en-CA"/>
            </a:p>
          </p:txBody>
        </p:sp>
        <p:sp>
          <p:nvSpPr>
            <p:cNvPr id="161" name="Freeform 1265"/>
            <p:cNvSpPr>
              <a:spLocks/>
            </p:cNvSpPr>
            <p:nvPr/>
          </p:nvSpPr>
          <p:spPr bwMode="auto">
            <a:xfrm>
              <a:off x="2788" y="832"/>
              <a:ext cx="37" cy="148"/>
            </a:xfrm>
            <a:custGeom>
              <a:avLst/>
              <a:gdLst>
                <a:gd name="T0" fmla="*/ 14 w 37"/>
                <a:gd name="T1" fmla="*/ 9 h 148"/>
                <a:gd name="T2" fmla="*/ 17 w 37"/>
                <a:gd name="T3" fmla="*/ 7 h 148"/>
                <a:gd name="T4" fmla="*/ 20 w 37"/>
                <a:gd name="T5" fmla="*/ 6 h 148"/>
                <a:gd name="T6" fmla="*/ 23 w 37"/>
                <a:gd name="T7" fmla="*/ 6 h 148"/>
                <a:gd name="T8" fmla="*/ 25 w 37"/>
                <a:gd name="T9" fmla="*/ 5 h 148"/>
                <a:gd name="T10" fmla="*/ 28 w 37"/>
                <a:gd name="T11" fmla="*/ 3 h 148"/>
                <a:gd name="T12" fmla="*/ 30 w 37"/>
                <a:gd name="T13" fmla="*/ 3 h 148"/>
                <a:gd name="T14" fmla="*/ 33 w 37"/>
                <a:gd name="T15" fmla="*/ 2 h 148"/>
                <a:gd name="T16" fmla="*/ 36 w 37"/>
                <a:gd name="T17" fmla="*/ 0 h 148"/>
                <a:gd name="T18" fmla="*/ 20 w 37"/>
                <a:gd name="T19" fmla="*/ 147 h 148"/>
                <a:gd name="T20" fmla="*/ 14 w 37"/>
                <a:gd name="T21" fmla="*/ 145 h 148"/>
                <a:gd name="T22" fmla="*/ 10 w 37"/>
                <a:gd name="T23" fmla="*/ 143 h 148"/>
                <a:gd name="T24" fmla="*/ 5 w 37"/>
                <a:gd name="T25" fmla="*/ 141 h 148"/>
                <a:gd name="T26" fmla="*/ 0 w 37"/>
                <a:gd name="T27" fmla="*/ 140 h 148"/>
                <a:gd name="T28" fmla="*/ 14 w 37"/>
                <a:gd name="T29" fmla="*/ 9 h 1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7"/>
                <a:gd name="T46" fmla="*/ 0 h 148"/>
                <a:gd name="T47" fmla="*/ 37 w 37"/>
                <a:gd name="T48" fmla="*/ 148 h 1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7" h="148">
                  <a:moveTo>
                    <a:pt x="14" y="9"/>
                  </a:moveTo>
                  <a:lnTo>
                    <a:pt x="17" y="7"/>
                  </a:lnTo>
                  <a:lnTo>
                    <a:pt x="20" y="6"/>
                  </a:lnTo>
                  <a:lnTo>
                    <a:pt x="23" y="6"/>
                  </a:lnTo>
                  <a:lnTo>
                    <a:pt x="25" y="5"/>
                  </a:lnTo>
                  <a:lnTo>
                    <a:pt x="28" y="3"/>
                  </a:lnTo>
                  <a:lnTo>
                    <a:pt x="30" y="3"/>
                  </a:lnTo>
                  <a:lnTo>
                    <a:pt x="33" y="2"/>
                  </a:lnTo>
                  <a:lnTo>
                    <a:pt x="36" y="0"/>
                  </a:lnTo>
                  <a:lnTo>
                    <a:pt x="20" y="147"/>
                  </a:lnTo>
                  <a:lnTo>
                    <a:pt x="14" y="145"/>
                  </a:lnTo>
                  <a:lnTo>
                    <a:pt x="10" y="143"/>
                  </a:lnTo>
                  <a:lnTo>
                    <a:pt x="5" y="141"/>
                  </a:lnTo>
                  <a:lnTo>
                    <a:pt x="0" y="140"/>
                  </a:lnTo>
                  <a:lnTo>
                    <a:pt x="14" y="9"/>
                  </a:lnTo>
                </a:path>
              </a:pathLst>
            </a:custGeom>
            <a:solidFill>
              <a:srgbClr val="BABABA"/>
            </a:solidFill>
            <a:ln w="12700" cap="rnd">
              <a:solidFill>
                <a:schemeClr val="tx1"/>
              </a:solidFill>
              <a:round/>
              <a:headEnd/>
              <a:tailEnd/>
            </a:ln>
          </p:spPr>
          <p:txBody>
            <a:bodyPr/>
            <a:lstStyle/>
            <a:p>
              <a:endParaRPr lang="en-CA"/>
            </a:p>
          </p:txBody>
        </p:sp>
        <p:sp>
          <p:nvSpPr>
            <p:cNvPr id="162" name="Freeform 1266"/>
            <p:cNvSpPr>
              <a:spLocks/>
            </p:cNvSpPr>
            <p:nvPr/>
          </p:nvSpPr>
          <p:spPr bwMode="auto">
            <a:xfrm>
              <a:off x="2811" y="827"/>
              <a:ext cx="36" cy="160"/>
            </a:xfrm>
            <a:custGeom>
              <a:avLst/>
              <a:gdLst>
                <a:gd name="T0" fmla="*/ 15 w 36"/>
                <a:gd name="T1" fmla="*/ 5 h 160"/>
                <a:gd name="T2" fmla="*/ 20 w 36"/>
                <a:gd name="T3" fmla="*/ 3 h 160"/>
                <a:gd name="T4" fmla="*/ 25 w 36"/>
                <a:gd name="T5" fmla="*/ 2 h 160"/>
                <a:gd name="T6" fmla="*/ 30 w 36"/>
                <a:gd name="T7" fmla="*/ 1 h 160"/>
                <a:gd name="T8" fmla="*/ 35 w 36"/>
                <a:gd name="T9" fmla="*/ 0 h 160"/>
                <a:gd name="T10" fmla="*/ 19 w 36"/>
                <a:gd name="T11" fmla="*/ 159 h 160"/>
                <a:gd name="T12" fmla="*/ 14 w 36"/>
                <a:gd name="T13" fmla="*/ 159 h 160"/>
                <a:gd name="T14" fmla="*/ 9 w 36"/>
                <a:gd name="T15" fmla="*/ 156 h 160"/>
                <a:gd name="T16" fmla="*/ 5 w 36"/>
                <a:gd name="T17" fmla="*/ 155 h 160"/>
                <a:gd name="T18" fmla="*/ 0 w 36"/>
                <a:gd name="T19" fmla="*/ 153 h 160"/>
                <a:gd name="T20" fmla="*/ 15 w 36"/>
                <a:gd name="T21" fmla="*/ 5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160"/>
                <a:gd name="T35" fmla="*/ 36 w 36"/>
                <a:gd name="T36" fmla="*/ 160 h 1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160">
                  <a:moveTo>
                    <a:pt x="15" y="5"/>
                  </a:moveTo>
                  <a:lnTo>
                    <a:pt x="20" y="3"/>
                  </a:lnTo>
                  <a:lnTo>
                    <a:pt x="25" y="2"/>
                  </a:lnTo>
                  <a:lnTo>
                    <a:pt x="30" y="1"/>
                  </a:lnTo>
                  <a:lnTo>
                    <a:pt x="35" y="0"/>
                  </a:lnTo>
                  <a:lnTo>
                    <a:pt x="19" y="159"/>
                  </a:lnTo>
                  <a:lnTo>
                    <a:pt x="14" y="159"/>
                  </a:lnTo>
                  <a:lnTo>
                    <a:pt x="9" y="156"/>
                  </a:lnTo>
                  <a:lnTo>
                    <a:pt x="5" y="155"/>
                  </a:lnTo>
                  <a:lnTo>
                    <a:pt x="0" y="153"/>
                  </a:lnTo>
                  <a:lnTo>
                    <a:pt x="15" y="5"/>
                  </a:lnTo>
                </a:path>
              </a:pathLst>
            </a:custGeom>
            <a:solidFill>
              <a:srgbClr val="B2B2B2"/>
            </a:solidFill>
            <a:ln w="12700" cap="rnd">
              <a:solidFill>
                <a:schemeClr val="tx1"/>
              </a:solidFill>
              <a:round/>
              <a:headEnd/>
              <a:tailEnd/>
            </a:ln>
          </p:spPr>
          <p:txBody>
            <a:bodyPr/>
            <a:lstStyle/>
            <a:p>
              <a:endParaRPr lang="en-CA"/>
            </a:p>
          </p:txBody>
        </p:sp>
        <p:sp>
          <p:nvSpPr>
            <p:cNvPr id="163" name="Freeform 1267"/>
            <p:cNvSpPr>
              <a:spLocks/>
            </p:cNvSpPr>
            <p:nvPr/>
          </p:nvSpPr>
          <p:spPr bwMode="auto">
            <a:xfrm>
              <a:off x="2831" y="823"/>
              <a:ext cx="36" cy="164"/>
            </a:xfrm>
            <a:custGeom>
              <a:avLst/>
              <a:gdLst>
                <a:gd name="T0" fmla="*/ 15 w 36"/>
                <a:gd name="T1" fmla="*/ 3 h 164"/>
                <a:gd name="T2" fmla="*/ 20 w 36"/>
                <a:gd name="T3" fmla="*/ 3 h 164"/>
                <a:gd name="T4" fmla="*/ 26 w 36"/>
                <a:gd name="T5" fmla="*/ 2 h 164"/>
                <a:gd name="T6" fmla="*/ 30 w 36"/>
                <a:gd name="T7" fmla="*/ 1 h 164"/>
                <a:gd name="T8" fmla="*/ 35 w 36"/>
                <a:gd name="T9" fmla="*/ 0 h 164"/>
                <a:gd name="T10" fmla="*/ 18 w 36"/>
                <a:gd name="T11" fmla="*/ 163 h 164"/>
                <a:gd name="T12" fmla="*/ 14 w 36"/>
                <a:gd name="T13" fmla="*/ 163 h 164"/>
                <a:gd name="T14" fmla="*/ 9 w 36"/>
                <a:gd name="T15" fmla="*/ 163 h 164"/>
                <a:gd name="T16" fmla="*/ 5 w 36"/>
                <a:gd name="T17" fmla="*/ 163 h 164"/>
                <a:gd name="T18" fmla="*/ 0 w 36"/>
                <a:gd name="T19" fmla="*/ 161 h 164"/>
                <a:gd name="T20" fmla="*/ 15 w 36"/>
                <a:gd name="T21" fmla="*/ 3 h 1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164"/>
                <a:gd name="T35" fmla="*/ 36 w 36"/>
                <a:gd name="T36" fmla="*/ 164 h 1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164">
                  <a:moveTo>
                    <a:pt x="15" y="3"/>
                  </a:moveTo>
                  <a:lnTo>
                    <a:pt x="20" y="3"/>
                  </a:lnTo>
                  <a:lnTo>
                    <a:pt x="26" y="2"/>
                  </a:lnTo>
                  <a:lnTo>
                    <a:pt x="30" y="1"/>
                  </a:lnTo>
                  <a:lnTo>
                    <a:pt x="35" y="0"/>
                  </a:lnTo>
                  <a:lnTo>
                    <a:pt x="18" y="163"/>
                  </a:lnTo>
                  <a:lnTo>
                    <a:pt x="14" y="163"/>
                  </a:lnTo>
                  <a:lnTo>
                    <a:pt x="9" y="163"/>
                  </a:lnTo>
                  <a:lnTo>
                    <a:pt x="5" y="163"/>
                  </a:lnTo>
                  <a:lnTo>
                    <a:pt x="0" y="161"/>
                  </a:lnTo>
                  <a:lnTo>
                    <a:pt x="15" y="3"/>
                  </a:lnTo>
                </a:path>
              </a:pathLst>
            </a:custGeom>
            <a:solidFill>
              <a:srgbClr val="A9A9A9"/>
            </a:solidFill>
            <a:ln w="12700" cap="rnd">
              <a:solidFill>
                <a:schemeClr val="tx1"/>
              </a:solidFill>
              <a:round/>
              <a:headEnd/>
              <a:tailEnd/>
            </a:ln>
          </p:spPr>
          <p:txBody>
            <a:bodyPr/>
            <a:lstStyle/>
            <a:p>
              <a:endParaRPr lang="en-CA"/>
            </a:p>
          </p:txBody>
        </p:sp>
        <p:sp>
          <p:nvSpPr>
            <p:cNvPr id="164" name="Freeform 1268"/>
            <p:cNvSpPr>
              <a:spLocks/>
            </p:cNvSpPr>
            <p:nvPr/>
          </p:nvSpPr>
          <p:spPr bwMode="auto">
            <a:xfrm>
              <a:off x="2850" y="821"/>
              <a:ext cx="39" cy="167"/>
            </a:xfrm>
            <a:custGeom>
              <a:avLst/>
              <a:gdLst>
                <a:gd name="T0" fmla="*/ 16 w 39"/>
                <a:gd name="T1" fmla="*/ 1 h 167"/>
                <a:gd name="T2" fmla="*/ 22 w 39"/>
                <a:gd name="T3" fmla="*/ 1 h 167"/>
                <a:gd name="T4" fmla="*/ 27 w 39"/>
                <a:gd name="T5" fmla="*/ 0 h 167"/>
                <a:gd name="T6" fmla="*/ 32 w 39"/>
                <a:gd name="T7" fmla="*/ 0 h 167"/>
                <a:gd name="T8" fmla="*/ 38 w 39"/>
                <a:gd name="T9" fmla="*/ 0 h 167"/>
                <a:gd name="T10" fmla="*/ 20 w 39"/>
                <a:gd name="T11" fmla="*/ 164 h 167"/>
                <a:gd name="T12" fmla="*/ 15 w 39"/>
                <a:gd name="T13" fmla="*/ 166 h 167"/>
                <a:gd name="T14" fmla="*/ 10 w 39"/>
                <a:gd name="T15" fmla="*/ 164 h 167"/>
                <a:gd name="T16" fmla="*/ 6 w 39"/>
                <a:gd name="T17" fmla="*/ 166 h 167"/>
                <a:gd name="T18" fmla="*/ 0 w 39"/>
                <a:gd name="T19" fmla="*/ 166 h 167"/>
                <a:gd name="T20" fmla="*/ 16 w 39"/>
                <a:gd name="T21" fmla="*/ 1 h 1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167"/>
                <a:gd name="T35" fmla="*/ 39 w 39"/>
                <a:gd name="T36" fmla="*/ 167 h 1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167">
                  <a:moveTo>
                    <a:pt x="16" y="1"/>
                  </a:moveTo>
                  <a:lnTo>
                    <a:pt x="22" y="1"/>
                  </a:lnTo>
                  <a:lnTo>
                    <a:pt x="27" y="0"/>
                  </a:lnTo>
                  <a:lnTo>
                    <a:pt x="32" y="0"/>
                  </a:lnTo>
                  <a:lnTo>
                    <a:pt x="38" y="0"/>
                  </a:lnTo>
                  <a:lnTo>
                    <a:pt x="20" y="164"/>
                  </a:lnTo>
                  <a:lnTo>
                    <a:pt x="15" y="166"/>
                  </a:lnTo>
                  <a:lnTo>
                    <a:pt x="10" y="164"/>
                  </a:lnTo>
                  <a:lnTo>
                    <a:pt x="6" y="166"/>
                  </a:lnTo>
                  <a:lnTo>
                    <a:pt x="0" y="166"/>
                  </a:lnTo>
                  <a:lnTo>
                    <a:pt x="16" y="1"/>
                  </a:lnTo>
                </a:path>
              </a:pathLst>
            </a:custGeom>
            <a:solidFill>
              <a:srgbClr val="A0A0A0"/>
            </a:solidFill>
            <a:ln w="12700" cap="rnd">
              <a:solidFill>
                <a:schemeClr val="tx1"/>
              </a:solidFill>
              <a:round/>
              <a:headEnd/>
              <a:tailEnd/>
            </a:ln>
          </p:spPr>
          <p:txBody>
            <a:bodyPr/>
            <a:lstStyle/>
            <a:p>
              <a:endParaRPr lang="en-CA"/>
            </a:p>
          </p:txBody>
        </p:sp>
        <p:sp>
          <p:nvSpPr>
            <p:cNvPr id="165" name="Freeform 1269"/>
            <p:cNvSpPr>
              <a:spLocks/>
            </p:cNvSpPr>
            <p:nvPr/>
          </p:nvSpPr>
          <p:spPr bwMode="auto">
            <a:xfrm>
              <a:off x="2872" y="819"/>
              <a:ext cx="39" cy="168"/>
            </a:xfrm>
            <a:custGeom>
              <a:avLst/>
              <a:gdLst>
                <a:gd name="T0" fmla="*/ 17 w 39"/>
                <a:gd name="T1" fmla="*/ 1 h 168"/>
                <a:gd name="T2" fmla="*/ 22 w 39"/>
                <a:gd name="T3" fmla="*/ 0 h 168"/>
                <a:gd name="T4" fmla="*/ 28 w 39"/>
                <a:gd name="T5" fmla="*/ 0 h 168"/>
                <a:gd name="T6" fmla="*/ 32 w 39"/>
                <a:gd name="T7" fmla="*/ 0 h 168"/>
                <a:gd name="T8" fmla="*/ 38 w 39"/>
                <a:gd name="T9" fmla="*/ 0 h 168"/>
                <a:gd name="T10" fmla="*/ 20 w 39"/>
                <a:gd name="T11" fmla="*/ 164 h 168"/>
                <a:gd name="T12" fmla="*/ 15 w 39"/>
                <a:gd name="T13" fmla="*/ 165 h 168"/>
                <a:gd name="T14" fmla="*/ 10 w 39"/>
                <a:gd name="T15" fmla="*/ 165 h 168"/>
                <a:gd name="T16" fmla="*/ 5 w 39"/>
                <a:gd name="T17" fmla="*/ 167 h 168"/>
                <a:gd name="T18" fmla="*/ 0 w 39"/>
                <a:gd name="T19" fmla="*/ 167 h 168"/>
                <a:gd name="T20" fmla="*/ 17 w 39"/>
                <a:gd name="T21" fmla="*/ 1 h 1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168"/>
                <a:gd name="T35" fmla="*/ 39 w 39"/>
                <a:gd name="T36" fmla="*/ 168 h 1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168">
                  <a:moveTo>
                    <a:pt x="17" y="1"/>
                  </a:moveTo>
                  <a:lnTo>
                    <a:pt x="22" y="0"/>
                  </a:lnTo>
                  <a:lnTo>
                    <a:pt x="28" y="0"/>
                  </a:lnTo>
                  <a:lnTo>
                    <a:pt x="32" y="0"/>
                  </a:lnTo>
                  <a:lnTo>
                    <a:pt x="38" y="0"/>
                  </a:lnTo>
                  <a:lnTo>
                    <a:pt x="20" y="164"/>
                  </a:lnTo>
                  <a:lnTo>
                    <a:pt x="15" y="165"/>
                  </a:lnTo>
                  <a:lnTo>
                    <a:pt x="10" y="165"/>
                  </a:lnTo>
                  <a:lnTo>
                    <a:pt x="5" y="167"/>
                  </a:lnTo>
                  <a:lnTo>
                    <a:pt x="0" y="167"/>
                  </a:lnTo>
                  <a:lnTo>
                    <a:pt x="17" y="1"/>
                  </a:lnTo>
                </a:path>
              </a:pathLst>
            </a:custGeom>
            <a:solidFill>
              <a:srgbClr val="979797"/>
            </a:solidFill>
            <a:ln w="12700" cap="rnd">
              <a:solidFill>
                <a:schemeClr val="tx1"/>
              </a:solidFill>
              <a:round/>
              <a:headEnd/>
              <a:tailEnd/>
            </a:ln>
          </p:spPr>
          <p:txBody>
            <a:bodyPr/>
            <a:lstStyle/>
            <a:p>
              <a:endParaRPr lang="en-CA"/>
            </a:p>
          </p:txBody>
        </p:sp>
        <p:sp>
          <p:nvSpPr>
            <p:cNvPr id="166" name="Freeform 1270"/>
            <p:cNvSpPr>
              <a:spLocks/>
            </p:cNvSpPr>
            <p:nvPr/>
          </p:nvSpPr>
          <p:spPr bwMode="auto">
            <a:xfrm>
              <a:off x="2893" y="819"/>
              <a:ext cx="40" cy="163"/>
            </a:xfrm>
            <a:custGeom>
              <a:avLst/>
              <a:gdLst>
                <a:gd name="T0" fmla="*/ 17 w 40"/>
                <a:gd name="T1" fmla="*/ 0 h 163"/>
                <a:gd name="T2" fmla="*/ 22 w 40"/>
                <a:gd name="T3" fmla="*/ 1 h 163"/>
                <a:gd name="T4" fmla="*/ 27 w 40"/>
                <a:gd name="T5" fmla="*/ 1 h 163"/>
                <a:gd name="T6" fmla="*/ 33 w 40"/>
                <a:gd name="T7" fmla="*/ 1 h 163"/>
                <a:gd name="T8" fmla="*/ 39 w 40"/>
                <a:gd name="T9" fmla="*/ 1 h 163"/>
                <a:gd name="T10" fmla="*/ 21 w 40"/>
                <a:gd name="T11" fmla="*/ 158 h 163"/>
                <a:gd name="T12" fmla="*/ 16 w 40"/>
                <a:gd name="T13" fmla="*/ 158 h 163"/>
                <a:gd name="T14" fmla="*/ 11 w 40"/>
                <a:gd name="T15" fmla="*/ 159 h 163"/>
                <a:gd name="T16" fmla="*/ 6 w 40"/>
                <a:gd name="T17" fmla="*/ 160 h 163"/>
                <a:gd name="T18" fmla="*/ 0 w 40"/>
                <a:gd name="T19" fmla="*/ 162 h 163"/>
                <a:gd name="T20" fmla="*/ 17 w 40"/>
                <a:gd name="T21" fmla="*/ 0 h 16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163"/>
                <a:gd name="T35" fmla="*/ 40 w 40"/>
                <a:gd name="T36" fmla="*/ 163 h 16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163">
                  <a:moveTo>
                    <a:pt x="17" y="0"/>
                  </a:moveTo>
                  <a:lnTo>
                    <a:pt x="22" y="1"/>
                  </a:lnTo>
                  <a:lnTo>
                    <a:pt x="27" y="1"/>
                  </a:lnTo>
                  <a:lnTo>
                    <a:pt x="33" y="1"/>
                  </a:lnTo>
                  <a:lnTo>
                    <a:pt x="39" y="1"/>
                  </a:lnTo>
                  <a:lnTo>
                    <a:pt x="21" y="158"/>
                  </a:lnTo>
                  <a:lnTo>
                    <a:pt x="16" y="158"/>
                  </a:lnTo>
                  <a:lnTo>
                    <a:pt x="11" y="159"/>
                  </a:lnTo>
                  <a:lnTo>
                    <a:pt x="6" y="160"/>
                  </a:lnTo>
                  <a:lnTo>
                    <a:pt x="0" y="162"/>
                  </a:lnTo>
                  <a:lnTo>
                    <a:pt x="17" y="0"/>
                  </a:lnTo>
                </a:path>
              </a:pathLst>
            </a:custGeom>
            <a:solidFill>
              <a:srgbClr val="8E8E8E"/>
            </a:solidFill>
            <a:ln w="12700" cap="rnd">
              <a:solidFill>
                <a:schemeClr val="tx1"/>
              </a:solidFill>
              <a:round/>
              <a:headEnd/>
              <a:tailEnd/>
            </a:ln>
          </p:spPr>
          <p:txBody>
            <a:bodyPr/>
            <a:lstStyle/>
            <a:p>
              <a:endParaRPr lang="en-CA"/>
            </a:p>
          </p:txBody>
        </p:sp>
        <p:sp>
          <p:nvSpPr>
            <p:cNvPr id="167" name="Freeform 1271"/>
            <p:cNvSpPr>
              <a:spLocks/>
            </p:cNvSpPr>
            <p:nvPr/>
          </p:nvSpPr>
          <p:spPr bwMode="auto">
            <a:xfrm>
              <a:off x="2915" y="821"/>
              <a:ext cx="37" cy="158"/>
            </a:xfrm>
            <a:custGeom>
              <a:avLst/>
              <a:gdLst>
                <a:gd name="T0" fmla="*/ 17 w 37"/>
                <a:gd name="T1" fmla="*/ 0 h 158"/>
                <a:gd name="T2" fmla="*/ 21 w 37"/>
                <a:gd name="T3" fmla="*/ 1 h 158"/>
                <a:gd name="T4" fmla="*/ 27 w 37"/>
                <a:gd name="T5" fmla="*/ 1 h 158"/>
                <a:gd name="T6" fmla="*/ 31 w 37"/>
                <a:gd name="T7" fmla="*/ 1 h 158"/>
                <a:gd name="T8" fmla="*/ 36 w 37"/>
                <a:gd name="T9" fmla="*/ 2 h 158"/>
                <a:gd name="T10" fmla="*/ 21 w 37"/>
                <a:gd name="T11" fmla="*/ 150 h 158"/>
                <a:gd name="T12" fmla="*/ 18 w 37"/>
                <a:gd name="T13" fmla="*/ 150 h 158"/>
                <a:gd name="T14" fmla="*/ 16 w 37"/>
                <a:gd name="T15" fmla="*/ 151 h 158"/>
                <a:gd name="T16" fmla="*/ 13 w 37"/>
                <a:gd name="T17" fmla="*/ 151 h 158"/>
                <a:gd name="T18" fmla="*/ 10 w 37"/>
                <a:gd name="T19" fmla="*/ 153 h 158"/>
                <a:gd name="T20" fmla="*/ 8 w 37"/>
                <a:gd name="T21" fmla="*/ 153 h 158"/>
                <a:gd name="T22" fmla="*/ 6 w 37"/>
                <a:gd name="T23" fmla="*/ 154 h 158"/>
                <a:gd name="T24" fmla="*/ 3 w 37"/>
                <a:gd name="T25" fmla="*/ 155 h 158"/>
                <a:gd name="T26" fmla="*/ 0 w 37"/>
                <a:gd name="T27" fmla="*/ 157 h 158"/>
                <a:gd name="T28" fmla="*/ 17 w 37"/>
                <a:gd name="T29" fmla="*/ 0 h 1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7"/>
                <a:gd name="T46" fmla="*/ 0 h 158"/>
                <a:gd name="T47" fmla="*/ 37 w 37"/>
                <a:gd name="T48" fmla="*/ 158 h 15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7" h="158">
                  <a:moveTo>
                    <a:pt x="17" y="0"/>
                  </a:moveTo>
                  <a:lnTo>
                    <a:pt x="21" y="1"/>
                  </a:lnTo>
                  <a:lnTo>
                    <a:pt x="27" y="1"/>
                  </a:lnTo>
                  <a:lnTo>
                    <a:pt x="31" y="1"/>
                  </a:lnTo>
                  <a:lnTo>
                    <a:pt x="36" y="2"/>
                  </a:lnTo>
                  <a:lnTo>
                    <a:pt x="21" y="150"/>
                  </a:lnTo>
                  <a:lnTo>
                    <a:pt x="18" y="150"/>
                  </a:lnTo>
                  <a:lnTo>
                    <a:pt x="16" y="151"/>
                  </a:lnTo>
                  <a:lnTo>
                    <a:pt x="13" y="151"/>
                  </a:lnTo>
                  <a:lnTo>
                    <a:pt x="10" y="153"/>
                  </a:lnTo>
                  <a:lnTo>
                    <a:pt x="8" y="153"/>
                  </a:lnTo>
                  <a:lnTo>
                    <a:pt x="6" y="154"/>
                  </a:lnTo>
                  <a:lnTo>
                    <a:pt x="3" y="155"/>
                  </a:lnTo>
                  <a:lnTo>
                    <a:pt x="0" y="157"/>
                  </a:lnTo>
                  <a:lnTo>
                    <a:pt x="17" y="0"/>
                  </a:lnTo>
                </a:path>
              </a:pathLst>
            </a:custGeom>
            <a:solidFill>
              <a:srgbClr val="858585"/>
            </a:solidFill>
            <a:ln w="12700" cap="rnd">
              <a:solidFill>
                <a:schemeClr val="tx1"/>
              </a:solidFill>
              <a:round/>
              <a:headEnd/>
              <a:tailEnd/>
            </a:ln>
          </p:spPr>
          <p:txBody>
            <a:bodyPr/>
            <a:lstStyle/>
            <a:p>
              <a:endParaRPr lang="en-CA"/>
            </a:p>
          </p:txBody>
        </p:sp>
        <p:sp>
          <p:nvSpPr>
            <p:cNvPr id="168" name="Freeform 1272"/>
            <p:cNvSpPr>
              <a:spLocks/>
            </p:cNvSpPr>
            <p:nvPr/>
          </p:nvSpPr>
          <p:spPr bwMode="auto">
            <a:xfrm>
              <a:off x="2938" y="823"/>
              <a:ext cx="36" cy="148"/>
            </a:xfrm>
            <a:custGeom>
              <a:avLst/>
              <a:gdLst>
                <a:gd name="T0" fmla="*/ 15 w 36"/>
                <a:gd name="T1" fmla="*/ 0 h 148"/>
                <a:gd name="T2" fmla="*/ 20 w 36"/>
                <a:gd name="T3" fmla="*/ 1 h 148"/>
                <a:gd name="T4" fmla="*/ 25 w 36"/>
                <a:gd name="T5" fmla="*/ 3 h 148"/>
                <a:gd name="T6" fmla="*/ 30 w 36"/>
                <a:gd name="T7" fmla="*/ 5 h 148"/>
                <a:gd name="T8" fmla="*/ 35 w 36"/>
                <a:gd name="T9" fmla="*/ 5 h 148"/>
                <a:gd name="T10" fmla="*/ 22 w 36"/>
                <a:gd name="T11" fmla="*/ 137 h 148"/>
                <a:gd name="T12" fmla="*/ 19 w 36"/>
                <a:gd name="T13" fmla="*/ 139 h 148"/>
                <a:gd name="T14" fmla="*/ 17 w 36"/>
                <a:gd name="T15" fmla="*/ 140 h 148"/>
                <a:gd name="T16" fmla="*/ 13 w 36"/>
                <a:gd name="T17" fmla="*/ 140 h 148"/>
                <a:gd name="T18" fmla="*/ 10 w 36"/>
                <a:gd name="T19" fmla="*/ 143 h 148"/>
                <a:gd name="T20" fmla="*/ 8 w 36"/>
                <a:gd name="T21" fmla="*/ 143 h 148"/>
                <a:gd name="T22" fmla="*/ 5 w 36"/>
                <a:gd name="T23" fmla="*/ 144 h 148"/>
                <a:gd name="T24" fmla="*/ 3 w 36"/>
                <a:gd name="T25" fmla="*/ 145 h 148"/>
                <a:gd name="T26" fmla="*/ 0 w 36"/>
                <a:gd name="T27" fmla="*/ 147 h 148"/>
                <a:gd name="T28" fmla="*/ 15 w 36"/>
                <a:gd name="T29" fmla="*/ 0 h 1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
                <a:gd name="T46" fmla="*/ 0 h 148"/>
                <a:gd name="T47" fmla="*/ 36 w 36"/>
                <a:gd name="T48" fmla="*/ 148 h 1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 h="148">
                  <a:moveTo>
                    <a:pt x="15" y="0"/>
                  </a:moveTo>
                  <a:lnTo>
                    <a:pt x="20" y="1"/>
                  </a:lnTo>
                  <a:lnTo>
                    <a:pt x="25" y="3"/>
                  </a:lnTo>
                  <a:lnTo>
                    <a:pt x="30" y="5"/>
                  </a:lnTo>
                  <a:lnTo>
                    <a:pt x="35" y="5"/>
                  </a:lnTo>
                  <a:lnTo>
                    <a:pt x="22" y="137"/>
                  </a:lnTo>
                  <a:lnTo>
                    <a:pt x="19" y="139"/>
                  </a:lnTo>
                  <a:lnTo>
                    <a:pt x="17" y="140"/>
                  </a:lnTo>
                  <a:lnTo>
                    <a:pt x="13" y="140"/>
                  </a:lnTo>
                  <a:lnTo>
                    <a:pt x="10" y="143"/>
                  </a:lnTo>
                  <a:lnTo>
                    <a:pt x="8" y="143"/>
                  </a:lnTo>
                  <a:lnTo>
                    <a:pt x="5" y="144"/>
                  </a:lnTo>
                  <a:lnTo>
                    <a:pt x="3" y="145"/>
                  </a:lnTo>
                  <a:lnTo>
                    <a:pt x="0" y="147"/>
                  </a:lnTo>
                  <a:lnTo>
                    <a:pt x="15" y="0"/>
                  </a:lnTo>
                </a:path>
              </a:pathLst>
            </a:custGeom>
            <a:solidFill>
              <a:srgbClr val="7D7D7D"/>
            </a:solidFill>
            <a:ln w="12700" cap="rnd">
              <a:solidFill>
                <a:schemeClr val="tx1"/>
              </a:solidFill>
              <a:round/>
              <a:headEnd/>
              <a:tailEnd/>
            </a:ln>
          </p:spPr>
          <p:txBody>
            <a:bodyPr/>
            <a:lstStyle/>
            <a:p>
              <a:endParaRPr lang="en-CA"/>
            </a:p>
          </p:txBody>
        </p:sp>
        <p:sp>
          <p:nvSpPr>
            <p:cNvPr id="169" name="Freeform 1273"/>
            <p:cNvSpPr>
              <a:spLocks/>
            </p:cNvSpPr>
            <p:nvPr/>
          </p:nvSpPr>
          <p:spPr bwMode="auto">
            <a:xfrm>
              <a:off x="2960" y="828"/>
              <a:ext cx="33" cy="134"/>
            </a:xfrm>
            <a:custGeom>
              <a:avLst/>
              <a:gdLst>
                <a:gd name="T0" fmla="*/ 13 w 33"/>
                <a:gd name="T1" fmla="*/ 0 h 134"/>
                <a:gd name="T2" fmla="*/ 18 w 33"/>
                <a:gd name="T3" fmla="*/ 1 h 134"/>
                <a:gd name="T4" fmla="*/ 23 w 33"/>
                <a:gd name="T5" fmla="*/ 3 h 134"/>
                <a:gd name="T6" fmla="*/ 27 w 33"/>
                <a:gd name="T7" fmla="*/ 6 h 134"/>
                <a:gd name="T8" fmla="*/ 32 w 33"/>
                <a:gd name="T9" fmla="*/ 9 h 134"/>
                <a:gd name="T10" fmla="*/ 20 w 33"/>
                <a:gd name="T11" fmla="*/ 121 h 134"/>
                <a:gd name="T12" fmla="*/ 18 w 33"/>
                <a:gd name="T13" fmla="*/ 121 h 134"/>
                <a:gd name="T14" fmla="*/ 15 w 33"/>
                <a:gd name="T15" fmla="*/ 122 h 134"/>
                <a:gd name="T16" fmla="*/ 13 w 33"/>
                <a:gd name="T17" fmla="*/ 125 h 134"/>
                <a:gd name="T18" fmla="*/ 10 w 33"/>
                <a:gd name="T19" fmla="*/ 126 h 134"/>
                <a:gd name="T20" fmla="*/ 8 w 33"/>
                <a:gd name="T21" fmla="*/ 129 h 134"/>
                <a:gd name="T22" fmla="*/ 5 w 33"/>
                <a:gd name="T23" fmla="*/ 129 h 134"/>
                <a:gd name="T24" fmla="*/ 3 w 33"/>
                <a:gd name="T25" fmla="*/ 131 h 134"/>
                <a:gd name="T26" fmla="*/ 0 w 33"/>
                <a:gd name="T27" fmla="*/ 133 h 134"/>
                <a:gd name="T28" fmla="*/ 13 w 33"/>
                <a:gd name="T29" fmla="*/ 0 h 1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
                <a:gd name="T46" fmla="*/ 0 h 134"/>
                <a:gd name="T47" fmla="*/ 33 w 33"/>
                <a:gd name="T48" fmla="*/ 134 h 13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 h="134">
                  <a:moveTo>
                    <a:pt x="13" y="0"/>
                  </a:moveTo>
                  <a:lnTo>
                    <a:pt x="18" y="1"/>
                  </a:lnTo>
                  <a:lnTo>
                    <a:pt x="23" y="3"/>
                  </a:lnTo>
                  <a:lnTo>
                    <a:pt x="27" y="6"/>
                  </a:lnTo>
                  <a:lnTo>
                    <a:pt x="32" y="9"/>
                  </a:lnTo>
                  <a:lnTo>
                    <a:pt x="20" y="121"/>
                  </a:lnTo>
                  <a:lnTo>
                    <a:pt x="18" y="121"/>
                  </a:lnTo>
                  <a:lnTo>
                    <a:pt x="15" y="122"/>
                  </a:lnTo>
                  <a:lnTo>
                    <a:pt x="13" y="125"/>
                  </a:lnTo>
                  <a:lnTo>
                    <a:pt x="10" y="126"/>
                  </a:lnTo>
                  <a:lnTo>
                    <a:pt x="8" y="129"/>
                  </a:lnTo>
                  <a:lnTo>
                    <a:pt x="5" y="129"/>
                  </a:lnTo>
                  <a:lnTo>
                    <a:pt x="3" y="131"/>
                  </a:lnTo>
                  <a:lnTo>
                    <a:pt x="0" y="133"/>
                  </a:lnTo>
                  <a:lnTo>
                    <a:pt x="13" y="0"/>
                  </a:lnTo>
                </a:path>
              </a:pathLst>
            </a:custGeom>
            <a:solidFill>
              <a:srgbClr val="747474"/>
            </a:solidFill>
            <a:ln w="12700" cap="rnd">
              <a:solidFill>
                <a:schemeClr val="tx1"/>
              </a:solidFill>
              <a:round/>
              <a:headEnd/>
              <a:tailEnd/>
            </a:ln>
          </p:spPr>
          <p:txBody>
            <a:bodyPr/>
            <a:lstStyle/>
            <a:p>
              <a:endParaRPr lang="en-CA"/>
            </a:p>
          </p:txBody>
        </p:sp>
        <p:sp>
          <p:nvSpPr>
            <p:cNvPr id="170" name="Freeform 1274"/>
            <p:cNvSpPr>
              <a:spLocks/>
            </p:cNvSpPr>
            <p:nvPr/>
          </p:nvSpPr>
          <p:spPr bwMode="auto">
            <a:xfrm>
              <a:off x="2981" y="839"/>
              <a:ext cx="32" cy="110"/>
            </a:xfrm>
            <a:custGeom>
              <a:avLst/>
              <a:gdLst>
                <a:gd name="T0" fmla="*/ 12 w 32"/>
                <a:gd name="T1" fmla="*/ 0 h 110"/>
                <a:gd name="T2" fmla="*/ 17 w 32"/>
                <a:gd name="T3" fmla="*/ 3 h 110"/>
                <a:gd name="T4" fmla="*/ 22 w 32"/>
                <a:gd name="T5" fmla="*/ 5 h 110"/>
                <a:gd name="T6" fmla="*/ 25 w 32"/>
                <a:gd name="T7" fmla="*/ 9 h 110"/>
                <a:gd name="T8" fmla="*/ 31 w 32"/>
                <a:gd name="T9" fmla="*/ 13 h 110"/>
                <a:gd name="T10" fmla="*/ 23 w 32"/>
                <a:gd name="T11" fmla="*/ 90 h 110"/>
                <a:gd name="T12" fmla="*/ 20 w 32"/>
                <a:gd name="T13" fmla="*/ 93 h 110"/>
                <a:gd name="T14" fmla="*/ 17 w 32"/>
                <a:gd name="T15" fmla="*/ 95 h 110"/>
                <a:gd name="T16" fmla="*/ 15 w 32"/>
                <a:gd name="T17" fmla="*/ 98 h 110"/>
                <a:gd name="T18" fmla="*/ 12 w 32"/>
                <a:gd name="T19" fmla="*/ 99 h 110"/>
                <a:gd name="T20" fmla="*/ 9 w 32"/>
                <a:gd name="T21" fmla="*/ 102 h 110"/>
                <a:gd name="T22" fmla="*/ 7 w 32"/>
                <a:gd name="T23" fmla="*/ 103 h 110"/>
                <a:gd name="T24" fmla="*/ 4 w 32"/>
                <a:gd name="T25" fmla="*/ 106 h 110"/>
                <a:gd name="T26" fmla="*/ 0 w 32"/>
                <a:gd name="T27" fmla="*/ 109 h 110"/>
                <a:gd name="T28" fmla="*/ 12 w 32"/>
                <a:gd name="T29" fmla="*/ 0 h 1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110"/>
                <a:gd name="T47" fmla="*/ 32 w 32"/>
                <a:gd name="T48" fmla="*/ 110 h 1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110">
                  <a:moveTo>
                    <a:pt x="12" y="0"/>
                  </a:moveTo>
                  <a:lnTo>
                    <a:pt x="17" y="3"/>
                  </a:lnTo>
                  <a:lnTo>
                    <a:pt x="22" y="5"/>
                  </a:lnTo>
                  <a:lnTo>
                    <a:pt x="25" y="9"/>
                  </a:lnTo>
                  <a:lnTo>
                    <a:pt x="31" y="13"/>
                  </a:lnTo>
                  <a:lnTo>
                    <a:pt x="23" y="90"/>
                  </a:lnTo>
                  <a:lnTo>
                    <a:pt x="20" y="93"/>
                  </a:lnTo>
                  <a:lnTo>
                    <a:pt x="17" y="95"/>
                  </a:lnTo>
                  <a:lnTo>
                    <a:pt x="15" y="98"/>
                  </a:lnTo>
                  <a:lnTo>
                    <a:pt x="12" y="99"/>
                  </a:lnTo>
                  <a:lnTo>
                    <a:pt x="9" y="102"/>
                  </a:lnTo>
                  <a:lnTo>
                    <a:pt x="7" y="103"/>
                  </a:lnTo>
                  <a:lnTo>
                    <a:pt x="4" y="106"/>
                  </a:lnTo>
                  <a:lnTo>
                    <a:pt x="0" y="109"/>
                  </a:lnTo>
                  <a:lnTo>
                    <a:pt x="12" y="0"/>
                  </a:lnTo>
                </a:path>
              </a:pathLst>
            </a:custGeom>
            <a:solidFill>
              <a:srgbClr val="6B6B6B"/>
            </a:solidFill>
            <a:ln w="12700" cap="rnd">
              <a:solidFill>
                <a:schemeClr val="tx1"/>
              </a:solidFill>
              <a:round/>
              <a:headEnd/>
              <a:tailEnd/>
            </a:ln>
          </p:spPr>
          <p:txBody>
            <a:bodyPr/>
            <a:lstStyle/>
            <a:p>
              <a:endParaRPr lang="en-CA"/>
            </a:p>
          </p:txBody>
        </p:sp>
        <p:sp>
          <p:nvSpPr>
            <p:cNvPr id="171" name="Freeform 1275"/>
            <p:cNvSpPr>
              <a:spLocks/>
            </p:cNvSpPr>
            <p:nvPr/>
          </p:nvSpPr>
          <p:spPr bwMode="auto">
            <a:xfrm>
              <a:off x="3004" y="850"/>
              <a:ext cx="24" cy="80"/>
            </a:xfrm>
            <a:custGeom>
              <a:avLst/>
              <a:gdLst>
                <a:gd name="T0" fmla="*/ 7 w 24"/>
                <a:gd name="T1" fmla="*/ 0 h 80"/>
                <a:gd name="T2" fmla="*/ 11 w 24"/>
                <a:gd name="T3" fmla="*/ 2 h 80"/>
                <a:gd name="T4" fmla="*/ 14 w 24"/>
                <a:gd name="T5" fmla="*/ 6 h 80"/>
                <a:gd name="T6" fmla="*/ 16 w 24"/>
                <a:gd name="T7" fmla="*/ 10 h 80"/>
                <a:gd name="T8" fmla="*/ 18 w 24"/>
                <a:gd name="T9" fmla="*/ 13 h 80"/>
                <a:gd name="T10" fmla="*/ 19 w 24"/>
                <a:gd name="T11" fmla="*/ 17 h 80"/>
                <a:gd name="T12" fmla="*/ 20 w 24"/>
                <a:gd name="T13" fmla="*/ 20 h 80"/>
                <a:gd name="T14" fmla="*/ 23 w 24"/>
                <a:gd name="T15" fmla="*/ 24 h 80"/>
                <a:gd name="T16" fmla="*/ 23 w 24"/>
                <a:gd name="T17" fmla="*/ 28 h 80"/>
                <a:gd name="T18" fmla="*/ 23 w 24"/>
                <a:gd name="T19" fmla="*/ 36 h 80"/>
                <a:gd name="T20" fmla="*/ 20 w 24"/>
                <a:gd name="T21" fmla="*/ 40 h 80"/>
                <a:gd name="T22" fmla="*/ 18 w 24"/>
                <a:gd name="T23" fmla="*/ 47 h 80"/>
                <a:gd name="T24" fmla="*/ 17 w 24"/>
                <a:gd name="T25" fmla="*/ 54 h 80"/>
                <a:gd name="T26" fmla="*/ 13 w 24"/>
                <a:gd name="T27" fmla="*/ 60 h 80"/>
                <a:gd name="T28" fmla="*/ 9 w 24"/>
                <a:gd name="T29" fmla="*/ 67 h 80"/>
                <a:gd name="T30" fmla="*/ 5 w 24"/>
                <a:gd name="T31" fmla="*/ 73 h 80"/>
                <a:gd name="T32" fmla="*/ 0 w 24"/>
                <a:gd name="T33" fmla="*/ 79 h 80"/>
                <a:gd name="T34" fmla="*/ 7 w 24"/>
                <a:gd name="T35" fmla="*/ 0 h 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
                <a:gd name="T55" fmla="*/ 0 h 80"/>
                <a:gd name="T56" fmla="*/ 24 w 24"/>
                <a:gd name="T57" fmla="*/ 80 h 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 h="80">
                  <a:moveTo>
                    <a:pt x="7" y="0"/>
                  </a:moveTo>
                  <a:lnTo>
                    <a:pt x="11" y="2"/>
                  </a:lnTo>
                  <a:lnTo>
                    <a:pt x="14" y="6"/>
                  </a:lnTo>
                  <a:lnTo>
                    <a:pt x="16" y="10"/>
                  </a:lnTo>
                  <a:lnTo>
                    <a:pt x="18" y="13"/>
                  </a:lnTo>
                  <a:lnTo>
                    <a:pt x="19" y="17"/>
                  </a:lnTo>
                  <a:lnTo>
                    <a:pt x="20" y="20"/>
                  </a:lnTo>
                  <a:lnTo>
                    <a:pt x="23" y="24"/>
                  </a:lnTo>
                  <a:lnTo>
                    <a:pt x="23" y="28"/>
                  </a:lnTo>
                  <a:lnTo>
                    <a:pt x="23" y="36"/>
                  </a:lnTo>
                  <a:lnTo>
                    <a:pt x="20" y="40"/>
                  </a:lnTo>
                  <a:lnTo>
                    <a:pt x="18" y="47"/>
                  </a:lnTo>
                  <a:lnTo>
                    <a:pt x="17" y="54"/>
                  </a:lnTo>
                  <a:lnTo>
                    <a:pt x="13" y="60"/>
                  </a:lnTo>
                  <a:lnTo>
                    <a:pt x="9" y="67"/>
                  </a:lnTo>
                  <a:lnTo>
                    <a:pt x="5" y="73"/>
                  </a:lnTo>
                  <a:lnTo>
                    <a:pt x="0" y="79"/>
                  </a:lnTo>
                  <a:lnTo>
                    <a:pt x="7" y="0"/>
                  </a:lnTo>
                </a:path>
              </a:pathLst>
            </a:custGeom>
            <a:solidFill>
              <a:srgbClr val="626262"/>
            </a:solidFill>
            <a:ln w="12700" cap="rnd">
              <a:solidFill>
                <a:schemeClr val="tx1"/>
              </a:solidFill>
              <a:round/>
              <a:headEnd/>
              <a:tailEnd/>
            </a:ln>
          </p:spPr>
          <p:txBody>
            <a:bodyPr/>
            <a:lstStyle/>
            <a:p>
              <a:endParaRPr lang="en-CA"/>
            </a:p>
          </p:txBody>
        </p:sp>
        <p:sp>
          <p:nvSpPr>
            <p:cNvPr id="172" name="Freeform 1276"/>
            <p:cNvSpPr>
              <a:spLocks/>
            </p:cNvSpPr>
            <p:nvPr/>
          </p:nvSpPr>
          <p:spPr bwMode="auto">
            <a:xfrm>
              <a:off x="2866" y="840"/>
              <a:ext cx="33" cy="222"/>
            </a:xfrm>
            <a:custGeom>
              <a:avLst/>
              <a:gdLst>
                <a:gd name="T0" fmla="*/ 0 w 33"/>
                <a:gd name="T1" fmla="*/ 10 h 222"/>
                <a:gd name="T2" fmla="*/ 32 w 33"/>
                <a:gd name="T3" fmla="*/ 221 h 222"/>
                <a:gd name="T4" fmla="*/ 20 w 33"/>
                <a:gd name="T5" fmla="*/ 3 h 222"/>
                <a:gd name="T6" fmla="*/ 16 w 33"/>
                <a:gd name="T7" fmla="*/ 0 h 222"/>
                <a:gd name="T8" fmla="*/ 9 w 33"/>
                <a:gd name="T9" fmla="*/ 0 h 222"/>
                <a:gd name="T10" fmla="*/ 5 w 33"/>
                <a:gd name="T11" fmla="*/ 2 h 222"/>
                <a:gd name="T12" fmla="*/ 0 w 33"/>
                <a:gd name="T13" fmla="*/ 10 h 222"/>
                <a:gd name="T14" fmla="*/ 0 60000 65536"/>
                <a:gd name="T15" fmla="*/ 0 60000 65536"/>
                <a:gd name="T16" fmla="*/ 0 60000 65536"/>
                <a:gd name="T17" fmla="*/ 0 60000 65536"/>
                <a:gd name="T18" fmla="*/ 0 60000 65536"/>
                <a:gd name="T19" fmla="*/ 0 60000 65536"/>
                <a:gd name="T20" fmla="*/ 0 60000 65536"/>
                <a:gd name="T21" fmla="*/ 0 w 33"/>
                <a:gd name="T22" fmla="*/ 0 h 222"/>
                <a:gd name="T23" fmla="*/ 33 w 33"/>
                <a:gd name="T24" fmla="*/ 222 h 2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22">
                  <a:moveTo>
                    <a:pt x="0" y="10"/>
                  </a:moveTo>
                  <a:lnTo>
                    <a:pt x="32" y="221"/>
                  </a:lnTo>
                  <a:lnTo>
                    <a:pt x="20" y="3"/>
                  </a:lnTo>
                  <a:lnTo>
                    <a:pt x="16" y="0"/>
                  </a:lnTo>
                  <a:lnTo>
                    <a:pt x="9" y="0"/>
                  </a:lnTo>
                  <a:lnTo>
                    <a:pt x="5" y="2"/>
                  </a:lnTo>
                  <a:lnTo>
                    <a:pt x="0" y="10"/>
                  </a:lnTo>
                </a:path>
              </a:pathLst>
            </a:custGeom>
            <a:solidFill>
              <a:srgbClr val="E0E0E0"/>
            </a:solidFill>
            <a:ln w="12700" cap="rnd">
              <a:solidFill>
                <a:schemeClr val="tx1"/>
              </a:solidFill>
              <a:round/>
              <a:headEnd/>
              <a:tailEnd/>
            </a:ln>
          </p:spPr>
          <p:txBody>
            <a:bodyPr/>
            <a:lstStyle/>
            <a:p>
              <a:endParaRPr lang="en-CA"/>
            </a:p>
          </p:txBody>
        </p:sp>
        <p:sp>
          <p:nvSpPr>
            <p:cNvPr id="173" name="Freeform 1277"/>
            <p:cNvSpPr>
              <a:spLocks/>
            </p:cNvSpPr>
            <p:nvPr/>
          </p:nvSpPr>
          <p:spPr bwMode="auto">
            <a:xfrm>
              <a:off x="2864" y="837"/>
              <a:ext cx="16" cy="20"/>
            </a:xfrm>
            <a:custGeom>
              <a:avLst/>
              <a:gdLst>
                <a:gd name="T0" fmla="*/ 6 w 16"/>
                <a:gd name="T1" fmla="*/ 19 h 20"/>
                <a:gd name="T2" fmla="*/ 11 w 16"/>
                <a:gd name="T3" fmla="*/ 15 h 20"/>
                <a:gd name="T4" fmla="*/ 15 w 16"/>
                <a:gd name="T5" fmla="*/ 10 h 20"/>
                <a:gd name="T6" fmla="*/ 8 w 16"/>
                <a:gd name="T7" fmla="*/ 0 h 20"/>
                <a:gd name="T8" fmla="*/ 0 w 16"/>
                <a:gd name="T9" fmla="*/ 0 h 20"/>
                <a:gd name="T10" fmla="*/ 6 w 16"/>
                <a:gd name="T11" fmla="*/ 19 h 20"/>
                <a:gd name="T12" fmla="*/ 0 60000 65536"/>
                <a:gd name="T13" fmla="*/ 0 60000 65536"/>
                <a:gd name="T14" fmla="*/ 0 60000 65536"/>
                <a:gd name="T15" fmla="*/ 0 60000 65536"/>
                <a:gd name="T16" fmla="*/ 0 60000 65536"/>
                <a:gd name="T17" fmla="*/ 0 60000 65536"/>
                <a:gd name="T18" fmla="*/ 0 w 16"/>
                <a:gd name="T19" fmla="*/ 0 h 20"/>
                <a:gd name="T20" fmla="*/ 16 w 16"/>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6" h="20">
                  <a:moveTo>
                    <a:pt x="6" y="19"/>
                  </a:moveTo>
                  <a:lnTo>
                    <a:pt x="11" y="15"/>
                  </a:lnTo>
                  <a:lnTo>
                    <a:pt x="15" y="10"/>
                  </a:lnTo>
                  <a:lnTo>
                    <a:pt x="8" y="0"/>
                  </a:lnTo>
                  <a:lnTo>
                    <a:pt x="0" y="0"/>
                  </a:lnTo>
                  <a:lnTo>
                    <a:pt x="6" y="19"/>
                  </a:lnTo>
                </a:path>
              </a:pathLst>
            </a:custGeom>
            <a:solidFill>
              <a:srgbClr val="000000"/>
            </a:solidFill>
            <a:ln w="12700" cap="rnd">
              <a:solidFill>
                <a:schemeClr val="tx1"/>
              </a:solidFill>
              <a:round/>
              <a:headEnd/>
              <a:tailEnd/>
            </a:ln>
          </p:spPr>
          <p:txBody>
            <a:bodyPr/>
            <a:lstStyle/>
            <a:p>
              <a:endParaRPr lang="en-CA"/>
            </a:p>
          </p:txBody>
        </p:sp>
        <p:sp>
          <p:nvSpPr>
            <p:cNvPr id="174" name="Freeform 1278"/>
            <p:cNvSpPr>
              <a:spLocks/>
            </p:cNvSpPr>
            <p:nvPr/>
          </p:nvSpPr>
          <p:spPr bwMode="auto">
            <a:xfrm>
              <a:off x="2749" y="834"/>
              <a:ext cx="116" cy="111"/>
            </a:xfrm>
            <a:custGeom>
              <a:avLst/>
              <a:gdLst>
                <a:gd name="T0" fmla="*/ 7 w 116"/>
                <a:gd name="T1" fmla="*/ 110 h 111"/>
                <a:gd name="T2" fmla="*/ 12 w 116"/>
                <a:gd name="T3" fmla="*/ 103 h 111"/>
                <a:gd name="T4" fmla="*/ 18 w 116"/>
                <a:gd name="T5" fmla="*/ 95 h 111"/>
                <a:gd name="T6" fmla="*/ 25 w 116"/>
                <a:gd name="T7" fmla="*/ 86 h 111"/>
                <a:gd name="T8" fmla="*/ 30 w 116"/>
                <a:gd name="T9" fmla="*/ 81 h 111"/>
                <a:gd name="T10" fmla="*/ 37 w 116"/>
                <a:gd name="T11" fmla="*/ 72 h 111"/>
                <a:gd name="T12" fmla="*/ 44 w 116"/>
                <a:gd name="T13" fmla="*/ 65 h 111"/>
                <a:gd name="T14" fmla="*/ 49 w 116"/>
                <a:gd name="T15" fmla="*/ 57 h 111"/>
                <a:gd name="T16" fmla="*/ 58 w 116"/>
                <a:gd name="T17" fmla="*/ 51 h 111"/>
                <a:gd name="T18" fmla="*/ 63 w 116"/>
                <a:gd name="T19" fmla="*/ 45 h 111"/>
                <a:gd name="T20" fmla="*/ 70 w 116"/>
                <a:gd name="T21" fmla="*/ 39 h 111"/>
                <a:gd name="T22" fmla="*/ 78 w 116"/>
                <a:gd name="T23" fmla="*/ 33 h 111"/>
                <a:gd name="T24" fmla="*/ 85 w 116"/>
                <a:gd name="T25" fmla="*/ 28 h 111"/>
                <a:gd name="T26" fmla="*/ 92 w 116"/>
                <a:gd name="T27" fmla="*/ 25 h 111"/>
                <a:gd name="T28" fmla="*/ 100 w 116"/>
                <a:gd name="T29" fmla="*/ 20 h 111"/>
                <a:gd name="T30" fmla="*/ 108 w 116"/>
                <a:gd name="T31" fmla="*/ 16 h 111"/>
                <a:gd name="T32" fmla="*/ 115 w 116"/>
                <a:gd name="T33" fmla="*/ 12 h 111"/>
                <a:gd name="T34" fmla="*/ 113 w 116"/>
                <a:gd name="T35" fmla="*/ 0 h 111"/>
                <a:gd name="T36" fmla="*/ 105 w 116"/>
                <a:gd name="T37" fmla="*/ 4 h 111"/>
                <a:gd name="T38" fmla="*/ 97 w 116"/>
                <a:gd name="T39" fmla="*/ 8 h 111"/>
                <a:gd name="T40" fmla="*/ 90 w 116"/>
                <a:gd name="T41" fmla="*/ 12 h 111"/>
                <a:gd name="T42" fmla="*/ 81 w 116"/>
                <a:gd name="T43" fmla="*/ 18 h 111"/>
                <a:gd name="T44" fmla="*/ 74 w 116"/>
                <a:gd name="T45" fmla="*/ 22 h 111"/>
                <a:gd name="T46" fmla="*/ 66 w 116"/>
                <a:gd name="T47" fmla="*/ 28 h 111"/>
                <a:gd name="T48" fmla="*/ 59 w 116"/>
                <a:gd name="T49" fmla="*/ 35 h 111"/>
                <a:gd name="T50" fmla="*/ 52 w 116"/>
                <a:gd name="T51" fmla="*/ 41 h 111"/>
                <a:gd name="T52" fmla="*/ 44 w 116"/>
                <a:gd name="T53" fmla="*/ 49 h 111"/>
                <a:gd name="T54" fmla="*/ 39 w 116"/>
                <a:gd name="T55" fmla="*/ 56 h 111"/>
                <a:gd name="T56" fmla="*/ 31 w 116"/>
                <a:gd name="T57" fmla="*/ 63 h 111"/>
                <a:gd name="T58" fmla="*/ 25 w 116"/>
                <a:gd name="T59" fmla="*/ 71 h 111"/>
                <a:gd name="T60" fmla="*/ 18 w 116"/>
                <a:gd name="T61" fmla="*/ 79 h 111"/>
                <a:gd name="T62" fmla="*/ 11 w 116"/>
                <a:gd name="T63" fmla="*/ 86 h 111"/>
                <a:gd name="T64" fmla="*/ 7 w 116"/>
                <a:gd name="T65" fmla="*/ 94 h 111"/>
                <a:gd name="T66" fmla="*/ 0 w 116"/>
                <a:gd name="T67" fmla="*/ 102 h 111"/>
                <a:gd name="T68" fmla="*/ 7 w 116"/>
                <a:gd name="T69" fmla="*/ 110 h 11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6"/>
                <a:gd name="T106" fmla="*/ 0 h 111"/>
                <a:gd name="T107" fmla="*/ 116 w 116"/>
                <a:gd name="T108" fmla="*/ 111 h 11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6" h="111">
                  <a:moveTo>
                    <a:pt x="7" y="110"/>
                  </a:moveTo>
                  <a:lnTo>
                    <a:pt x="12" y="103"/>
                  </a:lnTo>
                  <a:lnTo>
                    <a:pt x="18" y="95"/>
                  </a:lnTo>
                  <a:lnTo>
                    <a:pt x="25" y="86"/>
                  </a:lnTo>
                  <a:lnTo>
                    <a:pt x="30" y="81"/>
                  </a:lnTo>
                  <a:lnTo>
                    <a:pt x="37" y="72"/>
                  </a:lnTo>
                  <a:lnTo>
                    <a:pt x="44" y="65"/>
                  </a:lnTo>
                  <a:lnTo>
                    <a:pt x="49" y="57"/>
                  </a:lnTo>
                  <a:lnTo>
                    <a:pt x="58" y="51"/>
                  </a:lnTo>
                  <a:lnTo>
                    <a:pt x="63" y="45"/>
                  </a:lnTo>
                  <a:lnTo>
                    <a:pt x="70" y="39"/>
                  </a:lnTo>
                  <a:lnTo>
                    <a:pt x="78" y="33"/>
                  </a:lnTo>
                  <a:lnTo>
                    <a:pt x="85" y="28"/>
                  </a:lnTo>
                  <a:lnTo>
                    <a:pt x="92" y="25"/>
                  </a:lnTo>
                  <a:lnTo>
                    <a:pt x="100" y="20"/>
                  </a:lnTo>
                  <a:lnTo>
                    <a:pt x="108" y="16"/>
                  </a:lnTo>
                  <a:lnTo>
                    <a:pt x="115" y="12"/>
                  </a:lnTo>
                  <a:lnTo>
                    <a:pt x="113" y="0"/>
                  </a:lnTo>
                  <a:lnTo>
                    <a:pt x="105" y="4"/>
                  </a:lnTo>
                  <a:lnTo>
                    <a:pt x="97" y="8"/>
                  </a:lnTo>
                  <a:lnTo>
                    <a:pt x="90" y="12"/>
                  </a:lnTo>
                  <a:lnTo>
                    <a:pt x="81" y="18"/>
                  </a:lnTo>
                  <a:lnTo>
                    <a:pt x="74" y="22"/>
                  </a:lnTo>
                  <a:lnTo>
                    <a:pt x="66" y="28"/>
                  </a:lnTo>
                  <a:lnTo>
                    <a:pt x="59" y="35"/>
                  </a:lnTo>
                  <a:lnTo>
                    <a:pt x="52" y="41"/>
                  </a:lnTo>
                  <a:lnTo>
                    <a:pt x="44" y="49"/>
                  </a:lnTo>
                  <a:lnTo>
                    <a:pt x="39" y="56"/>
                  </a:lnTo>
                  <a:lnTo>
                    <a:pt x="31" y="63"/>
                  </a:lnTo>
                  <a:lnTo>
                    <a:pt x="25" y="71"/>
                  </a:lnTo>
                  <a:lnTo>
                    <a:pt x="18" y="79"/>
                  </a:lnTo>
                  <a:lnTo>
                    <a:pt x="11" y="86"/>
                  </a:lnTo>
                  <a:lnTo>
                    <a:pt x="7" y="94"/>
                  </a:lnTo>
                  <a:lnTo>
                    <a:pt x="0" y="102"/>
                  </a:lnTo>
                  <a:lnTo>
                    <a:pt x="7" y="110"/>
                  </a:lnTo>
                </a:path>
              </a:pathLst>
            </a:custGeom>
            <a:solidFill>
              <a:srgbClr val="000000"/>
            </a:solidFill>
            <a:ln w="12700" cap="rnd">
              <a:solidFill>
                <a:schemeClr val="tx1"/>
              </a:solidFill>
              <a:round/>
              <a:headEnd/>
              <a:tailEnd/>
            </a:ln>
          </p:spPr>
          <p:txBody>
            <a:bodyPr/>
            <a:lstStyle/>
            <a:p>
              <a:endParaRPr lang="en-CA"/>
            </a:p>
          </p:txBody>
        </p:sp>
        <p:sp>
          <p:nvSpPr>
            <p:cNvPr id="175" name="Freeform 1279"/>
            <p:cNvSpPr>
              <a:spLocks/>
            </p:cNvSpPr>
            <p:nvPr/>
          </p:nvSpPr>
          <p:spPr bwMode="auto">
            <a:xfrm>
              <a:off x="2748" y="936"/>
              <a:ext cx="17" cy="23"/>
            </a:xfrm>
            <a:custGeom>
              <a:avLst/>
              <a:gdLst>
                <a:gd name="T0" fmla="*/ 2 w 17"/>
                <a:gd name="T1" fmla="*/ 0 h 23"/>
                <a:gd name="T2" fmla="*/ 0 w 17"/>
                <a:gd name="T3" fmla="*/ 6 h 23"/>
                <a:gd name="T4" fmla="*/ 5 w 17"/>
                <a:gd name="T5" fmla="*/ 17 h 23"/>
                <a:gd name="T6" fmla="*/ 9 w 17"/>
                <a:gd name="T7" fmla="*/ 22 h 23"/>
                <a:gd name="T8" fmla="*/ 16 w 17"/>
                <a:gd name="T9" fmla="*/ 22 h 23"/>
                <a:gd name="T10" fmla="*/ 2 w 17"/>
                <a:gd name="T11" fmla="*/ 0 h 23"/>
                <a:gd name="T12" fmla="*/ 0 60000 65536"/>
                <a:gd name="T13" fmla="*/ 0 60000 65536"/>
                <a:gd name="T14" fmla="*/ 0 60000 65536"/>
                <a:gd name="T15" fmla="*/ 0 60000 65536"/>
                <a:gd name="T16" fmla="*/ 0 60000 65536"/>
                <a:gd name="T17" fmla="*/ 0 60000 65536"/>
                <a:gd name="T18" fmla="*/ 0 w 17"/>
                <a:gd name="T19" fmla="*/ 0 h 23"/>
                <a:gd name="T20" fmla="*/ 17 w 17"/>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17" h="23">
                  <a:moveTo>
                    <a:pt x="2" y="0"/>
                  </a:moveTo>
                  <a:lnTo>
                    <a:pt x="0" y="6"/>
                  </a:lnTo>
                  <a:lnTo>
                    <a:pt x="5" y="17"/>
                  </a:lnTo>
                  <a:lnTo>
                    <a:pt x="9" y="22"/>
                  </a:lnTo>
                  <a:lnTo>
                    <a:pt x="16" y="22"/>
                  </a:lnTo>
                  <a:lnTo>
                    <a:pt x="2" y="0"/>
                  </a:lnTo>
                </a:path>
              </a:pathLst>
            </a:custGeom>
            <a:solidFill>
              <a:srgbClr val="000000"/>
            </a:solidFill>
            <a:ln w="12700" cap="rnd">
              <a:solidFill>
                <a:schemeClr val="tx1"/>
              </a:solidFill>
              <a:round/>
              <a:headEnd/>
              <a:tailEnd/>
            </a:ln>
          </p:spPr>
          <p:txBody>
            <a:bodyPr/>
            <a:lstStyle/>
            <a:p>
              <a:endParaRPr lang="en-CA"/>
            </a:p>
          </p:txBody>
        </p:sp>
        <p:sp>
          <p:nvSpPr>
            <p:cNvPr id="176" name="Freeform 1280"/>
            <p:cNvSpPr>
              <a:spLocks/>
            </p:cNvSpPr>
            <p:nvPr/>
          </p:nvSpPr>
          <p:spPr bwMode="auto">
            <a:xfrm>
              <a:off x="2865" y="842"/>
              <a:ext cx="16" cy="20"/>
            </a:xfrm>
            <a:custGeom>
              <a:avLst/>
              <a:gdLst>
                <a:gd name="T0" fmla="*/ 15 w 16"/>
                <a:gd name="T1" fmla="*/ 19 h 20"/>
                <a:gd name="T2" fmla="*/ 15 w 16"/>
                <a:gd name="T3" fmla="*/ 10 h 20"/>
                <a:gd name="T4" fmla="*/ 11 w 16"/>
                <a:gd name="T5" fmla="*/ 5 h 20"/>
                <a:gd name="T6" fmla="*/ 6 w 16"/>
                <a:gd name="T7" fmla="*/ 0 h 20"/>
                <a:gd name="T8" fmla="*/ 0 w 16"/>
                <a:gd name="T9" fmla="*/ 2 h 20"/>
                <a:gd name="T10" fmla="*/ 15 w 16"/>
                <a:gd name="T11" fmla="*/ 19 h 20"/>
                <a:gd name="T12" fmla="*/ 0 60000 65536"/>
                <a:gd name="T13" fmla="*/ 0 60000 65536"/>
                <a:gd name="T14" fmla="*/ 0 60000 65536"/>
                <a:gd name="T15" fmla="*/ 0 60000 65536"/>
                <a:gd name="T16" fmla="*/ 0 60000 65536"/>
                <a:gd name="T17" fmla="*/ 0 60000 65536"/>
                <a:gd name="T18" fmla="*/ 0 w 16"/>
                <a:gd name="T19" fmla="*/ 0 h 20"/>
                <a:gd name="T20" fmla="*/ 16 w 16"/>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6" h="20">
                  <a:moveTo>
                    <a:pt x="15" y="19"/>
                  </a:moveTo>
                  <a:lnTo>
                    <a:pt x="15" y="10"/>
                  </a:lnTo>
                  <a:lnTo>
                    <a:pt x="11" y="5"/>
                  </a:lnTo>
                  <a:lnTo>
                    <a:pt x="6" y="0"/>
                  </a:lnTo>
                  <a:lnTo>
                    <a:pt x="0" y="2"/>
                  </a:lnTo>
                  <a:lnTo>
                    <a:pt x="15" y="19"/>
                  </a:lnTo>
                </a:path>
              </a:pathLst>
            </a:custGeom>
            <a:solidFill>
              <a:srgbClr val="000000"/>
            </a:solidFill>
            <a:ln w="12700" cap="rnd">
              <a:solidFill>
                <a:schemeClr val="tx1"/>
              </a:solidFill>
              <a:round/>
              <a:headEnd/>
              <a:tailEnd/>
            </a:ln>
          </p:spPr>
          <p:txBody>
            <a:bodyPr/>
            <a:lstStyle/>
            <a:p>
              <a:endParaRPr lang="en-CA"/>
            </a:p>
          </p:txBody>
        </p:sp>
        <p:sp>
          <p:nvSpPr>
            <p:cNvPr id="177" name="Freeform 1281"/>
            <p:cNvSpPr>
              <a:spLocks/>
            </p:cNvSpPr>
            <p:nvPr/>
          </p:nvSpPr>
          <p:spPr bwMode="auto">
            <a:xfrm>
              <a:off x="2790" y="844"/>
              <a:ext cx="80" cy="130"/>
            </a:xfrm>
            <a:custGeom>
              <a:avLst/>
              <a:gdLst>
                <a:gd name="T0" fmla="*/ 9 w 80"/>
                <a:gd name="T1" fmla="*/ 129 h 130"/>
                <a:gd name="T2" fmla="*/ 11 w 80"/>
                <a:gd name="T3" fmla="*/ 119 h 130"/>
                <a:gd name="T4" fmla="*/ 13 w 80"/>
                <a:gd name="T5" fmla="*/ 109 h 130"/>
                <a:gd name="T6" fmla="*/ 17 w 80"/>
                <a:gd name="T7" fmla="*/ 102 h 130"/>
                <a:gd name="T8" fmla="*/ 21 w 80"/>
                <a:gd name="T9" fmla="*/ 93 h 130"/>
                <a:gd name="T10" fmla="*/ 24 w 80"/>
                <a:gd name="T11" fmla="*/ 86 h 130"/>
                <a:gd name="T12" fmla="*/ 28 w 80"/>
                <a:gd name="T13" fmla="*/ 77 h 130"/>
                <a:gd name="T14" fmla="*/ 33 w 80"/>
                <a:gd name="T15" fmla="*/ 69 h 130"/>
                <a:gd name="T16" fmla="*/ 38 w 80"/>
                <a:gd name="T17" fmla="*/ 61 h 130"/>
                <a:gd name="T18" fmla="*/ 43 w 80"/>
                <a:gd name="T19" fmla="*/ 54 h 130"/>
                <a:gd name="T20" fmla="*/ 48 w 80"/>
                <a:gd name="T21" fmla="*/ 47 h 130"/>
                <a:gd name="T22" fmla="*/ 54 w 80"/>
                <a:gd name="T23" fmla="*/ 39 h 130"/>
                <a:gd name="T24" fmla="*/ 57 w 80"/>
                <a:gd name="T25" fmla="*/ 34 h 130"/>
                <a:gd name="T26" fmla="*/ 63 w 80"/>
                <a:gd name="T27" fmla="*/ 26 h 130"/>
                <a:gd name="T28" fmla="*/ 69 w 80"/>
                <a:gd name="T29" fmla="*/ 21 h 130"/>
                <a:gd name="T30" fmla="*/ 73 w 80"/>
                <a:gd name="T31" fmla="*/ 15 h 130"/>
                <a:gd name="T32" fmla="*/ 79 w 80"/>
                <a:gd name="T33" fmla="*/ 9 h 130"/>
                <a:gd name="T34" fmla="*/ 72 w 80"/>
                <a:gd name="T35" fmla="*/ 0 h 130"/>
                <a:gd name="T36" fmla="*/ 66 w 80"/>
                <a:gd name="T37" fmla="*/ 6 h 130"/>
                <a:gd name="T38" fmla="*/ 62 w 80"/>
                <a:gd name="T39" fmla="*/ 11 h 130"/>
                <a:gd name="T40" fmla="*/ 57 w 80"/>
                <a:gd name="T41" fmla="*/ 18 h 130"/>
                <a:gd name="T42" fmla="*/ 52 w 80"/>
                <a:gd name="T43" fmla="*/ 24 h 130"/>
                <a:gd name="T44" fmla="*/ 47 w 80"/>
                <a:gd name="T45" fmla="*/ 32 h 130"/>
                <a:gd name="T46" fmla="*/ 41 w 80"/>
                <a:gd name="T47" fmla="*/ 38 h 130"/>
                <a:gd name="T48" fmla="*/ 35 w 80"/>
                <a:gd name="T49" fmla="*/ 46 h 130"/>
                <a:gd name="T50" fmla="*/ 29 w 80"/>
                <a:gd name="T51" fmla="*/ 53 h 130"/>
                <a:gd name="T52" fmla="*/ 25 w 80"/>
                <a:gd name="T53" fmla="*/ 62 h 130"/>
                <a:gd name="T54" fmla="*/ 21 w 80"/>
                <a:gd name="T55" fmla="*/ 69 h 130"/>
                <a:gd name="T56" fmla="*/ 16 w 80"/>
                <a:gd name="T57" fmla="*/ 77 h 130"/>
                <a:gd name="T58" fmla="*/ 12 w 80"/>
                <a:gd name="T59" fmla="*/ 87 h 130"/>
                <a:gd name="T60" fmla="*/ 8 w 80"/>
                <a:gd name="T61" fmla="*/ 97 h 130"/>
                <a:gd name="T62" fmla="*/ 5 w 80"/>
                <a:gd name="T63" fmla="*/ 106 h 130"/>
                <a:gd name="T64" fmla="*/ 3 w 80"/>
                <a:gd name="T65" fmla="*/ 115 h 130"/>
                <a:gd name="T66" fmla="*/ 0 w 80"/>
                <a:gd name="T67" fmla="*/ 127 h 130"/>
                <a:gd name="T68" fmla="*/ 9 w 80"/>
                <a:gd name="T69" fmla="*/ 129 h 13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0"/>
                <a:gd name="T106" fmla="*/ 0 h 130"/>
                <a:gd name="T107" fmla="*/ 80 w 80"/>
                <a:gd name="T108" fmla="*/ 130 h 13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0" h="130">
                  <a:moveTo>
                    <a:pt x="9" y="129"/>
                  </a:moveTo>
                  <a:lnTo>
                    <a:pt x="11" y="119"/>
                  </a:lnTo>
                  <a:lnTo>
                    <a:pt x="13" y="109"/>
                  </a:lnTo>
                  <a:lnTo>
                    <a:pt x="17" y="102"/>
                  </a:lnTo>
                  <a:lnTo>
                    <a:pt x="21" y="93"/>
                  </a:lnTo>
                  <a:lnTo>
                    <a:pt x="24" y="86"/>
                  </a:lnTo>
                  <a:lnTo>
                    <a:pt x="28" y="77"/>
                  </a:lnTo>
                  <a:lnTo>
                    <a:pt x="33" y="69"/>
                  </a:lnTo>
                  <a:lnTo>
                    <a:pt x="38" y="61"/>
                  </a:lnTo>
                  <a:lnTo>
                    <a:pt x="43" y="54"/>
                  </a:lnTo>
                  <a:lnTo>
                    <a:pt x="48" y="47"/>
                  </a:lnTo>
                  <a:lnTo>
                    <a:pt x="54" y="39"/>
                  </a:lnTo>
                  <a:lnTo>
                    <a:pt x="57" y="34"/>
                  </a:lnTo>
                  <a:lnTo>
                    <a:pt x="63" y="26"/>
                  </a:lnTo>
                  <a:lnTo>
                    <a:pt x="69" y="21"/>
                  </a:lnTo>
                  <a:lnTo>
                    <a:pt x="73" y="15"/>
                  </a:lnTo>
                  <a:lnTo>
                    <a:pt x="79" y="9"/>
                  </a:lnTo>
                  <a:lnTo>
                    <a:pt x="72" y="0"/>
                  </a:lnTo>
                  <a:lnTo>
                    <a:pt x="66" y="6"/>
                  </a:lnTo>
                  <a:lnTo>
                    <a:pt x="62" y="11"/>
                  </a:lnTo>
                  <a:lnTo>
                    <a:pt x="57" y="18"/>
                  </a:lnTo>
                  <a:lnTo>
                    <a:pt x="52" y="24"/>
                  </a:lnTo>
                  <a:lnTo>
                    <a:pt x="47" y="32"/>
                  </a:lnTo>
                  <a:lnTo>
                    <a:pt x="41" y="38"/>
                  </a:lnTo>
                  <a:lnTo>
                    <a:pt x="35" y="46"/>
                  </a:lnTo>
                  <a:lnTo>
                    <a:pt x="29" y="53"/>
                  </a:lnTo>
                  <a:lnTo>
                    <a:pt x="25" y="62"/>
                  </a:lnTo>
                  <a:lnTo>
                    <a:pt x="21" y="69"/>
                  </a:lnTo>
                  <a:lnTo>
                    <a:pt x="16" y="77"/>
                  </a:lnTo>
                  <a:lnTo>
                    <a:pt x="12" y="87"/>
                  </a:lnTo>
                  <a:lnTo>
                    <a:pt x="8" y="97"/>
                  </a:lnTo>
                  <a:lnTo>
                    <a:pt x="5" y="106"/>
                  </a:lnTo>
                  <a:lnTo>
                    <a:pt x="3" y="115"/>
                  </a:lnTo>
                  <a:lnTo>
                    <a:pt x="0" y="127"/>
                  </a:lnTo>
                  <a:lnTo>
                    <a:pt x="9" y="129"/>
                  </a:lnTo>
                </a:path>
              </a:pathLst>
            </a:custGeom>
            <a:solidFill>
              <a:srgbClr val="000000"/>
            </a:solidFill>
            <a:ln w="12700" cap="rnd">
              <a:solidFill>
                <a:schemeClr val="tx1"/>
              </a:solidFill>
              <a:round/>
              <a:headEnd/>
              <a:tailEnd/>
            </a:ln>
          </p:spPr>
          <p:txBody>
            <a:bodyPr/>
            <a:lstStyle/>
            <a:p>
              <a:endParaRPr lang="en-CA"/>
            </a:p>
          </p:txBody>
        </p:sp>
        <p:sp>
          <p:nvSpPr>
            <p:cNvPr id="178" name="Freeform 1282"/>
            <p:cNvSpPr>
              <a:spLocks/>
            </p:cNvSpPr>
            <p:nvPr/>
          </p:nvSpPr>
          <p:spPr bwMode="auto">
            <a:xfrm>
              <a:off x="2790" y="974"/>
              <a:ext cx="17" cy="22"/>
            </a:xfrm>
            <a:custGeom>
              <a:avLst/>
              <a:gdLst>
                <a:gd name="T0" fmla="*/ 0 w 17"/>
                <a:gd name="T1" fmla="*/ 0 h 22"/>
                <a:gd name="T2" fmla="*/ 1 w 17"/>
                <a:gd name="T3" fmla="*/ 13 h 22"/>
                <a:gd name="T4" fmla="*/ 8 w 17"/>
                <a:gd name="T5" fmla="*/ 21 h 22"/>
                <a:gd name="T6" fmla="*/ 11 w 17"/>
                <a:gd name="T7" fmla="*/ 21 h 22"/>
                <a:gd name="T8" fmla="*/ 16 w 17"/>
                <a:gd name="T9" fmla="*/ 6 h 22"/>
                <a:gd name="T10" fmla="*/ 0 w 17"/>
                <a:gd name="T11" fmla="*/ 0 h 22"/>
                <a:gd name="T12" fmla="*/ 0 60000 65536"/>
                <a:gd name="T13" fmla="*/ 0 60000 65536"/>
                <a:gd name="T14" fmla="*/ 0 60000 65536"/>
                <a:gd name="T15" fmla="*/ 0 60000 65536"/>
                <a:gd name="T16" fmla="*/ 0 60000 65536"/>
                <a:gd name="T17" fmla="*/ 0 60000 65536"/>
                <a:gd name="T18" fmla="*/ 0 w 17"/>
                <a:gd name="T19" fmla="*/ 0 h 22"/>
                <a:gd name="T20" fmla="*/ 17 w 17"/>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17" h="22">
                  <a:moveTo>
                    <a:pt x="0" y="0"/>
                  </a:moveTo>
                  <a:lnTo>
                    <a:pt x="1" y="13"/>
                  </a:lnTo>
                  <a:lnTo>
                    <a:pt x="8" y="21"/>
                  </a:lnTo>
                  <a:lnTo>
                    <a:pt x="11" y="21"/>
                  </a:lnTo>
                  <a:lnTo>
                    <a:pt x="16" y="6"/>
                  </a:lnTo>
                  <a:lnTo>
                    <a:pt x="0" y="0"/>
                  </a:lnTo>
                </a:path>
              </a:pathLst>
            </a:custGeom>
            <a:solidFill>
              <a:srgbClr val="000000"/>
            </a:solidFill>
            <a:ln w="12700" cap="rnd">
              <a:solidFill>
                <a:schemeClr val="tx1"/>
              </a:solidFill>
              <a:round/>
              <a:headEnd/>
              <a:tailEnd/>
            </a:ln>
          </p:spPr>
          <p:txBody>
            <a:bodyPr/>
            <a:lstStyle/>
            <a:p>
              <a:endParaRPr lang="en-CA"/>
            </a:p>
          </p:txBody>
        </p:sp>
        <p:sp>
          <p:nvSpPr>
            <p:cNvPr id="179" name="Freeform 1283"/>
            <p:cNvSpPr>
              <a:spLocks/>
            </p:cNvSpPr>
            <p:nvPr/>
          </p:nvSpPr>
          <p:spPr bwMode="auto">
            <a:xfrm>
              <a:off x="2866" y="866"/>
              <a:ext cx="16" cy="22"/>
            </a:xfrm>
            <a:custGeom>
              <a:avLst/>
              <a:gdLst>
                <a:gd name="T0" fmla="*/ 15 w 16"/>
                <a:gd name="T1" fmla="*/ 21 h 22"/>
                <a:gd name="T2" fmla="*/ 15 w 16"/>
                <a:gd name="T3" fmla="*/ 13 h 22"/>
                <a:gd name="T4" fmla="*/ 12 w 16"/>
                <a:gd name="T5" fmla="*/ 6 h 22"/>
                <a:gd name="T6" fmla="*/ 5 w 16"/>
                <a:gd name="T7" fmla="*/ 0 h 22"/>
                <a:gd name="T8" fmla="*/ 0 w 16"/>
                <a:gd name="T9" fmla="*/ 2 h 22"/>
                <a:gd name="T10" fmla="*/ 15 w 16"/>
                <a:gd name="T11" fmla="*/ 21 h 22"/>
                <a:gd name="T12" fmla="*/ 0 60000 65536"/>
                <a:gd name="T13" fmla="*/ 0 60000 65536"/>
                <a:gd name="T14" fmla="*/ 0 60000 65536"/>
                <a:gd name="T15" fmla="*/ 0 60000 65536"/>
                <a:gd name="T16" fmla="*/ 0 60000 65536"/>
                <a:gd name="T17" fmla="*/ 0 60000 65536"/>
                <a:gd name="T18" fmla="*/ 0 w 16"/>
                <a:gd name="T19" fmla="*/ 0 h 22"/>
                <a:gd name="T20" fmla="*/ 16 w 16"/>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16" h="22">
                  <a:moveTo>
                    <a:pt x="15" y="21"/>
                  </a:moveTo>
                  <a:lnTo>
                    <a:pt x="15" y="13"/>
                  </a:lnTo>
                  <a:lnTo>
                    <a:pt x="12" y="6"/>
                  </a:lnTo>
                  <a:lnTo>
                    <a:pt x="5" y="0"/>
                  </a:lnTo>
                  <a:lnTo>
                    <a:pt x="0" y="2"/>
                  </a:lnTo>
                  <a:lnTo>
                    <a:pt x="15" y="21"/>
                  </a:lnTo>
                </a:path>
              </a:pathLst>
            </a:custGeom>
            <a:solidFill>
              <a:srgbClr val="000000"/>
            </a:solidFill>
            <a:ln w="12700" cap="rnd">
              <a:solidFill>
                <a:schemeClr val="tx1"/>
              </a:solidFill>
              <a:round/>
              <a:headEnd/>
              <a:tailEnd/>
            </a:ln>
          </p:spPr>
          <p:txBody>
            <a:bodyPr/>
            <a:lstStyle/>
            <a:p>
              <a:endParaRPr lang="en-CA"/>
            </a:p>
          </p:txBody>
        </p:sp>
        <p:sp>
          <p:nvSpPr>
            <p:cNvPr id="180" name="Freeform 1284"/>
            <p:cNvSpPr>
              <a:spLocks/>
            </p:cNvSpPr>
            <p:nvPr/>
          </p:nvSpPr>
          <p:spPr bwMode="auto">
            <a:xfrm>
              <a:off x="2847" y="870"/>
              <a:ext cx="25" cy="117"/>
            </a:xfrm>
            <a:custGeom>
              <a:avLst/>
              <a:gdLst>
                <a:gd name="T0" fmla="*/ 7 w 25"/>
                <a:gd name="T1" fmla="*/ 116 h 117"/>
                <a:gd name="T2" fmla="*/ 8 w 25"/>
                <a:gd name="T3" fmla="*/ 112 h 117"/>
                <a:gd name="T4" fmla="*/ 9 w 25"/>
                <a:gd name="T5" fmla="*/ 101 h 117"/>
                <a:gd name="T6" fmla="*/ 10 w 25"/>
                <a:gd name="T7" fmla="*/ 86 h 117"/>
                <a:gd name="T8" fmla="*/ 12 w 25"/>
                <a:gd name="T9" fmla="*/ 68 h 117"/>
                <a:gd name="T10" fmla="*/ 13 w 25"/>
                <a:gd name="T11" fmla="*/ 48 h 117"/>
                <a:gd name="T12" fmla="*/ 16 w 25"/>
                <a:gd name="T13" fmla="*/ 31 h 117"/>
                <a:gd name="T14" fmla="*/ 19 w 25"/>
                <a:gd name="T15" fmla="*/ 17 h 117"/>
                <a:gd name="T16" fmla="*/ 24 w 25"/>
                <a:gd name="T17" fmla="*/ 9 h 117"/>
                <a:gd name="T18" fmla="*/ 18 w 25"/>
                <a:gd name="T19" fmla="*/ 0 h 117"/>
                <a:gd name="T20" fmla="*/ 12 w 25"/>
                <a:gd name="T21" fmla="*/ 13 h 117"/>
                <a:gd name="T22" fmla="*/ 7 w 25"/>
                <a:gd name="T23" fmla="*/ 27 h 117"/>
                <a:gd name="T24" fmla="*/ 4 w 25"/>
                <a:gd name="T25" fmla="*/ 47 h 117"/>
                <a:gd name="T26" fmla="*/ 2 w 25"/>
                <a:gd name="T27" fmla="*/ 65 h 117"/>
                <a:gd name="T28" fmla="*/ 2 w 25"/>
                <a:gd name="T29" fmla="*/ 85 h 117"/>
                <a:gd name="T30" fmla="*/ 0 w 25"/>
                <a:gd name="T31" fmla="*/ 100 h 117"/>
                <a:gd name="T32" fmla="*/ 0 w 25"/>
                <a:gd name="T33" fmla="*/ 112 h 117"/>
                <a:gd name="T34" fmla="*/ 0 w 25"/>
                <a:gd name="T35" fmla="*/ 116 h 117"/>
                <a:gd name="T36" fmla="*/ 7 w 25"/>
                <a:gd name="T37" fmla="*/ 116 h 1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117"/>
                <a:gd name="T59" fmla="*/ 25 w 25"/>
                <a:gd name="T60" fmla="*/ 117 h 1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117">
                  <a:moveTo>
                    <a:pt x="7" y="116"/>
                  </a:moveTo>
                  <a:lnTo>
                    <a:pt x="8" y="112"/>
                  </a:lnTo>
                  <a:lnTo>
                    <a:pt x="9" y="101"/>
                  </a:lnTo>
                  <a:lnTo>
                    <a:pt x="10" y="86"/>
                  </a:lnTo>
                  <a:lnTo>
                    <a:pt x="12" y="68"/>
                  </a:lnTo>
                  <a:lnTo>
                    <a:pt x="13" y="48"/>
                  </a:lnTo>
                  <a:lnTo>
                    <a:pt x="16" y="31"/>
                  </a:lnTo>
                  <a:lnTo>
                    <a:pt x="19" y="17"/>
                  </a:lnTo>
                  <a:lnTo>
                    <a:pt x="24" y="9"/>
                  </a:lnTo>
                  <a:lnTo>
                    <a:pt x="18" y="0"/>
                  </a:lnTo>
                  <a:lnTo>
                    <a:pt x="12" y="13"/>
                  </a:lnTo>
                  <a:lnTo>
                    <a:pt x="7" y="27"/>
                  </a:lnTo>
                  <a:lnTo>
                    <a:pt x="4" y="47"/>
                  </a:lnTo>
                  <a:lnTo>
                    <a:pt x="2" y="65"/>
                  </a:lnTo>
                  <a:lnTo>
                    <a:pt x="2" y="85"/>
                  </a:lnTo>
                  <a:lnTo>
                    <a:pt x="0" y="100"/>
                  </a:lnTo>
                  <a:lnTo>
                    <a:pt x="0" y="112"/>
                  </a:lnTo>
                  <a:lnTo>
                    <a:pt x="0" y="116"/>
                  </a:lnTo>
                  <a:lnTo>
                    <a:pt x="7" y="116"/>
                  </a:lnTo>
                </a:path>
              </a:pathLst>
            </a:custGeom>
            <a:solidFill>
              <a:srgbClr val="000000"/>
            </a:solidFill>
            <a:ln w="12700" cap="rnd">
              <a:solidFill>
                <a:schemeClr val="tx1"/>
              </a:solidFill>
              <a:round/>
              <a:headEnd/>
              <a:tailEnd/>
            </a:ln>
          </p:spPr>
          <p:txBody>
            <a:bodyPr/>
            <a:lstStyle/>
            <a:p>
              <a:endParaRPr lang="en-CA"/>
            </a:p>
          </p:txBody>
        </p:sp>
        <p:sp>
          <p:nvSpPr>
            <p:cNvPr id="181" name="Freeform 1285"/>
            <p:cNvSpPr>
              <a:spLocks/>
            </p:cNvSpPr>
            <p:nvPr/>
          </p:nvSpPr>
          <p:spPr bwMode="auto">
            <a:xfrm>
              <a:off x="2847" y="987"/>
              <a:ext cx="17" cy="22"/>
            </a:xfrm>
            <a:custGeom>
              <a:avLst/>
              <a:gdLst>
                <a:gd name="T0" fmla="*/ 0 w 17"/>
                <a:gd name="T1" fmla="*/ 0 h 22"/>
                <a:gd name="T2" fmla="*/ 5 w 17"/>
                <a:gd name="T3" fmla="*/ 13 h 22"/>
                <a:gd name="T4" fmla="*/ 9 w 17"/>
                <a:gd name="T5" fmla="*/ 21 h 22"/>
                <a:gd name="T6" fmla="*/ 12 w 17"/>
                <a:gd name="T7" fmla="*/ 13 h 22"/>
                <a:gd name="T8" fmla="*/ 16 w 17"/>
                <a:gd name="T9" fmla="*/ 0 h 22"/>
                <a:gd name="T10" fmla="*/ 0 w 17"/>
                <a:gd name="T11" fmla="*/ 0 h 22"/>
                <a:gd name="T12" fmla="*/ 0 60000 65536"/>
                <a:gd name="T13" fmla="*/ 0 60000 65536"/>
                <a:gd name="T14" fmla="*/ 0 60000 65536"/>
                <a:gd name="T15" fmla="*/ 0 60000 65536"/>
                <a:gd name="T16" fmla="*/ 0 60000 65536"/>
                <a:gd name="T17" fmla="*/ 0 60000 65536"/>
                <a:gd name="T18" fmla="*/ 0 w 17"/>
                <a:gd name="T19" fmla="*/ 0 h 22"/>
                <a:gd name="T20" fmla="*/ 17 w 17"/>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17" h="22">
                  <a:moveTo>
                    <a:pt x="0" y="0"/>
                  </a:moveTo>
                  <a:lnTo>
                    <a:pt x="5" y="13"/>
                  </a:lnTo>
                  <a:lnTo>
                    <a:pt x="9" y="21"/>
                  </a:lnTo>
                  <a:lnTo>
                    <a:pt x="12" y="13"/>
                  </a:lnTo>
                  <a:lnTo>
                    <a:pt x="16" y="0"/>
                  </a:lnTo>
                  <a:lnTo>
                    <a:pt x="0" y="0"/>
                  </a:lnTo>
                </a:path>
              </a:pathLst>
            </a:custGeom>
            <a:solidFill>
              <a:srgbClr val="000000"/>
            </a:solidFill>
            <a:ln w="12700" cap="rnd">
              <a:solidFill>
                <a:schemeClr val="tx1"/>
              </a:solidFill>
              <a:round/>
              <a:headEnd/>
              <a:tailEnd/>
            </a:ln>
          </p:spPr>
          <p:txBody>
            <a:bodyPr/>
            <a:lstStyle/>
            <a:p>
              <a:endParaRPr lang="en-CA"/>
            </a:p>
          </p:txBody>
        </p:sp>
        <p:sp>
          <p:nvSpPr>
            <p:cNvPr id="182" name="Freeform 1286"/>
            <p:cNvSpPr>
              <a:spLocks/>
            </p:cNvSpPr>
            <p:nvPr/>
          </p:nvSpPr>
          <p:spPr bwMode="auto">
            <a:xfrm>
              <a:off x="2929" y="972"/>
              <a:ext cx="16" cy="21"/>
            </a:xfrm>
            <a:custGeom>
              <a:avLst/>
              <a:gdLst>
                <a:gd name="T0" fmla="*/ 0 w 16"/>
                <a:gd name="T1" fmla="*/ 11 h 21"/>
                <a:gd name="T2" fmla="*/ 6 w 16"/>
                <a:gd name="T3" fmla="*/ 20 h 21"/>
                <a:gd name="T4" fmla="*/ 11 w 16"/>
                <a:gd name="T5" fmla="*/ 20 h 21"/>
                <a:gd name="T6" fmla="*/ 15 w 16"/>
                <a:gd name="T7" fmla="*/ 11 h 21"/>
                <a:gd name="T8" fmla="*/ 15 w 16"/>
                <a:gd name="T9" fmla="*/ 0 h 21"/>
                <a:gd name="T10" fmla="*/ 0 w 16"/>
                <a:gd name="T11" fmla="*/ 11 h 21"/>
                <a:gd name="T12" fmla="*/ 0 60000 65536"/>
                <a:gd name="T13" fmla="*/ 0 60000 65536"/>
                <a:gd name="T14" fmla="*/ 0 60000 65536"/>
                <a:gd name="T15" fmla="*/ 0 60000 65536"/>
                <a:gd name="T16" fmla="*/ 0 60000 65536"/>
                <a:gd name="T17" fmla="*/ 0 60000 65536"/>
                <a:gd name="T18" fmla="*/ 0 w 16"/>
                <a:gd name="T19" fmla="*/ 0 h 21"/>
                <a:gd name="T20" fmla="*/ 16 w 16"/>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6" h="21">
                  <a:moveTo>
                    <a:pt x="0" y="11"/>
                  </a:moveTo>
                  <a:lnTo>
                    <a:pt x="6" y="20"/>
                  </a:lnTo>
                  <a:lnTo>
                    <a:pt x="11" y="20"/>
                  </a:lnTo>
                  <a:lnTo>
                    <a:pt x="15" y="11"/>
                  </a:lnTo>
                  <a:lnTo>
                    <a:pt x="15" y="0"/>
                  </a:lnTo>
                  <a:lnTo>
                    <a:pt x="0" y="11"/>
                  </a:lnTo>
                </a:path>
              </a:pathLst>
            </a:custGeom>
            <a:solidFill>
              <a:srgbClr val="000000"/>
            </a:solidFill>
            <a:ln w="12700" cap="rnd">
              <a:solidFill>
                <a:schemeClr val="tx1"/>
              </a:solidFill>
              <a:round/>
              <a:headEnd/>
              <a:tailEnd/>
            </a:ln>
          </p:spPr>
          <p:txBody>
            <a:bodyPr/>
            <a:lstStyle/>
            <a:p>
              <a:endParaRPr lang="en-CA"/>
            </a:p>
          </p:txBody>
        </p:sp>
        <p:sp>
          <p:nvSpPr>
            <p:cNvPr id="183" name="Freeform 1287"/>
            <p:cNvSpPr>
              <a:spLocks/>
            </p:cNvSpPr>
            <p:nvPr/>
          </p:nvSpPr>
          <p:spPr bwMode="auto">
            <a:xfrm>
              <a:off x="2875" y="826"/>
              <a:ext cx="64" cy="149"/>
            </a:xfrm>
            <a:custGeom>
              <a:avLst/>
              <a:gdLst>
                <a:gd name="T0" fmla="*/ 15 w 64"/>
                <a:gd name="T1" fmla="*/ 11 h 149"/>
                <a:gd name="T2" fmla="*/ 9 w 64"/>
                <a:gd name="T3" fmla="*/ 21 h 149"/>
                <a:gd name="T4" fmla="*/ 16 w 64"/>
                <a:gd name="T5" fmla="*/ 37 h 149"/>
                <a:gd name="T6" fmla="*/ 23 w 64"/>
                <a:gd name="T7" fmla="*/ 52 h 149"/>
                <a:gd name="T8" fmla="*/ 30 w 64"/>
                <a:gd name="T9" fmla="*/ 68 h 149"/>
                <a:gd name="T10" fmla="*/ 35 w 64"/>
                <a:gd name="T11" fmla="*/ 84 h 149"/>
                <a:gd name="T12" fmla="*/ 40 w 64"/>
                <a:gd name="T13" fmla="*/ 100 h 149"/>
                <a:gd name="T14" fmla="*/ 45 w 64"/>
                <a:gd name="T15" fmla="*/ 117 h 149"/>
                <a:gd name="T16" fmla="*/ 50 w 64"/>
                <a:gd name="T17" fmla="*/ 132 h 149"/>
                <a:gd name="T18" fmla="*/ 53 w 64"/>
                <a:gd name="T19" fmla="*/ 148 h 149"/>
                <a:gd name="T20" fmla="*/ 63 w 64"/>
                <a:gd name="T21" fmla="*/ 144 h 149"/>
                <a:gd name="T22" fmla="*/ 58 w 64"/>
                <a:gd name="T23" fmla="*/ 128 h 149"/>
                <a:gd name="T24" fmla="*/ 54 w 64"/>
                <a:gd name="T25" fmla="*/ 112 h 149"/>
                <a:gd name="T26" fmla="*/ 49 w 64"/>
                <a:gd name="T27" fmla="*/ 96 h 149"/>
                <a:gd name="T28" fmla="*/ 44 w 64"/>
                <a:gd name="T29" fmla="*/ 79 h 149"/>
                <a:gd name="T30" fmla="*/ 38 w 64"/>
                <a:gd name="T31" fmla="*/ 63 h 149"/>
                <a:gd name="T32" fmla="*/ 31 w 64"/>
                <a:gd name="T33" fmla="*/ 47 h 149"/>
                <a:gd name="T34" fmla="*/ 24 w 64"/>
                <a:gd name="T35" fmla="*/ 30 h 149"/>
                <a:gd name="T36" fmla="*/ 17 w 64"/>
                <a:gd name="T37" fmla="*/ 14 h 149"/>
                <a:gd name="T38" fmla="*/ 11 w 64"/>
                <a:gd name="T39" fmla="*/ 23 h 149"/>
                <a:gd name="T40" fmla="*/ 15 w 64"/>
                <a:gd name="T41" fmla="*/ 11 h 149"/>
                <a:gd name="T42" fmla="*/ 0 w 64"/>
                <a:gd name="T43" fmla="*/ 0 h 149"/>
                <a:gd name="T44" fmla="*/ 9 w 64"/>
                <a:gd name="T45" fmla="*/ 21 h 149"/>
                <a:gd name="T46" fmla="*/ 15 w 64"/>
                <a:gd name="T47" fmla="*/ 11 h 1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149"/>
                <a:gd name="T74" fmla="*/ 64 w 64"/>
                <a:gd name="T75" fmla="*/ 149 h 1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149">
                  <a:moveTo>
                    <a:pt x="15" y="11"/>
                  </a:moveTo>
                  <a:lnTo>
                    <a:pt x="9" y="21"/>
                  </a:lnTo>
                  <a:lnTo>
                    <a:pt x="16" y="37"/>
                  </a:lnTo>
                  <a:lnTo>
                    <a:pt x="23" y="52"/>
                  </a:lnTo>
                  <a:lnTo>
                    <a:pt x="30" y="68"/>
                  </a:lnTo>
                  <a:lnTo>
                    <a:pt x="35" y="84"/>
                  </a:lnTo>
                  <a:lnTo>
                    <a:pt x="40" y="100"/>
                  </a:lnTo>
                  <a:lnTo>
                    <a:pt x="45" y="117"/>
                  </a:lnTo>
                  <a:lnTo>
                    <a:pt x="50" y="132"/>
                  </a:lnTo>
                  <a:lnTo>
                    <a:pt x="53" y="148"/>
                  </a:lnTo>
                  <a:lnTo>
                    <a:pt x="63" y="144"/>
                  </a:lnTo>
                  <a:lnTo>
                    <a:pt x="58" y="128"/>
                  </a:lnTo>
                  <a:lnTo>
                    <a:pt x="54" y="112"/>
                  </a:lnTo>
                  <a:lnTo>
                    <a:pt x="49" y="96"/>
                  </a:lnTo>
                  <a:lnTo>
                    <a:pt x="44" y="79"/>
                  </a:lnTo>
                  <a:lnTo>
                    <a:pt x="38" y="63"/>
                  </a:lnTo>
                  <a:lnTo>
                    <a:pt x="31" y="47"/>
                  </a:lnTo>
                  <a:lnTo>
                    <a:pt x="24" y="30"/>
                  </a:lnTo>
                  <a:lnTo>
                    <a:pt x="17" y="14"/>
                  </a:lnTo>
                  <a:lnTo>
                    <a:pt x="11" y="23"/>
                  </a:lnTo>
                  <a:lnTo>
                    <a:pt x="15" y="11"/>
                  </a:lnTo>
                  <a:lnTo>
                    <a:pt x="0" y="0"/>
                  </a:lnTo>
                  <a:lnTo>
                    <a:pt x="9" y="21"/>
                  </a:lnTo>
                  <a:lnTo>
                    <a:pt x="15" y="11"/>
                  </a:lnTo>
                </a:path>
              </a:pathLst>
            </a:custGeom>
            <a:solidFill>
              <a:srgbClr val="000000"/>
            </a:solidFill>
            <a:ln w="12700" cap="rnd">
              <a:solidFill>
                <a:schemeClr val="tx1"/>
              </a:solidFill>
              <a:round/>
              <a:headEnd/>
              <a:tailEnd/>
            </a:ln>
          </p:spPr>
          <p:txBody>
            <a:bodyPr/>
            <a:lstStyle/>
            <a:p>
              <a:endParaRPr lang="en-CA"/>
            </a:p>
          </p:txBody>
        </p:sp>
        <p:sp>
          <p:nvSpPr>
            <p:cNvPr id="184" name="Freeform 1288"/>
            <p:cNvSpPr>
              <a:spLocks/>
            </p:cNvSpPr>
            <p:nvPr/>
          </p:nvSpPr>
          <p:spPr bwMode="auto">
            <a:xfrm>
              <a:off x="2887" y="837"/>
              <a:ext cx="103" cy="112"/>
            </a:xfrm>
            <a:custGeom>
              <a:avLst/>
              <a:gdLst>
                <a:gd name="T0" fmla="*/ 102 w 103"/>
                <a:gd name="T1" fmla="*/ 100 h 112"/>
                <a:gd name="T2" fmla="*/ 96 w 103"/>
                <a:gd name="T3" fmla="*/ 94 h 112"/>
                <a:gd name="T4" fmla="*/ 90 w 103"/>
                <a:gd name="T5" fmla="*/ 87 h 112"/>
                <a:gd name="T6" fmla="*/ 85 w 103"/>
                <a:gd name="T7" fmla="*/ 80 h 112"/>
                <a:gd name="T8" fmla="*/ 80 w 103"/>
                <a:gd name="T9" fmla="*/ 74 h 112"/>
                <a:gd name="T10" fmla="*/ 74 w 103"/>
                <a:gd name="T11" fmla="*/ 67 h 112"/>
                <a:gd name="T12" fmla="*/ 67 w 103"/>
                <a:gd name="T13" fmla="*/ 58 h 112"/>
                <a:gd name="T14" fmla="*/ 62 w 103"/>
                <a:gd name="T15" fmla="*/ 53 h 112"/>
                <a:gd name="T16" fmla="*/ 56 w 103"/>
                <a:gd name="T17" fmla="*/ 47 h 112"/>
                <a:gd name="T18" fmla="*/ 50 w 103"/>
                <a:gd name="T19" fmla="*/ 40 h 112"/>
                <a:gd name="T20" fmla="*/ 43 w 103"/>
                <a:gd name="T21" fmla="*/ 32 h 112"/>
                <a:gd name="T22" fmla="*/ 37 w 103"/>
                <a:gd name="T23" fmla="*/ 27 h 112"/>
                <a:gd name="T24" fmla="*/ 32 w 103"/>
                <a:gd name="T25" fmla="*/ 22 h 112"/>
                <a:gd name="T26" fmla="*/ 23 w 103"/>
                <a:gd name="T27" fmla="*/ 16 h 112"/>
                <a:gd name="T28" fmla="*/ 17 w 103"/>
                <a:gd name="T29" fmla="*/ 10 h 112"/>
                <a:gd name="T30" fmla="*/ 10 w 103"/>
                <a:gd name="T31" fmla="*/ 6 h 112"/>
                <a:gd name="T32" fmla="*/ 4 w 103"/>
                <a:gd name="T33" fmla="*/ 0 h 112"/>
                <a:gd name="T34" fmla="*/ 0 w 103"/>
                <a:gd name="T35" fmla="*/ 10 h 112"/>
                <a:gd name="T36" fmla="*/ 7 w 103"/>
                <a:gd name="T37" fmla="*/ 16 h 112"/>
                <a:gd name="T38" fmla="*/ 13 w 103"/>
                <a:gd name="T39" fmla="*/ 22 h 112"/>
                <a:gd name="T40" fmla="*/ 21 w 103"/>
                <a:gd name="T41" fmla="*/ 27 h 112"/>
                <a:gd name="T42" fmla="*/ 25 w 103"/>
                <a:gd name="T43" fmla="*/ 32 h 112"/>
                <a:gd name="T44" fmla="*/ 32 w 103"/>
                <a:gd name="T45" fmla="*/ 37 h 112"/>
                <a:gd name="T46" fmla="*/ 37 w 103"/>
                <a:gd name="T47" fmla="*/ 43 h 112"/>
                <a:gd name="T48" fmla="*/ 43 w 103"/>
                <a:gd name="T49" fmla="*/ 50 h 112"/>
                <a:gd name="T50" fmla="*/ 50 w 103"/>
                <a:gd name="T51" fmla="*/ 57 h 112"/>
                <a:gd name="T52" fmla="*/ 56 w 103"/>
                <a:gd name="T53" fmla="*/ 63 h 112"/>
                <a:gd name="T54" fmla="*/ 62 w 103"/>
                <a:gd name="T55" fmla="*/ 70 h 112"/>
                <a:gd name="T56" fmla="*/ 67 w 103"/>
                <a:gd name="T57" fmla="*/ 76 h 112"/>
                <a:gd name="T58" fmla="*/ 73 w 103"/>
                <a:gd name="T59" fmla="*/ 83 h 112"/>
                <a:gd name="T60" fmla="*/ 79 w 103"/>
                <a:gd name="T61" fmla="*/ 90 h 112"/>
                <a:gd name="T62" fmla="*/ 84 w 103"/>
                <a:gd name="T63" fmla="*/ 96 h 112"/>
                <a:gd name="T64" fmla="*/ 90 w 103"/>
                <a:gd name="T65" fmla="*/ 103 h 112"/>
                <a:gd name="T66" fmla="*/ 95 w 103"/>
                <a:gd name="T67" fmla="*/ 111 h 112"/>
                <a:gd name="T68" fmla="*/ 102 w 103"/>
                <a:gd name="T69" fmla="*/ 100 h 11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3"/>
                <a:gd name="T106" fmla="*/ 0 h 112"/>
                <a:gd name="T107" fmla="*/ 103 w 103"/>
                <a:gd name="T108" fmla="*/ 112 h 11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3" h="112">
                  <a:moveTo>
                    <a:pt x="102" y="100"/>
                  </a:moveTo>
                  <a:lnTo>
                    <a:pt x="96" y="94"/>
                  </a:lnTo>
                  <a:lnTo>
                    <a:pt x="90" y="87"/>
                  </a:lnTo>
                  <a:lnTo>
                    <a:pt x="85" y="80"/>
                  </a:lnTo>
                  <a:lnTo>
                    <a:pt x="80" y="74"/>
                  </a:lnTo>
                  <a:lnTo>
                    <a:pt x="74" y="67"/>
                  </a:lnTo>
                  <a:lnTo>
                    <a:pt x="67" y="58"/>
                  </a:lnTo>
                  <a:lnTo>
                    <a:pt x="62" y="53"/>
                  </a:lnTo>
                  <a:lnTo>
                    <a:pt x="56" y="47"/>
                  </a:lnTo>
                  <a:lnTo>
                    <a:pt x="50" y="40"/>
                  </a:lnTo>
                  <a:lnTo>
                    <a:pt x="43" y="32"/>
                  </a:lnTo>
                  <a:lnTo>
                    <a:pt x="37" y="27"/>
                  </a:lnTo>
                  <a:lnTo>
                    <a:pt x="32" y="22"/>
                  </a:lnTo>
                  <a:lnTo>
                    <a:pt x="23" y="16"/>
                  </a:lnTo>
                  <a:lnTo>
                    <a:pt x="17" y="10"/>
                  </a:lnTo>
                  <a:lnTo>
                    <a:pt x="10" y="6"/>
                  </a:lnTo>
                  <a:lnTo>
                    <a:pt x="4" y="0"/>
                  </a:lnTo>
                  <a:lnTo>
                    <a:pt x="0" y="10"/>
                  </a:lnTo>
                  <a:lnTo>
                    <a:pt x="7" y="16"/>
                  </a:lnTo>
                  <a:lnTo>
                    <a:pt x="13" y="22"/>
                  </a:lnTo>
                  <a:lnTo>
                    <a:pt x="21" y="27"/>
                  </a:lnTo>
                  <a:lnTo>
                    <a:pt x="25" y="32"/>
                  </a:lnTo>
                  <a:lnTo>
                    <a:pt x="32" y="37"/>
                  </a:lnTo>
                  <a:lnTo>
                    <a:pt x="37" y="43"/>
                  </a:lnTo>
                  <a:lnTo>
                    <a:pt x="43" y="50"/>
                  </a:lnTo>
                  <a:lnTo>
                    <a:pt x="50" y="57"/>
                  </a:lnTo>
                  <a:lnTo>
                    <a:pt x="56" y="63"/>
                  </a:lnTo>
                  <a:lnTo>
                    <a:pt x="62" y="70"/>
                  </a:lnTo>
                  <a:lnTo>
                    <a:pt x="67" y="76"/>
                  </a:lnTo>
                  <a:lnTo>
                    <a:pt x="73" y="83"/>
                  </a:lnTo>
                  <a:lnTo>
                    <a:pt x="79" y="90"/>
                  </a:lnTo>
                  <a:lnTo>
                    <a:pt x="84" y="96"/>
                  </a:lnTo>
                  <a:lnTo>
                    <a:pt x="90" y="103"/>
                  </a:lnTo>
                  <a:lnTo>
                    <a:pt x="95" y="111"/>
                  </a:lnTo>
                  <a:lnTo>
                    <a:pt x="102" y="100"/>
                  </a:lnTo>
                </a:path>
              </a:pathLst>
            </a:custGeom>
            <a:solidFill>
              <a:srgbClr val="000000"/>
            </a:solidFill>
            <a:ln w="12700" cap="rnd">
              <a:solidFill>
                <a:schemeClr val="tx1"/>
              </a:solidFill>
              <a:round/>
              <a:headEnd/>
              <a:tailEnd/>
            </a:ln>
          </p:spPr>
          <p:txBody>
            <a:bodyPr/>
            <a:lstStyle/>
            <a:p>
              <a:endParaRPr lang="en-CA"/>
            </a:p>
          </p:txBody>
        </p:sp>
        <p:sp>
          <p:nvSpPr>
            <p:cNvPr id="185" name="Freeform 1289"/>
            <p:cNvSpPr>
              <a:spLocks/>
            </p:cNvSpPr>
            <p:nvPr/>
          </p:nvSpPr>
          <p:spPr bwMode="auto">
            <a:xfrm>
              <a:off x="2986" y="942"/>
              <a:ext cx="16" cy="22"/>
            </a:xfrm>
            <a:custGeom>
              <a:avLst/>
              <a:gdLst>
                <a:gd name="T0" fmla="*/ 0 w 16"/>
                <a:gd name="T1" fmla="*/ 15 h 22"/>
                <a:gd name="T2" fmla="*/ 6 w 16"/>
                <a:gd name="T3" fmla="*/ 21 h 22"/>
                <a:gd name="T4" fmla="*/ 11 w 16"/>
                <a:gd name="T5" fmla="*/ 15 h 22"/>
                <a:gd name="T6" fmla="*/ 15 w 16"/>
                <a:gd name="T7" fmla="*/ 7 h 22"/>
                <a:gd name="T8" fmla="*/ 15 w 16"/>
                <a:gd name="T9" fmla="*/ 0 h 22"/>
                <a:gd name="T10" fmla="*/ 0 w 16"/>
                <a:gd name="T11" fmla="*/ 15 h 22"/>
                <a:gd name="T12" fmla="*/ 0 60000 65536"/>
                <a:gd name="T13" fmla="*/ 0 60000 65536"/>
                <a:gd name="T14" fmla="*/ 0 60000 65536"/>
                <a:gd name="T15" fmla="*/ 0 60000 65536"/>
                <a:gd name="T16" fmla="*/ 0 60000 65536"/>
                <a:gd name="T17" fmla="*/ 0 60000 65536"/>
                <a:gd name="T18" fmla="*/ 0 w 16"/>
                <a:gd name="T19" fmla="*/ 0 h 22"/>
                <a:gd name="T20" fmla="*/ 16 w 16"/>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16" h="22">
                  <a:moveTo>
                    <a:pt x="0" y="15"/>
                  </a:moveTo>
                  <a:lnTo>
                    <a:pt x="6" y="21"/>
                  </a:lnTo>
                  <a:lnTo>
                    <a:pt x="11" y="15"/>
                  </a:lnTo>
                  <a:lnTo>
                    <a:pt x="15" y="7"/>
                  </a:lnTo>
                  <a:lnTo>
                    <a:pt x="15" y="0"/>
                  </a:lnTo>
                  <a:lnTo>
                    <a:pt x="0" y="15"/>
                  </a:lnTo>
                </a:path>
              </a:pathLst>
            </a:custGeom>
            <a:solidFill>
              <a:srgbClr val="000000"/>
            </a:solidFill>
            <a:ln w="12700" cap="rnd">
              <a:solidFill>
                <a:schemeClr val="tx1"/>
              </a:solidFill>
              <a:round/>
              <a:headEnd/>
              <a:tailEnd/>
            </a:ln>
          </p:spPr>
          <p:txBody>
            <a:bodyPr/>
            <a:lstStyle/>
            <a:p>
              <a:endParaRPr lang="en-CA"/>
            </a:p>
          </p:txBody>
        </p:sp>
      </p:grpSp>
      <p:sp>
        <p:nvSpPr>
          <p:cNvPr id="186" name="Text Box 1200"/>
          <p:cNvSpPr txBox="1">
            <a:spLocks noChangeArrowheads="1"/>
          </p:cNvSpPr>
          <p:nvPr/>
        </p:nvSpPr>
        <p:spPr bwMode="auto">
          <a:xfrm>
            <a:off x="6096000" y="5334000"/>
            <a:ext cx="747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defRPr/>
            </a:pPr>
            <a:r>
              <a:rPr lang="en-US" b="0" dirty="0">
                <a:latin typeface="+mn-lt"/>
              </a:rPr>
              <a:t>CVN</a:t>
            </a:r>
          </a:p>
        </p:txBody>
      </p:sp>
    </p:spTree>
    <p:extLst>
      <p:ext uri="{BB962C8B-B14F-4D97-AF65-F5344CB8AC3E}">
        <p14:creationId xmlns:p14="http://schemas.microsoft.com/office/powerpoint/2010/main" val="3365886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2125" y="2226"/>
            <a:ext cx="2993572" cy="1151826"/>
          </a:xfrm>
        </p:spPr>
        <p:txBody>
          <a:bodyPr/>
          <a:lstStyle/>
          <a:p>
            <a:r>
              <a:rPr lang="en-US" sz="2800" b="1" dirty="0">
                <a:solidFill>
                  <a:schemeClr val="accent6"/>
                </a:solidFill>
                <a:latin typeface="+mn-lt"/>
              </a:rPr>
              <a:t>JREAP A MEDIA</a:t>
            </a:r>
            <a:endParaRPr lang="en-CA" sz="2800" dirty="0">
              <a:solidFill>
                <a:schemeClr val="accent6"/>
              </a:solidFill>
              <a:latin typeface="+mn-lt"/>
              <a:cs typeface="Arial"/>
            </a:endParaRPr>
          </a:p>
        </p:txBody>
      </p:sp>
      <p:sp>
        <p:nvSpPr>
          <p:cNvPr id="3" name="Content Placeholder 2"/>
          <p:cNvSpPr>
            <a:spLocks noGrp="1"/>
          </p:cNvSpPr>
          <p:nvPr>
            <p:ph idx="1"/>
          </p:nvPr>
        </p:nvSpPr>
        <p:spPr>
          <a:xfrm>
            <a:off x="0" y="1197591"/>
            <a:ext cx="9144000" cy="4343400"/>
          </a:xfrm>
        </p:spPr>
        <p:txBody>
          <a:bodyPr/>
          <a:lstStyle/>
          <a:p>
            <a:r>
              <a:rPr lang="en-US" altLang="en-US" sz="2000" dirty="0"/>
              <a:t>25 kHz UHF TDMA/DAMA SATCOM (MIL-STD-188-183)</a:t>
            </a:r>
            <a:endParaRPr lang="en-US" altLang="en-US" sz="2000" dirty="0">
              <a:cs typeface="Arial"/>
            </a:endParaRPr>
          </a:p>
          <a:p>
            <a:endParaRPr lang="en-US" altLang="en-US" sz="2000" dirty="0">
              <a:cs typeface="Arial"/>
            </a:endParaRPr>
          </a:p>
          <a:p>
            <a:r>
              <a:rPr lang="en-US" altLang="en-US" sz="2000" dirty="0"/>
              <a:t>5 and 25 kHz UHF non-DAMA SATCOM (MIL-STD-188-181)</a:t>
            </a:r>
            <a:endParaRPr lang="en-US" altLang="en-US" sz="2000" dirty="0">
              <a:cs typeface="Arial"/>
            </a:endParaRPr>
          </a:p>
          <a:p>
            <a:endParaRPr lang="en-US" altLang="en-US" sz="2400" dirty="0"/>
          </a:p>
          <a:p>
            <a:endParaRPr lang="en-CA" sz="2400" dirty="0">
              <a:cs typeface="Arial"/>
            </a:endParaRPr>
          </a:p>
          <a:p>
            <a:endParaRPr lang="en-CA" sz="2400" dirty="0">
              <a:cs typeface="Arial"/>
            </a:endParaRPr>
          </a:p>
          <a:p>
            <a:endParaRPr lang="en-CA"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850" y="3118337"/>
            <a:ext cx="3146181" cy="3205693"/>
          </a:xfrm>
          <a:prstGeom prst="rect">
            <a:avLst/>
          </a:prstGeom>
        </p:spPr>
      </p:pic>
      <p:pic>
        <p:nvPicPr>
          <p:cNvPr id="187" name="Picture 18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6062" y="3118336"/>
            <a:ext cx="3270738" cy="3205693"/>
          </a:xfrm>
          <a:prstGeom prst="rect">
            <a:avLst/>
          </a:prstGeom>
        </p:spPr>
      </p:pic>
    </p:spTree>
    <p:extLst>
      <p:ext uri="{BB962C8B-B14F-4D97-AF65-F5344CB8AC3E}">
        <p14:creationId xmlns:p14="http://schemas.microsoft.com/office/powerpoint/2010/main" val="4098485383"/>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Props1.xml><?xml version="1.0" encoding="utf-8"?>
<ds:datastoreItem xmlns:ds="http://schemas.openxmlformats.org/officeDocument/2006/customXml" ds:itemID="{6FDF3618-F9DD-4888-98E1-80A80F910F98}">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3327D28-E2B2-4697-BB17-A8DA43033C10}">
  <ds:schemaRefs>
    <ds:schemaRef ds:uri="http://schemas.microsoft.com/sharepoint/events"/>
  </ds:schemaRefs>
</ds:datastoreItem>
</file>

<file path=customXml/itemProps3.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4.xml><?xml version="1.0" encoding="utf-8"?>
<ds:datastoreItem xmlns:ds="http://schemas.openxmlformats.org/officeDocument/2006/customXml" ds:itemID="{3BD28AB8-2528-465C-81EF-CDFD686B5ABA}">
  <ds:schemaRefs>
    <ds:schemaRef ds:uri="http://schemas.microsoft.com/office/infopath/2007/PartnerControls"/>
    <ds:schemaRef ds:uri="http://purl.org/dc/terms/"/>
    <ds:schemaRef ds:uri="957318fd-b9ae-4514-bc89-1e58a167728b"/>
    <ds:schemaRef ds:uri="http://schemas.microsoft.com/office/2006/documentManagement/types"/>
    <ds:schemaRef ds:uri="http://schemas.microsoft.com/sharepoint/v3"/>
    <ds:schemaRef ds:uri="http://purl.org/dc/elements/1.1/"/>
    <ds:schemaRef ds:uri="4e4e7067-1b66-4815-83c0-e5717f015141"/>
    <ds:schemaRef ds:uri="http://www.w3.org/XML/1998/namespace"/>
    <ds:schemaRef ds:uri="http://schemas.openxmlformats.org/package/2006/metadata/core-properties"/>
    <ds:schemaRef ds:uri="f9c68e3b-b0b8-4bfd-804b-9cf766a9dac6"/>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379</TotalTime>
  <Words>1394</Words>
  <Application>Microsoft Office PowerPoint</Application>
  <PresentationFormat>On-screen Show (4:3)</PresentationFormat>
  <Paragraphs>184</Paragraphs>
  <Slides>15</Slides>
  <Notes>10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CF background</vt:lpstr>
      <vt:lpstr>PowerPoint Presentation</vt:lpstr>
      <vt:lpstr>PowerPoint Presentation</vt:lpstr>
      <vt:lpstr>PowerPoint Presentation</vt:lpstr>
      <vt:lpstr>PowerPoint Presentation</vt:lpstr>
      <vt:lpstr>JREAP Definition</vt:lpstr>
      <vt:lpstr>Prior to JREAP (BLOS)</vt:lpstr>
      <vt:lpstr>JREAP TYPES</vt:lpstr>
      <vt:lpstr>JREAP A</vt:lpstr>
      <vt:lpstr>JREAP A MEDIA</vt:lpstr>
      <vt:lpstr>JREAP B</vt:lpstr>
      <vt:lpstr>JREAP B MEDIA</vt:lpstr>
      <vt:lpstr>JREAP C</vt:lpstr>
      <vt:lpstr>JREAP C MEDIA</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lastModifiedBy>roache.gs</cp:lastModifiedBy>
  <cp:revision>184</cp:revision>
  <dcterms:created xsi:type="dcterms:W3CDTF">2011-01-05T13:27:31Z</dcterms:created>
  <dcterms:modified xsi:type="dcterms:W3CDTF">2021-02-12T19:48:25Z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